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90" r:id="rId2"/>
    <p:sldId id="648" r:id="rId3"/>
    <p:sldId id="578" r:id="rId4"/>
    <p:sldId id="676" r:id="rId5"/>
    <p:sldId id="742" r:id="rId6"/>
    <p:sldId id="605" r:id="rId7"/>
    <p:sldId id="608" r:id="rId8"/>
    <p:sldId id="698" r:id="rId9"/>
    <p:sldId id="699" r:id="rId10"/>
    <p:sldId id="701" r:id="rId11"/>
    <p:sldId id="604" r:id="rId12"/>
    <p:sldId id="760" r:id="rId13"/>
    <p:sldId id="746" r:id="rId14"/>
    <p:sldId id="761" r:id="rId15"/>
    <p:sldId id="740" r:id="rId16"/>
    <p:sldId id="687" r:id="rId17"/>
    <p:sldId id="759" r:id="rId18"/>
    <p:sldId id="747" r:id="rId19"/>
    <p:sldId id="690" r:id="rId20"/>
    <p:sldId id="691" r:id="rId21"/>
    <p:sldId id="762" r:id="rId22"/>
    <p:sldId id="763" r:id="rId23"/>
    <p:sldId id="764" r:id="rId24"/>
    <p:sldId id="765" r:id="rId25"/>
    <p:sldId id="768" r:id="rId26"/>
    <p:sldId id="771" r:id="rId27"/>
    <p:sldId id="769" r:id="rId28"/>
    <p:sldId id="772" r:id="rId29"/>
    <p:sldId id="770" r:id="rId30"/>
    <p:sldId id="616" r:id="rId31"/>
    <p:sldId id="617" r:id="rId32"/>
    <p:sldId id="615" r:id="rId33"/>
    <p:sldId id="709" r:id="rId34"/>
    <p:sldId id="624" r:id="rId35"/>
    <p:sldId id="625" r:id="rId36"/>
    <p:sldId id="712" r:id="rId37"/>
    <p:sldId id="713" r:id="rId38"/>
    <p:sldId id="714" r:id="rId39"/>
    <p:sldId id="692" r:id="rId40"/>
    <p:sldId id="627" r:id="rId41"/>
    <p:sldId id="628" r:id="rId42"/>
    <p:sldId id="751" r:id="rId43"/>
    <p:sldId id="634" r:id="rId44"/>
    <p:sldId id="755" r:id="rId45"/>
    <p:sldId id="756" r:id="rId46"/>
    <p:sldId id="758" r:id="rId47"/>
    <p:sldId id="753" r:id="rId48"/>
    <p:sldId id="754" r:id="rId49"/>
    <p:sldId id="621" r:id="rId50"/>
    <p:sldId id="623" r:id="rId51"/>
    <p:sldId id="725" r:id="rId52"/>
    <p:sldId id="726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63" autoAdjust="0"/>
    <p:restoredTop sz="80355" autoAdjust="0"/>
  </p:normalViewPr>
  <p:slideViewPr>
    <p:cSldViewPr snapToGrid="0">
      <p:cViewPr>
        <p:scale>
          <a:sx n="114" d="100"/>
          <a:sy n="114" d="100"/>
        </p:scale>
        <p:origin x="1096" y="-360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ADE-2AED-2A43-927D-6DFE99245A93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D21C-176F-E942-AB3F-6177ED2A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there’s a typo in this equation.</a:t>
            </a:r>
            <a:r>
              <a:rPr lang="en-US" baseline="0" dirty="0" smtClean="0"/>
              <a:t> Can anyone see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Declining values because it is further away. Optimal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4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1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C00000"/>
                </a:solidFill>
              </a:rPr>
              <a:t>The </a:t>
            </a:r>
            <a:r>
              <a:rPr lang="en-US" altLang="en-US" sz="1200" i="1" dirty="0" smtClean="0">
                <a:solidFill>
                  <a:srgbClr val="C00000"/>
                </a:solidFill>
              </a:rPr>
              <a:t>rational agent </a:t>
            </a:r>
            <a:r>
              <a:rPr lang="en-US" sz="1200" dirty="0" smtClean="0">
                <a:solidFill>
                  <a:srgbClr val="C00000"/>
                </a:solidFill>
              </a:rPr>
              <a:t>tries to select actions so that the sum of the discounted rewards it receives over the future is maximized (i.e., its utility is maximized)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2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plan had minimal cost to reach goal</a:t>
            </a:r>
          </a:p>
          <a:p>
            <a:r>
              <a:rPr lang="en-US" dirty="0" smtClean="0"/>
              <a:t>Utility or value of a policy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dirty="0" smtClean="0"/>
              <a:t>starting in state s is the expected sum of future rewards will receive by following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  starting in state 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Optimal policy has maximal expected sum of rewards from following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82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6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all S, for all actions, for all s’.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53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bother with Q?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86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8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7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6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1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move on now. If you didn’t get this, feel free to see us after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25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apply contraction function to any argument, value must get closer to fixed point</a:t>
            </a:r>
          </a:p>
          <a:p>
            <a:pPr lvl="1"/>
            <a:r>
              <a:rPr lang="en-US" dirty="0" smtClean="0"/>
              <a:t>Fixed point doesn’t move</a:t>
            </a:r>
          </a:p>
          <a:p>
            <a:pPr lvl="1"/>
            <a:r>
              <a:rPr lang="en-US" dirty="0" smtClean="0"/>
              <a:t>Repeated function applications yield fixed point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686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Reflex agent </a:t>
            </a:r>
            <a:r>
              <a:rPr lang="mr-IN" sz="1200" dirty="0" smtClean="0"/>
              <a:t>–</a:t>
            </a:r>
            <a:r>
              <a:rPr lang="en-US" sz="1200" dirty="0" smtClean="0"/>
              <a:t> deterministic decision (stochastic outcome)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4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do we really need to wait for convergence in the value functions before to use the value functions to define a good (greedy) policy?</a:t>
            </a:r>
            <a:endParaRPr lang="en-US" sz="1200" b="1" dirty="0" smtClean="0">
              <a:solidFill>
                <a:srgbClr val="0070C0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3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is the 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greedy policy 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obtained at iteration 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 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from </a:t>
            </a:r>
            <a:r>
              <a:rPr lang="en-US" sz="1200" i="1" dirty="0" err="1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V</a:t>
            </a:r>
            <a:r>
              <a:rPr lang="en-US" sz="1200" i="1" baseline="-25000" dirty="0" err="1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and </a:t>
            </a:r>
            <a:r>
              <a:rPr lang="en-US" altLang="en-US" sz="1200" i="1" dirty="0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1200" i="1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(k)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(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</a:t>
            </a:r>
            <a:r>
              <a:rPr lang="en-US" sz="1200" i="1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is value of state 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 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applying greedy policy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8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5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It’s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one-step ahead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search 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→ </a:t>
            </a:r>
            <a:r>
              <a:rPr lang="en-US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Greedy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policy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with respect to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V*</a:t>
            </a: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61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No max in </a:t>
            </a:r>
            <a:r>
              <a:rPr lang="en-US" sz="1200" dirty="0" err="1" smtClean="0"/>
              <a:t>eqn</a:t>
            </a:r>
            <a:r>
              <a:rPr lang="en-US" sz="1200" dirty="0" smtClean="0"/>
              <a:t> so linear set of equations… Analytic Solution!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8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71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0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↔ </a:t>
            </a:r>
            <a:r>
              <a:rPr lang="en-US" sz="1200" i="1" dirty="0" smtClean="0"/>
              <a:t>V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(</a:t>
            </a:r>
            <a:r>
              <a:rPr lang="en-US" sz="1200" i="1" dirty="0" smtClean="0"/>
              <a:t>s</a:t>
            </a:r>
            <a:r>
              <a:rPr lang="en-US" sz="1200" dirty="0" smtClean="0"/>
              <a:t>) ≥</a:t>
            </a:r>
            <a:r>
              <a:rPr lang="en-US" sz="1200" i="1" dirty="0" smtClean="0"/>
              <a:t>V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(</a:t>
            </a:r>
            <a:r>
              <a:rPr lang="en-US" sz="1200" i="1" dirty="0" smtClean="0"/>
              <a:t>s</a:t>
            </a:r>
            <a:r>
              <a:rPr lang="en-US" sz="1200" dirty="0" smtClean="0"/>
              <a:t>) ∀</a:t>
            </a:r>
            <a:r>
              <a:rPr lang="en-US" sz="1200" i="1" dirty="0" err="1" smtClean="0"/>
              <a:t>s</a:t>
            </a:r>
            <a:r>
              <a:rPr lang="en-US" sz="1200" dirty="0" err="1" smtClean="0"/>
              <a:t>∈S</a:t>
            </a:r>
            <a:endParaRPr lang="en-US" sz="1200" dirty="0" smtClean="0"/>
          </a:p>
          <a:p>
            <a:pPr>
              <a:spcBef>
                <a:spcPts val="1896"/>
              </a:spcBef>
            </a:pPr>
            <a:r>
              <a:rPr lang="en-US" sz="1200" i="1" dirty="0" smtClean="0"/>
              <a:t>Proposition:</a:t>
            </a:r>
            <a:r>
              <a:rPr lang="en-US" sz="1200" dirty="0" smtClean="0"/>
              <a:t> V</a:t>
            </a:r>
            <a:r>
              <a:rPr lang="en-US" sz="1200" baseline="30000" dirty="0" smtClean="0"/>
              <a:t>π’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≥ V</a:t>
            </a:r>
            <a:r>
              <a:rPr lang="en-US" sz="1200" baseline="30000" dirty="0" smtClean="0"/>
              <a:t>π</a:t>
            </a:r>
            <a:r>
              <a:rPr lang="en-US" sz="1200" dirty="0" smtClean="0"/>
              <a:t> with strict inequality if π is suboptimal, where π’ is the new policy we get from doing policy improvement (i.e., being one-step greedy)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4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If you choose a better policy and then follow</a:t>
            </a:r>
            <a:r>
              <a:rPr lang="en-US" baseline="0" dirty="0" smtClean="0"/>
              <a:t> the same policy again, greedy algorithm, you can only do better. Is that true?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0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Have V</a:t>
            </a:r>
            <a:r>
              <a:rPr lang="en-US" sz="2400" baseline="30000" dirty="0" smtClean="0"/>
              <a:t>π</a:t>
            </a:r>
            <a:r>
              <a:rPr lang="en-US" sz="2400" dirty="0" smtClean="0"/>
              <a:t>(s) for all s</a:t>
            </a:r>
          </a:p>
          <a:p>
            <a:r>
              <a:rPr lang="en-US" sz="2400" dirty="0" smtClean="0"/>
              <a:t>Want a better policy</a:t>
            </a:r>
          </a:p>
          <a:p>
            <a:r>
              <a:rPr lang="en-US" sz="2400" dirty="0" smtClean="0"/>
              <a:t>Idea: </a:t>
            </a:r>
          </a:p>
          <a:p>
            <a:pPr lvl="1"/>
            <a:r>
              <a:rPr lang="en-US" sz="2400" dirty="0" smtClean="0"/>
              <a:t>Find the state-action Q value of doing an action followed by following π forever, for each state</a:t>
            </a:r>
          </a:p>
          <a:p>
            <a:pPr lvl="1"/>
            <a:r>
              <a:rPr lang="en-US" sz="2400" dirty="0" smtClean="0"/>
              <a:t>Then take </a:t>
            </a:r>
            <a:r>
              <a:rPr lang="en-US" sz="2400" dirty="0" err="1" smtClean="0"/>
              <a:t>argmax</a:t>
            </a:r>
            <a:r>
              <a:rPr lang="en-US" sz="2400" dirty="0" smtClean="0"/>
              <a:t> of Qs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9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(because actually get to act forever!)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14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text to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2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7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plan had minimal cost to reach goal</a:t>
            </a:r>
          </a:p>
          <a:p>
            <a:r>
              <a:rPr lang="en-US" dirty="0" smtClean="0"/>
              <a:t>Utility or value of a policy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dirty="0" smtClean="0"/>
              <a:t>starting in state s is the expected sum of future rewards will receive by following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  starting in state 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Optimal policy has maximal expected sum of rewards from following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36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there’s a typo in this equation.</a:t>
            </a:r>
            <a:r>
              <a:rPr lang="en-US" baseline="0" dirty="0" smtClean="0"/>
              <a:t> Can anyone see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image" Target="../media/image13.tiff"/><Relationship Id="rId7" Type="http://schemas.openxmlformats.org/officeDocument/2006/relationships/image" Target="../media/image14.emf"/><Relationship Id="rId8" Type="http://schemas.openxmlformats.org/officeDocument/2006/relationships/image" Target="../media/image15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13.tif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32.png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33.emf"/><Relationship Id="rId16" Type="http://schemas.openxmlformats.org/officeDocument/2006/relationships/image" Target="../media/image28.png"/><Relationship Id="rId17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32.png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33.emf"/><Relationship Id="rId16" Type="http://schemas.openxmlformats.org/officeDocument/2006/relationships/image" Target="../media/image28.png"/><Relationship Id="rId17" Type="http://schemas.openxmlformats.org/officeDocument/2006/relationships/image" Target="../media/image31.png"/><Relationship Id="rId1" Type="http://schemas.openxmlformats.org/officeDocument/2006/relationships/vmlDrawing" Target="../drawings/vmlDrawing6.v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3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32.png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33.e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28.png"/><Relationship Id="rId1" Type="http://schemas.openxmlformats.org/officeDocument/2006/relationships/vmlDrawing" Target="../drawings/vmlDrawing7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32.png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33.emf"/><Relationship Id="rId16" Type="http://schemas.openxmlformats.org/officeDocument/2006/relationships/image" Target="../media/image28.png"/><Relationship Id="rId17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5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6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32.png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33.emf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7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58.e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5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65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6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381" y="1316167"/>
            <a:ext cx="8198708" cy="1470025"/>
          </a:xfrm>
        </p:spPr>
        <p:txBody>
          <a:bodyPr/>
          <a:lstStyle/>
          <a:p>
            <a:r>
              <a:rPr lang="en-US" sz="36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Markov Decision Processes II</a:t>
            </a:r>
            <a: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</a:b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2508937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15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Read </a:t>
            </a:r>
            <a:r>
              <a:rPr lang="en-US" altLang="en-US" sz="2400" i="1" dirty="0"/>
              <a:t>Chapter </a:t>
            </a:r>
            <a:r>
              <a:rPr lang="en-US" altLang="en-US" sz="2400" i="1" dirty="0" smtClean="0"/>
              <a:t>17.1-3 </a:t>
            </a:r>
            <a:r>
              <a:rPr lang="en-US" altLang="en-US" sz="2400" i="1" dirty="0"/>
              <a:t>of Russell &amp; </a:t>
            </a:r>
            <a:r>
              <a:rPr lang="en-US" altLang="en-US" sz="2400" i="1" dirty="0" err="1"/>
              <a:t>Norvig</a:t>
            </a:r>
            <a:endParaRPr lang="en-US" altLang="en-US" sz="2400" i="1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87690" y="5671751"/>
            <a:ext cx="84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to Dan </a:t>
            </a:r>
            <a:r>
              <a:rPr lang="en-US" sz="1800" dirty="0" smtClean="0">
                <a:ea typeface="PT Serif" charset="0"/>
                <a:cs typeface="PT Serif" charset="0"/>
              </a:rPr>
              <a:t>Klein,  Pieter </a:t>
            </a:r>
            <a:r>
              <a:rPr lang="en-US" sz="1800" dirty="0" err="1" smtClean="0">
                <a:ea typeface="PT Serif" charset="0"/>
                <a:cs typeface="PT Serif" charset="0"/>
              </a:rPr>
              <a:t>Abbeel</a:t>
            </a:r>
            <a:r>
              <a:rPr lang="en-US" sz="1800" dirty="0" smtClean="0">
                <a:ea typeface="PT Serif" charset="0"/>
                <a:cs typeface="PT Serif" charset="0"/>
              </a:rPr>
              <a:t> (Berkeley</a:t>
            </a:r>
            <a:r>
              <a:rPr lang="en-US" sz="1800" dirty="0">
                <a:ea typeface="PT Serif" charset="0"/>
                <a:cs typeface="PT Serif" charset="0"/>
              </a:rPr>
              <a:t>), </a:t>
            </a:r>
            <a:r>
              <a:rPr lang="en-US" sz="1800" dirty="0" smtClean="0">
                <a:ea typeface="PT Serif" charset="0"/>
                <a:cs typeface="PT Serif" charset="0"/>
              </a:rPr>
              <a:t>and </a:t>
            </a:r>
            <a:r>
              <a:rPr lang="en-US" sz="1800" dirty="0">
                <a:ea typeface="PT Serif" charset="0"/>
                <a:cs typeface="PT Serif" charset="0"/>
              </a:rPr>
              <a:t>Past 15-381 Instructors for slide </a:t>
            </a:r>
            <a:r>
              <a:rPr lang="en-US" sz="1800" dirty="0" smtClean="0">
                <a:ea typeface="PT Serif" charset="0"/>
                <a:cs typeface="PT Serif" charset="0"/>
              </a:rPr>
              <a:t>contents, </a:t>
            </a:r>
            <a:r>
              <a:rPr lang="en-US" sz="1800" dirty="0">
                <a:ea typeface="PT Serif" charset="0"/>
                <a:cs typeface="PT Serif" charset="0"/>
              </a:rPr>
              <a:t>particularly Ariel </a:t>
            </a:r>
            <a:r>
              <a:rPr lang="en-US" sz="1800" dirty="0" err="1" smtClean="0">
                <a:ea typeface="PT Serif" charset="0"/>
                <a:cs typeface="PT Serif" charset="0"/>
              </a:rPr>
              <a:t>Procaccia</a:t>
            </a:r>
            <a:r>
              <a:rPr lang="en-US" sz="1800" dirty="0" smtClean="0">
                <a:ea typeface="PT Serif" charset="0"/>
                <a:cs typeface="PT Serif" charset="0"/>
              </a:rPr>
              <a:t>, Emma </a:t>
            </a:r>
            <a:r>
              <a:rPr lang="en-US" sz="1800" dirty="0" err="1" smtClean="0">
                <a:ea typeface="PT Serif" charset="0"/>
                <a:cs typeface="PT Serif" charset="0"/>
              </a:rPr>
              <a:t>Brunskill</a:t>
            </a:r>
            <a:r>
              <a:rPr lang="en-US" sz="1800" dirty="0" smtClean="0">
                <a:ea typeface="PT Serif" charset="0"/>
                <a:cs typeface="PT Serif" charset="0"/>
              </a:rPr>
              <a:t> and Gianni Di Caro. </a:t>
            </a:r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939907" cy="344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00200"/>
            <a:ext cx="3898329" cy="33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Introducing </a:t>
            </a:r>
            <a:r>
              <a:rPr lang="mr-IN" sz="3200" dirty="0" smtClean="0">
                <a:solidFill>
                  <a:srgbClr val="C00000"/>
                </a:solidFill>
              </a:rPr>
              <a:t>…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Q: Action value or State-Action Value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Expected immediate reward for </a:t>
            </a:r>
            <a:r>
              <a:rPr lang="en-US" sz="2400" dirty="0" smtClean="0">
                <a:solidFill>
                  <a:srgbClr val="C00000"/>
                </a:solidFill>
              </a:rPr>
              <a:t>taking an action</a:t>
            </a:r>
          </a:p>
          <a:p>
            <a:r>
              <a:rPr lang="en-US" sz="2400" dirty="0" smtClean="0"/>
              <a:t>Plus expected future reward after taking that action from that state and following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 </a:t>
            </a:r>
            <a:endParaRPr lang="en-US" sz="24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62934"/>
              </p:ext>
            </p:extLst>
          </p:nvPr>
        </p:nvGraphicFramePr>
        <p:xfrm>
          <a:off x="1428750" y="3560064"/>
          <a:ext cx="6051550" cy="6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2819400" imgH="292100" progId="Equation.3">
                  <p:embed/>
                </p:oleObj>
              </mc:Choice>
              <mc:Fallback>
                <p:oleObj name="Equation" r:id="rId4" imgW="2819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560064"/>
                        <a:ext cx="6051550" cy="6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04188" y="4461709"/>
            <a:ext cx="2855834" cy="2069733"/>
            <a:chOff x="5830966" y="2286317"/>
            <a:chExt cx="2855834" cy="20697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0966" y="2286317"/>
              <a:ext cx="2855834" cy="20697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5886450" y="2399933"/>
              <a:ext cx="514350" cy="4689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6632" y="2550180"/>
              <a:ext cx="533400" cy="23114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127" y="4421522"/>
            <a:ext cx="2590800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37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State Values and Action-State Values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25" y="1705441"/>
            <a:ext cx="4600033" cy="4266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6264" y="1962366"/>
            <a:ext cx="1483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Max</a:t>
            </a:r>
          </a:p>
          <a:p>
            <a:r>
              <a:rPr lang="en-US" sz="2000" dirty="0" smtClean="0"/>
              <a:t>Choose </a:t>
            </a:r>
            <a:r>
              <a:rPr lang="en-US" sz="2000" b="1" dirty="0" smtClean="0"/>
              <a:t>a</a:t>
            </a:r>
            <a:r>
              <a:rPr lang="en-US" sz="2000" dirty="0" smtClean="0"/>
              <a:t> with max  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9087" y="3136107"/>
            <a:ext cx="411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</a:t>
            </a:r>
            <a:r>
              <a:rPr lang="en-US" sz="2000" dirty="0" err="1" smtClean="0"/>
              <a:t>s,a</a:t>
            </a:r>
            <a:r>
              <a:rPr lang="en-US" sz="2000" dirty="0" smtClean="0"/>
              <a:t>) Holding position </a:t>
            </a:r>
            <a:r>
              <a:rPr lang="mr-IN" sz="2000" dirty="0" smtClean="0"/>
              <a:t>–</a:t>
            </a:r>
            <a:r>
              <a:rPr lang="en-US" sz="2000" dirty="0" smtClean="0"/>
              <a:t> action taken</a:t>
            </a:r>
          </a:p>
          <a:p>
            <a:r>
              <a:rPr lang="en-US" sz="2000" dirty="0" smtClean="0"/>
              <a:t>don’t know the outcome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3557238" y="2809151"/>
            <a:ext cx="1226634" cy="2000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09394" y="4089536"/>
            <a:ext cx="3163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Transition probability</a:t>
            </a:r>
          </a:p>
          <a:p>
            <a:r>
              <a:rPr lang="en-US" sz="2000" dirty="0" smtClean="0"/>
              <a:t>Immediate and future reward</a:t>
            </a:r>
            <a:endParaRPr lang="en-US" sz="2000" dirty="0"/>
          </a:p>
        </p:txBody>
      </p:sp>
      <p:sp>
        <p:nvSpPr>
          <p:cNvPr id="19" name="Arc 18"/>
          <p:cNvSpPr/>
          <p:nvPr/>
        </p:nvSpPr>
        <p:spPr bwMode="auto">
          <a:xfrm rot="11564191">
            <a:off x="1668378" y="3282948"/>
            <a:ext cx="1382084" cy="914400"/>
          </a:xfrm>
          <a:prstGeom prst="arc">
            <a:avLst>
              <a:gd name="adj1" fmla="val 10510176"/>
              <a:gd name="adj2" fmla="val 19707913"/>
            </a:avLst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11564191">
            <a:off x="1998235" y="2080604"/>
            <a:ext cx="1382084" cy="914400"/>
          </a:xfrm>
          <a:prstGeom prst="arc">
            <a:avLst>
              <a:gd name="adj1" fmla="val 10510176"/>
              <a:gd name="adj2" fmla="val 19707913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3835" y="2558855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action chosen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170" y="3663003"/>
            <a:ext cx="1549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Average</a:t>
            </a:r>
            <a:r>
              <a:rPr lang="en-US" sz="2000" dirty="0" smtClean="0"/>
              <a:t>: Expected reward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817" y="5274659"/>
            <a:ext cx="4582041" cy="12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565650"/>
            <a:ext cx="8534400" cy="93916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State Value   V*              Action Value  Q*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2189"/>
            <a:ext cx="4033159" cy="3567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256" y="1672189"/>
            <a:ext cx="4035552" cy="358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40792"/>
            <a:ext cx="8928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function and Q-function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98" y="1219200"/>
            <a:ext cx="8759669" cy="914399"/>
          </a:xfrm>
        </p:spPr>
        <p:txBody>
          <a:bodyPr/>
          <a:lstStyle/>
          <a:p>
            <a:pPr fontAlgn="t"/>
            <a:r>
              <a:rPr lang="en-US" altLang="en-US" sz="2400" dirty="0" smtClean="0"/>
              <a:t>The expected utility - </a:t>
            </a:r>
            <a:r>
              <a:rPr lang="en-US" altLang="en-US" sz="2400" b="1" dirty="0" smtClean="0"/>
              <a:t>value </a:t>
            </a:r>
            <a:r>
              <a:rPr lang="en-US" altLang="en-US" sz="2400" b="1" i="1" dirty="0"/>
              <a:t>V</a:t>
            </a:r>
            <a:r>
              <a:rPr lang="en-US" sz="2400" i="1" baseline="30000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altLang="en-US" sz="2400" b="1" dirty="0"/>
              <a:t>(</a:t>
            </a:r>
            <a:r>
              <a:rPr lang="en-US" altLang="en-US" sz="2400" b="1" i="1" dirty="0"/>
              <a:t>s</a:t>
            </a:r>
            <a:r>
              <a:rPr lang="en-US" altLang="en-US" sz="2400" b="1" dirty="0"/>
              <a:t>) of a state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under the policy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the expected value </a:t>
            </a:r>
            <a:r>
              <a:rPr lang="en-US" altLang="en-US" sz="2400" dirty="0" smtClean="0"/>
              <a:t>of its return,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the utility of all state sequences starting in </a:t>
            </a:r>
            <a:r>
              <a:rPr lang="en-US" sz="24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and applying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fontAlgn="t"/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50828" y="2657503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State</a:t>
            </a:r>
          </a:p>
          <a:p>
            <a:r>
              <a:rPr lang="en-US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alue-function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379" y="3660216"/>
            <a:ext cx="8463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Font typeface="Arial" charset="0"/>
              <a:buChar char="•"/>
            </a:pPr>
            <a:r>
              <a:rPr lang="en-US" altLang="en-US" dirty="0">
                <a:latin typeface="+mn-lt"/>
                <a:ea typeface="CMU Serif Roman" charset="0"/>
                <a:cs typeface="CMU Serif Roman" charset="0"/>
              </a:rPr>
              <a:t>The 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value </a:t>
            </a:r>
            <a:r>
              <a:rPr lang="en-US" altLang="en-US" b="1" i="1" dirty="0" smtClean="0">
                <a:latin typeface="+mn-lt"/>
                <a:ea typeface="CMU Serif Roman" charset="0"/>
                <a:cs typeface="CMU Serif Roman" charset="0"/>
              </a:rPr>
              <a:t>Q</a:t>
            </a:r>
            <a:r>
              <a:rPr lang="en-US" i="1" baseline="30000" dirty="0">
                <a:latin typeface="+mn-lt"/>
                <a:ea typeface="CMU Serif Roman" charset="0"/>
                <a:cs typeface="CMU Serif Roman" charset="0"/>
                <a:sym typeface="Symbol" pitchFamily="18" charset="2"/>
              </a:rPr>
              <a:t> 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(</a:t>
            </a:r>
            <a:r>
              <a:rPr lang="en-US" altLang="en-US" b="1" i="1" dirty="0" err="1" smtClean="0">
                <a:latin typeface="+mn-lt"/>
                <a:ea typeface="CMU Serif Roman" charset="0"/>
                <a:cs typeface="CMU Serif Roman" charset="0"/>
              </a:rPr>
              <a:t>s</a:t>
            </a:r>
            <a:r>
              <a:rPr lang="en-US" altLang="en-US" b="1" dirty="0" err="1" smtClean="0">
                <a:latin typeface="+mn-lt"/>
                <a:ea typeface="CMU Serif Roman" charset="0"/>
                <a:cs typeface="CMU Serif Roman" charset="0"/>
              </a:rPr>
              <a:t>,</a:t>
            </a:r>
            <a:r>
              <a:rPr lang="en-US" altLang="en-US" b="1" i="1" dirty="0" err="1" smtClean="0">
                <a:latin typeface="+mn-lt"/>
                <a:ea typeface="CMU Serif Roman" charset="0"/>
                <a:cs typeface="CMU Serif Roman" charset="0"/>
              </a:rPr>
              <a:t>a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) of taking an action </a:t>
            </a:r>
            <a:r>
              <a:rPr lang="en-US" altLang="en-US" b="1" i="1" dirty="0" smtClean="0">
                <a:latin typeface="+mn-lt"/>
                <a:ea typeface="CMU Serif Roman" charset="0"/>
                <a:cs typeface="CMU Serif Roman" charset="0"/>
              </a:rPr>
              <a:t>a 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in state </a:t>
            </a:r>
            <a:r>
              <a:rPr lang="en-US" altLang="en-US" b="1" i="1" dirty="0" smtClean="0">
                <a:latin typeface="+mn-lt"/>
                <a:ea typeface="CMU Serif Roman" charset="0"/>
                <a:cs typeface="CMU Serif Roman" charset="0"/>
              </a:rPr>
              <a:t>s 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under policy </a:t>
            </a:r>
            <a:r>
              <a:rPr lang="en-US" dirty="0" smtClean="0">
                <a:latin typeface="+mn-lt"/>
                <a:ea typeface="CMU Serif Roman" charset="0"/>
                <a:cs typeface="CMU Serif Roman" charset="0"/>
                <a:sym typeface="Symbol" pitchFamily="18" charset="2"/>
              </a:rPr>
              <a:t> </a:t>
            </a:r>
            <a:r>
              <a:rPr lang="en-US" altLang="en-US" b="1" dirty="0" smtClean="0">
                <a:latin typeface="+mn-lt"/>
                <a:ea typeface="CMU Serif Roman" charset="0"/>
                <a:cs typeface="CMU Serif Roman" charset="0"/>
              </a:rPr>
              <a:t> </a:t>
            </a:r>
            <a:r>
              <a:rPr lang="en-US" altLang="en-US" dirty="0">
                <a:latin typeface="+mn-lt"/>
                <a:ea typeface="CMU Serif Roman" charset="0"/>
                <a:cs typeface="CMU Serif Roman" charset="0"/>
              </a:rPr>
              <a:t>is the expected return starting from </a:t>
            </a:r>
            <a:r>
              <a:rPr lang="en-US" altLang="en-US" i="1" dirty="0" smtClean="0">
                <a:latin typeface="+mn-lt"/>
                <a:ea typeface="CMU Serif Roman" charset="0"/>
                <a:cs typeface="CMU Serif Roman" charset="0"/>
              </a:rPr>
              <a:t>s</a:t>
            </a:r>
            <a:r>
              <a:rPr lang="en-US" altLang="en-US" dirty="0" smtClean="0">
                <a:latin typeface="+mn-lt"/>
                <a:ea typeface="CMU Serif Roman" charset="0"/>
                <a:cs typeface="CMU Serif Roman" charset="0"/>
              </a:rPr>
              <a:t>, </a:t>
            </a:r>
            <a:r>
              <a:rPr lang="en-US" altLang="en-US" dirty="0">
                <a:latin typeface="+mn-lt"/>
                <a:ea typeface="CMU Serif Roman" charset="0"/>
                <a:cs typeface="CMU Serif Roman" charset="0"/>
              </a:rPr>
              <a:t>taking </a:t>
            </a:r>
            <a:r>
              <a:rPr lang="en-US" altLang="en-US" dirty="0" smtClean="0">
                <a:latin typeface="+mn-lt"/>
                <a:ea typeface="CMU Serif Roman" charset="0"/>
                <a:cs typeface="CMU Serif Roman" charset="0"/>
              </a:rPr>
              <a:t>action </a:t>
            </a:r>
            <a:r>
              <a:rPr lang="en-US" altLang="en-US" i="1" dirty="0" smtClean="0">
                <a:latin typeface="+mn-lt"/>
                <a:ea typeface="CMU Serif Roman" charset="0"/>
                <a:cs typeface="CMU Serif Roman" charset="0"/>
              </a:rPr>
              <a:t>a</a:t>
            </a:r>
            <a:r>
              <a:rPr lang="en-US" altLang="en-US" dirty="0" smtClean="0">
                <a:latin typeface="+mn-lt"/>
                <a:ea typeface="CMU Serif Roman" charset="0"/>
                <a:cs typeface="CMU Serif Roman" charset="0"/>
              </a:rPr>
              <a:t>, </a:t>
            </a:r>
            <a:r>
              <a:rPr lang="en-US" altLang="en-US" dirty="0">
                <a:latin typeface="+mn-lt"/>
                <a:ea typeface="CMU Serif Roman" charset="0"/>
                <a:cs typeface="CMU Serif Roman" charset="0"/>
              </a:rPr>
              <a:t>and thereafter following </a:t>
            </a:r>
            <a:r>
              <a:rPr lang="en-US" dirty="0" smtClean="0">
                <a:latin typeface="+mn-lt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  <a:r>
              <a:rPr lang="en-US" altLang="en-US" dirty="0" smtClean="0">
                <a:latin typeface="+mn-lt"/>
                <a:ea typeface="CMU Serif Roman" charset="0"/>
                <a:cs typeface="CMU Serif Roman" charset="0"/>
              </a:rPr>
              <a:t>:</a:t>
            </a:r>
            <a:endParaRPr lang="en-US" altLang="en-US" dirty="0">
              <a:latin typeface="+mn-lt"/>
              <a:ea typeface="CMU Serif Roman" charset="0"/>
              <a:cs typeface="CMU Serif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89" y="2570270"/>
            <a:ext cx="45466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89" y="4860545"/>
            <a:ext cx="5892800" cy="96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47986" y="4817263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Action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alue-function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07" y="6017592"/>
            <a:ext cx="826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cs typeface="+mj-cs"/>
              </a:rPr>
              <a:t>a </a:t>
            </a:r>
            <a:r>
              <a:rPr lang="en-US" sz="1800" dirty="0" smtClean="0">
                <a:cs typeface="+mj-cs"/>
              </a:rPr>
              <a:t>doesn’t have to be optimal </a:t>
            </a:r>
            <a:r>
              <a:rPr lang="mr-IN" sz="1800" dirty="0" smtClean="0">
                <a:cs typeface="+mj-cs"/>
              </a:rPr>
              <a:t>–</a:t>
            </a:r>
            <a:r>
              <a:rPr lang="en-US" sz="1800" dirty="0" smtClean="0">
                <a:cs typeface="+mj-cs"/>
              </a:rPr>
              <a:t> we are evaluating all actions and then choose</a:t>
            </a:r>
            <a:r>
              <a:rPr lang="mr-IN" sz="1800" dirty="0" smtClean="0">
                <a:cs typeface="+mj-cs"/>
              </a:rPr>
              <a:t>…</a:t>
            </a:r>
            <a:endParaRPr lang="en-US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2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177"/>
            <a:ext cx="8229600" cy="9391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Optimal state and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action value functions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7"/>
            <a:ext cx="8458201" cy="452596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V*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i="1" dirty="0">
                <a:solidFill>
                  <a:srgbClr val="C00000"/>
                </a:solidFill>
              </a:rPr>
              <a:t>s</a:t>
            </a:r>
            <a:r>
              <a:rPr lang="en-US" sz="2800" dirty="0">
                <a:solidFill>
                  <a:srgbClr val="C00000"/>
                </a:solidFill>
              </a:rPr>
              <a:t>) = Highest possible expected utility from </a:t>
            </a:r>
            <a:r>
              <a:rPr lang="en-US" sz="2800" i="1" dirty="0" smtClean="0">
                <a:solidFill>
                  <a:srgbClr val="C00000"/>
                </a:solidFill>
              </a:rPr>
              <a:t>s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Optimal action-value function: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2698856"/>
            <a:ext cx="38989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203700"/>
            <a:ext cx="5524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2610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Goal: find optimal policy </a:t>
            </a:r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* 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7" y="1732160"/>
            <a:ext cx="856265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Optimal value: </a:t>
            </a:r>
            <a:r>
              <a:rPr lang="en-US" sz="2400" i="1" dirty="0" smtClean="0"/>
              <a:t>V*  </a:t>
            </a:r>
            <a:r>
              <a:rPr lang="en-US" sz="2400" dirty="0" smtClean="0"/>
              <a:t>Highest possible expected utility for each s</a:t>
            </a:r>
          </a:p>
          <a:p>
            <a:r>
              <a:rPr lang="en-US" sz="2400" dirty="0" smtClean="0"/>
              <a:t>Satisfies the </a:t>
            </a:r>
            <a:r>
              <a:rPr lang="en-US" sz="2400" b="1" dirty="0" smtClean="0"/>
              <a:t>Bellman Equation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Optimal policy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24788"/>
              </p:ext>
            </p:extLst>
          </p:nvPr>
        </p:nvGraphicFramePr>
        <p:xfrm>
          <a:off x="1171575" y="2732596"/>
          <a:ext cx="7054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3327400" imgH="381000" progId="Equation.3">
                  <p:embed/>
                </p:oleObj>
              </mc:Choice>
              <mc:Fallback>
                <p:oleObj name="Equation" r:id="rId4" imgW="3327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732596"/>
                        <a:ext cx="70548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678"/>
              </p:ext>
            </p:extLst>
          </p:nvPr>
        </p:nvGraphicFramePr>
        <p:xfrm>
          <a:off x="1441450" y="4315051"/>
          <a:ext cx="65151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3073400" imgH="698500" progId="Equation.3">
                  <p:embed/>
                </p:oleObj>
              </mc:Choice>
              <mc:Fallback>
                <p:oleObj name="Equation" r:id="rId6" imgW="3073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315051"/>
                        <a:ext cx="651510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6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723"/>
            <a:ext cx="8534400" cy="939167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Bellman </a:t>
            </a:r>
            <a:r>
              <a:rPr lang="en-US" sz="3500" i="1" dirty="0" smtClean="0">
                <a:solidFill>
                  <a:srgbClr val="C00000"/>
                </a:solidFill>
              </a:rPr>
              <a:t>optimality </a:t>
            </a:r>
            <a:r>
              <a:rPr lang="en-US" sz="3500" dirty="0" smtClean="0">
                <a:solidFill>
                  <a:srgbClr val="C00000"/>
                </a:solidFill>
              </a:rPr>
              <a:t>equations for </a:t>
            </a:r>
            <a:r>
              <a:rPr lang="en-US" sz="3500" i="1" dirty="0" smtClean="0">
                <a:solidFill>
                  <a:srgbClr val="C00000"/>
                </a:solidFill>
              </a:rPr>
              <a:t>V</a:t>
            </a:r>
            <a:endParaRPr lang="en-US" sz="3500" i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9" y="3333830"/>
            <a:ext cx="7747000" cy="21844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663700"/>
            <a:ext cx="7772400" cy="4114800"/>
          </a:xfrm>
        </p:spPr>
        <p:txBody>
          <a:bodyPr/>
          <a:lstStyle/>
          <a:p>
            <a:r>
              <a:rPr lang="en-US" sz="2800" dirty="0"/>
              <a:t>The value </a:t>
            </a:r>
            <a:r>
              <a:rPr lang="en-US" sz="2800" i="1" dirty="0"/>
              <a:t>V*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)=</a:t>
            </a:r>
            <a:r>
              <a:rPr lang="en-US" altLang="en-US" sz="2800" i="1" dirty="0"/>
              <a:t>V</a:t>
            </a:r>
            <a:r>
              <a:rPr lang="en-US" sz="2800" i="1" baseline="30000" dirty="0">
                <a:ea typeface="ＭＳ Ｐゴシック" pitchFamily="34" charset="-128"/>
                <a:sym typeface="Symbol" pitchFamily="18" charset="2"/>
              </a:rPr>
              <a:t>*</a:t>
            </a:r>
            <a:r>
              <a:rPr lang="en-US" altLang="en-US" sz="2800" dirty="0"/>
              <a:t>(</a:t>
            </a:r>
            <a:r>
              <a:rPr lang="en-US" altLang="en-US" sz="2800" i="1" dirty="0"/>
              <a:t>s</a:t>
            </a:r>
            <a:r>
              <a:rPr lang="en-US" altLang="en-US" sz="2800" dirty="0"/>
              <a:t>)</a:t>
            </a:r>
            <a:r>
              <a:rPr lang="en-US" altLang="en-US" sz="2800" b="1" dirty="0"/>
              <a:t> </a:t>
            </a:r>
            <a:r>
              <a:rPr lang="en-US" sz="2800" dirty="0"/>
              <a:t>of a state </a:t>
            </a:r>
            <a:r>
              <a:rPr lang="en-US" sz="2800" i="1" dirty="0"/>
              <a:t>s</a:t>
            </a:r>
            <a:r>
              <a:rPr lang="en-US" sz="2800" dirty="0"/>
              <a:t> under the </a:t>
            </a:r>
            <a:r>
              <a:rPr lang="en-US" sz="2800" i="1" dirty="0"/>
              <a:t>optimal policy </a:t>
            </a: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*</a:t>
            </a:r>
            <a:r>
              <a:rPr lang="en-US" sz="2800" dirty="0"/>
              <a:t> must equal the expected utility for the </a:t>
            </a:r>
            <a:r>
              <a:rPr lang="en-US" sz="2800" i="1" dirty="0"/>
              <a:t>best action </a:t>
            </a:r>
            <a:r>
              <a:rPr lang="en-US" sz="2800" dirty="0"/>
              <a:t>from that state </a:t>
            </a:r>
            <a:r>
              <a:rPr lang="en-US" sz="2800" dirty="0" smtClean="0"/>
              <a:t>→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4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391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Bellman optimality equations for V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465615"/>
            <a:ext cx="8209717" cy="1216503"/>
          </a:xfrm>
        </p:spPr>
        <p:txBody>
          <a:bodyPr/>
          <a:lstStyle/>
          <a:p>
            <a:r>
              <a:rPr lang="en-US" sz="2600" dirty="0" smtClean="0"/>
              <a:t>|S| </a:t>
            </a:r>
            <a:r>
              <a:rPr lang="en-US" sz="2600" i="1" dirty="0" smtClean="0"/>
              <a:t>non-linear</a:t>
            </a:r>
            <a:r>
              <a:rPr lang="en-US" sz="2600" dirty="0" smtClean="0"/>
              <a:t> equations in |S| unknowns</a:t>
            </a:r>
          </a:p>
          <a:p>
            <a:r>
              <a:rPr lang="en-US" sz="2600" dirty="0" smtClean="0"/>
              <a:t>The vector </a:t>
            </a:r>
            <a:r>
              <a:rPr lang="en-US" sz="2600" b="1" i="1" dirty="0" smtClean="0"/>
              <a:t>V</a:t>
            </a:r>
            <a:r>
              <a:rPr lang="en-US" sz="2600" baseline="30000" dirty="0" smtClean="0"/>
              <a:t>* </a:t>
            </a:r>
            <a:r>
              <a:rPr lang="en-US" sz="2600" dirty="0" smtClean="0"/>
              <a:t>is the unique solution to the system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30" y="1610924"/>
            <a:ext cx="7918880" cy="69290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913932" y="3553766"/>
            <a:ext cx="2855834" cy="2069733"/>
            <a:chOff x="5830966" y="2286317"/>
            <a:chExt cx="2855834" cy="206973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0966" y="2286317"/>
              <a:ext cx="2855834" cy="206973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 bwMode="auto">
            <a:xfrm>
              <a:off x="5886450" y="2399933"/>
              <a:ext cx="514350" cy="4689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6632" y="2550180"/>
              <a:ext cx="533400" cy="23114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67048" y="4588632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Cost per iteration:  O(AS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13678" y="464439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Midterm exam grades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95761" y="2508095"/>
            <a:ext cx="2986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Mean: 69.9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Median: 71.3</a:t>
            </a:r>
          </a:p>
          <a:p>
            <a:r>
              <a:rPr lang="en-US" dirty="0" err="1">
                <a:solidFill>
                  <a:srgbClr val="000000"/>
                </a:solidFill>
                <a:latin typeface="+mn-lt"/>
              </a:rPr>
              <a:t>StdDev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: 14.9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Max: 99.5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Min: 35.0</a:t>
            </a:r>
          </a:p>
          <a:p>
            <a:r>
              <a:rPr lang="en-US" dirty="0">
                <a:solidFill>
                  <a:srgbClr val="000000"/>
                </a:solidFill>
                <a:latin typeface="Helvetica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Helvetica" charset="0"/>
              </a:rPr>
            </a:br>
            <a:endParaRPr lang="en-US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4829" y="2138763"/>
            <a:ext cx="40757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distribution of scores: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90 - 99.5 : 11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80 - 89.5 : 19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70 - 79.5 : 25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60 - 69.5 : 26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50 - 59.5 : 16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40 - 49.5 : 8 students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30 - 39.5 : 3 students</a:t>
            </a:r>
          </a:p>
        </p:txBody>
      </p:sp>
    </p:spTree>
    <p:extLst>
      <p:ext uri="{BB962C8B-B14F-4D97-AF65-F5344CB8AC3E}">
        <p14:creationId xmlns:p14="http://schemas.microsoft.com/office/powerpoint/2010/main" val="10759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939167"/>
          </a:xfrm>
        </p:spPr>
        <p:txBody>
          <a:bodyPr>
            <a:no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Bellman optimality equations for </a:t>
            </a:r>
            <a:r>
              <a:rPr lang="en-US" sz="3500" i="1" dirty="0" smtClean="0">
                <a:solidFill>
                  <a:srgbClr val="C00000"/>
                </a:solidFill>
              </a:rPr>
              <a:t>Q</a:t>
            </a:r>
            <a:endParaRPr lang="en-US" sz="3500" i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7532" y="3680542"/>
            <a:ext cx="5737485" cy="1216503"/>
          </a:xfrm>
        </p:spPr>
        <p:txBody>
          <a:bodyPr/>
          <a:lstStyle/>
          <a:p>
            <a:r>
              <a:rPr lang="en-US" sz="2600" dirty="0" smtClean="0"/>
              <a:t>|S| × |A(s)| </a:t>
            </a:r>
            <a:r>
              <a:rPr lang="en-US" sz="2600" i="1" dirty="0" smtClean="0"/>
              <a:t>non-linear</a:t>
            </a:r>
            <a:r>
              <a:rPr lang="en-US" sz="2600" dirty="0" smtClean="0"/>
              <a:t> equations</a:t>
            </a:r>
          </a:p>
          <a:p>
            <a:r>
              <a:rPr lang="en-US" sz="2600" dirty="0" smtClean="0"/>
              <a:t>The vector </a:t>
            </a:r>
            <a:r>
              <a:rPr lang="en-US" sz="2600" b="1" i="1" dirty="0"/>
              <a:t>Q</a:t>
            </a:r>
            <a:r>
              <a:rPr lang="en-US" sz="2600" baseline="30000" dirty="0" smtClean="0"/>
              <a:t>* </a:t>
            </a:r>
            <a:r>
              <a:rPr lang="en-US" sz="2600" dirty="0" smtClean="0"/>
              <a:t>is the unique solution to the system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2" y="1292789"/>
            <a:ext cx="8216900" cy="187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655" y="3346799"/>
            <a:ext cx="2590800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347701"/>
            <a:ext cx="3733800" cy="9398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latin typeface="Calibri"/>
                <a:cs typeface="Calibri"/>
              </a:rPr>
              <a:t>Racing Car Example</a:t>
            </a:r>
            <a:endParaRPr lang="en-US"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3" y="316995"/>
            <a:ext cx="8534400" cy="4729164"/>
          </a:xfrm>
        </p:spPr>
        <p:txBody>
          <a:bodyPr/>
          <a:lstStyle/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cs typeface="Calibri"/>
              </a:rPr>
              <a:t>Three states: </a:t>
            </a:r>
            <a:r>
              <a:rPr lang="en-US" sz="2400" dirty="0" smtClean="0">
                <a:solidFill>
                  <a:srgbClr val="00B0F0"/>
                </a:solidFill>
                <a:cs typeface="Calibri"/>
              </a:rPr>
              <a:t>Cool</a:t>
            </a:r>
            <a:r>
              <a:rPr lang="en-US" sz="2400" dirty="0" smtClean="0">
                <a:solidFill>
                  <a:schemeClr val="tx1"/>
                </a:solidFill>
                <a:cs typeface="Calibri"/>
              </a:rPr>
              <a:t>, </a:t>
            </a:r>
            <a:r>
              <a:rPr lang="en-US" sz="2400" dirty="0" smtClean="0">
                <a:solidFill>
                  <a:srgbClr val="7F2727"/>
                </a:solidFill>
                <a:cs typeface="Calibri"/>
              </a:rPr>
              <a:t>Warm</a:t>
            </a:r>
            <a:r>
              <a:rPr lang="en-US" sz="2400" dirty="0" smtClean="0">
                <a:solidFill>
                  <a:schemeClr val="tx1"/>
                </a:solidFill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cs typeface="Calibri"/>
              </a:rPr>
              <a:t>Two actions: </a:t>
            </a:r>
            <a:r>
              <a:rPr lang="en-US" sz="2400" i="1" dirty="0" smtClean="0">
                <a:cs typeface="Calibri"/>
              </a:rPr>
              <a:t>Slow</a:t>
            </a:r>
            <a:r>
              <a:rPr lang="en-US" sz="2400" dirty="0" smtClean="0">
                <a:solidFill>
                  <a:schemeClr val="tx1"/>
                </a:solidFill>
                <a:cs typeface="Calibri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cs typeface="Calibri"/>
              </a:rPr>
              <a:t>Fast</a:t>
            </a:r>
            <a:endParaRPr lang="en-US" sz="2400" i="1" dirty="0" smtClean="0">
              <a:solidFill>
                <a:srgbClr val="0000FF"/>
              </a:solidFill>
              <a:cs typeface="Calibri"/>
            </a:endParaRPr>
          </a:p>
          <a:p>
            <a:pPr>
              <a:buClrTx/>
            </a:pPr>
            <a:r>
              <a:rPr lang="en-US" sz="2400" dirty="0" smtClean="0">
                <a:solidFill>
                  <a:schemeClr val="tx1"/>
                </a:solidFill>
                <a:cs typeface="Calibri"/>
              </a:rPr>
              <a:t>Going faster gets double reward</a:t>
            </a:r>
          </a:p>
          <a:p>
            <a:pPr>
              <a:buClrTx/>
            </a:pPr>
            <a:r>
              <a:rPr lang="en-US" sz="2400" dirty="0" smtClean="0">
                <a:cs typeface="Calibri"/>
              </a:rPr>
              <a:t>Green numbers are </a:t>
            </a:r>
            <a:r>
              <a:rPr lang="en-US" sz="2400" dirty="0">
                <a:cs typeface="Calibri"/>
              </a:rPr>
              <a:t>rewards</a:t>
            </a:r>
          </a:p>
          <a:p>
            <a:pPr>
              <a:buClrTx/>
            </a:pPr>
            <a:endParaRPr lang="en-US" sz="2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461655"/>
            <a:ext cx="8496300" cy="4061803"/>
            <a:chOff x="300496" y="2286000"/>
            <a:chExt cx="11582400" cy="405473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  <a:endParaRPr lang="en-US" sz="2000" dirty="0">
                <a:solidFill>
                  <a:srgbClr val="00B0F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  <a:endParaRPr lang="en-US" sz="2000" dirty="0">
                <a:solidFill>
                  <a:srgbClr val="7F2727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/>
                  <a:cs typeface="Calibri"/>
                </a:rPr>
                <a:t>Overheated</a:t>
              </a:r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1468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  <a:endParaRPr lang="en-US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34896" y="2731532"/>
              <a:ext cx="1223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  <a:endParaRPr lang="en-US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0496" y="4331732"/>
              <a:ext cx="1604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  <a:endParaRPr lang="en-US" i="1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56496" y="3112532"/>
              <a:ext cx="155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  <a:endParaRPr lang="en-US" i="1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cxnSp>
          <p:nvCxnSpPr>
            <p:cNvPr id="60" name="Curved Connector 12"/>
            <p:cNvCxnSpPr/>
            <p:nvPr/>
          </p:nvCxnSpPr>
          <p:spPr>
            <a:xfrm rot="-54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161296" y="3645932"/>
              <a:ext cx="1020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9592" y="2398931"/>
              <a:ext cx="1045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960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83696" y="4788932"/>
              <a:ext cx="8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0496" y="5627132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  <a:endParaRPr lang="en-US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859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1341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43696" y="3288268"/>
              <a:ext cx="1147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1367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1037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1341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91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  <a:endParaRPr lang="en-US" dirty="0">
                <a:solidFill>
                  <a:srgbClr val="00B05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522205" y="6214592"/>
            <a:ext cx="318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imes New Roman"/>
                <a:cs typeface="Times New Roman"/>
              </a:rPr>
              <a:t>Example </a:t>
            </a:r>
            <a:r>
              <a:rPr lang="en-US" sz="1800" dirty="0" smtClean="0">
                <a:latin typeface="Times New Roman"/>
                <a:cs typeface="Times New Roman"/>
              </a:rPr>
              <a:t>from Klein and </a:t>
            </a:r>
            <a:r>
              <a:rPr lang="en-US" sz="1800" dirty="0" err="1" smtClean="0">
                <a:latin typeface="Times New Roman"/>
                <a:cs typeface="Times New Roman"/>
              </a:rPr>
              <a:t>Abbeel</a:t>
            </a:r>
            <a:endParaRPr lang="en-US" sz="1800" dirty="0" smtClean="0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6" y="720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Racing Search Tree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521" y="1674535"/>
            <a:ext cx="696143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981" y="3503334"/>
            <a:ext cx="760961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421" y="5320466"/>
            <a:ext cx="738598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328009" y="2588934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2859" y="2588934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3905593" y="2284819"/>
            <a:ext cx="1970744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1523131" y="2284819"/>
            <a:ext cx="2382462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03" y="3503335"/>
            <a:ext cx="696143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4522575" y="2893734"/>
            <a:ext cx="1434584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5957158" y="2893734"/>
            <a:ext cx="1664304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03" y="3502650"/>
            <a:ext cx="696143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436475" y="2893735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631" y="5408334"/>
            <a:ext cx="760961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73390" y="449324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85030" y="449324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436474" y="4112934"/>
            <a:ext cx="682034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768512" y="4112934"/>
            <a:ext cx="667962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603" y="5408335"/>
            <a:ext cx="696143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1893675" y="4798050"/>
            <a:ext cx="305656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199330" y="4798050"/>
            <a:ext cx="335783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53" y="5406965"/>
            <a:ext cx="696143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687691" y="4798050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647822" y="449324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3842944" y="4112934"/>
            <a:ext cx="667962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84" y="5406965"/>
            <a:ext cx="696143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3762122" y="4798050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731" y="5408334"/>
            <a:ext cx="760961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5171130" y="449324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4522574" y="4113620"/>
            <a:ext cx="682034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703" y="5408335"/>
            <a:ext cx="696143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4979775" y="4798050"/>
            <a:ext cx="305656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5285430" y="4798050"/>
            <a:ext cx="335783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3781" y="5407649"/>
            <a:ext cx="760961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6714180" y="4492564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6909303" y="4142681"/>
            <a:ext cx="712160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4753" y="5407650"/>
            <a:ext cx="696143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6522825" y="4797365"/>
            <a:ext cx="305656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6828480" y="4797365"/>
            <a:ext cx="335783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8339956" y="449324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7621463" y="4142680"/>
            <a:ext cx="751971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8454256" y="4798050"/>
            <a:ext cx="5834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19200" y="6551334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4631" y="195451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18254" y="192390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fast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180" y="627880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3498" y="1817251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Chance nodes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224409" y="2276392"/>
            <a:ext cx="1031767" cy="352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390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1" y="420029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cs typeface="Calibri"/>
              </a:rPr>
              <a:t>Calculate V</a:t>
            </a:r>
            <a:r>
              <a:rPr lang="en-US" sz="3600" baseline="-25000" dirty="0" smtClean="0">
                <a:solidFill>
                  <a:srgbClr val="C00000"/>
                </a:solidFill>
                <a:cs typeface="Calibri"/>
              </a:rPr>
              <a:t>2</a:t>
            </a:r>
            <a:r>
              <a:rPr lang="en-US" sz="3600" dirty="0" smtClean="0">
                <a:solidFill>
                  <a:srgbClr val="C00000"/>
                </a:solidFill>
                <a:cs typeface="Calibri"/>
              </a:rPr>
              <a:t>(warmCar)</a:t>
            </a:r>
            <a:endParaRPr lang="en-US" sz="3600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09" y="2119015"/>
            <a:ext cx="700158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183868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5244" y="5427365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 example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52" y="1770815"/>
            <a:ext cx="4236964" cy="20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183868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87545"/>
              </p:ext>
            </p:extLst>
          </p:nvPr>
        </p:nvGraphicFramePr>
        <p:xfrm>
          <a:off x="4256015" y="1115737"/>
          <a:ext cx="4537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14" imgW="3187700" imgH="381000" progId="Equation.3">
                  <p:embed/>
                </p:oleObj>
              </mc:Choice>
              <mc:Fallback>
                <p:oleObj name="Equation" r:id="rId14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15" y="1115737"/>
                        <a:ext cx="4537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65794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15050" y="541919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667" y="4194023"/>
            <a:ext cx="696143" cy="610285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895" y="6099707"/>
            <a:ext cx="760961" cy="639346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5312654" y="5184622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24294" y="5184622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175738" y="4804307"/>
            <a:ext cx="682034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507776" y="4804307"/>
            <a:ext cx="667962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867" y="6099708"/>
            <a:ext cx="696143" cy="61028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H="1">
            <a:off x="6632939" y="5489423"/>
            <a:ext cx="305656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38594" y="5489423"/>
            <a:ext cx="335783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717" y="6098338"/>
            <a:ext cx="696143" cy="610285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>
            <a:off x="5426955" y="5489423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4717" y="452450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25350" y="448699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43086" y="583379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 * (1 + 0)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592238" y="5648200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</a:t>
            </a:r>
            <a:r>
              <a:rPr lang="en-US" sz="2000" smtClean="0"/>
              <a:t>0)</a:t>
            </a:r>
            <a:endParaRPr lang="en-US" sz="20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7516117" y="593615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</a:t>
            </a:r>
            <a:r>
              <a:rPr lang="en-US" sz="2000" smtClean="0"/>
              <a:t>0)</a:t>
            </a:r>
            <a:endParaRPr lang="en-US" sz="2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182236" y="500525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Q(fast,      )=2</a:t>
            </a:r>
            <a:endParaRPr lang="en-US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3816713" y="5324855"/>
            <a:ext cx="17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Q(slow,      )=1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52" y="5303407"/>
            <a:ext cx="466958" cy="409366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298" y="5020740"/>
            <a:ext cx="466958" cy="40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9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 example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85850" y="3321203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52" y="1770815"/>
            <a:ext cx="4236964" cy="20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183868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87545"/>
              </p:ext>
            </p:extLst>
          </p:nvPr>
        </p:nvGraphicFramePr>
        <p:xfrm>
          <a:off x="4256015" y="1115737"/>
          <a:ext cx="4537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14" imgW="3187700" imgH="381000" progId="Equation.3">
                  <p:embed/>
                </p:oleObj>
              </mc:Choice>
              <mc:Fallback>
                <p:oleObj name="Equation" r:id="rId14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15" y="1115737"/>
                        <a:ext cx="4537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15050" y="541919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073" y="4194023"/>
            <a:ext cx="696143" cy="610285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301" y="6099707"/>
            <a:ext cx="760961" cy="639346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4900060" y="5184622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11700" y="5184622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63144" y="4804307"/>
            <a:ext cx="682034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95182" y="4804307"/>
            <a:ext cx="667962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273" y="6099708"/>
            <a:ext cx="696143" cy="61028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H="1">
            <a:off x="6220345" y="5489423"/>
            <a:ext cx="305656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26000" y="5489423"/>
            <a:ext cx="335783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123" y="6098338"/>
            <a:ext cx="696143" cy="610285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>
            <a:off x="5014361" y="5489423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2123" y="452450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12756" y="448699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0492" y="583379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 * (1 + 0)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179644" y="5648200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</a:t>
            </a:r>
            <a:r>
              <a:rPr lang="en-US" sz="2000" smtClean="0"/>
              <a:t>0)</a:t>
            </a:r>
            <a:endParaRPr lang="en-US" sz="20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7103523" y="593615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</a:t>
            </a:r>
            <a:r>
              <a:rPr lang="en-US" sz="2000" smtClean="0"/>
              <a:t>0)</a:t>
            </a:r>
            <a:endParaRPr lang="en-US" sz="2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769642" y="500525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Q(fast,      )=2</a:t>
            </a:r>
            <a:endParaRPr lang="en-US" sz="2000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3404119" y="5324855"/>
            <a:ext cx="17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Q(slow,      )=2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058" y="5303407"/>
            <a:ext cx="466958" cy="409366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704" y="5020740"/>
            <a:ext cx="466958" cy="409366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auto">
          <a:xfrm>
            <a:off x="6568416" y="4404732"/>
            <a:ext cx="2118384" cy="132023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089567" y="3202849"/>
            <a:ext cx="742606" cy="7542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 example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85850" y="3321203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2         1        0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52" y="1770815"/>
            <a:ext cx="4236964" cy="20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87545"/>
              </p:ext>
            </p:extLst>
          </p:nvPr>
        </p:nvGraphicFramePr>
        <p:xfrm>
          <a:off x="4256015" y="1115737"/>
          <a:ext cx="4537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14" imgW="3187700" imgH="381000" progId="Equation.3">
                  <p:embed/>
                </p:oleObj>
              </mc:Choice>
              <mc:Fallback>
                <p:oleObj name="Equation" r:id="rId14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15" y="1115737"/>
                        <a:ext cx="4537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115050" y="541919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9851" y="3202849"/>
            <a:ext cx="742606" cy="7542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58" y="4038589"/>
            <a:ext cx="760961" cy="639346"/>
          </a:xfrm>
          <a:prstGeom prst="rect">
            <a:avLst/>
          </a:prstGeom>
          <a:noFill/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298" y="5855721"/>
            <a:ext cx="738598" cy="697468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8658" y="5942904"/>
            <a:ext cx="760961" cy="639346"/>
          </a:xfrm>
          <a:prstGeom prst="rect">
            <a:avLst/>
          </a:prstGeom>
          <a:noFill/>
        </p:spPr>
      </p:pic>
      <p:sp>
        <p:nvSpPr>
          <p:cNvPr id="60" name="Oval 59"/>
          <p:cNvSpPr/>
          <p:nvPr/>
        </p:nvSpPr>
        <p:spPr>
          <a:xfrm>
            <a:off x="5599057" y="502781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1" idx="2"/>
          </p:cNvCxnSpPr>
          <p:nvPr/>
        </p:nvCxnSpPr>
        <p:spPr>
          <a:xfrm flipH="1">
            <a:off x="5794180" y="4677936"/>
            <a:ext cx="712160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630" y="5942905"/>
            <a:ext cx="696143" cy="610285"/>
          </a:xfrm>
          <a:prstGeom prst="rect">
            <a:avLst/>
          </a:prstGeom>
          <a:noFill/>
        </p:spPr>
      </p:pic>
      <p:cxnSp>
        <p:nvCxnSpPr>
          <p:cNvPr id="63" name="Straight Arrow Connector 62"/>
          <p:cNvCxnSpPr/>
          <p:nvPr/>
        </p:nvCxnSpPr>
        <p:spPr>
          <a:xfrm flipH="1">
            <a:off x="5407702" y="5332620"/>
            <a:ext cx="305656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713357" y="5332620"/>
            <a:ext cx="335783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224833" y="5028504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1" idx="2"/>
          </p:cNvCxnSpPr>
          <p:nvPr/>
        </p:nvCxnSpPr>
        <p:spPr>
          <a:xfrm>
            <a:off x="6506340" y="4677935"/>
            <a:ext cx="751971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339133" y="5333305"/>
            <a:ext cx="5834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77251" y="439285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802982" y="443340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745093" y="5487271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(1 + 0)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63460" y="550587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 * (-10)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26922" y="5487068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(1 + 0)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59804" y="4978493"/>
            <a:ext cx="17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Q(slow,      )=1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89400" y="4619661"/>
            <a:ext cx="1843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Q(fast,      )=-10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582" y="4916009"/>
            <a:ext cx="563859" cy="473744"/>
          </a:xfrm>
          <a:prstGeom prst="rect">
            <a:avLst/>
          </a:prstGeom>
          <a:noFill/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815" y="4588190"/>
            <a:ext cx="563859" cy="47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1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60" grpId="0" animBg="1"/>
      <p:bldP spid="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 example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74583" y="1965439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/>
                <a:cs typeface="Calibri"/>
              </a:rPr>
              <a:t>  3.5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52" y="1770815"/>
            <a:ext cx="4236964" cy="20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183868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87545"/>
              </p:ext>
            </p:extLst>
          </p:nvPr>
        </p:nvGraphicFramePr>
        <p:xfrm>
          <a:off x="4256015" y="1115737"/>
          <a:ext cx="4537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14" imgW="3187700" imgH="381000" progId="Equation.3">
                  <p:embed/>
                </p:oleObj>
              </mc:Choice>
              <mc:Fallback>
                <p:oleObj name="Equation" r:id="rId14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15" y="1115737"/>
                        <a:ext cx="4537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1237613" y="6200796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15050" y="541919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273" y="4206207"/>
            <a:ext cx="696143" cy="610285"/>
          </a:xfrm>
          <a:prstGeom prst="rect">
            <a:avLst/>
          </a:prstGeom>
          <a:noFill/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501" y="6111891"/>
            <a:ext cx="760961" cy="639346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5357260" y="5196806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68900" y="5196806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20344" y="4816491"/>
            <a:ext cx="682034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552382" y="4816491"/>
            <a:ext cx="667962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473" y="6111892"/>
            <a:ext cx="696143" cy="61028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/>
          <p:nvPr/>
        </p:nvCxnSpPr>
        <p:spPr>
          <a:xfrm flipH="1">
            <a:off x="6677545" y="5501607"/>
            <a:ext cx="305656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983200" y="5501607"/>
            <a:ext cx="335783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323" y="6110522"/>
            <a:ext cx="696143" cy="610285"/>
          </a:xfrm>
          <a:prstGeom prst="rect">
            <a:avLst/>
          </a:prstGeom>
          <a:noFill/>
        </p:spPr>
      </p:pic>
      <p:cxnSp>
        <p:nvCxnSpPr>
          <p:cNvPr id="48" name="Straight Arrow Connector 47"/>
          <p:cNvCxnSpPr/>
          <p:nvPr/>
        </p:nvCxnSpPr>
        <p:spPr>
          <a:xfrm>
            <a:off x="5471561" y="5501607"/>
            <a:ext cx="5834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29323" y="453668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69956" y="4499182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7692" y="5845982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1.0 * (1 + 1)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636844" y="5660384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+ 2)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60723" y="5948342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 * (2 + 1)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26842" y="5017434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Q(fast,      )=3.5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1319" y="5337039"/>
            <a:ext cx="17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Q(slow</a:t>
            </a:r>
            <a:r>
              <a:rPr lang="en-US" sz="2000" smtClean="0"/>
              <a:t>,      )=2</a:t>
            </a:r>
            <a:endParaRPr lang="en-US" sz="2000" dirty="0" smtClean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258" y="5315591"/>
            <a:ext cx="466958" cy="409366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6904" y="5032924"/>
            <a:ext cx="466958" cy="409366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1106846" y="3329347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2         1        0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902378" y="4415883"/>
            <a:ext cx="2241622" cy="143009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895987" y="1770815"/>
            <a:ext cx="943964" cy="92857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7" grpId="0" animBg="1"/>
      <p:bldP spid="38" grpId="0" animBg="1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iteration:  Pool 1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85850" y="3321203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2         1        0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44" name="TextBox 43"/>
          <p:cNvSpPr txBox="1"/>
          <p:nvPr/>
        </p:nvSpPr>
        <p:spPr>
          <a:xfrm>
            <a:off x="974583" y="1965439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/>
                <a:cs typeface="Calibri"/>
              </a:rPr>
              <a:t>  3.5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86140" y="1762762"/>
            <a:ext cx="999720" cy="92857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162011" y="1970872"/>
            <a:ext cx="24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?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5039" y="1452810"/>
            <a:ext cx="3970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expected utility of being in the warm car state at time 2 steps away from the end, i.e. V</a:t>
            </a:r>
            <a:r>
              <a:rPr lang="en-US" baseline="-25000" dirty="0" smtClean="0"/>
              <a:t>2</a:t>
            </a:r>
            <a:r>
              <a:rPr lang="en-US" dirty="0" smtClean="0"/>
              <a:t> is equal to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0.5</a:t>
            </a:r>
          </a:p>
          <a:p>
            <a:pPr marL="457200" indent="-457200">
              <a:buAutoNum type="arabicPeriod"/>
            </a:pPr>
            <a:r>
              <a:rPr lang="en-US" dirty="0" smtClean="0"/>
              <a:t>1.5</a:t>
            </a:r>
          </a:p>
          <a:p>
            <a:pPr marL="457200" indent="-457200">
              <a:buAutoNum type="arabicPeriod"/>
            </a:pPr>
            <a:r>
              <a:rPr lang="en-US" dirty="0" smtClean="0"/>
              <a:t>2.0</a:t>
            </a:r>
          </a:p>
          <a:p>
            <a:pPr marL="457200" indent="-457200">
              <a:buAutoNum type="arabicPeriod"/>
            </a:pPr>
            <a:r>
              <a:rPr lang="en-US" dirty="0" smtClean="0"/>
              <a:t>2.5</a:t>
            </a:r>
          </a:p>
          <a:p>
            <a:pPr marL="457200" indent="-457200">
              <a:buAutoNum type="arabicPeriod"/>
            </a:pPr>
            <a:r>
              <a:rPr lang="en-US" dirty="0" smtClean="0"/>
              <a:t>3.5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90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libri"/>
                <a:cs typeface="Calibri"/>
              </a:rPr>
              <a:t>Value iteration example</a:t>
            </a:r>
            <a:endParaRPr lang="en-US" sz="32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14350" y="4818995"/>
            <a:ext cx="191106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537" y="1219006"/>
            <a:ext cx="501509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987" y="1187603"/>
            <a:ext cx="532093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681" y="1223423"/>
            <a:ext cx="548203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14400" y="45245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4400" y="3152901"/>
            <a:ext cx="27432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0" y="1797203"/>
            <a:ext cx="2743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23906" y="3463299"/>
            <a:ext cx="171995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4604" y="2091699"/>
            <a:ext cx="191488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085850" y="4692803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0         0        0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74583" y="1965439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"/>
                <a:cs typeface="Calibri"/>
              </a:rPr>
              <a:t>  3.5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2752" y="1770815"/>
            <a:ext cx="4236964" cy="20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183868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87545"/>
              </p:ext>
            </p:extLst>
          </p:nvPr>
        </p:nvGraphicFramePr>
        <p:xfrm>
          <a:off x="4256015" y="1115737"/>
          <a:ext cx="4537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14" imgW="3187700" imgH="381000" progId="Equation.3">
                  <p:embed/>
                </p:oleObj>
              </mc:Choice>
              <mc:Fallback>
                <p:oleObj name="Equation" r:id="rId14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15" y="1115737"/>
                        <a:ext cx="45370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1237613" y="6200796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29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15050" y="541919"/>
            <a:ext cx="25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libri"/>
                <a:cs typeface="Calibri"/>
              </a:rPr>
              <a:t>Assume ϒ=1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06846" y="3329347"/>
            <a:ext cx="245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 2         1        0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786140" y="1762762"/>
            <a:ext cx="999720" cy="92857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162011" y="1970872"/>
            <a:ext cx="24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?</a:t>
            </a:r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29</a:t>
            </a:fld>
            <a:endParaRPr lang="en-US"/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858" y="4038589"/>
            <a:ext cx="760961" cy="639346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3298" y="5855721"/>
            <a:ext cx="738598" cy="697468"/>
          </a:xfrm>
          <a:prstGeom prst="rect">
            <a:avLst/>
          </a:prstGeom>
          <a:noFill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8658" y="5942904"/>
            <a:ext cx="760961" cy="639346"/>
          </a:xfrm>
          <a:prstGeom prst="rect">
            <a:avLst/>
          </a:prstGeom>
          <a:noFill/>
        </p:spPr>
      </p:pic>
      <p:sp>
        <p:nvSpPr>
          <p:cNvPr id="62" name="Oval 61"/>
          <p:cNvSpPr/>
          <p:nvPr/>
        </p:nvSpPr>
        <p:spPr>
          <a:xfrm>
            <a:off x="5599057" y="5027819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794180" y="4677936"/>
            <a:ext cx="712160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630" y="5942905"/>
            <a:ext cx="696143" cy="610285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>
          <a:xfrm flipH="1">
            <a:off x="5407702" y="5332620"/>
            <a:ext cx="305656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13357" y="5332620"/>
            <a:ext cx="335783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224833" y="5028504"/>
            <a:ext cx="2286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506340" y="4677935"/>
            <a:ext cx="751971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339133" y="5333305"/>
            <a:ext cx="5834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77251" y="439285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slow</a:t>
            </a:r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802982" y="443340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59804" y="4978493"/>
            <a:ext cx="17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Q(slow,      )=?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284381" y="461894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Q(fast,      =?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582" y="4916009"/>
            <a:ext cx="563859" cy="473744"/>
          </a:xfrm>
          <a:prstGeom prst="rect">
            <a:avLst/>
          </a:prstGeom>
          <a:noFill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815" y="4588190"/>
            <a:ext cx="563859" cy="473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3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56" grpId="0"/>
      <p:bldP spid="62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6271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Decision Processes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24" y="1578864"/>
            <a:ext cx="7700048" cy="1630365"/>
          </a:xfrm>
        </p:spPr>
        <p:txBody>
          <a:bodyPr/>
          <a:lstStyle/>
          <a:p>
            <a:r>
              <a:rPr lang="en-US" sz="2400" dirty="0" smtClean="0"/>
              <a:t>Sequential decision problem for a fully observable, stochastic environment </a:t>
            </a:r>
          </a:p>
          <a:p>
            <a:r>
              <a:rPr lang="en-US" sz="2400" dirty="0" smtClean="0"/>
              <a:t>Assume Markov transition model and additive reward</a:t>
            </a:r>
          </a:p>
          <a:p>
            <a:r>
              <a:rPr lang="en-US" sz="2400" dirty="0" smtClean="0"/>
              <a:t>Consists of </a:t>
            </a:r>
          </a:p>
          <a:p>
            <a:pPr lvl="1"/>
            <a:r>
              <a:rPr lang="en-US" sz="2200" dirty="0" smtClean="0"/>
              <a:t>A set S of world states (</a:t>
            </a:r>
            <a:r>
              <a:rPr lang="en-US" sz="2200" i="1" dirty="0" smtClean="0"/>
              <a:t>s</a:t>
            </a:r>
            <a:r>
              <a:rPr lang="en-US" sz="2200" dirty="0" smtClean="0"/>
              <a:t>, with initial state s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 set A of feasible actions (</a:t>
            </a:r>
            <a:r>
              <a:rPr lang="en-US" sz="2200" i="1" dirty="0" smtClean="0"/>
              <a:t>a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 Transition model </a:t>
            </a:r>
            <a:r>
              <a:rPr lang="en-US" sz="2200" i="1" dirty="0" smtClean="0"/>
              <a:t>P(s’|</a:t>
            </a:r>
            <a:r>
              <a:rPr lang="en-US" sz="2200" i="1" dirty="0" err="1" smtClean="0"/>
              <a:t>s,a</a:t>
            </a:r>
            <a:r>
              <a:rPr lang="en-US" sz="2200" i="1" dirty="0" smtClean="0"/>
              <a:t>)</a:t>
            </a:r>
          </a:p>
          <a:p>
            <a:pPr lvl="1"/>
            <a:r>
              <a:rPr lang="en-US" sz="2200" dirty="0" smtClean="0"/>
              <a:t>A reward or penalty function </a:t>
            </a:r>
            <a:r>
              <a:rPr lang="en-US" sz="2200" i="1" dirty="0" smtClean="0"/>
              <a:t>R(s)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Start and terminal states.</a:t>
            </a:r>
          </a:p>
          <a:p>
            <a:r>
              <a:rPr lang="en-US" sz="2400" dirty="0" smtClean="0"/>
              <a:t>Want optimal Policy: what to do  at each state</a:t>
            </a:r>
          </a:p>
          <a:p>
            <a:r>
              <a:rPr lang="en-US" sz="2400" dirty="0" smtClean="0"/>
              <a:t>Choose policy depends on expected utility of being in each state.</a:t>
            </a:r>
          </a:p>
          <a:p>
            <a:pPr lvl="1"/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0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Will Value Iteration Converge?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41550"/>
            <a:ext cx="7772400" cy="4114800"/>
          </a:xfrm>
        </p:spPr>
        <p:txBody>
          <a:bodyPr/>
          <a:lstStyle/>
          <a:p>
            <a:r>
              <a:rPr lang="en-US" sz="2400" dirty="0" smtClean="0"/>
              <a:t>Yes</a:t>
            </a:r>
            <a:r>
              <a:rPr lang="en-US" sz="2400" dirty="0"/>
              <a:t>, if discount factor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&lt; 1 or end up in a terminal state with probability </a:t>
            </a:r>
            <a:r>
              <a:rPr lang="en-US" sz="2400" dirty="0" smtClean="0"/>
              <a:t>1</a:t>
            </a:r>
            <a:endParaRPr lang="en-US" sz="2400" dirty="0"/>
          </a:p>
          <a:p>
            <a:r>
              <a:rPr lang="en-US" sz="2400" dirty="0"/>
              <a:t>Bellman equation is a </a:t>
            </a:r>
            <a:r>
              <a:rPr lang="en-US" sz="2400" dirty="0" smtClean="0"/>
              <a:t>contraction if discount factor, γ &lt; 1</a:t>
            </a:r>
            <a:endParaRPr lang="en-US" sz="2400" dirty="0"/>
          </a:p>
          <a:p>
            <a:r>
              <a:rPr lang="en-US" sz="2400" dirty="0"/>
              <a:t>If apply it to two different value functions, distance between value functions shrinks after apply Bellman equation to </a:t>
            </a:r>
            <a:r>
              <a:rPr lang="en-US" sz="2400" dirty="0" smtClean="0"/>
              <a:t>each.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635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Bellman Operator is a Contraction (</a:t>
            </a:r>
            <a:r>
              <a:rPr lang="en-US" sz="3600" dirty="0" err="1" smtClean="0">
                <a:solidFill>
                  <a:srgbClr val="C00000"/>
                </a:solidFill>
              </a:rPr>
              <a:t>γ</a:t>
            </a:r>
            <a:r>
              <a:rPr lang="en-US" sz="3600" dirty="0" smtClean="0">
                <a:solidFill>
                  <a:srgbClr val="C00000"/>
                </a:solidFill>
              </a:rPr>
              <a:t>&lt;1)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7C36E4-AAC8-6E46-8F21-3BF05951BF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61287"/>
              </p:ext>
            </p:extLst>
          </p:nvPr>
        </p:nvGraphicFramePr>
        <p:xfrm>
          <a:off x="152400" y="2198640"/>
          <a:ext cx="8347076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name="Equation" r:id="rId3" imgW="5791200" imgH="419100" progId="Equation.3">
                  <p:embed/>
                </p:oleObj>
              </mc:Choice>
              <mc:Fallback>
                <p:oleObj name="Equation" r:id="rId3" imgW="5791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98640"/>
                        <a:ext cx="8347076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42380"/>
              </p:ext>
            </p:extLst>
          </p:nvPr>
        </p:nvGraphicFramePr>
        <p:xfrm>
          <a:off x="1165225" y="2817765"/>
          <a:ext cx="76739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name="Equation" r:id="rId5" imgW="4699000" imgH="406400" progId="Equation.3">
                  <p:embed/>
                </p:oleObj>
              </mc:Choice>
              <mc:Fallback>
                <p:oleObj name="Equation" r:id="rId5" imgW="4699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817765"/>
                        <a:ext cx="76739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07635"/>
              </p:ext>
            </p:extLst>
          </p:nvPr>
        </p:nvGraphicFramePr>
        <p:xfrm>
          <a:off x="1143000" y="4711513"/>
          <a:ext cx="3429000" cy="45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name="Equation" r:id="rId7" imgW="2374900" imgH="317500" progId="Equation.3">
                  <p:embed/>
                </p:oleObj>
              </mc:Choice>
              <mc:Fallback>
                <p:oleObj name="Equation" r:id="rId7" imgW="2374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11513"/>
                        <a:ext cx="3429000" cy="45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6357"/>
              </p:ext>
            </p:extLst>
          </p:nvPr>
        </p:nvGraphicFramePr>
        <p:xfrm>
          <a:off x="1143000" y="5168713"/>
          <a:ext cx="2895600" cy="8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Equation" r:id="rId9" imgW="1981200" imgH="584200" progId="Equation.3">
                  <p:embed/>
                </p:oleObj>
              </mc:Choice>
              <mc:Fallback>
                <p:oleObj name="Equation" r:id="rId9" imgW="1981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68713"/>
                        <a:ext cx="2895600" cy="85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4962"/>
              </p:ext>
            </p:extLst>
          </p:nvPr>
        </p:nvGraphicFramePr>
        <p:xfrm>
          <a:off x="1143000" y="3501978"/>
          <a:ext cx="5562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11" imgW="3530600" imgH="406400" progId="Equation.3">
                  <p:embed/>
                </p:oleObj>
              </mc:Choice>
              <mc:Fallback>
                <p:oleObj name="Equation" r:id="rId11" imgW="3530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1978"/>
                        <a:ext cx="556260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0651"/>
              </p:ext>
            </p:extLst>
          </p:nvPr>
        </p:nvGraphicFramePr>
        <p:xfrm>
          <a:off x="1143000" y="4101913"/>
          <a:ext cx="3810000" cy="58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Equation" r:id="rId13" imgW="2628900" imgH="406400" progId="Equation.3">
                  <p:embed/>
                </p:oleObj>
              </mc:Choice>
              <mc:Fallback>
                <p:oleObj name="Equation" r:id="rId13" imgW="2628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01913"/>
                        <a:ext cx="3810000" cy="588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166524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|| </a:t>
            </a:r>
            <a:r>
              <a:rPr lang="en-US" sz="1800" dirty="0"/>
              <a:t>V</a:t>
            </a:r>
            <a:r>
              <a:rPr lang="en-US" sz="1800" dirty="0" smtClean="0"/>
              <a:t>-V’|| = Infinity norm (find max difference </a:t>
            </a:r>
            <a:r>
              <a:rPr lang="en-US" sz="1800" dirty="0"/>
              <a:t>o</a:t>
            </a:r>
            <a:r>
              <a:rPr lang="en-US" sz="1800" dirty="0" smtClean="0"/>
              <a:t>ver all states, e.g. max(s) |V(s) – V’(s) |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20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Contraction Operator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371" y="1496122"/>
            <a:ext cx="7772400" cy="4114800"/>
          </a:xfrm>
        </p:spPr>
        <p:txBody>
          <a:bodyPr/>
          <a:lstStyle/>
          <a:p>
            <a:r>
              <a:rPr lang="en-US" sz="2400" dirty="0" smtClean="0"/>
              <a:t>Let O be an operator</a:t>
            </a:r>
          </a:p>
          <a:p>
            <a:r>
              <a:rPr lang="en-US" sz="2400" dirty="0" smtClean="0"/>
              <a:t>If |OV – OV’| &lt;= |V-V|’</a:t>
            </a:r>
          </a:p>
          <a:p>
            <a:r>
              <a:rPr lang="en-US" sz="2400" dirty="0" smtClean="0"/>
              <a:t>Then O is a contraction operator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03400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has 1 fixed point </a:t>
            </a:r>
            <a:r>
              <a:rPr lang="en-US" dirty="0" smtClean="0"/>
              <a:t>when applied repeatedly.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7480" y="4802714"/>
            <a:ext cx="6529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Do different initial values lead to different final </a:t>
            </a:r>
            <a:r>
              <a:rPr lang="en-US" i="1" dirty="0" smtClean="0"/>
              <a:t>values or </a:t>
            </a:r>
            <a:r>
              <a:rPr lang="en-US" i="1" smtClean="0"/>
              <a:t>the same final value? </a:t>
            </a:r>
            <a:endParaRPr lang="en-US" i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Value Convergence in the grid world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05" y="2127449"/>
            <a:ext cx="6027234" cy="4212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9"/>
          <a:stretch/>
        </p:blipFill>
        <p:spPr bwMode="auto">
          <a:xfrm flipH="1">
            <a:off x="3036024" y="1903294"/>
            <a:ext cx="2371199" cy="344929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95452" y="376779"/>
            <a:ext cx="8229600" cy="939167"/>
          </a:xfrm>
          <a:prstGeom prst="rect">
            <a:avLst/>
          </a:prstGeom>
        </p:spPr>
        <p:txBody>
          <a:bodyPr vert="horz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opperplate Gothic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" pitchFamily="-110" charset="0"/>
                <a:ea typeface="Osaka" pitchFamily="-110" charset="-128"/>
                <a:cs typeface="Osaka" pitchFamily="-110" charset="-128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What we really care 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39496" y="1479547"/>
            <a:ext cx="5339161" cy="5059365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aseline="0">
                <a:solidFill>
                  <a:schemeClr val="tx1"/>
                </a:solidFill>
                <a:latin typeface="CMU Serif" pitchFamily="50" charset="0"/>
                <a:ea typeface="CMU Serif" pitchFamily="50" charset="0"/>
                <a:cs typeface="CMU Serif" pitchFamily="50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Courier New" pitchFamily="49" charset="0"/>
              <a:buChar char="o"/>
              <a:defRPr sz="2800" baseline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Is the best policy.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35619" y="5100688"/>
            <a:ext cx="8396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Do we need to know V* (optimal value), wait till finishing computing V*,  </a:t>
            </a:r>
            <a:r>
              <a:rPr lang="en-US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to extract the optimal policy?         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Review: Value of a Policy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Expected immediate reward for taking action prescribed by policy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e</a:t>
            </a:r>
            <a:r>
              <a:rPr lang="en-US" sz="2400" dirty="0" smtClean="0"/>
              <a:t>xpected future reward get after taking policy from that state and following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 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95388"/>
              </p:ext>
            </p:extLst>
          </p:nvPr>
        </p:nvGraphicFramePr>
        <p:xfrm>
          <a:off x="1031371" y="4327673"/>
          <a:ext cx="7081257" cy="67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3" imgW="3073400" imgH="292100" progId="Equation.3">
                  <p:embed/>
                </p:oleObj>
              </mc:Choice>
              <mc:Fallback>
                <p:oleObj name="Equation" r:id="rId3" imgW="3073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371" y="4327673"/>
                        <a:ext cx="7081257" cy="673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95" y="297598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Policy loss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209" y="153951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charset="0"/>
              <a:buChar char="•"/>
            </a:pP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In practice, 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it often occurs that </a:t>
            </a:r>
            <a:r>
              <a:rPr lang="en-US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i="1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becomes optimal long before </a:t>
            </a:r>
            <a:r>
              <a:rPr lang="en-US" i="1" dirty="0" err="1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V</a:t>
            </a:r>
            <a:r>
              <a:rPr lang="en-US" i="1" baseline="-25000" dirty="0" err="1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i="1" baseline="-250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has converged! </a:t>
            </a:r>
            <a:endParaRPr lang="en-US" dirty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09" y="3322502"/>
            <a:ext cx="4356409" cy="3045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3724" y="2151602"/>
            <a:ext cx="42481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MU Serif Roman" charset="0"/>
                <a:ea typeface="CMU Serif Roman" charset="0"/>
                <a:cs typeface="CMU Serif Roman" charset="0"/>
              </a:rPr>
              <a:t>Grid World: After </a:t>
            </a:r>
            <a:r>
              <a:rPr lang="en-US" sz="2100" i="1" dirty="0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sz="2100" dirty="0" smtClean="0">
                <a:latin typeface="CMU Serif Roman" charset="0"/>
                <a:ea typeface="CMU Serif Roman" charset="0"/>
                <a:cs typeface="CMU Serif Roman" charset="0"/>
              </a:rPr>
              <a:t>=4, the greedy policy is optimal, while the estimation error in </a:t>
            </a:r>
            <a:r>
              <a:rPr lang="en-US" sz="2100" i="1" dirty="0" err="1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100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sz="2100" dirty="0" smtClean="0">
                <a:latin typeface="CMU Serif Roman" charset="0"/>
                <a:ea typeface="CMU Serif Roman" charset="0"/>
                <a:cs typeface="CMU Serif Roman" charset="0"/>
              </a:rPr>
              <a:t> is still 0.46</a:t>
            </a:r>
            <a:endParaRPr lang="en-US" sz="21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9083" y="3837054"/>
            <a:ext cx="39895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charset="0"/>
              <a:buChar char="•"/>
            </a:pPr>
            <a:r>
              <a:rPr lang="en-US" sz="25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||</a:t>
            </a:r>
            <a:r>
              <a:rPr lang="en-US" altLang="en-US" sz="2500" i="1" dirty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500" i="1" baseline="300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(k) </a:t>
            </a:r>
            <a:r>
              <a:rPr lang="en-US" sz="25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–</a:t>
            </a:r>
            <a:r>
              <a:rPr lang="en-US" sz="2500" baseline="300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sz="2500" i="1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V</a:t>
            </a:r>
            <a:r>
              <a:rPr lang="en-US" sz="25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*||</a:t>
            </a:r>
            <a:r>
              <a:rPr lang="en-US" sz="2500" baseline="300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sz="25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= </a:t>
            </a:r>
            <a:r>
              <a:rPr lang="en-US" sz="2500" b="1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Policy loss</a:t>
            </a:r>
            <a:r>
              <a:rPr lang="en-US" sz="25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: the max the agent can lose by executing (</a:t>
            </a:r>
            <a:r>
              <a:rPr lang="en-US" sz="2500" i="1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k</a:t>
            </a:r>
            <a:r>
              <a:rPr lang="en-US" sz="25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instead of </a:t>
            </a:r>
            <a:r>
              <a:rPr lang="en-US" sz="25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* → </a:t>
            </a:r>
            <a:r>
              <a:rPr lang="en-US" sz="25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This is what </a:t>
            </a:r>
            <a:r>
              <a:rPr lang="en-US" sz="2500" i="1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matters!</a:t>
            </a:r>
            <a:endParaRPr lang="en-US" sz="2500" i="1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72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Finding optimal policy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995" y="1752600"/>
            <a:ext cx="83370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700" dirty="0" smtClean="0">
                <a:latin typeface="CMU Serif Roman" charset="0"/>
                <a:ea typeface="CMU Serif Roman" charset="0"/>
                <a:cs typeface="CMU Serif Roman" charset="0"/>
              </a:rPr>
              <a:t>If one action (the optimal) gets really better than the others, the exact magnitude of the </a:t>
            </a:r>
            <a:r>
              <a:rPr lang="en-US" sz="2700" i="1" dirty="0" smtClean="0">
                <a:latin typeface="CMU Serif Roman" charset="0"/>
                <a:ea typeface="CMU Serif Roman" charset="0"/>
                <a:cs typeface="CMU Serif Roman" charset="0"/>
              </a:rPr>
              <a:t>V(s)</a:t>
            </a:r>
            <a:r>
              <a:rPr lang="en-US" sz="2700" dirty="0" smtClean="0">
                <a:latin typeface="CMU Serif Roman" charset="0"/>
                <a:ea typeface="CMU Serif Roman" charset="0"/>
                <a:cs typeface="CMU Serif Roman" charset="0"/>
              </a:rPr>
              <a:t> doesn’t really matter to select the action in the greedy policy (i.e., don’t need “precise” V values), more important are relative proportions.</a:t>
            </a:r>
          </a:p>
        </p:txBody>
      </p:sp>
    </p:spTree>
    <p:extLst>
      <p:ext uri="{BB962C8B-B14F-4D97-AF65-F5344CB8AC3E}">
        <p14:creationId xmlns:p14="http://schemas.microsoft.com/office/powerpoint/2010/main" val="176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Finding optimal policy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403949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charset="0"/>
              <a:buChar char="•"/>
            </a:pPr>
            <a:endParaRPr lang="en-US" sz="2700" dirty="0" smtClean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pPr marL="800100" lvl="1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7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Policy evaluation: </a:t>
            </a:r>
            <a:r>
              <a:rPr lang="en-US" sz="2700" dirty="0" smtClean="0">
                <a:latin typeface="CMU Serif Roman" charset="0"/>
                <a:ea typeface="CMU Serif Roman" charset="0"/>
                <a:cs typeface="CMU Serif Roman" charset="0"/>
              </a:rPr>
              <a:t>given a policy,  calculate the value of each state as that policy were executed</a:t>
            </a:r>
          </a:p>
          <a:p>
            <a:pPr marL="800100" lvl="1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7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Policy improvement</a:t>
            </a:r>
            <a:r>
              <a:rPr lang="en-US" sz="2700" dirty="0" smtClean="0">
                <a:latin typeface="CMU Serif Roman" charset="0"/>
                <a:ea typeface="CMU Serif Roman" charset="0"/>
                <a:cs typeface="CMU Serif Roman" charset="0"/>
              </a:rPr>
              <a:t>: Calculate a new policy according to the maximization of the utilities using one-step look-ahead based on current policy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8" y="4714549"/>
            <a:ext cx="7458262" cy="5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33076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Finding the optimal policy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8752" y="1864742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If we have computed </a:t>
            </a:r>
            <a:r>
              <a:rPr lang="en-US" b="1" i="1" dirty="0" smtClean="0">
                <a:latin typeface="CMU Serif Roman" charset="0"/>
                <a:ea typeface="CMU Serif Roman" charset="0"/>
                <a:cs typeface="CMU Serif Roman" charset="0"/>
              </a:rPr>
              <a:t>V*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→</a:t>
            </a:r>
            <a:endParaRPr lang="en-US" b="1" i="1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752" y="4093264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If we have computed </a:t>
            </a:r>
            <a:r>
              <a:rPr lang="en-US" b="1" i="1" dirty="0" smtClean="0">
                <a:latin typeface="CMU Serif Roman" charset="0"/>
                <a:ea typeface="CMU Serif Roman" charset="0"/>
                <a:cs typeface="CMU Serif Roman" charset="0"/>
              </a:rPr>
              <a:t>Q*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→</a:t>
            </a:r>
            <a:endParaRPr lang="en-US" b="1" i="1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98003"/>
            <a:ext cx="756920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36511"/>
            <a:ext cx="7975600" cy="12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95264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Utility and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99288" y="1428750"/>
            <a:ext cx="9144000" cy="472916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368"/>
              </a:spcBef>
            </a:pPr>
            <a:r>
              <a:rPr lang="en-US" sz="2400" dirty="0" smtClean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Policy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Utility/Value = sum of (discounted) rewards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CMU Serif Roman" charset="0"/>
                <a:cs typeface="CMU Serif Roman" charset="0"/>
              </a:rPr>
              <a:t>Optimal policy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*</a:t>
            </a:r>
            <a:r>
              <a:rPr lang="en-US" sz="2400" dirty="0">
                <a:ea typeface="CMU Serif Roman" charset="0"/>
                <a:cs typeface="CMU Serif Roman" charset="0"/>
              </a:rPr>
              <a:t> = Best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choice, </a:t>
            </a:r>
            <a:r>
              <a:rPr lang="en-US" sz="2400" dirty="0">
                <a:ea typeface="CMU Serif Roman" charset="0"/>
                <a:cs typeface="CMU Serif Roman" charset="0"/>
              </a:rPr>
              <a:t>that max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Utility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CMU Serif Roman" charset="0"/>
              <a:cs typeface="CMU Serif Roman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Value function of discounted reward: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CMU Serif Roman" charset="0"/>
              <a:cs typeface="CMU Serif Roman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ea typeface="CMU Serif Roman" charset="0"/>
              <a:cs typeface="CMU Serif Roman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ea typeface="CMU Serif Roman" charset="0"/>
              <a:cs typeface="CMU Serif Roman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Bellman equation for value function: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43" y="5274380"/>
            <a:ext cx="6591849" cy="57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43" y="3722414"/>
            <a:ext cx="3596023" cy="7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0" y="231078"/>
            <a:ext cx="7950820" cy="13208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Value </a:t>
            </a:r>
            <a:r>
              <a:rPr lang="en-US" sz="3200" dirty="0" smtClean="0">
                <a:solidFill>
                  <a:srgbClr val="C00000"/>
                </a:solidFill>
              </a:rPr>
              <a:t>Iteration by following a particular policy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Initialize 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(s) to 0 for all s</a:t>
            </a:r>
          </a:p>
          <a:p>
            <a:r>
              <a:rPr lang="en-US" sz="2400" dirty="0" smtClean="0"/>
              <a:t>For k=1… convergence</a:t>
            </a:r>
            <a:endParaRPr lang="en-US" sz="2400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960116"/>
              </p:ext>
            </p:extLst>
          </p:nvPr>
        </p:nvGraphicFramePr>
        <p:xfrm>
          <a:off x="1085850" y="3281014"/>
          <a:ext cx="6972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3" imgW="3289300" imgH="317500" progId="Equation.3">
                  <p:embed/>
                </p:oleObj>
              </mc:Choice>
              <mc:Fallback>
                <p:oleObj name="Equation" r:id="rId3" imgW="3289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281014"/>
                        <a:ext cx="6972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13208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Solving </a:t>
            </a:r>
            <a:r>
              <a:rPr lang="en-US" sz="3400" i="1" dirty="0" smtClean="0">
                <a:solidFill>
                  <a:srgbClr val="C00000"/>
                </a:solidFill>
              </a:rPr>
              <a:t>V</a:t>
            </a:r>
            <a:r>
              <a:rPr lang="en-US" sz="3400" dirty="0" smtClean="0">
                <a:solidFill>
                  <a:srgbClr val="C00000"/>
                </a:solidFill>
              </a:rPr>
              <a:t> analytically</a:t>
            </a:r>
            <a:endParaRPr lang="en-US" sz="34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13372"/>
              </p:ext>
            </p:extLst>
          </p:nvPr>
        </p:nvGraphicFramePr>
        <p:xfrm>
          <a:off x="762000" y="1419225"/>
          <a:ext cx="7278029" cy="6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0" name="Equation" r:id="rId4" imgW="3073400" imgH="292100" progId="Equation.3">
                  <p:embed/>
                </p:oleObj>
              </mc:Choice>
              <mc:Fallback>
                <p:oleObj name="Equation" r:id="rId4" imgW="3073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19225"/>
                        <a:ext cx="7278029" cy="6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512741"/>
              </p:ext>
            </p:extLst>
          </p:nvPr>
        </p:nvGraphicFramePr>
        <p:xfrm>
          <a:off x="2288820" y="3742990"/>
          <a:ext cx="2216273" cy="49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1" name="Equation" r:id="rId6" imgW="1016000" imgH="228600" progId="Equation.3">
                  <p:embed/>
                </p:oleObj>
              </mc:Choice>
              <mc:Fallback>
                <p:oleObj name="Equation" r:id="rId6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20" y="3742990"/>
                        <a:ext cx="2216273" cy="499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10786"/>
              </p:ext>
            </p:extLst>
          </p:nvPr>
        </p:nvGraphicFramePr>
        <p:xfrm>
          <a:off x="1549046" y="2925136"/>
          <a:ext cx="42275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2" name="Equation" r:id="rId8" imgW="1562100" imgH="254000" progId="Equation.3">
                  <p:embed/>
                </p:oleObj>
              </mc:Choice>
              <mc:Fallback>
                <p:oleObj name="Equation" r:id="rId8" imgW="1562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046" y="2925136"/>
                        <a:ext cx="42275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2246134"/>
            <a:ext cx="66335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dirty="0">
                <a:latin typeface="+mn-lt"/>
              </a:rPr>
              <a:t>Let         be a S x S matrix where the (</a:t>
            </a:r>
            <a:r>
              <a:rPr lang="en-US" sz="2500" dirty="0" err="1">
                <a:latin typeface="+mn-lt"/>
              </a:rPr>
              <a:t>i,j</a:t>
            </a:r>
            <a:r>
              <a:rPr lang="en-US" sz="2500" dirty="0">
                <a:latin typeface="+mn-lt"/>
              </a:rPr>
              <a:t>) entry is: 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356755"/>
              </p:ext>
            </p:extLst>
          </p:nvPr>
        </p:nvGraphicFramePr>
        <p:xfrm>
          <a:off x="2288820" y="4413122"/>
          <a:ext cx="2353953" cy="53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" name="Equation" r:id="rId10" imgW="1016000" imgH="228600" progId="Equation.3">
                  <p:embed/>
                </p:oleObj>
              </mc:Choice>
              <mc:Fallback>
                <p:oleObj name="Equation" r:id="rId10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20" y="4413122"/>
                        <a:ext cx="2353953" cy="530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88123"/>
              </p:ext>
            </p:extLst>
          </p:nvPr>
        </p:nvGraphicFramePr>
        <p:xfrm>
          <a:off x="2288820" y="5114273"/>
          <a:ext cx="2449700" cy="47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" name="Equation" r:id="rId12" imgW="1181100" imgH="228600" progId="Equation.3">
                  <p:embed/>
                </p:oleObj>
              </mc:Choice>
              <mc:Fallback>
                <p:oleObj name="Equation" r:id="rId12" imgW="118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820" y="5114273"/>
                        <a:ext cx="2449700" cy="474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1704622" y="2179812"/>
          <a:ext cx="5842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Equation" r:id="rId14" imgW="215900" imgH="190500" progId="Equation.3">
                  <p:embed/>
                </p:oleObj>
              </mc:Choice>
              <mc:Fallback>
                <p:oleObj name="Equation" r:id="rId14" imgW="215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622" y="2179812"/>
                        <a:ext cx="5842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41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61566" y="4384898"/>
            <a:ext cx="271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  <a:cs typeface="Calibri"/>
              </a:rPr>
              <a:t>Requires taking an inverse of a S by S matrix</a:t>
            </a:r>
          </a:p>
          <a:p>
            <a:pPr algn="ctr"/>
            <a:r>
              <a:rPr lang="en-US" dirty="0" smtClean="0">
                <a:latin typeface="+mn-lt"/>
                <a:cs typeface="Calibri"/>
              </a:rPr>
              <a:t>O(S</a:t>
            </a:r>
            <a:r>
              <a:rPr lang="en-US" baseline="30000" dirty="0" smtClean="0">
                <a:latin typeface="+mn-lt"/>
                <a:cs typeface="Calibri"/>
              </a:rPr>
              <a:t>3</a:t>
            </a:r>
            <a:r>
              <a:rPr lang="en-US" dirty="0" smtClean="0">
                <a:latin typeface="+mn-lt"/>
                <a:cs typeface="Calibri"/>
              </a:rPr>
              <a:t>)</a:t>
            </a:r>
          </a:p>
        </p:txBody>
      </p:sp>
      <p:sp>
        <p:nvSpPr>
          <p:cNvPr id="16" name="Left Brace 15"/>
          <p:cNvSpPr/>
          <p:nvPr/>
        </p:nvSpPr>
        <p:spPr>
          <a:xfrm rot="10800000" flipH="1">
            <a:off x="5780566" y="4352924"/>
            <a:ext cx="381000" cy="1633607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0188" y="6054052"/>
            <a:ext cx="7307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you can do </a:t>
            </a:r>
            <a:r>
              <a:rPr lang="en-US" dirty="0" smtClean="0">
                <a:solidFill>
                  <a:srgbClr val="C00000"/>
                </a:solidFill>
              </a:rPr>
              <a:t>simplified value iteration </a:t>
            </a:r>
            <a:r>
              <a:rPr lang="en-US" dirty="0" smtClean="0"/>
              <a:t>for  large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Improvement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44" y="1752600"/>
            <a:ext cx="5181600" cy="4729164"/>
          </a:xfrm>
        </p:spPr>
        <p:txBody>
          <a:bodyPr/>
          <a:lstStyle/>
          <a:p>
            <a:r>
              <a:rPr lang="en-US" sz="2400" dirty="0" smtClean="0"/>
              <a:t>Have </a:t>
            </a:r>
            <a:r>
              <a:rPr lang="en-US" sz="2400" dirty="0"/>
              <a:t>V</a:t>
            </a:r>
            <a:r>
              <a:rPr lang="en-US" sz="2400" baseline="30000" dirty="0"/>
              <a:t>π</a:t>
            </a:r>
            <a:r>
              <a:rPr lang="en-US" sz="2400" dirty="0"/>
              <a:t>(s) for all </a:t>
            </a:r>
            <a:r>
              <a:rPr lang="en-US" sz="2400" dirty="0" smtClean="0"/>
              <a:t>s</a:t>
            </a:r>
          </a:p>
          <a:p>
            <a:r>
              <a:rPr lang="en-US" sz="2400" dirty="0" smtClean="0"/>
              <a:t>First compute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Then extract new policy. For each s, </a:t>
            </a:r>
            <a:endParaRPr lang="en-US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8482"/>
              </p:ext>
            </p:extLst>
          </p:nvPr>
        </p:nvGraphicFramePr>
        <p:xfrm>
          <a:off x="940419" y="3133337"/>
          <a:ext cx="6475142" cy="67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3" imgW="2819400" imgH="292100" progId="Equation.3">
                  <p:embed/>
                </p:oleObj>
              </mc:Choice>
              <mc:Fallback>
                <p:oleObj name="Equation" r:id="rId3" imgW="2819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19" y="3133337"/>
                        <a:ext cx="6475142" cy="671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33163"/>
              </p:ext>
            </p:extLst>
          </p:nvPr>
        </p:nvGraphicFramePr>
        <p:xfrm>
          <a:off x="2510631" y="5304649"/>
          <a:ext cx="3778657" cy="59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5" imgW="1524000" imgH="241300" progId="Equation.3">
                  <p:embed/>
                </p:oleObj>
              </mc:Choice>
              <mc:Fallback>
                <p:oleObj name="Equation" r:id="rId5" imgW="152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631" y="5304649"/>
                        <a:ext cx="3778657" cy="598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Iteration for Infinite Horizon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371" y="2408235"/>
            <a:ext cx="4876800" cy="44497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Policy Evaluation:</a:t>
            </a:r>
            <a:r>
              <a:rPr lang="en-US" sz="2400" dirty="0" smtClean="0"/>
              <a:t> Calculate exact value of acting in infinite horizon for a particular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Policy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Repeat 1 &amp; 2 until policy doesn’t change</a:t>
            </a: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9"/>
          <a:stretch/>
        </p:blipFill>
        <p:spPr bwMode="auto">
          <a:xfrm flipH="1">
            <a:off x="5933683" y="2272990"/>
            <a:ext cx="2357249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55287" y="5514494"/>
            <a:ext cx="7675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Policy Doesn’t Change (π’(s) =π(s) for all s), </a:t>
            </a:r>
            <a:r>
              <a:rPr lang="en-US" sz="2000" dirty="0" smtClean="0"/>
              <a:t> Can </a:t>
            </a:r>
            <a:r>
              <a:rPr lang="en-US" sz="2000" dirty="0"/>
              <a:t>It Ever Change Again in More Iterations? </a:t>
            </a:r>
          </a:p>
        </p:txBody>
      </p:sp>
    </p:spTree>
    <p:extLst>
      <p:ext uri="{BB962C8B-B14F-4D97-AF65-F5344CB8AC3E}">
        <p14:creationId xmlns:p14="http://schemas.microsoft.com/office/powerpoint/2010/main" val="16466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65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Improvement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992" y="1752600"/>
            <a:ext cx="783001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</a:rPr>
              <a:t>Suppose we have computed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600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 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for a deterministic policy 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For a given state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s, 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is there any better action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a, a ≠ 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)?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The value of doing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 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in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 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can be computed with </a:t>
            </a:r>
            <a:r>
              <a:rPr lang="en-US" sz="2600" i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Q</a:t>
            </a:r>
            <a:r>
              <a:rPr lang="en-US" sz="2600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(</a:t>
            </a:r>
            <a:r>
              <a:rPr lang="en-US" sz="2600" i="1" dirty="0" err="1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s,a</a:t>
            </a: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endParaRPr lang="en-US" sz="2600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If an </a:t>
            </a:r>
            <a:r>
              <a:rPr lang="en-US" sz="2600" i="1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 ≠ </a:t>
            </a:r>
            <a:r>
              <a:rPr lang="en-US" sz="26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sz="2600" i="1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</a:t>
            </a:r>
            <a:r>
              <a:rPr lang="en-US" sz="26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is found, such that Q</a:t>
            </a:r>
            <a:r>
              <a:rPr lang="en-US" sz="2600" baseline="300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  <a:r>
              <a:rPr lang="en-US" sz="26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(</a:t>
            </a:r>
            <a:r>
              <a:rPr lang="en-US" sz="2600" i="1" dirty="0" err="1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s,a</a:t>
            </a:r>
            <a:r>
              <a:rPr lang="en-US" sz="26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&gt; </a:t>
            </a:r>
            <a:r>
              <a:rPr lang="en-US" sz="26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600" baseline="300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  <a:r>
              <a:rPr lang="en-US" sz="26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(</a:t>
            </a:r>
            <a:r>
              <a:rPr lang="en-US" sz="2600" i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</a:t>
            </a:r>
            <a:r>
              <a:rPr lang="en-US" sz="26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), then it’s better to switch to action </a:t>
            </a:r>
            <a:r>
              <a:rPr lang="en-US" sz="2600" i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The same can be done for all states </a:t>
            </a:r>
          </a:p>
          <a:p>
            <a:pPr marL="342900" indent="-342900">
              <a:buFont typeface="Arial" charset="0"/>
              <a:buChar char="•"/>
            </a:pPr>
            <a:endParaRPr lang="en-US" sz="2700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Improvement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630" y="1776193"/>
            <a:ext cx="76738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 new policy ’ can be obtained in this way by being </a:t>
            </a: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greedy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with respect to the current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</a:p>
          <a:p>
            <a:pPr marL="342900" indent="-342900">
              <a:buFont typeface="Arial" charset="0"/>
              <a:buChar char="•"/>
            </a:pPr>
            <a:endParaRPr lang="en-US" baseline="30000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endParaRPr lang="en-US" baseline="30000" dirty="0" smtClean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endParaRPr lang="en-US" baseline="30000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endParaRPr lang="en-US" baseline="30000" dirty="0" smtClean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Performing the greedy operation ensures that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’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≥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  </a:t>
            </a:r>
          </a:p>
          <a:p>
            <a:pPr marL="342900" indent="-342900">
              <a:buFont typeface="Arial" charset="0"/>
              <a:buChar char="•"/>
            </a:pPr>
            <a:endParaRPr lang="en-US" baseline="30000" dirty="0" smtClean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Monotonic policy improvement by being greedy </a:t>
            </a:r>
            <a:r>
              <a:rPr lang="en-US" dirty="0" err="1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wrt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current value functions / policy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If</a:t>
            </a:r>
            <a:r>
              <a:rPr lang="en-US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i="1" dirty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300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’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=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</a:t>
            </a:r>
            <a:r>
              <a:rPr lang="en-US" i="1" dirty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30000" dirty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then we are back to the Bellman equations, meaning that both policies are optimal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,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 there is no further space for improvement</a:t>
            </a:r>
            <a:endParaRPr lang="en-US" baseline="30000" dirty="0"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67" y="2964366"/>
            <a:ext cx="4699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Proof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65121"/>
              </p:ext>
            </p:extLst>
          </p:nvPr>
        </p:nvGraphicFramePr>
        <p:xfrm>
          <a:off x="315913" y="1991178"/>
          <a:ext cx="7367277" cy="124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4" imgW="3149600" imgH="533400" progId="Equation.3">
                  <p:embed/>
                </p:oleObj>
              </mc:Choice>
              <mc:Fallback>
                <p:oleObj name="Equation" r:id="rId4" imgW="3149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991178"/>
                        <a:ext cx="7367277" cy="1247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04230"/>
              </p:ext>
            </p:extLst>
          </p:nvPr>
        </p:nvGraphicFramePr>
        <p:xfrm>
          <a:off x="1268770" y="3652963"/>
          <a:ext cx="7323229" cy="64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6" imgW="3327400" imgH="292100" progId="Equation.3">
                  <p:embed/>
                </p:oleObj>
              </mc:Choice>
              <mc:Fallback>
                <p:oleObj name="Equation" r:id="rId6" imgW="3327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70" y="3652963"/>
                        <a:ext cx="7323229" cy="643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29987"/>
              </p:ext>
            </p:extLst>
          </p:nvPr>
        </p:nvGraphicFramePr>
        <p:xfrm>
          <a:off x="1268770" y="4548069"/>
          <a:ext cx="7379273" cy="94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8" imgW="4267200" imgH="546100" progId="Equation.3">
                  <p:embed/>
                </p:oleObj>
              </mc:Choice>
              <mc:Fallback>
                <p:oleObj name="Equation" r:id="rId8" imgW="4267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70" y="4548069"/>
                        <a:ext cx="7379273" cy="94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909378"/>
              </p:ext>
            </p:extLst>
          </p:nvPr>
        </p:nvGraphicFramePr>
        <p:xfrm>
          <a:off x="1126428" y="5443196"/>
          <a:ext cx="14859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428" y="5443196"/>
                        <a:ext cx="14859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Iteration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73" y="1384900"/>
            <a:ext cx="6959600" cy="48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0459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Policy Iteration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9520" b="-49520"/>
          <a:stretch/>
        </p:blipFill>
        <p:spPr>
          <a:xfrm>
            <a:off x="1193394" y="1593694"/>
            <a:ext cx="7365167" cy="87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39167"/>
          </a:xfrm>
        </p:spPr>
        <p:txBody>
          <a:bodyPr/>
          <a:lstStyle/>
          <a:p>
            <a:r>
              <a:rPr lang="en-US" dirty="0" smtClean="0"/>
              <a:t>Value Iteration in Infinite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4648200" cy="4729164"/>
          </a:xfrm>
        </p:spPr>
        <p:txBody>
          <a:bodyPr/>
          <a:lstStyle/>
          <a:p>
            <a:r>
              <a:rPr lang="en-US" sz="2400" dirty="0" smtClean="0"/>
              <a:t>Optimal values if there are t more decisions to make</a:t>
            </a:r>
          </a:p>
          <a:p>
            <a:r>
              <a:rPr lang="en-US" sz="2400" dirty="0" smtClean="0"/>
              <a:t>Extracting optimal policy for </a:t>
            </a:r>
            <a:r>
              <a:rPr lang="en-US" sz="2400" dirty="0" err="1" smtClean="0"/>
              <a:t>t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step yields optimal action should take, if have t more steps to act </a:t>
            </a:r>
          </a:p>
          <a:p>
            <a:r>
              <a:rPr lang="en-US" sz="2400" dirty="0" smtClean="0"/>
              <a:t>Before convergence, these are approximations </a:t>
            </a:r>
          </a:p>
          <a:p>
            <a:r>
              <a:rPr lang="en-US" sz="2400" dirty="0" smtClean="0"/>
              <a:t>After convergence, value is always the same if do another update, and so is the policy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752601"/>
            <a:ext cx="4114800" cy="2848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5257800"/>
            <a:ext cx="237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Drawing by </a:t>
            </a:r>
            <a:r>
              <a:rPr lang="en-US" dirty="0" err="1" smtClean="0">
                <a:latin typeface="Calibri"/>
                <a:cs typeface="Calibri"/>
              </a:rPr>
              <a:t>Ketrina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Yim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624"/>
            <a:ext cx="9144000" cy="13208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Optimal Policies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76" y="1865352"/>
            <a:ext cx="7329139" cy="4729164"/>
          </a:xfrm>
        </p:spPr>
        <p:txBody>
          <a:bodyPr/>
          <a:lstStyle/>
          <a:p>
            <a:r>
              <a:rPr lang="en-US" sz="2400" dirty="0" smtClean="0"/>
              <a:t>Optimal plan had minimal cost to reach goal</a:t>
            </a:r>
          </a:p>
          <a:p>
            <a:r>
              <a:rPr lang="en-US" sz="2400" dirty="0" smtClean="0"/>
              <a:t>Utility or value of a policy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400" dirty="0" smtClean="0"/>
              <a:t>starting in state s is the expected sum of future rewards will receive by following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 starting in state s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/>
              <a:t>Optimal policy has maximal expected sum of rewards from following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167"/>
          </a:xfrm>
        </p:spPr>
        <p:txBody>
          <a:bodyPr/>
          <a:lstStyle/>
          <a:p>
            <a:r>
              <a:rPr lang="en-US" dirty="0" smtClean="0"/>
              <a:t>Policy Iteration for Infinite Horizon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5257800"/>
            <a:ext cx="237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Drawing by </a:t>
            </a:r>
            <a:r>
              <a:rPr lang="en-US" dirty="0" err="1" smtClean="0">
                <a:latin typeface="Calibri"/>
                <a:cs typeface="Calibri"/>
              </a:rPr>
              <a:t>Ketrina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Yim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99" y="1270640"/>
            <a:ext cx="5339161" cy="5059365"/>
          </a:xfrm>
        </p:spPr>
        <p:txBody>
          <a:bodyPr/>
          <a:lstStyle/>
          <a:p>
            <a:r>
              <a:rPr lang="en-US" sz="2400" dirty="0" smtClean="0">
                <a:latin typeface="+mj-lt"/>
                <a:cs typeface="Calibri"/>
              </a:rPr>
              <a:t>Maintain </a:t>
            </a:r>
            <a:r>
              <a:rPr lang="en-US" sz="2400" dirty="0">
                <a:latin typeface="+mj-lt"/>
                <a:cs typeface="Calibri"/>
              </a:rPr>
              <a:t>value of following a particular policy forever</a:t>
            </a:r>
          </a:p>
          <a:p>
            <a:endParaRPr lang="en-US" sz="24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Instead of maintaining optimal value if have t steps left</a:t>
            </a:r>
            <a:r>
              <a:rPr lang="en-US" sz="2400" dirty="0" smtClean="0">
                <a:latin typeface="+mj-lt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Calculate exact value of acting in infinite horizon for a particular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Then try to improve the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Repeat 1 &amp; 2 until policy doesn’t change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9"/>
          <a:stretch/>
        </p:blipFill>
        <p:spPr bwMode="auto">
          <a:xfrm flipH="1">
            <a:off x="6172200" y="1447800"/>
            <a:ext cx="2357249" cy="3429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752601"/>
            <a:ext cx="4114800" cy="2848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6167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Drawings by </a:t>
            </a:r>
            <a:r>
              <a:rPr lang="en-US" dirty="0" err="1" smtClean="0">
                <a:latin typeface="Calibri"/>
                <a:cs typeface="Calibri"/>
              </a:rPr>
              <a:t>Ketrina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Yim</a:t>
            </a: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9"/>
          <a:stretch/>
        </p:blipFill>
        <p:spPr bwMode="auto">
          <a:xfrm>
            <a:off x="1390504" y="1524000"/>
            <a:ext cx="1990567" cy="28956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304800"/>
            <a:ext cx="306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Value Iteration</a:t>
            </a:r>
          </a:p>
          <a:p>
            <a:pPr algn="ctr"/>
            <a:r>
              <a:rPr lang="en-US" sz="2200" dirty="0" smtClean="0">
                <a:latin typeface="Calibri"/>
                <a:cs typeface="Calibri"/>
              </a:rPr>
              <a:t>More iterations</a:t>
            </a:r>
          </a:p>
          <a:p>
            <a:pPr algn="ctr"/>
            <a:r>
              <a:rPr lang="en-US" sz="2200" dirty="0" smtClean="0">
                <a:latin typeface="Calibri"/>
                <a:cs typeface="Calibri"/>
              </a:rPr>
              <a:t>Cheaper per iteration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Policy Iteration</a:t>
            </a:r>
          </a:p>
          <a:p>
            <a:pPr algn="ctr"/>
            <a:r>
              <a:rPr lang="en-US" sz="2200" dirty="0" smtClean="0">
                <a:latin typeface="Calibri"/>
                <a:cs typeface="Calibri"/>
              </a:rPr>
              <a:t>Fewer Iterations</a:t>
            </a:r>
          </a:p>
          <a:p>
            <a:pPr algn="ctr"/>
            <a:r>
              <a:rPr lang="en-US" sz="2200" dirty="0" smtClean="0">
                <a:latin typeface="Calibri"/>
                <a:cs typeface="Calibri"/>
              </a:rPr>
              <a:t>More expensive per iteration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941" y="4145340"/>
            <a:ext cx="3810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O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(|A|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</a:rPr>
              <a:t>.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|S|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</a:rPr>
              <a:t>2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) Improvement</a:t>
            </a:r>
          </a:p>
          <a:p>
            <a:r>
              <a:rPr lang="en-US" i="1" dirty="0">
                <a:latin typeface="CMU Serif Roman" charset="0"/>
                <a:ea typeface="CMU Serif Roman" charset="0"/>
                <a:cs typeface="CMU Serif Roman" charset="0"/>
              </a:rPr>
              <a:t>O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(||S|</a:t>
            </a:r>
            <a:r>
              <a:rPr lang="en-US" baseline="30000" dirty="0">
                <a:latin typeface="CMU Serif Roman" charset="0"/>
                <a:ea typeface="CMU Serif Roman" charset="0"/>
                <a:cs typeface="CMU Serif Roman" charset="0"/>
              </a:rPr>
              <a:t>3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) Evaluation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Max |A|</a:t>
            </a:r>
            <a:r>
              <a:rPr lang="en-US" baseline="30000" dirty="0" smtClean="0">
                <a:latin typeface="CMU Serif Roman" charset="0"/>
                <a:ea typeface="CMU Serif Roman" charset="0"/>
                <a:cs typeface="CMU Serif Roman" charset="0"/>
              </a:rPr>
              <a:t>|S|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possible policies 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to evaluate and improve</a:t>
            </a:r>
            <a:endParaRPr lang="en-US" baseline="30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0914" y="4657035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MU Serif Roman" charset="0"/>
                <a:ea typeface="CMU Serif Roman" charset="0"/>
                <a:cs typeface="CMU Serif Roman" charset="0"/>
              </a:rPr>
              <a:t>O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(|A|</a:t>
            </a:r>
            <a:r>
              <a:rPr lang="en-US" baseline="30000" dirty="0">
                <a:latin typeface="CMU Serif Roman" charset="0"/>
                <a:ea typeface="CMU Serif Roman" charset="0"/>
                <a:cs typeface="CMU Serif Roman" charset="0"/>
              </a:rPr>
              <a:t>.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|S|</a:t>
            </a:r>
            <a:r>
              <a:rPr lang="en-US" baseline="30000" dirty="0">
                <a:latin typeface="CMU Serif Roman" charset="0"/>
                <a:ea typeface="CMU Serif Roman" charset="0"/>
                <a:cs typeface="CMU Serif Roman" charset="0"/>
              </a:rPr>
              <a:t>2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) per iteration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18700"/>
            <a:ext cx="428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In principle an exponential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number of iterations to ɛ→0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C00000"/>
                </a:solidFill>
              </a:rPr>
              <a:t>MDPs: What You Should Know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Definition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How to define for a problem</a:t>
            </a:r>
          </a:p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Value iteration and policy iteration</a:t>
            </a:r>
          </a:p>
          <a:p>
            <a:pPr lvl="1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How to implement</a:t>
            </a:r>
          </a:p>
          <a:p>
            <a:pPr lvl="1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Convergence guarantees</a:t>
            </a:r>
          </a:p>
          <a:p>
            <a:pPr lvl="1"/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Computational complexity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2610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Goal: find optimal (utility) value V* and </a:t>
            </a:r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* 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7" y="1732160"/>
            <a:ext cx="856265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Optimal value: </a:t>
            </a:r>
            <a:r>
              <a:rPr lang="en-US" sz="2400" i="1" dirty="0" smtClean="0"/>
              <a:t>V*  </a:t>
            </a:r>
            <a:r>
              <a:rPr lang="en-US" sz="2400" dirty="0" smtClean="0"/>
              <a:t>Highest possible expected utility for each s</a:t>
            </a:r>
          </a:p>
          <a:p>
            <a:r>
              <a:rPr lang="en-US" sz="2400" dirty="0" smtClean="0"/>
              <a:t>Satisfies the </a:t>
            </a:r>
            <a:r>
              <a:rPr lang="en-US" sz="2400" b="1" dirty="0" smtClean="0"/>
              <a:t>Bellman Equation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Optimal policy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24788"/>
              </p:ext>
            </p:extLst>
          </p:nvPr>
        </p:nvGraphicFramePr>
        <p:xfrm>
          <a:off x="1171575" y="2732596"/>
          <a:ext cx="7054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3327400" imgH="381000" progId="Equation.3">
                  <p:embed/>
                </p:oleObj>
              </mc:Choice>
              <mc:Fallback>
                <p:oleObj name="Equation" r:id="rId4" imgW="3327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732596"/>
                        <a:ext cx="70548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678"/>
              </p:ext>
            </p:extLst>
          </p:nvPr>
        </p:nvGraphicFramePr>
        <p:xfrm>
          <a:off x="1441450" y="4315051"/>
          <a:ext cx="65151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3073400" imgH="698500" progId="Equation.3">
                  <p:embed/>
                </p:oleObj>
              </mc:Choice>
              <mc:Fallback>
                <p:oleObj name="Equation" r:id="rId6" imgW="3073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315051"/>
                        <a:ext cx="651510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432304" y="4315051"/>
            <a:ext cx="2441448" cy="567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757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Algorithm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04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Initialize V</a:t>
            </a:r>
            <a:r>
              <a:rPr lang="en-US" sz="2400" baseline="-25000" dirty="0"/>
              <a:t>0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)=0 for all states s</a:t>
            </a:r>
            <a:r>
              <a:rPr lang="en-US" sz="2400" baseline="-25000" dirty="0" smtClean="0"/>
              <a:t>i, </a:t>
            </a:r>
            <a:r>
              <a:rPr lang="en-US" sz="2400" dirty="0" smtClean="0"/>
              <a:t>Set K=1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While k &lt; desired horizon or (if infinite horizon) values have converged</a:t>
            </a:r>
          </a:p>
          <a:p>
            <a:pPr marL="857250" lvl="1" indent="-457200"/>
            <a:r>
              <a:rPr lang="en-US" sz="2400" dirty="0"/>
              <a:t>For all s, 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Extract Policy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91824"/>
              </p:ext>
            </p:extLst>
          </p:nvPr>
        </p:nvGraphicFramePr>
        <p:xfrm>
          <a:off x="1463040" y="3649986"/>
          <a:ext cx="67564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3187700" imgH="381000" progId="Equation.3">
                  <p:embed/>
                </p:oleObj>
              </mc:Choice>
              <mc:Fallback>
                <p:oleObj name="Equation" r:id="rId3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3649986"/>
                        <a:ext cx="67564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02451"/>
              </p:ext>
            </p:extLst>
          </p:nvPr>
        </p:nvGraphicFramePr>
        <p:xfrm>
          <a:off x="1463040" y="4958778"/>
          <a:ext cx="72151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3403600" imgH="381000" progId="Equation.3">
                  <p:embed/>
                </p:oleObj>
              </mc:Choice>
              <mc:Fallback>
                <p:oleObj name="Equation" r:id="rId5" imgW="3403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4958778"/>
                        <a:ext cx="72151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72784" y="3777451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726936" y="5091139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>)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06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40792"/>
            <a:ext cx="8928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905"/>
            <a:ext cx="3962400" cy="3494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90" y="1381905"/>
            <a:ext cx="4023610" cy="3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16330</TotalTime>
  <Words>2576</Words>
  <Application>Microsoft Macintosh PowerPoint</Application>
  <PresentationFormat>On-screen Show (4:3)</PresentationFormat>
  <Paragraphs>457</Paragraphs>
  <Slides>52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45 Helvetica Light</vt:lpstr>
      <vt:lpstr>Calibri</vt:lpstr>
      <vt:lpstr>CMU Serif</vt:lpstr>
      <vt:lpstr>CMU Serif Roman</vt:lpstr>
      <vt:lpstr>Geneva</vt:lpstr>
      <vt:lpstr>Helvetica</vt:lpstr>
      <vt:lpstr>Mangal</vt:lpstr>
      <vt:lpstr>ＭＳ Ｐゴシック</vt:lpstr>
      <vt:lpstr>PT Serif</vt:lpstr>
      <vt:lpstr>Symbol</vt:lpstr>
      <vt:lpstr>Times New Roman</vt:lpstr>
      <vt:lpstr>Arial</vt:lpstr>
      <vt:lpstr>Default Design</vt:lpstr>
      <vt:lpstr>Equation</vt:lpstr>
      <vt:lpstr>Markov Decision Processes II  </vt:lpstr>
      <vt:lpstr>Midterm exam grades</vt:lpstr>
      <vt:lpstr>Markov Decision Processes</vt:lpstr>
      <vt:lpstr>Utility and MDPs</vt:lpstr>
      <vt:lpstr>Optimal Policies</vt:lpstr>
      <vt:lpstr>Goal: find optimal (utility) value V* and *  </vt:lpstr>
      <vt:lpstr>Value Iteration Algorithm</vt:lpstr>
      <vt:lpstr>PowerPoint Presentation</vt:lpstr>
      <vt:lpstr>Value Iteration on Grid World</vt:lpstr>
      <vt:lpstr>Value Iteration on Grid World</vt:lpstr>
      <vt:lpstr>Introducing … Q: Action value or State-Action Value</vt:lpstr>
      <vt:lpstr>State Values and Action-State Values</vt:lpstr>
      <vt:lpstr>State Value   V*              Action Value  Q*</vt:lpstr>
      <vt:lpstr>PowerPoint Presentation</vt:lpstr>
      <vt:lpstr>Value function and Q-function</vt:lpstr>
      <vt:lpstr>Optimal state and  action value functions</vt:lpstr>
      <vt:lpstr>Goal: find optimal policy *  </vt:lpstr>
      <vt:lpstr>Bellman optimality equations for V</vt:lpstr>
      <vt:lpstr>Bellman optimality equations for V</vt:lpstr>
      <vt:lpstr>Bellman optimality equations for Q</vt:lpstr>
      <vt:lpstr>Racing Car Example</vt:lpstr>
      <vt:lpstr>Racing Search Tree</vt:lpstr>
      <vt:lpstr>Calculate V2(warmCar)</vt:lpstr>
      <vt:lpstr>Value iteration example</vt:lpstr>
      <vt:lpstr>Value iteration example</vt:lpstr>
      <vt:lpstr>Value iteration example</vt:lpstr>
      <vt:lpstr>Value iteration example</vt:lpstr>
      <vt:lpstr>Value iteration:  Pool 1</vt:lpstr>
      <vt:lpstr>Value iteration example</vt:lpstr>
      <vt:lpstr>Will Value Iteration Converge?</vt:lpstr>
      <vt:lpstr>Bellman Operator is a Contraction (γ&lt;1)</vt:lpstr>
      <vt:lpstr>Contraction Operator</vt:lpstr>
      <vt:lpstr>Value Convergence in the grid world</vt:lpstr>
      <vt:lpstr>PowerPoint Presentation</vt:lpstr>
      <vt:lpstr>Review: Value of a Policy</vt:lpstr>
      <vt:lpstr>Policy loss</vt:lpstr>
      <vt:lpstr>Finding optimal policy</vt:lpstr>
      <vt:lpstr>Finding optimal policy</vt:lpstr>
      <vt:lpstr>Finding the optimal policy</vt:lpstr>
      <vt:lpstr>Value Iteration by following a particular policy</vt:lpstr>
      <vt:lpstr>Solving V analytically</vt:lpstr>
      <vt:lpstr>Policy Improvement</vt:lpstr>
      <vt:lpstr>Policy Iteration for Infinite Horizon</vt:lpstr>
      <vt:lpstr>Policy Improvement</vt:lpstr>
      <vt:lpstr>Policy Improvement</vt:lpstr>
      <vt:lpstr>Proof</vt:lpstr>
      <vt:lpstr>Policy Iteration</vt:lpstr>
      <vt:lpstr>Policy Iteration</vt:lpstr>
      <vt:lpstr>Value Iteration in Infinite Horizon</vt:lpstr>
      <vt:lpstr>Policy Iteration for Infinite Horizon</vt:lpstr>
      <vt:lpstr>PowerPoint Presentation</vt:lpstr>
      <vt:lpstr>MDPs: What You Should Know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792</cp:revision>
  <cp:lastPrinted>2017-10-17T15:37:48Z</cp:lastPrinted>
  <dcterms:created xsi:type="dcterms:W3CDTF">2002-07-26T03:28:00Z</dcterms:created>
  <dcterms:modified xsi:type="dcterms:W3CDTF">2017-10-20T13:20:41Z</dcterms:modified>
</cp:coreProperties>
</file>