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90" r:id="rId2"/>
    <p:sldId id="615" r:id="rId3"/>
    <p:sldId id="616" r:id="rId4"/>
    <p:sldId id="613" r:id="rId5"/>
    <p:sldId id="617" r:id="rId6"/>
    <p:sldId id="593" r:id="rId7"/>
    <p:sldId id="522" r:id="rId8"/>
    <p:sldId id="658" r:id="rId9"/>
    <p:sldId id="524" r:id="rId10"/>
    <p:sldId id="449" r:id="rId11"/>
    <p:sldId id="450" r:id="rId12"/>
    <p:sldId id="591" r:id="rId13"/>
    <p:sldId id="527" r:id="rId14"/>
    <p:sldId id="528" r:id="rId15"/>
    <p:sldId id="592" r:id="rId16"/>
    <p:sldId id="529" r:id="rId17"/>
    <p:sldId id="530" r:id="rId18"/>
    <p:sldId id="531" r:id="rId19"/>
    <p:sldId id="532" r:id="rId20"/>
    <p:sldId id="533" r:id="rId21"/>
    <p:sldId id="534" r:id="rId22"/>
    <p:sldId id="451" r:id="rId23"/>
    <p:sldId id="539" r:id="rId24"/>
    <p:sldId id="618" r:id="rId25"/>
    <p:sldId id="619" r:id="rId26"/>
    <p:sldId id="624" r:id="rId27"/>
    <p:sldId id="594" r:id="rId28"/>
    <p:sldId id="595" r:id="rId29"/>
    <p:sldId id="627" r:id="rId30"/>
    <p:sldId id="657" r:id="rId31"/>
    <p:sldId id="622" r:id="rId32"/>
    <p:sldId id="623" r:id="rId33"/>
    <p:sldId id="625" r:id="rId34"/>
    <p:sldId id="626" r:id="rId35"/>
    <p:sldId id="628" r:id="rId36"/>
    <p:sldId id="629" r:id="rId37"/>
    <p:sldId id="630" r:id="rId38"/>
    <p:sldId id="631" r:id="rId39"/>
    <p:sldId id="632" r:id="rId40"/>
    <p:sldId id="633" r:id="rId41"/>
    <p:sldId id="635" r:id="rId42"/>
    <p:sldId id="636" r:id="rId43"/>
    <p:sldId id="642" r:id="rId44"/>
    <p:sldId id="645" r:id="rId45"/>
    <p:sldId id="646" r:id="rId46"/>
    <p:sldId id="644" r:id="rId47"/>
    <p:sldId id="650" r:id="rId4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1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24" autoAdjust="0"/>
    <p:restoredTop sz="80559" autoAdjust="0"/>
  </p:normalViewPr>
  <p:slideViewPr>
    <p:cSldViewPr snapToGrid="0">
      <p:cViewPr>
        <p:scale>
          <a:sx n="120" d="100"/>
          <a:sy n="120" d="100"/>
        </p:scale>
        <p:origin x="1416" y="-464"/>
      </p:cViewPr>
      <p:guideLst>
        <p:guide orient="horz" pos="2160"/>
        <p:guide pos="2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96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wmf"/><Relationship Id="rId1" Type="http://schemas.openxmlformats.org/officeDocument/2006/relationships/image" Target="NULL"/><Relationship Id="rId2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image" Target="../media/image20.wmf"/><Relationship Id="rId3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Relationship Id="rId2" Type="http://schemas.openxmlformats.org/officeDocument/2006/relationships/image" Target="../media/image23.wmf"/><Relationship Id="rId3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Relationship Id="rId2" Type="http://schemas.openxmlformats.org/officeDocument/2006/relationships/image" Target="../media/image29.wmf"/><Relationship Id="rId3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Relationship Id="rId2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A3ADE-2AED-2A43-927D-6DFE99245A93}" type="datetimeFigureOut">
              <a:rPr lang="en-US" smtClean="0"/>
              <a:t>10/8/17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5D21C-176F-E942-AB3F-6177ED2A8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64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C70559E-B2D7-BD4F-ACC2-4A0BBCE2F950}" type="datetimeFigureOut">
              <a:rPr lang="en-US"/>
              <a:pPr>
                <a:defRPr/>
              </a:pPr>
              <a:t>10/8/17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C422660-5F85-9A49-8582-CA5FC22A1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tochastic_neural_network" TargetMode="External"/><Relationship Id="rId4" Type="http://schemas.openxmlformats.org/officeDocument/2006/relationships/hyperlink" Target="http://en.wikipedia.org/wiki/Geoffrey_Hinton" TargetMode="External"/><Relationship Id="rId5" Type="http://schemas.openxmlformats.org/officeDocument/2006/relationships/hyperlink" Target="http://en.wikipedia.org/wiki/Terry_Sejnowski" TargetMode="External"/><Relationship Id="rId6" Type="http://schemas.openxmlformats.org/officeDocument/2006/relationships/hyperlink" Target="http://en.wikipedia.org/wiki/Stochastic_process" TargetMode="External"/><Relationship Id="rId7" Type="http://schemas.openxmlformats.org/officeDocument/2006/relationships/hyperlink" Target="http://en.wikipedia.org/wiki/Generative_model" TargetMode="External"/><Relationship Id="rId8" Type="http://schemas.openxmlformats.org/officeDocument/2006/relationships/hyperlink" Target="http://en.wikipedia.org/wiki/Hopfield_net" TargetMode="External"/><Relationship Id="rId9" Type="http://schemas.openxmlformats.org/officeDocument/2006/relationships/hyperlink" Target="http://en.wikipedia.org/wiki/Thermal_equilibrium" TargetMode="External"/><Relationship Id="rId10" Type="http://schemas.openxmlformats.org/officeDocument/2006/relationships/hyperlink" Target="http://en.wikipedia.org/wiki/Simulated_annealing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Syntax</a:t>
            </a:r>
            <a:r>
              <a:rPr lang="en-US" baseline="0" dirty="0" smtClean="0"/>
              <a:t> = </a:t>
            </a:r>
            <a:r>
              <a:rPr lang="en-US" b="1" dirty="0" smtClean="0"/>
              <a:t>the grammatical arrangement of words in sentences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a systematic orderly arrangement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Semantics:</a:t>
            </a:r>
            <a:r>
              <a:rPr lang="en-US" baseline="0" dirty="0" smtClean="0"/>
              <a:t> </a:t>
            </a:r>
            <a:r>
              <a:rPr lang="en-US" b="1" dirty="0" smtClean="0"/>
              <a:t>the meaning of a word, phrase, sentence, or text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A3304FAA-0709-CB41-944D-E2D93273EB98}" type="slidenum">
              <a:rPr lang="en-US" altLang="en-US">
                <a:latin typeface="Times New Roman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86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38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4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on board if running fast (&lt; 1pm?)</a:t>
            </a:r>
          </a:p>
          <a:p>
            <a:r>
              <a:rPr lang="en-US" dirty="0" smtClean="0"/>
              <a:t>Talk</a:t>
            </a:r>
            <a:r>
              <a:rPr lang="en-US" baseline="0" dirty="0" smtClean="0"/>
              <a:t> about how to calculate in a moment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23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on board if running fast (&lt; 1pm?)</a:t>
            </a:r>
          </a:p>
          <a:p>
            <a:r>
              <a:rPr lang="en-US" dirty="0" smtClean="0"/>
              <a:t>Talk</a:t>
            </a:r>
            <a:r>
              <a:rPr lang="en-US" baseline="0" dirty="0" smtClean="0"/>
              <a:t> about how to calculate in a moment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95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students do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6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on board if running fast (&lt; 1pm?)</a:t>
            </a:r>
          </a:p>
          <a:p>
            <a:r>
              <a:rPr lang="en-US" dirty="0" smtClean="0"/>
              <a:t>Talk</a:t>
            </a:r>
            <a:r>
              <a:rPr lang="en-US" baseline="0" dirty="0" smtClean="0"/>
              <a:t> about how to calculate in a moment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726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on board if running fast (&lt; 1pm?)</a:t>
            </a:r>
          </a:p>
          <a:p>
            <a:r>
              <a:rPr lang="en-US" dirty="0" smtClean="0"/>
              <a:t>Talk</a:t>
            </a:r>
            <a:r>
              <a:rPr lang="en-US" baseline="0" dirty="0" smtClean="0"/>
              <a:t> about how to calculate in a moment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33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on board if running fast (&lt; 1pm?)</a:t>
            </a:r>
          </a:p>
          <a:p>
            <a:r>
              <a:rPr lang="en-US" dirty="0" smtClean="0"/>
              <a:t>Talk</a:t>
            </a:r>
            <a:r>
              <a:rPr lang="en-US" baseline="0" dirty="0" smtClean="0"/>
              <a:t> about how to calculate in a moment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245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Everybody. 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62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</a:t>
            </a:r>
            <a:r>
              <a:rPr lang="en-US" sz="1200" dirty="0" err="1" smtClean="0"/>
              <a:t>onlinestatbook.com</a:t>
            </a:r>
            <a:r>
              <a:rPr lang="en-US" sz="1200" dirty="0" smtClean="0"/>
              <a:t>/</a:t>
            </a:r>
            <a:r>
              <a:rPr lang="en-US" sz="1200" dirty="0" err="1" smtClean="0"/>
              <a:t>stat_sim</a:t>
            </a:r>
            <a:r>
              <a:rPr lang="en-US" sz="1200" dirty="0" smtClean="0"/>
              <a:t>/</a:t>
            </a:r>
            <a:r>
              <a:rPr lang="en-US" sz="1200" dirty="0" err="1" smtClean="0"/>
              <a:t>sampling_dist</a:t>
            </a:r>
            <a:r>
              <a:rPr lang="en-US" sz="1200" dirty="0" smtClean="0"/>
              <a:t>/</a:t>
            </a:r>
            <a:r>
              <a:rPr lang="en-US" sz="1200" dirty="0" err="1" smtClean="0"/>
              <a:t>index.html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422660-5F85-9A49-8582-CA5FC22A10C8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708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</a:t>
            </a:r>
            <a:r>
              <a:rPr lang="en-US" baseline="0" dirty="0" smtClean="0"/>
              <a:t> about how to calculate in a moment. 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15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675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General Gibbs: sample the value of a new variable conditioned on all the other variables </a:t>
            </a:r>
          </a:p>
          <a:p>
            <a:r>
              <a:rPr lang="en-US" sz="1200" dirty="0" smtClean="0"/>
              <a:t>Can prove this version of Gibbs satisfies detailed balance equation with stationary distribution of P(</a:t>
            </a:r>
            <a:r>
              <a:rPr lang="en-US" sz="1200" dirty="0" err="1" smtClean="0"/>
              <a:t>X|e</a:t>
            </a:r>
            <a:r>
              <a:rPr lang="en-US" sz="1200" dirty="0" smtClean="0"/>
              <a:t>)</a:t>
            </a:r>
          </a:p>
          <a:p>
            <a:r>
              <a:rPr lang="en-US" sz="1200" dirty="0" smtClean="0"/>
              <a:t>Sampling conditioned on all variables is equivalent to sampling given Markov Blanket for Bayes Nets </a:t>
            </a:r>
          </a:p>
          <a:p>
            <a:r>
              <a:rPr lang="en-US" sz="1200" dirty="0" smtClean="0"/>
              <a:t>See text for recap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422660-5F85-9A49-8582-CA5FC22A10C8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9570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x-none" sz="1200" dirty="0" smtClean="0">
                <a:solidFill>
                  <a:srgbClr val="009900"/>
                </a:solidFill>
              </a:rPr>
              <a:t>We will use nets composed of layers of stochastic binary variables with weighted connections.  Could be generalized to other types of variable.</a:t>
            </a:r>
          </a:p>
          <a:p>
            <a:pPr eaLnBrk="1" hangingPunct="1"/>
            <a:endParaRPr lang="en-CA" altLang="x-none" dirty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0C38A3-CF34-C541-8025-C1AF40FEEBF9}" type="slidenum">
              <a:rPr lang="en-US" altLang="x-none" sz="1200"/>
              <a:pPr eaLnBrk="1" hangingPunct="1"/>
              <a:t>24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21326266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 altLang="x-none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7F29E0-F58E-4641-9102-6FDE5835CC97}" type="slidenum">
              <a:rPr lang="en-US" altLang="x-none" sz="1200"/>
              <a:pPr eaLnBrk="1" hangingPunct="1"/>
              <a:t>25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5732946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 altLang="x-none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7CE006-CAC2-1645-89B7-BEA7FE3758D4}" type="slidenum">
              <a:rPr lang="en-US" altLang="x-none" sz="1200"/>
              <a:pPr eaLnBrk="1" hangingPunct="1"/>
              <a:t>26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19265325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56A15733-32E5-8F4A-B689-B4C30BE136CF}" type="slidenum">
              <a:rPr lang="en-US" sz="1200" smtClean="0"/>
              <a:pPr>
                <a:defRPr/>
              </a:pPr>
              <a:t>27</a:t>
            </a:fld>
            <a:endParaRPr lang="en-US" sz="1200" smtClean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A </a:t>
            </a:r>
            <a:r>
              <a:rPr lang="en-US" sz="2200" b="1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Boltzmann machine</a:t>
            </a:r>
            <a:r>
              <a:rPr lang="en-US" sz="2200" b="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is a type of </a:t>
            </a:r>
            <a:r>
              <a:rPr lang="en-US" sz="2200" b="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  <a:hlinkClick r:id="rId3"/>
              </a:rPr>
              <a:t>stochastic recurrent neural network invented by </a:t>
            </a:r>
            <a:r>
              <a:rPr lang="en-US" sz="2200" b="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  <a:hlinkClick r:id="rId4"/>
              </a:rPr>
              <a:t>Geoffrey Hinton and </a:t>
            </a:r>
            <a:r>
              <a:rPr lang="en-US" sz="2200" b="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  <a:hlinkClick r:id="rId5"/>
              </a:rPr>
              <a:t>Terry Sejnowski. Boltzmann machines can be seen as the </a:t>
            </a:r>
            <a:r>
              <a:rPr lang="en-US" sz="2200" b="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  <a:hlinkClick r:id="rId6"/>
              </a:rPr>
              <a:t>stochastic, </a:t>
            </a:r>
            <a:r>
              <a:rPr lang="en-US" sz="2200" b="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  <a:hlinkClick r:id="rId7"/>
              </a:rPr>
              <a:t>generative counterpart of </a:t>
            </a:r>
            <a:r>
              <a:rPr lang="en-US" sz="2200" b="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  <a:hlinkClick r:id="rId8"/>
              </a:rPr>
              <a:t>Hopfield nets. They were one of the first examples of a neural network capable of learning internal representations, and are able to represent and (given sufficient time) solve difficult combinatoric problems. </a:t>
            </a:r>
            <a:endParaRPr lang="en-US" sz="2200" b="0" kern="1200" dirty="0" smtClean="0">
              <a:solidFill>
                <a:schemeClr val="tx1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endParaRPr lang="en-US" sz="2200" b="0" kern="1200" dirty="0" smtClean="0">
              <a:solidFill>
                <a:schemeClr val="tx1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r>
              <a:rPr lang="en-US" sz="2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The network is run by repeatedly choosing a unit and setting its state according to the above formula. After running for long enough at a certain temperature, the probability of a global state of the network will depend only upon that global state's energy,</a:t>
            </a:r>
            <a:endParaRPr lang="en-US" dirty="0" smtClean="0">
              <a:ea typeface="ＭＳ Ｐゴシック" charset="0"/>
              <a:cs typeface="ＭＳ Ｐゴシック" charset="0"/>
            </a:endParaRPr>
          </a:p>
          <a:p>
            <a:endParaRPr lang="en-US" dirty="0" smtClean="0">
              <a:ea typeface="ＭＳ Ｐゴシック" charset="0"/>
              <a:cs typeface="ＭＳ Ｐゴシック" charset="0"/>
            </a:endParaRPr>
          </a:p>
          <a:p>
            <a:endParaRPr lang="en-US" dirty="0" smtClean="0"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Add </a:t>
            </a:r>
            <a:r>
              <a:rPr lang="en-US" dirty="0">
                <a:ea typeface="ＭＳ Ｐゴシック" charset="0"/>
                <a:cs typeface="ＭＳ Ｐゴシック" charset="0"/>
              </a:rPr>
              <a:t>hidden layers, the network can now capture more than correlation in the data. Otherwise, we will just learn the pairwise statistics. 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One way to make the system learn higher order correlation is by adding the hidden units. 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Now the full distributions of the hidden units and the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visibile</a:t>
            </a:r>
            <a:r>
              <a:rPr lang="en-US" dirty="0">
                <a:ea typeface="ＭＳ Ｐゴシック" charset="0"/>
                <a:cs typeface="ＭＳ Ｐゴシック" charset="0"/>
              </a:rPr>
              <a:t> units. 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P(</a:t>
            </a:r>
            <a:r>
              <a:rPr lang="en-US" dirty="0" err="1">
                <a:ea typeface="ＭＳ Ｐゴシック" charset="0"/>
                <a:cs typeface="ＭＳ Ｐゴシック" charset="0"/>
              </a:rPr>
              <a:t>s^v</a:t>
            </a:r>
            <a:r>
              <a:rPr lang="en-US" dirty="0"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s^h</a:t>
            </a:r>
            <a:r>
              <a:rPr lang="en-US" dirty="0">
                <a:ea typeface="ＭＳ Ｐゴシック" charset="0"/>
                <a:cs typeface="ＭＳ Ｐゴシック" charset="0"/>
              </a:rPr>
              <a:t>) = 1/Z  e^{ \sum_{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ij</a:t>
            </a:r>
            <a:r>
              <a:rPr lang="en-US" dirty="0">
                <a:ea typeface="ＭＳ Ｐゴシック" charset="0"/>
                <a:cs typeface="ＭＳ Ｐゴシック" charset="0"/>
              </a:rPr>
              <a:t>} T_{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ij</a:t>
            </a:r>
            <a:r>
              <a:rPr lang="en-US" dirty="0">
                <a:ea typeface="ＭＳ Ｐゴシック" charset="0"/>
                <a:cs typeface="ＭＳ Ｐゴシック" charset="0"/>
              </a:rPr>
              <a:t>}^W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Si^v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s_j^v</a:t>
            </a:r>
            <a:r>
              <a:rPr lang="en-US" dirty="0">
                <a:ea typeface="ＭＳ Ｐゴシック" charset="0"/>
                <a:cs typeface="ＭＳ Ｐゴシック" charset="0"/>
              </a:rPr>
              <a:t> + \sum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ij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s_ivsj^hTij^hv</a:t>
            </a:r>
            <a:r>
              <a:rPr lang="en-US" dirty="0">
                <a:ea typeface="ＭＳ Ｐゴシック" charset="0"/>
                <a:cs typeface="ＭＳ Ｐゴシック" charset="0"/>
              </a:rPr>
              <a:t>+ \sum_{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ij</a:t>
            </a:r>
            <a:r>
              <a:rPr lang="en-US" dirty="0">
                <a:ea typeface="ＭＳ Ｐゴシック" charset="0"/>
                <a:cs typeface="ＭＳ Ｐゴシック" charset="0"/>
              </a:rPr>
              <a:t>}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Tij^hhs_ihs_j^h</a:t>
            </a:r>
            <a:r>
              <a:rPr lang="en-US" dirty="0">
                <a:ea typeface="ＭＳ Ｐゴシック" charset="0"/>
                <a:cs typeface="ＭＳ Ｐゴシック" charset="0"/>
              </a:rPr>
              <a:t>. 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Terms coupling visible with hidden, and hidden with hidden, and visible with hidden. 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Want to write  probability of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visibile</a:t>
            </a:r>
            <a:r>
              <a:rPr lang="en-US" dirty="0">
                <a:ea typeface="ＭＳ Ｐゴシック" charset="0"/>
                <a:cs typeface="ＭＳ Ｐゴシック" charset="0"/>
              </a:rPr>
              <a:t> units only.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P(</a:t>
            </a:r>
            <a:r>
              <a:rPr lang="en-US" dirty="0" err="1">
                <a:ea typeface="ＭＳ Ｐゴシック" charset="0"/>
                <a:cs typeface="ＭＳ Ｐゴシック" charset="0"/>
              </a:rPr>
              <a:t>s^v</a:t>
            </a:r>
            <a:r>
              <a:rPr lang="en-US" dirty="0">
                <a:ea typeface="ＭＳ Ｐゴシック" charset="0"/>
                <a:cs typeface="ＭＳ Ｐゴシック" charset="0"/>
              </a:rPr>
              <a:t>) = \sum_{</a:t>
            </a:r>
            <a:r>
              <a:rPr lang="en-US" dirty="0" err="1">
                <a:ea typeface="ＭＳ Ｐゴシック" charset="0"/>
                <a:cs typeface="ＭＳ Ｐゴシック" charset="0"/>
              </a:rPr>
              <a:t>s^h</a:t>
            </a:r>
            <a:r>
              <a:rPr lang="en-US" dirty="0">
                <a:ea typeface="ＭＳ Ｐゴシック" charset="0"/>
                <a:cs typeface="ＭＳ Ｐゴシック" charset="0"/>
              </a:rPr>
              <a:t>}   P(</a:t>
            </a:r>
            <a:r>
              <a:rPr lang="en-US" dirty="0" err="1">
                <a:ea typeface="ＭＳ Ｐゴシック" charset="0"/>
                <a:cs typeface="ＭＳ Ｐゴシック" charset="0"/>
              </a:rPr>
              <a:t>s^v</a:t>
            </a:r>
            <a:r>
              <a:rPr lang="en-US" dirty="0"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s^h</a:t>
            </a:r>
            <a:r>
              <a:rPr lang="en-US" dirty="0">
                <a:ea typeface="ＭＳ Ｐゴシック" charset="0"/>
                <a:cs typeface="ＭＳ Ｐゴシック" charset="0"/>
              </a:rPr>
              <a:t>). 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  <a:p>
            <a:endParaRPr lang="en-US" dirty="0"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Marginalize, sum over a set of variables, sum of all the states of the hidden variables,  n units, sum over 2^n states, huge sum. 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  <a:p>
            <a:endParaRPr lang="en-US" dirty="0"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Delta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T^vh</a:t>
            </a:r>
            <a:r>
              <a:rPr lang="en-US" dirty="0">
                <a:ea typeface="ＭＳ Ｐゴシック" charset="0"/>
                <a:cs typeface="ＭＳ Ｐゴシック" charset="0"/>
              </a:rPr>
              <a:t>,  delta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T^hh</a:t>
            </a:r>
            <a:r>
              <a:rPr lang="en-US" dirty="0">
                <a:ea typeface="ＭＳ Ｐゴシック" charset="0"/>
                <a:cs typeface="ＭＳ Ｐゴシック" charset="0"/>
              </a:rPr>
              <a:t>, takes the log and calculates the derivatives.  Same step. To calculate the learning rules. </a:t>
            </a:r>
            <a:endParaRPr lang="en-US" dirty="0" smtClean="0">
              <a:ea typeface="ＭＳ Ｐゴシック" charset="0"/>
              <a:cs typeface="ＭＳ Ｐゴシック" charset="0"/>
            </a:endParaRPr>
          </a:p>
          <a:p>
            <a:endParaRPr lang="en-US" dirty="0" smtClean="0">
              <a:ea typeface="ＭＳ Ｐゴシック" charset="0"/>
              <a:cs typeface="ＭＳ Ｐゴシック" charset="0"/>
            </a:endParaRPr>
          </a:p>
          <a:p>
            <a:endParaRPr lang="en-US" dirty="0" smtClean="0">
              <a:ea typeface="ＭＳ Ｐゴシック" charset="0"/>
              <a:cs typeface="ＭＳ Ｐゴシック" charset="0"/>
            </a:endParaRPr>
          </a:p>
          <a:p>
            <a:r>
              <a:rPr lang="en-US" sz="2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his means that log-probabilities of global states become linear in their energies. This relationship is true when the machine is "at </a:t>
            </a:r>
            <a:r>
              <a:rPr lang="en-US" sz="2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  <a:hlinkClick r:id="rId9"/>
              </a:rPr>
              <a:t>thermal equilibrium", meaning that the probability distribution of global states has converged. If we start running the network from a high temperature, and gradually decrease it until we reach a thermal equilibrium at a low temperature, we are guaranteed to converge to a distribution where the energy level fluctuates around the global minimum. This process is called </a:t>
            </a:r>
            <a:r>
              <a:rPr lang="en-US" sz="2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  <a:hlinkClick r:id="rId10"/>
              </a:rPr>
              <a:t>simulated annealing.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4175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4E543AAA-DC99-4643-B068-217E5D1DE4C6}" type="slidenum">
              <a:rPr lang="en-US" sz="1200" smtClean="0"/>
              <a:pPr>
                <a:defRPr/>
              </a:pPr>
              <a:t>28</a:t>
            </a:fld>
            <a:endParaRPr lang="en-US" sz="1200" smtClean="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For the case of visible units only, first term, clamp states: set the visibile units to the data, , there are two phrases: fist phrase, learn from the world, and compare with the free states, sampling the visibile units from the joint distributions. 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Sampling:  Gibbs sampling.  Proceed coordinate-wise,  fix the others, get the distribution for this kind, and sample from that one.  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  <a:p>
            <a:r>
              <a:rPr lang="en-US">
                <a:ea typeface="ＭＳ Ｐゴシック" charset="0"/>
                <a:cs typeface="ＭＳ Ｐゴシック" charset="0"/>
              </a:rPr>
              <a:t>Hebbian learning rule,  learning during the day, and sampling through the night, and to compare with each other. 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  <a:p>
            <a:endParaRPr lang="en-US">
              <a:ea typeface="ＭＳ Ｐゴシック" charset="0"/>
              <a:cs typeface="ＭＳ Ｐゴシック" charset="0"/>
            </a:endParaRPr>
          </a:p>
          <a:p>
            <a:r>
              <a:rPr lang="en-US">
                <a:ea typeface="ＭＳ Ｐゴシック" charset="0"/>
                <a:cs typeface="ＭＳ Ｐゴシック" charset="0"/>
              </a:rPr>
              <a:t>Free states, sampling from the joint.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  <a:p>
            <a:r>
              <a:rPr lang="en-US">
                <a:ea typeface="ＭＳ Ｐゴシック" charset="0"/>
                <a:cs typeface="ＭＳ Ｐゴシック" charset="0"/>
              </a:rPr>
              <a:t>For hidden units, the clamped states, hiddnen units have no data to set to, but they do have the posterior, but this makes learning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  <a:p>
            <a:r>
              <a:rPr lang="en-US">
                <a:ea typeface="ＭＳ Ｐゴシック" charset="0"/>
                <a:cs typeface="ＭＳ Ｐゴシック" charset="0"/>
              </a:rPr>
              <a:t>S^h~ P(s^h|s^v=x). 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  <a:p>
            <a:r>
              <a:rPr lang="en-US">
                <a:ea typeface="ＭＳ Ｐゴシック" charset="0"/>
                <a:cs typeface="ＭＳ Ｐゴシック" charset="0"/>
              </a:rPr>
              <a:t>In Boltzmann machine difficult. 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  <a:p>
            <a:r>
              <a:rPr lang="en-US">
                <a:ea typeface="ＭＳ Ｐゴシック" charset="0"/>
                <a:cs typeface="ＭＳ Ｐゴシック" charset="0"/>
              </a:rPr>
              <a:t>When you put hidden units, things slow down.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1404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 altLang="x-none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70FFC6-48BF-4843-8DB1-E99978012436}" type="slidenum">
              <a:rPr lang="en-US" altLang="x-none" sz="1200"/>
              <a:pPr eaLnBrk="1" hangingPunct="1"/>
              <a:t>29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17699851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 altLang="x-none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EF5142-F4D8-AE4F-A55F-7FB9C3BE9793}" type="slidenum">
              <a:rPr lang="en-US" altLang="x-none" sz="1200"/>
              <a:pPr eaLnBrk="1" hangingPunct="1"/>
              <a:t>30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2120476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8/27</a:t>
            </a:r>
          </a:p>
          <a:p>
            <a:r>
              <a:rPr lang="en-US" dirty="0" smtClean="0"/>
              <a:t>Good/bad?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599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 altLang="x-none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EF5142-F4D8-AE4F-A55F-7FB9C3BE9793}" type="slidenum">
              <a:rPr lang="en-US" altLang="x-none" sz="1200"/>
              <a:pPr eaLnBrk="1" hangingPunct="1"/>
              <a:t>31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4604432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 altLang="x-none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833390-4946-694D-A558-B4D3EFBAE05A}" type="slidenum">
              <a:rPr lang="en-US" altLang="x-none" sz="1200"/>
              <a:pPr eaLnBrk="1" hangingPunct="1"/>
              <a:t>32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11573071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 altLang="x-none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7F8AC5-70C3-6447-BD44-1F278D4DC998}" type="slidenum">
              <a:rPr lang="en-US" altLang="x-none" sz="1200"/>
              <a:pPr eaLnBrk="1" hangingPunct="1"/>
              <a:t>33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3249192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x-none" sz="1200" dirty="0" smtClean="0"/>
              <a:t>(ignoring terms to do with biases)</a:t>
            </a:r>
            <a:endParaRPr lang="en-CA" altLang="x-none" dirty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E9BB9F-6703-9B4D-9918-77889A88913F}" type="slidenum">
              <a:rPr lang="en-US" altLang="x-none" sz="1200"/>
              <a:pPr eaLnBrk="1" hangingPunct="1"/>
              <a:t>34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18603948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 altLang="x-none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F5713D-7D9E-2645-A812-EFBFD784B1D4}" type="slidenum">
              <a:rPr lang="en-US" altLang="x-none" sz="1200"/>
              <a:pPr eaLnBrk="1" hangingPunct="1"/>
              <a:t>35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20159757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 altLang="x-none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94CC40-3799-A742-9B13-6403FC380E90}" type="slidenum">
              <a:rPr lang="en-US" altLang="x-none" sz="1200"/>
              <a:pPr eaLnBrk="1" hangingPunct="1"/>
              <a:t>36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19242558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 altLang="x-none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908AD2-0846-C840-9CFE-9C8547E00619}" type="slidenum">
              <a:rPr lang="en-US" altLang="x-none" sz="1200"/>
              <a:pPr eaLnBrk="1" hangingPunct="1"/>
              <a:t>37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325781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 altLang="x-none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296B20-B532-884A-9439-80535D94DB4F}" type="slidenum">
              <a:rPr lang="en-US" altLang="x-none" sz="1200"/>
              <a:pPr eaLnBrk="1" hangingPunct="1"/>
              <a:t>38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18693152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 altLang="x-none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1549D5-BF27-0347-8891-55EC57A45D14}" type="slidenum">
              <a:rPr lang="en-US" altLang="x-none" sz="1200"/>
              <a:pPr eaLnBrk="1" hangingPunct="1"/>
              <a:t>39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289395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 altLang="x-none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EB99BD-C5B3-964C-A8AD-1EAA134B42B1}" type="slidenum">
              <a:rPr lang="en-US" altLang="x-none" sz="1200"/>
              <a:pPr eaLnBrk="1" hangingPunct="1"/>
              <a:t>40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8180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Idea: </a:t>
            </a:r>
            <a:r>
              <a:rPr lang="en-US" baseline="0" dirty="0" smtClean="0"/>
              <a:t> instead of direct sampling, fix evidence variables,  sample only non-evidence variables, and weigh each sample by the likelihood it accords the evidence. </a:t>
            </a:r>
          </a:p>
          <a:p>
            <a:r>
              <a:rPr lang="en-US" baseline="0" dirty="0" smtClean="0"/>
              <a:t>But we only generate the samples under the assumptions of these evidence. If something (evidence) rarely, it will just have a small weight. </a:t>
            </a:r>
          </a:p>
          <a:p>
            <a:r>
              <a:rPr lang="en-US" baseline="0" dirty="0" smtClean="0"/>
              <a:t>X is the query variable. e observed values for variables E, </a:t>
            </a:r>
            <a:r>
              <a:rPr lang="en-US" baseline="0" dirty="0" err="1" smtClean="0"/>
              <a:t>bn</a:t>
            </a:r>
            <a:r>
              <a:rPr lang="en-US" baseline="0" dirty="0" smtClean="0"/>
              <a:t> is the Bayes network, and N: total number of variables sampled.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813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 altLang="x-none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7ED737-B2CE-4D4F-B12B-9656372607FD}" type="slidenum">
              <a:rPr lang="en-US" altLang="x-none" sz="1200"/>
              <a:pPr eaLnBrk="1" hangingPunct="1"/>
              <a:t>41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7373910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 altLang="x-none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E1C927-DD9F-FD43-BE1E-D72B150FBE5B}" type="slidenum">
              <a:rPr lang="en-US" altLang="x-none" sz="1200"/>
              <a:pPr eaLnBrk="1" hangingPunct="1"/>
              <a:t>42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12532567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 altLang="x-none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5B96F7-D26D-8444-8521-8804552BCD26}" type="slidenum">
              <a:rPr lang="en-US" altLang="x-none" sz="1200"/>
              <a:pPr eaLnBrk="1" hangingPunct="1"/>
              <a:t>43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11472900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x-none" sz="1200" dirty="0" smtClean="0"/>
              <a:t>There are 1000 iterations of alternating Gibbs sampling</a:t>
            </a:r>
            <a:endParaRPr lang="en-CA" altLang="x-none" dirty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945396-4146-B140-81BF-2D5E8899C125}" type="slidenum">
              <a:rPr lang="en-US" altLang="x-none" sz="1200"/>
              <a:pPr eaLnBrk="1" hangingPunct="1"/>
              <a:t>44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2175700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 altLang="x-none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A9C098-2F10-B343-9FF3-015473F1253B}" type="slidenum">
              <a:rPr lang="en-US" altLang="x-none" sz="1200"/>
              <a:pPr eaLnBrk="1" hangingPunct="1"/>
              <a:t>45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14918963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 altLang="x-none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F072C0-E6AB-F34B-8B74-B79F9EE5C8B4}" type="slidenum">
              <a:rPr lang="en-US" altLang="x-none" sz="1200"/>
              <a:pPr eaLnBrk="1" hangingPunct="1"/>
              <a:t>46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67238628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 altLang="x-none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DDC7FB-BE50-7144-8305-67C541D82FE1}" type="slidenum">
              <a:rPr lang="en-US" altLang="x-none" sz="1200"/>
              <a:pPr eaLnBrk="1" hangingPunct="1"/>
              <a:t>47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732718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= 1/ 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422660-5F85-9A49-8582-CA5FC22A10C8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8834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= 1/ 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422660-5F85-9A49-8582-CA5FC22A10C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013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Idea: </a:t>
            </a:r>
            <a:r>
              <a:rPr lang="en-US" baseline="0" dirty="0" smtClean="0"/>
              <a:t> instead of direct sampling, fix evidence variables,  sample only non-evidence variables, and weigh each sample by the likelihood it accords the evidence. </a:t>
            </a:r>
          </a:p>
          <a:p>
            <a:r>
              <a:rPr lang="en-US" baseline="0" dirty="0" smtClean="0"/>
              <a:t>But we only generate the samples under the assumptions of these evidence. If something (evidence) rarely, it will just have a small weight. </a:t>
            </a:r>
          </a:p>
          <a:p>
            <a:r>
              <a:rPr lang="en-US" baseline="0" dirty="0" smtClean="0"/>
              <a:t>X is the query variable. e observed values for variables E, </a:t>
            </a:r>
            <a:r>
              <a:rPr lang="en-US" baseline="0" dirty="0" err="1" smtClean="0"/>
              <a:t>bn</a:t>
            </a:r>
            <a:r>
              <a:rPr lang="en-US" baseline="0" dirty="0" smtClean="0"/>
              <a:t> is the Bayes network, and N: total number of variables sampled.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1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Can view algorithm as being in a particular state (assignment of values to each variable)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422660-5F85-9A49-8582-CA5FC22A10C8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3839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also choose a variable to sample at random each time 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6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10240-1DB1-C04A-8210-C45C94FE00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264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60374-D0F2-8649-8A04-7D16856242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652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CCA2E-69A4-224A-84C1-1A8D2FB6D2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038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389C22-BCD4-434D-B358-5DD81A3591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19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87168B-7931-2247-8DA7-927E9CF9F8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20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7EC9F-DF6E-E641-B0AF-A5D734B779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23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B56AF-3DF7-884B-A90D-E47550E5EB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38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6305B-849E-894C-BCAF-AC2FA846A4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956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69CAB-7041-334D-8A33-6CC464F0A9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96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77211-1272-C44F-9E1D-7D7E9E1486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515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B316E-1EAA-0346-A9B4-3ADA2887B3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935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9A9C2-B859-2448-BD9D-300E1EF49C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860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30657-BEA4-B84C-97AC-0F124985B9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86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4480646-0B8B-0248-AAE7-5A1D5A0FB3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2.bin"/><Relationship Id="rId6" Type="http://schemas.openxmlformats.org/officeDocument/2006/relationships/image" Target="../media/image8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9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4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5.w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6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7.w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18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9.w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20.wmf"/><Relationship Id="rId8" Type="http://schemas.openxmlformats.org/officeDocument/2006/relationships/oleObject" Target="../embeddings/oleObject12.bin"/><Relationship Id="rId9" Type="http://schemas.openxmlformats.org/officeDocument/2006/relationships/image" Target="../media/image21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22.w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23.wmf"/><Relationship Id="rId8" Type="http://schemas.openxmlformats.org/officeDocument/2006/relationships/oleObject" Target="../embeddings/oleObject15.bin"/><Relationship Id="rId9" Type="http://schemas.openxmlformats.org/officeDocument/2006/relationships/image" Target="../media/image24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24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media" Target="file:///C:\Users\hinton\Documents\rbmmovies\movierecon3.avi" TargetMode="External"/><Relationship Id="rId4" Type="http://schemas.openxmlformats.org/officeDocument/2006/relationships/video" Target="file:///C:\Users\hinton\Documents\rbmmovies\movierecon3.avi" TargetMode="External"/><Relationship Id="rId5" Type="http://schemas.openxmlformats.org/officeDocument/2006/relationships/slideLayout" Target="../slideLayouts/slideLayout6.xml"/><Relationship Id="rId6" Type="http://schemas.openxmlformats.org/officeDocument/2006/relationships/notesSlide" Target="../notesSlides/notesSlide39.xml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1" Type="http://schemas.microsoft.com/office/2007/relationships/media" Target="file:///C:\Users\hinton\Documents\rbmmovies\movierecon2.avi" TargetMode="External"/><Relationship Id="rId2" Type="http://schemas.openxmlformats.org/officeDocument/2006/relationships/video" Target="file:///C:\Users\hinton\Documents\rbmmovies\movierecon2.avi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28.w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29.wmf"/><Relationship Id="rId8" Type="http://schemas.openxmlformats.org/officeDocument/2006/relationships/oleObject" Target="../embeddings/oleObject19.bin"/><Relationship Id="rId9" Type="http://schemas.openxmlformats.org/officeDocument/2006/relationships/image" Target="../media/image30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1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2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33.wmf"/><Relationship Id="rId6" Type="http://schemas.openxmlformats.org/officeDocument/2006/relationships/oleObject" Target="../embeddings/oleObject21.bin"/><Relationship Id="rId7" Type="http://schemas.openxmlformats.org/officeDocument/2006/relationships/image" Target="../media/image34.wmf"/><Relationship Id="rId8" Type="http://schemas.openxmlformats.org/officeDocument/2006/relationships/oleObject" Target="../embeddings/oleObject22.bin"/><Relationship Id="rId9" Type="http://schemas.openxmlformats.org/officeDocument/2006/relationships/oleObject" Target="../embeddings/oleObject23.bin"/><Relationship Id="rId10" Type="http://schemas.openxmlformats.org/officeDocument/2006/relationships/oleObject" Target="../embeddings/oleObject24.bin"/><Relationship Id="rId11" Type="http://schemas.openxmlformats.org/officeDocument/2006/relationships/oleObject" Target="../embeddings/oleObject25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2658" y="801011"/>
            <a:ext cx="8198708" cy="1470025"/>
          </a:xfrm>
        </p:spPr>
        <p:txBody>
          <a:bodyPr/>
          <a:lstStyle/>
          <a:p>
            <a:r>
              <a:rPr lang="en-US" sz="3600" b="1" dirty="0" smtClean="0">
                <a:ea typeface="CMU Serif" panose="02000603000000000000" pitchFamily="50" charset="0"/>
                <a:cs typeface="CMU Serif" panose="02000603000000000000" pitchFamily="50" charset="0"/>
              </a:rPr>
              <a:t>Deep Belief Nets</a:t>
            </a:r>
            <a:endParaRPr lang="en-US" sz="2800" b="1" dirty="0" smtClean="0">
              <a:latin typeface="+mj-lt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6091" y="2158062"/>
            <a:ext cx="7915275" cy="17526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Tai Sing Lee</a:t>
            </a:r>
            <a:endParaRPr lang="en-US" altLang="en-US" sz="2400" dirty="0"/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sz="2400" b="1" dirty="0">
                <a:ea typeface="CMU Serif" panose="02000603000000000000" pitchFamily="50" charset="0"/>
                <a:cs typeface="CMU Serif" panose="02000603000000000000" pitchFamily="50" charset="0"/>
              </a:rPr>
              <a:t>15-381/681 </a:t>
            </a:r>
            <a:r>
              <a:rPr lang="en-US" sz="2400" b="1" dirty="0" smtClean="0">
                <a:ea typeface="CMU Serif" panose="02000603000000000000" pitchFamily="50" charset="0"/>
                <a:cs typeface="CMU Serif" panose="02000603000000000000" pitchFamily="50" charset="0"/>
              </a:rPr>
              <a:t>AI Lecture 12</a:t>
            </a:r>
          </a:p>
          <a:p>
            <a:pPr eaLnBrk="1" hangingPunct="1"/>
            <a:r>
              <a:rPr lang="en-US" sz="2400" b="1" dirty="0">
                <a:ea typeface="CMU Serif" panose="02000603000000000000" pitchFamily="50" charset="0"/>
                <a:cs typeface="CMU Serif" panose="02000603000000000000" pitchFamily="50" charset="0"/>
              </a:rPr>
              <a:t/>
            </a:r>
            <a:br>
              <a:rPr lang="en-US" sz="2400" b="1" dirty="0">
                <a:ea typeface="CMU Serif" panose="02000603000000000000" pitchFamily="50" charset="0"/>
                <a:cs typeface="CMU Serif" panose="02000603000000000000" pitchFamily="50" charset="0"/>
              </a:rPr>
            </a:br>
            <a:r>
              <a:rPr lang="en-US" altLang="en-US" sz="2400" i="1" dirty="0" smtClean="0"/>
              <a:t>Read Chapter 14.4-5 of Russell and </a:t>
            </a:r>
            <a:r>
              <a:rPr lang="en-US" altLang="en-US" sz="2400" i="1" dirty="0" err="1" smtClean="0"/>
              <a:t>Norvig</a:t>
            </a:r>
            <a:endParaRPr lang="en-US" altLang="en-US" sz="2400" i="1" dirty="0" smtClean="0"/>
          </a:p>
          <a:p>
            <a:pPr algn="l" eaLnBrk="1" hangingPunct="1"/>
            <a:endParaRPr lang="en-US" sz="1800" dirty="0" smtClean="0"/>
          </a:p>
          <a:p>
            <a:pPr algn="l" eaLnBrk="1" hangingPunct="1"/>
            <a:r>
              <a:rPr lang="en-US" sz="1800" dirty="0" smtClean="0"/>
              <a:t>Hinton, G. E, </a:t>
            </a:r>
            <a:r>
              <a:rPr lang="en-US" sz="1800" dirty="0" err="1" smtClean="0"/>
              <a:t>Osindero</a:t>
            </a:r>
            <a:r>
              <a:rPr lang="en-US" sz="1800" dirty="0" smtClean="0"/>
              <a:t>, S., and </a:t>
            </a:r>
            <a:r>
              <a:rPr lang="en-US" sz="1800" dirty="0" err="1" smtClean="0"/>
              <a:t>Teh</a:t>
            </a:r>
            <a:r>
              <a:rPr lang="en-US" sz="1800" dirty="0" smtClean="0"/>
              <a:t>, Y. W. (2006). A fast learning algorithm for deep belief nets. Neural Computation, 18:1527-1554. </a:t>
            </a:r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altLang="en-US" sz="2400" i="1" dirty="0"/>
          </a:p>
          <a:p>
            <a:pPr eaLnBrk="1" hangingPunct="1"/>
            <a:endParaRPr lang="en-US" altLang="en-US" sz="2400" i="1" dirty="0"/>
          </a:p>
          <a:p>
            <a:pPr eaLnBrk="1" hangingPunct="1"/>
            <a:endParaRPr lang="en-US" alt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598528" y="5576059"/>
            <a:ext cx="8430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ea typeface="PT Serif" charset="0"/>
                <a:cs typeface="PT Serif" charset="0"/>
              </a:rPr>
              <a:t>With thanks to </a:t>
            </a:r>
            <a:r>
              <a:rPr lang="en-US" sz="1800" dirty="0" smtClean="0">
                <a:ea typeface="PT Serif" charset="0"/>
                <a:cs typeface="PT Serif" charset="0"/>
              </a:rPr>
              <a:t>Past </a:t>
            </a:r>
            <a:r>
              <a:rPr lang="en-US" sz="1800" dirty="0">
                <a:ea typeface="PT Serif" charset="0"/>
                <a:cs typeface="PT Serif" charset="0"/>
              </a:rPr>
              <a:t>15-381 Instructors for slide </a:t>
            </a:r>
            <a:r>
              <a:rPr lang="en-US" sz="1800" dirty="0" smtClean="0">
                <a:ea typeface="PT Serif" charset="0"/>
                <a:cs typeface="PT Serif" charset="0"/>
              </a:rPr>
              <a:t>contents, as well as Russell and </a:t>
            </a:r>
            <a:r>
              <a:rPr lang="en-US" sz="1800" dirty="0" err="1" smtClean="0">
                <a:ea typeface="PT Serif" charset="0"/>
                <a:cs typeface="PT Serif" charset="0"/>
              </a:rPr>
              <a:t>Norvig</a:t>
            </a:r>
            <a:r>
              <a:rPr lang="en-US" sz="1800" dirty="0" smtClean="0">
                <a:ea typeface="PT Serif" charset="0"/>
                <a:cs typeface="PT Serif" charset="0"/>
              </a:rPr>
              <a:t> and Geoff Hinton for slides in this lecture. </a:t>
            </a:r>
            <a:endParaRPr lang="en-US" sz="1800" dirty="0">
              <a:ea typeface="PT Serif" charset="0"/>
              <a:cs typeface="PT Serif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2271"/>
            <a:ext cx="77724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Gibbs sampling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03" y="1577180"/>
            <a:ext cx="8655793" cy="38791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5555902"/>
            <a:ext cx="79919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“State” of network = current assignment to all variables. </a:t>
            </a:r>
          </a:p>
          <a:p>
            <a:r>
              <a:rPr lang="en-US" sz="2000" dirty="0"/>
              <a:t>Generate next state by sampling one variable given Markov blanket Sample each variable in turn, keeping evidence fixed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21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Gibbs sampling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990600"/>
            <a:ext cx="6553200" cy="49171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5115" y="6167735"/>
            <a:ext cx="1920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rom G. Mori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9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9533"/>
            <a:ext cx="77724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Gibbs sampling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13" y="1113467"/>
            <a:ext cx="7710487" cy="48301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5115" y="6167735"/>
            <a:ext cx="1920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rom G. Mori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367073" y="4065006"/>
            <a:ext cx="4644428" cy="37119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50874" y="3530009"/>
            <a:ext cx="7060019" cy="9888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72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02"/>
            <a:ext cx="77724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Gibbs Sampling Example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2133600"/>
            <a:ext cx="4572000" cy="4369699"/>
          </a:xfrm>
        </p:spPr>
        <p:txBody>
          <a:bodyPr/>
          <a:lstStyle/>
          <a:p>
            <a:r>
              <a:rPr lang="en-US" sz="2000" dirty="0" smtClean="0"/>
              <a:t>Want to estimate </a:t>
            </a:r>
            <a:r>
              <a:rPr lang="en-US" sz="2000" dirty="0" err="1" smtClean="0"/>
              <a:t>Pr</a:t>
            </a:r>
            <a:r>
              <a:rPr lang="en-US" sz="2000" dirty="0" smtClean="0"/>
              <a:t>(R|S=</a:t>
            </a:r>
            <a:r>
              <a:rPr lang="en-US" sz="2000" dirty="0" err="1" smtClean="0"/>
              <a:t>t,W</a:t>
            </a:r>
            <a:r>
              <a:rPr lang="en-US" sz="2000" dirty="0" smtClean="0"/>
              <a:t>=t)</a:t>
            </a:r>
          </a:p>
          <a:p>
            <a:r>
              <a:rPr lang="en-US" sz="2000" dirty="0" smtClean="0"/>
              <a:t>Non-evidence variables are C &amp; R</a:t>
            </a:r>
          </a:p>
          <a:p>
            <a:r>
              <a:rPr lang="en-US" sz="2000" dirty="0" smtClean="0"/>
              <a:t>Initialize randomly: C= t and R=f </a:t>
            </a:r>
          </a:p>
          <a:p>
            <a:r>
              <a:rPr lang="en-US" sz="2000" dirty="0" smtClean="0"/>
              <a:t>Initial state (C,S,R,W)= [</a:t>
            </a:r>
            <a:r>
              <a:rPr lang="en-US" sz="2000" dirty="0" err="1" smtClean="0"/>
              <a:t>t,t,f,t</a:t>
            </a:r>
            <a:r>
              <a:rPr lang="en-US" sz="2000" dirty="0" smtClean="0"/>
              <a:t>]</a:t>
            </a:r>
          </a:p>
          <a:p>
            <a:r>
              <a:rPr lang="en-US" sz="2000" dirty="0" smtClean="0"/>
              <a:t>Sample C given current values of its Markov Blanket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What </a:t>
            </a:r>
            <a:r>
              <a:rPr lang="en-US" sz="2000" dirty="0">
                <a:solidFill>
                  <a:srgbClr val="FF0000"/>
                </a:solidFill>
              </a:rPr>
              <a:t>is its Markov blanket?</a:t>
            </a:r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629400" y="2133600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Cloudy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019800" y="2971800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>
                <a:solidFill>
                  <a:schemeClr val="bg1"/>
                </a:solidFill>
                <a:latin typeface="CMU Serif" pitchFamily="50" charset="0"/>
                <a:ea typeface="CMU Serif" pitchFamily="50" charset="0"/>
                <a:cs typeface="CMU Serif" pitchFamily="50" charset="0"/>
              </a:rPr>
              <a:t>Sprinkler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239000" y="2971800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Rain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629400" y="3733800"/>
            <a:ext cx="838200" cy="4572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Wet Grass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cxnSp>
        <p:nvCxnSpPr>
          <p:cNvPr id="21" name="Straight Arrow Connector 20"/>
          <p:cNvCxnSpPr>
            <a:stCxn id="17" idx="3"/>
            <a:endCxn id="18" idx="0"/>
          </p:cNvCxnSpPr>
          <p:nvPr/>
        </p:nvCxnSpPr>
        <p:spPr bwMode="auto">
          <a:xfrm flipH="1">
            <a:off x="6438900" y="2458804"/>
            <a:ext cx="313252" cy="5129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2" name="Straight Arrow Connector 21"/>
          <p:cNvCxnSpPr>
            <a:stCxn id="17" idx="5"/>
            <a:endCxn id="19" idx="0"/>
          </p:cNvCxnSpPr>
          <p:nvPr/>
        </p:nvCxnSpPr>
        <p:spPr bwMode="auto">
          <a:xfrm>
            <a:off x="7344848" y="2458804"/>
            <a:ext cx="313252" cy="5129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3" name="Straight Arrow Connector 22"/>
          <p:cNvCxnSpPr>
            <a:stCxn id="19" idx="4"/>
            <a:endCxn id="20" idx="7"/>
          </p:cNvCxnSpPr>
          <p:nvPr/>
        </p:nvCxnSpPr>
        <p:spPr bwMode="auto">
          <a:xfrm flipH="1">
            <a:off x="7344848" y="3352800"/>
            <a:ext cx="313252" cy="4479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4" name="Straight Arrow Connector 23"/>
          <p:cNvCxnSpPr>
            <a:stCxn id="18" idx="4"/>
            <a:endCxn id="20" idx="1"/>
          </p:cNvCxnSpPr>
          <p:nvPr/>
        </p:nvCxnSpPr>
        <p:spPr bwMode="auto">
          <a:xfrm>
            <a:off x="6438900" y="3352800"/>
            <a:ext cx="313252" cy="4479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6629400" y="1447800"/>
          <a:ext cx="762000" cy="457200"/>
        </p:xfrm>
        <a:graphic>
          <a:graphicData uri="http://schemas.openxmlformats.org/drawingml/2006/table">
            <a:tbl>
              <a:tblPr/>
              <a:tblGrid>
                <a:gridCol w="381000"/>
                <a:gridCol w="381000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7543800" y="4038600"/>
          <a:ext cx="914400" cy="1823092"/>
        </p:xfrm>
        <a:graphic>
          <a:graphicData uri="http://schemas.openxmlformats.org/drawingml/2006/table">
            <a:tbl>
              <a:tblPr/>
              <a:tblGrid>
                <a:gridCol w="190500"/>
                <a:gridCol w="190500"/>
                <a:gridCol w="304800"/>
                <a:gridCol w="228600"/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5181600" y="2743200"/>
          <a:ext cx="723900" cy="908692"/>
        </p:xfrm>
        <a:graphic>
          <a:graphicData uri="http://schemas.openxmlformats.org/drawingml/2006/table">
            <a:tbl>
              <a:tblPr/>
              <a:tblGrid>
                <a:gridCol w="190500"/>
                <a:gridCol w="304800"/>
                <a:gridCol w="228600"/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8305800" y="2743200"/>
          <a:ext cx="723900" cy="908692"/>
        </p:xfrm>
        <a:graphic>
          <a:graphicData uri="http://schemas.openxmlformats.org/drawingml/2006/table">
            <a:tbl>
              <a:tblPr/>
              <a:tblGrid>
                <a:gridCol w="190500"/>
                <a:gridCol w="304800"/>
                <a:gridCol w="228600"/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959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6498"/>
            <a:ext cx="77724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Gibbs Sampling Example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1905000"/>
            <a:ext cx="4572000" cy="4369699"/>
          </a:xfrm>
        </p:spPr>
        <p:txBody>
          <a:bodyPr/>
          <a:lstStyle/>
          <a:p>
            <a:r>
              <a:rPr lang="en-US" sz="2000" dirty="0" smtClean="0"/>
              <a:t>Want Pr(R|S=t,W=t)</a:t>
            </a:r>
          </a:p>
          <a:p>
            <a:r>
              <a:rPr lang="en-US" sz="2000" dirty="0" smtClean="0"/>
              <a:t>Non-evidence variables are C &amp; R</a:t>
            </a:r>
          </a:p>
          <a:p>
            <a:r>
              <a:rPr lang="en-US" sz="2000" dirty="0" smtClean="0"/>
              <a:t>Initialize randomly: C= t and R=f </a:t>
            </a:r>
          </a:p>
          <a:p>
            <a:r>
              <a:rPr lang="en-US" sz="2000" dirty="0" smtClean="0"/>
              <a:t>Initial state (C,S,R,W)= [</a:t>
            </a:r>
            <a:r>
              <a:rPr lang="en-US" sz="2000" dirty="0" err="1" smtClean="0"/>
              <a:t>t,t,f,t</a:t>
            </a:r>
            <a:r>
              <a:rPr lang="en-US" sz="2000" dirty="0" smtClean="0"/>
              <a:t>]</a:t>
            </a:r>
          </a:p>
          <a:p>
            <a:r>
              <a:rPr lang="en-US" sz="2000" dirty="0" smtClean="0"/>
              <a:t>Sample C given current values of its Markov Blanket</a:t>
            </a:r>
            <a:endParaRPr lang="en-US" sz="2000" dirty="0"/>
          </a:p>
          <a:p>
            <a:r>
              <a:rPr lang="en-US" sz="2000" dirty="0" smtClean="0"/>
              <a:t>Markov blanket is parents, children and children’s parents: </a:t>
            </a:r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6629400" y="2133600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Cloudy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19800" y="2971800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>
                <a:solidFill>
                  <a:schemeClr val="bg1"/>
                </a:solidFill>
                <a:latin typeface="CMU Serif" pitchFamily="50" charset="0"/>
                <a:ea typeface="CMU Serif" pitchFamily="50" charset="0"/>
                <a:cs typeface="CMU Serif" pitchFamily="50" charset="0"/>
              </a:rPr>
              <a:t>Sprinkler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239000" y="2971800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Rain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629400" y="3733800"/>
            <a:ext cx="838200" cy="4572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Wet Grass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cxnSp>
        <p:nvCxnSpPr>
          <p:cNvPr id="22" name="Straight Arrow Connector 21"/>
          <p:cNvCxnSpPr>
            <a:stCxn id="18" idx="3"/>
            <a:endCxn id="19" idx="0"/>
          </p:cNvCxnSpPr>
          <p:nvPr/>
        </p:nvCxnSpPr>
        <p:spPr bwMode="auto">
          <a:xfrm flipH="1">
            <a:off x="6438900" y="2458804"/>
            <a:ext cx="313252" cy="5129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3" name="Straight Arrow Connector 22"/>
          <p:cNvCxnSpPr>
            <a:stCxn id="18" idx="5"/>
            <a:endCxn id="20" idx="0"/>
          </p:cNvCxnSpPr>
          <p:nvPr/>
        </p:nvCxnSpPr>
        <p:spPr bwMode="auto">
          <a:xfrm>
            <a:off x="7344848" y="2458804"/>
            <a:ext cx="313252" cy="5129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4" name="Straight Arrow Connector 23"/>
          <p:cNvCxnSpPr>
            <a:stCxn id="20" idx="4"/>
            <a:endCxn id="21" idx="7"/>
          </p:cNvCxnSpPr>
          <p:nvPr/>
        </p:nvCxnSpPr>
        <p:spPr bwMode="auto">
          <a:xfrm flipH="1">
            <a:off x="7344848" y="3352800"/>
            <a:ext cx="313252" cy="4479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5" name="Straight Arrow Connector 24"/>
          <p:cNvCxnSpPr>
            <a:stCxn id="19" idx="4"/>
            <a:endCxn id="21" idx="1"/>
          </p:cNvCxnSpPr>
          <p:nvPr/>
        </p:nvCxnSpPr>
        <p:spPr bwMode="auto">
          <a:xfrm>
            <a:off x="6438900" y="3352800"/>
            <a:ext cx="313252" cy="4479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6629400" y="1447800"/>
          <a:ext cx="762000" cy="457200"/>
        </p:xfrm>
        <a:graphic>
          <a:graphicData uri="http://schemas.openxmlformats.org/drawingml/2006/table">
            <a:tbl>
              <a:tblPr/>
              <a:tblGrid>
                <a:gridCol w="381000"/>
                <a:gridCol w="381000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7543800" y="4038600"/>
          <a:ext cx="914400" cy="1823092"/>
        </p:xfrm>
        <a:graphic>
          <a:graphicData uri="http://schemas.openxmlformats.org/drawingml/2006/table">
            <a:tbl>
              <a:tblPr/>
              <a:tblGrid>
                <a:gridCol w="190500"/>
                <a:gridCol w="190500"/>
                <a:gridCol w="304800"/>
                <a:gridCol w="228600"/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5181600" y="2743200"/>
          <a:ext cx="723900" cy="908692"/>
        </p:xfrm>
        <a:graphic>
          <a:graphicData uri="http://schemas.openxmlformats.org/drawingml/2006/table">
            <a:tbl>
              <a:tblPr/>
              <a:tblGrid>
                <a:gridCol w="190500"/>
                <a:gridCol w="304800"/>
                <a:gridCol w="228600"/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/>
          </p:nvPr>
        </p:nvGraphicFramePr>
        <p:xfrm>
          <a:off x="8305800" y="2743200"/>
          <a:ext cx="723900" cy="908692"/>
        </p:xfrm>
        <a:graphic>
          <a:graphicData uri="http://schemas.openxmlformats.org/drawingml/2006/table">
            <a:tbl>
              <a:tblPr/>
              <a:tblGrid>
                <a:gridCol w="190500"/>
                <a:gridCol w="304800"/>
                <a:gridCol w="228600"/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35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6498"/>
            <a:ext cx="77724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Gibbs Sampling Example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1905000"/>
            <a:ext cx="4572000" cy="4369699"/>
          </a:xfrm>
        </p:spPr>
        <p:txBody>
          <a:bodyPr/>
          <a:lstStyle/>
          <a:p>
            <a:r>
              <a:rPr lang="en-US" sz="2000" dirty="0" smtClean="0"/>
              <a:t>Want Pr(R|S=t,W=t)</a:t>
            </a:r>
          </a:p>
          <a:p>
            <a:r>
              <a:rPr lang="en-US" sz="2000" dirty="0" smtClean="0"/>
              <a:t>Non-evidence variables are C &amp; R</a:t>
            </a:r>
          </a:p>
          <a:p>
            <a:r>
              <a:rPr lang="en-US" sz="2000" dirty="0" smtClean="0"/>
              <a:t>Initialize randomly: C= t and R=f </a:t>
            </a:r>
          </a:p>
          <a:p>
            <a:r>
              <a:rPr lang="en-US" sz="2000" dirty="0" smtClean="0"/>
              <a:t>Initial state (C,S,R,W)= [</a:t>
            </a:r>
            <a:r>
              <a:rPr lang="en-US" sz="2000" dirty="0" err="1" smtClean="0"/>
              <a:t>t,t,f,t</a:t>
            </a:r>
            <a:r>
              <a:rPr lang="en-US" sz="2000" dirty="0" smtClean="0"/>
              <a:t>]</a:t>
            </a:r>
          </a:p>
          <a:p>
            <a:r>
              <a:rPr lang="en-US" sz="2000" dirty="0" smtClean="0"/>
              <a:t>Sample C given current values of its Markov Blanket</a:t>
            </a:r>
            <a:endParaRPr lang="en-US" sz="2000" dirty="0"/>
          </a:p>
          <a:p>
            <a:r>
              <a:rPr lang="en-US" sz="2000" dirty="0" smtClean="0"/>
              <a:t>Markov blanket is parents, children and children’s parents: </a:t>
            </a:r>
          </a:p>
          <a:p>
            <a:r>
              <a:rPr lang="en-US" sz="2000" dirty="0" smtClean="0"/>
              <a:t>Sample C given P(C|S=t,R=f)</a:t>
            </a:r>
          </a:p>
          <a:p>
            <a:r>
              <a:rPr lang="en-US" sz="2000" dirty="0" smtClean="0"/>
              <a:t>First have to compute P(C|S=t,R=f)</a:t>
            </a:r>
          </a:p>
          <a:p>
            <a:r>
              <a:rPr lang="en-US" sz="2000" dirty="0" smtClean="0"/>
              <a:t>Use exact inference to do this</a:t>
            </a:r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6629400" y="2133600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Cloudy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19800" y="2971800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>
                <a:solidFill>
                  <a:schemeClr val="bg1"/>
                </a:solidFill>
                <a:latin typeface="CMU Serif" pitchFamily="50" charset="0"/>
                <a:ea typeface="CMU Serif" pitchFamily="50" charset="0"/>
                <a:cs typeface="CMU Serif" pitchFamily="50" charset="0"/>
              </a:rPr>
              <a:t>Sprinkler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239000" y="2971800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Rain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629400" y="3733800"/>
            <a:ext cx="838200" cy="4572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Wet Grass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cxnSp>
        <p:nvCxnSpPr>
          <p:cNvPr id="22" name="Straight Arrow Connector 21"/>
          <p:cNvCxnSpPr>
            <a:stCxn id="18" idx="3"/>
            <a:endCxn id="19" idx="0"/>
          </p:cNvCxnSpPr>
          <p:nvPr/>
        </p:nvCxnSpPr>
        <p:spPr bwMode="auto">
          <a:xfrm flipH="1">
            <a:off x="6438900" y="2458804"/>
            <a:ext cx="313252" cy="5129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3" name="Straight Arrow Connector 22"/>
          <p:cNvCxnSpPr>
            <a:stCxn id="18" idx="5"/>
            <a:endCxn id="20" idx="0"/>
          </p:cNvCxnSpPr>
          <p:nvPr/>
        </p:nvCxnSpPr>
        <p:spPr bwMode="auto">
          <a:xfrm>
            <a:off x="7344848" y="2458804"/>
            <a:ext cx="313252" cy="5129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4" name="Straight Arrow Connector 23"/>
          <p:cNvCxnSpPr>
            <a:stCxn id="20" idx="4"/>
            <a:endCxn id="21" idx="7"/>
          </p:cNvCxnSpPr>
          <p:nvPr/>
        </p:nvCxnSpPr>
        <p:spPr bwMode="auto">
          <a:xfrm flipH="1">
            <a:off x="7344848" y="3352800"/>
            <a:ext cx="313252" cy="4479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5" name="Straight Arrow Connector 24"/>
          <p:cNvCxnSpPr>
            <a:stCxn id="19" idx="4"/>
            <a:endCxn id="21" idx="1"/>
          </p:cNvCxnSpPr>
          <p:nvPr/>
        </p:nvCxnSpPr>
        <p:spPr bwMode="auto">
          <a:xfrm>
            <a:off x="6438900" y="3352800"/>
            <a:ext cx="313252" cy="4479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6629400" y="1447800"/>
          <a:ext cx="762000" cy="457200"/>
        </p:xfrm>
        <a:graphic>
          <a:graphicData uri="http://schemas.openxmlformats.org/drawingml/2006/table">
            <a:tbl>
              <a:tblPr/>
              <a:tblGrid>
                <a:gridCol w="381000"/>
                <a:gridCol w="381000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7543800" y="4038600"/>
          <a:ext cx="914400" cy="1823092"/>
        </p:xfrm>
        <a:graphic>
          <a:graphicData uri="http://schemas.openxmlformats.org/drawingml/2006/table">
            <a:tbl>
              <a:tblPr/>
              <a:tblGrid>
                <a:gridCol w="190500"/>
                <a:gridCol w="190500"/>
                <a:gridCol w="304800"/>
                <a:gridCol w="228600"/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5181600" y="2743200"/>
          <a:ext cx="723900" cy="908692"/>
        </p:xfrm>
        <a:graphic>
          <a:graphicData uri="http://schemas.openxmlformats.org/drawingml/2006/table">
            <a:tbl>
              <a:tblPr/>
              <a:tblGrid>
                <a:gridCol w="190500"/>
                <a:gridCol w="304800"/>
                <a:gridCol w="228600"/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/>
          </p:nvPr>
        </p:nvGraphicFramePr>
        <p:xfrm>
          <a:off x="8305800" y="2743200"/>
          <a:ext cx="723900" cy="908692"/>
        </p:xfrm>
        <a:graphic>
          <a:graphicData uri="http://schemas.openxmlformats.org/drawingml/2006/table">
            <a:tbl>
              <a:tblPr/>
              <a:tblGrid>
                <a:gridCol w="190500"/>
                <a:gridCol w="304800"/>
                <a:gridCol w="228600"/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83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939167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Exercise: compute </a:t>
            </a:r>
            <a:r>
              <a:rPr lang="en-US" sz="3600" dirty="0">
                <a:solidFill>
                  <a:srgbClr val="C00000"/>
                </a:solidFill>
              </a:rPr>
              <a:t>P(</a:t>
            </a:r>
            <a:r>
              <a:rPr lang="en-US" sz="3600" dirty="0" smtClean="0">
                <a:solidFill>
                  <a:srgbClr val="C00000"/>
                </a:solidFill>
              </a:rPr>
              <a:t>C=t|</a:t>
            </a:r>
            <a:r>
              <a:rPr lang="en-US" sz="3600" dirty="0">
                <a:solidFill>
                  <a:srgbClr val="C00000"/>
                </a:solidFill>
              </a:rPr>
              <a:t>S=t,R=f</a:t>
            </a:r>
            <a:r>
              <a:rPr lang="en-US" sz="3600" dirty="0" smtClean="0">
                <a:solidFill>
                  <a:srgbClr val="C00000"/>
                </a:solidFill>
              </a:rPr>
              <a:t>)?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1932556"/>
            <a:ext cx="4572000" cy="4369699"/>
          </a:xfrm>
        </p:spPr>
        <p:txBody>
          <a:bodyPr/>
          <a:lstStyle/>
          <a:p>
            <a:r>
              <a:rPr lang="en-US" sz="2400" dirty="0" smtClean="0"/>
              <a:t>Quick refresher </a:t>
            </a:r>
          </a:p>
          <a:p>
            <a:r>
              <a:rPr lang="en-US" sz="2400" dirty="0" smtClean="0"/>
              <a:t>Sum rule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Product/Chain rule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Bayes rule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6629400" y="2133600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Cloudy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019800" y="2971800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>
                <a:solidFill>
                  <a:schemeClr val="bg1"/>
                </a:solidFill>
                <a:latin typeface="CMU Serif" pitchFamily="50" charset="0"/>
                <a:ea typeface="CMU Serif" pitchFamily="50" charset="0"/>
                <a:cs typeface="CMU Serif" pitchFamily="50" charset="0"/>
              </a:rPr>
              <a:t>Sprinkler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239000" y="2971800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Rain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629400" y="3733800"/>
            <a:ext cx="838200" cy="4572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Wet Grass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cxnSp>
        <p:nvCxnSpPr>
          <p:cNvPr id="9" name="Straight Arrow Connector 8"/>
          <p:cNvCxnSpPr>
            <a:stCxn id="5" idx="3"/>
            <a:endCxn id="6" idx="0"/>
          </p:cNvCxnSpPr>
          <p:nvPr/>
        </p:nvCxnSpPr>
        <p:spPr bwMode="auto">
          <a:xfrm flipH="1">
            <a:off x="6438900" y="2458804"/>
            <a:ext cx="313252" cy="5129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" name="Straight Arrow Connector 9"/>
          <p:cNvCxnSpPr>
            <a:stCxn id="5" idx="5"/>
            <a:endCxn id="7" idx="0"/>
          </p:cNvCxnSpPr>
          <p:nvPr/>
        </p:nvCxnSpPr>
        <p:spPr bwMode="auto">
          <a:xfrm>
            <a:off x="7344848" y="2458804"/>
            <a:ext cx="313252" cy="5129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Arrow Connector 10"/>
          <p:cNvCxnSpPr>
            <a:stCxn id="7" idx="4"/>
            <a:endCxn id="8" idx="7"/>
          </p:cNvCxnSpPr>
          <p:nvPr/>
        </p:nvCxnSpPr>
        <p:spPr bwMode="auto">
          <a:xfrm flipH="1">
            <a:off x="7344848" y="3352800"/>
            <a:ext cx="313252" cy="4479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" name="Straight Arrow Connector 11"/>
          <p:cNvCxnSpPr>
            <a:stCxn id="6" idx="4"/>
            <a:endCxn id="8" idx="1"/>
          </p:cNvCxnSpPr>
          <p:nvPr/>
        </p:nvCxnSpPr>
        <p:spPr bwMode="auto">
          <a:xfrm>
            <a:off x="6438900" y="3352800"/>
            <a:ext cx="313252" cy="4479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6629400" y="1447800"/>
          <a:ext cx="762000" cy="457200"/>
        </p:xfrm>
        <a:graphic>
          <a:graphicData uri="http://schemas.openxmlformats.org/drawingml/2006/table">
            <a:tbl>
              <a:tblPr/>
              <a:tblGrid>
                <a:gridCol w="381000"/>
                <a:gridCol w="381000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7543800" y="4038600"/>
          <a:ext cx="914400" cy="1823092"/>
        </p:xfrm>
        <a:graphic>
          <a:graphicData uri="http://schemas.openxmlformats.org/drawingml/2006/table">
            <a:tbl>
              <a:tblPr/>
              <a:tblGrid>
                <a:gridCol w="190500"/>
                <a:gridCol w="190500"/>
                <a:gridCol w="304800"/>
                <a:gridCol w="228600"/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5181600" y="2743200"/>
          <a:ext cx="723900" cy="908692"/>
        </p:xfrm>
        <a:graphic>
          <a:graphicData uri="http://schemas.openxmlformats.org/drawingml/2006/table">
            <a:tbl>
              <a:tblPr/>
              <a:tblGrid>
                <a:gridCol w="190500"/>
                <a:gridCol w="304800"/>
                <a:gridCol w="228600"/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8305800" y="2743200"/>
          <a:ext cx="723900" cy="908692"/>
        </p:xfrm>
        <a:graphic>
          <a:graphicData uri="http://schemas.openxmlformats.org/drawingml/2006/table">
            <a:tbl>
              <a:tblPr/>
              <a:tblGrid>
                <a:gridCol w="190500"/>
                <a:gridCol w="304800"/>
                <a:gridCol w="228600"/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737" y="4400877"/>
            <a:ext cx="2604192" cy="26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737" y="5500578"/>
            <a:ext cx="2566563" cy="60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089" y="2995860"/>
            <a:ext cx="2224512" cy="57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29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</a:rPr>
              <a:t>Exact Inference Exercise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281066"/>
            <a:ext cx="4885252" cy="436969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What is the probability P(C=t | S=t, R= f)?</a:t>
            </a:r>
          </a:p>
          <a:p>
            <a:endParaRPr lang="en-US" sz="2000" dirty="0" smtClean="0"/>
          </a:p>
          <a:p>
            <a:endParaRPr lang="en-US" sz="1400" dirty="0" smtClean="0"/>
          </a:p>
          <a:p>
            <a:pPr marL="0" indent="0"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P(C=t </a:t>
            </a:r>
            <a:r>
              <a:rPr lang="en-US" sz="1600" dirty="0">
                <a:solidFill>
                  <a:srgbClr val="0070C0"/>
                </a:solidFill>
              </a:rPr>
              <a:t>| S=t, R= f</a:t>
            </a:r>
            <a:r>
              <a:rPr lang="en-US" sz="1600" dirty="0" smtClean="0">
                <a:solidFill>
                  <a:srgbClr val="0070C0"/>
                </a:solidFill>
              </a:rPr>
              <a:t>) </a:t>
            </a:r>
            <a:r>
              <a:rPr lang="en-US" sz="1600" dirty="0">
                <a:solidFill>
                  <a:srgbClr val="0070C0"/>
                </a:solidFill>
              </a:rPr>
              <a:t>= </a:t>
            </a:r>
            <a:r>
              <a:rPr lang="en-US" sz="1600" dirty="0" smtClean="0">
                <a:solidFill>
                  <a:srgbClr val="0070C0"/>
                </a:solidFill>
              </a:rPr>
              <a:t>P(C=t, S=t, R=f) / (P(S=t,R=f))</a:t>
            </a:r>
          </a:p>
          <a:p>
            <a:pPr marL="0" indent="0">
              <a:buNone/>
            </a:pPr>
            <a:r>
              <a:rPr lang="en-US" sz="1600" dirty="0" smtClean="0"/>
              <a:t>Proportional to P(C=t, S=t, R=f)</a:t>
            </a:r>
          </a:p>
          <a:p>
            <a:pPr marL="0" indent="0">
              <a:buNone/>
            </a:pPr>
            <a:r>
              <a:rPr lang="en-US" sz="1600" dirty="0" smtClean="0"/>
              <a:t>Use normalization trick, </a:t>
            </a:r>
            <a:r>
              <a:rPr lang="en-US" sz="1600" dirty="0"/>
              <a:t>&amp;</a:t>
            </a:r>
            <a:r>
              <a:rPr lang="en-US" sz="1600" dirty="0" smtClean="0"/>
              <a:t> compute the above for C=t and C=f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P(C=t, S=t, R=f) </a:t>
            </a:r>
            <a:r>
              <a:rPr lang="en-US" sz="1600" dirty="0" smtClean="0"/>
              <a:t>= P(C=t) P(S=t|C=t) P (R=f | C=t, S=t) product rule</a:t>
            </a:r>
          </a:p>
          <a:p>
            <a:pPr marL="0" indent="0">
              <a:buNone/>
            </a:pPr>
            <a:r>
              <a:rPr lang="en-US" sz="1600" dirty="0" smtClean="0"/>
              <a:t>=  </a:t>
            </a:r>
            <a:r>
              <a:rPr lang="en-US" sz="1600" dirty="0"/>
              <a:t>P(C=t) P(S=t|C=t) P (R=f | C=</a:t>
            </a:r>
            <a:r>
              <a:rPr lang="en-US" sz="1600" dirty="0" smtClean="0"/>
              <a:t>t) (BN independencies)</a:t>
            </a:r>
          </a:p>
          <a:p>
            <a:pPr marL="0" indent="0">
              <a:buNone/>
            </a:pPr>
            <a:r>
              <a:rPr lang="en-US" sz="1600" dirty="0" smtClean="0"/>
              <a:t>= 0.5 * 0.1 * 0.2 = 0.01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70C0"/>
                </a:solidFill>
              </a:rPr>
              <a:t>P(C</a:t>
            </a:r>
            <a:r>
              <a:rPr lang="en-US" sz="1600" dirty="0" smtClean="0">
                <a:solidFill>
                  <a:srgbClr val="0070C0"/>
                </a:solidFill>
              </a:rPr>
              <a:t>=f, </a:t>
            </a:r>
            <a:r>
              <a:rPr lang="en-US" sz="1600" dirty="0">
                <a:solidFill>
                  <a:srgbClr val="0070C0"/>
                </a:solidFill>
              </a:rPr>
              <a:t>S=t, R=f) </a:t>
            </a:r>
            <a:r>
              <a:rPr lang="en-US" sz="1600" dirty="0"/>
              <a:t>= P(C</a:t>
            </a:r>
            <a:r>
              <a:rPr lang="en-US" sz="1600" dirty="0" smtClean="0"/>
              <a:t>=f) P (S=t|C=f) P(R=f|C=f)</a:t>
            </a:r>
          </a:p>
          <a:p>
            <a:pPr marL="0" indent="0">
              <a:buNone/>
            </a:pPr>
            <a:r>
              <a:rPr lang="en-US" sz="1600" dirty="0" smtClean="0"/>
              <a:t>= 0.5 * 0.5 * 0.8 = 0.2</a:t>
            </a:r>
          </a:p>
          <a:p>
            <a:pPr marL="0" indent="0">
              <a:buNone/>
            </a:pPr>
            <a:r>
              <a:rPr lang="en-US" sz="1600" dirty="0"/>
              <a:t>(P(S=t,R=f)</a:t>
            </a:r>
            <a:r>
              <a:rPr lang="en-US" sz="1600" dirty="0" smtClean="0"/>
              <a:t>) use sum rule = P(C=f, S=t, R=f) + P(C=t, S=t, R=f)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= 0.21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P (C=t | S=t, R = f) = 0.01 / 0.21 ~ 0.0476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6629400" y="2133600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Cloudy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19800" y="2971800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>
                <a:solidFill>
                  <a:schemeClr val="bg1"/>
                </a:solidFill>
                <a:latin typeface="CMU Serif" pitchFamily="50" charset="0"/>
                <a:ea typeface="CMU Serif" pitchFamily="50" charset="0"/>
                <a:cs typeface="CMU Serif" pitchFamily="50" charset="0"/>
              </a:rPr>
              <a:t>Sprinkler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239000" y="2971800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Rain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629400" y="3733800"/>
            <a:ext cx="838200" cy="4572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Wet Grass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cxnSp>
        <p:nvCxnSpPr>
          <p:cNvPr id="22" name="Straight Arrow Connector 21"/>
          <p:cNvCxnSpPr>
            <a:stCxn id="18" idx="3"/>
            <a:endCxn id="19" idx="0"/>
          </p:cNvCxnSpPr>
          <p:nvPr/>
        </p:nvCxnSpPr>
        <p:spPr bwMode="auto">
          <a:xfrm flipH="1">
            <a:off x="6438900" y="2458804"/>
            <a:ext cx="313252" cy="5129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3" name="Straight Arrow Connector 22"/>
          <p:cNvCxnSpPr>
            <a:stCxn id="18" idx="5"/>
            <a:endCxn id="20" idx="0"/>
          </p:cNvCxnSpPr>
          <p:nvPr/>
        </p:nvCxnSpPr>
        <p:spPr bwMode="auto">
          <a:xfrm>
            <a:off x="7344848" y="2458804"/>
            <a:ext cx="313252" cy="5129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4" name="Straight Arrow Connector 23"/>
          <p:cNvCxnSpPr>
            <a:stCxn id="20" idx="4"/>
            <a:endCxn id="21" idx="7"/>
          </p:cNvCxnSpPr>
          <p:nvPr/>
        </p:nvCxnSpPr>
        <p:spPr bwMode="auto">
          <a:xfrm flipH="1">
            <a:off x="7344848" y="3352800"/>
            <a:ext cx="313252" cy="4479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5" name="Straight Arrow Connector 24"/>
          <p:cNvCxnSpPr>
            <a:stCxn id="19" idx="4"/>
            <a:endCxn id="21" idx="1"/>
          </p:cNvCxnSpPr>
          <p:nvPr/>
        </p:nvCxnSpPr>
        <p:spPr bwMode="auto">
          <a:xfrm>
            <a:off x="6438900" y="3352800"/>
            <a:ext cx="313252" cy="4479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6629400" y="1447800"/>
          <a:ext cx="762000" cy="457200"/>
        </p:xfrm>
        <a:graphic>
          <a:graphicData uri="http://schemas.openxmlformats.org/drawingml/2006/table">
            <a:tbl>
              <a:tblPr/>
              <a:tblGrid>
                <a:gridCol w="381000"/>
                <a:gridCol w="381000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7543800" y="4038600"/>
          <a:ext cx="914400" cy="1823092"/>
        </p:xfrm>
        <a:graphic>
          <a:graphicData uri="http://schemas.openxmlformats.org/drawingml/2006/table">
            <a:tbl>
              <a:tblPr/>
              <a:tblGrid>
                <a:gridCol w="190500"/>
                <a:gridCol w="190500"/>
                <a:gridCol w="304800"/>
                <a:gridCol w="228600"/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5181600" y="2743200"/>
          <a:ext cx="723900" cy="908692"/>
        </p:xfrm>
        <a:graphic>
          <a:graphicData uri="http://schemas.openxmlformats.org/drawingml/2006/table">
            <a:tbl>
              <a:tblPr/>
              <a:tblGrid>
                <a:gridCol w="190500"/>
                <a:gridCol w="304800"/>
                <a:gridCol w="228600"/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/>
          </p:nvPr>
        </p:nvGraphicFramePr>
        <p:xfrm>
          <a:off x="8305800" y="2743200"/>
          <a:ext cx="723900" cy="908692"/>
        </p:xfrm>
        <a:graphic>
          <a:graphicData uri="http://schemas.openxmlformats.org/drawingml/2006/table">
            <a:tbl>
              <a:tblPr/>
              <a:tblGrid>
                <a:gridCol w="190500"/>
                <a:gridCol w="304800"/>
                <a:gridCol w="228600"/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29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04"/>
            <a:ext cx="77724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Gibbs Sampling Example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853750"/>
            <a:ext cx="4572000" cy="4369699"/>
          </a:xfrm>
        </p:spPr>
        <p:txBody>
          <a:bodyPr/>
          <a:lstStyle/>
          <a:p>
            <a:r>
              <a:rPr lang="en-US" sz="2000" dirty="0" smtClean="0"/>
              <a:t>Want Pr(R|S=t,W=t)</a:t>
            </a:r>
          </a:p>
          <a:p>
            <a:r>
              <a:rPr lang="en-US" sz="2000" dirty="0" smtClean="0"/>
              <a:t>Non-evidence variables are C &amp; R</a:t>
            </a:r>
          </a:p>
          <a:p>
            <a:r>
              <a:rPr lang="en-US" sz="2000" dirty="0" smtClean="0"/>
              <a:t>Initialize randomly: C= t and R=f </a:t>
            </a:r>
          </a:p>
          <a:p>
            <a:r>
              <a:rPr lang="en-US" sz="2000" dirty="0" smtClean="0"/>
              <a:t>Initial state (C,S,R,W)= [</a:t>
            </a:r>
            <a:r>
              <a:rPr lang="en-US" sz="2000" dirty="0" err="1" smtClean="0"/>
              <a:t>t,t,f,t</a:t>
            </a:r>
            <a:r>
              <a:rPr lang="en-US" sz="2000" dirty="0" smtClean="0"/>
              <a:t>]</a:t>
            </a:r>
          </a:p>
          <a:p>
            <a:r>
              <a:rPr lang="en-US" sz="2000" dirty="0" smtClean="0"/>
              <a:t>Sample C given current values of its Markov Blanket</a:t>
            </a:r>
            <a:endParaRPr lang="en-US" sz="2000" dirty="0"/>
          </a:p>
          <a:p>
            <a:r>
              <a:rPr lang="en-US" sz="2000" dirty="0" smtClean="0"/>
              <a:t>Exactly compute P(C|S=t,R=f)</a:t>
            </a:r>
          </a:p>
          <a:p>
            <a:r>
              <a:rPr lang="en-US" sz="2000" dirty="0"/>
              <a:t>Sample C given P(C|S=t,R=f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Get C = f</a:t>
            </a:r>
          </a:p>
          <a:p>
            <a:r>
              <a:rPr lang="en-US" sz="2000" dirty="0"/>
              <a:t>New state (f,t,f,t)</a:t>
            </a:r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6629400" y="2133600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Cloudy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19800" y="2971800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>
                <a:solidFill>
                  <a:schemeClr val="bg1"/>
                </a:solidFill>
                <a:latin typeface="CMU Serif" pitchFamily="50" charset="0"/>
                <a:ea typeface="CMU Serif" pitchFamily="50" charset="0"/>
                <a:cs typeface="CMU Serif" pitchFamily="50" charset="0"/>
              </a:rPr>
              <a:t>Sprinkler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239000" y="2971800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Rain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629400" y="3733800"/>
            <a:ext cx="838200" cy="4572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Wet Grass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cxnSp>
        <p:nvCxnSpPr>
          <p:cNvPr id="22" name="Straight Arrow Connector 21"/>
          <p:cNvCxnSpPr>
            <a:stCxn id="18" idx="3"/>
            <a:endCxn id="19" idx="0"/>
          </p:cNvCxnSpPr>
          <p:nvPr/>
        </p:nvCxnSpPr>
        <p:spPr bwMode="auto">
          <a:xfrm flipH="1">
            <a:off x="6438900" y="2458804"/>
            <a:ext cx="313252" cy="5129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3" name="Straight Arrow Connector 22"/>
          <p:cNvCxnSpPr>
            <a:stCxn id="18" idx="5"/>
            <a:endCxn id="20" idx="0"/>
          </p:cNvCxnSpPr>
          <p:nvPr/>
        </p:nvCxnSpPr>
        <p:spPr bwMode="auto">
          <a:xfrm>
            <a:off x="7344848" y="2458804"/>
            <a:ext cx="313252" cy="5129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4" name="Straight Arrow Connector 23"/>
          <p:cNvCxnSpPr>
            <a:stCxn id="20" idx="4"/>
            <a:endCxn id="21" idx="7"/>
          </p:cNvCxnSpPr>
          <p:nvPr/>
        </p:nvCxnSpPr>
        <p:spPr bwMode="auto">
          <a:xfrm flipH="1">
            <a:off x="7344848" y="3352800"/>
            <a:ext cx="313252" cy="4479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5" name="Straight Arrow Connector 24"/>
          <p:cNvCxnSpPr>
            <a:stCxn id="19" idx="4"/>
            <a:endCxn id="21" idx="1"/>
          </p:cNvCxnSpPr>
          <p:nvPr/>
        </p:nvCxnSpPr>
        <p:spPr bwMode="auto">
          <a:xfrm>
            <a:off x="6438900" y="3352800"/>
            <a:ext cx="313252" cy="4479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6629400" y="1447800"/>
          <a:ext cx="762000" cy="457200"/>
        </p:xfrm>
        <a:graphic>
          <a:graphicData uri="http://schemas.openxmlformats.org/drawingml/2006/table">
            <a:tbl>
              <a:tblPr/>
              <a:tblGrid>
                <a:gridCol w="381000"/>
                <a:gridCol w="381000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7543800" y="4038600"/>
          <a:ext cx="914400" cy="1823092"/>
        </p:xfrm>
        <a:graphic>
          <a:graphicData uri="http://schemas.openxmlformats.org/drawingml/2006/table">
            <a:tbl>
              <a:tblPr/>
              <a:tblGrid>
                <a:gridCol w="190500"/>
                <a:gridCol w="190500"/>
                <a:gridCol w="304800"/>
                <a:gridCol w="228600"/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5181600" y="2743200"/>
          <a:ext cx="723900" cy="908692"/>
        </p:xfrm>
        <a:graphic>
          <a:graphicData uri="http://schemas.openxmlformats.org/drawingml/2006/table">
            <a:tbl>
              <a:tblPr/>
              <a:tblGrid>
                <a:gridCol w="190500"/>
                <a:gridCol w="304800"/>
                <a:gridCol w="228600"/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/>
          </p:nvPr>
        </p:nvGraphicFramePr>
        <p:xfrm>
          <a:off x="8305800" y="2743200"/>
          <a:ext cx="723900" cy="908692"/>
        </p:xfrm>
        <a:graphic>
          <a:graphicData uri="http://schemas.openxmlformats.org/drawingml/2006/table">
            <a:tbl>
              <a:tblPr/>
              <a:tblGrid>
                <a:gridCol w="190500"/>
                <a:gridCol w="304800"/>
                <a:gridCol w="228600"/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66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402" y="247230"/>
            <a:ext cx="77724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Gibbs Sampling Example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002" y="2133600"/>
            <a:ext cx="4419600" cy="4369699"/>
          </a:xfrm>
        </p:spPr>
        <p:txBody>
          <a:bodyPr/>
          <a:lstStyle/>
          <a:p>
            <a:r>
              <a:rPr lang="en-US" sz="2000" dirty="0" smtClean="0"/>
              <a:t>Want </a:t>
            </a:r>
            <a:r>
              <a:rPr lang="en-US" sz="2000" dirty="0" err="1" smtClean="0"/>
              <a:t>Pr</a:t>
            </a:r>
            <a:r>
              <a:rPr lang="en-US" sz="2000" dirty="0" smtClean="0"/>
              <a:t>(R|S=</a:t>
            </a:r>
            <a:r>
              <a:rPr lang="en-US" sz="2000" dirty="0" err="1" smtClean="0"/>
              <a:t>t,W</a:t>
            </a:r>
            <a:r>
              <a:rPr lang="en-US" sz="2000" dirty="0" smtClean="0"/>
              <a:t>=t)</a:t>
            </a:r>
          </a:p>
          <a:p>
            <a:r>
              <a:rPr lang="en-US" sz="2000" dirty="0" smtClean="0"/>
              <a:t>Initialize non-evidence variables (C and R) randomly to t and f </a:t>
            </a:r>
          </a:p>
          <a:p>
            <a:r>
              <a:rPr lang="en-US" sz="2000" dirty="0" smtClean="0"/>
              <a:t>Initial state (C,S,R,W)= [</a:t>
            </a:r>
            <a:r>
              <a:rPr lang="en-US" sz="2000" dirty="0" err="1" smtClean="0"/>
              <a:t>t,t,f,t</a:t>
            </a:r>
            <a:r>
              <a:rPr lang="en-US" sz="2000" dirty="0" smtClean="0"/>
              <a:t>]</a:t>
            </a:r>
          </a:p>
          <a:p>
            <a:r>
              <a:rPr lang="en-US" sz="2000" dirty="0" smtClean="0"/>
              <a:t>Sample C given current values of its Markov Blanket, p(C|S=</a:t>
            </a:r>
            <a:r>
              <a:rPr lang="en-US" sz="2000" dirty="0" err="1" smtClean="0"/>
              <a:t>t,R</a:t>
            </a:r>
            <a:r>
              <a:rPr lang="en-US" sz="2000" dirty="0" smtClean="0"/>
              <a:t>=f)</a:t>
            </a:r>
          </a:p>
          <a:p>
            <a:r>
              <a:rPr lang="en-US" sz="2000" dirty="0" smtClean="0"/>
              <a:t>Get sample C=f</a:t>
            </a:r>
          </a:p>
          <a:p>
            <a:r>
              <a:rPr lang="en-US" sz="2000" dirty="0" smtClean="0"/>
              <a:t>New state (</a:t>
            </a:r>
            <a:r>
              <a:rPr lang="en-US" sz="2000" dirty="0" err="1" smtClean="0"/>
              <a:t>f,t,f,t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Sample Rain given its MB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What is Rain’s Markov blanket?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629400" y="2133600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Cloudy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019800" y="2971800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>
                <a:solidFill>
                  <a:schemeClr val="bg1"/>
                </a:solidFill>
                <a:latin typeface="CMU Serif" pitchFamily="50" charset="0"/>
                <a:ea typeface="CMU Serif" pitchFamily="50" charset="0"/>
                <a:cs typeface="CMU Serif" pitchFamily="50" charset="0"/>
              </a:rPr>
              <a:t>Sprinkler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239000" y="2971800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Rain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629400" y="3733800"/>
            <a:ext cx="838200" cy="4572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Wet Grass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cxnSp>
        <p:nvCxnSpPr>
          <p:cNvPr id="21" name="Straight Arrow Connector 20"/>
          <p:cNvCxnSpPr>
            <a:stCxn id="17" idx="3"/>
            <a:endCxn id="18" idx="0"/>
          </p:cNvCxnSpPr>
          <p:nvPr/>
        </p:nvCxnSpPr>
        <p:spPr bwMode="auto">
          <a:xfrm flipH="1">
            <a:off x="6438900" y="2458804"/>
            <a:ext cx="313252" cy="5129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2" name="Straight Arrow Connector 21"/>
          <p:cNvCxnSpPr>
            <a:stCxn id="17" idx="5"/>
            <a:endCxn id="19" idx="0"/>
          </p:cNvCxnSpPr>
          <p:nvPr/>
        </p:nvCxnSpPr>
        <p:spPr bwMode="auto">
          <a:xfrm>
            <a:off x="7344848" y="2458804"/>
            <a:ext cx="313252" cy="5129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3" name="Straight Arrow Connector 22"/>
          <p:cNvCxnSpPr>
            <a:stCxn id="19" idx="4"/>
            <a:endCxn id="20" idx="7"/>
          </p:cNvCxnSpPr>
          <p:nvPr/>
        </p:nvCxnSpPr>
        <p:spPr bwMode="auto">
          <a:xfrm flipH="1">
            <a:off x="7344848" y="3352800"/>
            <a:ext cx="313252" cy="4479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4" name="Straight Arrow Connector 23"/>
          <p:cNvCxnSpPr>
            <a:stCxn id="18" idx="4"/>
            <a:endCxn id="20" idx="1"/>
          </p:cNvCxnSpPr>
          <p:nvPr/>
        </p:nvCxnSpPr>
        <p:spPr bwMode="auto">
          <a:xfrm>
            <a:off x="6438900" y="3352800"/>
            <a:ext cx="313252" cy="4479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6629400" y="1447800"/>
          <a:ext cx="762000" cy="457200"/>
        </p:xfrm>
        <a:graphic>
          <a:graphicData uri="http://schemas.openxmlformats.org/drawingml/2006/table">
            <a:tbl>
              <a:tblPr/>
              <a:tblGrid>
                <a:gridCol w="381000"/>
                <a:gridCol w="381000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7543800" y="4038600"/>
          <a:ext cx="914400" cy="1823092"/>
        </p:xfrm>
        <a:graphic>
          <a:graphicData uri="http://schemas.openxmlformats.org/drawingml/2006/table">
            <a:tbl>
              <a:tblPr/>
              <a:tblGrid>
                <a:gridCol w="190500"/>
                <a:gridCol w="190500"/>
                <a:gridCol w="304800"/>
                <a:gridCol w="228600"/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5181600" y="2743200"/>
          <a:ext cx="723900" cy="908692"/>
        </p:xfrm>
        <a:graphic>
          <a:graphicData uri="http://schemas.openxmlformats.org/drawingml/2006/table">
            <a:tbl>
              <a:tblPr/>
              <a:tblGrid>
                <a:gridCol w="190500"/>
                <a:gridCol w="304800"/>
                <a:gridCol w="228600"/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8305800" y="2743200"/>
          <a:ext cx="723900" cy="908692"/>
        </p:xfrm>
        <a:graphic>
          <a:graphicData uri="http://schemas.openxmlformats.org/drawingml/2006/table">
            <a:tbl>
              <a:tblPr/>
              <a:tblGrid>
                <a:gridCol w="190500"/>
                <a:gridCol w="304800"/>
                <a:gridCol w="228600"/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3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3221"/>
            <a:ext cx="7772400" cy="1143000"/>
          </a:xfrm>
        </p:spPr>
        <p:txBody>
          <a:bodyPr/>
          <a:lstStyle/>
          <a:p>
            <a:pPr algn="ctr"/>
            <a:r>
              <a:rPr lang="en-US" sz="3000" dirty="0">
                <a:solidFill>
                  <a:srgbClr val="C00000"/>
                </a:solidFill>
              </a:rPr>
              <a:t>Pr</a:t>
            </a:r>
            <a:r>
              <a:rPr lang="en-US" sz="3000" dirty="0" smtClean="0">
                <a:solidFill>
                  <a:srgbClr val="C00000"/>
                </a:solidFill>
              </a:rPr>
              <a:t>(Cloudy </a:t>
            </a:r>
            <a:r>
              <a:rPr lang="en-US" sz="3000" dirty="0">
                <a:solidFill>
                  <a:srgbClr val="C00000"/>
                </a:solidFill>
              </a:rPr>
              <a:t>| </a:t>
            </a:r>
            <a:r>
              <a:rPr lang="en-US" sz="3000" dirty="0" smtClean="0">
                <a:solidFill>
                  <a:srgbClr val="C00000"/>
                </a:solidFill>
              </a:rPr>
              <a:t>Sprinkler=</a:t>
            </a:r>
            <a:r>
              <a:rPr lang="en-US" sz="3000" dirty="0">
                <a:solidFill>
                  <a:srgbClr val="C00000"/>
                </a:solidFill>
              </a:rPr>
              <a:t>T</a:t>
            </a:r>
            <a:r>
              <a:rPr lang="en-US" sz="3000" dirty="0" smtClean="0">
                <a:solidFill>
                  <a:srgbClr val="C00000"/>
                </a:solidFill>
              </a:rPr>
              <a:t>,Rain=</a:t>
            </a:r>
            <a:r>
              <a:rPr lang="en-US" sz="3000" dirty="0">
                <a:solidFill>
                  <a:srgbClr val="C00000"/>
                </a:solidFill>
              </a:rPr>
              <a:t>T</a:t>
            </a:r>
            <a:r>
              <a:rPr lang="en-US" sz="3000" dirty="0" smtClean="0">
                <a:solidFill>
                  <a:srgbClr val="C00000"/>
                </a:solidFill>
              </a:rPr>
              <a:t>)? 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967466"/>
            <a:ext cx="8229600" cy="1476796"/>
          </a:xfrm>
        </p:spPr>
        <p:txBody>
          <a:bodyPr/>
          <a:lstStyle/>
          <a:p>
            <a:r>
              <a:rPr lang="en-US" sz="2400" dirty="0"/>
              <a:t>Samples </a:t>
            </a:r>
            <a:r>
              <a:rPr lang="en-US" sz="2400" i="1" dirty="0" smtClean="0"/>
              <a:t>of Cloudy given Sprinkler=T &amp; Rain=T</a:t>
            </a:r>
            <a:r>
              <a:rPr lang="en-US" sz="2400" dirty="0" smtClean="0"/>
              <a:t>)</a:t>
            </a:r>
            <a:r>
              <a:rPr lang="en-US" sz="2400" dirty="0"/>
              <a:t>: 1 0 1 1 0 1 1 1 1 0 </a:t>
            </a:r>
            <a:endParaRPr lang="en-US" sz="2400" b="1" dirty="0"/>
          </a:p>
          <a:p>
            <a:r>
              <a:rPr lang="en-US" sz="2400" dirty="0"/>
              <a:t>Posterior probability of taking on any value given some evidence: Pr[Q | E</a:t>
            </a:r>
            <a:r>
              <a:rPr lang="en-US" sz="2400" baseline="-25000" dirty="0"/>
              <a:t>1</a:t>
            </a:r>
            <a:r>
              <a:rPr lang="en-US" sz="2400" dirty="0"/>
              <a:t>=e</a:t>
            </a:r>
            <a:r>
              <a:rPr lang="en-US" sz="2400" baseline="-25000" dirty="0"/>
              <a:t>1</a:t>
            </a:r>
            <a:r>
              <a:rPr lang="en-US" sz="2400" dirty="0"/>
              <a:t>,...,E</a:t>
            </a:r>
            <a:r>
              <a:rPr lang="en-US" sz="2400" baseline="-25000" dirty="0"/>
              <a:t>k</a:t>
            </a:r>
            <a:r>
              <a:rPr lang="en-US" sz="2400" dirty="0"/>
              <a:t>=e</a:t>
            </a:r>
            <a:r>
              <a:rPr lang="en-US" sz="2400" baseline="-25000" dirty="0"/>
              <a:t>k</a:t>
            </a:r>
            <a:r>
              <a:rPr lang="en-US" sz="2400" dirty="0"/>
              <a:t>] </a:t>
            </a:r>
          </a:p>
          <a:p>
            <a:pPr lvl="1"/>
            <a:r>
              <a:rPr lang="en-US" sz="2400" dirty="0" smtClean="0"/>
              <a:t>Pr(Cloudy </a:t>
            </a:r>
            <a:r>
              <a:rPr lang="en-US" sz="2400" dirty="0"/>
              <a:t>= T | </a:t>
            </a:r>
            <a:r>
              <a:rPr lang="en-US" sz="2400" dirty="0" smtClean="0"/>
              <a:t>Sprinkler=</a:t>
            </a:r>
            <a:r>
              <a:rPr lang="en-US" sz="2400" dirty="0"/>
              <a:t>T, </a:t>
            </a:r>
            <a:r>
              <a:rPr lang="en-US" sz="2400" dirty="0" smtClean="0"/>
              <a:t>Rain=</a:t>
            </a:r>
            <a:r>
              <a:rPr lang="en-US" sz="2400" dirty="0"/>
              <a:t>T) ≈ .</a:t>
            </a:r>
            <a:r>
              <a:rPr lang="en-US" sz="2400" dirty="0" smtClean="0"/>
              <a:t>7</a:t>
            </a:r>
          </a:p>
          <a:p>
            <a:pPr lvl="1"/>
            <a:r>
              <a:rPr lang="en-US" sz="2400" dirty="0"/>
              <a:t>Pr(Cloudy = </a:t>
            </a:r>
            <a:r>
              <a:rPr lang="en-US" sz="2400" dirty="0" smtClean="0"/>
              <a:t>F </a:t>
            </a:r>
            <a:r>
              <a:rPr lang="en-US" sz="2400" dirty="0"/>
              <a:t>| Sprinkler=T, Rain=T) ≈ </a:t>
            </a:r>
            <a:r>
              <a:rPr lang="en-US" sz="2400" dirty="0" smtClean="0"/>
              <a:t>.3</a:t>
            </a:r>
            <a:endParaRPr lang="en-US" sz="24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3" name="Oval 12"/>
          <p:cNvSpPr/>
          <p:nvPr/>
        </p:nvSpPr>
        <p:spPr bwMode="auto">
          <a:xfrm>
            <a:off x="4191000" y="1429264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Cloudy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581400" y="2267464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>
                <a:solidFill>
                  <a:schemeClr val="bg1"/>
                </a:solidFill>
                <a:latin typeface="CMU Serif" pitchFamily="50" charset="0"/>
                <a:ea typeface="CMU Serif" pitchFamily="50" charset="0"/>
                <a:cs typeface="CMU Serif" pitchFamily="50" charset="0"/>
              </a:rPr>
              <a:t>Sprinkler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800600" y="2267464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Rain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191000" y="3029464"/>
            <a:ext cx="838200" cy="4572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Wet Grass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4" idx="0"/>
          </p:cNvCxnSpPr>
          <p:nvPr/>
        </p:nvCxnSpPr>
        <p:spPr bwMode="auto">
          <a:xfrm flipH="1">
            <a:off x="4000500" y="1754468"/>
            <a:ext cx="313252" cy="5129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8" name="Straight Arrow Connector 17"/>
          <p:cNvCxnSpPr>
            <a:stCxn id="13" idx="5"/>
            <a:endCxn id="15" idx="0"/>
          </p:cNvCxnSpPr>
          <p:nvPr/>
        </p:nvCxnSpPr>
        <p:spPr bwMode="auto">
          <a:xfrm>
            <a:off x="4906448" y="1754468"/>
            <a:ext cx="313252" cy="5129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9" name="Straight Arrow Connector 18"/>
          <p:cNvCxnSpPr>
            <a:stCxn id="15" idx="4"/>
            <a:endCxn id="16" idx="7"/>
          </p:cNvCxnSpPr>
          <p:nvPr/>
        </p:nvCxnSpPr>
        <p:spPr bwMode="auto">
          <a:xfrm flipH="1">
            <a:off x="4906448" y="2648464"/>
            <a:ext cx="313252" cy="4479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0" name="Straight Arrow Connector 19"/>
          <p:cNvCxnSpPr>
            <a:stCxn id="14" idx="4"/>
            <a:endCxn id="16" idx="1"/>
          </p:cNvCxnSpPr>
          <p:nvPr/>
        </p:nvCxnSpPr>
        <p:spPr bwMode="auto">
          <a:xfrm>
            <a:off x="4000500" y="2648464"/>
            <a:ext cx="313252" cy="4479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2755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076" y="266700"/>
            <a:ext cx="77724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Gibbs Sampling Example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76" y="2006150"/>
            <a:ext cx="4419600" cy="4369699"/>
          </a:xfrm>
        </p:spPr>
        <p:txBody>
          <a:bodyPr/>
          <a:lstStyle/>
          <a:p>
            <a:r>
              <a:rPr lang="en-US" sz="2000" dirty="0" smtClean="0"/>
              <a:t>Want </a:t>
            </a:r>
            <a:r>
              <a:rPr lang="en-US" sz="2000" dirty="0" err="1" smtClean="0"/>
              <a:t>Pr</a:t>
            </a:r>
            <a:r>
              <a:rPr lang="en-US" sz="2000" dirty="0" smtClean="0"/>
              <a:t>(R|S=</a:t>
            </a:r>
            <a:r>
              <a:rPr lang="en-US" sz="2000" dirty="0" err="1" smtClean="0"/>
              <a:t>t,W</a:t>
            </a:r>
            <a:r>
              <a:rPr lang="en-US" sz="2000" dirty="0" smtClean="0"/>
              <a:t>=t)</a:t>
            </a:r>
          </a:p>
          <a:p>
            <a:r>
              <a:rPr lang="en-US" sz="2000" dirty="0" smtClean="0"/>
              <a:t>Sample Rain given its MB,        p(R|C=</a:t>
            </a:r>
            <a:r>
              <a:rPr lang="en-US" sz="2000" dirty="0" err="1" smtClean="0"/>
              <a:t>f,S</a:t>
            </a:r>
            <a:r>
              <a:rPr lang="en-US" sz="2000" dirty="0" smtClean="0"/>
              <a:t>=</a:t>
            </a:r>
            <a:r>
              <a:rPr lang="en-US" sz="2000" dirty="0" err="1" smtClean="0"/>
              <a:t>t,W</a:t>
            </a:r>
            <a:r>
              <a:rPr lang="en-US" sz="2000" dirty="0" smtClean="0"/>
              <a:t>=t)</a:t>
            </a:r>
          </a:p>
          <a:p>
            <a:r>
              <a:rPr lang="en-US" sz="2000" dirty="0" smtClean="0"/>
              <a:t>Get sample R=t</a:t>
            </a:r>
          </a:p>
          <a:p>
            <a:r>
              <a:rPr lang="en-US" sz="2000" dirty="0" smtClean="0"/>
              <a:t>New state (f,t,t,t)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629400" y="2133600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Cloudy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019800" y="2971800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>
                <a:solidFill>
                  <a:schemeClr val="bg1"/>
                </a:solidFill>
                <a:latin typeface="CMU Serif" pitchFamily="50" charset="0"/>
                <a:ea typeface="CMU Serif" pitchFamily="50" charset="0"/>
                <a:cs typeface="CMU Serif" pitchFamily="50" charset="0"/>
              </a:rPr>
              <a:t>Sprinkler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239000" y="2971800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Rain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629400" y="3733800"/>
            <a:ext cx="838200" cy="4572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Wet Grass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cxnSp>
        <p:nvCxnSpPr>
          <p:cNvPr id="21" name="Straight Arrow Connector 20"/>
          <p:cNvCxnSpPr>
            <a:stCxn id="17" idx="3"/>
            <a:endCxn id="18" idx="0"/>
          </p:cNvCxnSpPr>
          <p:nvPr/>
        </p:nvCxnSpPr>
        <p:spPr bwMode="auto">
          <a:xfrm flipH="1">
            <a:off x="6438900" y="2458804"/>
            <a:ext cx="313252" cy="5129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2" name="Straight Arrow Connector 21"/>
          <p:cNvCxnSpPr>
            <a:stCxn id="17" idx="5"/>
            <a:endCxn id="19" idx="0"/>
          </p:cNvCxnSpPr>
          <p:nvPr/>
        </p:nvCxnSpPr>
        <p:spPr bwMode="auto">
          <a:xfrm>
            <a:off x="7344848" y="2458804"/>
            <a:ext cx="313252" cy="5129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3" name="Straight Arrow Connector 22"/>
          <p:cNvCxnSpPr>
            <a:stCxn id="19" idx="4"/>
            <a:endCxn id="20" idx="7"/>
          </p:cNvCxnSpPr>
          <p:nvPr/>
        </p:nvCxnSpPr>
        <p:spPr bwMode="auto">
          <a:xfrm flipH="1">
            <a:off x="7344848" y="3352800"/>
            <a:ext cx="313252" cy="4479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4" name="Straight Arrow Connector 23"/>
          <p:cNvCxnSpPr>
            <a:stCxn id="18" idx="4"/>
            <a:endCxn id="20" idx="1"/>
          </p:cNvCxnSpPr>
          <p:nvPr/>
        </p:nvCxnSpPr>
        <p:spPr bwMode="auto">
          <a:xfrm>
            <a:off x="6438900" y="3352800"/>
            <a:ext cx="313252" cy="4479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6629400" y="1447800"/>
          <a:ext cx="762000" cy="457200"/>
        </p:xfrm>
        <a:graphic>
          <a:graphicData uri="http://schemas.openxmlformats.org/drawingml/2006/table">
            <a:tbl>
              <a:tblPr/>
              <a:tblGrid>
                <a:gridCol w="381000"/>
                <a:gridCol w="381000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7543800" y="4038600"/>
          <a:ext cx="914400" cy="1823092"/>
        </p:xfrm>
        <a:graphic>
          <a:graphicData uri="http://schemas.openxmlformats.org/drawingml/2006/table">
            <a:tbl>
              <a:tblPr/>
              <a:tblGrid>
                <a:gridCol w="190500"/>
                <a:gridCol w="190500"/>
                <a:gridCol w="304800"/>
                <a:gridCol w="228600"/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5181600" y="2743200"/>
          <a:ext cx="723900" cy="908692"/>
        </p:xfrm>
        <a:graphic>
          <a:graphicData uri="http://schemas.openxmlformats.org/drawingml/2006/table">
            <a:tbl>
              <a:tblPr/>
              <a:tblGrid>
                <a:gridCol w="190500"/>
                <a:gridCol w="304800"/>
                <a:gridCol w="228600"/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8305800" y="2743200"/>
          <a:ext cx="723900" cy="908692"/>
        </p:xfrm>
        <a:graphic>
          <a:graphicData uri="http://schemas.openxmlformats.org/drawingml/2006/table">
            <a:tbl>
              <a:tblPr/>
              <a:tblGrid>
                <a:gridCol w="190500"/>
                <a:gridCol w="304800"/>
                <a:gridCol w="228600"/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049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"/>
            <a:ext cx="77724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Poll: Gibbs Sampling Ex.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52" y="1905000"/>
            <a:ext cx="4419600" cy="4369699"/>
          </a:xfrm>
        </p:spPr>
        <p:txBody>
          <a:bodyPr/>
          <a:lstStyle/>
          <a:p>
            <a:r>
              <a:rPr lang="en-US" sz="2000" dirty="0" smtClean="0"/>
              <a:t>Want </a:t>
            </a:r>
            <a:r>
              <a:rPr lang="en-US" sz="2000" dirty="0" err="1" smtClean="0"/>
              <a:t>Pr</a:t>
            </a:r>
            <a:r>
              <a:rPr lang="en-US" sz="2000" dirty="0" smtClean="0"/>
              <a:t>(R|S=</a:t>
            </a:r>
            <a:r>
              <a:rPr lang="en-US" sz="2000" dirty="0" err="1" smtClean="0"/>
              <a:t>t,W</a:t>
            </a:r>
            <a:r>
              <a:rPr lang="en-US" sz="2000" dirty="0" smtClean="0"/>
              <a:t>=t)</a:t>
            </a:r>
          </a:p>
          <a:p>
            <a:r>
              <a:rPr lang="en-US" sz="2000" dirty="0" smtClean="0"/>
              <a:t>Initialize non-evidence variables (C and R) randomly to t and f </a:t>
            </a:r>
          </a:p>
          <a:p>
            <a:r>
              <a:rPr lang="en-US" sz="2000" dirty="0"/>
              <a:t>Initial state (C,S,R,W)= [t,t,f,t</a:t>
            </a:r>
            <a:r>
              <a:rPr lang="en-US" sz="2000" dirty="0" smtClean="0"/>
              <a:t>]</a:t>
            </a:r>
          </a:p>
          <a:p>
            <a:r>
              <a:rPr lang="en-US" sz="2000" dirty="0" smtClean="0"/>
              <a:t>Current state (f,t,t,t)</a:t>
            </a:r>
          </a:p>
          <a:p>
            <a:endParaRPr lang="en-US" sz="2000" dirty="0"/>
          </a:p>
          <a:p>
            <a:r>
              <a:rPr lang="en-US" sz="2000" dirty="0" smtClean="0"/>
              <a:t>What is </a:t>
            </a:r>
            <a:r>
              <a:rPr lang="en-US" sz="2000" b="1" dirty="0" smtClean="0"/>
              <a:t>not</a:t>
            </a:r>
            <a:r>
              <a:rPr lang="en-US" sz="2000" dirty="0" smtClean="0"/>
              <a:t> a possible next state</a:t>
            </a:r>
          </a:p>
          <a:p>
            <a:r>
              <a:rPr lang="en-US" sz="2000" dirty="0" smtClean="0"/>
              <a:t>1. (f,t,t,t)</a:t>
            </a:r>
          </a:p>
          <a:p>
            <a:r>
              <a:rPr lang="en-US" sz="2000" dirty="0" smtClean="0"/>
              <a:t>2. (t,t,t,t)</a:t>
            </a:r>
          </a:p>
          <a:p>
            <a:r>
              <a:rPr lang="en-US" sz="2000" dirty="0" smtClean="0"/>
              <a:t>3. (f,t,f,t)</a:t>
            </a:r>
          </a:p>
          <a:p>
            <a:r>
              <a:rPr lang="en-US" sz="2000" dirty="0" smtClean="0"/>
              <a:t>4. (f,f,t,t) </a:t>
            </a:r>
          </a:p>
          <a:p>
            <a:r>
              <a:rPr lang="en-US" sz="2000" dirty="0" smtClean="0"/>
              <a:t>5. Not sure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629400" y="2133600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Cloudy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019800" y="2971800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>
                <a:solidFill>
                  <a:schemeClr val="bg1"/>
                </a:solidFill>
                <a:latin typeface="CMU Serif" pitchFamily="50" charset="0"/>
                <a:ea typeface="CMU Serif" pitchFamily="50" charset="0"/>
                <a:cs typeface="CMU Serif" pitchFamily="50" charset="0"/>
              </a:rPr>
              <a:t>Sprinkler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239000" y="2971800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Rain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629400" y="3733800"/>
            <a:ext cx="838200" cy="4572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Wet Grass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cxnSp>
        <p:nvCxnSpPr>
          <p:cNvPr id="21" name="Straight Arrow Connector 20"/>
          <p:cNvCxnSpPr>
            <a:stCxn id="17" idx="3"/>
            <a:endCxn id="18" idx="0"/>
          </p:cNvCxnSpPr>
          <p:nvPr/>
        </p:nvCxnSpPr>
        <p:spPr bwMode="auto">
          <a:xfrm flipH="1">
            <a:off x="6438900" y="2458804"/>
            <a:ext cx="313252" cy="5129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2" name="Straight Arrow Connector 21"/>
          <p:cNvCxnSpPr>
            <a:stCxn id="17" idx="5"/>
            <a:endCxn id="19" idx="0"/>
          </p:cNvCxnSpPr>
          <p:nvPr/>
        </p:nvCxnSpPr>
        <p:spPr bwMode="auto">
          <a:xfrm>
            <a:off x="7344848" y="2458804"/>
            <a:ext cx="313252" cy="5129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3" name="Straight Arrow Connector 22"/>
          <p:cNvCxnSpPr>
            <a:stCxn id="19" idx="4"/>
            <a:endCxn id="20" idx="7"/>
          </p:cNvCxnSpPr>
          <p:nvPr/>
        </p:nvCxnSpPr>
        <p:spPr bwMode="auto">
          <a:xfrm flipH="1">
            <a:off x="7344848" y="3352800"/>
            <a:ext cx="313252" cy="4479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4" name="Straight Arrow Connector 23"/>
          <p:cNvCxnSpPr>
            <a:stCxn id="18" idx="4"/>
            <a:endCxn id="20" idx="1"/>
          </p:cNvCxnSpPr>
          <p:nvPr/>
        </p:nvCxnSpPr>
        <p:spPr bwMode="auto">
          <a:xfrm>
            <a:off x="6438900" y="3352800"/>
            <a:ext cx="313252" cy="4479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6629400" y="1447800"/>
          <a:ext cx="762000" cy="457200"/>
        </p:xfrm>
        <a:graphic>
          <a:graphicData uri="http://schemas.openxmlformats.org/drawingml/2006/table">
            <a:tbl>
              <a:tblPr/>
              <a:tblGrid>
                <a:gridCol w="381000"/>
                <a:gridCol w="381000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7543800" y="4038600"/>
          <a:ext cx="914400" cy="1823092"/>
        </p:xfrm>
        <a:graphic>
          <a:graphicData uri="http://schemas.openxmlformats.org/drawingml/2006/table">
            <a:tbl>
              <a:tblPr/>
              <a:tblGrid>
                <a:gridCol w="190500"/>
                <a:gridCol w="190500"/>
                <a:gridCol w="304800"/>
                <a:gridCol w="228600"/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5181600" y="2743200"/>
          <a:ext cx="723900" cy="908692"/>
        </p:xfrm>
        <a:graphic>
          <a:graphicData uri="http://schemas.openxmlformats.org/drawingml/2006/table">
            <a:tbl>
              <a:tblPr/>
              <a:tblGrid>
                <a:gridCol w="190500"/>
                <a:gridCol w="304800"/>
                <a:gridCol w="228600"/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8305800" y="2743200"/>
          <a:ext cx="723900" cy="908692"/>
        </p:xfrm>
        <a:graphic>
          <a:graphicData uri="http://schemas.openxmlformats.org/drawingml/2006/table">
            <a:tbl>
              <a:tblPr/>
              <a:tblGrid>
                <a:gridCol w="190500"/>
                <a:gridCol w="304800"/>
                <a:gridCol w="228600"/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 bwMode="auto">
          <a:xfrm>
            <a:off x="533401" y="5528930"/>
            <a:ext cx="295940" cy="332762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89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9533"/>
            <a:ext cx="77724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Gibbs sampling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13" y="1113467"/>
            <a:ext cx="7710487" cy="48301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5115" y="6167735"/>
            <a:ext cx="1920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rom G. Mori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01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Gibbs is Consistent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7177" y="1943100"/>
            <a:ext cx="7009646" cy="4114800"/>
          </a:xfrm>
        </p:spPr>
        <p:txBody>
          <a:bodyPr/>
          <a:lstStyle/>
          <a:p>
            <a:r>
              <a:rPr lang="en-US" sz="2400" dirty="0" smtClean="0"/>
              <a:t>Sampling process settles into a stationary distribution where long-term fraction of time spent in each state is exactly equal to posterior probability</a:t>
            </a:r>
          </a:p>
          <a:p>
            <a:pPr marL="400050" lvl="1" indent="0">
              <a:buNone/>
            </a:pPr>
            <a:r>
              <a:rPr lang="en-US" sz="2000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sz="2000" dirty="0" smtClean="0">
                <a:sym typeface="Wingdings"/>
              </a:rPr>
              <a:t>if draw enough samples from this stationary distribution, will get consistent estimate because sampling from true posterior</a:t>
            </a:r>
            <a:endParaRPr lang="en-US" sz="2000" dirty="0">
              <a:sym typeface="Wingdings"/>
            </a:endParaRPr>
          </a:p>
          <a:p>
            <a:pPr marL="400050" lvl="1" indent="0">
              <a:buNone/>
            </a:pPr>
            <a:endParaRPr lang="en-US" sz="2000" dirty="0" smtClean="0">
              <a:sym typeface="Wingdings"/>
            </a:endParaRPr>
          </a:p>
          <a:p>
            <a:pPr marL="400050" lvl="1" indent="0">
              <a:buNone/>
            </a:pPr>
            <a:r>
              <a:rPr lang="en-US" sz="2400" dirty="0" smtClean="0">
                <a:sym typeface="Wingdings"/>
              </a:rPr>
              <a:t>See Proof in Textbook.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70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0225" y="26194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x-none" dirty="0"/>
              <a:t> </a:t>
            </a:r>
            <a:r>
              <a:rPr lang="en-US" altLang="x-none" sz="3600" dirty="0">
                <a:solidFill>
                  <a:srgbClr val="C00000"/>
                </a:solidFill>
              </a:rPr>
              <a:t>Belief </a:t>
            </a:r>
            <a:r>
              <a:rPr lang="en-US" altLang="x-none" sz="3600" dirty="0" smtClean="0">
                <a:solidFill>
                  <a:srgbClr val="C00000"/>
                </a:solidFill>
              </a:rPr>
              <a:t>Nets </a:t>
            </a:r>
            <a:endParaRPr lang="en-US" altLang="x-none" sz="3600" dirty="0">
              <a:solidFill>
                <a:srgbClr val="C0000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5107" y="1233487"/>
            <a:ext cx="4465637" cy="5624513"/>
          </a:xfrm>
        </p:spPr>
        <p:txBody>
          <a:bodyPr/>
          <a:lstStyle/>
          <a:p>
            <a:pPr eaLnBrk="1" hangingPunct="1"/>
            <a:r>
              <a:rPr lang="en-US" altLang="x-none" sz="2400" dirty="0"/>
              <a:t>A belief net is a directed acyclic graph composed of stochastic variables.</a:t>
            </a:r>
          </a:p>
          <a:p>
            <a:pPr eaLnBrk="1" hangingPunct="1"/>
            <a:r>
              <a:rPr lang="en-US" altLang="x-none" sz="2400" dirty="0" smtClean="0"/>
              <a:t>Hidden variables (not observed) and visible variables </a:t>
            </a:r>
            <a:endParaRPr lang="en-US" altLang="x-none" sz="2400" dirty="0"/>
          </a:p>
          <a:p>
            <a:pPr eaLnBrk="1" hangingPunct="1"/>
            <a:r>
              <a:rPr lang="en-US" altLang="x-none" sz="2400" dirty="0">
                <a:solidFill>
                  <a:srgbClr val="3333CC"/>
                </a:solidFill>
              </a:rPr>
              <a:t>The inference problem:</a:t>
            </a:r>
            <a:r>
              <a:rPr lang="en-US" altLang="x-none" sz="2400" dirty="0"/>
              <a:t> Infer the states of the unobserved </a:t>
            </a:r>
            <a:r>
              <a:rPr lang="en-US" altLang="x-none" sz="2400" dirty="0" smtClean="0"/>
              <a:t>variables.</a:t>
            </a:r>
          </a:p>
          <a:p>
            <a:pPr eaLnBrk="1" hangingPunct="1"/>
            <a:r>
              <a:rPr lang="en-US" altLang="x-none" sz="2400" dirty="0" smtClean="0">
                <a:solidFill>
                  <a:srgbClr val="3333CC"/>
                </a:solidFill>
              </a:rPr>
              <a:t>The </a:t>
            </a:r>
            <a:r>
              <a:rPr lang="en-US" altLang="x-none" sz="2400" dirty="0">
                <a:solidFill>
                  <a:srgbClr val="3333CC"/>
                </a:solidFill>
              </a:rPr>
              <a:t>learning problem:</a:t>
            </a:r>
            <a:r>
              <a:rPr lang="en-US" altLang="x-none" sz="2400" dirty="0"/>
              <a:t> </a:t>
            </a:r>
            <a:r>
              <a:rPr lang="en-US" altLang="x-none" sz="2400" dirty="0" smtClean="0"/>
              <a:t>Learn interaction between </a:t>
            </a:r>
            <a:r>
              <a:rPr lang="en-US" altLang="x-none" sz="2400" dirty="0"/>
              <a:t>variables to make the network more likely to generate the observed data.</a:t>
            </a:r>
          </a:p>
        </p:txBody>
      </p:sp>
      <p:sp>
        <p:nvSpPr>
          <p:cNvPr id="36868" name="Oval 4"/>
          <p:cNvSpPr>
            <a:spLocks noChangeAspect="1" noChangeArrowheads="1"/>
          </p:cNvSpPr>
          <p:nvPr/>
        </p:nvSpPr>
        <p:spPr bwMode="auto">
          <a:xfrm>
            <a:off x="5724525" y="1557338"/>
            <a:ext cx="360363" cy="360362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36869" name="Oval 5"/>
          <p:cNvSpPr>
            <a:spLocks noChangeAspect="1" noChangeArrowheads="1"/>
          </p:cNvSpPr>
          <p:nvPr/>
        </p:nvSpPr>
        <p:spPr bwMode="auto">
          <a:xfrm>
            <a:off x="5003800" y="2997200"/>
            <a:ext cx="360363" cy="360363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36870" name="Oval 6"/>
          <p:cNvSpPr>
            <a:spLocks noChangeAspect="1" noChangeArrowheads="1"/>
          </p:cNvSpPr>
          <p:nvPr/>
        </p:nvSpPr>
        <p:spPr bwMode="auto">
          <a:xfrm>
            <a:off x="5508625" y="4437063"/>
            <a:ext cx="360363" cy="3603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36871" name="Oval 7"/>
          <p:cNvSpPr>
            <a:spLocks noChangeAspect="1" noChangeArrowheads="1"/>
          </p:cNvSpPr>
          <p:nvPr/>
        </p:nvSpPr>
        <p:spPr bwMode="auto">
          <a:xfrm>
            <a:off x="7667625" y="4437063"/>
            <a:ext cx="360363" cy="3603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36872" name="Oval 8"/>
          <p:cNvSpPr>
            <a:spLocks noChangeAspect="1" noChangeArrowheads="1"/>
          </p:cNvSpPr>
          <p:nvPr/>
        </p:nvSpPr>
        <p:spPr bwMode="auto">
          <a:xfrm>
            <a:off x="6516688" y="2997200"/>
            <a:ext cx="360362" cy="360363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cxnSp>
        <p:nvCxnSpPr>
          <p:cNvPr id="36873" name="AutoShape 9"/>
          <p:cNvCxnSpPr>
            <a:cxnSpLocks noChangeShapeType="1"/>
            <a:stCxn id="36868" idx="5"/>
            <a:endCxn id="36872" idx="1"/>
          </p:cNvCxnSpPr>
          <p:nvPr/>
        </p:nvCxnSpPr>
        <p:spPr bwMode="auto">
          <a:xfrm>
            <a:off x="6032500" y="1865313"/>
            <a:ext cx="536575" cy="1184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4" name="AutoShape 10"/>
          <p:cNvCxnSpPr>
            <a:cxnSpLocks noChangeShapeType="1"/>
            <a:stCxn id="36872" idx="7"/>
            <a:endCxn id="36872" idx="7"/>
          </p:cNvCxnSpPr>
          <p:nvPr/>
        </p:nvCxnSpPr>
        <p:spPr bwMode="auto">
          <a:xfrm>
            <a:off x="6824663" y="304958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5" name="AutoShape 11"/>
          <p:cNvCxnSpPr>
            <a:cxnSpLocks noChangeShapeType="1"/>
            <a:stCxn id="36888" idx="3"/>
            <a:endCxn id="36872" idx="7"/>
          </p:cNvCxnSpPr>
          <p:nvPr/>
        </p:nvCxnSpPr>
        <p:spPr bwMode="auto">
          <a:xfrm flipH="1">
            <a:off x="6824663" y="1865313"/>
            <a:ext cx="463550" cy="1184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6" name="AutoShape 12"/>
          <p:cNvCxnSpPr>
            <a:cxnSpLocks noChangeShapeType="1"/>
          </p:cNvCxnSpPr>
          <p:nvPr/>
        </p:nvCxnSpPr>
        <p:spPr bwMode="auto">
          <a:xfrm>
            <a:off x="8281988" y="3429000"/>
            <a:ext cx="1587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7" name="AutoShape 13"/>
          <p:cNvCxnSpPr>
            <a:cxnSpLocks noChangeShapeType="1"/>
            <a:stCxn id="36872" idx="4"/>
            <a:endCxn id="36870" idx="7"/>
          </p:cNvCxnSpPr>
          <p:nvPr/>
        </p:nvCxnSpPr>
        <p:spPr bwMode="auto">
          <a:xfrm flipH="1">
            <a:off x="5816600" y="3357563"/>
            <a:ext cx="881063" cy="11318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8" name="AutoShape 14"/>
          <p:cNvCxnSpPr>
            <a:cxnSpLocks noChangeShapeType="1"/>
            <a:stCxn id="36872" idx="5"/>
            <a:endCxn id="36871" idx="1"/>
          </p:cNvCxnSpPr>
          <p:nvPr/>
        </p:nvCxnSpPr>
        <p:spPr bwMode="auto">
          <a:xfrm>
            <a:off x="6824663" y="3305175"/>
            <a:ext cx="895350" cy="1184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9" name="Oval 15"/>
          <p:cNvSpPr>
            <a:spLocks noChangeAspect="1" noChangeArrowheads="1"/>
          </p:cNvSpPr>
          <p:nvPr/>
        </p:nvSpPr>
        <p:spPr bwMode="auto">
          <a:xfrm>
            <a:off x="8101013" y="3068638"/>
            <a:ext cx="360362" cy="360362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cxnSp>
        <p:nvCxnSpPr>
          <p:cNvPr id="36880" name="AutoShape 16"/>
          <p:cNvCxnSpPr>
            <a:cxnSpLocks noChangeShapeType="1"/>
            <a:stCxn id="36879" idx="3"/>
            <a:endCxn id="36871" idx="0"/>
          </p:cNvCxnSpPr>
          <p:nvPr/>
        </p:nvCxnSpPr>
        <p:spPr bwMode="auto">
          <a:xfrm flipH="1">
            <a:off x="7848600" y="3376613"/>
            <a:ext cx="304800" cy="1060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1" name="AutoShape 17"/>
          <p:cNvCxnSpPr>
            <a:cxnSpLocks noChangeShapeType="1"/>
            <a:stCxn id="36868" idx="3"/>
            <a:endCxn id="36869" idx="0"/>
          </p:cNvCxnSpPr>
          <p:nvPr/>
        </p:nvCxnSpPr>
        <p:spPr bwMode="auto">
          <a:xfrm flipH="1">
            <a:off x="5184775" y="1865313"/>
            <a:ext cx="592138" cy="11318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2" name="AutoShape 18"/>
          <p:cNvCxnSpPr>
            <a:cxnSpLocks noChangeShapeType="1"/>
            <a:stCxn id="36888" idx="5"/>
            <a:endCxn id="36879" idx="1"/>
          </p:cNvCxnSpPr>
          <p:nvPr/>
        </p:nvCxnSpPr>
        <p:spPr bwMode="auto">
          <a:xfrm>
            <a:off x="7543800" y="1865313"/>
            <a:ext cx="609600" cy="1255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3" name="AutoShape 19"/>
          <p:cNvCxnSpPr>
            <a:cxnSpLocks noChangeShapeType="1"/>
            <a:stCxn id="36879" idx="2"/>
            <a:endCxn id="36870" idx="6"/>
          </p:cNvCxnSpPr>
          <p:nvPr/>
        </p:nvCxnSpPr>
        <p:spPr bwMode="auto">
          <a:xfrm flipH="1">
            <a:off x="5868988" y="3249613"/>
            <a:ext cx="2232025" cy="1368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4" name="AutoShape 20"/>
          <p:cNvCxnSpPr>
            <a:cxnSpLocks noChangeShapeType="1"/>
            <a:stCxn id="36868" idx="4"/>
            <a:endCxn id="36870" idx="0"/>
          </p:cNvCxnSpPr>
          <p:nvPr/>
        </p:nvCxnSpPr>
        <p:spPr bwMode="auto">
          <a:xfrm flipH="1">
            <a:off x="5689600" y="1917700"/>
            <a:ext cx="215900" cy="2519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5" name="AutoShape 21"/>
          <p:cNvCxnSpPr>
            <a:cxnSpLocks noChangeShapeType="1"/>
            <a:stCxn id="36869" idx="4"/>
            <a:endCxn id="36870" idx="1"/>
          </p:cNvCxnSpPr>
          <p:nvPr/>
        </p:nvCxnSpPr>
        <p:spPr bwMode="auto">
          <a:xfrm>
            <a:off x="5184775" y="3357563"/>
            <a:ext cx="376238" cy="11318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7740650" y="1304925"/>
            <a:ext cx="12588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 sz="1800" dirty="0"/>
              <a:t>stochastic</a:t>
            </a:r>
          </a:p>
          <a:p>
            <a:pPr eaLnBrk="1" hangingPunct="1"/>
            <a:r>
              <a:rPr lang="en-US" altLang="x-none" sz="1800" dirty="0"/>
              <a:t>hidden        </a:t>
            </a:r>
            <a:r>
              <a:rPr lang="en-US" altLang="x-none" sz="1800" dirty="0" smtClean="0"/>
              <a:t>causes</a:t>
            </a:r>
            <a:endParaRPr lang="en-US" altLang="x-none" sz="1800" dirty="0"/>
          </a:p>
        </p:txBody>
      </p:sp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7235825" y="4885036"/>
            <a:ext cx="14927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 sz="1800" dirty="0"/>
              <a:t>visible </a:t>
            </a:r>
            <a:r>
              <a:rPr lang="en-US" altLang="x-none" sz="1800" dirty="0" smtClean="0"/>
              <a:t>units: </a:t>
            </a:r>
            <a:endParaRPr lang="en-US" altLang="x-none" sz="1800" dirty="0"/>
          </a:p>
          <a:p>
            <a:pPr eaLnBrk="1" hangingPunct="1"/>
            <a:r>
              <a:rPr lang="en-US" altLang="x-none" sz="1800" dirty="0" smtClean="0"/>
              <a:t>observations</a:t>
            </a:r>
            <a:endParaRPr lang="en-US" altLang="x-none" sz="1800" dirty="0"/>
          </a:p>
        </p:txBody>
      </p:sp>
      <p:sp>
        <p:nvSpPr>
          <p:cNvPr id="36888" name="Oval 24"/>
          <p:cNvSpPr>
            <a:spLocks noChangeAspect="1" noChangeArrowheads="1"/>
          </p:cNvSpPr>
          <p:nvPr/>
        </p:nvSpPr>
        <p:spPr bwMode="auto">
          <a:xfrm>
            <a:off x="7235825" y="1557338"/>
            <a:ext cx="360363" cy="360362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</p:spTree>
    <p:extLst>
      <p:ext uri="{BB962C8B-B14F-4D97-AF65-F5344CB8AC3E}">
        <p14:creationId xmlns:p14="http://schemas.microsoft.com/office/powerpoint/2010/main" val="69738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75167" y="44597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x-none" sz="3600" dirty="0">
                <a:solidFill>
                  <a:srgbClr val="C00000"/>
                </a:solidFill>
              </a:rPr>
              <a:t>Stochastic binary units</a:t>
            </a:r>
            <a:br>
              <a:rPr lang="en-US" altLang="x-none" sz="3600" dirty="0">
                <a:solidFill>
                  <a:srgbClr val="C00000"/>
                </a:solidFill>
              </a:rPr>
            </a:br>
            <a:r>
              <a:rPr lang="en-US" altLang="x-none" sz="2800" dirty="0"/>
              <a:t>(Bernoulli variables)</a:t>
            </a:r>
            <a:endParaRPr lang="en-US" altLang="x-none" dirty="0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19174"/>
            <a:ext cx="3827463" cy="3665538"/>
          </a:xfrm>
        </p:spPr>
        <p:txBody>
          <a:bodyPr/>
          <a:lstStyle/>
          <a:p>
            <a:pPr eaLnBrk="1" hangingPunct="1"/>
            <a:r>
              <a:rPr lang="en-US" altLang="x-none" sz="2400" dirty="0"/>
              <a:t>These have a state </a:t>
            </a:r>
            <a:r>
              <a:rPr lang="en-US" altLang="x-none" sz="2400" dirty="0" smtClean="0"/>
              <a:t>(</a:t>
            </a:r>
            <a:r>
              <a:rPr lang="en-US" altLang="x-none" sz="2400" i="1" dirty="0" err="1" smtClean="0"/>
              <a:t>s</a:t>
            </a:r>
            <a:r>
              <a:rPr lang="en-US" altLang="x-none" sz="2400" i="1" baseline="-25000" dirty="0" err="1" smtClean="0"/>
              <a:t>i</a:t>
            </a:r>
            <a:r>
              <a:rPr lang="en-US" altLang="x-none" sz="2400" dirty="0" smtClean="0"/>
              <a:t> ) of </a:t>
            </a:r>
            <a:r>
              <a:rPr lang="en-US" altLang="x-none" sz="2400" dirty="0"/>
              <a:t>1 or 0.</a:t>
            </a:r>
          </a:p>
          <a:p>
            <a:pPr eaLnBrk="1" hangingPunct="1"/>
            <a:endParaRPr lang="en-US" altLang="x-none" sz="2400" dirty="0"/>
          </a:p>
          <a:p>
            <a:pPr eaLnBrk="1" hangingPunct="1"/>
            <a:r>
              <a:rPr lang="en-US" altLang="x-none" sz="2400" dirty="0"/>
              <a:t>The probability of turning on is determined by the weighted input from other units (plus a bias)</a:t>
            </a:r>
          </a:p>
        </p:txBody>
      </p:sp>
      <p:graphicFrame>
        <p:nvGraphicFramePr>
          <p:cNvPr id="1026" name="Rectangle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678444123"/>
              </p:ext>
            </p:extLst>
          </p:nvPr>
        </p:nvGraphicFramePr>
        <p:xfrm>
          <a:off x="5864225" y="1919174"/>
          <a:ext cx="3279775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name="Equation" r:id="rId4" imgW="0" imgH="0" progId="Equation.3">
                  <p:embed/>
                </p:oleObj>
              </mc:Choice>
              <mc:Fallback>
                <p:oleObj name="Equation" r:id="rId4" imgW="0" imgH="0" progId="Equation.3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4225" y="1919174"/>
                        <a:ext cx="3279775" cy="218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5"/>
          <p:cNvSpPr>
            <a:spLocks noChangeArrowheads="1"/>
          </p:cNvSpPr>
          <p:nvPr/>
        </p:nvSpPr>
        <p:spPr bwMode="auto">
          <a:xfrm>
            <a:off x="5722938" y="1984262"/>
            <a:ext cx="2952750" cy="1728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1033" name="Line 6"/>
          <p:cNvSpPr>
            <a:spLocks noChangeShapeType="1"/>
          </p:cNvSpPr>
          <p:nvPr/>
        </p:nvSpPr>
        <p:spPr bwMode="auto">
          <a:xfrm flipV="1">
            <a:off x="7162800" y="3713049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Text Box 7"/>
          <p:cNvSpPr txBox="1">
            <a:spLocks noChangeArrowheads="1"/>
          </p:cNvSpPr>
          <p:nvPr/>
        </p:nvSpPr>
        <p:spPr bwMode="auto">
          <a:xfrm>
            <a:off x="7018338" y="3819412"/>
            <a:ext cx="3444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/>
              <a:t>0</a:t>
            </a:r>
          </a:p>
        </p:txBody>
      </p:sp>
      <p:sp>
        <p:nvSpPr>
          <p:cNvPr id="1035" name="Text Box 8"/>
          <p:cNvSpPr txBox="1">
            <a:spLocks noChangeArrowheads="1"/>
          </p:cNvSpPr>
          <p:nvPr/>
        </p:nvSpPr>
        <p:spPr bwMode="auto">
          <a:xfrm>
            <a:off x="5378450" y="3497149"/>
            <a:ext cx="344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/>
              <a:t>0</a:t>
            </a:r>
          </a:p>
        </p:txBody>
      </p:sp>
      <p:sp>
        <p:nvSpPr>
          <p:cNvPr id="1036" name="Text Box 9"/>
          <p:cNvSpPr txBox="1">
            <a:spLocks noChangeArrowheads="1"/>
          </p:cNvSpPr>
          <p:nvPr/>
        </p:nvSpPr>
        <p:spPr bwMode="auto">
          <a:xfrm>
            <a:off x="5362575" y="1803287"/>
            <a:ext cx="344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/>
              <a:t>1</a:t>
            </a:r>
          </a:p>
        </p:txBody>
      </p:sp>
      <p:sp>
        <p:nvSpPr>
          <p:cNvPr id="1037" name="Line 10"/>
          <p:cNvSpPr>
            <a:spLocks noChangeShapeType="1"/>
          </p:cNvSpPr>
          <p:nvPr/>
        </p:nvSpPr>
        <p:spPr bwMode="auto">
          <a:xfrm>
            <a:off x="7929563" y="4432187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" name="Line 11"/>
          <p:cNvSpPr>
            <a:spLocks noChangeShapeType="1"/>
          </p:cNvSpPr>
          <p:nvPr/>
        </p:nvSpPr>
        <p:spPr bwMode="auto">
          <a:xfrm flipV="1">
            <a:off x="5183188" y="2271599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" name="Freeform 12"/>
          <p:cNvSpPr>
            <a:spLocks/>
          </p:cNvSpPr>
          <p:nvPr/>
        </p:nvSpPr>
        <p:spPr bwMode="auto">
          <a:xfrm>
            <a:off x="5724525" y="2847862"/>
            <a:ext cx="1439863" cy="792162"/>
          </a:xfrm>
          <a:custGeom>
            <a:avLst/>
            <a:gdLst>
              <a:gd name="T0" fmla="*/ 0 w 907"/>
              <a:gd name="T1" fmla="*/ 1257556470 h 499"/>
              <a:gd name="T2" fmla="*/ 1144151424 w 907"/>
              <a:gd name="T3" fmla="*/ 1141629385 h 499"/>
              <a:gd name="T4" fmla="*/ 1829634374 w 907"/>
              <a:gd name="T5" fmla="*/ 798888236 h 499"/>
              <a:gd name="T6" fmla="*/ 2147483647 w 907"/>
              <a:gd name="T7" fmla="*/ 0 h 499"/>
              <a:gd name="T8" fmla="*/ 0 60000 65536"/>
              <a:gd name="T9" fmla="*/ 0 60000 65536"/>
              <a:gd name="T10" fmla="*/ 0 60000 65536"/>
              <a:gd name="T11" fmla="*/ 0 60000 65536"/>
              <a:gd name="T12" fmla="*/ 0 w 907"/>
              <a:gd name="T13" fmla="*/ 0 h 499"/>
              <a:gd name="T14" fmla="*/ 907 w 907"/>
              <a:gd name="T15" fmla="*/ 499 h 4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7" h="499">
                <a:moveTo>
                  <a:pt x="0" y="499"/>
                </a:moveTo>
                <a:cubicBezTo>
                  <a:pt x="166" y="491"/>
                  <a:pt x="333" y="483"/>
                  <a:pt x="454" y="453"/>
                </a:cubicBezTo>
                <a:cubicBezTo>
                  <a:pt x="575" y="423"/>
                  <a:pt x="651" y="392"/>
                  <a:pt x="726" y="317"/>
                </a:cubicBezTo>
                <a:cubicBezTo>
                  <a:pt x="801" y="242"/>
                  <a:pt x="877" y="53"/>
                  <a:pt x="907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1040" name="Freeform 13"/>
          <p:cNvSpPr>
            <a:spLocks/>
          </p:cNvSpPr>
          <p:nvPr/>
        </p:nvSpPr>
        <p:spPr bwMode="auto">
          <a:xfrm rot="10800000">
            <a:off x="7162800" y="2057287"/>
            <a:ext cx="1439863" cy="792162"/>
          </a:xfrm>
          <a:custGeom>
            <a:avLst/>
            <a:gdLst>
              <a:gd name="T0" fmla="*/ 0 w 907"/>
              <a:gd name="T1" fmla="*/ 1257556470 h 499"/>
              <a:gd name="T2" fmla="*/ 1144151424 w 907"/>
              <a:gd name="T3" fmla="*/ 1141629385 h 499"/>
              <a:gd name="T4" fmla="*/ 1829634374 w 907"/>
              <a:gd name="T5" fmla="*/ 798888236 h 499"/>
              <a:gd name="T6" fmla="*/ 2147483647 w 907"/>
              <a:gd name="T7" fmla="*/ 0 h 499"/>
              <a:gd name="T8" fmla="*/ 0 60000 65536"/>
              <a:gd name="T9" fmla="*/ 0 60000 65536"/>
              <a:gd name="T10" fmla="*/ 0 60000 65536"/>
              <a:gd name="T11" fmla="*/ 0 60000 65536"/>
              <a:gd name="T12" fmla="*/ 0 w 907"/>
              <a:gd name="T13" fmla="*/ 0 h 499"/>
              <a:gd name="T14" fmla="*/ 907 w 907"/>
              <a:gd name="T15" fmla="*/ 499 h 4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7" h="499">
                <a:moveTo>
                  <a:pt x="0" y="499"/>
                </a:moveTo>
                <a:cubicBezTo>
                  <a:pt x="166" y="491"/>
                  <a:pt x="333" y="483"/>
                  <a:pt x="454" y="453"/>
                </a:cubicBezTo>
                <a:cubicBezTo>
                  <a:pt x="575" y="423"/>
                  <a:pt x="651" y="392"/>
                  <a:pt x="726" y="317"/>
                </a:cubicBezTo>
                <a:cubicBezTo>
                  <a:pt x="801" y="242"/>
                  <a:pt x="877" y="53"/>
                  <a:pt x="907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graphicFrame>
        <p:nvGraphicFramePr>
          <p:cNvPr id="102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83161"/>
              </p:ext>
            </p:extLst>
          </p:nvPr>
        </p:nvGraphicFramePr>
        <p:xfrm>
          <a:off x="2179638" y="5278324"/>
          <a:ext cx="4983162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6" name="Equation" r:id="rId5" imgW="2286000" imgH="545760" progId="Equation.3">
                  <p:embed/>
                </p:oleObj>
              </mc:Choice>
              <mc:Fallback>
                <p:oleObj name="Equation" r:id="rId5" imgW="228600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9638" y="5278324"/>
                        <a:ext cx="4983162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669558"/>
              </p:ext>
            </p:extLst>
          </p:nvPr>
        </p:nvGraphicFramePr>
        <p:xfrm>
          <a:off x="6113463" y="4149612"/>
          <a:ext cx="1771650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7" name="Equation" r:id="rId7" imgW="812520" imgH="393480" progId="Equation.3">
                  <p:embed/>
                </p:oleObj>
              </mc:Choice>
              <mc:Fallback>
                <p:oleObj name="Equation" r:id="rId7" imgW="812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3463" y="4149612"/>
                        <a:ext cx="1771650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546115"/>
              </p:ext>
            </p:extLst>
          </p:nvPr>
        </p:nvGraphicFramePr>
        <p:xfrm>
          <a:off x="4468813" y="2709749"/>
          <a:ext cx="12192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8" name="Equation" r:id="rId9" imgW="558720" imgH="228600" progId="Equation.3">
                  <p:embed/>
                </p:oleObj>
              </mc:Choice>
              <mc:Fallback>
                <p:oleObj name="Equation" r:id="rId9" imgW="558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8813" y="2709749"/>
                        <a:ext cx="121920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350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3600" dirty="0">
                <a:solidFill>
                  <a:srgbClr val="C00000"/>
                </a:solidFill>
              </a:rPr>
              <a:t>Two types of generative </a:t>
            </a:r>
            <a:r>
              <a:rPr lang="en-US" altLang="x-none" sz="3600" dirty="0" smtClean="0">
                <a:solidFill>
                  <a:srgbClr val="C00000"/>
                </a:solidFill>
              </a:rPr>
              <a:t>belief nets</a:t>
            </a:r>
            <a:endParaRPr lang="en-US" altLang="x-none" sz="3600" dirty="0">
              <a:solidFill>
                <a:srgbClr val="C00000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323" y="2044996"/>
            <a:ext cx="7267353" cy="4114800"/>
          </a:xfrm>
        </p:spPr>
        <p:txBody>
          <a:bodyPr/>
          <a:lstStyle/>
          <a:p>
            <a:pPr eaLnBrk="1" hangingPunct="1"/>
            <a:r>
              <a:rPr lang="en-US" altLang="x-none" sz="2400" dirty="0"/>
              <a:t>If we connect binary stochastic neurons in a directed acyclic graph we get a Sigmoid Belief Net (Radford Neal 1992</a:t>
            </a:r>
            <a:r>
              <a:rPr lang="en-US" altLang="x-none" sz="2400" dirty="0" smtClean="0"/>
              <a:t>).</a:t>
            </a:r>
            <a:endParaRPr lang="en-US" altLang="x-none" sz="2400" dirty="0"/>
          </a:p>
          <a:p>
            <a:pPr eaLnBrk="1" hangingPunct="1"/>
            <a:r>
              <a:rPr lang="en-US" altLang="x-none" sz="2400" dirty="0"/>
              <a:t>If we connect binary stochastic neurons using symmetric connections we get a Boltzmann Machine (Hinton &amp; </a:t>
            </a:r>
            <a:r>
              <a:rPr lang="en-US" altLang="x-none" sz="2400" dirty="0" err="1"/>
              <a:t>Sejnowski</a:t>
            </a:r>
            <a:r>
              <a:rPr lang="en-US" altLang="x-none" sz="2400" dirty="0"/>
              <a:t>, 1983).</a:t>
            </a:r>
          </a:p>
          <a:p>
            <a:pPr lvl="1" eaLnBrk="1" hangingPunct="1"/>
            <a:r>
              <a:rPr lang="en-US" altLang="x-none" sz="2400" dirty="0"/>
              <a:t>If we restrict the connectivity in a special way, it is easy to learn a Boltzmann machine.</a:t>
            </a:r>
          </a:p>
        </p:txBody>
      </p:sp>
    </p:spTree>
    <p:extLst>
      <p:ext uri="{BB962C8B-B14F-4D97-AF65-F5344CB8AC3E}">
        <p14:creationId xmlns:p14="http://schemas.microsoft.com/office/powerpoint/2010/main" val="110203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44577"/>
            <a:ext cx="4136172" cy="1752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8909" y="4326055"/>
            <a:ext cx="1908086" cy="1631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cs typeface="Arial"/>
              </a:rPr>
              <a:t>Energy of a state</a:t>
            </a:r>
          </a:p>
          <a:p>
            <a:pPr>
              <a:defRPr/>
            </a:pPr>
            <a:endParaRPr lang="en-US" sz="2000" dirty="0">
              <a:latin typeface="+mn-lt"/>
              <a:cs typeface="Arial"/>
            </a:endParaRPr>
          </a:p>
          <a:p>
            <a:pPr>
              <a:defRPr/>
            </a:pPr>
            <a:endParaRPr lang="en-US" sz="2000" dirty="0">
              <a:latin typeface="+mn-lt"/>
              <a:cs typeface="Arial"/>
            </a:endParaRPr>
          </a:p>
          <a:p>
            <a:pPr>
              <a:defRPr/>
            </a:pPr>
            <a:r>
              <a:rPr lang="en-US" sz="2000" dirty="0">
                <a:latin typeface="+mn-lt"/>
                <a:cs typeface="Arial"/>
              </a:rPr>
              <a:t>Probability of </a:t>
            </a:r>
          </a:p>
          <a:p>
            <a:pPr>
              <a:defRPr/>
            </a:pPr>
            <a:r>
              <a:rPr lang="en-US" sz="2000" dirty="0">
                <a:latin typeface="+mn-lt"/>
                <a:cs typeface="Arial"/>
              </a:rPr>
              <a:t>being in a state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89946" y="5230714"/>
            <a:ext cx="1815935" cy="6668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aseline="-25000" dirty="0" smtClean="0">
                <a:solidFill>
                  <a:srgbClr val="C00000"/>
                </a:solidFill>
              </a:rPr>
              <a:t>T = w  connections</a:t>
            </a:r>
            <a:endParaRPr lang="en-US" sz="2800" baseline="-250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8289" y="478465"/>
            <a:ext cx="48910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The Boltzmann Machine </a:t>
            </a:r>
          </a:p>
          <a:p>
            <a:r>
              <a:rPr lang="en-US" dirty="0" smtClean="0"/>
              <a:t>       (Hinton and </a:t>
            </a:r>
            <a:r>
              <a:rPr lang="en-US" dirty="0" err="1" smtClean="0"/>
              <a:t>Sejnowski</a:t>
            </a:r>
            <a:r>
              <a:rPr lang="en-US" dirty="0" smtClean="0"/>
              <a:t> 1985)</a:t>
            </a:r>
            <a:endParaRPr lang="en-US" dirty="0"/>
          </a:p>
        </p:txBody>
      </p:sp>
      <p:pic>
        <p:nvPicPr>
          <p:cNvPr id="90113" name="Picture 1" descr=" graphical representation of an example Boltzmann machine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279" y="1626783"/>
            <a:ext cx="2838893" cy="269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6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59436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84636" y="430679"/>
            <a:ext cx="614783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C00000"/>
                </a:solidFill>
                <a:latin typeface="+mn-lt"/>
                <a:cs typeface="Arial"/>
              </a:rPr>
              <a:t>Learning in Boltzmann machine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800" y="5257800"/>
            <a:ext cx="444384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latin typeface="Arial"/>
                <a:cs typeface="Arial"/>
              </a:rPr>
              <a:t>Direct sampling </a:t>
            </a:r>
            <a:r>
              <a:rPr lang="en-US" sz="2000" dirty="0">
                <a:latin typeface="Arial"/>
                <a:cs typeface="Arial"/>
              </a:rPr>
              <a:t>from the distributions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3714750"/>
            <a:ext cx="7413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Arial"/>
                <a:cs typeface="Arial"/>
              </a:rPr>
              <a:t>input</a:t>
            </a:r>
          </a:p>
        </p:txBody>
      </p:sp>
      <p:cxnSp>
        <p:nvCxnSpPr>
          <p:cNvPr id="52229" name="Straight Arrow Connector 5"/>
          <p:cNvCxnSpPr>
            <a:cxnSpLocks noChangeShapeType="1"/>
          </p:cNvCxnSpPr>
          <p:nvPr/>
        </p:nvCxnSpPr>
        <p:spPr bwMode="auto">
          <a:xfrm flipH="1">
            <a:off x="5334000" y="3962400"/>
            <a:ext cx="762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668" y="1162201"/>
            <a:ext cx="305649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0400" y="3200400"/>
            <a:ext cx="4432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Arial"/>
                <a:cs typeface="Arial"/>
              </a:rPr>
              <a:t>Hebbian</a:t>
            </a:r>
            <a:r>
              <a:rPr lang="en-US" sz="1800" dirty="0" smtClean="0">
                <a:latin typeface="Arial"/>
                <a:cs typeface="Arial"/>
              </a:rPr>
              <a:t> learning        fantasy/expectation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1631281" y="6129308"/>
            <a:ext cx="6457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Learn to model the data distribution of the observable units.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95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3600" dirty="0">
                <a:solidFill>
                  <a:srgbClr val="C00000"/>
                </a:solidFill>
              </a:rPr>
              <a:t>Weights </a:t>
            </a:r>
            <a:r>
              <a:rPr lang="en-US" altLang="x-none" sz="3600" dirty="0">
                <a:solidFill>
                  <a:srgbClr val="C00000"/>
                </a:solidFill>
                <a:sym typeface="Wingdings" charset="2"/>
              </a:rPr>
              <a:t></a:t>
            </a:r>
            <a:r>
              <a:rPr lang="en-US" altLang="x-none" sz="3600" dirty="0">
                <a:solidFill>
                  <a:srgbClr val="C00000"/>
                </a:solidFill>
              </a:rPr>
              <a:t> Energies </a:t>
            </a:r>
            <a:r>
              <a:rPr lang="en-US" altLang="x-none" sz="3600" dirty="0">
                <a:solidFill>
                  <a:srgbClr val="C00000"/>
                </a:solidFill>
                <a:sym typeface="Wingdings" charset="2"/>
              </a:rPr>
              <a:t></a:t>
            </a:r>
            <a:r>
              <a:rPr lang="en-US" altLang="x-none" sz="3600" dirty="0">
                <a:solidFill>
                  <a:srgbClr val="C00000"/>
                </a:solidFill>
              </a:rPr>
              <a:t> Probabilities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81100"/>
            <a:ext cx="8229600" cy="59499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x-none" dirty="0"/>
          </a:p>
          <a:p>
            <a:pPr eaLnBrk="1" hangingPunct="1"/>
            <a:r>
              <a:rPr lang="en-US" altLang="x-none" sz="2400" dirty="0"/>
              <a:t>Each possible joint configuration of the visible and hidden units has an energy</a:t>
            </a:r>
          </a:p>
          <a:p>
            <a:pPr lvl="1" eaLnBrk="1" hangingPunct="1"/>
            <a:r>
              <a:rPr lang="en-US" altLang="x-none" sz="2400" dirty="0"/>
              <a:t> The energy is determined by the weights and biases </a:t>
            </a:r>
            <a:endParaRPr lang="en-US" altLang="x-none" sz="2400" dirty="0" smtClean="0"/>
          </a:p>
          <a:p>
            <a:pPr lvl="1" eaLnBrk="1" hangingPunct="1"/>
            <a:r>
              <a:rPr lang="en-US" altLang="x-none" sz="2400" dirty="0" smtClean="0"/>
              <a:t>The </a:t>
            </a:r>
            <a:r>
              <a:rPr lang="en-US" altLang="x-none" sz="2400" dirty="0"/>
              <a:t>energy of a joint configuration of the visible and hidden units determines its probability:</a:t>
            </a:r>
          </a:p>
          <a:p>
            <a:pPr eaLnBrk="1" hangingPunct="1"/>
            <a:endParaRPr lang="en-US" altLang="x-none" dirty="0"/>
          </a:p>
          <a:p>
            <a:pPr eaLnBrk="1" hangingPunct="1"/>
            <a:endParaRPr lang="en-US" altLang="x-none" dirty="0" smtClean="0"/>
          </a:p>
          <a:p>
            <a:pPr eaLnBrk="1" hangingPunct="1"/>
            <a:r>
              <a:rPr lang="en-US" altLang="x-none" sz="2400" dirty="0" smtClean="0"/>
              <a:t>A state with lower energy has higher probability.</a:t>
            </a:r>
            <a:endParaRPr lang="en-US" altLang="x-none" sz="2400" dirty="0"/>
          </a:p>
          <a:p>
            <a:pPr eaLnBrk="1" hangingPunct="1"/>
            <a:r>
              <a:rPr lang="en-US" altLang="x-none" sz="2400" dirty="0"/>
              <a:t>The probability of a configuration over the visible units is found by summing the probabilities of all the joint configurations that contain it. 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53950"/>
              </p:ext>
            </p:extLst>
          </p:nvPr>
        </p:nvGraphicFramePr>
        <p:xfrm>
          <a:off x="2672796" y="3889945"/>
          <a:ext cx="3164478" cy="761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0" name="Equation" r:id="rId4" imgW="1002960" imgH="241200" progId="Equation.3">
                  <p:embed/>
                </p:oleObj>
              </mc:Choice>
              <mc:Fallback>
                <p:oleObj name="Equation" r:id="rId4" imgW="1002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2796" y="3889945"/>
                        <a:ext cx="3164478" cy="7610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13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Rejection sampling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814" y="1815650"/>
            <a:ext cx="8229600" cy="4369699"/>
          </a:xfrm>
        </p:spPr>
        <p:txBody>
          <a:bodyPr/>
          <a:lstStyle/>
          <a:p>
            <a:r>
              <a:rPr lang="en-US" sz="2400" dirty="0" smtClean="0"/>
              <a:t>What about when we have evidence?</a:t>
            </a:r>
          </a:p>
          <a:p>
            <a:r>
              <a:rPr lang="en-US" sz="2400" dirty="0"/>
              <a:t>Want to estimate </a:t>
            </a:r>
            <a:r>
              <a:rPr lang="en-US" sz="2400" dirty="0" err="1"/>
              <a:t>Pr</a:t>
            </a:r>
            <a:r>
              <a:rPr lang="en-US" sz="2400" dirty="0"/>
              <a:t>[</a:t>
            </a:r>
            <a:r>
              <a:rPr lang="en-US" sz="2400" dirty="0" smtClean="0"/>
              <a:t>Rain=</a:t>
            </a:r>
            <a:r>
              <a:rPr lang="en-US" sz="2400" dirty="0" err="1"/>
              <a:t>t|</a:t>
            </a:r>
            <a:r>
              <a:rPr lang="en-US" sz="2400" dirty="0" err="1" smtClean="0"/>
              <a:t>Sprinkler</a:t>
            </a:r>
            <a:r>
              <a:rPr lang="en-US" sz="2400" dirty="0" smtClean="0"/>
              <a:t>=</a:t>
            </a:r>
            <a:r>
              <a:rPr lang="en-US" sz="2400" dirty="0"/>
              <a:t>t] using </a:t>
            </a:r>
            <a:r>
              <a:rPr lang="en-US" sz="2400" dirty="0" smtClean="0"/>
              <a:t>100 direct samples</a:t>
            </a:r>
          </a:p>
          <a:p>
            <a:r>
              <a:rPr lang="en-US" sz="2400" dirty="0" smtClean="0"/>
              <a:t>73 have S=f, of which 12 have R=t</a:t>
            </a:r>
          </a:p>
          <a:p>
            <a:r>
              <a:rPr lang="en-US" sz="2400" dirty="0" smtClean="0"/>
              <a:t>27 have S=t, of which 8 have R=t</a:t>
            </a:r>
          </a:p>
          <a:p>
            <a:endParaRPr lang="en-US" sz="2400" dirty="0" smtClean="0"/>
          </a:p>
          <a:p>
            <a:pPr marL="400050" lvl="1" indent="0">
              <a:buNone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What’s the estimate?</a:t>
            </a:r>
          </a:p>
          <a:p>
            <a:pPr marL="857250" lvl="1" indent="-457200">
              <a:buAutoNum type="arabicPeriod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20/100</a:t>
            </a:r>
          </a:p>
          <a:p>
            <a:pPr marL="857250" lvl="1" indent="-457200">
              <a:buAutoNum type="arabicPeriod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12/73</a:t>
            </a:r>
          </a:p>
          <a:p>
            <a:pPr marL="857250" lvl="1" indent="-457200">
              <a:buAutoNum type="arabicPeriod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8/27</a:t>
            </a:r>
          </a:p>
          <a:p>
            <a:pPr marL="857250" lvl="1" indent="-457200">
              <a:buAutoNum type="arabicPeriod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Not sure.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62972" y="6254496"/>
            <a:ext cx="4216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if S=t, happen very rarely?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031358" y="5486401"/>
            <a:ext cx="223284" cy="308344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i="0" u="none" strike="noStrike" normalizeH="0" baseline="0" smtClean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1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x-none" dirty="0" smtClean="0"/>
              <a:t>Conditional independence</a:t>
            </a:r>
            <a:endParaRPr lang="en-US" altLang="x-none" sz="2800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10185"/>
            <a:ext cx="8686800" cy="4857750"/>
          </a:xfrm>
        </p:spPr>
        <p:txBody>
          <a:bodyPr/>
          <a:lstStyle/>
          <a:p>
            <a:pPr eaLnBrk="1" hangingPunct="1"/>
            <a:r>
              <a:rPr lang="en-US" altLang="x-none" sz="2400" dirty="0" smtClean="0"/>
              <a:t>Recall,  two dependent variables can be made conditional independent when they can be explained by a common cause</a:t>
            </a:r>
            <a:r>
              <a:rPr lang="en-US" altLang="x-none" sz="2400" smtClean="0"/>
              <a:t>.  </a:t>
            </a:r>
            <a:endParaRPr lang="en-US" altLang="x-none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2052324" y="3366311"/>
            <a:ext cx="5018328" cy="1928704"/>
            <a:chOff x="1180453" y="3366310"/>
            <a:chExt cx="6542087" cy="2790031"/>
          </a:xfrm>
        </p:grpSpPr>
        <p:sp>
          <p:nvSpPr>
            <p:cNvPr id="38916" name="Oval 4"/>
            <p:cNvSpPr>
              <a:spLocks noChangeArrowheads="1"/>
            </p:cNvSpPr>
            <p:nvPr/>
          </p:nvSpPr>
          <p:spPr bwMode="auto">
            <a:xfrm>
              <a:off x="1180453" y="5148279"/>
              <a:ext cx="2592387" cy="10080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CA" altLang="x-none"/>
            </a:p>
          </p:txBody>
        </p:sp>
        <p:sp>
          <p:nvSpPr>
            <p:cNvPr id="38917" name="Oval 5"/>
            <p:cNvSpPr>
              <a:spLocks noChangeArrowheads="1"/>
            </p:cNvSpPr>
            <p:nvPr/>
          </p:nvSpPr>
          <p:spPr bwMode="auto">
            <a:xfrm>
              <a:off x="5130153" y="5133198"/>
              <a:ext cx="2592387" cy="10080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CA" altLang="x-none"/>
            </a:p>
          </p:txBody>
        </p:sp>
        <p:sp>
          <p:nvSpPr>
            <p:cNvPr id="38918" name="Oval 6"/>
            <p:cNvSpPr>
              <a:spLocks noChangeArrowheads="1"/>
            </p:cNvSpPr>
            <p:nvPr/>
          </p:nvSpPr>
          <p:spPr bwMode="auto">
            <a:xfrm>
              <a:off x="3244274" y="3366310"/>
              <a:ext cx="2592387" cy="10080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CA" altLang="x-none"/>
            </a:p>
          </p:txBody>
        </p:sp>
        <p:sp>
          <p:nvSpPr>
            <p:cNvPr id="38919" name="Text Box 7"/>
            <p:cNvSpPr txBox="1">
              <a:spLocks noChangeArrowheads="1"/>
            </p:cNvSpPr>
            <p:nvPr/>
          </p:nvSpPr>
          <p:spPr bwMode="auto">
            <a:xfrm>
              <a:off x="1730403" y="5381215"/>
              <a:ext cx="126829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x-none" sz="2000" dirty="0" smtClean="0">
                  <a:solidFill>
                    <a:srgbClr val="3333CC"/>
                  </a:solidFill>
                </a:rPr>
                <a:t>John call </a:t>
              </a:r>
              <a:endParaRPr lang="en-US" altLang="x-none" sz="2000" dirty="0">
                <a:solidFill>
                  <a:srgbClr val="3333CC"/>
                </a:solidFill>
              </a:endParaRPr>
            </a:p>
          </p:txBody>
        </p:sp>
        <p:sp>
          <p:nvSpPr>
            <p:cNvPr id="38920" name="Text Box 8"/>
            <p:cNvSpPr txBox="1">
              <a:spLocks noChangeArrowheads="1"/>
            </p:cNvSpPr>
            <p:nvPr/>
          </p:nvSpPr>
          <p:spPr bwMode="auto">
            <a:xfrm>
              <a:off x="5736696" y="5337191"/>
              <a:ext cx="12105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x-none" sz="2000" dirty="0" smtClean="0">
                  <a:solidFill>
                    <a:srgbClr val="3333CC"/>
                  </a:solidFill>
                </a:rPr>
                <a:t>Mary call</a:t>
              </a:r>
              <a:endParaRPr lang="en-US" altLang="x-none" sz="2000" dirty="0">
                <a:solidFill>
                  <a:srgbClr val="3333CC"/>
                </a:solidFill>
              </a:endParaRPr>
            </a:p>
          </p:txBody>
        </p:sp>
        <p:sp>
          <p:nvSpPr>
            <p:cNvPr id="38921" name="Text Box 9"/>
            <p:cNvSpPr txBox="1">
              <a:spLocks noChangeArrowheads="1"/>
            </p:cNvSpPr>
            <p:nvPr/>
          </p:nvSpPr>
          <p:spPr bwMode="auto">
            <a:xfrm>
              <a:off x="4076847" y="3642185"/>
              <a:ext cx="17272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x-none" sz="2000" smtClean="0">
                  <a:solidFill>
                    <a:srgbClr val="3333CC"/>
                  </a:solidFill>
                </a:rPr>
                <a:t>Alarm </a:t>
              </a:r>
              <a:endParaRPr lang="en-US" altLang="x-none" sz="2000" dirty="0">
                <a:solidFill>
                  <a:srgbClr val="3333CC"/>
                </a:solidFill>
              </a:endParaRPr>
            </a:p>
          </p:txBody>
        </p:sp>
        <p:sp>
          <p:nvSpPr>
            <p:cNvPr id="38922" name="Line 10"/>
            <p:cNvSpPr>
              <a:spLocks noChangeShapeType="1"/>
            </p:cNvSpPr>
            <p:nvPr/>
          </p:nvSpPr>
          <p:spPr bwMode="auto">
            <a:xfrm flipH="1">
              <a:off x="3110923" y="4374373"/>
              <a:ext cx="902694" cy="7588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3" name="Line 11"/>
            <p:cNvSpPr>
              <a:spLocks noChangeShapeType="1"/>
            </p:cNvSpPr>
            <p:nvPr/>
          </p:nvSpPr>
          <p:spPr bwMode="auto">
            <a:xfrm>
              <a:off x="5083592" y="4389453"/>
              <a:ext cx="720455" cy="7588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4592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x-none" dirty="0"/>
              <a:t>Explaining away </a:t>
            </a:r>
            <a:r>
              <a:rPr lang="en-US" altLang="x-none" sz="2800" dirty="0"/>
              <a:t>(Judea Pearl)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268413"/>
            <a:ext cx="8686800" cy="4857750"/>
          </a:xfrm>
        </p:spPr>
        <p:txBody>
          <a:bodyPr/>
          <a:lstStyle/>
          <a:p>
            <a:pPr eaLnBrk="1" hangingPunct="1"/>
            <a:r>
              <a:rPr lang="en-US" altLang="x-none" sz="2400" dirty="0" smtClean="0"/>
              <a:t>On the other hand, if two </a:t>
            </a:r>
            <a:r>
              <a:rPr lang="en-US" altLang="x-none" sz="2400" dirty="0"/>
              <a:t>hidden causes are independent, they can become dependent when we observe an effect that they can both influence. </a:t>
            </a:r>
            <a:r>
              <a:rPr lang="en-US" altLang="x-none" sz="2400" dirty="0" smtClean="0"/>
              <a:t> They compete to explain the observation!</a:t>
            </a:r>
            <a:endParaRPr lang="en-US" altLang="x-none" sz="2400" dirty="0"/>
          </a:p>
          <a:p>
            <a:pPr lvl="1" eaLnBrk="1" hangingPunct="1"/>
            <a:r>
              <a:rPr lang="en-US" altLang="x-none" sz="2400" dirty="0"/>
              <a:t>If we learn that there was an </a:t>
            </a:r>
            <a:r>
              <a:rPr lang="en-US" altLang="x-none" sz="2400" dirty="0" smtClean="0"/>
              <a:t>earthquake, </a:t>
            </a:r>
            <a:r>
              <a:rPr lang="en-US" altLang="x-none" sz="2400" dirty="0"/>
              <a:t>it reduces the probability that the </a:t>
            </a:r>
            <a:r>
              <a:rPr lang="en-US" altLang="x-none" sz="2400" dirty="0" smtClean="0"/>
              <a:t>alarm is triggered by burglary.</a:t>
            </a:r>
            <a:endParaRPr lang="en-US" altLang="x-none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1951720" y="3746796"/>
            <a:ext cx="4999259" cy="2379367"/>
            <a:chOff x="763588" y="3500438"/>
            <a:chExt cx="6624637" cy="3024187"/>
          </a:xfrm>
        </p:grpSpPr>
        <p:sp>
          <p:nvSpPr>
            <p:cNvPr id="38916" name="Oval 4"/>
            <p:cNvSpPr>
              <a:spLocks noChangeArrowheads="1"/>
            </p:cNvSpPr>
            <p:nvPr/>
          </p:nvSpPr>
          <p:spPr bwMode="auto">
            <a:xfrm>
              <a:off x="763588" y="3500438"/>
              <a:ext cx="2592387" cy="10080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CA" altLang="x-none"/>
            </a:p>
          </p:txBody>
        </p:sp>
        <p:sp>
          <p:nvSpPr>
            <p:cNvPr id="38917" name="Oval 5"/>
            <p:cNvSpPr>
              <a:spLocks noChangeArrowheads="1"/>
            </p:cNvSpPr>
            <p:nvPr/>
          </p:nvSpPr>
          <p:spPr bwMode="auto">
            <a:xfrm>
              <a:off x="4795838" y="3500438"/>
              <a:ext cx="2592387" cy="10080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CA" altLang="x-none"/>
            </a:p>
          </p:txBody>
        </p:sp>
        <p:sp>
          <p:nvSpPr>
            <p:cNvPr id="38918" name="Oval 6"/>
            <p:cNvSpPr>
              <a:spLocks noChangeArrowheads="1"/>
            </p:cNvSpPr>
            <p:nvPr/>
          </p:nvSpPr>
          <p:spPr bwMode="auto">
            <a:xfrm>
              <a:off x="2706688" y="5516563"/>
              <a:ext cx="2592387" cy="10080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CA" altLang="x-none"/>
            </a:p>
          </p:txBody>
        </p:sp>
        <p:sp>
          <p:nvSpPr>
            <p:cNvPr id="38919" name="Text Box 7"/>
            <p:cNvSpPr txBox="1">
              <a:spLocks noChangeArrowheads="1"/>
            </p:cNvSpPr>
            <p:nvPr/>
          </p:nvSpPr>
          <p:spPr bwMode="auto">
            <a:xfrm>
              <a:off x="1310819" y="3786128"/>
              <a:ext cx="12105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x-none" sz="2000" dirty="0" smtClean="0">
                  <a:solidFill>
                    <a:srgbClr val="3333CC"/>
                  </a:solidFill>
                </a:rPr>
                <a:t>Burglary </a:t>
              </a:r>
              <a:endParaRPr lang="en-US" altLang="x-none" sz="2000" dirty="0">
                <a:solidFill>
                  <a:srgbClr val="3333CC"/>
                </a:solidFill>
              </a:endParaRPr>
            </a:p>
          </p:txBody>
        </p:sp>
        <p:sp>
          <p:nvSpPr>
            <p:cNvPr id="38920" name="Text Box 8"/>
            <p:cNvSpPr txBox="1">
              <a:spLocks noChangeArrowheads="1"/>
            </p:cNvSpPr>
            <p:nvPr/>
          </p:nvSpPr>
          <p:spPr bwMode="auto">
            <a:xfrm>
              <a:off x="5299075" y="3789363"/>
              <a:ext cx="1454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x-none" sz="2000">
                  <a:solidFill>
                    <a:srgbClr val="3333CC"/>
                  </a:solidFill>
                </a:rPr>
                <a:t>earthquake</a:t>
              </a:r>
            </a:p>
          </p:txBody>
        </p:sp>
        <p:sp>
          <p:nvSpPr>
            <p:cNvPr id="38921" name="Text Box 9"/>
            <p:cNvSpPr txBox="1">
              <a:spLocks noChangeArrowheads="1"/>
            </p:cNvSpPr>
            <p:nvPr/>
          </p:nvSpPr>
          <p:spPr bwMode="auto">
            <a:xfrm>
              <a:off x="3652838" y="5854700"/>
              <a:ext cx="17272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x-none" sz="2000" smtClean="0">
                  <a:solidFill>
                    <a:srgbClr val="3333CC"/>
                  </a:solidFill>
                </a:rPr>
                <a:t>Alarm </a:t>
              </a:r>
              <a:endParaRPr lang="en-US" altLang="x-none" sz="2000" dirty="0">
                <a:solidFill>
                  <a:srgbClr val="3333CC"/>
                </a:solidFill>
              </a:endParaRPr>
            </a:p>
          </p:txBody>
        </p:sp>
        <p:sp>
          <p:nvSpPr>
            <p:cNvPr id="38922" name="Line 10"/>
            <p:cNvSpPr>
              <a:spLocks noChangeShapeType="1"/>
            </p:cNvSpPr>
            <p:nvPr/>
          </p:nvSpPr>
          <p:spPr bwMode="auto">
            <a:xfrm>
              <a:off x="2563813" y="4508500"/>
              <a:ext cx="792162" cy="10080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3" name="Line 11"/>
            <p:cNvSpPr>
              <a:spLocks noChangeShapeType="1"/>
            </p:cNvSpPr>
            <p:nvPr/>
          </p:nvSpPr>
          <p:spPr bwMode="auto">
            <a:xfrm flipH="1">
              <a:off x="4795838" y="4508500"/>
              <a:ext cx="792162" cy="1081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5916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539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x-none" sz="3600" dirty="0" smtClean="0">
                <a:solidFill>
                  <a:srgbClr val="C00000"/>
                </a:solidFill>
              </a:rPr>
              <a:t>Difficult </a:t>
            </a:r>
            <a:r>
              <a:rPr lang="en-US" altLang="x-none" sz="3600" dirty="0">
                <a:solidFill>
                  <a:srgbClr val="C00000"/>
                </a:solidFill>
              </a:rPr>
              <a:t>to learn </a:t>
            </a:r>
            <a:r>
              <a:rPr lang="en-US" altLang="x-none" sz="3600" dirty="0" smtClean="0">
                <a:solidFill>
                  <a:srgbClr val="C00000"/>
                </a:solidFill>
              </a:rPr>
              <a:t>sigmoid </a:t>
            </a:r>
            <a:r>
              <a:rPr lang="en-US" altLang="x-none" sz="3600" dirty="0">
                <a:solidFill>
                  <a:srgbClr val="C00000"/>
                </a:solidFill>
              </a:rPr>
              <a:t>belief </a:t>
            </a:r>
            <a:r>
              <a:rPr lang="en-US" altLang="x-none" sz="3600" dirty="0" smtClean="0">
                <a:solidFill>
                  <a:srgbClr val="C00000"/>
                </a:solidFill>
              </a:rPr>
              <a:t>nets</a:t>
            </a:r>
            <a:endParaRPr lang="en-US" altLang="x-none" sz="3600" dirty="0">
              <a:solidFill>
                <a:srgbClr val="C00000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7976" y="1693862"/>
            <a:ext cx="5472112" cy="56610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x-none" sz="2000" dirty="0"/>
              <a:t>To learn </a:t>
            </a:r>
            <a:r>
              <a:rPr lang="en-US" altLang="x-none" sz="2000" dirty="0">
                <a:solidFill>
                  <a:srgbClr val="3333CC"/>
                </a:solidFill>
              </a:rPr>
              <a:t>W</a:t>
            </a:r>
            <a:r>
              <a:rPr lang="en-US" altLang="x-none" sz="2000" dirty="0"/>
              <a:t>, we need the posterior distribution in the first hidden layer.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sz="2000" dirty="0">
                <a:solidFill>
                  <a:srgbClr val="FF0000"/>
                </a:solidFill>
              </a:rPr>
              <a:t>Problem 1</a:t>
            </a:r>
            <a:r>
              <a:rPr lang="en-US" altLang="x-none" sz="2000" dirty="0"/>
              <a:t>: The posterior is typically complicated because of “explaining away”.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sz="2000" dirty="0">
                <a:solidFill>
                  <a:srgbClr val="FF0000"/>
                </a:solidFill>
              </a:rPr>
              <a:t>Problem 2:</a:t>
            </a:r>
            <a:r>
              <a:rPr lang="en-US" altLang="x-none" sz="2000" dirty="0"/>
              <a:t> The posterior depends on the prior as well as the likelihood.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000" dirty="0"/>
              <a:t>So to learn </a:t>
            </a:r>
            <a:r>
              <a:rPr lang="en-US" altLang="x-none" sz="2000" dirty="0">
                <a:solidFill>
                  <a:srgbClr val="3333CC"/>
                </a:solidFill>
              </a:rPr>
              <a:t>W</a:t>
            </a:r>
            <a:r>
              <a:rPr lang="en-US" altLang="x-none" sz="2000" dirty="0"/>
              <a:t>, we need to know the weights in higher layers, even if we are only approximating the posterior. </a:t>
            </a:r>
            <a:r>
              <a:rPr lang="en-US" altLang="x-none" sz="2000" dirty="0">
                <a:solidFill>
                  <a:srgbClr val="3333CC"/>
                </a:solidFill>
              </a:rPr>
              <a:t>All the weights interact.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sz="2000" dirty="0">
                <a:solidFill>
                  <a:srgbClr val="FF0000"/>
                </a:solidFill>
              </a:rPr>
              <a:t>Problem 3:</a:t>
            </a:r>
            <a:r>
              <a:rPr lang="en-US" altLang="x-none" sz="2000" dirty="0"/>
              <a:t> We need to integrate over all possible configurations of the higher variables to get the prior for first hidden layer. </a:t>
            </a:r>
            <a:r>
              <a:rPr lang="en-US" altLang="x-none" sz="2000" dirty="0">
                <a:solidFill>
                  <a:srgbClr val="3333CC"/>
                </a:solidFill>
              </a:rPr>
              <a:t>Yuk!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x-none" sz="2400" dirty="0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049963" y="5480050"/>
            <a:ext cx="2520950" cy="528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800"/>
              <a:t>          data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049963" y="4291013"/>
            <a:ext cx="2520950" cy="466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400"/>
              <a:t>hidden variables</a:t>
            </a:r>
          </a:p>
        </p:txBody>
      </p:sp>
      <p:sp>
        <p:nvSpPr>
          <p:cNvPr id="39942" name="AutoShape 6"/>
          <p:cNvSpPr>
            <a:spLocks noChangeArrowheads="1"/>
          </p:cNvSpPr>
          <p:nvPr/>
        </p:nvSpPr>
        <p:spPr bwMode="auto">
          <a:xfrm>
            <a:off x="7778750" y="4832350"/>
            <a:ext cx="323850" cy="647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6049963" y="3103563"/>
            <a:ext cx="2447925" cy="466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400"/>
              <a:t>hidden variables</a:t>
            </a:r>
          </a:p>
        </p:txBody>
      </p:sp>
      <p:sp>
        <p:nvSpPr>
          <p:cNvPr id="39944" name="AutoShape 8"/>
          <p:cNvSpPr>
            <a:spLocks noChangeArrowheads="1"/>
          </p:cNvSpPr>
          <p:nvPr/>
        </p:nvSpPr>
        <p:spPr bwMode="auto">
          <a:xfrm>
            <a:off x="7239000" y="3644900"/>
            <a:ext cx="323850" cy="647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6049963" y="1916113"/>
            <a:ext cx="2484437" cy="466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400"/>
              <a:t>hidden variables</a:t>
            </a:r>
          </a:p>
        </p:txBody>
      </p:sp>
      <p:sp>
        <p:nvSpPr>
          <p:cNvPr id="39946" name="AutoShape 10"/>
          <p:cNvSpPr>
            <a:spLocks noChangeArrowheads="1"/>
          </p:cNvSpPr>
          <p:nvPr/>
        </p:nvSpPr>
        <p:spPr bwMode="auto">
          <a:xfrm>
            <a:off x="7239000" y="2457450"/>
            <a:ext cx="323850" cy="647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39947" name="AutoShape 11"/>
          <p:cNvSpPr>
            <a:spLocks noChangeArrowheads="1"/>
          </p:cNvSpPr>
          <p:nvPr/>
        </p:nvSpPr>
        <p:spPr bwMode="auto">
          <a:xfrm>
            <a:off x="6697663" y="4832350"/>
            <a:ext cx="323850" cy="611188"/>
          </a:xfrm>
          <a:prstGeom prst="upArrow">
            <a:avLst>
              <a:gd name="adj1" fmla="val 50000"/>
              <a:gd name="adj2" fmla="val 4718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5797550" y="4903788"/>
            <a:ext cx="2484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400"/>
              <a:t>  likelihood</a:t>
            </a: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8102600" y="4903788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400">
                <a:solidFill>
                  <a:srgbClr val="3333CC"/>
                </a:solidFill>
              </a:rPr>
              <a:t>W</a:t>
            </a:r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7597775" y="3716338"/>
            <a:ext cx="1042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400"/>
              <a:t>prior</a:t>
            </a:r>
          </a:p>
        </p:txBody>
      </p:sp>
    </p:spTree>
    <p:extLst>
      <p:ext uri="{BB962C8B-B14F-4D97-AF65-F5344CB8AC3E}">
        <p14:creationId xmlns:p14="http://schemas.microsoft.com/office/powerpoint/2010/main" val="128610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41528" y="287579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x-none" sz="3600" dirty="0">
                <a:solidFill>
                  <a:srgbClr val="C00000"/>
                </a:solidFill>
              </a:rPr>
              <a:t>Restricted Boltzmann Machines</a:t>
            </a:r>
            <a:br>
              <a:rPr lang="en-US" altLang="x-none" sz="3600" dirty="0">
                <a:solidFill>
                  <a:srgbClr val="C00000"/>
                </a:solidFill>
              </a:rPr>
            </a:br>
            <a:r>
              <a:rPr lang="en-US" altLang="x-none" sz="2400" dirty="0"/>
              <a:t>(</a:t>
            </a:r>
            <a:r>
              <a:rPr lang="en-US" altLang="x-none" sz="2400" dirty="0" err="1"/>
              <a:t>Smolensky</a:t>
            </a:r>
            <a:r>
              <a:rPr lang="en-US" altLang="x-none" sz="2400" dirty="0"/>
              <a:t> ,1986, called them “harmoniums”)</a:t>
            </a:r>
            <a:endParaRPr lang="en-US" altLang="x-none" sz="32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1533525"/>
            <a:ext cx="6156325" cy="5661025"/>
          </a:xfrm>
        </p:spPr>
        <p:txBody>
          <a:bodyPr/>
          <a:lstStyle/>
          <a:p>
            <a:pPr eaLnBrk="1" hangingPunct="1"/>
            <a:r>
              <a:rPr lang="en-US" altLang="x-none" sz="2400" dirty="0"/>
              <a:t>We restrict the connectivity to make learning easier.</a:t>
            </a:r>
          </a:p>
          <a:p>
            <a:pPr lvl="1" eaLnBrk="1" hangingPunct="1"/>
            <a:r>
              <a:rPr lang="en-US" altLang="x-none" sz="2400" dirty="0"/>
              <a:t>Only one layer of hidden units.</a:t>
            </a:r>
          </a:p>
          <a:p>
            <a:pPr lvl="2" eaLnBrk="1" hangingPunct="1"/>
            <a:r>
              <a:rPr lang="en-US" altLang="x-none" sz="2000" dirty="0" smtClean="0"/>
              <a:t>Learn one layer at a time </a:t>
            </a:r>
            <a:r>
              <a:rPr lang="mr-IN" altLang="x-none" sz="2000" dirty="0" smtClean="0"/>
              <a:t>…</a:t>
            </a:r>
            <a:endParaRPr lang="en-US" altLang="x-none" sz="2000" dirty="0"/>
          </a:p>
          <a:p>
            <a:pPr lvl="1" eaLnBrk="1" hangingPunct="1"/>
            <a:r>
              <a:rPr lang="en-US" altLang="x-none" sz="2400" dirty="0"/>
              <a:t>No connections between hidden units.</a:t>
            </a:r>
          </a:p>
          <a:p>
            <a:pPr eaLnBrk="1" hangingPunct="1"/>
            <a:r>
              <a:rPr lang="en-US" altLang="x-none" sz="2400" dirty="0"/>
              <a:t>In an RBM, the hidden units are conditionally independent given the visible states.  </a:t>
            </a:r>
          </a:p>
          <a:p>
            <a:pPr lvl="1" eaLnBrk="1" hangingPunct="1"/>
            <a:r>
              <a:rPr lang="en-US" altLang="x-none" sz="2400" dirty="0"/>
              <a:t>So we can quickly get an unbiased sample from the posterior distribution when given a data-vector.</a:t>
            </a:r>
          </a:p>
          <a:p>
            <a:pPr lvl="1" eaLnBrk="1" hangingPunct="1"/>
            <a:r>
              <a:rPr lang="en-US" altLang="x-none" sz="2400" dirty="0">
                <a:solidFill>
                  <a:srgbClr val="FF0000"/>
                </a:solidFill>
              </a:rPr>
              <a:t>This is a big advantage over directed belief nets</a:t>
            </a:r>
          </a:p>
        </p:txBody>
      </p:sp>
      <p:sp>
        <p:nvSpPr>
          <p:cNvPr id="41988" name="Oval 4"/>
          <p:cNvSpPr>
            <a:spLocks noChangeArrowheads="1"/>
          </p:cNvSpPr>
          <p:nvPr/>
        </p:nvSpPr>
        <p:spPr bwMode="auto">
          <a:xfrm>
            <a:off x="6911975" y="3427413"/>
            <a:ext cx="468313" cy="4683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41989" name="Oval 5"/>
          <p:cNvSpPr>
            <a:spLocks noChangeArrowheads="1"/>
          </p:cNvSpPr>
          <p:nvPr/>
        </p:nvSpPr>
        <p:spPr bwMode="auto">
          <a:xfrm>
            <a:off x="7775575" y="3427413"/>
            <a:ext cx="468313" cy="4683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41990" name="Oval 6"/>
          <p:cNvSpPr>
            <a:spLocks noChangeArrowheads="1"/>
          </p:cNvSpPr>
          <p:nvPr/>
        </p:nvSpPr>
        <p:spPr bwMode="auto">
          <a:xfrm>
            <a:off x="6370638" y="2166938"/>
            <a:ext cx="468312" cy="4683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cxnSp>
        <p:nvCxnSpPr>
          <p:cNvPr id="41991" name="AutoShape 7"/>
          <p:cNvCxnSpPr>
            <a:cxnSpLocks noChangeShapeType="1"/>
            <a:stCxn id="41990" idx="4"/>
            <a:endCxn id="41988" idx="1"/>
          </p:cNvCxnSpPr>
          <p:nvPr/>
        </p:nvCxnSpPr>
        <p:spPr bwMode="auto">
          <a:xfrm>
            <a:off x="6605588" y="2649538"/>
            <a:ext cx="374650" cy="831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2" name="AutoShape 8"/>
          <p:cNvCxnSpPr>
            <a:cxnSpLocks noChangeShapeType="1"/>
            <a:stCxn id="41990" idx="5"/>
            <a:endCxn id="41989" idx="1"/>
          </p:cNvCxnSpPr>
          <p:nvPr/>
        </p:nvCxnSpPr>
        <p:spPr bwMode="auto">
          <a:xfrm>
            <a:off x="6770688" y="2581275"/>
            <a:ext cx="1073150" cy="900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3" name="Oval 9"/>
          <p:cNvSpPr>
            <a:spLocks noChangeArrowheads="1"/>
          </p:cNvSpPr>
          <p:nvPr/>
        </p:nvSpPr>
        <p:spPr bwMode="auto">
          <a:xfrm>
            <a:off x="7307263" y="2166938"/>
            <a:ext cx="468312" cy="4683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cxnSp>
        <p:nvCxnSpPr>
          <p:cNvPr id="41994" name="AutoShape 10"/>
          <p:cNvCxnSpPr>
            <a:cxnSpLocks noChangeShapeType="1"/>
            <a:stCxn id="41993" idx="3"/>
            <a:endCxn id="41988" idx="0"/>
          </p:cNvCxnSpPr>
          <p:nvPr/>
        </p:nvCxnSpPr>
        <p:spPr bwMode="auto">
          <a:xfrm flipH="1">
            <a:off x="7146925" y="2581275"/>
            <a:ext cx="228600" cy="831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5" name="AutoShape 11"/>
          <p:cNvCxnSpPr>
            <a:cxnSpLocks noChangeShapeType="1"/>
            <a:stCxn id="41993" idx="5"/>
            <a:endCxn id="41989" idx="0"/>
          </p:cNvCxnSpPr>
          <p:nvPr/>
        </p:nvCxnSpPr>
        <p:spPr bwMode="auto">
          <a:xfrm>
            <a:off x="7707313" y="2581275"/>
            <a:ext cx="303212" cy="831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6" name="Oval 12"/>
          <p:cNvSpPr>
            <a:spLocks noChangeArrowheads="1"/>
          </p:cNvSpPr>
          <p:nvPr/>
        </p:nvSpPr>
        <p:spPr bwMode="auto">
          <a:xfrm>
            <a:off x="8243888" y="2166938"/>
            <a:ext cx="468312" cy="4683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cxnSp>
        <p:nvCxnSpPr>
          <p:cNvPr id="41997" name="AutoShape 13"/>
          <p:cNvCxnSpPr>
            <a:cxnSpLocks noChangeShapeType="1"/>
            <a:stCxn id="41996" idx="3"/>
            <a:endCxn id="41988" idx="7"/>
          </p:cNvCxnSpPr>
          <p:nvPr/>
        </p:nvCxnSpPr>
        <p:spPr bwMode="auto">
          <a:xfrm flipH="1">
            <a:off x="7312025" y="2581275"/>
            <a:ext cx="1000125" cy="900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8" name="AutoShape 14"/>
          <p:cNvCxnSpPr>
            <a:cxnSpLocks noChangeShapeType="1"/>
            <a:stCxn id="41996" idx="4"/>
            <a:endCxn id="41989" idx="7"/>
          </p:cNvCxnSpPr>
          <p:nvPr/>
        </p:nvCxnSpPr>
        <p:spPr bwMode="auto">
          <a:xfrm flipH="1">
            <a:off x="8175625" y="2649538"/>
            <a:ext cx="303213" cy="831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7019925" y="1592263"/>
            <a:ext cx="100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>
                <a:solidFill>
                  <a:srgbClr val="3333CC"/>
                </a:solidFill>
              </a:rPr>
              <a:t>hidden</a:t>
            </a:r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7021513" y="3462338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>
                <a:solidFill>
                  <a:srgbClr val="3333CC"/>
                </a:solidFill>
              </a:rPr>
              <a:t>i</a:t>
            </a:r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7413625" y="2203450"/>
            <a:ext cx="433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>
                <a:solidFill>
                  <a:srgbClr val="3333CC"/>
                </a:solidFill>
              </a:rPr>
              <a:t>j</a:t>
            </a:r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7091363" y="3967163"/>
            <a:ext cx="1008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>
                <a:solidFill>
                  <a:srgbClr val="3333CC"/>
                </a:solidFill>
              </a:rPr>
              <a:t>visible</a:t>
            </a:r>
          </a:p>
        </p:txBody>
      </p:sp>
    </p:spTree>
    <p:extLst>
      <p:ext uri="{BB962C8B-B14F-4D97-AF65-F5344CB8AC3E}">
        <p14:creationId xmlns:p14="http://schemas.microsoft.com/office/powerpoint/2010/main" val="162094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57" y="353904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x-none" sz="3600" dirty="0">
                <a:solidFill>
                  <a:srgbClr val="C00000"/>
                </a:solidFill>
              </a:rPr>
              <a:t>The Energy of a </a:t>
            </a:r>
            <a:r>
              <a:rPr lang="en-US" altLang="x-none" sz="3600" dirty="0" smtClean="0">
                <a:solidFill>
                  <a:srgbClr val="C00000"/>
                </a:solidFill>
              </a:rPr>
              <a:t>Joint Configuration</a:t>
            </a:r>
            <a:r>
              <a:rPr lang="en-US" altLang="x-none" sz="3600" dirty="0">
                <a:solidFill>
                  <a:srgbClr val="C00000"/>
                </a:solidFill>
              </a:rPr>
              <a:t/>
            </a:r>
            <a:br>
              <a:rPr lang="en-US" altLang="x-none" sz="3600" dirty="0">
                <a:solidFill>
                  <a:srgbClr val="C00000"/>
                </a:solidFill>
              </a:rPr>
            </a:br>
            <a:endParaRPr lang="en-US" altLang="x-none" sz="2400" dirty="0"/>
          </a:p>
        </p:txBody>
      </p:sp>
      <p:graphicFrame>
        <p:nvGraphicFramePr>
          <p:cNvPr id="3074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3322549"/>
              </p:ext>
            </p:extLst>
          </p:nvPr>
        </p:nvGraphicFramePr>
        <p:xfrm>
          <a:off x="2370138" y="2892510"/>
          <a:ext cx="3925887" cy="1005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5" name="Equation" r:id="rId4" imgW="1536480" imgH="393480" progId="Equation.3">
                  <p:embed/>
                </p:oleObj>
              </mc:Choice>
              <mc:Fallback>
                <p:oleObj name="Equation" r:id="rId4" imgW="1536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0138" y="2892510"/>
                        <a:ext cx="3925887" cy="10057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6184150" y="4210497"/>
            <a:ext cx="2016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 dirty="0">
                <a:solidFill>
                  <a:srgbClr val="3333CC"/>
                </a:solidFill>
              </a:rPr>
              <a:t>weight between units </a:t>
            </a:r>
            <a:r>
              <a:rPr lang="en-US" altLang="x-none" sz="2000" i="1" dirty="0" err="1">
                <a:solidFill>
                  <a:srgbClr val="3333CC"/>
                </a:solidFill>
              </a:rPr>
              <a:t>i</a:t>
            </a:r>
            <a:r>
              <a:rPr lang="en-US" altLang="x-none" sz="2000" dirty="0">
                <a:solidFill>
                  <a:srgbClr val="3333CC"/>
                </a:solidFill>
              </a:rPr>
              <a:t> and </a:t>
            </a:r>
            <a:r>
              <a:rPr lang="en-US" altLang="x-none" sz="2000" i="1" dirty="0">
                <a:solidFill>
                  <a:srgbClr val="3333CC"/>
                </a:solidFill>
              </a:rPr>
              <a:t>j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358775" y="4210497"/>
            <a:ext cx="30972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 dirty="0">
                <a:solidFill>
                  <a:srgbClr val="3333CC"/>
                </a:solidFill>
              </a:rPr>
              <a:t>Energy with configuration </a:t>
            </a:r>
            <a:r>
              <a:rPr lang="en-US" altLang="x-none" sz="2000" i="1" dirty="0"/>
              <a:t>v</a:t>
            </a:r>
            <a:r>
              <a:rPr lang="en-US" altLang="x-none" sz="2000" dirty="0">
                <a:solidFill>
                  <a:srgbClr val="3333CC"/>
                </a:solidFill>
              </a:rPr>
              <a:t> on the visible units and </a:t>
            </a:r>
            <a:r>
              <a:rPr lang="en-US" altLang="x-none" sz="2000" i="1" dirty="0"/>
              <a:t>h</a:t>
            </a:r>
            <a:r>
              <a:rPr lang="en-US" altLang="x-none" sz="2000" dirty="0">
                <a:solidFill>
                  <a:srgbClr val="3333CC"/>
                </a:solidFill>
              </a:rPr>
              <a:t> on the hidden units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3960813" y="1653035"/>
            <a:ext cx="20526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>
                <a:solidFill>
                  <a:srgbClr val="3333CC"/>
                </a:solidFill>
              </a:rPr>
              <a:t>binary state of visible unit i</a:t>
            </a:r>
            <a:endParaRPr lang="en-US" altLang="x-none" sz="2000"/>
          </a:p>
        </p:txBody>
      </p:sp>
      <p:sp>
        <p:nvSpPr>
          <p:cNvPr id="3080" name="AutoShape 7"/>
          <p:cNvSpPr>
            <a:spLocks noChangeArrowheads="1"/>
          </p:cNvSpPr>
          <p:nvPr/>
        </p:nvSpPr>
        <p:spPr bwMode="auto">
          <a:xfrm rot="1754401">
            <a:off x="2108200" y="3616772"/>
            <a:ext cx="153988" cy="557213"/>
          </a:xfrm>
          <a:prstGeom prst="upArrow">
            <a:avLst>
              <a:gd name="adj1" fmla="val 50000"/>
              <a:gd name="adj2" fmla="val 90464"/>
            </a:avLst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3081" name="AutoShape 8"/>
          <p:cNvSpPr>
            <a:spLocks noChangeArrowheads="1"/>
          </p:cNvSpPr>
          <p:nvPr/>
        </p:nvSpPr>
        <p:spPr bwMode="auto">
          <a:xfrm rot="-1598772">
            <a:off x="6130175" y="3634789"/>
            <a:ext cx="107950" cy="546100"/>
          </a:xfrm>
          <a:prstGeom prst="upArrow">
            <a:avLst>
              <a:gd name="adj1" fmla="val 50000"/>
              <a:gd name="adj2" fmla="val 126471"/>
            </a:avLst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3082" name="AutoShape 9"/>
          <p:cNvSpPr>
            <a:spLocks noChangeArrowheads="1"/>
          </p:cNvSpPr>
          <p:nvPr/>
        </p:nvSpPr>
        <p:spPr bwMode="auto">
          <a:xfrm rot="-1437977">
            <a:off x="5113800" y="2389309"/>
            <a:ext cx="80962" cy="666750"/>
          </a:xfrm>
          <a:prstGeom prst="downArrow">
            <a:avLst>
              <a:gd name="adj1" fmla="val 50000"/>
              <a:gd name="adj2" fmla="val 205884"/>
            </a:avLst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3083" name="Text Box 10"/>
          <p:cNvSpPr txBox="1">
            <a:spLocks noChangeArrowheads="1"/>
          </p:cNvSpPr>
          <p:nvPr/>
        </p:nvSpPr>
        <p:spPr bwMode="auto">
          <a:xfrm>
            <a:off x="5905500" y="1653035"/>
            <a:ext cx="18716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>
                <a:solidFill>
                  <a:srgbClr val="3333CC"/>
                </a:solidFill>
              </a:rPr>
              <a:t>binary state of hidden unit j</a:t>
            </a:r>
            <a:endParaRPr lang="en-US" altLang="x-none" sz="2000"/>
          </a:p>
        </p:txBody>
      </p:sp>
      <p:sp>
        <p:nvSpPr>
          <p:cNvPr id="3084" name="AutoShape 11"/>
          <p:cNvSpPr>
            <a:spLocks noChangeArrowheads="1"/>
          </p:cNvSpPr>
          <p:nvPr/>
        </p:nvSpPr>
        <p:spPr bwMode="auto">
          <a:xfrm rot="1716628">
            <a:off x="5780401" y="2354136"/>
            <a:ext cx="61913" cy="612775"/>
          </a:xfrm>
          <a:prstGeom prst="downArrow">
            <a:avLst>
              <a:gd name="adj1" fmla="val 50000"/>
              <a:gd name="adj2" fmla="val 247434"/>
            </a:avLst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graphicFrame>
        <p:nvGraphicFramePr>
          <p:cNvPr id="307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451985"/>
              </p:ext>
            </p:extLst>
          </p:nvPr>
        </p:nvGraphicFramePr>
        <p:xfrm>
          <a:off x="3141109" y="5281703"/>
          <a:ext cx="2520786" cy="1003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6" name="Equation" r:id="rId6" imgW="1117440" imgH="444240" progId="Equation.3">
                  <p:embed/>
                </p:oleObj>
              </mc:Choice>
              <mc:Fallback>
                <p:oleObj name="Equation" r:id="rId6" imgW="11174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109" y="5281703"/>
                        <a:ext cx="2520786" cy="10033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381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x-none" sz="3600" dirty="0">
                <a:solidFill>
                  <a:srgbClr val="C00000"/>
                </a:solidFill>
              </a:rPr>
              <a:t>Using energies to define probabilities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2340" y="1449388"/>
            <a:ext cx="4583113" cy="5408612"/>
          </a:xfrm>
        </p:spPr>
        <p:txBody>
          <a:bodyPr/>
          <a:lstStyle/>
          <a:p>
            <a:pPr eaLnBrk="1" hangingPunct="1"/>
            <a:r>
              <a:rPr lang="en-US" altLang="x-none" sz="2400" dirty="0"/>
              <a:t>The probability of a joint configuration over both visible and hidden units depends on the energy of that joint configuration compared with the energy of all other joint configurations.</a:t>
            </a:r>
          </a:p>
          <a:p>
            <a:pPr eaLnBrk="1" hangingPunct="1"/>
            <a:endParaRPr lang="en-US" altLang="x-none" sz="2400" dirty="0"/>
          </a:p>
          <a:p>
            <a:pPr eaLnBrk="1" hangingPunct="1"/>
            <a:r>
              <a:rPr lang="en-US" altLang="x-none" sz="2400" dirty="0"/>
              <a:t>The probability of a configuration of the visible units is the sum of the probabilities of all the joint configurations that contain it.</a:t>
            </a:r>
          </a:p>
        </p:txBody>
      </p:sp>
      <p:graphicFrame>
        <p:nvGraphicFramePr>
          <p:cNvPr id="5122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46942982"/>
              </p:ext>
            </p:extLst>
          </p:nvPr>
        </p:nvGraphicFramePr>
        <p:xfrm>
          <a:off x="5201444" y="1449388"/>
          <a:ext cx="3135312" cy="155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1" name="Equation" r:id="rId4" imgW="1307880" imgH="647640" progId="Equation.3">
                  <p:embed/>
                </p:oleObj>
              </mc:Choice>
              <mc:Fallback>
                <p:oleObj name="Equation" r:id="rId4" imgW="1307880" imgH="64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1444" y="1449388"/>
                        <a:ext cx="3135312" cy="1552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5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49067649"/>
              </p:ext>
            </p:extLst>
          </p:nvPr>
        </p:nvGraphicFramePr>
        <p:xfrm>
          <a:off x="5456349" y="4208275"/>
          <a:ext cx="2768378" cy="1865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2" name="Equation" r:id="rId6" imgW="1168200" imgH="787320" progId="Equation.3">
                  <p:embed/>
                </p:oleObj>
              </mc:Choice>
              <mc:Fallback>
                <p:oleObj name="Equation" r:id="rId6" imgW="116820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6349" y="4208275"/>
                        <a:ext cx="2768378" cy="1865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616575" y="2655888"/>
            <a:ext cx="12239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>
                <a:solidFill>
                  <a:srgbClr val="FF0000"/>
                </a:solidFill>
              </a:rPr>
              <a:t>partition function</a:t>
            </a: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6228556" y="2225581"/>
            <a:ext cx="360362" cy="504825"/>
          </a:xfrm>
          <a:custGeom>
            <a:avLst/>
            <a:gdLst>
              <a:gd name="T0" fmla="*/ 70141668 w 21600"/>
              <a:gd name="T1" fmla="*/ 0 h 21600"/>
              <a:gd name="T2" fmla="*/ 70141668 w 21600"/>
              <a:gd name="T3" fmla="*/ 155211335 h 21600"/>
              <a:gd name="T4" fmla="*/ 4569174 w 21600"/>
              <a:gd name="T5" fmla="*/ 275749619 h 21600"/>
              <a:gd name="T6" fmla="*/ 100301955 w 21600"/>
              <a:gd name="T7" fmla="*/ 77605901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5117 h 21600"/>
              <a:gd name="T14" fmla="*/ 20572 w 21600"/>
              <a:gd name="T15" fmla="*/ 70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05" y="0"/>
                </a:lnTo>
                <a:lnTo>
                  <a:pt x="15105" y="5117"/>
                </a:lnTo>
                <a:lnTo>
                  <a:pt x="12427" y="5117"/>
                </a:lnTo>
                <a:cubicBezTo>
                  <a:pt x="5564" y="5117"/>
                  <a:pt x="0" y="8269"/>
                  <a:pt x="0" y="12158"/>
                </a:cubicBezTo>
                <a:lnTo>
                  <a:pt x="0" y="21600"/>
                </a:lnTo>
                <a:lnTo>
                  <a:pt x="1967" y="21600"/>
                </a:lnTo>
                <a:lnTo>
                  <a:pt x="1967" y="12158"/>
                </a:lnTo>
                <a:cubicBezTo>
                  <a:pt x="1967" y="9332"/>
                  <a:pt x="6650" y="7041"/>
                  <a:pt x="12427" y="7041"/>
                </a:cubicBezTo>
                <a:lnTo>
                  <a:pt x="15105" y="7041"/>
                </a:lnTo>
                <a:lnTo>
                  <a:pt x="15105" y="1215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8" name="TextBox 7"/>
          <p:cNvSpPr txBox="1"/>
          <p:nvPr/>
        </p:nvSpPr>
        <p:spPr>
          <a:xfrm>
            <a:off x="7241126" y="6042287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Hinton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9761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3995738" y="3176588"/>
            <a:ext cx="10080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6150" name="Rectangle 3"/>
          <p:cNvSpPr>
            <a:spLocks noChangeArrowheads="1"/>
          </p:cNvSpPr>
          <p:nvPr/>
        </p:nvSpPr>
        <p:spPr bwMode="auto">
          <a:xfrm>
            <a:off x="2266950" y="3176588"/>
            <a:ext cx="1008063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6151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250825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x-none" sz="3200" dirty="0">
                <a:solidFill>
                  <a:srgbClr val="C00000"/>
                </a:solidFill>
              </a:rPr>
              <a:t>A picture of the maximum likelihood learning algorithm for an RBM</a:t>
            </a:r>
          </a:p>
        </p:txBody>
      </p:sp>
      <p:graphicFrame>
        <p:nvGraphicFramePr>
          <p:cNvPr id="6146" name="Object 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15900" y="2327275"/>
          <a:ext cx="111601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8" name="Equation" r:id="rId4" imgW="507960" imgH="253800" progId="Equation.3">
                  <p:embed/>
                </p:oleObj>
              </mc:Choice>
              <mc:Fallback>
                <p:oleObj name="Equation" r:id="rId4" imgW="5079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327275"/>
                        <a:ext cx="1116013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480175" y="2300288"/>
          <a:ext cx="1117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9" name="Equation" r:id="rId6" imgW="545760" imgH="279360" progId="Equation.3">
                  <p:embed/>
                </p:oleObj>
              </mc:Choice>
              <mc:Fallback>
                <p:oleObj name="Equation" r:id="rId6" imgW="5457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0175" y="2300288"/>
                        <a:ext cx="1117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503238" y="3176588"/>
            <a:ext cx="10080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574675" y="3284538"/>
            <a:ext cx="338138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1028700" y="3284538"/>
            <a:ext cx="338138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900113" y="1736725"/>
            <a:ext cx="1511300" cy="611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6156" name="Oval 12"/>
          <p:cNvSpPr>
            <a:spLocks noChangeArrowheads="1"/>
          </p:cNvSpPr>
          <p:nvPr/>
        </p:nvSpPr>
        <p:spPr bwMode="auto">
          <a:xfrm>
            <a:off x="993775" y="1866900"/>
            <a:ext cx="338138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6157" name="Oval 13"/>
          <p:cNvSpPr>
            <a:spLocks noChangeArrowheads="1"/>
          </p:cNvSpPr>
          <p:nvPr/>
        </p:nvSpPr>
        <p:spPr bwMode="auto">
          <a:xfrm>
            <a:off x="1498600" y="1866900"/>
            <a:ext cx="338138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1979613" y="1881188"/>
            <a:ext cx="338137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cxnSp>
        <p:nvCxnSpPr>
          <p:cNvPr id="6159" name="AutoShape 15"/>
          <p:cNvCxnSpPr>
            <a:cxnSpLocks noChangeShapeType="1"/>
            <a:stCxn id="6153" idx="7"/>
            <a:endCxn id="6157" idx="3"/>
          </p:cNvCxnSpPr>
          <p:nvPr/>
        </p:nvCxnSpPr>
        <p:spPr bwMode="auto">
          <a:xfrm flipV="1">
            <a:off x="863600" y="2155825"/>
            <a:ext cx="684213" cy="1177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609600" y="3248025"/>
            <a:ext cx="61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>
                <a:solidFill>
                  <a:srgbClr val="3333CC"/>
                </a:solidFill>
              </a:rPr>
              <a:t>i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1547813" y="1808163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>
                <a:solidFill>
                  <a:srgbClr val="3333CC"/>
                </a:solidFill>
              </a:rPr>
              <a:t>j</a:t>
            </a:r>
          </a:p>
        </p:txBody>
      </p:sp>
      <p:cxnSp>
        <p:nvCxnSpPr>
          <p:cNvPr id="6162" name="AutoShape 18"/>
          <p:cNvCxnSpPr>
            <a:cxnSpLocks noChangeShapeType="1"/>
            <a:stCxn id="6161" idx="2"/>
            <a:endCxn id="6163" idx="1"/>
          </p:cNvCxnSpPr>
          <p:nvPr/>
        </p:nvCxnSpPr>
        <p:spPr bwMode="auto">
          <a:xfrm>
            <a:off x="1763713" y="2205038"/>
            <a:ext cx="623887" cy="1128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63" name="Oval 19"/>
          <p:cNvSpPr>
            <a:spLocks noChangeArrowheads="1"/>
          </p:cNvSpPr>
          <p:nvPr/>
        </p:nvSpPr>
        <p:spPr bwMode="auto">
          <a:xfrm>
            <a:off x="2338388" y="3284538"/>
            <a:ext cx="338137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6164" name="Oval 20"/>
          <p:cNvSpPr>
            <a:spLocks noChangeArrowheads="1"/>
          </p:cNvSpPr>
          <p:nvPr/>
        </p:nvSpPr>
        <p:spPr bwMode="auto">
          <a:xfrm>
            <a:off x="2792413" y="3284538"/>
            <a:ext cx="338137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2663825" y="1736725"/>
            <a:ext cx="1511300" cy="611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6166" name="Oval 22"/>
          <p:cNvSpPr>
            <a:spLocks noChangeArrowheads="1"/>
          </p:cNvSpPr>
          <p:nvPr/>
        </p:nvSpPr>
        <p:spPr bwMode="auto">
          <a:xfrm>
            <a:off x="2757488" y="1866900"/>
            <a:ext cx="338137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6167" name="Oval 23"/>
          <p:cNvSpPr>
            <a:spLocks noChangeArrowheads="1"/>
          </p:cNvSpPr>
          <p:nvPr/>
        </p:nvSpPr>
        <p:spPr bwMode="auto">
          <a:xfrm>
            <a:off x="3262313" y="1866900"/>
            <a:ext cx="338137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6168" name="Oval 24"/>
          <p:cNvSpPr>
            <a:spLocks noChangeArrowheads="1"/>
          </p:cNvSpPr>
          <p:nvPr/>
        </p:nvSpPr>
        <p:spPr bwMode="auto">
          <a:xfrm>
            <a:off x="3743325" y="1881188"/>
            <a:ext cx="338138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cxnSp>
        <p:nvCxnSpPr>
          <p:cNvPr id="6169" name="AutoShape 25"/>
          <p:cNvCxnSpPr>
            <a:cxnSpLocks noChangeShapeType="1"/>
            <a:stCxn id="6163" idx="7"/>
            <a:endCxn id="6167" idx="3"/>
          </p:cNvCxnSpPr>
          <p:nvPr/>
        </p:nvCxnSpPr>
        <p:spPr bwMode="auto">
          <a:xfrm flipV="1">
            <a:off x="2627313" y="2155825"/>
            <a:ext cx="684212" cy="1177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2374900" y="3248025"/>
            <a:ext cx="61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>
                <a:solidFill>
                  <a:srgbClr val="3333CC"/>
                </a:solidFill>
              </a:rPr>
              <a:t>i</a:t>
            </a: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3311525" y="1808163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>
                <a:solidFill>
                  <a:srgbClr val="3333CC"/>
                </a:solidFill>
              </a:rPr>
              <a:t>j</a:t>
            </a:r>
          </a:p>
        </p:txBody>
      </p:sp>
      <p:cxnSp>
        <p:nvCxnSpPr>
          <p:cNvPr id="6172" name="AutoShape 28"/>
          <p:cNvCxnSpPr>
            <a:cxnSpLocks noChangeShapeType="1"/>
            <a:stCxn id="6171" idx="2"/>
            <a:endCxn id="6173" idx="1"/>
          </p:cNvCxnSpPr>
          <p:nvPr/>
        </p:nvCxnSpPr>
        <p:spPr bwMode="auto">
          <a:xfrm>
            <a:off x="3527425" y="2205038"/>
            <a:ext cx="588963" cy="1128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73" name="Oval 29"/>
          <p:cNvSpPr>
            <a:spLocks noChangeArrowheads="1"/>
          </p:cNvSpPr>
          <p:nvPr/>
        </p:nvSpPr>
        <p:spPr bwMode="auto">
          <a:xfrm>
            <a:off x="4067175" y="3284538"/>
            <a:ext cx="338138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6174" name="Oval 30"/>
          <p:cNvSpPr>
            <a:spLocks noChangeArrowheads="1"/>
          </p:cNvSpPr>
          <p:nvPr/>
        </p:nvSpPr>
        <p:spPr bwMode="auto">
          <a:xfrm>
            <a:off x="4521200" y="3284538"/>
            <a:ext cx="338138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6175" name="Rectangle 31"/>
          <p:cNvSpPr>
            <a:spLocks noChangeArrowheads="1"/>
          </p:cNvSpPr>
          <p:nvPr/>
        </p:nvSpPr>
        <p:spPr bwMode="auto">
          <a:xfrm>
            <a:off x="4392613" y="1736725"/>
            <a:ext cx="1511300" cy="611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6176" name="Oval 32"/>
          <p:cNvSpPr>
            <a:spLocks noChangeArrowheads="1"/>
          </p:cNvSpPr>
          <p:nvPr/>
        </p:nvSpPr>
        <p:spPr bwMode="auto">
          <a:xfrm>
            <a:off x="4486275" y="1866900"/>
            <a:ext cx="338138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6177" name="Oval 33"/>
          <p:cNvSpPr>
            <a:spLocks noChangeArrowheads="1"/>
          </p:cNvSpPr>
          <p:nvPr/>
        </p:nvSpPr>
        <p:spPr bwMode="auto">
          <a:xfrm>
            <a:off x="4991100" y="1866900"/>
            <a:ext cx="338138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6178" name="Oval 34"/>
          <p:cNvSpPr>
            <a:spLocks noChangeArrowheads="1"/>
          </p:cNvSpPr>
          <p:nvPr/>
        </p:nvSpPr>
        <p:spPr bwMode="auto">
          <a:xfrm>
            <a:off x="5472113" y="1881188"/>
            <a:ext cx="338137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cxnSp>
        <p:nvCxnSpPr>
          <p:cNvPr id="6179" name="AutoShape 35"/>
          <p:cNvCxnSpPr>
            <a:cxnSpLocks noChangeShapeType="1"/>
            <a:stCxn id="6173" idx="7"/>
            <a:endCxn id="6177" idx="3"/>
          </p:cNvCxnSpPr>
          <p:nvPr/>
        </p:nvCxnSpPr>
        <p:spPr bwMode="auto">
          <a:xfrm flipV="1">
            <a:off x="4356100" y="2155825"/>
            <a:ext cx="684213" cy="1177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80" name="Text Box 36"/>
          <p:cNvSpPr txBox="1">
            <a:spLocks noChangeArrowheads="1"/>
          </p:cNvSpPr>
          <p:nvPr/>
        </p:nvSpPr>
        <p:spPr bwMode="auto">
          <a:xfrm>
            <a:off x="4103688" y="3248025"/>
            <a:ext cx="61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>
                <a:solidFill>
                  <a:srgbClr val="3333CC"/>
                </a:solidFill>
              </a:rPr>
              <a:t>i</a:t>
            </a:r>
          </a:p>
        </p:txBody>
      </p:sp>
      <p:sp>
        <p:nvSpPr>
          <p:cNvPr id="6181" name="Text Box 37"/>
          <p:cNvSpPr txBox="1">
            <a:spLocks noChangeArrowheads="1"/>
          </p:cNvSpPr>
          <p:nvPr/>
        </p:nvSpPr>
        <p:spPr bwMode="auto">
          <a:xfrm>
            <a:off x="5040313" y="1808163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>
                <a:solidFill>
                  <a:srgbClr val="3333CC"/>
                </a:solidFill>
              </a:rPr>
              <a:t>j</a:t>
            </a:r>
          </a:p>
        </p:txBody>
      </p:sp>
      <p:sp>
        <p:nvSpPr>
          <p:cNvPr id="6182" name="Rectangle 38"/>
          <p:cNvSpPr>
            <a:spLocks noChangeArrowheads="1"/>
          </p:cNvSpPr>
          <p:nvPr/>
        </p:nvSpPr>
        <p:spPr bwMode="auto">
          <a:xfrm>
            <a:off x="6804025" y="3176588"/>
            <a:ext cx="1008063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6183" name="Oval 39"/>
          <p:cNvSpPr>
            <a:spLocks noChangeArrowheads="1"/>
          </p:cNvSpPr>
          <p:nvPr/>
        </p:nvSpPr>
        <p:spPr bwMode="auto">
          <a:xfrm>
            <a:off x="6875463" y="3284538"/>
            <a:ext cx="338137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6184" name="Oval 40"/>
          <p:cNvSpPr>
            <a:spLocks noChangeArrowheads="1"/>
          </p:cNvSpPr>
          <p:nvPr/>
        </p:nvSpPr>
        <p:spPr bwMode="auto">
          <a:xfrm>
            <a:off x="7329488" y="3284538"/>
            <a:ext cx="338137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6185" name="Rectangle 41"/>
          <p:cNvSpPr>
            <a:spLocks noChangeArrowheads="1"/>
          </p:cNvSpPr>
          <p:nvPr/>
        </p:nvSpPr>
        <p:spPr bwMode="auto">
          <a:xfrm>
            <a:off x="7200900" y="1736725"/>
            <a:ext cx="1511300" cy="611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6186" name="Oval 42"/>
          <p:cNvSpPr>
            <a:spLocks noChangeArrowheads="1"/>
          </p:cNvSpPr>
          <p:nvPr/>
        </p:nvSpPr>
        <p:spPr bwMode="auto">
          <a:xfrm>
            <a:off x="7294563" y="1866900"/>
            <a:ext cx="338137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6187" name="Oval 43"/>
          <p:cNvSpPr>
            <a:spLocks noChangeArrowheads="1"/>
          </p:cNvSpPr>
          <p:nvPr/>
        </p:nvSpPr>
        <p:spPr bwMode="auto">
          <a:xfrm>
            <a:off x="7799388" y="1866900"/>
            <a:ext cx="338137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6188" name="Oval 44"/>
          <p:cNvSpPr>
            <a:spLocks noChangeArrowheads="1"/>
          </p:cNvSpPr>
          <p:nvPr/>
        </p:nvSpPr>
        <p:spPr bwMode="auto">
          <a:xfrm>
            <a:off x="8280400" y="1881188"/>
            <a:ext cx="338138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cxnSp>
        <p:nvCxnSpPr>
          <p:cNvPr id="6189" name="AutoShape 45"/>
          <p:cNvCxnSpPr>
            <a:cxnSpLocks noChangeShapeType="1"/>
            <a:stCxn id="6183" idx="7"/>
            <a:endCxn id="6187" idx="3"/>
          </p:cNvCxnSpPr>
          <p:nvPr/>
        </p:nvCxnSpPr>
        <p:spPr bwMode="auto">
          <a:xfrm flipV="1">
            <a:off x="7164388" y="2155825"/>
            <a:ext cx="684212" cy="1177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90" name="Text Box 46"/>
          <p:cNvSpPr txBox="1">
            <a:spLocks noChangeArrowheads="1"/>
          </p:cNvSpPr>
          <p:nvPr/>
        </p:nvSpPr>
        <p:spPr bwMode="auto">
          <a:xfrm>
            <a:off x="6910388" y="3248025"/>
            <a:ext cx="61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>
                <a:solidFill>
                  <a:srgbClr val="3333CC"/>
                </a:solidFill>
              </a:rPr>
              <a:t>i</a:t>
            </a:r>
          </a:p>
        </p:txBody>
      </p:sp>
      <p:sp>
        <p:nvSpPr>
          <p:cNvPr id="6191" name="Text Box 47"/>
          <p:cNvSpPr txBox="1">
            <a:spLocks noChangeArrowheads="1"/>
          </p:cNvSpPr>
          <p:nvPr/>
        </p:nvSpPr>
        <p:spPr bwMode="auto">
          <a:xfrm>
            <a:off x="7848600" y="1808163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>
                <a:solidFill>
                  <a:srgbClr val="3333CC"/>
                </a:solidFill>
              </a:rPr>
              <a:t>j</a:t>
            </a:r>
          </a:p>
        </p:txBody>
      </p:sp>
      <p:sp>
        <p:nvSpPr>
          <p:cNvPr id="6192" name="Oval 48"/>
          <p:cNvSpPr>
            <a:spLocks noChangeArrowheads="1"/>
          </p:cNvSpPr>
          <p:nvPr/>
        </p:nvSpPr>
        <p:spPr bwMode="auto">
          <a:xfrm>
            <a:off x="5759450" y="2816225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6193" name="Oval 49"/>
          <p:cNvSpPr>
            <a:spLocks noChangeArrowheads="1"/>
          </p:cNvSpPr>
          <p:nvPr/>
        </p:nvSpPr>
        <p:spPr bwMode="auto">
          <a:xfrm>
            <a:off x="6011863" y="2816225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6194" name="Oval 50"/>
          <p:cNvSpPr>
            <a:spLocks noChangeArrowheads="1"/>
          </p:cNvSpPr>
          <p:nvPr/>
        </p:nvSpPr>
        <p:spPr bwMode="auto">
          <a:xfrm>
            <a:off x="6299200" y="2816225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6195" name="Text Box 51"/>
          <p:cNvSpPr txBox="1">
            <a:spLocks noChangeArrowheads="1"/>
          </p:cNvSpPr>
          <p:nvPr/>
        </p:nvSpPr>
        <p:spPr bwMode="auto">
          <a:xfrm>
            <a:off x="657225" y="3789363"/>
            <a:ext cx="8280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>
                <a:solidFill>
                  <a:srgbClr val="009900"/>
                </a:solidFill>
              </a:rPr>
              <a:t>t = 0                 t = 1                  t = 2                               t = infinity</a:t>
            </a:r>
          </a:p>
        </p:txBody>
      </p:sp>
      <p:graphicFrame>
        <p:nvGraphicFramePr>
          <p:cNvPr id="6148" name="Object 52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501640597"/>
              </p:ext>
            </p:extLst>
          </p:nvPr>
        </p:nvGraphicFramePr>
        <p:xfrm>
          <a:off x="2148681" y="5627688"/>
          <a:ext cx="4456112" cy="977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0" name="Equation" r:id="rId8" imgW="2082600" imgH="457200" progId="Equation.3">
                  <p:embed/>
                </p:oleObj>
              </mc:Choice>
              <mc:Fallback>
                <p:oleObj name="Equation" r:id="rId8" imgW="2082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8681" y="5627688"/>
                        <a:ext cx="4456112" cy="9776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96" name="Text Box 53"/>
          <p:cNvSpPr txBox="1">
            <a:spLocks noChangeArrowheads="1"/>
          </p:cNvSpPr>
          <p:nvPr/>
        </p:nvSpPr>
        <p:spPr bwMode="auto">
          <a:xfrm>
            <a:off x="700088" y="4257675"/>
            <a:ext cx="788511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400" dirty="0">
                <a:latin typeface="+mj-lt"/>
              </a:rPr>
              <a:t>Start with a training vector on the visible units.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sz="2400" dirty="0">
                <a:latin typeface="+mj-lt"/>
              </a:rPr>
              <a:t>Then alternate between updating all the hidden units in parallel and updating all the visible units in parallel.</a:t>
            </a:r>
          </a:p>
        </p:txBody>
      </p:sp>
      <p:sp>
        <p:nvSpPr>
          <p:cNvPr id="6197" name="Text Box 54"/>
          <p:cNvSpPr txBox="1">
            <a:spLocks noChangeArrowheads="1"/>
          </p:cNvSpPr>
          <p:nvPr/>
        </p:nvSpPr>
        <p:spPr bwMode="auto">
          <a:xfrm>
            <a:off x="7775575" y="2673350"/>
            <a:ext cx="1368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>
                <a:solidFill>
                  <a:srgbClr val="FF0000"/>
                </a:solidFill>
              </a:rPr>
              <a:t>a fantasy</a:t>
            </a:r>
          </a:p>
        </p:txBody>
      </p:sp>
      <p:sp>
        <p:nvSpPr>
          <p:cNvPr id="6198" name="Line 55"/>
          <p:cNvSpPr>
            <a:spLocks noChangeShapeType="1"/>
          </p:cNvSpPr>
          <p:nvPr/>
        </p:nvSpPr>
        <p:spPr bwMode="auto">
          <a:xfrm flipH="1">
            <a:off x="7885113" y="3033713"/>
            <a:ext cx="287337" cy="2873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241126" y="6042287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Hinton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439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2266950" y="2751138"/>
            <a:ext cx="1008063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698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x-none"/>
              <a:t>A quick way to learn an RBM</a:t>
            </a:r>
          </a:p>
        </p:txBody>
      </p:sp>
      <p:graphicFrame>
        <p:nvGraphicFramePr>
          <p:cNvPr id="7170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392113" y="1901825"/>
          <a:ext cx="97631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6" name="Equation" r:id="rId4" imgW="507960" imgH="253800" progId="Equation.3">
                  <p:embed/>
                </p:oleObj>
              </mc:Choice>
              <mc:Fallback>
                <p:oleObj name="Equation" r:id="rId4" imgW="5079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1901825"/>
                        <a:ext cx="976312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376488" y="1924050"/>
          <a:ext cx="900112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7" name="Equation" r:id="rId6" imgW="495000" imgH="253800" progId="Equation.3">
                  <p:embed/>
                </p:oleObj>
              </mc:Choice>
              <mc:Fallback>
                <p:oleObj name="Equation" r:id="rId6" imgW="4950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488" y="1924050"/>
                        <a:ext cx="900112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503238" y="2751138"/>
            <a:ext cx="10080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7176" name="Oval 7"/>
          <p:cNvSpPr>
            <a:spLocks noChangeArrowheads="1"/>
          </p:cNvSpPr>
          <p:nvPr/>
        </p:nvSpPr>
        <p:spPr bwMode="auto">
          <a:xfrm>
            <a:off x="574675" y="2859088"/>
            <a:ext cx="338138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7177" name="Oval 8"/>
          <p:cNvSpPr>
            <a:spLocks noChangeArrowheads="1"/>
          </p:cNvSpPr>
          <p:nvPr/>
        </p:nvSpPr>
        <p:spPr bwMode="auto">
          <a:xfrm>
            <a:off x="1028700" y="2859088"/>
            <a:ext cx="338138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900113" y="1311275"/>
            <a:ext cx="1511300" cy="611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7179" name="Oval 10"/>
          <p:cNvSpPr>
            <a:spLocks noChangeArrowheads="1"/>
          </p:cNvSpPr>
          <p:nvPr/>
        </p:nvSpPr>
        <p:spPr bwMode="auto">
          <a:xfrm>
            <a:off x="993775" y="1441450"/>
            <a:ext cx="338138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7180" name="Oval 11"/>
          <p:cNvSpPr>
            <a:spLocks noChangeArrowheads="1"/>
          </p:cNvSpPr>
          <p:nvPr/>
        </p:nvSpPr>
        <p:spPr bwMode="auto">
          <a:xfrm>
            <a:off x="1498600" y="1441450"/>
            <a:ext cx="338138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7181" name="Oval 12"/>
          <p:cNvSpPr>
            <a:spLocks noChangeArrowheads="1"/>
          </p:cNvSpPr>
          <p:nvPr/>
        </p:nvSpPr>
        <p:spPr bwMode="auto">
          <a:xfrm>
            <a:off x="1979613" y="1455738"/>
            <a:ext cx="338137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cxnSp>
        <p:nvCxnSpPr>
          <p:cNvPr id="7182" name="AutoShape 13"/>
          <p:cNvCxnSpPr>
            <a:cxnSpLocks noChangeShapeType="1"/>
            <a:stCxn id="7176" idx="7"/>
            <a:endCxn id="7180" idx="3"/>
          </p:cNvCxnSpPr>
          <p:nvPr/>
        </p:nvCxnSpPr>
        <p:spPr bwMode="auto">
          <a:xfrm flipV="1">
            <a:off x="863600" y="1730375"/>
            <a:ext cx="684213" cy="1177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3" name="Text Box 14"/>
          <p:cNvSpPr txBox="1">
            <a:spLocks noChangeArrowheads="1"/>
          </p:cNvSpPr>
          <p:nvPr/>
        </p:nvSpPr>
        <p:spPr bwMode="auto">
          <a:xfrm>
            <a:off x="609600" y="2822575"/>
            <a:ext cx="61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>
                <a:solidFill>
                  <a:srgbClr val="3333CC"/>
                </a:solidFill>
              </a:rPr>
              <a:t>i</a:t>
            </a:r>
          </a:p>
        </p:txBody>
      </p:sp>
      <p:sp>
        <p:nvSpPr>
          <p:cNvPr id="7184" name="Text Box 15"/>
          <p:cNvSpPr txBox="1">
            <a:spLocks noChangeArrowheads="1"/>
          </p:cNvSpPr>
          <p:nvPr/>
        </p:nvSpPr>
        <p:spPr bwMode="auto">
          <a:xfrm>
            <a:off x="1547813" y="1382713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>
                <a:solidFill>
                  <a:srgbClr val="3333CC"/>
                </a:solidFill>
              </a:rPr>
              <a:t>j</a:t>
            </a:r>
          </a:p>
        </p:txBody>
      </p:sp>
      <p:cxnSp>
        <p:nvCxnSpPr>
          <p:cNvPr id="7185" name="AutoShape 16"/>
          <p:cNvCxnSpPr>
            <a:cxnSpLocks noChangeShapeType="1"/>
            <a:stCxn id="7184" idx="2"/>
            <a:endCxn id="7186" idx="1"/>
          </p:cNvCxnSpPr>
          <p:nvPr/>
        </p:nvCxnSpPr>
        <p:spPr bwMode="auto">
          <a:xfrm>
            <a:off x="1763713" y="1779588"/>
            <a:ext cx="623887" cy="1128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6" name="Oval 17"/>
          <p:cNvSpPr>
            <a:spLocks noChangeArrowheads="1"/>
          </p:cNvSpPr>
          <p:nvPr/>
        </p:nvSpPr>
        <p:spPr bwMode="auto">
          <a:xfrm>
            <a:off x="2338388" y="2859088"/>
            <a:ext cx="338137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7187" name="Oval 18"/>
          <p:cNvSpPr>
            <a:spLocks noChangeArrowheads="1"/>
          </p:cNvSpPr>
          <p:nvPr/>
        </p:nvSpPr>
        <p:spPr bwMode="auto">
          <a:xfrm>
            <a:off x="2792413" y="2859088"/>
            <a:ext cx="338137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7188" name="Rectangle 19"/>
          <p:cNvSpPr>
            <a:spLocks noChangeArrowheads="1"/>
          </p:cNvSpPr>
          <p:nvPr/>
        </p:nvSpPr>
        <p:spPr bwMode="auto">
          <a:xfrm>
            <a:off x="2952750" y="1311275"/>
            <a:ext cx="1511300" cy="611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7189" name="Oval 20"/>
          <p:cNvSpPr>
            <a:spLocks noChangeArrowheads="1"/>
          </p:cNvSpPr>
          <p:nvPr/>
        </p:nvSpPr>
        <p:spPr bwMode="auto">
          <a:xfrm>
            <a:off x="3046413" y="1441450"/>
            <a:ext cx="338137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7190" name="Oval 21"/>
          <p:cNvSpPr>
            <a:spLocks noChangeArrowheads="1"/>
          </p:cNvSpPr>
          <p:nvPr/>
        </p:nvSpPr>
        <p:spPr bwMode="auto">
          <a:xfrm>
            <a:off x="3551238" y="1441450"/>
            <a:ext cx="338137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7191" name="Oval 22"/>
          <p:cNvSpPr>
            <a:spLocks noChangeArrowheads="1"/>
          </p:cNvSpPr>
          <p:nvPr/>
        </p:nvSpPr>
        <p:spPr bwMode="auto">
          <a:xfrm>
            <a:off x="4032250" y="1455738"/>
            <a:ext cx="338138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cxnSp>
        <p:nvCxnSpPr>
          <p:cNvPr id="7192" name="AutoShape 23"/>
          <p:cNvCxnSpPr>
            <a:cxnSpLocks noChangeShapeType="1"/>
            <a:stCxn id="7186" idx="7"/>
            <a:endCxn id="7190" idx="3"/>
          </p:cNvCxnSpPr>
          <p:nvPr/>
        </p:nvCxnSpPr>
        <p:spPr bwMode="auto">
          <a:xfrm flipV="1">
            <a:off x="2627313" y="1730375"/>
            <a:ext cx="973137" cy="1177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93" name="Text Box 24"/>
          <p:cNvSpPr txBox="1">
            <a:spLocks noChangeArrowheads="1"/>
          </p:cNvSpPr>
          <p:nvPr/>
        </p:nvSpPr>
        <p:spPr bwMode="auto">
          <a:xfrm>
            <a:off x="2374900" y="2822575"/>
            <a:ext cx="61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>
                <a:solidFill>
                  <a:srgbClr val="3333CC"/>
                </a:solidFill>
              </a:rPr>
              <a:t>i</a:t>
            </a:r>
          </a:p>
        </p:txBody>
      </p:sp>
      <p:sp>
        <p:nvSpPr>
          <p:cNvPr id="7194" name="Text Box 25"/>
          <p:cNvSpPr txBox="1">
            <a:spLocks noChangeArrowheads="1"/>
          </p:cNvSpPr>
          <p:nvPr/>
        </p:nvSpPr>
        <p:spPr bwMode="auto">
          <a:xfrm>
            <a:off x="3600450" y="1382713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>
                <a:solidFill>
                  <a:srgbClr val="3333CC"/>
                </a:solidFill>
              </a:rPr>
              <a:t>j</a:t>
            </a:r>
          </a:p>
        </p:txBody>
      </p:sp>
      <p:sp>
        <p:nvSpPr>
          <p:cNvPr id="7195" name="Text Box 26"/>
          <p:cNvSpPr txBox="1">
            <a:spLocks noChangeArrowheads="1"/>
          </p:cNvSpPr>
          <p:nvPr/>
        </p:nvSpPr>
        <p:spPr bwMode="auto">
          <a:xfrm>
            <a:off x="647700" y="3363913"/>
            <a:ext cx="284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>
                <a:solidFill>
                  <a:srgbClr val="009900"/>
                </a:solidFill>
              </a:rPr>
              <a:t>t = 0                 t = 1   </a:t>
            </a:r>
          </a:p>
        </p:txBody>
      </p:sp>
      <p:graphicFrame>
        <p:nvGraphicFramePr>
          <p:cNvPr id="7172" name="Object 27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210820893"/>
              </p:ext>
            </p:extLst>
          </p:nvPr>
        </p:nvGraphicFramePr>
        <p:xfrm>
          <a:off x="1547813" y="4297848"/>
          <a:ext cx="4729477" cy="629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8" name="Equation" r:id="rId8" imgW="1904760" imgH="253800" progId="Equation.3">
                  <p:embed/>
                </p:oleObj>
              </mc:Choice>
              <mc:Fallback>
                <p:oleObj name="Equation" r:id="rId8" imgW="19047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4297848"/>
                        <a:ext cx="4729477" cy="6297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4841875" y="1311275"/>
            <a:ext cx="415925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/>
              <a:t>Start with a training vector on the visible units.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sz="2000"/>
              <a:t>Update all the hidden units in parallel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sz="2000"/>
              <a:t>Update the all the visible units in parallel to get a “reconstruction”.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sz="2000"/>
              <a:t>Update the hidden units again</a:t>
            </a:r>
            <a:r>
              <a:rPr lang="en-US" altLang="x-none" sz="1800"/>
              <a:t>. </a:t>
            </a:r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287338" y="5327650"/>
            <a:ext cx="8712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400" smtClean="0">
                <a:solidFill>
                  <a:srgbClr val="00B050"/>
                </a:solidFill>
                <a:latin typeface="+mn-lt"/>
              </a:rPr>
              <a:t>This is not following the gradient of the log likelihood. </a:t>
            </a:r>
            <a:r>
              <a:rPr lang="en-US" altLang="x-none" sz="2400" dirty="0" smtClean="0">
                <a:solidFill>
                  <a:srgbClr val="00B050"/>
                </a:solidFill>
                <a:latin typeface="+mn-lt"/>
              </a:rPr>
              <a:t>But it works well. It is approximately following the gradient of another objective function (</a:t>
            </a:r>
            <a:r>
              <a:rPr lang="en-US" altLang="x-none" sz="2400" dirty="0" err="1" smtClean="0">
                <a:solidFill>
                  <a:srgbClr val="00B050"/>
                </a:solidFill>
                <a:latin typeface="+mn-lt"/>
              </a:rPr>
              <a:t>Carreira-Perpinan</a:t>
            </a:r>
            <a:r>
              <a:rPr lang="en-US" altLang="x-none" sz="2400" dirty="0" smtClean="0">
                <a:solidFill>
                  <a:srgbClr val="00B050"/>
                </a:solidFill>
                <a:latin typeface="+mn-lt"/>
              </a:rPr>
              <a:t> &amp; Hinton, 2005).</a:t>
            </a:r>
            <a:endParaRPr lang="en-US" altLang="x-none" sz="24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1979613" y="3652838"/>
            <a:ext cx="20526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>
                <a:solidFill>
                  <a:srgbClr val="3333CC"/>
                </a:solidFill>
              </a:rPr>
              <a:t>reconstruction</a:t>
            </a:r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647700" y="3689350"/>
            <a:ext cx="719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>
                <a:solidFill>
                  <a:srgbClr val="3333CC"/>
                </a:solidFill>
              </a:rPr>
              <a:t>data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41126" y="6127690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Hinton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1166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19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x-none" sz="2800">
                <a:solidFill>
                  <a:srgbClr val="3333CC"/>
                </a:solidFill>
              </a:rPr>
              <a:t>How to learn a set of features that are good for reconstructing images of the digit 2</a:t>
            </a:r>
            <a:r>
              <a:rPr lang="en-US" altLang="x-none" sz="2400"/>
              <a:t> 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197100" y="1614488"/>
            <a:ext cx="1835150" cy="12747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400"/>
              <a:t>50 binary feature neurons</a:t>
            </a:r>
            <a:r>
              <a:rPr lang="en-US" altLang="x-none" sz="2800"/>
              <a:t> 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519363" y="4546600"/>
            <a:ext cx="1152525" cy="11541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/>
              <a:t>16 x 16 pixel     image</a:t>
            </a:r>
            <a:r>
              <a:rPr lang="en-US" altLang="x-none" sz="2800"/>
              <a:t> </a:t>
            </a: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 rot="-2280205">
            <a:off x="4248150" y="3071813"/>
            <a:ext cx="309563" cy="1114425"/>
          </a:xfrm>
          <a:prstGeom prst="downArrow">
            <a:avLst>
              <a:gd name="adj1" fmla="val 50000"/>
              <a:gd name="adj2" fmla="val 9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43014" name="AutoShape 6"/>
          <p:cNvSpPr>
            <a:spLocks noChangeArrowheads="1"/>
          </p:cNvSpPr>
          <p:nvPr/>
        </p:nvSpPr>
        <p:spPr bwMode="auto">
          <a:xfrm>
            <a:off x="3024188" y="3221038"/>
            <a:ext cx="252412" cy="931862"/>
          </a:xfrm>
          <a:prstGeom prst="upArrow">
            <a:avLst>
              <a:gd name="adj1" fmla="val 50000"/>
              <a:gd name="adj2" fmla="val 92296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4787900" y="1611313"/>
            <a:ext cx="1835150" cy="12747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400"/>
              <a:t>50 binary feature neurons</a:t>
            </a:r>
            <a:r>
              <a:rPr lang="en-US" altLang="x-none" sz="2800"/>
              <a:t> 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5110163" y="4543425"/>
            <a:ext cx="1152525" cy="11541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/>
              <a:t>16 x 16 pixel     image</a:t>
            </a:r>
            <a:r>
              <a:rPr lang="en-US" altLang="x-none" sz="2800"/>
              <a:t> </a:t>
            </a:r>
          </a:p>
        </p:txBody>
      </p:sp>
      <p:sp>
        <p:nvSpPr>
          <p:cNvPr id="43017" name="AutoShape 9"/>
          <p:cNvSpPr>
            <a:spLocks noChangeArrowheads="1"/>
          </p:cNvSpPr>
          <p:nvPr/>
        </p:nvSpPr>
        <p:spPr bwMode="auto">
          <a:xfrm>
            <a:off x="5326063" y="3222625"/>
            <a:ext cx="252412" cy="893763"/>
          </a:xfrm>
          <a:prstGeom prst="upArrow">
            <a:avLst>
              <a:gd name="adj1" fmla="val 50000"/>
              <a:gd name="adj2" fmla="val 8852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538163" y="3071813"/>
            <a:ext cx="26289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>
                <a:solidFill>
                  <a:srgbClr val="009900"/>
                </a:solidFill>
              </a:rPr>
              <a:t>Increment</a:t>
            </a:r>
            <a:r>
              <a:rPr lang="en-US" altLang="x-none" sz="2000"/>
              <a:t> weights between an active pixel and an active feature</a:t>
            </a: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5830888" y="3036888"/>
            <a:ext cx="26289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>
                <a:solidFill>
                  <a:srgbClr val="FF0000"/>
                </a:solidFill>
              </a:rPr>
              <a:t>Decrement </a:t>
            </a:r>
            <a:r>
              <a:rPr lang="en-US" altLang="x-none" sz="2000"/>
              <a:t>weights between an active pixel and an active feature</a:t>
            </a: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2482850" y="5700713"/>
            <a:ext cx="1260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400" dirty="0">
                <a:solidFill>
                  <a:srgbClr val="3333CC"/>
                </a:solidFill>
              </a:rPr>
              <a:t>  </a:t>
            </a:r>
            <a:r>
              <a:rPr lang="en-US" altLang="x-none" sz="2000" dirty="0">
                <a:solidFill>
                  <a:srgbClr val="3333CC"/>
                </a:solidFill>
              </a:rPr>
              <a:t>data </a:t>
            </a:r>
            <a:r>
              <a:rPr lang="en-US" altLang="x-none" sz="2000" dirty="0"/>
              <a:t>(reality)</a:t>
            </a: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4787900" y="5787056"/>
            <a:ext cx="2447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 dirty="0">
                <a:solidFill>
                  <a:srgbClr val="3333CC"/>
                </a:solidFill>
              </a:rPr>
              <a:t>   </a:t>
            </a:r>
            <a:r>
              <a:rPr lang="en-US" altLang="x-none" sz="2000" dirty="0" smtClean="0">
                <a:solidFill>
                  <a:srgbClr val="3333CC"/>
                </a:solidFill>
              </a:rPr>
              <a:t>reconstruction</a:t>
            </a:r>
            <a:endParaRPr lang="en-US" altLang="x-none" sz="2000" dirty="0"/>
          </a:p>
        </p:txBody>
      </p:sp>
      <p:graphicFrame>
        <p:nvGraphicFramePr>
          <p:cNvPr id="14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344662"/>
              </p:ext>
            </p:extLst>
          </p:nvPr>
        </p:nvGraphicFramePr>
        <p:xfrm>
          <a:off x="6725169" y="4437681"/>
          <a:ext cx="1951587" cy="25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1" name="Equation" r:id="rId4" imgW="1904760" imgH="253800" progId="Equation.3">
                  <p:embed/>
                </p:oleObj>
              </mc:Choice>
              <mc:Fallback>
                <p:oleObj name="Equation" r:id="rId4" imgW="19047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5169" y="4437681"/>
                        <a:ext cx="1951587" cy="25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064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7019925" y="1196975"/>
            <a:ext cx="863600" cy="8636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pic>
        <p:nvPicPr>
          <p:cNvPr id="44035" name="Picture 2" descr="weights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196975"/>
            <a:ext cx="82296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446089" y="404813"/>
            <a:ext cx="89424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dirty="0">
                <a:solidFill>
                  <a:srgbClr val="3333CC"/>
                </a:solidFill>
              </a:rPr>
              <a:t>The final 50</a:t>
            </a:r>
            <a:r>
              <a:rPr lang="en-US" altLang="x-none" sz="2800" dirty="0">
                <a:solidFill>
                  <a:srgbClr val="3333CC"/>
                </a:solidFill>
              </a:rPr>
              <a:t> x </a:t>
            </a:r>
            <a:r>
              <a:rPr lang="en-US" altLang="x-none" dirty="0">
                <a:solidFill>
                  <a:srgbClr val="3333CC"/>
                </a:solidFill>
              </a:rPr>
              <a:t>256 </a:t>
            </a:r>
            <a:r>
              <a:rPr lang="en-US" altLang="x-none" dirty="0" smtClean="0">
                <a:solidFill>
                  <a:srgbClr val="3333CC"/>
                </a:solidFill>
              </a:rPr>
              <a:t>weights for learning digit 2</a:t>
            </a:r>
            <a:endParaRPr lang="en-US" altLang="x-none" dirty="0">
              <a:solidFill>
                <a:srgbClr val="3333CC"/>
              </a:solidFill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318770" y="5871587"/>
            <a:ext cx="78252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400" dirty="0">
                <a:solidFill>
                  <a:srgbClr val="009900"/>
                </a:solidFill>
              </a:rPr>
              <a:t>Each neuron grabs a different </a:t>
            </a:r>
            <a:r>
              <a:rPr lang="en-US" altLang="x-none" sz="2400" dirty="0" smtClean="0">
                <a:solidFill>
                  <a:srgbClr val="009900"/>
                </a:solidFill>
              </a:rPr>
              <a:t>feature </a:t>
            </a:r>
            <a:r>
              <a:rPr lang="mr-IN" altLang="x-none" sz="2400" dirty="0" smtClean="0">
                <a:solidFill>
                  <a:srgbClr val="009900"/>
                </a:solidFill>
              </a:rPr>
              <a:t>–</a:t>
            </a:r>
            <a:r>
              <a:rPr lang="en-US" altLang="x-none" sz="2400" dirty="0" smtClean="0">
                <a:solidFill>
                  <a:srgbClr val="009900"/>
                </a:solidFill>
              </a:rPr>
              <a:t> a cause, weighted sum of the causes to  explain the input.</a:t>
            </a:r>
            <a:endParaRPr lang="en-US" altLang="x-none" sz="2800" dirty="0"/>
          </a:p>
        </p:txBody>
      </p:sp>
    </p:spTree>
    <p:extLst>
      <p:ext uri="{BB962C8B-B14F-4D97-AF65-F5344CB8AC3E}">
        <p14:creationId xmlns:p14="http://schemas.microsoft.com/office/powerpoint/2010/main" val="204232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44" y="136690"/>
            <a:ext cx="8865143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Likelihood Weighting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smtClean="0">
                <a:solidFill>
                  <a:srgbClr val="C00000"/>
                </a:solidFill>
              </a:rPr>
              <a:t>Recap: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01" y="1180102"/>
            <a:ext cx="8903325" cy="5167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54296" y="2761306"/>
            <a:ext cx="1890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W[x] = Total Weight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62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7"/>
          <p:cNvSpPr txBox="1">
            <a:spLocks noChangeArrowheads="1"/>
          </p:cNvSpPr>
          <p:nvPr/>
        </p:nvSpPr>
        <p:spPr bwMode="auto">
          <a:xfrm>
            <a:off x="900113" y="1341438"/>
            <a:ext cx="20875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x-none" altLang="x-none" sz="2800"/>
          </a:p>
        </p:txBody>
      </p:sp>
      <p:sp>
        <p:nvSpPr>
          <p:cNvPr id="45059" name="Text Box 8"/>
          <p:cNvSpPr txBox="1">
            <a:spLocks noChangeArrowheads="1"/>
          </p:cNvSpPr>
          <p:nvPr/>
        </p:nvSpPr>
        <p:spPr bwMode="auto">
          <a:xfrm>
            <a:off x="2411413" y="1836738"/>
            <a:ext cx="2017712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1800">
                <a:solidFill>
                  <a:srgbClr val="3333CC"/>
                </a:solidFill>
              </a:rPr>
              <a:t>Reconstruction from activated binary features</a:t>
            </a:r>
          </a:p>
        </p:txBody>
      </p:sp>
      <p:sp>
        <p:nvSpPr>
          <p:cNvPr id="45060" name="Text Box 9"/>
          <p:cNvSpPr txBox="1">
            <a:spLocks noChangeArrowheads="1"/>
          </p:cNvSpPr>
          <p:nvPr/>
        </p:nvSpPr>
        <p:spPr bwMode="auto">
          <a:xfrm>
            <a:off x="1366838" y="2339975"/>
            <a:ext cx="865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>
                <a:solidFill>
                  <a:srgbClr val="3333CC"/>
                </a:solidFill>
              </a:rPr>
              <a:t>Data</a:t>
            </a:r>
          </a:p>
        </p:txBody>
      </p:sp>
      <p:sp>
        <p:nvSpPr>
          <p:cNvPr id="45061" name="Text Box 14"/>
          <p:cNvSpPr txBox="1">
            <a:spLocks noChangeArrowheads="1"/>
          </p:cNvSpPr>
          <p:nvPr/>
        </p:nvSpPr>
        <p:spPr bwMode="auto">
          <a:xfrm>
            <a:off x="6696075" y="1819275"/>
            <a:ext cx="201771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1800">
                <a:solidFill>
                  <a:srgbClr val="3333CC"/>
                </a:solidFill>
              </a:rPr>
              <a:t>Reconstruction from activated binary features</a:t>
            </a:r>
          </a:p>
        </p:txBody>
      </p:sp>
      <p:sp>
        <p:nvSpPr>
          <p:cNvPr id="45062" name="Text Box 15"/>
          <p:cNvSpPr txBox="1">
            <a:spLocks noChangeArrowheads="1"/>
          </p:cNvSpPr>
          <p:nvPr/>
        </p:nvSpPr>
        <p:spPr bwMode="auto">
          <a:xfrm>
            <a:off x="5613400" y="2339975"/>
            <a:ext cx="865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>
                <a:solidFill>
                  <a:srgbClr val="3333CC"/>
                </a:solidFill>
              </a:rPr>
              <a:t>Data</a:t>
            </a:r>
          </a:p>
        </p:txBody>
      </p:sp>
      <p:sp>
        <p:nvSpPr>
          <p:cNvPr id="45063" name="Rectangle 18"/>
          <p:cNvSpPr>
            <a:spLocks noGrp="1" noChangeArrowheads="1"/>
          </p:cNvSpPr>
          <p:nvPr>
            <p:ph type="title"/>
          </p:nvPr>
        </p:nvSpPr>
        <p:spPr>
          <a:xfrm>
            <a:off x="854075" y="377825"/>
            <a:ext cx="7462838" cy="1143000"/>
          </a:xfrm>
        </p:spPr>
        <p:txBody>
          <a:bodyPr/>
          <a:lstStyle/>
          <a:p>
            <a:pPr eaLnBrk="1" hangingPunct="1"/>
            <a:r>
              <a:rPr lang="en-US" altLang="x-none" sz="2800" dirty="0">
                <a:solidFill>
                  <a:srgbClr val="C00000"/>
                </a:solidFill>
              </a:rPr>
              <a:t>How well can we reconstruct the digit images from the binary feature </a:t>
            </a:r>
            <a:r>
              <a:rPr lang="en-US" altLang="x-none" sz="2800" dirty="0" smtClean="0">
                <a:solidFill>
                  <a:srgbClr val="C00000"/>
                </a:solidFill>
              </a:rPr>
              <a:t>activations ?</a:t>
            </a:r>
            <a:endParaRPr lang="en-US" altLang="x-none" sz="2800" dirty="0">
              <a:solidFill>
                <a:srgbClr val="C00000"/>
              </a:solidFill>
            </a:endParaRPr>
          </a:p>
        </p:txBody>
      </p:sp>
      <p:sp>
        <p:nvSpPr>
          <p:cNvPr id="45064" name="Text Box 19"/>
          <p:cNvSpPr txBox="1">
            <a:spLocks noChangeArrowheads="1"/>
          </p:cNvSpPr>
          <p:nvPr/>
        </p:nvSpPr>
        <p:spPr bwMode="auto">
          <a:xfrm>
            <a:off x="1079500" y="4681538"/>
            <a:ext cx="27352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>
                <a:solidFill>
                  <a:srgbClr val="009900"/>
                </a:solidFill>
              </a:rPr>
              <a:t>New test images from the digit class that the model was trained on</a:t>
            </a:r>
          </a:p>
        </p:txBody>
      </p:sp>
      <p:sp>
        <p:nvSpPr>
          <p:cNvPr id="45065" name="Text Box 20"/>
          <p:cNvSpPr txBox="1">
            <a:spLocks noChangeArrowheads="1"/>
          </p:cNvSpPr>
          <p:nvPr/>
        </p:nvSpPr>
        <p:spPr bwMode="auto">
          <a:xfrm>
            <a:off x="5472113" y="4787900"/>
            <a:ext cx="29527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>
                <a:solidFill>
                  <a:srgbClr val="FF0000"/>
                </a:solidFill>
              </a:rPr>
              <a:t>Images from an unfamiliar digit class </a:t>
            </a:r>
            <a:r>
              <a:rPr lang="en-US" altLang="x-none" sz="2000"/>
              <a:t>(the network tries to see every image as a 2)</a:t>
            </a:r>
          </a:p>
        </p:txBody>
      </p:sp>
      <p:sp>
        <p:nvSpPr>
          <p:cNvPr id="45066" name="AutoShape 21"/>
          <p:cNvSpPr>
            <a:spLocks noChangeArrowheads="1"/>
          </p:cNvSpPr>
          <p:nvPr/>
        </p:nvSpPr>
        <p:spPr bwMode="auto">
          <a:xfrm>
            <a:off x="1655763" y="2816225"/>
            <a:ext cx="179387" cy="323850"/>
          </a:xfrm>
          <a:prstGeom prst="downArrow">
            <a:avLst>
              <a:gd name="adj1" fmla="val 50000"/>
              <a:gd name="adj2" fmla="val 45133"/>
            </a:avLst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x-none" altLang="x-none" sz="2800">
              <a:solidFill>
                <a:srgbClr val="3333CC"/>
              </a:solidFill>
            </a:endParaRPr>
          </a:p>
        </p:txBody>
      </p:sp>
      <p:sp>
        <p:nvSpPr>
          <p:cNvPr id="45067" name="AutoShape 22"/>
          <p:cNvSpPr>
            <a:spLocks noChangeArrowheads="1"/>
          </p:cNvSpPr>
          <p:nvPr/>
        </p:nvSpPr>
        <p:spPr bwMode="auto">
          <a:xfrm>
            <a:off x="2952750" y="2816225"/>
            <a:ext cx="179388" cy="323850"/>
          </a:xfrm>
          <a:prstGeom prst="downArrow">
            <a:avLst>
              <a:gd name="adj1" fmla="val 50000"/>
              <a:gd name="adj2" fmla="val 45133"/>
            </a:avLst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x-none" altLang="x-none" sz="2800">
              <a:solidFill>
                <a:srgbClr val="3333CC"/>
              </a:solidFill>
            </a:endParaRPr>
          </a:p>
        </p:txBody>
      </p:sp>
      <p:sp>
        <p:nvSpPr>
          <p:cNvPr id="45068" name="AutoShape 23"/>
          <p:cNvSpPr>
            <a:spLocks noChangeArrowheads="1"/>
          </p:cNvSpPr>
          <p:nvPr/>
        </p:nvSpPr>
        <p:spPr bwMode="auto">
          <a:xfrm>
            <a:off x="5976938" y="2816225"/>
            <a:ext cx="179387" cy="323850"/>
          </a:xfrm>
          <a:prstGeom prst="downArrow">
            <a:avLst>
              <a:gd name="adj1" fmla="val 50000"/>
              <a:gd name="adj2" fmla="val 45133"/>
            </a:avLst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x-none" altLang="x-none" sz="2800">
              <a:solidFill>
                <a:srgbClr val="3333CC"/>
              </a:solidFill>
            </a:endParaRPr>
          </a:p>
        </p:txBody>
      </p:sp>
      <p:sp>
        <p:nvSpPr>
          <p:cNvPr id="45069" name="AutoShape 24"/>
          <p:cNvSpPr>
            <a:spLocks noChangeArrowheads="1"/>
          </p:cNvSpPr>
          <p:nvPr/>
        </p:nvSpPr>
        <p:spPr bwMode="auto">
          <a:xfrm>
            <a:off x="7345363" y="2816225"/>
            <a:ext cx="179387" cy="323850"/>
          </a:xfrm>
          <a:prstGeom prst="downArrow">
            <a:avLst>
              <a:gd name="adj1" fmla="val 50000"/>
              <a:gd name="adj2" fmla="val 45133"/>
            </a:avLst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x-none" altLang="x-none" sz="2800">
              <a:solidFill>
                <a:srgbClr val="3333CC"/>
              </a:solidFill>
            </a:endParaRPr>
          </a:p>
        </p:txBody>
      </p:sp>
      <p:pic>
        <p:nvPicPr>
          <p:cNvPr id="16" name="movierecon2.avi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3392488"/>
            <a:ext cx="23653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movierecon3.avi">
            <a:hlinkClick r:id="" action="ppaction://media"/>
          </p:cNvPr>
          <p:cNvPicPr>
            <a:picLocks noRot="1"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63" y="3403600"/>
            <a:ext cx="2300287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02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3600" dirty="0">
                <a:solidFill>
                  <a:srgbClr val="C00000"/>
                </a:solidFill>
              </a:rPr>
              <a:t>Training a deep </a:t>
            </a:r>
            <a:r>
              <a:rPr lang="en-US" altLang="x-none" sz="3600" dirty="0" smtClean="0">
                <a:solidFill>
                  <a:srgbClr val="C00000"/>
                </a:solidFill>
              </a:rPr>
              <a:t>belief net </a:t>
            </a:r>
            <a:r>
              <a:rPr lang="en-US" altLang="x-none" sz="3600" dirty="0">
                <a:solidFill>
                  <a:srgbClr val="C00000"/>
                </a:solidFill>
              </a:rPr>
              <a:t/>
            </a:r>
            <a:br>
              <a:rPr lang="en-US" altLang="x-none" sz="3600" dirty="0">
                <a:solidFill>
                  <a:srgbClr val="C00000"/>
                </a:solidFill>
              </a:rPr>
            </a:br>
            <a:endParaRPr lang="en-US" altLang="x-none" sz="2400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893" y="1897062"/>
            <a:ext cx="8229600" cy="4960938"/>
          </a:xfrm>
        </p:spPr>
        <p:txBody>
          <a:bodyPr/>
          <a:lstStyle/>
          <a:p>
            <a:pPr eaLnBrk="1" hangingPunct="1"/>
            <a:r>
              <a:rPr lang="en-US" altLang="x-none" sz="2400" dirty="0"/>
              <a:t>First train a layer of features that receive input directly from the pixels.</a:t>
            </a:r>
          </a:p>
          <a:p>
            <a:pPr eaLnBrk="1" hangingPunct="1"/>
            <a:r>
              <a:rPr lang="en-US" altLang="x-none" sz="2400" dirty="0"/>
              <a:t>Then treat the activations of the trained features as if they were pixels and learn features of features in a second hidden layer.</a:t>
            </a:r>
          </a:p>
          <a:p>
            <a:pPr eaLnBrk="1" hangingPunct="1"/>
            <a:r>
              <a:rPr lang="en-US" altLang="x-none" sz="2400" dirty="0"/>
              <a:t>It can be proved that each time we add another layer of features we improve </a:t>
            </a:r>
            <a:r>
              <a:rPr lang="en-US" altLang="x-none" sz="2400" dirty="0" smtClean="0"/>
              <a:t>the bound </a:t>
            </a:r>
            <a:r>
              <a:rPr lang="en-US" altLang="x-none" sz="2400" dirty="0"/>
              <a:t>on the log probability of the training data.</a:t>
            </a:r>
          </a:p>
          <a:p>
            <a:pPr lvl="1" eaLnBrk="1" hangingPunct="1"/>
            <a:r>
              <a:rPr lang="en-US" altLang="x-none" sz="2400" dirty="0"/>
              <a:t>The proof is </a:t>
            </a:r>
            <a:r>
              <a:rPr lang="en-US" altLang="x-none" sz="2400" dirty="0" smtClean="0"/>
              <a:t>complicated</a:t>
            </a:r>
            <a:r>
              <a:rPr lang="en-US" altLang="x-none" sz="2400" dirty="0"/>
              <a:t>. </a:t>
            </a:r>
          </a:p>
          <a:p>
            <a:pPr lvl="1" eaLnBrk="1" hangingPunct="1"/>
            <a:r>
              <a:rPr lang="en-US" altLang="x-none" sz="2400" dirty="0"/>
              <a:t>But it is based on a neat equivalence between an RBM and a deep directed model (described later)</a:t>
            </a:r>
          </a:p>
        </p:txBody>
      </p:sp>
    </p:spTree>
    <p:extLst>
      <p:ext uri="{BB962C8B-B14F-4D97-AF65-F5344CB8AC3E}">
        <p14:creationId xmlns:p14="http://schemas.microsoft.com/office/powerpoint/2010/main" val="56262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664534" y="-11906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x-none" sz="3600" dirty="0" smtClean="0">
                <a:solidFill>
                  <a:srgbClr val="C00000"/>
                </a:solidFill>
              </a:rPr>
              <a:t>DBN  after </a:t>
            </a:r>
            <a:r>
              <a:rPr lang="en-US" altLang="x-none" sz="3600" dirty="0">
                <a:solidFill>
                  <a:srgbClr val="C00000"/>
                </a:solidFill>
              </a:rPr>
              <a:t>learning 3 layers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5900" y="1484313"/>
            <a:ext cx="5113338" cy="4525962"/>
          </a:xfrm>
        </p:spPr>
        <p:txBody>
          <a:bodyPr/>
          <a:lstStyle/>
          <a:p>
            <a:pPr marL="457200" indent="-457200" eaLnBrk="1" hangingPunct="1"/>
            <a:r>
              <a:rPr lang="en-US" altLang="x-none" sz="2400"/>
              <a:t>To generate data: 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altLang="x-none"/>
              <a:t>Get an equilibrium sample from the top-level RBM by performing alternating Gibbs sampling for a long time.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altLang="x-none"/>
              <a:t>Perform a top-down pass to get states for all the other layers.</a:t>
            </a:r>
          </a:p>
          <a:p>
            <a:pPr marL="914400" lvl="1" indent="-457200" eaLnBrk="1" hangingPunct="1">
              <a:buFontTx/>
              <a:buNone/>
            </a:pPr>
            <a:endParaRPr lang="en-US" altLang="x-none"/>
          </a:p>
          <a:p>
            <a:pPr marL="914400" lvl="1" indent="-457200" eaLnBrk="1" hangingPunct="1">
              <a:buFontTx/>
              <a:buNone/>
            </a:pPr>
            <a:r>
              <a:rPr lang="en-US" altLang="x-none">
                <a:solidFill>
                  <a:schemeClr val="tx1"/>
                </a:solidFill>
              </a:rPr>
              <a:t>     So the lower level bottom-up connections  are not part of the generative model. They are just used for inference.</a:t>
            </a:r>
          </a:p>
        </p:txBody>
      </p:sp>
      <p:sp>
        <p:nvSpPr>
          <p:cNvPr id="8199" name="AutoShape 4"/>
          <p:cNvSpPr>
            <a:spLocks noChangeArrowheads="1"/>
          </p:cNvSpPr>
          <p:nvPr/>
        </p:nvSpPr>
        <p:spPr bwMode="auto">
          <a:xfrm>
            <a:off x="7343775" y="3633788"/>
            <a:ext cx="323850" cy="585787"/>
          </a:xfrm>
          <a:prstGeom prst="downArrow">
            <a:avLst>
              <a:gd name="adj1" fmla="val 50000"/>
              <a:gd name="adj2" fmla="val 45221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8200" name="Text Box 5"/>
          <p:cNvSpPr txBox="1">
            <a:spLocks noChangeArrowheads="1"/>
          </p:cNvSpPr>
          <p:nvPr/>
        </p:nvSpPr>
        <p:spPr bwMode="auto">
          <a:xfrm>
            <a:off x="5903913" y="3033713"/>
            <a:ext cx="2339975" cy="528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800"/>
              <a:t>         h2</a:t>
            </a:r>
            <a:endParaRPr lang="en-US" altLang="x-none" sz="2400"/>
          </a:p>
        </p:txBody>
      </p:sp>
      <p:sp>
        <p:nvSpPr>
          <p:cNvPr id="8201" name="Text Box 6"/>
          <p:cNvSpPr txBox="1">
            <a:spLocks noChangeArrowheads="1"/>
          </p:cNvSpPr>
          <p:nvPr/>
        </p:nvSpPr>
        <p:spPr bwMode="auto">
          <a:xfrm>
            <a:off x="5976938" y="5408613"/>
            <a:ext cx="2159000" cy="528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800"/>
              <a:t>      data</a:t>
            </a:r>
            <a:endParaRPr lang="en-US" altLang="x-none" sz="2400"/>
          </a:p>
        </p:txBody>
      </p:sp>
      <p:sp>
        <p:nvSpPr>
          <p:cNvPr id="8202" name="Text Box 7"/>
          <p:cNvSpPr txBox="1">
            <a:spLocks noChangeArrowheads="1"/>
          </p:cNvSpPr>
          <p:nvPr/>
        </p:nvSpPr>
        <p:spPr bwMode="auto">
          <a:xfrm>
            <a:off x="5905500" y="4268788"/>
            <a:ext cx="2305050" cy="528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800"/>
              <a:t>          h1</a:t>
            </a:r>
            <a:endParaRPr lang="en-US" altLang="x-none" sz="2400"/>
          </a:p>
        </p:txBody>
      </p:sp>
      <p:sp>
        <p:nvSpPr>
          <p:cNvPr id="8203" name="AutoShape 8"/>
          <p:cNvSpPr>
            <a:spLocks noChangeArrowheads="1"/>
          </p:cNvSpPr>
          <p:nvPr/>
        </p:nvSpPr>
        <p:spPr bwMode="auto">
          <a:xfrm>
            <a:off x="7343775" y="4857750"/>
            <a:ext cx="323850" cy="482600"/>
          </a:xfrm>
          <a:prstGeom prst="downArrow">
            <a:avLst>
              <a:gd name="adj1" fmla="val 50000"/>
              <a:gd name="adj2" fmla="val 37255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8204" name="AutoShape 9"/>
          <p:cNvSpPr>
            <a:spLocks noChangeArrowheads="1"/>
          </p:cNvSpPr>
          <p:nvPr/>
        </p:nvSpPr>
        <p:spPr bwMode="auto">
          <a:xfrm>
            <a:off x="6840538" y="2571750"/>
            <a:ext cx="323850" cy="379413"/>
          </a:xfrm>
          <a:prstGeom prst="downArrow">
            <a:avLst>
              <a:gd name="adj1" fmla="val 50000"/>
              <a:gd name="adj2" fmla="val 29289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8205" name="Text Box 10"/>
          <p:cNvSpPr txBox="1">
            <a:spLocks noChangeArrowheads="1"/>
          </p:cNvSpPr>
          <p:nvPr/>
        </p:nvSpPr>
        <p:spPr bwMode="auto">
          <a:xfrm>
            <a:off x="5903913" y="1592263"/>
            <a:ext cx="2305050" cy="528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800"/>
              <a:t>        h3</a:t>
            </a:r>
            <a:endParaRPr lang="en-US" altLang="x-none" sz="2400"/>
          </a:p>
        </p:txBody>
      </p:sp>
      <p:graphicFrame>
        <p:nvGraphicFramePr>
          <p:cNvPr id="8194" name="Object 11"/>
          <p:cNvGraphicFramePr>
            <a:graphicFrameLocks noChangeAspect="1"/>
          </p:cNvGraphicFramePr>
          <p:nvPr/>
        </p:nvGraphicFramePr>
        <p:xfrm>
          <a:off x="7775575" y="3694113"/>
          <a:ext cx="477838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4" name="Equation" r:id="rId4" imgW="215640" imgH="215640" progId="Equation.3">
                  <p:embed/>
                </p:oleObj>
              </mc:Choice>
              <mc:Fallback>
                <p:oleObj name="Equation" r:id="rId4" imgW="215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575" y="3694113"/>
                        <a:ext cx="477838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12"/>
          <p:cNvGraphicFramePr>
            <a:graphicFrameLocks noChangeAspect="1"/>
          </p:cNvGraphicFramePr>
          <p:nvPr/>
        </p:nvGraphicFramePr>
        <p:xfrm>
          <a:off x="7380288" y="2341563"/>
          <a:ext cx="4762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5" name="Equation" r:id="rId6" imgW="203040" imgH="228600" progId="Equation.3">
                  <p:embed/>
                </p:oleObj>
              </mc:Choice>
              <mc:Fallback>
                <p:oleObj name="Equation" r:id="rId6" imgW="203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2341563"/>
                        <a:ext cx="47625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13"/>
          <p:cNvGraphicFramePr>
            <a:graphicFrameLocks noChangeAspect="1"/>
          </p:cNvGraphicFramePr>
          <p:nvPr/>
        </p:nvGraphicFramePr>
        <p:xfrm>
          <a:off x="7785100" y="4905375"/>
          <a:ext cx="4238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6" name="Equation" r:id="rId8" imgW="190440" imgH="215640" progId="Equation.3">
                  <p:embed/>
                </p:oleObj>
              </mc:Choice>
              <mc:Fallback>
                <p:oleObj name="Equation" r:id="rId8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5100" y="4905375"/>
                        <a:ext cx="42386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6" name="AutoShape 14"/>
          <p:cNvSpPr>
            <a:spLocks noChangeArrowheads="1"/>
          </p:cNvSpPr>
          <p:nvPr/>
        </p:nvSpPr>
        <p:spPr bwMode="auto">
          <a:xfrm rot="10800000">
            <a:off x="6554788" y="4857750"/>
            <a:ext cx="323850" cy="484188"/>
          </a:xfrm>
          <a:prstGeom prst="downArrow">
            <a:avLst>
              <a:gd name="adj1" fmla="val 50000"/>
              <a:gd name="adj2" fmla="val 3737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 rot="10800000">
            <a:off x="6554788" y="3670300"/>
            <a:ext cx="323850" cy="552450"/>
          </a:xfrm>
          <a:prstGeom prst="downArrow">
            <a:avLst>
              <a:gd name="adj1" fmla="val 50000"/>
              <a:gd name="adj2" fmla="val 4264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auto">
          <a:xfrm rot="10800000">
            <a:off x="6840538" y="2185988"/>
            <a:ext cx="323850" cy="379412"/>
          </a:xfrm>
          <a:prstGeom prst="downArrow">
            <a:avLst>
              <a:gd name="adj1" fmla="val 50000"/>
              <a:gd name="adj2" fmla="val 29289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</p:spTree>
    <p:extLst>
      <p:ext uri="{BB962C8B-B14F-4D97-AF65-F5344CB8AC3E}">
        <p14:creationId xmlns:p14="http://schemas.microsoft.com/office/powerpoint/2010/main" val="20259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838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x-none" sz="3600" dirty="0">
                <a:solidFill>
                  <a:srgbClr val="C00000"/>
                </a:solidFill>
              </a:rPr>
              <a:t>A model of digit recognition</a:t>
            </a:r>
          </a:p>
        </p:txBody>
      </p:sp>
      <p:sp>
        <p:nvSpPr>
          <p:cNvPr id="50179" name="Text Box 6"/>
          <p:cNvSpPr txBox="1">
            <a:spLocks noChangeArrowheads="1"/>
          </p:cNvSpPr>
          <p:nvPr/>
        </p:nvSpPr>
        <p:spPr bwMode="auto">
          <a:xfrm>
            <a:off x="4860925" y="1341438"/>
            <a:ext cx="3527425" cy="482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400"/>
              <a:t>2000 top-level neurons</a:t>
            </a:r>
          </a:p>
        </p:txBody>
      </p:sp>
      <p:sp>
        <p:nvSpPr>
          <p:cNvPr id="50180" name="Text Box 7"/>
          <p:cNvSpPr txBox="1">
            <a:spLocks noChangeArrowheads="1"/>
          </p:cNvSpPr>
          <p:nvPr/>
        </p:nvSpPr>
        <p:spPr bwMode="auto">
          <a:xfrm>
            <a:off x="6408738" y="2744788"/>
            <a:ext cx="2195512" cy="482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400"/>
              <a:t>500 neurons</a:t>
            </a:r>
          </a:p>
        </p:txBody>
      </p:sp>
      <p:sp>
        <p:nvSpPr>
          <p:cNvPr id="50181" name="Text Box 8"/>
          <p:cNvSpPr txBox="1">
            <a:spLocks noChangeArrowheads="1"/>
          </p:cNvSpPr>
          <p:nvPr/>
        </p:nvSpPr>
        <p:spPr bwMode="auto">
          <a:xfrm>
            <a:off x="6410325" y="3862388"/>
            <a:ext cx="2230438" cy="5445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400"/>
              <a:t>500 neurons</a:t>
            </a:r>
            <a:r>
              <a:rPr lang="en-US" altLang="x-none" sz="2800"/>
              <a:t> </a:t>
            </a:r>
          </a:p>
        </p:txBody>
      </p:sp>
      <p:sp>
        <p:nvSpPr>
          <p:cNvPr id="50182" name="Text Box 10"/>
          <p:cNvSpPr txBox="1">
            <a:spLocks noChangeArrowheads="1"/>
          </p:cNvSpPr>
          <p:nvPr/>
        </p:nvSpPr>
        <p:spPr bwMode="auto">
          <a:xfrm>
            <a:off x="6696075" y="4978400"/>
            <a:ext cx="1476375" cy="12747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400"/>
              <a:t>28 x 28 pixel     image</a:t>
            </a:r>
            <a:r>
              <a:rPr lang="en-US" altLang="x-none" sz="2800"/>
              <a:t> </a:t>
            </a:r>
          </a:p>
        </p:txBody>
      </p:sp>
      <p:sp>
        <p:nvSpPr>
          <p:cNvPr id="50183" name="Text Box 11"/>
          <p:cNvSpPr txBox="1">
            <a:spLocks noChangeArrowheads="1"/>
          </p:cNvSpPr>
          <p:nvPr/>
        </p:nvSpPr>
        <p:spPr bwMode="auto">
          <a:xfrm>
            <a:off x="4787900" y="2565400"/>
            <a:ext cx="1223963" cy="8493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/>
              <a:t>10 label neurons</a:t>
            </a:r>
            <a:r>
              <a:rPr lang="en-US" altLang="x-none" sz="2800"/>
              <a:t> </a:t>
            </a:r>
          </a:p>
        </p:txBody>
      </p:sp>
      <p:sp>
        <p:nvSpPr>
          <p:cNvPr id="50184" name="AutoShape 12"/>
          <p:cNvSpPr>
            <a:spLocks noChangeArrowheads="1"/>
          </p:cNvSpPr>
          <p:nvPr/>
        </p:nvSpPr>
        <p:spPr bwMode="auto">
          <a:xfrm>
            <a:off x="7164388" y="1989138"/>
            <a:ext cx="252412" cy="612775"/>
          </a:xfrm>
          <a:prstGeom prst="upDownArrow">
            <a:avLst>
              <a:gd name="adj1" fmla="val 50000"/>
              <a:gd name="adj2" fmla="val 48554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50185" name="AutoShape 13"/>
          <p:cNvSpPr>
            <a:spLocks noChangeArrowheads="1"/>
          </p:cNvSpPr>
          <p:nvPr/>
        </p:nvSpPr>
        <p:spPr bwMode="auto">
          <a:xfrm rot="1102564">
            <a:off x="5448300" y="1916113"/>
            <a:ext cx="239713" cy="576262"/>
          </a:xfrm>
          <a:prstGeom prst="upDownArrow">
            <a:avLst>
              <a:gd name="adj1" fmla="val 50000"/>
              <a:gd name="adj2" fmla="val 48079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50186" name="AutoShape 14"/>
          <p:cNvSpPr>
            <a:spLocks noChangeArrowheads="1"/>
          </p:cNvSpPr>
          <p:nvPr/>
        </p:nvSpPr>
        <p:spPr bwMode="auto">
          <a:xfrm>
            <a:off x="7488238" y="3357563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50187" name="AutoShape 15"/>
          <p:cNvSpPr>
            <a:spLocks noChangeArrowheads="1"/>
          </p:cNvSpPr>
          <p:nvPr/>
        </p:nvSpPr>
        <p:spPr bwMode="auto">
          <a:xfrm>
            <a:off x="7524750" y="4473575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50188" name="AutoShape 16"/>
          <p:cNvSpPr>
            <a:spLocks noChangeArrowheads="1"/>
          </p:cNvSpPr>
          <p:nvPr/>
        </p:nvSpPr>
        <p:spPr bwMode="auto">
          <a:xfrm>
            <a:off x="6911975" y="4473575"/>
            <a:ext cx="252413" cy="431800"/>
          </a:xfrm>
          <a:prstGeom prst="upArrow">
            <a:avLst>
              <a:gd name="adj1" fmla="val 50000"/>
              <a:gd name="adj2" fmla="val 427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50189" name="AutoShape 17"/>
          <p:cNvSpPr>
            <a:spLocks noChangeArrowheads="1"/>
          </p:cNvSpPr>
          <p:nvPr/>
        </p:nvSpPr>
        <p:spPr bwMode="auto">
          <a:xfrm>
            <a:off x="6911975" y="3321050"/>
            <a:ext cx="252413" cy="431800"/>
          </a:xfrm>
          <a:prstGeom prst="upArrow">
            <a:avLst>
              <a:gd name="adj1" fmla="val 50000"/>
              <a:gd name="adj2" fmla="val 427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50190" name="Text Box 18"/>
          <p:cNvSpPr txBox="1">
            <a:spLocks noChangeArrowheads="1"/>
          </p:cNvSpPr>
          <p:nvPr/>
        </p:nvSpPr>
        <p:spPr bwMode="auto">
          <a:xfrm>
            <a:off x="431800" y="3644900"/>
            <a:ext cx="5400675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400"/>
              <a:t>The model learns to generate combinations of labels and images.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sz="2400"/>
              <a:t>To perform recognition we start with a neutral state of the label units and do an up-pass from the image followed by a few iterations of the top-level associative memory.</a:t>
            </a:r>
          </a:p>
        </p:txBody>
      </p:sp>
      <p:sp>
        <p:nvSpPr>
          <p:cNvPr id="50191" name="Text Box 19"/>
          <p:cNvSpPr txBox="1">
            <a:spLocks noChangeArrowheads="1"/>
          </p:cNvSpPr>
          <p:nvPr/>
        </p:nvSpPr>
        <p:spPr bwMode="auto">
          <a:xfrm>
            <a:off x="539750" y="1089025"/>
            <a:ext cx="3960813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>
                <a:solidFill>
                  <a:srgbClr val="3333CC"/>
                </a:solidFill>
              </a:rPr>
              <a:t>The top two layers form an associative memory  whose  energy landscape models the low dimensional manifolds of the digits.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sz="2000">
                <a:solidFill>
                  <a:srgbClr val="3333CC"/>
                </a:solidFill>
              </a:rPr>
              <a:t>The energy valleys have names</a:t>
            </a:r>
          </a:p>
        </p:txBody>
      </p:sp>
      <p:sp>
        <p:nvSpPr>
          <p:cNvPr id="50192" name="AutoShape 20"/>
          <p:cNvSpPr>
            <a:spLocks noChangeArrowheads="1"/>
          </p:cNvSpPr>
          <p:nvPr/>
        </p:nvSpPr>
        <p:spPr bwMode="auto">
          <a:xfrm>
            <a:off x="4319588" y="2924175"/>
            <a:ext cx="396875" cy="144463"/>
          </a:xfrm>
          <a:prstGeom prst="rightArrow">
            <a:avLst>
              <a:gd name="adj1" fmla="val 50000"/>
              <a:gd name="adj2" fmla="val 68681"/>
            </a:avLst>
          </a:prstGeom>
          <a:solidFill>
            <a:srgbClr val="3333CC"/>
          </a:solidFill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</p:spTree>
    <p:extLst>
      <p:ext uri="{BB962C8B-B14F-4D97-AF65-F5344CB8AC3E}">
        <p14:creationId xmlns:p14="http://schemas.microsoft.com/office/powerpoint/2010/main" val="145118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67969" y="375684"/>
            <a:ext cx="7703288" cy="1112874"/>
          </a:xfrm>
        </p:spPr>
        <p:txBody>
          <a:bodyPr/>
          <a:lstStyle/>
          <a:p>
            <a:pPr eaLnBrk="1" hangingPunct="1"/>
            <a:r>
              <a:rPr lang="en-US" altLang="x-none" sz="2800" dirty="0"/>
              <a:t>Samples generated by letting the associative memory run with one label clamped. </a:t>
            </a:r>
          </a:p>
        </p:txBody>
      </p:sp>
      <p:pic>
        <p:nvPicPr>
          <p:cNvPr id="53251" name="Picture 4" descr="genfromlab1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497" y="1630844"/>
            <a:ext cx="6098842" cy="473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39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x-none" sz="2800" dirty="0"/>
              <a:t>Examples of correctly recognized handwritten digits</a:t>
            </a:r>
            <a:br>
              <a:rPr lang="en-US" altLang="x-none" sz="2800" dirty="0"/>
            </a:br>
            <a:r>
              <a:rPr lang="en-US" altLang="x-none" sz="2800" dirty="0"/>
              <a:t>that the neural network had never seen before           </a:t>
            </a:r>
            <a:endParaRPr lang="en-US" altLang="x-none" sz="2800" dirty="0">
              <a:solidFill>
                <a:srgbClr val="009900"/>
              </a:solidFill>
            </a:endParaRPr>
          </a:p>
        </p:txBody>
      </p:sp>
      <p:pic>
        <p:nvPicPr>
          <p:cNvPr id="54275" name="Picture 3" descr="close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926" y="1502330"/>
            <a:ext cx="5884087" cy="4287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11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12875"/>
            <a:ext cx="8229600" cy="2879725"/>
          </a:xfrm>
        </p:spPr>
        <p:txBody>
          <a:bodyPr/>
          <a:lstStyle/>
          <a:p>
            <a:pPr eaLnBrk="1" hangingPunct="1"/>
            <a:r>
              <a:rPr lang="en-US" altLang="x-none" sz="4000"/>
              <a:t>Show the movie of the network generating digits</a:t>
            </a:r>
            <a:br>
              <a:rPr lang="en-US" altLang="x-none" sz="4000"/>
            </a:br>
            <a:r>
              <a:rPr lang="en-US" altLang="x-none"/>
              <a:t/>
            </a:r>
            <a:br>
              <a:rPr lang="en-US" altLang="x-none"/>
            </a:br>
            <a:r>
              <a:rPr lang="en-US" altLang="x-none" sz="2800"/>
              <a:t/>
            </a:r>
            <a:br>
              <a:rPr lang="en-US" altLang="x-none" sz="2800"/>
            </a:br>
            <a:r>
              <a:rPr lang="en-US" altLang="x-none" sz="2800"/>
              <a:t> (available at www.cs.toronto/~hinton)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endParaRPr lang="en-US" altLang="x-none"/>
          </a:p>
          <a:p>
            <a:pPr eaLnBrk="1" hangingPunct="1"/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3984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2"/>
          <p:cNvSpPr>
            <a:spLocks noGrp="1" noChangeArrowheads="1"/>
          </p:cNvSpPr>
          <p:nvPr>
            <p:ph type="title"/>
          </p:nvPr>
        </p:nvSpPr>
        <p:spPr>
          <a:xfrm>
            <a:off x="576263" y="269875"/>
            <a:ext cx="5327650" cy="1143000"/>
          </a:xfrm>
        </p:spPr>
        <p:txBody>
          <a:bodyPr/>
          <a:lstStyle/>
          <a:p>
            <a:pPr eaLnBrk="1" hangingPunct="1"/>
            <a:r>
              <a:rPr lang="en-US" altLang="x-none" sz="3200" dirty="0">
                <a:solidFill>
                  <a:srgbClr val="0070C0"/>
                </a:solidFill>
              </a:rPr>
              <a:t>An infinite sigmoid belief net that is equivalent to an RBM</a:t>
            </a:r>
          </a:p>
        </p:txBody>
      </p:sp>
      <p:sp>
        <p:nvSpPr>
          <p:cNvPr id="122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28775"/>
            <a:ext cx="5554663" cy="5148263"/>
          </a:xfrm>
        </p:spPr>
        <p:txBody>
          <a:bodyPr/>
          <a:lstStyle/>
          <a:p>
            <a:pPr eaLnBrk="1" hangingPunct="1"/>
            <a:r>
              <a:rPr lang="en-US" altLang="x-none" sz="2400" dirty="0"/>
              <a:t>The distribution generated by this infinite directed net with replicated weights is the equilibrium distribution for a compatible pair of conditional distributions: p(</a:t>
            </a:r>
            <a:r>
              <a:rPr lang="en-US" altLang="x-none" sz="2400" dirty="0" err="1"/>
              <a:t>v|h</a:t>
            </a:r>
            <a:r>
              <a:rPr lang="en-US" altLang="x-none" sz="2400" dirty="0"/>
              <a:t>) and p(</a:t>
            </a:r>
            <a:r>
              <a:rPr lang="en-US" altLang="x-none" sz="2400" dirty="0" err="1"/>
              <a:t>h|v</a:t>
            </a:r>
            <a:r>
              <a:rPr lang="en-US" altLang="x-none" sz="2400" dirty="0"/>
              <a:t>) that are both defined by W</a:t>
            </a:r>
          </a:p>
          <a:p>
            <a:pPr lvl="1" eaLnBrk="1" hangingPunct="1"/>
            <a:r>
              <a:rPr lang="en-US" altLang="x-none" dirty="0"/>
              <a:t>A top-down pass of the directed net is exactly equivalent to letting a Restricted Boltzmann Machine settle to equilibrium.</a:t>
            </a:r>
          </a:p>
          <a:p>
            <a:pPr lvl="1" eaLnBrk="1" hangingPunct="1"/>
            <a:r>
              <a:rPr lang="en-US" altLang="x-none" dirty="0"/>
              <a:t>So this infinite directed net  defines the same distribution as an RBM.</a:t>
            </a:r>
          </a:p>
        </p:txBody>
      </p:sp>
      <p:graphicFrame>
        <p:nvGraphicFramePr>
          <p:cNvPr id="12290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7702550" y="3825875"/>
          <a:ext cx="39528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9" name="Equation" r:id="rId4" imgW="177480" imgH="177480" progId="Equation.3">
                  <p:embed/>
                </p:oleObj>
              </mc:Choice>
              <mc:Fallback>
                <p:oleObj name="Equation" r:id="rId4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2550" y="3825875"/>
                        <a:ext cx="395288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Text Box 5"/>
          <p:cNvSpPr txBox="1">
            <a:spLocks noChangeArrowheads="1"/>
          </p:cNvSpPr>
          <p:nvPr/>
        </p:nvSpPr>
        <p:spPr bwMode="auto">
          <a:xfrm>
            <a:off x="6764338" y="4232275"/>
            <a:ext cx="1296987" cy="528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800"/>
              <a:t>    v</a:t>
            </a:r>
            <a:r>
              <a:rPr lang="en-US" altLang="x-none" sz="2400"/>
              <a:t>1</a:t>
            </a:r>
          </a:p>
        </p:txBody>
      </p:sp>
      <p:sp>
        <p:nvSpPr>
          <p:cNvPr id="12299" name="AutoShape 6"/>
          <p:cNvSpPr>
            <a:spLocks noChangeArrowheads="1"/>
          </p:cNvSpPr>
          <p:nvPr/>
        </p:nvSpPr>
        <p:spPr bwMode="auto">
          <a:xfrm>
            <a:off x="7270750" y="4772025"/>
            <a:ext cx="323850" cy="396875"/>
          </a:xfrm>
          <a:prstGeom prst="downArrow">
            <a:avLst>
              <a:gd name="adj1" fmla="val 50000"/>
              <a:gd name="adj2" fmla="val 30637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12300" name="Text Box 7"/>
          <p:cNvSpPr txBox="1">
            <a:spLocks noChangeArrowheads="1"/>
          </p:cNvSpPr>
          <p:nvPr/>
        </p:nvSpPr>
        <p:spPr bwMode="auto">
          <a:xfrm>
            <a:off x="6262688" y="3271838"/>
            <a:ext cx="2305050" cy="528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800"/>
              <a:t>         h</a:t>
            </a:r>
            <a:r>
              <a:rPr lang="en-US" altLang="x-none" sz="2400"/>
              <a:t>1</a:t>
            </a:r>
          </a:p>
        </p:txBody>
      </p:sp>
      <p:sp>
        <p:nvSpPr>
          <p:cNvPr id="12301" name="AutoShape 8"/>
          <p:cNvSpPr>
            <a:spLocks noChangeArrowheads="1"/>
          </p:cNvSpPr>
          <p:nvPr/>
        </p:nvSpPr>
        <p:spPr bwMode="auto">
          <a:xfrm>
            <a:off x="7270750" y="3800475"/>
            <a:ext cx="323850" cy="398463"/>
          </a:xfrm>
          <a:prstGeom prst="downArrow">
            <a:avLst>
              <a:gd name="adj1" fmla="val 50000"/>
              <a:gd name="adj2" fmla="val 30760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12302" name="Text Box 9"/>
          <p:cNvSpPr txBox="1">
            <a:spLocks noChangeArrowheads="1"/>
          </p:cNvSpPr>
          <p:nvPr/>
        </p:nvSpPr>
        <p:spPr bwMode="auto">
          <a:xfrm>
            <a:off x="6764338" y="6140450"/>
            <a:ext cx="1296987" cy="528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800"/>
              <a:t>    v</a:t>
            </a:r>
            <a:r>
              <a:rPr lang="en-US" altLang="x-none" sz="2400"/>
              <a:t>0</a:t>
            </a:r>
          </a:p>
        </p:txBody>
      </p:sp>
      <p:sp>
        <p:nvSpPr>
          <p:cNvPr id="12303" name="Text Box 10"/>
          <p:cNvSpPr txBox="1">
            <a:spLocks noChangeArrowheads="1"/>
          </p:cNvSpPr>
          <p:nvPr/>
        </p:nvSpPr>
        <p:spPr bwMode="auto">
          <a:xfrm>
            <a:off x="6262688" y="5180013"/>
            <a:ext cx="2305050" cy="528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800"/>
              <a:t>         h</a:t>
            </a:r>
            <a:r>
              <a:rPr lang="en-US" altLang="x-none" sz="2400"/>
              <a:t>0</a:t>
            </a:r>
          </a:p>
        </p:txBody>
      </p:sp>
      <p:sp>
        <p:nvSpPr>
          <p:cNvPr id="12304" name="AutoShape 11"/>
          <p:cNvSpPr>
            <a:spLocks noChangeArrowheads="1"/>
          </p:cNvSpPr>
          <p:nvPr/>
        </p:nvSpPr>
        <p:spPr bwMode="auto">
          <a:xfrm>
            <a:off x="7270750" y="5708650"/>
            <a:ext cx="323850" cy="398463"/>
          </a:xfrm>
          <a:prstGeom prst="downArrow">
            <a:avLst>
              <a:gd name="adj1" fmla="val 50000"/>
              <a:gd name="adj2" fmla="val 30760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12305" name="Text Box 12"/>
          <p:cNvSpPr txBox="1">
            <a:spLocks noChangeArrowheads="1"/>
          </p:cNvSpPr>
          <p:nvPr/>
        </p:nvSpPr>
        <p:spPr bwMode="auto">
          <a:xfrm>
            <a:off x="6764338" y="2324100"/>
            <a:ext cx="1296987" cy="528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800"/>
              <a:t>    v</a:t>
            </a:r>
            <a:r>
              <a:rPr lang="en-US" altLang="x-none" sz="2400"/>
              <a:t>2</a:t>
            </a:r>
          </a:p>
        </p:txBody>
      </p:sp>
      <p:sp>
        <p:nvSpPr>
          <p:cNvPr id="12306" name="AutoShape 13"/>
          <p:cNvSpPr>
            <a:spLocks noChangeArrowheads="1"/>
          </p:cNvSpPr>
          <p:nvPr/>
        </p:nvSpPr>
        <p:spPr bwMode="auto">
          <a:xfrm>
            <a:off x="7270750" y="2863850"/>
            <a:ext cx="323850" cy="396875"/>
          </a:xfrm>
          <a:prstGeom prst="downArrow">
            <a:avLst>
              <a:gd name="adj1" fmla="val 50000"/>
              <a:gd name="adj2" fmla="val 30637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12307" name="Text Box 14"/>
          <p:cNvSpPr txBox="1">
            <a:spLocks noChangeArrowheads="1"/>
          </p:cNvSpPr>
          <p:nvPr/>
        </p:nvSpPr>
        <p:spPr bwMode="auto">
          <a:xfrm>
            <a:off x="6262688" y="1363663"/>
            <a:ext cx="2305050" cy="528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800"/>
              <a:t>         h</a:t>
            </a:r>
            <a:r>
              <a:rPr lang="en-US" altLang="x-none" sz="2400"/>
              <a:t>2</a:t>
            </a:r>
          </a:p>
        </p:txBody>
      </p:sp>
      <p:sp>
        <p:nvSpPr>
          <p:cNvPr id="12308" name="AutoShape 15"/>
          <p:cNvSpPr>
            <a:spLocks noChangeArrowheads="1"/>
          </p:cNvSpPr>
          <p:nvPr/>
        </p:nvSpPr>
        <p:spPr bwMode="auto">
          <a:xfrm>
            <a:off x="7270750" y="1892300"/>
            <a:ext cx="323850" cy="398463"/>
          </a:xfrm>
          <a:prstGeom prst="downArrow">
            <a:avLst>
              <a:gd name="adj1" fmla="val 50000"/>
              <a:gd name="adj2" fmla="val 30760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sp>
        <p:nvSpPr>
          <p:cNvPr id="12309" name="AutoShape 16"/>
          <p:cNvSpPr>
            <a:spLocks noChangeArrowheads="1"/>
          </p:cNvSpPr>
          <p:nvPr/>
        </p:nvSpPr>
        <p:spPr bwMode="auto">
          <a:xfrm>
            <a:off x="7270750" y="955675"/>
            <a:ext cx="323850" cy="396875"/>
          </a:xfrm>
          <a:prstGeom prst="downArrow">
            <a:avLst>
              <a:gd name="adj1" fmla="val 50000"/>
              <a:gd name="adj2" fmla="val 30637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CA" altLang="x-none"/>
          </a:p>
        </p:txBody>
      </p:sp>
      <p:graphicFrame>
        <p:nvGraphicFramePr>
          <p:cNvPr id="12291" name="Object 17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7685088" y="4724400"/>
          <a:ext cx="5207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0" name="Equation" r:id="rId6" imgW="266400" imgH="228600" progId="Equation.3">
                  <p:embed/>
                </p:oleObj>
              </mc:Choice>
              <mc:Fallback>
                <p:oleObj name="Equation" r:id="rId6" imgW="266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5088" y="4724400"/>
                        <a:ext cx="520700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18"/>
          <p:cNvGraphicFramePr>
            <a:graphicFrameLocks noChangeAspect="1"/>
          </p:cNvGraphicFramePr>
          <p:nvPr/>
        </p:nvGraphicFramePr>
        <p:xfrm>
          <a:off x="7629525" y="2816225"/>
          <a:ext cx="5207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1" name="Equation" r:id="rId8" imgW="266400" imgH="228600" progId="Equation.3">
                  <p:embed/>
                </p:oleObj>
              </mc:Choice>
              <mc:Fallback>
                <p:oleObj name="Equation" r:id="rId8" imgW="266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9525" y="2816225"/>
                        <a:ext cx="520700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19"/>
          <p:cNvGraphicFramePr>
            <a:graphicFrameLocks noChangeAspect="1"/>
          </p:cNvGraphicFramePr>
          <p:nvPr/>
        </p:nvGraphicFramePr>
        <p:xfrm>
          <a:off x="7702550" y="822325"/>
          <a:ext cx="5207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2" name="Equation" r:id="rId9" imgW="266400" imgH="228600" progId="Equation.3">
                  <p:embed/>
                </p:oleObj>
              </mc:Choice>
              <mc:Fallback>
                <p:oleObj name="Equation" r:id="rId9" imgW="266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2550" y="822325"/>
                        <a:ext cx="520700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20"/>
          <p:cNvGraphicFramePr>
            <a:graphicFrameLocks noChangeAspect="1"/>
          </p:cNvGraphicFramePr>
          <p:nvPr/>
        </p:nvGraphicFramePr>
        <p:xfrm>
          <a:off x="7702550" y="1906588"/>
          <a:ext cx="39528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3" name="Equation" r:id="rId10" imgW="177480" imgH="177480" progId="Equation.3">
                  <p:embed/>
                </p:oleObj>
              </mc:Choice>
              <mc:Fallback>
                <p:oleObj name="Equation" r:id="rId10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2550" y="1906588"/>
                        <a:ext cx="395288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21"/>
          <p:cNvGraphicFramePr>
            <a:graphicFrameLocks noChangeAspect="1"/>
          </p:cNvGraphicFramePr>
          <p:nvPr/>
        </p:nvGraphicFramePr>
        <p:xfrm>
          <a:off x="7702550" y="5734050"/>
          <a:ext cx="39528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4" name="Equation" r:id="rId11" imgW="177480" imgH="177480" progId="Equation.3">
                  <p:embed/>
                </p:oleObj>
              </mc:Choice>
              <mc:Fallback>
                <p:oleObj name="Equation" r:id="rId11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2550" y="5734050"/>
                        <a:ext cx="395288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7054850" y="404813"/>
            <a:ext cx="11160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800">
                <a:solidFill>
                  <a:srgbClr val="009900"/>
                </a:solidFill>
              </a:rPr>
              <a:t>etc.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8213" y="6225600"/>
            <a:ext cx="610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600" dirty="0"/>
              <a:t>Hinton, G. E, </a:t>
            </a:r>
            <a:r>
              <a:rPr lang="en-US" sz="1600" dirty="0" err="1"/>
              <a:t>Osindero</a:t>
            </a:r>
            <a:r>
              <a:rPr lang="en-US" sz="1600" dirty="0"/>
              <a:t>, S., and </a:t>
            </a:r>
            <a:r>
              <a:rPr lang="en-US" sz="1600" dirty="0" err="1"/>
              <a:t>Teh</a:t>
            </a:r>
            <a:r>
              <a:rPr lang="en-US" sz="1600" dirty="0"/>
              <a:t>, Y. W. (2006). A fast learning algorithm for deep belief nets. Neural Computation, 18:1527-1554. </a:t>
            </a:r>
          </a:p>
        </p:txBody>
      </p:sp>
    </p:spTree>
    <p:extLst>
      <p:ext uri="{BB962C8B-B14F-4D97-AF65-F5344CB8AC3E}">
        <p14:creationId xmlns:p14="http://schemas.microsoft.com/office/powerpoint/2010/main" val="69512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Likelihood weighting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339" y="1447800"/>
            <a:ext cx="5486400" cy="4369699"/>
          </a:xfrm>
        </p:spPr>
        <p:txBody>
          <a:bodyPr/>
          <a:lstStyle/>
          <a:p>
            <a:r>
              <a:rPr lang="en-US" sz="2200" dirty="0" smtClean="0"/>
              <a:t>Want  P(R| </a:t>
            </a:r>
            <a:r>
              <a:rPr lang="en-US" sz="2200" dirty="0"/>
              <a:t>C=</a:t>
            </a:r>
            <a:r>
              <a:rPr lang="en-US" sz="2200" dirty="0" err="1"/>
              <a:t>t,W</a:t>
            </a:r>
            <a:r>
              <a:rPr lang="en-US" sz="2200" dirty="0"/>
              <a:t>=t)</a:t>
            </a:r>
            <a:endParaRPr lang="en-US" sz="2200" dirty="0" smtClean="0"/>
          </a:p>
          <a:p>
            <a:r>
              <a:rPr lang="en-US" sz="2200" dirty="0" smtClean="0"/>
              <a:t>Evidence variables: C=</a:t>
            </a:r>
            <a:r>
              <a:rPr lang="en-US" sz="2200" dirty="0" err="1" smtClean="0"/>
              <a:t>t,W</a:t>
            </a:r>
            <a:r>
              <a:rPr lang="en-US" sz="2200" dirty="0" smtClean="0"/>
              <a:t>=t</a:t>
            </a:r>
          </a:p>
          <a:p>
            <a:r>
              <a:rPr lang="en-US" sz="2200" dirty="0" err="1" smtClean="0"/>
              <a:t>Order:C</a:t>
            </a:r>
            <a:r>
              <a:rPr lang="en-US" sz="2200" dirty="0" smtClean="0"/>
              <a:t>, S, R, W</a:t>
            </a:r>
          </a:p>
          <a:p>
            <a:r>
              <a:rPr lang="en-US" sz="2200" dirty="0" smtClean="0">
                <a:sym typeface="Symbol"/>
              </a:rPr>
              <a:t> w = 1Pr[C=t] = 0.5</a:t>
            </a:r>
          </a:p>
          <a:p>
            <a:r>
              <a:rPr lang="en-US" sz="2200" dirty="0" smtClean="0">
                <a:sym typeface="Symbol"/>
              </a:rPr>
              <a:t>Sample </a:t>
            </a:r>
            <a:r>
              <a:rPr lang="en-US" sz="2200" dirty="0" err="1" smtClean="0">
                <a:sym typeface="Symbol"/>
              </a:rPr>
              <a:t>Pr</a:t>
            </a:r>
            <a:r>
              <a:rPr lang="en-US" sz="2200" dirty="0" smtClean="0">
                <a:sym typeface="Symbol"/>
              </a:rPr>
              <a:t>[S|C=t]=(.1,.9)</a:t>
            </a:r>
            <a:br>
              <a:rPr lang="en-US" sz="2200" dirty="0" smtClean="0">
                <a:sym typeface="Symbol"/>
              </a:rPr>
            </a:br>
            <a:r>
              <a:rPr lang="en-US" sz="2200" dirty="0" smtClean="0">
                <a:sym typeface="Symbol"/>
              </a:rPr>
              <a:t> false</a:t>
            </a:r>
          </a:p>
          <a:p>
            <a:r>
              <a:rPr lang="en-US" sz="2200" dirty="0" smtClean="0">
                <a:sym typeface="Symbol"/>
              </a:rPr>
              <a:t>Sample </a:t>
            </a:r>
            <a:r>
              <a:rPr lang="en-US" sz="2200" dirty="0" err="1" smtClean="0">
                <a:sym typeface="Symbol"/>
              </a:rPr>
              <a:t>Pr</a:t>
            </a:r>
            <a:r>
              <a:rPr lang="en-US" sz="2200" dirty="0" smtClean="0">
                <a:sym typeface="Symbol"/>
              </a:rPr>
              <a:t>[R|C=t]=(.8,.2)</a:t>
            </a:r>
            <a:br>
              <a:rPr lang="en-US" sz="2200" dirty="0" smtClean="0">
                <a:sym typeface="Symbol"/>
              </a:rPr>
            </a:br>
            <a:r>
              <a:rPr lang="en-US" sz="2200" dirty="0">
                <a:sym typeface="Symbol"/>
              </a:rPr>
              <a:t> </a:t>
            </a:r>
            <a:r>
              <a:rPr lang="en-US" sz="2200" dirty="0" smtClean="0">
                <a:sym typeface="Symbol"/>
              </a:rPr>
              <a:t>true</a:t>
            </a:r>
          </a:p>
          <a:p>
            <a:r>
              <a:rPr lang="en-US" sz="2200" dirty="0" smtClean="0">
                <a:sym typeface="Symbol"/>
              </a:rPr>
              <a:t>W is </a:t>
            </a:r>
            <a:r>
              <a:rPr lang="en-US" sz="2200" dirty="0">
                <a:sym typeface="Symbol"/>
              </a:rPr>
              <a:t>evidence </a:t>
            </a:r>
            <a:r>
              <a:rPr lang="en-US" sz="2200" dirty="0" err="1" smtClean="0">
                <a:sym typeface="Symbol"/>
              </a:rPr>
              <a:t>var</a:t>
            </a:r>
            <a:r>
              <a:rPr lang="en-US" sz="2200" dirty="0" smtClean="0">
                <a:sym typeface="Symbol"/>
              </a:rPr>
              <a:t/>
            </a:r>
            <a:br>
              <a:rPr lang="en-US" sz="2200" dirty="0" smtClean="0">
                <a:sym typeface="Symbol"/>
              </a:rPr>
            </a:br>
            <a:r>
              <a:rPr lang="en-US" sz="2200" dirty="0">
                <a:sym typeface="Symbol"/>
              </a:rPr>
              <a:t> w = </a:t>
            </a:r>
            <a:r>
              <a:rPr lang="en-US" sz="2200" dirty="0" smtClean="0">
                <a:sym typeface="Symbol"/>
              </a:rPr>
              <a:t>0.5Pr[W=</a:t>
            </a:r>
            <a:r>
              <a:rPr lang="en-US" sz="2200" dirty="0" err="1" smtClean="0">
                <a:sym typeface="Symbol"/>
              </a:rPr>
              <a:t>t|S</a:t>
            </a:r>
            <a:r>
              <a:rPr lang="en-US" sz="2200" dirty="0" smtClean="0">
                <a:sym typeface="Symbol"/>
              </a:rPr>
              <a:t>=</a:t>
            </a:r>
            <a:r>
              <a:rPr lang="en-US" sz="2200" dirty="0" err="1" smtClean="0">
                <a:sym typeface="Symbol"/>
              </a:rPr>
              <a:t>f,R</a:t>
            </a:r>
            <a:r>
              <a:rPr lang="en-US" sz="2200" dirty="0" smtClean="0">
                <a:sym typeface="Symbol"/>
              </a:rPr>
              <a:t>=t] = .45</a:t>
            </a:r>
          </a:p>
          <a:p>
            <a:r>
              <a:rPr lang="en-US" sz="2200" dirty="0" smtClean="0">
                <a:sym typeface="Symbol"/>
              </a:rPr>
              <a:t>Sampled [</a:t>
            </a:r>
            <a:r>
              <a:rPr lang="en-US" sz="2200" dirty="0" err="1" smtClean="0">
                <a:sym typeface="Symbol"/>
              </a:rPr>
              <a:t>t,f,t,t</a:t>
            </a:r>
            <a:r>
              <a:rPr lang="en-US" sz="2200" dirty="0" smtClean="0">
                <a:sym typeface="Symbol"/>
              </a:rPr>
              <a:t>] with weight .45, tallied under R=t</a:t>
            </a:r>
            <a:endParaRPr lang="en-US" sz="2200" dirty="0">
              <a:sym typeface="Symbo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629400" y="2133600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Cloudy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019800" y="2971800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>
                <a:solidFill>
                  <a:schemeClr val="bg1"/>
                </a:solidFill>
                <a:latin typeface="CMU Serif" pitchFamily="50" charset="0"/>
                <a:ea typeface="CMU Serif" pitchFamily="50" charset="0"/>
                <a:cs typeface="CMU Serif" pitchFamily="50" charset="0"/>
              </a:rPr>
              <a:t>Sprinkler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239000" y="2971800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Rain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629400" y="3733800"/>
            <a:ext cx="838200" cy="4572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Wet Grass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cxnSp>
        <p:nvCxnSpPr>
          <p:cNvPr id="21" name="Straight Arrow Connector 20"/>
          <p:cNvCxnSpPr>
            <a:stCxn id="17" idx="3"/>
            <a:endCxn id="18" idx="0"/>
          </p:cNvCxnSpPr>
          <p:nvPr/>
        </p:nvCxnSpPr>
        <p:spPr bwMode="auto">
          <a:xfrm flipH="1">
            <a:off x="6438900" y="2458804"/>
            <a:ext cx="313252" cy="5129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2" name="Straight Arrow Connector 21"/>
          <p:cNvCxnSpPr>
            <a:stCxn id="17" idx="5"/>
            <a:endCxn id="19" idx="0"/>
          </p:cNvCxnSpPr>
          <p:nvPr/>
        </p:nvCxnSpPr>
        <p:spPr bwMode="auto">
          <a:xfrm>
            <a:off x="7344848" y="2458804"/>
            <a:ext cx="313252" cy="5129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3" name="Straight Arrow Connector 22"/>
          <p:cNvCxnSpPr>
            <a:stCxn id="19" idx="4"/>
            <a:endCxn id="20" idx="7"/>
          </p:cNvCxnSpPr>
          <p:nvPr/>
        </p:nvCxnSpPr>
        <p:spPr bwMode="auto">
          <a:xfrm flipH="1">
            <a:off x="7344848" y="3352800"/>
            <a:ext cx="313252" cy="4479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4" name="Straight Arrow Connector 23"/>
          <p:cNvCxnSpPr>
            <a:stCxn id="18" idx="4"/>
            <a:endCxn id="20" idx="1"/>
          </p:cNvCxnSpPr>
          <p:nvPr/>
        </p:nvCxnSpPr>
        <p:spPr bwMode="auto">
          <a:xfrm>
            <a:off x="6438900" y="3352800"/>
            <a:ext cx="313252" cy="4479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6629400" y="1447800"/>
          <a:ext cx="762000" cy="457200"/>
        </p:xfrm>
        <a:graphic>
          <a:graphicData uri="http://schemas.openxmlformats.org/drawingml/2006/table">
            <a:tbl>
              <a:tblPr/>
              <a:tblGrid>
                <a:gridCol w="381000"/>
                <a:gridCol w="381000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7543800" y="4038600"/>
          <a:ext cx="914400" cy="1823092"/>
        </p:xfrm>
        <a:graphic>
          <a:graphicData uri="http://schemas.openxmlformats.org/drawingml/2006/table">
            <a:tbl>
              <a:tblPr/>
              <a:tblGrid>
                <a:gridCol w="190500"/>
                <a:gridCol w="190500"/>
                <a:gridCol w="304800"/>
                <a:gridCol w="228600"/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5181600" y="2743200"/>
          <a:ext cx="723900" cy="908692"/>
        </p:xfrm>
        <a:graphic>
          <a:graphicData uri="http://schemas.openxmlformats.org/drawingml/2006/table">
            <a:tbl>
              <a:tblPr/>
              <a:tblGrid>
                <a:gridCol w="190500"/>
                <a:gridCol w="304800"/>
                <a:gridCol w="228600"/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8305800" y="2743200"/>
          <a:ext cx="723900" cy="908692"/>
        </p:xfrm>
        <a:graphic>
          <a:graphicData uri="http://schemas.openxmlformats.org/drawingml/2006/table">
            <a:tbl>
              <a:tblPr/>
              <a:tblGrid>
                <a:gridCol w="190500"/>
                <a:gridCol w="304800"/>
                <a:gridCol w="228600"/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641781" y="6099537"/>
            <a:ext cx="4674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This generated one weighted sample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41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9470"/>
            <a:ext cx="77724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Intuition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32471"/>
            <a:ext cx="7200901" cy="1582746"/>
          </a:xfrm>
        </p:spPr>
        <p:txBody>
          <a:bodyPr/>
          <a:lstStyle/>
          <a:p>
            <a:r>
              <a:rPr lang="en-US" sz="2400" dirty="0" smtClean="0"/>
              <a:t>The distribution of the sample value of </a:t>
            </a:r>
            <a:r>
              <a:rPr lang="en-US" sz="2400" dirty="0"/>
              <a:t> </a:t>
            </a:r>
            <a:r>
              <a:rPr lang="en-US" sz="2400" dirty="0" smtClean="0"/>
              <a:t>R or S drawn is influenced by evidence variable C=t, their parents</a:t>
            </a:r>
          </a:p>
          <a:p>
            <a:r>
              <a:rPr lang="en-US" sz="2400" dirty="0" smtClean="0"/>
              <a:t>But the non-descendent evidence due to W=t is ignored (for the time being).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7429500" y="2816914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Cloudy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819900" y="3655114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>
                <a:solidFill>
                  <a:schemeClr val="bg1"/>
                </a:solidFill>
                <a:latin typeface="CMU Serif" pitchFamily="50" charset="0"/>
                <a:ea typeface="CMU Serif" pitchFamily="50" charset="0"/>
                <a:cs typeface="CMU Serif" pitchFamily="50" charset="0"/>
              </a:rPr>
              <a:t>Sprinkler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8039100" y="3655114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Rain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429500" y="4417114"/>
            <a:ext cx="838200" cy="4572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Wet Grass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7239000" y="3142118"/>
            <a:ext cx="313252" cy="5129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8144948" y="3142118"/>
            <a:ext cx="313252" cy="5129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8144948" y="4036114"/>
            <a:ext cx="313252" cy="4479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7239000" y="4036114"/>
            <a:ext cx="313252" cy="4479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8127065" y="2435914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70C0"/>
                </a:solidFill>
              </a:rPr>
              <a:t>C=t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44948" y="4871869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W</a:t>
            </a:r>
            <a:r>
              <a:rPr lang="en-US" sz="1800" dirty="0" smtClean="0">
                <a:solidFill>
                  <a:srgbClr val="0070C0"/>
                </a:solidFill>
              </a:rPr>
              <a:t>=t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4388" y="3144014"/>
            <a:ext cx="53597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Will generate many samples with S=f and R = f, despite it is not consistent with evidence W=t. </a:t>
            </a:r>
          </a:p>
          <a:p>
            <a:endParaRPr lang="en-US" sz="2200" dirty="0"/>
          </a:p>
          <a:p>
            <a:r>
              <a:rPr lang="en-US" sz="2200" dirty="0" smtClean="0"/>
              <a:t>However, when sampling reaches evidence W=t, the likelihood weight </a:t>
            </a:r>
            <a:r>
              <a:rPr lang="en-US" sz="2200" i="1" dirty="0" smtClean="0"/>
              <a:t>w</a:t>
            </a:r>
            <a:r>
              <a:rPr lang="en-US" sz="2200" dirty="0" smtClean="0"/>
              <a:t> will take care of that,  making the sampling consistent with the P(</a:t>
            </a:r>
            <a:r>
              <a:rPr lang="en-US" sz="2200" dirty="0" err="1" smtClean="0"/>
              <a:t>z|e</a:t>
            </a:r>
            <a:r>
              <a:rPr lang="en-US" sz="2200" dirty="0" smtClean="0"/>
              <a:t>). </a:t>
            </a:r>
            <a:r>
              <a:rPr lang="en-US" sz="2200" i="1" dirty="0" smtClean="0"/>
              <a:t>w</a:t>
            </a:r>
            <a:r>
              <a:rPr lang="en-US" sz="2200" dirty="0" smtClean="0"/>
              <a:t> could be very small because it is unlikely W would be t if S=f, R=f.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422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9470"/>
            <a:ext cx="77724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Pool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32470"/>
            <a:ext cx="8424041" cy="5026289"/>
          </a:xfrm>
        </p:spPr>
        <p:txBody>
          <a:bodyPr/>
          <a:lstStyle/>
          <a:p>
            <a:r>
              <a:rPr lang="en-US" sz="2400" dirty="0" smtClean="0">
                <a:sym typeface="Symbol"/>
              </a:rPr>
              <a:t>Recall:  </a:t>
            </a:r>
            <a:r>
              <a:rPr lang="en-US" sz="2400" dirty="0" smtClean="0"/>
              <a:t>Want  </a:t>
            </a:r>
            <a:r>
              <a:rPr lang="en-US" sz="2400" dirty="0"/>
              <a:t>P(R| </a:t>
            </a:r>
            <a:r>
              <a:rPr lang="en-US" sz="2400" dirty="0" smtClean="0"/>
              <a:t>C=</a:t>
            </a:r>
            <a:r>
              <a:rPr lang="en-US" sz="2400" dirty="0" err="1" smtClean="0"/>
              <a:t>t,W</a:t>
            </a:r>
            <a:r>
              <a:rPr lang="en-US" sz="2400" dirty="0" smtClean="0"/>
              <a:t>=t),  500 samples  (R=t, </a:t>
            </a:r>
            <a:r>
              <a:rPr lang="mr-IN" sz="2400" dirty="0" smtClean="0"/>
              <a:t>…</a:t>
            </a:r>
            <a:r>
              <a:rPr lang="en-US" sz="2400" dirty="0" smtClean="0"/>
              <a:t>, C=t, W=t) and (R=f, </a:t>
            </a:r>
            <a:r>
              <a:rPr lang="mr-IN" sz="2400" dirty="0" smtClean="0"/>
              <a:t>…</a:t>
            </a:r>
            <a:r>
              <a:rPr lang="en-US" sz="2400" dirty="0" smtClean="0"/>
              <a:t> C=t, W=t) are generated by likelihood weighting. </a:t>
            </a:r>
            <a:endParaRPr lang="en-US" sz="2400" dirty="0">
              <a:solidFill>
                <a:srgbClr val="C00000"/>
              </a:solidFill>
            </a:endParaRPr>
          </a:p>
          <a:p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If we have 100 samples with R=t and </a:t>
            </a:r>
            <a:r>
              <a:rPr lang="en-US" sz="2400" b="1" dirty="0" smtClean="0">
                <a:solidFill>
                  <a:srgbClr val="C00000"/>
                </a:solidFill>
              </a:rPr>
              <a:t>total weight 1</a:t>
            </a:r>
            <a:r>
              <a:rPr lang="en-US" sz="2400" dirty="0" smtClean="0">
                <a:solidFill>
                  <a:srgbClr val="C00000"/>
                </a:solidFill>
              </a:rPr>
              <a:t>, and 400 samples with R=f </a:t>
            </a:r>
            <a:r>
              <a:rPr lang="en-US" sz="2400" b="1" dirty="0" smtClean="0">
                <a:solidFill>
                  <a:srgbClr val="C00000"/>
                </a:solidFill>
              </a:rPr>
              <a:t>and total weight 2</a:t>
            </a:r>
            <a:r>
              <a:rPr lang="en-US" sz="2400" dirty="0" smtClean="0">
                <a:solidFill>
                  <a:srgbClr val="C00000"/>
                </a:solidFill>
              </a:rPr>
              <a:t>, what is estimate of R=t?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1.  1/9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2. 1/3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3. 1/5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4. no idea.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61711" y="5332491"/>
            <a:ext cx="3244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Total weight is W, not </a:t>
            </a:r>
            <a:r>
              <a:rPr lang="en-US" i="1" dirty="0" smtClean="0">
                <a:solidFill>
                  <a:srgbClr val="0070C0"/>
                </a:solidFill>
              </a:rPr>
              <a:t>w.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65544" y="4231759"/>
            <a:ext cx="404037" cy="435935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74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44" y="136690"/>
            <a:ext cx="8865143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Likelihood Weighting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smtClean="0">
                <a:solidFill>
                  <a:srgbClr val="C00000"/>
                </a:solidFill>
              </a:rPr>
              <a:t>Recap: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01" y="1180102"/>
            <a:ext cx="8903325" cy="5167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54296" y="2761306"/>
            <a:ext cx="1890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W[x] = Total Weight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95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21" y="397612"/>
            <a:ext cx="8686800" cy="939167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Markov Chain Monte Carlo Methods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36" y="1967620"/>
            <a:ext cx="7564170" cy="4067596"/>
          </a:xfrm>
        </p:spPr>
        <p:txBody>
          <a:bodyPr/>
          <a:lstStyle/>
          <a:p>
            <a:r>
              <a:rPr lang="en-US" sz="2400" dirty="0" smtClean="0"/>
              <a:t>Direct, rejection and likelihood weighting methods generate each new sample from scratch</a:t>
            </a:r>
          </a:p>
          <a:p>
            <a:r>
              <a:rPr lang="en-US" sz="2400" dirty="0" smtClean="0"/>
              <a:t>MCMC generate each new sample by making a random change to preceding sample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80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10803</TotalTime>
  <Words>4691</Words>
  <Application>Microsoft Macintosh PowerPoint</Application>
  <PresentationFormat>On-screen Show (4:3)</PresentationFormat>
  <Paragraphs>1128</Paragraphs>
  <Slides>47</Slides>
  <Notes>46</Notes>
  <HiddenSlides>0</HiddenSlides>
  <MMClips>2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Calibri</vt:lpstr>
      <vt:lpstr>CMU Serif</vt:lpstr>
      <vt:lpstr>ＭＳ Ｐゴシック</vt:lpstr>
      <vt:lpstr>PT Serif</vt:lpstr>
      <vt:lpstr>Symbol</vt:lpstr>
      <vt:lpstr>Times New Roman</vt:lpstr>
      <vt:lpstr>Wingdings</vt:lpstr>
      <vt:lpstr>Arial</vt:lpstr>
      <vt:lpstr>Default Design</vt:lpstr>
      <vt:lpstr>Equation</vt:lpstr>
      <vt:lpstr>Deep Belief Nets</vt:lpstr>
      <vt:lpstr>Pr(Cloudy | Sprinkler=T,Rain=T)? </vt:lpstr>
      <vt:lpstr>Rejection sampling</vt:lpstr>
      <vt:lpstr>Likelihood Weighting Recap:</vt:lpstr>
      <vt:lpstr>Likelihood weighting</vt:lpstr>
      <vt:lpstr>Intuition</vt:lpstr>
      <vt:lpstr>Pool</vt:lpstr>
      <vt:lpstr>Likelihood Weighting Recap:</vt:lpstr>
      <vt:lpstr>Markov Chain Monte Carlo Methods</vt:lpstr>
      <vt:lpstr>Gibbs sampling</vt:lpstr>
      <vt:lpstr>Gibbs sampling</vt:lpstr>
      <vt:lpstr>Gibbs sampling</vt:lpstr>
      <vt:lpstr>Gibbs Sampling Example</vt:lpstr>
      <vt:lpstr>Gibbs Sampling Example</vt:lpstr>
      <vt:lpstr>Gibbs Sampling Example</vt:lpstr>
      <vt:lpstr>Exercise: compute P(C=t|S=t,R=f)?</vt:lpstr>
      <vt:lpstr>Exact Inference Exercise</vt:lpstr>
      <vt:lpstr>Gibbs Sampling Example</vt:lpstr>
      <vt:lpstr>Gibbs Sampling Example</vt:lpstr>
      <vt:lpstr>Gibbs Sampling Example</vt:lpstr>
      <vt:lpstr>Poll: Gibbs Sampling Ex. </vt:lpstr>
      <vt:lpstr>Gibbs sampling</vt:lpstr>
      <vt:lpstr>Gibbs is Consistent</vt:lpstr>
      <vt:lpstr> Belief Nets </vt:lpstr>
      <vt:lpstr>Stochastic binary units (Bernoulli variables)</vt:lpstr>
      <vt:lpstr>Two types of generative belief nets</vt:lpstr>
      <vt:lpstr>PowerPoint Presentation</vt:lpstr>
      <vt:lpstr>PowerPoint Presentation</vt:lpstr>
      <vt:lpstr>Weights  Energies  Probabilities</vt:lpstr>
      <vt:lpstr>Conditional independence</vt:lpstr>
      <vt:lpstr>Explaining away (Judea Pearl)</vt:lpstr>
      <vt:lpstr>Difficult to learn sigmoid belief nets</vt:lpstr>
      <vt:lpstr>Restricted Boltzmann Machines (Smolensky ,1986, called them “harmoniums”)</vt:lpstr>
      <vt:lpstr>The Energy of a Joint Configuration </vt:lpstr>
      <vt:lpstr>Using energies to define probabilities</vt:lpstr>
      <vt:lpstr>A picture of the maximum likelihood learning algorithm for an RBM</vt:lpstr>
      <vt:lpstr>A quick way to learn an RBM</vt:lpstr>
      <vt:lpstr>How to learn a set of features that are good for reconstructing images of the digit 2 </vt:lpstr>
      <vt:lpstr>PowerPoint Presentation</vt:lpstr>
      <vt:lpstr>How well can we reconstruct the digit images from the binary feature activations ?</vt:lpstr>
      <vt:lpstr>Training a deep belief net  </vt:lpstr>
      <vt:lpstr>DBN  after learning 3 layers</vt:lpstr>
      <vt:lpstr>A model of digit recognition</vt:lpstr>
      <vt:lpstr>Samples generated by letting the associative memory run with one label clamped. </vt:lpstr>
      <vt:lpstr>Examples of correctly recognized handwritten digits that the neural network had never seen before           </vt:lpstr>
      <vt:lpstr>Show the movie of the network generating digits    (available at www.cs.toronto/~hinton)</vt:lpstr>
      <vt:lpstr>An infinite sigmoid belief net that is equivalent to an RBM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Constraint Satisfaction Problems (CSPs)</dc:title>
  <dc:creator>hi</dc:creator>
  <cp:lastModifiedBy>Microsoft Office User</cp:lastModifiedBy>
  <cp:revision>741</cp:revision>
  <cp:lastPrinted>2017-10-08T10:09:11Z</cp:lastPrinted>
  <dcterms:created xsi:type="dcterms:W3CDTF">2002-07-26T03:28:00Z</dcterms:created>
  <dcterms:modified xsi:type="dcterms:W3CDTF">2017-10-08T10:09:43Z</dcterms:modified>
</cp:coreProperties>
</file>