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90" r:id="rId2"/>
    <p:sldId id="502" r:id="rId3"/>
    <p:sldId id="553" r:id="rId4"/>
    <p:sldId id="366" r:id="rId5"/>
    <p:sldId id="593" r:id="rId6"/>
    <p:sldId id="498" r:id="rId7"/>
    <p:sldId id="585" r:id="rId8"/>
    <p:sldId id="586" r:id="rId9"/>
    <p:sldId id="584" r:id="rId10"/>
    <p:sldId id="587" r:id="rId11"/>
    <p:sldId id="589" r:id="rId12"/>
    <p:sldId id="588" r:id="rId13"/>
    <p:sldId id="499" r:id="rId14"/>
    <p:sldId id="509" r:id="rId15"/>
    <p:sldId id="420" r:id="rId16"/>
    <p:sldId id="421" r:id="rId17"/>
    <p:sldId id="423" r:id="rId18"/>
    <p:sldId id="594" r:id="rId19"/>
    <p:sldId id="425" r:id="rId20"/>
    <p:sldId id="426" r:id="rId21"/>
    <p:sldId id="422" r:id="rId22"/>
    <p:sldId id="430" r:id="rId23"/>
    <p:sldId id="554" r:id="rId24"/>
    <p:sldId id="503" r:id="rId25"/>
    <p:sldId id="504" r:id="rId26"/>
    <p:sldId id="507" r:id="rId27"/>
    <p:sldId id="556" r:id="rId28"/>
    <p:sldId id="558" r:id="rId29"/>
    <p:sldId id="559" r:id="rId30"/>
    <p:sldId id="560" r:id="rId31"/>
    <p:sldId id="561" r:id="rId32"/>
    <p:sldId id="562" r:id="rId33"/>
    <p:sldId id="515" r:id="rId34"/>
    <p:sldId id="563" r:id="rId35"/>
    <p:sldId id="564" r:id="rId36"/>
    <p:sldId id="565" r:id="rId37"/>
    <p:sldId id="566" r:id="rId38"/>
    <p:sldId id="567" r:id="rId39"/>
    <p:sldId id="568" r:id="rId40"/>
    <p:sldId id="569" r:id="rId41"/>
    <p:sldId id="570" r:id="rId42"/>
    <p:sldId id="571" r:id="rId43"/>
    <p:sldId id="572" r:id="rId44"/>
    <p:sldId id="573" r:id="rId45"/>
    <p:sldId id="574" r:id="rId46"/>
    <p:sldId id="575" r:id="rId47"/>
    <p:sldId id="576" r:id="rId48"/>
    <p:sldId id="517" r:id="rId49"/>
    <p:sldId id="577" r:id="rId50"/>
    <p:sldId id="520" r:id="rId51"/>
    <p:sldId id="522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485" autoAdjust="0"/>
    <p:restoredTop sz="80473" autoAdjust="0"/>
  </p:normalViewPr>
  <p:slideViewPr>
    <p:cSldViewPr snapToGrid="0">
      <p:cViewPr>
        <p:scale>
          <a:sx n="100" d="100"/>
          <a:sy n="100" d="100"/>
        </p:scale>
        <p:origin x="784" y="144"/>
      </p:cViewPr>
      <p:guideLst>
        <p:guide orient="horz" pos="2160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9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A3ADE-2AED-2A43-927D-6DFE99245A9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5D21C-176F-E942-AB3F-6177ED2A8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64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70559E-B2D7-BD4F-ACC2-4A0BBCE2F950}" type="datetimeFigureOut">
              <a:rPr lang="en-US"/>
              <a:pPr>
                <a:defRPr/>
              </a:pPr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C422660-5F85-9A49-8582-CA5FC22A1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Syntax</a:t>
            </a:r>
            <a:r>
              <a:rPr lang="en-US" baseline="0" dirty="0" smtClean="0"/>
              <a:t> = </a:t>
            </a:r>
            <a:r>
              <a:rPr lang="en-US" b="1" dirty="0" smtClean="0"/>
              <a:t>the grammatical arrangement of words in sentences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 systematic orderly arrangement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Semantics:</a:t>
            </a:r>
            <a:r>
              <a:rPr lang="en-US" baseline="0" dirty="0" smtClean="0"/>
              <a:t> </a:t>
            </a:r>
            <a:r>
              <a:rPr lang="en-US" b="1" dirty="0" smtClean="0"/>
              <a:t>the meaning of a word, phrase, sentence, or text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A3304FAA-0709-CB41-944D-E2D93273EB98}" type="slidenum">
              <a:rPr lang="en-US" altLang="en-US">
                <a:latin typeface="Times New Roman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</a:t>
            </a:r>
          </a:p>
        </p:txBody>
      </p:sp>
    </p:spTree>
    <p:extLst>
      <p:ext uri="{BB962C8B-B14F-4D97-AF65-F5344CB8AC3E}">
        <p14:creationId xmlns:p14="http://schemas.microsoft.com/office/powerpoint/2010/main" val="248340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ECAA1A-3434-4348-9B88-DA68CE747AB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726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5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MU Serif Roman" charset="0"/>
                <a:ea typeface="CMU Serif Roman" charset="0"/>
                <a:cs typeface="CMU Serif Roman" charset="0"/>
              </a:rPr>
              <a:t>from </a:t>
            </a:r>
            <a:r>
              <a:rPr lang="en-US" sz="1200" dirty="0" err="1" smtClean="0">
                <a:latin typeface="CMU Serif Roman" charset="0"/>
                <a:ea typeface="CMU Serif Roman" charset="0"/>
                <a:cs typeface="CMU Serif Roman" charset="0"/>
              </a:rPr>
              <a:t>prob</a:t>
            </a:r>
            <a:r>
              <a:rPr lang="en-US" sz="1200" dirty="0" smtClean="0">
                <a:latin typeface="CMU Serif Roman" charset="0"/>
                <a:ea typeface="CMU Serif Roman" charset="0"/>
                <a:cs typeface="CMU Serif Roman" charset="0"/>
              </a:rPr>
              <a:t> recall: marginal of a subset of variables + normalization constants)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59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52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63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04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47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This is </a:t>
            </a:r>
            <a:r>
              <a:rPr lang="en-US" dirty="0" err="1" smtClean="0"/>
              <a:t>polytree</a:t>
            </a:r>
            <a:r>
              <a:rPr lang="en-US" dirty="0" smtClean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Exact:</a:t>
            </a:r>
            <a:r>
              <a:rPr lang="en-US" baseline="0" dirty="0" smtClean="0"/>
              <a:t> </a:t>
            </a:r>
            <a:r>
              <a:rPr lang="en-US" dirty="0" smtClean="0"/>
              <a:t>Worse case is NP-hard.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Problems:</a:t>
            </a:r>
            <a:r>
              <a:rPr lang="en-US" sz="1200" dirty="0" smtClean="0"/>
              <a:t> it might be difficult to sample from </a:t>
            </a:r>
            <a:r>
              <a:rPr lang="en-US" sz="1200" b="1" i="1" dirty="0" smtClean="0"/>
              <a:t>X</a:t>
            </a:r>
            <a:r>
              <a:rPr lang="en-US" sz="1200" dirty="0" smtClean="0"/>
              <a:t>’s distribution; a large number of samples might be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HMM is defined </a:t>
            </a:r>
            <a:r>
              <a:rPr lang="en-US" dirty="0" err="1" smtClean="0"/>
              <a:t>by:Initial</a:t>
            </a:r>
            <a:r>
              <a:rPr lang="en-US" smtClean="0"/>
              <a:t> distribution:  P(R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4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Product/chain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39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 parameters to specify</a:t>
            </a:r>
          </a:p>
          <a:p>
            <a:r>
              <a:rPr lang="en-US" dirty="0" smtClean="0"/>
              <a:t>Can help with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12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http://</a:t>
            </a:r>
            <a:r>
              <a:rPr lang="en-US" sz="1200" dirty="0" err="1" smtClean="0"/>
              <a:t>onlinestatbook.com</a:t>
            </a:r>
            <a:r>
              <a:rPr lang="en-US" sz="1200" dirty="0" smtClean="0"/>
              <a:t>/</a:t>
            </a:r>
            <a:r>
              <a:rPr lang="en-US" sz="1200" dirty="0" err="1" smtClean="0"/>
              <a:t>stat_sim</a:t>
            </a:r>
            <a:r>
              <a:rPr lang="en-US" sz="1200" dirty="0" smtClean="0"/>
              <a:t>/</a:t>
            </a:r>
            <a:r>
              <a:rPr lang="en-US" sz="1200" dirty="0" err="1" smtClean="0"/>
              <a:t>sampling_dist</a:t>
            </a:r>
            <a:r>
              <a:rPr lang="en-US" sz="1200" dirty="0" smtClean="0"/>
              <a:t>/</a:t>
            </a:r>
            <a:r>
              <a:rPr lang="en-US" sz="1200" dirty="0" err="1" smtClean="0"/>
              <a:t>index.html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422660-5F85-9A49-8582-CA5FC22A10C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577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Remind them of notation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69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should</a:t>
            </a:r>
            <a:r>
              <a:rPr lang="en-US" baseline="0" dirty="0" smtClean="0"/>
              <a:t> we want this?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83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8/27</a:t>
            </a:r>
          </a:p>
          <a:p>
            <a:r>
              <a:rPr lang="en-US" dirty="0" smtClean="0"/>
              <a:t>Good/bad?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70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this a problem? Most samples won’t match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4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</a:t>
            </a:r>
            <a:r>
              <a:rPr lang="en-US" baseline="0" dirty="0" smtClean="0"/>
              <a:t> the probability and update the weight of that sample.  Likelihood weighting </a:t>
            </a:r>
            <a:r>
              <a:rPr lang="en-US" baseline="0" dirty="0" err="1" smtClean="0"/>
              <a:t>verus</a:t>
            </a:r>
            <a:r>
              <a:rPr lang="en-US" baseline="0" dirty="0" smtClean="0"/>
              <a:t> importance sampling.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 probability of rain.</a:t>
            </a:r>
          </a:p>
          <a:p>
            <a:r>
              <a:rPr lang="en-US" dirty="0" smtClean="0"/>
              <a:t>Be clear what normalization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4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422660-5F85-9A49-8582-CA5FC22A10C8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2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</a:t>
            </a:r>
          </a:p>
        </p:txBody>
      </p:sp>
    </p:spTree>
    <p:extLst>
      <p:ext uri="{BB962C8B-B14F-4D97-AF65-F5344CB8AC3E}">
        <p14:creationId xmlns:p14="http://schemas.microsoft.com/office/powerpoint/2010/main" val="2069993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On the other hand, SWS pays less attention to the evidence than does the true posterior distribution P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z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|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), because the sampled values for each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Zi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ignore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evidence among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Zi’s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 non-ancestors.5 For example, when sampling Sprinkler and Rain the algorithm ignores the evidence in the child variable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WetGrass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Geneva" pitchFamily="-110" charset="-128"/>
                <a:cs typeface="Geneva" pitchFamily="-110" charset="-128"/>
              </a:rPr>
              <a:t> = true ; this means it will generate many samples with Sprinkler = false and Rain = false despite the fact that the evidence actually rules out this case. </a:t>
            </a:r>
          </a:p>
          <a:p>
            <a:pPr lvl="1"/>
            <a:r>
              <a:rPr lang="en-US" sz="2400" dirty="0" smtClean="0"/>
              <a:t>No, why?</a:t>
            </a:r>
          </a:p>
          <a:p>
            <a:pPr lvl="1"/>
            <a:r>
              <a:rPr lang="en-US" sz="2400" dirty="0" smtClean="0"/>
              <a:t>Doesn’t consider evidence that is not an ancestor…</a:t>
            </a:r>
          </a:p>
          <a:p>
            <a:pPr lvl="1"/>
            <a:r>
              <a:rPr lang="en-US" sz="2400" dirty="0" smtClean="0"/>
              <a:t>Weights fix this!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3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covers all variables in network. Product rule</a:t>
            </a:r>
          </a:p>
          <a:p>
            <a:r>
              <a:rPr lang="en-US" dirty="0" smtClean="0"/>
              <a:t>From chain rule &amp; conditional independence.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1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= 1/ 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422660-5F85-9A49-8582-CA5FC22A10C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1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</a:t>
            </a:r>
          </a:p>
        </p:txBody>
      </p:sp>
    </p:spTree>
    <p:extLst>
      <p:ext uri="{BB962C8B-B14F-4D97-AF65-F5344CB8AC3E}">
        <p14:creationId xmlns:p14="http://schemas.microsoft.com/office/powerpoint/2010/main" val="776184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</a:t>
            </a:r>
          </a:p>
        </p:txBody>
      </p:sp>
    </p:spTree>
    <p:extLst>
      <p:ext uri="{BB962C8B-B14F-4D97-AF65-F5344CB8AC3E}">
        <p14:creationId xmlns:p14="http://schemas.microsoft.com/office/powerpoint/2010/main" val="192961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images from our data set, and noise pat- terns which have the same global features. This shows that the features pick up on coarse-grained texture, dominant orientations and spatial organization. </a:t>
            </a:r>
            <a:endParaRPr lang="en-US" dirty="0" smtClean="0"/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0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96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</a:t>
            </a:r>
          </a:p>
        </p:txBody>
      </p:sp>
    </p:spTree>
    <p:extLst>
      <p:ext uri="{BB962C8B-B14F-4D97-AF65-F5344CB8AC3E}">
        <p14:creationId xmlns:p14="http://schemas.microsoft.com/office/powerpoint/2010/main" val="1988835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F9552-E128-C541-B3AD-54E66BEFF06E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The key computational question is how to represent the whole image in a compact, yet informative, form.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[21] suggests a representation, called the “gist” of the image, based on PCA of a set of spatially averaged filter-bank outputs. The gist acts as an holistic, low-dimensional representation of the whole image. </a:t>
            </a:r>
            <a:r>
              <a:rPr lang="en-US" dirty="0" err="1" smtClean="0">
                <a:cs typeface="+mn-cs"/>
              </a:rPr>
              <a:t>Torralba</a:t>
            </a:r>
            <a:r>
              <a:rPr lang="en-US" dirty="0" smtClean="0">
                <a:cs typeface="+mn-cs"/>
              </a:rPr>
              <a:t> shows that this is sufficient to provide a useful prior for what types of objects may appear in the image, and at which location/scale.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We extend [21] by combining the prior suggested by the gist with the outputs of bottom-up, local object detectors, which are trained using boosting (see Section 2). Note </a:t>
            </a:r>
          </a:p>
        </p:txBody>
      </p:sp>
    </p:spTree>
    <p:extLst>
      <p:ext uri="{BB962C8B-B14F-4D97-AF65-F5344CB8AC3E}">
        <p14:creationId xmlns:p14="http://schemas.microsoft.com/office/powerpoint/2010/main" val="80849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10240-1DB1-C04A-8210-C45C94FE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26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0374-D0F2-8649-8A04-7D1685624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65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CCA2E-69A4-224A-84C1-1A8D2FB6D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3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7EC9F-DF6E-E641-B0AF-A5D734B77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2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B56AF-3DF7-884B-A90D-E47550E5EB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3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6305B-849E-894C-BCAF-AC2FA846A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95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69CAB-7041-334D-8A33-6CC464F0A9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9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77211-1272-C44F-9E1D-7D7E9E148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51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B316E-1EAA-0346-A9B4-3ADA2887B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3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9A9C2-B859-2448-BD9D-300E1EF49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86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30657-BEA4-B84C-97AC-0F124985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86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480646-0B8B-0248-AAE7-5A1D5A0FB3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tif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9381" y="1316167"/>
            <a:ext cx="8198708" cy="1470025"/>
          </a:xfrm>
        </p:spPr>
        <p:txBody>
          <a:bodyPr/>
          <a:lstStyle/>
          <a:p>
            <a:r>
              <a:rPr lang="en-US" sz="3600" b="1" dirty="0" smtClean="0">
                <a:latin typeface="+mj-lt"/>
                <a:ea typeface="CMU Serif" panose="02000603000000000000" pitchFamily="50" charset="0"/>
                <a:cs typeface="CMU Serif" panose="02000603000000000000" pitchFamily="50" charset="0"/>
              </a:rPr>
              <a:t>Inference in Bayesian Networks</a:t>
            </a:r>
            <a:r>
              <a:rPr lang="en-US" sz="3600" b="1" dirty="0">
                <a:ea typeface="CMU Serif" panose="02000603000000000000" pitchFamily="50" charset="0"/>
                <a:cs typeface="CMU Serif" panose="02000603000000000000" pitchFamily="50" charset="0"/>
              </a:rPr>
              <a:t/>
            </a:r>
            <a:br>
              <a:rPr lang="en-US" sz="3600" b="1" dirty="0">
                <a:ea typeface="CMU Serif" panose="02000603000000000000" pitchFamily="50" charset="0"/>
                <a:cs typeface="CMU Serif" panose="02000603000000000000" pitchFamily="50" charset="0"/>
              </a:rPr>
            </a:br>
            <a:r>
              <a:rPr lang="en-US" sz="2800" b="1" dirty="0" smtClean="0">
                <a:latin typeface="+mj-lt"/>
                <a:ea typeface="CMU Serif" panose="02000603000000000000" pitchFamily="50" charset="0"/>
                <a:cs typeface="CMU Serif" panose="02000603000000000000" pitchFamily="50" charset="0"/>
              </a:rPr>
              <a:t/>
            </a:r>
            <a:br>
              <a:rPr lang="en-US" sz="2800" b="1" dirty="0" smtClean="0">
                <a:latin typeface="+mj-lt"/>
                <a:ea typeface="CMU Serif" panose="02000603000000000000" pitchFamily="50" charset="0"/>
                <a:cs typeface="CMU Serif" panose="02000603000000000000" pitchFamily="50" charset="0"/>
              </a:rPr>
            </a:br>
            <a:endParaRPr lang="en-US" sz="2800" b="1" dirty="0" smtClean="0">
              <a:latin typeface="+mj-lt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4375" y="2508937"/>
            <a:ext cx="7915275" cy="1752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Tai Sing Lee</a:t>
            </a:r>
            <a:endParaRPr lang="en-US" altLang="en-US" sz="2400" dirty="0"/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sz="2400" b="1" dirty="0">
                <a:ea typeface="CMU Serif" panose="02000603000000000000" pitchFamily="50" charset="0"/>
                <a:cs typeface="CMU Serif" panose="02000603000000000000" pitchFamily="50" charset="0"/>
              </a:rPr>
              <a:t>15-381/681 </a:t>
            </a:r>
            <a:r>
              <a:rPr lang="en-US" sz="2400" b="1" dirty="0" smtClean="0">
                <a:ea typeface="CMU Serif" panose="02000603000000000000" pitchFamily="50" charset="0"/>
                <a:cs typeface="CMU Serif" panose="02000603000000000000" pitchFamily="50" charset="0"/>
              </a:rPr>
              <a:t>AI Lecture 11</a:t>
            </a:r>
          </a:p>
          <a:p>
            <a:pPr eaLnBrk="1" hangingPunct="1"/>
            <a:r>
              <a:rPr lang="en-US" sz="2400" b="1" dirty="0">
                <a:ea typeface="CMU Serif" panose="02000603000000000000" pitchFamily="50" charset="0"/>
                <a:cs typeface="CMU Serif" panose="02000603000000000000" pitchFamily="50" charset="0"/>
              </a:rPr>
              <a:t/>
            </a:r>
            <a:br>
              <a:rPr lang="en-US" sz="2400" b="1" dirty="0">
                <a:ea typeface="CMU Serif" panose="02000603000000000000" pitchFamily="50" charset="0"/>
                <a:cs typeface="CMU Serif" panose="02000603000000000000" pitchFamily="50" charset="0"/>
              </a:rPr>
            </a:br>
            <a:r>
              <a:rPr lang="en-US" altLang="en-US" sz="2400" i="1" dirty="0" smtClean="0"/>
              <a:t>Read </a:t>
            </a:r>
            <a:r>
              <a:rPr lang="en-US" altLang="en-US" sz="2400" i="1" dirty="0"/>
              <a:t>Chapter </a:t>
            </a:r>
            <a:r>
              <a:rPr lang="en-US" altLang="en-US" sz="2400" i="1" dirty="0" smtClean="0"/>
              <a:t>14.4-5 </a:t>
            </a:r>
            <a:r>
              <a:rPr lang="en-US" altLang="en-US" sz="2400" i="1" dirty="0"/>
              <a:t>of Russell &amp; </a:t>
            </a:r>
            <a:r>
              <a:rPr lang="en-US" altLang="en-US" sz="2400" i="1" dirty="0" err="1"/>
              <a:t>Norvig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87690" y="5671751"/>
            <a:ext cx="843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ea typeface="PT Serif" charset="0"/>
                <a:cs typeface="PT Serif" charset="0"/>
              </a:rPr>
              <a:t>With thanks to Dan Klein (Berkeley), Percy Liang (Stanford) and Past 15-381 Instructors for slide </a:t>
            </a:r>
            <a:r>
              <a:rPr lang="en-US" sz="1800" dirty="0" smtClean="0">
                <a:ea typeface="PT Serif" charset="0"/>
                <a:cs typeface="PT Serif" charset="0"/>
              </a:rPr>
              <a:t>contents, </a:t>
            </a:r>
            <a:r>
              <a:rPr lang="en-US" sz="1800" dirty="0">
                <a:ea typeface="PT Serif" charset="0"/>
                <a:cs typeface="PT Serif" charset="0"/>
              </a:rPr>
              <a:t>particularly Ariel </a:t>
            </a:r>
            <a:r>
              <a:rPr lang="en-US" sz="1800" dirty="0" err="1" smtClean="0">
                <a:ea typeface="PT Serif" charset="0"/>
                <a:cs typeface="PT Serif" charset="0"/>
              </a:rPr>
              <a:t>Procaccia</a:t>
            </a:r>
            <a:r>
              <a:rPr lang="en-US" sz="1800" dirty="0" smtClean="0">
                <a:ea typeface="PT Serif" charset="0"/>
                <a:cs typeface="PT Serif" charset="0"/>
              </a:rPr>
              <a:t>, Emma </a:t>
            </a:r>
            <a:r>
              <a:rPr lang="en-US" sz="1800" dirty="0" err="1" smtClean="0">
                <a:ea typeface="PT Serif" charset="0"/>
                <a:cs typeface="PT Serif" charset="0"/>
              </a:rPr>
              <a:t>Brunskill</a:t>
            </a:r>
            <a:r>
              <a:rPr lang="en-US" sz="1800" dirty="0" smtClean="0">
                <a:ea typeface="PT Serif" charset="0"/>
                <a:cs typeface="PT Serif" charset="0"/>
              </a:rPr>
              <a:t> and Gianni Di Caro. </a:t>
            </a:r>
            <a:endParaRPr lang="en-US" sz="1800" dirty="0">
              <a:ea typeface="PT Serif" charset="0"/>
              <a:cs typeface="PT Serif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b="0" dirty="0" smtClean="0">
                <a:solidFill>
                  <a:srgbClr val="C00000"/>
                </a:solidFill>
                <a:latin typeface="Arial"/>
                <a:cs typeface="Arial"/>
              </a:rPr>
              <a:t>Place and object recognition using dynamic Bayes net</a:t>
            </a:r>
            <a:endParaRPr lang="en-US" sz="2400" dirty="0" smtClean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 smtClean="0">
                <a:cs typeface="+mn-cs"/>
              </a:rPr>
              <a:t>    </a:t>
            </a:r>
            <a:endParaRPr lang="en-US" sz="2400" dirty="0" smtClean="0">
              <a:cs typeface="+mn-cs"/>
            </a:endParaRPr>
          </a:p>
          <a:p>
            <a:pPr>
              <a:defRPr/>
            </a:pPr>
            <a:endParaRPr lang="en-US" sz="2400" dirty="0" smtClean="0">
              <a:cs typeface="+mn-cs"/>
            </a:endParaRP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 smtClean="0">
              <a:cs typeface="+mn-cs"/>
            </a:endParaRPr>
          </a:p>
          <a:p>
            <a:pPr>
              <a:defRPr/>
            </a:pPr>
            <a:r>
              <a:rPr lang="en-US" sz="2400" dirty="0" smtClean="0"/>
              <a:t>Context priming to decide which object detectors to run </a:t>
            </a:r>
            <a:endParaRPr lang="en-US" sz="2400" dirty="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6341" y="1374322"/>
            <a:ext cx="7151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Inferring object types based on scene and object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61" y="2205626"/>
            <a:ext cx="5475431" cy="84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303" y="3055904"/>
            <a:ext cx="4533900" cy="54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4686300"/>
            <a:ext cx="5825850" cy="13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9246" y="-110011"/>
            <a:ext cx="8879378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Inferring room location, object category and location 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cs typeface="+mn-cs"/>
              </a:rPr>
              <a:t>    </a:t>
            </a:r>
            <a:endParaRPr lang="en-US" sz="2400" smtClean="0">
              <a:cs typeface="+mn-cs"/>
            </a:endParaRPr>
          </a:p>
          <a:p>
            <a:pPr>
              <a:defRPr/>
            </a:pPr>
            <a:endParaRPr lang="en-US" sz="240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550275" y="3541222"/>
            <a:ext cx="418349" cy="11970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" y="1413989"/>
            <a:ext cx="7573558" cy="491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44" y="119618"/>
            <a:ext cx="8305800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b="0" dirty="0" smtClean="0">
                <a:solidFill>
                  <a:srgbClr val="C00000"/>
                </a:solidFill>
                <a:latin typeface="Arial"/>
                <a:cs typeface="Arial"/>
              </a:rPr>
              <a:t>Training with labelled data</a:t>
            </a:r>
            <a:endParaRPr lang="en-US" sz="2400" dirty="0" smtClean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dirty="0" smtClean="0">
                <a:cs typeface="+mn-cs"/>
              </a:rPr>
              <a:t>    </a:t>
            </a:r>
            <a:endParaRPr lang="en-US" sz="2400" dirty="0" smtClean="0">
              <a:cs typeface="+mn-cs"/>
            </a:endParaRPr>
          </a:p>
          <a:p>
            <a:pPr>
              <a:defRPr/>
            </a:pPr>
            <a:endParaRPr lang="en-US" sz="2400" dirty="0" smtClean="0">
              <a:cs typeface="+mn-cs"/>
            </a:endParaRP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726" y="3597475"/>
            <a:ext cx="72706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 labelled </a:t>
            </a:r>
            <a:r>
              <a:rPr lang="en-US" smtClean="0"/>
              <a:t>1000 scene images </a:t>
            </a:r>
            <a:r>
              <a:rPr lang="en-US" dirty="0" smtClean="0"/>
              <a:t>to specify presence of objects for contextual priming of objects. </a:t>
            </a:r>
          </a:p>
          <a:p>
            <a:endParaRPr lang="en-US" dirty="0"/>
          </a:p>
          <a:p>
            <a:r>
              <a:rPr lang="en-US" dirty="0" smtClean="0"/>
              <a:t>Learn the transition matrix over time from labelled sequence data by counting the number of transitions from location I to location j. Add a smoothing prior to remove zero likelihood of some locations,.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42" y="1559474"/>
            <a:ext cx="2317697" cy="1735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849" y="1524000"/>
            <a:ext cx="1824440" cy="17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8545" y="166111"/>
            <a:ext cx="6146800" cy="1524000"/>
          </a:xfrm>
        </p:spPr>
        <p:txBody>
          <a:bodyPr/>
          <a:lstStyle/>
          <a:p>
            <a:pPr>
              <a:defRPr/>
            </a:pPr>
            <a:r>
              <a:rPr lang="en-US" sz="2800" b="0" dirty="0" smtClean="0">
                <a:solidFill>
                  <a:srgbClr val="C00000"/>
                </a:solidFill>
                <a:latin typeface="Arial"/>
                <a:cs typeface="Arial"/>
              </a:rPr>
              <a:t>Dynamic Baye</a:t>
            </a:r>
            <a:r>
              <a:rPr lang="en-US" sz="2800" dirty="0" smtClean="0">
                <a:solidFill>
                  <a:srgbClr val="C00000"/>
                </a:solidFill>
                <a:latin typeface="Arial"/>
                <a:cs typeface="Arial"/>
              </a:rPr>
              <a:t>s Net in action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91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en-US" sz="2000" smtClean="0">
              <a:cs typeface="+mn-cs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000" smtClean="0">
                <a:cs typeface="+mn-cs"/>
              </a:rPr>
              <a:t>    </a:t>
            </a:r>
            <a:endParaRPr lang="en-US" sz="180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lang="en-US" sz="1800" smtClean="0">
              <a:cs typeface="+mn-cs"/>
            </a:endParaRPr>
          </a:p>
        </p:txBody>
      </p:sp>
      <p:pic>
        <p:nvPicPr>
          <p:cNvPr id="2" name="murphy_movie6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21" y="1533559"/>
            <a:ext cx="8423558" cy="44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4951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Probabilistic Inference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605" y="2475470"/>
            <a:ext cx="7259595" cy="4114800"/>
          </a:xfrm>
        </p:spPr>
        <p:txBody>
          <a:bodyPr/>
          <a:lstStyle/>
          <a:p>
            <a:r>
              <a:rPr lang="en-US" sz="2400" dirty="0"/>
              <a:t>Compute probability of a </a:t>
            </a:r>
            <a:r>
              <a:rPr lang="en-US" sz="2400" b="1" dirty="0"/>
              <a:t>query </a:t>
            </a:r>
            <a:r>
              <a:rPr lang="en-US" sz="2400" dirty="0"/>
              <a:t>variable (or variables) taking on a value (or set of values) given some </a:t>
            </a:r>
            <a:r>
              <a:rPr lang="en-US" sz="2400" b="1" dirty="0" smtClean="0"/>
              <a:t>evidence</a:t>
            </a:r>
          </a:p>
          <a:p>
            <a:r>
              <a:rPr lang="en-US" sz="2400" dirty="0" smtClean="0"/>
              <a:t>Pr</a:t>
            </a:r>
            <a:r>
              <a:rPr lang="en-US" sz="2400" dirty="0"/>
              <a:t>[Q | E</a:t>
            </a:r>
            <a:r>
              <a:rPr lang="en-US" sz="2400" baseline="-25000" dirty="0"/>
              <a:t>1</a:t>
            </a:r>
            <a:r>
              <a:rPr lang="en-US" sz="2400" dirty="0"/>
              <a:t>=e</a:t>
            </a:r>
            <a:r>
              <a:rPr lang="en-US" sz="2400" baseline="-25000" dirty="0"/>
              <a:t>1</a:t>
            </a:r>
            <a:r>
              <a:rPr lang="en-US" sz="2400" dirty="0"/>
              <a:t>,...,E</a:t>
            </a:r>
            <a:r>
              <a:rPr lang="en-US" sz="2400" baseline="-25000" dirty="0"/>
              <a:t>k</a:t>
            </a:r>
            <a:r>
              <a:rPr lang="en-US" sz="2400" dirty="0"/>
              <a:t>=e</a:t>
            </a:r>
            <a:r>
              <a:rPr lang="en-US" sz="2400" baseline="-25000" dirty="0"/>
              <a:t>k</a:t>
            </a:r>
            <a:r>
              <a:rPr lang="en-US" sz="2400" dirty="0"/>
              <a:t>]</a:t>
            </a:r>
          </a:p>
          <a:p>
            <a:pPr marL="0" indent="0">
              <a:buNone/>
            </a:pPr>
            <a:endParaRPr lang="en-US" sz="3000" b="1" dirty="0" smtClean="0"/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462" y="201988"/>
            <a:ext cx="9372600" cy="939167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General inference procedure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8438" y="1320210"/>
            <a:ext cx="868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Let’s partition the set of random variables in the model in: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Evidence variables </a:t>
            </a:r>
            <a:r>
              <a:rPr lang="en-US" b="1" dirty="0" smtClean="0">
                <a:latin typeface="CMU Serif Roman" charset="0"/>
                <a:ea typeface="CMU Serif Roman" charset="0"/>
                <a:cs typeface="CMU Serif Roman" charset="0"/>
              </a:rPr>
              <a:t>E, 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and be</a:t>
            </a:r>
            <a:r>
              <a:rPr lang="en-US" b="1" dirty="0" smtClean="0">
                <a:latin typeface="CMU Serif Roman" charset="0"/>
                <a:ea typeface="CMU Serif Roman" charset="0"/>
                <a:cs typeface="CMU Serif Roman" charset="0"/>
              </a:rPr>
              <a:t> e 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the list of observed values from them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Remaining </a:t>
            </a:r>
            <a:r>
              <a:rPr lang="en-US" dirty="0" smtClean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unobserved / hidden variables </a:t>
            </a:r>
            <a:r>
              <a:rPr lang="en-US" b="1" dirty="0" smtClean="0">
                <a:latin typeface="CMU Serif Roman" charset="0"/>
                <a:ea typeface="CMU Serif Roman" charset="0"/>
                <a:cs typeface="CMU Serif Roman" charset="0"/>
              </a:rPr>
              <a:t>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Query variables 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X (let’s consider single query for simplicity)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585479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MU Serif Roman" charset="0"/>
                <a:ea typeface="CMU Serif Roman" charset="0"/>
                <a:cs typeface="CMU Serif Roman" charset="0"/>
              </a:rPr>
              <a:t>An </a:t>
            </a:r>
            <a:r>
              <a:rPr lang="en-US" b="1" dirty="0" smtClean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inference query is P(</a:t>
            </a:r>
            <a:r>
              <a:rPr lang="en-US" b="1" i="1" dirty="0" smtClean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X</a:t>
            </a:r>
            <a:r>
              <a:rPr lang="en-US" b="1" dirty="0" smtClean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 | e)? </a:t>
            </a:r>
            <a:r>
              <a:rPr lang="en-US" dirty="0">
                <a:latin typeface="CMU Serif Roman" charset="0"/>
                <a:ea typeface="CMU Serif Roman" charset="0"/>
                <a:cs typeface="CMU Serif Roman" charset="0"/>
              </a:rPr>
              <a:t>a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nd can be evaluated as:</a:t>
            </a: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5284954"/>
            <a:ext cx="573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→ Given the full </a:t>
            </a:r>
            <a:r>
              <a:rPr lang="en-US" dirty="0" smtClean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joint distribution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, any probabilistic query can then be answered</a:t>
            </a: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324600" y="4615372"/>
            <a:ext cx="1143000" cy="7884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87" y="4165216"/>
            <a:ext cx="7988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462" y="276895"/>
            <a:ext cx="9372600" cy="939167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Inference with BNs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680" y="1616014"/>
            <a:ext cx="692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An inference query P(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X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 | </a:t>
            </a:r>
            <a:r>
              <a:rPr lang="en-US" b="1" dirty="0" smtClean="0">
                <a:latin typeface="CMU Serif Roman" charset="0"/>
                <a:ea typeface="CMU Serif Roman" charset="0"/>
                <a:cs typeface="CMU Serif Roman" charset="0"/>
              </a:rPr>
              <a:t>e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) can be evaluated as:</a:t>
            </a: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680" y="3294589"/>
            <a:ext cx="7898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A BN is a compact way to represent a joint distribution, where the terms in the joint distribution are written as products of conditional probabilities from the network</a:t>
            </a:r>
            <a:endParaRPr lang="en-US" dirty="0">
              <a:solidFill>
                <a:srgbClr val="0070C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38" y="4933509"/>
            <a:ext cx="5486400" cy="8763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5257800" y="2894637"/>
            <a:ext cx="2107238" cy="23041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70737"/>
            <a:ext cx="7988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23" y="284147"/>
            <a:ext cx="9372600" cy="939167"/>
          </a:xfrm>
        </p:spPr>
        <p:txBody>
          <a:bodyPr/>
          <a:lstStyle/>
          <a:p>
            <a:r>
              <a:rPr lang="en-US" sz="4000" dirty="0" smtClean="0"/>
              <a:t>Exact inference by enumeration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445" y="4955749"/>
            <a:ext cx="4776521" cy="762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02222"/>
            <a:ext cx="3337368" cy="2008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8253" y="2003957"/>
            <a:ext cx="2909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MU Serif Roman" charset="0"/>
                <a:ea typeface="CMU Serif Roman" charset="0"/>
                <a:cs typeface="CMU Serif Roman" charset="0"/>
              </a:rPr>
              <a:t>P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(B, | J=T, M=T) </a:t>
            </a: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4951" y="2830766"/>
            <a:ext cx="3681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Evidence: J, M</a:t>
            </a:r>
          </a:p>
          <a:p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Hidden: E, A   Query: B</a:t>
            </a: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4313956"/>
            <a:ext cx="6871458" cy="620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354168"/>
            <a:ext cx="4705797" cy="605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51" y="5823700"/>
            <a:ext cx="8077200" cy="6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97"/>
            <a:ext cx="9372600" cy="939167"/>
          </a:xfrm>
        </p:spPr>
        <p:txBody>
          <a:bodyPr/>
          <a:lstStyle/>
          <a:p>
            <a:r>
              <a:rPr lang="en-US" sz="4000" dirty="0" smtClean="0"/>
              <a:t> Inference by enumeration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1733922"/>
            <a:ext cx="6360258" cy="382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462" y="201988"/>
            <a:ext cx="9372600" cy="939167"/>
          </a:xfrm>
        </p:spPr>
        <p:txBody>
          <a:bodyPr/>
          <a:lstStyle/>
          <a:p>
            <a:r>
              <a:rPr lang="en-US" sz="4000" dirty="0" smtClean="0"/>
              <a:t> Inference by enumeration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0517" y="1124264"/>
            <a:ext cx="831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P(B=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b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) is a constant and can be moved outside the sums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P(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e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) can be moved outside the summation over </a:t>
            </a:r>
            <a:r>
              <a:rPr lang="en-US" i="1" dirty="0" smtClean="0">
                <a:latin typeface="CMU Serif Roman" charset="0"/>
                <a:ea typeface="CMU Serif Roman" charset="0"/>
                <a:cs typeface="CMU Serif Roman" charset="0"/>
              </a:rPr>
              <a:t>a</a:t>
            </a:r>
            <a:endParaRPr lang="en-US" i="1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1" y="2276339"/>
            <a:ext cx="7724823" cy="6011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81" y="3366448"/>
            <a:ext cx="7980719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817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Bayesian Network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15861"/>
            <a:ext cx="7943850" cy="4369699"/>
          </a:xfrm>
        </p:spPr>
        <p:txBody>
          <a:bodyPr/>
          <a:lstStyle/>
          <a:p>
            <a:r>
              <a:rPr lang="en-US" sz="2400" dirty="0"/>
              <a:t>Compact representation of the joint distribution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onditional </a:t>
            </a:r>
            <a:r>
              <a:rPr lang="en-US" sz="2400" dirty="0"/>
              <a:t>independence relationships </a:t>
            </a:r>
            <a:r>
              <a:rPr lang="en-US" sz="2400" dirty="0" smtClean="0"/>
              <a:t>explicit</a:t>
            </a:r>
          </a:p>
          <a:p>
            <a:pPr lvl="1"/>
            <a:r>
              <a:rPr lang="en-US" sz="2400" dirty="0" smtClean="0"/>
              <a:t>Each var conditionally independent of all its non-descendants in the graph given the value of its parents</a:t>
            </a:r>
          </a:p>
          <a:p>
            <a:r>
              <a:rPr lang="en-US" sz="2400" dirty="0"/>
              <a:t>Still represents joint so can be used to answer any probabilistic query </a:t>
            </a:r>
          </a:p>
          <a:p>
            <a:endParaRPr lang="en-US" sz="28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462" y="201988"/>
            <a:ext cx="9372600" cy="939167"/>
          </a:xfrm>
        </p:spPr>
        <p:txBody>
          <a:bodyPr/>
          <a:lstStyle/>
          <a:p>
            <a:r>
              <a:rPr lang="en-US" sz="4000" dirty="0" smtClean="0"/>
              <a:t>Inference by enumeration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13" y="2160840"/>
            <a:ext cx="6096000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213" y="2279942"/>
            <a:ext cx="3877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Top-down DF evaluation: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× Values along each path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+ at the branching nodes </a:t>
            </a:r>
            <a:endParaRPr lang="en-US" sz="2200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8" y="1487740"/>
            <a:ext cx="8648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51" y="1333062"/>
            <a:ext cx="311980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7497" y="1553308"/>
            <a:ext cx="42151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  <a:ea typeface="CMU Serif" pitchFamily="50" charset="0"/>
                <a:cs typeface="CMU Serif" pitchFamily="50" charset="0"/>
              </a:rPr>
              <a:t>Exact Inference is intractable i</a:t>
            </a:r>
            <a:r>
              <a:rPr lang="en-US" dirty="0" smtClean="0">
                <a:latin typeface="+mn-lt"/>
              </a:rPr>
              <a:t>n </a:t>
            </a:r>
            <a:r>
              <a:rPr lang="en-US" dirty="0">
                <a:latin typeface="+mn-lt"/>
              </a:rPr>
              <a:t>large, multiply connected </a:t>
            </a:r>
            <a:r>
              <a:rPr lang="en-US" dirty="0" smtClean="0">
                <a:latin typeface="+mn-lt"/>
              </a:rPr>
              <a:t>networks.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Approximate </a:t>
            </a:r>
            <a:r>
              <a:rPr lang="en-US" dirty="0">
                <a:solidFill>
                  <a:srgbClr val="C00000"/>
                </a:solidFill>
              </a:rPr>
              <a:t>inference </a:t>
            </a:r>
            <a:r>
              <a:rPr lang="en-US" dirty="0" smtClean="0">
                <a:solidFill>
                  <a:srgbClr val="C00000"/>
                </a:solidFill>
              </a:rPr>
              <a:t>methods</a:t>
            </a:r>
          </a:p>
          <a:p>
            <a:endParaRPr lang="en-US" b="1" dirty="0" smtClean="0"/>
          </a:p>
          <a:p>
            <a:r>
              <a:rPr lang="en-US" sz="2000" b="1" dirty="0" smtClean="0"/>
              <a:t>Sampling: </a:t>
            </a:r>
            <a:r>
              <a:rPr lang="en-US" sz="2000" dirty="0"/>
              <a:t>we express the quantity we want to know as the expected value of a random variable </a:t>
            </a:r>
            <a:r>
              <a:rPr lang="en-US" sz="2000" b="1" i="1" dirty="0"/>
              <a:t>X</a:t>
            </a:r>
            <a:r>
              <a:rPr lang="en-US" sz="2000" dirty="0"/>
              <a:t>, such as  </a:t>
            </a:r>
            <a:r>
              <a:rPr lang="en-US" sz="2000" b="1" dirty="0"/>
              <a:t>𝜇</a:t>
            </a:r>
            <a:r>
              <a:rPr lang="en-US" sz="2000" dirty="0"/>
              <a:t>=E(</a:t>
            </a:r>
            <a:r>
              <a:rPr lang="en-US" sz="2000" b="1" i="1" dirty="0"/>
              <a:t>X</a:t>
            </a:r>
            <a:r>
              <a:rPr lang="en-US" sz="2000" dirty="0"/>
              <a:t>). Then we generate </a:t>
            </a:r>
            <a:r>
              <a:rPr lang="en-US" sz="2000" dirty="0" smtClean="0"/>
              <a:t>sample values </a:t>
            </a:r>
            <a:r>
              <a:rPr lang="en-US" sz="2000" b="1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... , </a:t>
            </a:r>
            <a:r>
              <a:rPr lang="en-US" sz="2000" b="1" i="1" dirty="0" err="1"/>
              <a:t>X</a:t>
            </a:r>
            <a:r>
              <a:rPr lang="en-US" sz="2000" baseline="-25000" dirty="0" err="1"/>
              <a:t>n</a:t>
            </a:r>
            <a:r>
              <a:rPr lang="en-US" sz="2000" dirty="0"/>
              <a:t> independently and randomly from the distribution of X and take their sample average as the estimate of  𝜇 (→ </a:t>
            </a:r>
            <a:r>
              <a:rPr lang="en-US" sz="2000" i="1" dirty="0"/>
              <a:t>law of large numbers</a:t>
            </a:r>
            <a:r>
              <a:rPr lang="en-US" sz="2000" dirty="0"/>
              <a:t>)</a:t>
            </a:r>
          </a:p>
          <a:p>
            <a:endParaRPr lang="en-US" dirty="0">
              <a:solidFill>
                <a:srgbClr val="C00000"/>
              </a:solidFill>
              <a:latin typeface="+mn-lt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0551" y="371044"/>
            <a:ext cx="5075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Approximate inference in BN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3612" y="6015335"/>
            <a:ext cx="3879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O</a:t>
            </a:r>
            <a:r>
              <a:rPr lang="en-US" dirty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(</a:t>
            </a:r>
            <a:r>
              <a:rPr lang="en-US" i="1" dirty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n2</a:t>
            </a:r>
            <a:r>
              <a:rPr lang="en-US" i="1" baseline="30000" dirty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n</a:t>
            </a:r>
            <a:r>
              <a:rPr lang="en-US" dirty="0" smtClean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)    </a:t>
            </a:r>
            <a:r>
              <a:rPr lang="en-US" i="1" dirty="0" smtClean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n</a:t>
            </a:r>
            <a:r>
              <a:rPr lang="en-US" dirty="0" smtClean="0">
                <a:solidFill>
                  <a:srgbClr val="C00000"/>
                </a:solidFill>
                <a:latin typeface="CMU Serif Roman" charset="0"/>
                <a:ea typeface="CMU Serif Roman" charset="0"/>
                <a:cs typeface="CMU Serif Roman" charset="0"/>
              </a:rPr>
              <a:t> = number of nodes</a:t>
            </a:r>
            <a:endParaRPr lang="en-US" dirty="0">
              <a:solidFill>
                <a:srgbClr val="C00000"/>
              </a:solidFill>
              <a:latin typeface="CMU Serif Roman" charset="0"/>
              <a:ea typeface="CMU Serif Roman" charset="0"/>
              <a:cs typeface="CMU Serif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233"/>
            <a:ext cx="7772400" cy="1143000"/>
          </a:xfrm>
        </p:spPr>
        <p:txBody>
          <a:bodyPr/>
          <a:lstStyle/>
          <a:p>
            <a:r>
              <a:rPr lang="en-US" dirty="0" smtClean="0"/>
              <a:t>Sampling for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163913"/>
            <a:ext cx="89916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200" dirty="0">
                <a:latin typeface="CMU Serif Roman" charset="0"/>
                <a:ea typeface="CMU Serif Roman" charset="0"/>
                <a:cs typeface="CMU Serif Roman" charset="0"/>
              </a:rPr>
              <a:t>Have some method for generating samples given a known probability </a:t>
            </a: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distribution (e.g., uniform in [0,1])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A sample is an </a:t>
            </a:r>
            <a:r>
              <a:rPr lang="en-US" sz="2200" dirty="0">
                <a:latin typeface="CMU Serif Roman" charset="0"/>
                <a:ea typeface="CMU Serif Roman" charset="0"/>
                <a:cs typeface="CMU Serif Roman" charset="0"/>
              </a:rPr>
              <a:t>assignment of values to each variable in the </a:t>
            </a: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network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>
                <a:latin typeface="CMU Serif Roman" charset="0"/>
                <a:ea typeface="CMU Serif Roman" charset="0"/>
                <a:cs typeface="CMU Serif Roman" charset="0"/>
              </a:rPr>
              <a:t>Use </a:t>
            </a:r>
            <a:r>
              <a:rPr lang="en-US" sz="2200" b="1" dirty="0">
                <a:latin typeface="CMU Serif Roman" charset="0"/>
                <a:ea typeface="CMU Serif Roman" charset="0"/>
                <a:cs typeface="CMU Serif Roman" charset="0"/>
              </a:rPr>
              <a:t>samples to approximately compute </a:t>
            </a:r>
            <a:r>
              <a:rPr lang="en-US" sz="2200" b="1" dirty="0" smtClean="0">
                <a:latin typeface="CMU Serif Roman" charset="0"/>
                <a:ea typeface="CMU Serif Roman" charset="0"/>
                <a:cs typeface="CMU Serif Roman" charset="0"/>
              </a:rPr>
              <a:t>posterior probabilities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Queries can be issued after </a:t>
            </a:r>
            <a:r>
              <a:rPr lang="en-US" sz="2200" dirty="0">
                <a:latin typeface="CMU Serif Roman" charset="0"/>
                <a:ea typeface="CMU Serif Roman" charset="0"/>
                <a:cs typeface="CMU Serif Roman" charset="0"/>
              </a:rPr>
              <a:t>finish </a:t>
            </a:r>
            <a:r>
              <a:rPr lang="en-US" sz="2200" dirty="0" smtClean="0">
                <a:latin typeface="CMU Serif Roman" charset="0"/>
                <a:ea typeface="CMU Serif Roman" charset="0"/>
                <a:cs typeface="CMU Serif Roman" charset="0"/>
              </a:rPr>
              <a:t>sampling</a:t>
            </a:r>
            <a:endParaRPr lang="en-US" sz="2200" b="1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981200" y="3276600"/>
          <a:ext cx="266700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33400"/>
                <a:gridCol w="533400"/>
                <a:gridCol w="533400"/>
                <a:gridCol w="533400"/>
                <a:gridCol w="533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X</a:t>
                      </a:r>
                      <a:r>
                        <a:rPr lang="en-US" baseline="-25000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1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X</a:t>
                      </a:r>
                      <a:r>
                        <a:rPr lang="en-US" baseline="-25000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2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X</a:t>
                      </a:r>
                      <a:r>
                        <a:rPr lang="en-US" baseline="-25000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3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X</a:t>
                      </a:r>
                      <a:r>
                        <a:rPr lang="en-US" baseline="-25000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4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X</a:t>
                      </a:r>
                      <a:r>
                        <a:rPr lang="en-US" baseline="-25000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5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F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MU Serif" pitchFamily="50" charset="0"/>
                          <a:ea typeface="CMU Serif" pitchFamily="50" charset="0"/>
                          <a:cs typeface="CMU Serif" pitchFamily="50" charset="0"/>
                        </a:rPr>
                        <a:t>T</a:t>
                      </a:r>
                      <a:endParaRPr lang="en-US" dirty="0">
                        <a:latin typeface="CMU Serif" pitchFamily="50" charset="0"/>
                        <a:ea typeface="CMU Serif" pitchFamily="50" charset="0"/>
                        <a:cs typeface="CMU Serif" pitchFamily="5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685800" y="4191000"/>
            <a:ext cx="5334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P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1447800" y="4267200"/>
            <a:ext cx="381000" cy="3048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600200" y="5501640"/>
            <a:ext cx="3276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171326" y="3973621"/>
            <a:ext cx="3799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MU Serif Roman" charset="0"/>
                <a:ea typeface="CMU Serif Roman" charset="0"/>
                <a:cs typeface="CMU Serif Roman" charset="0"/>
              </a:rPr>
              <a:t>Prob</a:t>
            </a:r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 (T,T,F,F,T)? </a:t>
            </a:r>
          </a:p>
          <a:p>
            <a:r>
              <a:rPr lang="en-US" dirty="0" smtClean="0">
                <a:latin typeface="CMU Serif Roman" charset="0"/>
                <a:ea typeface="CMU Serif Roman" charset="0"/>
                <a:cs typeface="CMU Serif Roman" charset="0"/>
              </a:rPr>
              <a:t>#(T,T,F,F,T) / #Samples</a:t>
            </a:r>
            <a:endParaRPr lang="en-US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Approximate Inference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Often interested in:</a:t>
            </a:r>
          </a:p>
          <a:p>
            <a:pPr lvl="1"/>
            <a:r>
              <a:rPr lang="en-US" sz="2600" b="1" dirty="0"/>
              <a:t>Posterior probability </a:t>
            </a:r>
            <a:r>
              <a:rPr lang="en-US" sz="2600" dirty="0"/>
              <a:t>of taking on any value given some evidence: Pr[Q | E</a:t>
            </a:r>
            <a:r>
              <a:rPr lang="en-US" sz="2600" baseline="-25000" dirty="0"/>
              <a:t>1</a:t>
            </a:r>
            <a:r>
              <a:rPr lang="en-US" sz="2600" dirty="0"/>
              <a:t>=e</a:t>
            </a:r>
            <a:r>
              <a:rPr lang="en-US" sz="2600" baseline="-25000" dirty="0"/>
              <a:t>1</a:t>
            </a:r>
            <a:r>
              <a:rPr lang="en-US" sz="2600" dirty="0"/>
              <a:t>,...,E</a:t>
            </a:r>
            <a:r>
              <a:rPr lang="en-US" sz="2600" baseline="-25000" dirty="0"/>
              <a:t>k</a:t>
            </a:r>
            <a:r>
              <a:rPr lang="en-US" sz="2600" dirty="0"/>
              <a:t>=e</a:t>
            </a:r>
            <a:r>
              <a:rPr lang="en-US" sz="2600" baseline="-25000" dirty="0"/>
              <a:t>k</a:t>
            </a:r>
            <a:r>
              <a:rPr lang="en-US" sz="2600" dirty="0"/>
              <a:t>]</a:t>
            </a:r>
          </a:p>
          <a:p>
            <a:pPr lvl="1"/>
            <a:r>
              <a:rPr lang="en-US" sz="2600" b="1" dirty="0"/>
              <a:t>Most likely explanation </a:t>
            </a:r>
            <a:r>
              <a:rPr lang="en-US" sz="2600" dirty="0"/>
              <a:t>given some evidence:</a:t>
            </a:r>
            <a:br>
              <a:rPr lang="en-US" sz="2600" dirty="0"/>
            </a:br>
            <a:r>
              <a:rPr lang="en-US" sz="2600" dirty="0"/>
              <a:t>argmax</a:t>
            </a:r>
            <a:r>
              <a:rPr lang="en-US" sz="2600" baseline="-25000" dirty="0"/>
              <a:t>q</a:t>
            </a:r>
            <a:r>
              <a:rPr lang="en-US" sz="2600" dirty="0"/>
              <a:t> Pr[Q=q | E</a:t>
            </a:r>
            <a:r>
              <a:rPr lang="en-US" sz="2600" baseline="-25000" dirty="0"/>
              <a:t>1</a:t>
            </a:r>
            <a:r>
              <a:rPr lang="en-US" sz="2600" dirty="0"/>
              <a:t>=e1,...,E</a:t>
            </a:r>
            <a:r>
              <a:rPr lang="en-US" sz="2600" baseline="-25000" dirty="0"/>
              <a:t>k</a:t>
            </a:r>
            <a:r>
              <a:rPr lang="en-US" sz="2600" dirty="0"/>
              <a:t>=e</a:t>
            </a:r>
            <a:r>
              <a:rPr lang="en-US" sz="2600" baseline="-25000" dirty="0"/>
              <a:t>k</a:t>
            </a:r>
            <a:r>
              <a:rPr lang="en-US" sz="2600" dirty="0" smtClean="0"/>
              <a:t>]</a:t>
            </a:r>
            <a:endParaRPr lang="en-US" sz="2600" b="1" dirty="0"/>
          </a:p>
          <a:p>
            <a:r>
              <a:rPr lang="en-US" sz="2600" dirty="0" smtClean="0"/>
              <a:t>Imagine we could get samples from the posterior distribution of the query variable given some evidence</a:t>
            </a:r>
          </a:p>
          <a:p>
            <a:r>
              <a:rPr lang="en-US" sz="2600" dirty="0" smtClean="0"/>
              <a:t>Could use these samples to approximate posterior distribution and/or most likely explanation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92" y="32766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Wet Grass Example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492" y="1609324"/>
            <a:ext cx="5562600" cy="4369699"/>
          </a:xfrm>
        </p:spPr>
        <p:txBody>
          <a:bodyPr/>
          <a:lstStyle/>
          <a:p>
            <a:r>
              <a:rPr lang="en-US" sz="2400" dirty="0" smtClean="0"/>
              <a:t>Variables: Cloudy, Sprinkler, Rain, Wet Grass</a:t>
            </a:r>
          </a:p>
          <a:p>
            <a:r>
              <a:rPr lang="en-US" sz="2400" dirty="0" smtClean="0"/>
              <a:t>Domain of each variable: 2 (true or false)</a:t>
            </a:r>
          </a:p>
          <a:p>
            <a:r>
              <a:rPr lang="en-US" sz="2400" dirty="0" smtClean="0"/>
              <a:t>Joint encodes probability of all combos of variables &amp; values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44976"/>
              </p:ext>
            </p:extLst>
          </p:nvPr>
        </p:nvGraphicFramePr>
        <p:xfrm>
          <a:off x="6400800" y="1589903"/>
          <a:ext cx="2133600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"/>
                <a:gridCol w="426720"/>
                <a:gridCol w="426720"/>
                <a:gridCol w="426720"/>
                <a:gridCol w="426720"/>
              </a:tblGrid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.01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.01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.05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.1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-c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+w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1633151" y="4852087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P(Cloudy=false &amp; Sprinkler = true &amp; Rain = false &amp; WetGrass = True)</a:t>
            </a:r>
            <a:endParaRPr lang="en-US" sz="18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953000" y="4485503"/>
            <a:ext cx="13716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326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244" y="743465"/>
            <a:ext cx="8229600" cy="939167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</a:rPr>
              <a:t>Joint as Product of Conditionals (Chain rule)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247767"/>
              </p:ext>
            </p:extLst>
          </p:nvPr>
        </p:nvGraphicFramePr>
        <p:xfrm>
          <a:off x="1066800" y="2426047"/>
          <a:ext cx="2133600" cy="341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"/>
                <a:gridCol w="426720"/>
                <a:gridCol w="426720"/>
                <a:gridCol w="426720"/>
                <a:gridCol w="426720"/>
              </a:tblGrid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.01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.01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.05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.1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4038600" y="3721447"/>
            <a:ext cx="52167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/>
              <a:t>=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2044" y="2970164"/>
            <a:ext cx="518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P(WetGrass|Cloudy,Sprinkler,Rain)*</a:t>
            </a:r>
          </a:p>
          <a:p>
            <a:r>
              <a:rPr lang="en-US" sz="2000" dirty="0" smtClean="0"/>
              <a:t>P(Rain|Cloudy,Sprinkler)*</a:t>
            </a:r>
          </a:p>
          <a:p>
            <a:r>
              <a:rPr lang="en-US" sz="2000" dirty="0" smtClean="0"/>
              <a:t>P(Sprinkler|Cloudy)*</a:t>
            </a:r>
          </a:p>
          <a:p>
            <a:r>
              <a:rPr lang="en-US" sz="2000" dirty="0" smtClean="0"/>
              <a:t>P(Cloudy)</a:t>
            </a:r>
          </a:p>
        </p:txBody>
      </p:sp>
    </p:spTree>
    <p:extLst>
      <p:ext uri="{BB962C8B-B14F-4D97-AF65-F5344CB8AC3E}">
        <p14:creationId xmlns:p14="http://schemas.microsoft.com/office/powerpoint/2010/main" val="2412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39167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Conditional Independencies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6283404" y="2372508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673804" y="3210708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893004" y="3210708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283404" y="3972708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6" idx="0"/>
          </p:cNvCxnSpPr>
          <p:nvPr/>
        </p:nvCxnSpPr>
        <p:spPr bwMode="auto">
          <a:xfrm flipH="1">
            <a:off x="6092904" y="2697712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>
            <a:stCxn id="5" idx="5"/>
            <a:endCxn id="7" idx="0"/>
          </p:cNvCxnSpPr>
          <p:nvPr/>
        </p:nvCxnSpPr>
        <p:spPr bwMode="auto">
          <a:xfrm>
            <a:off x="6998852" y="2697712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>
            <a:stCxn id="7" idx="4"/>
            <a:endCxn id="8" idx="7"/>
          </p:cNvCxnSpPr>
          <p:nvPr/>
        </p:nvCxnSpPr>
        <p:spPr bwMode="auto">
          <a:xfrm flipH="1">
            <a:off x="6998852" y="3591708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>
            <a:stCxn id="6" idx="4"/>
            <a:endCxn id="8" idx="1"/>
          </p:cNvCxnSpPr>
          <p:nvPr/>
        </p:nvCxnSpPr>
        <p:spPr bwMode="auto">
          <a:xfrm>
            <a:off x="6092904" y="3591708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239502"/>
              </p:ext>
            </p:extLst>
          </p:nvPr>
        </p:nvGraphicFramePr>
        <p:xfrm>
          <a:off x="6283404" y="1762908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13258"/>
              </p:ext>
            </p:extLst>
          </p:nvPr>
        </p:nvGraphicFramePr>
        <p:xfrm>
          <a:off x="7197804" y="4353708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51387"/>
              </p:ext>
            </p:extLst>
          </p:nvPr>
        </p:nvGraphicFramePr>
        <p:xfrm>
          <a:off x="4835604" y="3058308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652622"/>
              </p:ext>
            </p:extLst>
          </p:nvPr>
        </p:nvGraphicFramePr>
        <p:xfrm>
          <a:off x="7959804" y="3058308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170584"/>
              </p:ext>
            </p:extLst>
          </p:nvPr>
        </p:nvGraphicFramePr>
        <p:xfrm>
          <a:off x="720804" y="2067708"/>
          <a:ext cx="2133600" cy="341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"/>
                <a:gridCol w="426720"/>
                <a:gridCol w="426720"/>
                <a:gridCol w="426720"/>
                <a:gridCol w="426720"/>
              </a:tblGrid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.01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.01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.05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.1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+w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  <a:tr h="1972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-w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</a:t>
                      </a:r>
                      <a:endParaRPr lang="en-US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3692604" y="3363108"/>
            <a:ext cx="74991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dirty="0" smtClean="0">
                <a:sym typeface="Wingdings"/>
              </a:rPr>
              <a:t> </a:t>
            </a:r>
            <a:endParaRPr lang="en-US" sz="4500" dirty="0"/>
          </a:p>
        </p:txBody>
      </p:sp>
      <p:sp>
        <p:nvSpPr>
          <p:cNvPr id="3" name="Rectangle 2"/>
          <p:cNvSpPr/>
          <p:nvPr/>
        </p:nvSpPr>
        <p:spPr>
          <a:xfrm>
            <a:off x="474454" y="6176800"/>
            <a:ext cx="5199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onlinestatbook.com</a:t>
            </a:r>
            <a:r>
              <a:rPr lang="en-US" sz="1600" dirty="0"/>
              <a:t>/</a:t>
            </a:r>
            <a:r>
              <a:rPr lang="en-US" sz="1600" dirty="0" err="1"/>
              <a:t>stat_sim</a:t>
            </a:r>
            <a:r>
              <a:rPr lang="en-US" sz="1600" dirty="0"/>
              <a:t>/</a:t>
            </a:r>
            <a:r>
              <a:rPr lang="en-US" sz="1600" dirty="0" err="1"/>
              <a:t>sampling_dist</a:t>
            </a:r>
            <a:r>
              <a:rPr lang="en-US" sz="1600" dirty="0"/>
              <a:t>/</a:t>
            </a:r>
            <a:r>
              <a:rPr lang="en-US" sz="1600" dirty="0" err="1"/>
              <a:t>index.html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474454" y="5855252"/>
            <a:ext cx="501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Try  different sampling distributions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19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3221"/>
            <a:ext cx="7772400" cy="114300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C00000"/>
                </a:solidFill>
              </a:rPr>
              <a:t>Pr</a:t>
            </a:r>
            <a:r>
              <a:rPr lang="en-US" sz="3000" dirty="0" smtClean="0">
                <a:solidFill>
                  <a:srgbClr val="C00000"/>
                </a:solidFill>
              </a:rPr>
              <a:t>(Cloudy </a:t>
            </a:r>
            <a:r>
              <a:rPr lang="en-US" sz="3000" dirty="0">
                <a:solidFill>
                  <a:srgbClr val="C00000"/>
                </a:solidFill>
              </a:rPr>
              <a:t>| </a:t>
            </a:r>
            <a:r>
              <a:rPr lang="en-US" sz="3000" dirty="0" smtClean="0">
                <a:solidFill>
                  <a:srgbClr val="C00000"/>
                </a:solidFill>
              </a:rPr>
              <a:t>Sprinkler=</a:t>
            </a:r>
            <a:r>
              <a:rPr lang="en-US" sz="3000" dirty="0">
                <a:solidFill>
                  <a:srgbClr val="C00000"/>
                </a:solidFill>
              </a:rPr>
              <a:t>T</a:t>
            </a:r>
            <a:r>
              <a:rPr lang="en-US" sz="3000" dirty="0" smtClean="0">
                <a:solidFill>
                  <a:srgbClr val="C00000"/>
                </a:solidFill>
              </a:rPr>
              <a:t>,Rain=</a:t>
            </a:r>
            <a:r>
              <a:rPr lang="en-US" sz="3000" dirty="0">
                <a:solidFill>
                  <a:srgbClr val="C00000"/>
                </a:solidFill>
              </a:rPr>
              <a:t>T</a:t>
            </a:r>
            <a:r>
              <a:rPr lang="en-US" sz="3000" dirty="0" smtClean="0">
                <a:solidFill>
                  <a:srgbClr val="C00000"/>
                </a:solidFill>
              </a:rPr>
              <a:t>)? 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967466"/>
            <a:ext cx="8229600" cy="1476796"/>
          </a:xfrm>
        </p:spPr>
        <p:txBody>
          <a:bodyPr/>
          <a:lstStyle/>
          <a:p>
            <a:r>
              <a:rPr lang="en-US" sz="2400" dirty="0"/>
              <a:t>Samples </a:t>
            </a:r>
            <a:r>
              <a:rPr lang="en-US" sz="2400" i="1" dirty="0" smtClean="0"/>
              <a:t>of Cloudy given Sprinkler=T &amp; Rain=T</a:t>
            </a:r>
            <a:r>
              <a:rPr lang="en-US" sz="2400" dirty="0" smtClean="0"/>
              <a:t>)</a:t>
            </a:r>
            <a:r>
              <a:rPr lang="en-US" sz="2400" dirty="0"/>
              <a:t>: 1 0 1 1 0 1 1 1 1 0 </a:t>
            </a:r>
            <a:endParaRPr lang="en-US" sz="2400" b="1" dirty="0"/>
          </a:p>
          <a:p>
            <a:r>
              <a:rPr lang="en-US" sz="2400" dirty="0"/>
              <a:t>Posterior probability of taking on any value given some evidence: Pr[Q | E</a:t>
            </a:r>
            <a:r>
              <a:rPr lang="en-US" sz="2400" baseline="-25000" dirty="0"/>
              <a:t>1</a:t>
            </a:r>
            <a:r>
              <a:rPr lang="en-US" sz="2400" dirty="0"/>
              <a:t>=e</a:t>
            </a:r>
            <a:r>
              <a:rPr lang="en-US" sz="2400" baseline="-25000" dirty="0"/>
              <a:t>1</a:t>
            </a:r>
            <a:r>
              <a:rPr lang="en-US" sz="2400" dirty="0"/>
              <a:t>,...,E</a:t>
            </a:r>
            <a:r>
              <a:rPr lang="en-US" sz="2400" baseline="-25000" dirty="0"/>
              <a:t>k</a:t>
            </a:r>
            <a:r>
              <a:rPr lang="en-US" sz="2400" dirty="0"/>
              <a:t>=e</a:t>
            </a:r>
            <a:r>
              <a:rPr lang="en-US" sz="2400" baseline="-25000" dirty="0"/>
              <a:t>k</a:t>
            </a:r>
            <a:r>
              <a:rPr lang="en-US" sz="2400" dirty="0"/>
              <a:t>] </a:t>
            </a:r>
          </a:p>
          <a:p>
            <a:pPr lvl="1"/>
            <a:r>
              <a:rPr lang="en-US" sz="2400" dirty="0" smtClean="0"/>
              <a:t>Pr(Cloudy </a:t>
            </a:r>
            <a:r>
              <a:rPr lang="en-US" sz="2400" dirty="0"/>
              <a:t>= T | </a:t>
            </a:r>
            <a:r>
              <a:rPr lang="en-US" sz="2400" dirty="0" smtClean="0"/>
              <a:t>Sprinkler=</a:t>
            </a:r>
            <a:r>
              <a:rPr lang="en-US" sz="2400" dirty="0"/>
              <a:t>T, </a:t>
            </a:r>
            <a:r>
              <a:rPr lang="en-US" sz="2400" dirty="0" smtClean="0"/>
              <a:t>Rain=</a:t>
            </a:r>
            <a:r>
              <a:rPr lang="en-US" sz="2400" dirty="0"/>
              <a:t>T) ≈ .</a:t>
            </a:r>
            <a:r>
              <a:rPr lang="en-US" sz="2400" dirty="0" smtClean="0"/>
              <a:t>7</a:t>
            </a:r>
          </a:p>
          <a:p>
            <a:pPr lvl="1"/>
            <a:r>
              <a:rPr lang="en-US" sz="2400" dirty="0"/>
              <a:t>Pr(Cloudy = </a:t>
            </a:r>
            <a:r>
              <a:rPr lang="en-US" sz="2400" dirty="0" smtClean="0"/>
              <a:t>F </a:t>
            </a:r>
            <a:r>
              <a:rPr lang="en-US" sz="2400" dirty="0"/>
              <a:t>| Sprinkler=T, Rain=T) ≈ </a:t>
            </a:r>
            <a:r>
              <a:rPr lang="en-US" sz="2400" dirty="0" smtClean="0"/>
              <a:t>.3</a:t>
            </a:r>
            <a:endParaRPr lang="en-US" sz="24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Oval 12"/>
          <p:cNvSpPr/>
          <p:nvPr/>
        </p:nvSpPr>
        <p:spPr bwMode="auto">
          <a:xfrm>
            <a:off x="4191000" y="1429264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81400" y="2267464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800600" y="2267464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191000" y="3029464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4" idx="0"/>
          </p:cNvCxnSpPr>
          <p:nvPr/>
        </p:nvCxnSpPr>
        <p:spPr bwMode="auto">
          <a:xfrm flipH="1">
            <a:off x="4000500" y="1754468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>
            <a:stCxn id="13" idx="5"/>
            <a:endCxn id="15" idx="0"/>
          </p:cNvCxnSpPr>
          <p:nvPr/>
        </p:nvCxnSpPr>
        <p:spPr bwMode="auto">
          <a:xfrm>
            <a:off x="4906448" y="1754468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>
            <a:stCxn id="15" idx="4"/>
            <a:endCxn id="16" idx="7"/>
          </p:cNvCxnSpPr>
          <p:nvPr/>
        </p:nvCxnSpPr>
        <p:spPr bwMode="auto">
          <a:xfrm flipH="1">
            <a:off x="4906448" y="2648464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Arrow Connector 19"/>
          <p:cNvCxnSpPr>
            <a:stCxn id="14" idx="4"/>
            <a:endCxn id="16" idx="1"/>
          </p:cNvCxnSpPr>
          <p:nvPr/>
        </p:nvCxnSpPr>
        <p:spPr bwMode="auto">
          <a:xfrm>
            <a:off x="4000500" y="2648464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4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Sampling From a Distribution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40" y="2157202"/>
            <a:ext cx="7166919" cy="3686596"/>
          </a:xfrm>
        </p:spPr>
        <p:txBody>
          <a:bodyPr/>
          <a:lstStyle/>
          <a:p>
            <a:r>
              <a:rPr lang="en-US" sz="2400" dirty="0" smtClean="0"/>
              <a:t>We’ll spend time today talking about different ways to obtain samples from posterior distribution from a Bayes Net</a:t>
            </a:r>
          </a:p>
          <a:p>
            <a:r>
              <a:rPr lang="en-US" sz="2400" dirty="0" smtClean="0"/>
              <a:t>But first, how to sample the value of a single variable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Sampling Single Variable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24009"/>
            <a:ext cx="6324600" cy="4369699"/>
          </a:xfrm>
        </p:spPr>
        <p:txBody>
          <a:bodyPr/>
          <a:lstStyle/>
          <a:p>
            <a:r>
              <a:rPr lang="en-US" sz="2400" dirty="0" smtClean="0"/>
              <a:t>Consider when have a CPT (conditional probability table) that specifies the probability of C being true or false</a:t>
            </a:r>
          </a:p>
          <a:p>
            <a:r>
              <a:rPr lang="en-US" sz="2400" dirty="0" smtClean="0"/>
              <a:t>Want to sample values from this distribution</a:t>
            </a:r>
          </a:p>
          <a:p>
            <a:r>
              <a:rPr lang="en-US" sz="2400" dirty="0" smtClean="0"/>
              <a:t>Simple approach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 = random # generator between (0,1)</a:t>
            </a:r>
          </a:p>
          <a:p>
            <a:pPr lvl="1"/>
            <a:r>
              <a:rPr lang="en-US" sz="2400" dirty="0" smtClean="0"/>
              <a:t>If(r &lt; 0.5) sample = c+ (c=true)</a:t>
            </a:r>
          </a:p>
          <a:p>
            <a:pPr lvl="1"/>
            <a:r>
              <a:rPr lang="en-US" sz="2400" dirty="0" smtClean="0"/>
              <a:t>Else sample = c- (c=false)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80079" y="2467235"/>
            <a:ext cx="10280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3200" dirty="0" smtClean="0">
                <a:sym typeface="Symbol"/>
              </a:rPr>
              <a:t>P(C)</a:t>
            </a:r>
            <a:endParaRPr lang="en-US" sz="3200" dirty="0">
              <a:sym typeface="Symbo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154704"/>
              </p:ext>
            </p:extLst>
          </p:nvPr>
        </p:nvGraphicFramePr>
        <p:xfrm>
          <a:off x="6858000" y="3076835"/>
          <a:ext cx="1981200" cy="990600"/>
        </p:xfrm>
        <a:graphic>
          <a:graphicData uri="http://schemas.openxmlformats.org/drawingml/2006/table">
            <a:tbl>
              <a:tblPr/>
              <a:tblGrid>
                <a:gridCol w="990600"/>
                <a:gridCol w="990600"/>
              </a:tblGrid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7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Overview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943100"/>
            <a:ext cx="8075815" cy="4114800"/>
          </a:xfrm>
        </p:spPr>
        <p:txBody>
          <a:bodyPr/>
          <a:lstStyle/>
          <a:p>
            <a:r>
              <a:rPr lang="en-US" sz="2400" dirty="0" smtClean="0"/>
              <a:t>Exact inference</a:t>
            </a:r>
          </a:p>
          <a:p>
            <a:r>
              <a:rPr lang="en-US" sz="2400" dirty="0" smtClean="0"/>
              <a:t>Approximate </a:t>
            </a:r>
            <a:r>
              <a:rPr lang="en-US" sz="2400" dirty="0"/>
              <a:t>inference through sampling</a:t>
            </a:r>
          </a:p>
          <a:p>
            <a:pPr lvl="1"/>
            <a:r>
              <a:rPr lang="en-US" sz="2400" dirty="0"/>
              <a:t>Direct</a:t>
            </a:r>
          </a:p>
          <a:p>
            <a:pPr lvl="1"/>
            <a:r>
              <a:rPr lang="en-US" sz="2400" dirty="0"/>
              <a:t>Rejection</a:t>
            </a:r>
          </a:p>
          <a:p>
            <a:pPr lvl="1"/>
            <a:r>
              <a:rPr lang="en-US" sz="2400" dirty="0"/>
              <a:t>Likelihood weighting</a:t>
            </a:r>
          </a:p>
          <a:p>
            <a:pPr lvl="1"/>
            <a:r>
              <a:rPr lang="en-US" sz="2400" dirty="0"/>
              <a:t>Gibbs sampling</a:t>
            </a:r>
          </a:p>
          <a:p>
            <a:r>
              <a:rPr lang="en-US" sz="2400" dirty="0"/>
              <a:t>Know why each approach is consistent</a:t>
            </a:r>
          </a:p>
          <a:p>
            <a:r>
              <a:rPr lang="en-US" sz="2400" dirty="0" smtClean="0"/>
              <a:t>Cost of </a:t>
            </a:r>
            <a:r>
              <a:rPr lang="en-US" sz="2400" dirty="0"/>
              <a:t>generating a sample in each method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fficiency </a:t>
            </a:r>
            <a:r>
              <a:rPr lang="en-US" sz="2400" dirty="0"/>
              <a:t>(# of samples need to get a good estimate)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371"/>
            <a:ext cx="8534400" cy="939167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Sampling with condition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755"/>
            <a:ext cx="8382000" cy="4369699"/>
          </a:xfrm>
        </p:spPr>
        <p:txBody>
          <a:bodyPr/>
          <a:lstStyle/>
          <a:p>
            <a:r>
              <a:rPr lang="en-US" sz="2400" dirty="0" smtClean="0"/>
              <a:t>Want to sample s when C=-c (c is false)</a:t>
            </a:r>
          </a:p>
          <a:p>
            <a:r>
              <a:rPr lang="en-US" sz="2400" dirty="0" smtClean="0"/>
              <a:t>Simple approach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 = random # generator between (0,1)</a:t>
            </a:r>
          </a:p>
          <a:p>
            <a:pPr lvl="1"/>
            <a:r>
              <a:rPr lang="en-US" sz="2400" dirty="0" smtClean="0"/>
              <a:t>If(r &lt; 0.5) sample = s+ </a:t>
            </a:r>
          </a:p>
          <a:p>
            <a:pPr lvl="1"/>
            <a:r>
              <a:rPr lang="en-US" sz="2400" dirty="0" smtClean="0"/>
              <a:t>Else sample = s- 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r>
              <a:rPr lang="en-US" sz="2400" i="1" dirty="0" smtClean="0"/>
              <a:t>Note: can be a bit more complicated for certain parametric distributions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33016"/>
              </p:ext>
            </p:extLst>
          </p:nvPr>
        </p:nvGraphicFramePr>
        <p:xfrm>
          <a:off x="6623221" y="2642292"/>
          <a:ext cx="2057401" cy="1981200"/>
        </p:xfrm>
        <a:graphic>
          <a:graphicData uri="http://schemas.openxmlformats.org/drawingml/2006/table">
            <a:tbl>
              <a:tblPr/>
              <a:tblGrid>
                <a:gridCol w="587829"/>
                <a:gridCol w="587829"/>
                <a:gridCol w="881743"/>
              </a:tblGrid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128129" y="2185092"/>
            <a:ext cx="949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000" dirty="0" smtClean="0">
                <a:sym typeface="Symbol"/>
              </a:rPr>
              <a:t>P(</a:t>
            </a:r>
            <a:r>
              <a:rPr lang="en-US" sz="2000" dirty="0">
                <a:sym typeface="Symbol"/>
              </a:rPr>
              <a:t>S</a:t>
            </a:r>
            <a:r>
              <a:rPr lang="en-US" sz="2000" dirty="0" smtClean="0">
                <a:sym typeface="Symbol"/>
              </a:rPr>
              <a:t>|C)</a:t>
            </a:r>
            <a:endParaRPr lang="en-US" sz="2000" dirty="0">
              <a:sym typeface="Symbo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623220" y="3632892"/>
            <a:ext cx="2057400" cy="533400"/>
          </a:xfrm>
          <a:prstGeom prst="rect">
            <a:avLst/>
          </a:prstGeom>
          <a:solidFill>
            <a:srgbClr val="FFFF00">
              <a:alpha val="3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3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07301"/>
            <a:ext cx="7877432" cy="4369699"/>
          </a:xfrm>
        </p:spPr>
        <p:txBody>
          <a:bodyPr/>
          <a:lstStyle/>
          <a:p>
            <a:r>
              <a:rPr lang="en-US" sz="2400" dirty="0" smtClean="0"/>
              <a:t>Have some method for generating samples given a known probability distribution</a:t>
            </a:r>
          </a:p>
          <a:p>
            <a:r>
              <a:rPr lang="en-US" sz="2400" dirty="0" smtClean="0"/>
              <a:t>Sample will be an assignment of values to each variable in the network</a:t>
            </a:r>
          </a:p>
          <a:p>
            <a:pPr lvl="1"/>
            <a:r>
              <a:rPr lang="en-US" sz="2400" dirty="0" smtClean="0"/>
              <a:t>Generally will only be interested in query variables after finish sampling</a:t>
            </a:r>
            <a:endParaRPr lang="en-US" sz="2400" dirty="0"/>
          </a:p>
          <a:p>
            <a:r>
              <a:rPr lang="en-US" sz="2400" b="1" dirty="0" smtClean="0"/>
              <a:t>Use samples to approximately compute posterior probabilities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Direct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746" y="2335901"/>
            <a:ext cx="6919783" cy="4369699"/>
          </a:xfrm>
        </p:spPr>
        <p:txBody>
          <a:bodyPr/>
          <a:lstStyle/>
          <a:p>
            <a:r>
              <a:rPr lang="en-US" sz="2400" dirty="0" smtClean="0"/>
              <a:t>Generate samples from a network with </a:t>
            </a:r>
            <a:r>
              <a:rPr lang="en-US" sz="2400" b="1" dirty="0" smtClean="0"/>
              <a:t>n</a:t>
            </a:r>
            <a:r>
              <a:rPr lang="en-US" sz="2400" b="1" dirty="0"/>
              <a:t>o </a:t>
            </a:r>
            <a:r>
              <a:rPr lang="en-US" sz="2400" b="1" dirty="0" smtClean="0"/>
              <a:t>evidence</a:t>
            </a:r>
          </a:p>
          <a:p>
            <a:r>
              <a:rPr lang="en-US" sz="2400" dirty="0" smtClean="0"/>
              <a:t>Create a topological order of the variables in the Bayes Net</a:t>
            </a:r>
          </a:p>
          <a:p>
            <a:r>
              <a:rPr lang="en-US" sz="2400" dirty="0" smtClean="0"/>
              <a:t>Sample each variable conditioned on the values of its parents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6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Topological Order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04" y="2057400"/>
            <a:ext cx="6019800" cy="4369699"/>
          </a:xfrm>
        </p:spPr>
        <p:txBody>
          <a:bodyPr/>
          <a:lstStyle/>
          <a:p>
            <a:r>
              <a:rPr lang="en-US" sz="2400" dirty="0" smtClean="0"/>
              <a:t>Any ordering in directed acyclic graph where a node can only appear after all of its ancestors in the graph</a:t>
            </a:r>
          </a:p>
          <a:p>
            <a:r>
              <a:rPr lang="en-US" sz="2400" dirty="0" smtClean="0"/>
              <a:t>E.g. </a:t>
            </a:r>
          </a:p>
          <a:p>
            <a:pPr lvl="1"/>
            <a:r>
              <a:rPr lang="en-US" sz="2400" dirty="0" smtClean="0"/>
              <a:t>Cloudy, Sprinkler, Rain, WetGrass</a:t>
            </a:r>
          </a:p>
          <a:p>
            <a:pPr lvl="1"/>
            <a:r>
              <a:rPr lang="en-US" sz="2400" dirty="0" smtClean="0"/>
              <a:t>Cloudy, Rain, Sprinkler, WetGrass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7239000" y="20574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29400" y="2895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848600" y="2895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239000" y="36576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6" idx="0"/>
          </p:cNvCxnSpPr>
          <p:nvPr/>
        </p:nvCxnSpPr>
        <p:spPr bwMode="auto">
          <a:xfrm flipH="1">
            <a:off x="7048500" y="23826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>
            <a:stCxn id="5" idx="5"/>
            <a:endCxn id="7" idx="0"/>
          </p:cNvCxnSpPr>
          <p:nvPr/>
        </p:nvCxnSpPr>
        <p:spPr bwMode="auto">
          <a:xfrm>
            <a:off x="7954448" y="23826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>
            <a:stCxn id="7" idx="4"/>
            <a:endCxn id="8" idx="7"/>
          </p:cNvCxnSpPr>
          <p:nvPr/>
        </p:nvCxnSpPr>
        <p:spPr bwMode="auto">
          <a:xfrm flipH="1">
            <a:off x="7954448" y="32766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>
            <a:stCxn id="6" idx="4"/>
            <a:endCxn id="8" idx="1"/>
          </p:cNvCxnSpPr>
          <p:nvPr/>
        </p:nvCxnSpPr>
        <p:spPr bwMode="auto">
          <a:xfrm>
            <a:off x="7048500" y="32766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02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9265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Direct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514600"/>
            <a:ext cx="5029200" cy="4369699"/>
          </a:xfrm>
        </p:spPr>
        <p:txBody>
          <a:bodyPr/>
          <a:lstStyle/>
          <a:p>
            <a:r>
              <a:rPr lang="en-US" sz="2400" dirty="0"/>
              <a:t>Sample </a:t>
            </a:r>
            <a:r>
              <a:rPr lang="en-US" sz="2400" dirty="0" err="1"/>
              <a:t>Pr</a:t>
            </a:r>
            <a:r>
              <a:rPr lang="en-US" sz="2400" dirty="0"/>
              <a:t>[C]=(.5,.5)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Symbol"/>
              </a:rPr>
              <a:t></a:t>
            </a:r>
            <a:r>
              <a:rPr lang="en-US" sz="2400" dirty="0" smtClean="0"/>
              <a:t> </a:t>
            </a:r>
            <a:r>
              <a:rPr lang="en-US" sz="2400" dirty="0"/>
              <a:t>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6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>
            <a:stCxn id="5" idx="5"/>
            <a:endCxn id="7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>
            <a:stCxn id="7" idx="4"/>
            <a:endCxn id="8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>
            <a:stCxn id="6" idx="4"/>
            <a:endCxn id="8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5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4704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Direct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6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>
            <a:stCxn id="5" idx="5"/>
            <a:endCxn id="7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>
            <a:stCxn id="7" idx="4"/>
            <a:endCxn id="8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>
            <a:stCxn id="6" idx="4"/>
            <a:endCxn id="8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221897"/>
            <a:ext cx="5867400" cy="4369699"/>
          </a:xfrm>
        </p:spPr>
        <p:txBody>
          <a:bodyPr/>
          <a:lstStyle/>
          <a:p>
            <a:r>
              <a:rPr lang="en-US" sz="2400" dirty="0" smtClean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[C]=(.5,.5)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ym typeface="Symbol"/>
              </a:rPr>
              <a:t></a:t>
            </a:r>
            <a:r>
              <a:rPr lang="en-US" sz="2400" dirty="0" smtClean="0"/>
              <a:t> true</a:t>
            </a:r>
          </a:p>
          <a:p>
            <a:r>
              <a:rPr lang="en-US" sz="2400" dirty="0" smtClean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[S|C=t]=(.1,.9)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Symbol"/>
              </a:rPr>
              <a:t></a:t>
            </a:r>
            <a:r>
              <a:rPr lang="en-US" sz="2400" dirty="0"/>
              <a:t> </a:t>
            </a:r>
            <a:r>
              <a:rPr lang="en-US" sz="2400" dirty="0" smtClean="0"/>
              <a:t>false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136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9949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Direct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6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>
            <a:stCxn id="5" idx="5"/>
            <a:endCxn id="7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>
            <a:stCxn id="7" idx="4"/>
            <a:endCxn id="8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>
            <a:stCxn id="6" idx="4"/>
            <a:endCxn id="8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71500" y="2006150"/>
            <a:ext cx="5867400" cy="4369699"/>
          </a:xfrm>
        </p:spPr>
        <p:txBody>
          <a:bodyPr/>
          <a:lstStyle/>
          <a:p>
            <a:r>
              <a:rPr lang="en-US" sz="2400" dirty="0" smtClean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[C]=(.5,.5)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ym typeface="Symbol"/>
              </a:rPr>
              <a:t></a:t>
            </a:r>
            <a:r>
              <a:rPr lang="en-US" sz="2400" dirty="0" smtClean="0"/>
              <a:t> true</a:t>
            </a:r>
          </a:p>
          <a:p>
            <a:r>
              <a:rPr lang="en-US" sz="2400" dirty="0" smtClean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[S|C=t]=(.1,.9)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Symbol"/>
              </a:rPr>
              <a:t></a:t>
            </a:r>
            <a:r>
              <a:rPr lang="en-US" sz="2400" dirty="0"/>
              <a:t> </a:t>
            </a:r>
            <a:r>
              <a:rPr lang="en-US" sz="2400" dirty="0" smtClean="0"/>
              <a:t>false</a:t>
            </a:r>
          </a:p>
          <a:p>
            <a:r>
              <a:rPr lang="en-US" sz="2400" dirty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[R|C=t]=(.8,.2)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Symbol"/>
              </a:rPr>
              <a:t></a:t>
            </a:r>
            <a:r>
              <a:rPr lang="en-US" sz="2400" dirty="0"/>
              <a:t> </a:t>
            </a:r>
            <a:r>
              <a:rPr lang="en-US" sz="2400" dirty="0" smtClean="0"/>
              <a:t>true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6708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Direct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9" name="Straight Arrow Connector 8"/>
          <p:cNvCxnSpPr>
            <a:stCxn id="5" idx="3"/>
            <a:endCxn id="6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" name="Straight Arrow Connector 9"/>
          <p:cNvCxnSpPr>
            <a:stCxn id="5" idx="5"/>
            <a:endCxn id="7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>
            <a:stCxn id="7" idx="4"/>
            <a:endCxn id="8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>
            <a:stCxn id="6" idx="4"/>
            <a:endCxn id="8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2324100"/>
            <a:ext cx="5867400" cy="4369699"/>
          </a:xfrm>
        </p:spPr>
        <p:txBody>
          <a:bodyPr/>
          <a:lstStyle/>
          <a:p>
            <a:r>
              <a:rPr lang="en-US" sz="2400" dirty="0" smtClean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[C]=(.5,.5)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ym typeface="Symbol"/>
              </a:rPr>
              <a:t></a:t>
            </a:r>
            <a:r>
              <a:rPr lang="en-US" sz="2400" dirty="0" smtClean="0"/>
              <a:t> true</a:t>
            </a:r>
          </a:p>
          <a:p>
            <a:r>
              <a:rPr lang="en-US" sz="2400" dirty="0" smtClean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[S|C=t]=(.1,.9)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Symbol"/>
              </a:rPr>
              <a:t></a:t>
            </a:r>
            <a:r>
              <a:rPr lang="en-US" sz="2400" dirty="0"/>
              <a:t> </a:t>
            </a:r>
            <a:r>
              <a:rPr lang="en-US" sz="2400" dirty="0" smtClean="0"/>
              <a:t>false</a:t>
            </a:r>
          </a:p>
          <a:p>
            <a:r>
              <a:rPr lang="en-US" sz="2400" dirty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[R|C=t]=(.8,.2)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Symbol"/>
              </a:rPr>
              <a:t></a:t>
            </a:r>
            <a:r>
              <a:rPr lang="en-US" sz="2400" dirty="0"/>
              <a:t> </a:t>
            </a:r>
            <a:r>
              <a:rPr lang="en-US" sz="2400" dirty="0" smtClean="0"/>
              <a:t>true</a:t>
            </a:r>
          </a:p>
          <a:p>
            <a:r>
              <a:rPr lang="en-US" sz="2400" dirty="0"/>
              <a:t>Sample </a:t>
            </a:r>
            <a:r>
              <a:rPr lang="en-US" sz="2400" dirty="0" err="1" smtClean="0"/>
              <a:t>Pr</a:t>
            </a:r>
            <a:r>
              <a:rPr lang="en-US" sz="2400" dirty="0" smtClean="0"/>
              <a:t>[W|</a:t>
            </a:r>
            <a:r>
              <a:rPr lang="en-US" sz="2400" dirty="0" smtClean="0">
                <a:sym typeface="Symbol"/>
              </a:rPr>
              <a:t>S=</a:t>
            </a:r>
            <a:r>
              <a:rPr lang="en-US" sz="2400" dirty="0" err="1" smtClean="0">
                <a:sym typeface="Symbol"/>
              </a:rPr>
              <a:t>f,R</a:t>
            </a:r>
            <a:r>
              <a:rPr lang="en-US" sz="2400" dirty="0" smtClean="0">
                <a:sym typeface="Symbol"/>
              </a:rPr>
              <a:t>=t</a:t>
            </a:r>
            <a:r>
              <a:rPr lang="en-US" sz="2400" dirty="0" smtClean="0"/>
              <a:t>]=(.9,.1)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sym typeface="Symbol"/>
              </a:rPr>
              <a:t></a:t>
            </a:r>
            <a:r>
              <a:rPr lang="en-US" sz="2400" dirty="0"/>
              <a:t> </a:t>
            </a:r>
            <a:r>
              <a:rPr lang="en-US" sz="2400" dirty="0" smtClean="0"/>
              <a:t>true</a:t>
            </a:r>
          </a:p>
          <a:p>
            <a:r>
              <a:rPr lang="en-US" sz="2400" dirty="0" smtClean="0"/>
              <a:t>Sampled [</a:t>
            </a:r>
            <a:r>
              <a:rPr lang="en-US" sz="2400" dirty="0" err="1" smtClean="0"/>
              <a:t>t,f,t,t</a:t>
            </a:r>
            <a:r>
              <a:rPr lang="en-US" sz="2400" dirty="0" smtClean="0"/>
              <a:t>]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873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892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Direct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898" y="2107301"/>
            <a:ext cx="7735330" cy="4369699"/>
          </a:xfrm>
        </p:spPr>
        <p:txBody>
          <a:bodyPr/>
          <a:lstStyle/>
          <a:p>
            <a:r>
              <a:rPr lang="en-US" sz="2400" dirty="0" smtClean="0"/>
              <a:t>Sampling process generates samples from prior joint distribution specified by BN</a:t>
            </a:r>
          </a:p>
          <a:p>
            <a:endParaRPr lang="en-US" sz="2400" dirty="0" smtClean="0"/>
          </a:p>
          <a:p>
            <a:r>
              <a:rPr lang="en-US" sz="2400" dirty="0" smtClean="0"/>
              <a:t>Use samples to estimate probability of a specific event</a:t>
            </a:r>
          </a:p>
          <a:p>
            <a:pPr lvl="1"/>
            <a:r>
              <a:rPr lang="en-US" sz="2400" dirty="0" smtClean="0"/>
              <a:t>Reminder: event is assignment of values to variables</a:t>
            </a:r>
          </a:p>
          <a:p>
            <a:pPr lvl="1"/>
            <a:endParaRPr lang="en-US" sz="2400" dirty="0" smtClean="0"/>
          </a:p>
          <a:p>
            <a:r>
              <a:rPr lang="en-US" sz="2400" dirty="0" err="1" smtClean="0"/>
              <a:t>Pr</a:t>
            </a:r>
            <a:r>
              <a:rPr lang="en-US" sz="2400" dirty="0" smtClean="0"/>
              <a:t>[X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=x</a:t>
            </a:r>
            <a:r>
              <a:rPr lang="en-US" sz="2400" baseline="-25000" dirty="0" smtClean="0"/>
              <a:t>1</a:t>
            </a:r>
            <a:r>
              <a:rPr lang="en-US" sz="2400" dirty="0"/>
              <a:t>,...,</a:t>
            </a:r>
            <a:r>
              <a:rPr lang="en-US" sz="2400" dirty="0" smtClean="0"/>
              <a:t>X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=x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] </a:t>
            </a:r>
            <a:r>
              <a:rPr lang="en-US" sz="2400" dirty="0" smtClean="0">
                <a:sym typeface="Symbol"/>
              </a:rPr>
              <a:t> #(x</a:t>
            </a:r>
            <a:r>
              <a:rPr lang="en-US" sz="2400" baseline="-25000" dirty="0" smtClean="0">
                <a:sym typeface="Symbol"/>
              </a:rPr>
              <a:t>1</a:t>
            </a:r>
            <a:r>
              <a:rPr lang="en-US" sz="2400" dirty="0" smtClean="0">
                <a:sym typeface="Symbol"/>
              </a:rPr>
              <a:t>,...,x</a:t>
            </a:r>
            <a:r>
              <a:rPr lang="en-US" sz="2400" baseline="-25000" dirty="0" smtClean="0">
                <a:sym typeface="Symbol"/>
              </a:rPr>
              <a:t>5</a:t>
            </a:r>
            <a:r>
              <a:rPr lang="en-US" sz="2400" dirty="0" smtClean="0">
                <a:sym typeface="Symbol"/>
              </a:rPr>
              <a:t>)/#samples</a:t>
            </a:r>
          </a:p>
          <a:p>
            <a:pPr lvl="1"/>
            <a:r>
              <a:rPr lang="en-US" sz="2400" dirty="0" smtClean="0">
                <a:sym typeface="Symbol"/>
              </a:rPr>
              <a:t> means becomes exact in large-sample limit</a:t>
            </a:r>
          </a:p>
          <a:p>
            <a:pPr lvl="1"/>
            <a:r>
              <a:rPr lang="en-US" sz="2400" dirty="0" smtClean="0">
                <a:sym typeface="Symbol"/>
              </a:rPr>
              <a:t>Implies estimate is consistent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Rejection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814" y="1815650"/>
            <a:ext cx="8229600" cy="4369699"/>
          </a:xfrm>
        </p:spPr>
        <p:txBody>
          <a:bodyPr/>
          <a:lstStyle/>
          <a:p>
            <a:r>
              <a:rPr lang="en-US" sz="2400" dirty="0" smtClean="0"/>
              <a:t>What about when we have evidence?</a:t>
            </a:r>
          </a:p>
          <a:p>
            <a:r>
              <a:rPr lang="en-US" sz="2400" dirty="0"/>
              <a:t>Want to estimate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dirty="0" smtClean="0"/>
              <a:t>Rain=</a:t>
            </a:r>
            <a:r>
              <a:rPr lang="en-US" sz="2400" dirty="0" err="1"/>
              <a:t>t|</a:t>
            </a:r>
            <a:r>
              <a:rPr lang="en-US" sz="2400" dirty="0" err="1" smtClean="0"/>
              <a:t>Sprinkler</a:t>
            </a:r>
            <a:r>
              <a:rPr lang="en-US" sz="2400" dirty="0" smtClean="0"/>
              <a:t>=</a:t>
            </a:r>
            <a:r>
              <a:rPr lang="en-US" sz="2400" dirty="0"/>
              <a:t>t] using </a:t>
            </a:r>
            <a:r>
              <a:rPr lang="en-US" sz="2400" dirty="0" smtClean="0"/>
              <a:t>100 direct samples</a:t>
            </a:r>
          </a:p>
          <a:p>
            <a:r>
              <a:rPr lang="en-US" sz="2400" dirty="0" smtClean="0"/>
              <a:t>73 have S=f, of which 12 have R=t</a:t>
            </a:r>
          </a:p>
          <a:p>
            <a:r>
              <a:rPr lang="en-US" sz="2400" dirty="0" smtClean="0"/>
              <a:t>27 have S=t, of which 8 have R=t</a:t>
            </a:r>
          </a:p>
          <a:p>
            <a:endParaRPr lang="en-US" sz="2400" dirty="0" smtClean="0"/>
          </a:p>
          <a:p>
            <a:pPr marL="400050" lvl="1" indent="0">
              <a:buNone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What’s the estimate?</a:t>
            </a:r>
          </a:p>
          <a:p>
            <a:pPr marL="857250" lvl="1" indent="-457200"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20/100</a:t>
            </a:r>
          </a:p>
          <a:p>
            <a:pPr marL="857250" lvl="1" indent="-457200"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12/73</a:t>
            </a:r>
          </a:p>
          <a:p>
            <a:pPr marL="857250" lvl="1" indent="-457200"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8/27</a:t>
            </a:r>
          </a:p>
          <a:p>
            <a:pPr marL="857250" lvl="1" indent="-457200">
              <a:buAutoNum type="arabicPeriod"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Not 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346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Dynamic Bayes Net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98887"/>
            <a:ext cx="1905000" cy="457200"/>
          </a:xfrm>
        </p:spPr>
        <p:txBody>
          <a:bodyPr/>
          <a:lstStyle/>
          <a:p>
            <a:fld id="{FF225CC9-7ECB-4D65-94BD-F1E241F6F67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509" y="4092842"/>
            <a:ext cx="5095454" cy="23346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448849"/>
            <a:ext cx="7037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Temporal models with hidden </a:t>
            </a:r>
            <a:r>
              <a:rPr lang="en-US" dirty="0" smtClean="0">
                <a:solidFill>
                  <a:srgbClr val="0070C0"/>
                </a:solidFill>
                <a:latin typeface="CMU Serif Roman" charset="0"/>
                <a:ea typeface="CMU Serif Roman" charset="0"/>
                <a:cs typeface="CMU Serif Roman" charset="0"/>
              </a:rPr>
              <a:t>variables: </a:t>
            </a:r>
            <a:r>
              <a:rPr lang="en-US" b="1" dirty="0" smtClean="0">
                <a:latin typeface="CMU Serif Roman" charset="0"/>
                <a:ea typeface="CMU Serif Roman" charset="0"/>
                <a:cs typeface="CMU Serif Roman" charset="0"/>
              </a:rPr>
              <a:t>(HMM, DBN)</a:t>
            </a:r>
            <a:endParaRPr lang="en-US" b="1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650" y="1992017"/>
            <a:ext cx="7813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charset="0"/>
              <a:buChar char="•"/>
            </a:pP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The variable representing the state of the environment </a:t>
            </a:r>
            <a:r>
              <a:rPr lang="en-US" sz="2000" dirty="0">
                <a:latin typeface="+mn-lt"/>
                <a:ea typeface="CMU Serif Roman" charset="0"/>
                <a:cs typeface="CMU Serif Roman" charset="0"/>
              </a:rPr>
              <a:t>at time </a:t>
            </a:r>
            <a:r>
              <a:rPr lang="en-US" sz="2000" i="1" dirty="0">
                <a:latin typeface="+mn-lt"/>
                <a:ea typeface="CMU Serif Roman" charset="0"/>
                <a:cs typeface="CMU Serif Roman" charset="0"/>
              </a:rPr>
              <a:t>t</a:t>
            </a:r>
            <a:r>
              <a:rPr lang="en-US" sz="2000" dirty="0">
                <a:latin typeface="+mn-lt"/>
                <a:ea typeface="CMU Serif Roman" charset="0"/>
                <a:cs typeface="CMU Serif Roman" charset="0"/>
              </a:rPr>
              <a:t> 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, </a:t>
            </a:r>
            <a:r>
              <a:rPr lang="en-US" sz="2000" dirty="0" err="1" smtClean="0">
                <a:latin typeface="+mn-lt"/>
                <a:ea typeface="CMU Serif Roman" charset="0"/>
                <a:cs typeface="CMU Serif Roman" charset="0"/>
              </a:rPr>
              <a:t>Rain</a:t>
            </a:r>
            <a:r>
              <a:rPr lang="en-US" sz="2000" baseline="-25000" dirty="0" err="1" smtClean="0">
                <a:latin typeface="+mn-lt"/>
                <a:ea typeface="CMU Serif Roman" charset="0"/>
                <a:cs typeface="CMU Serif Roman" charset="0"/>
              </a:rPr>
              <a:t>t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(T/F), is not directly observable (</a:t>
            </a:r>
            <a:r>
              <a:rPr lang="en-US" sz="2000" i="1" dirty="0" smtClean="0">
                <a:latin typeface="+mn-lt"/>
                <a:ea typeface="CMU Serif Roman" charset="0"/>
                <a:cs typeface="CMU Serif Roman" charset="0"/>
              </a:rPr>
              <a:t>hidden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) but defines causal dynamics</a:t>
            </a:r>
          </a:p>
          <a:p>
            <a:pPr marL="225425" indent="-225425">
              <a:buFont typeface="Arial" charset="0"/>
              <a:buChar char="•"/>
            </a:pP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The variable </a:t>
            </a:r>
            <a:r>
              <a:rPr lang="en-US" sz="2000" dirty="0" err="1" smtClean="0">
                <a:latin typeface="+mn-lt"/>
                <a:ea typeface="CMU Serif Roman" charset="0"/>
                <a:cs typeface="CMU Serif Roman" charset="0"/>
              </a:rPr>
              <a:t>Umbrella</a:t>
            </a:r>
            <a:r>
              <a:rPr lang="en-US" sz="2000" baseline="-25000" dirty="0" err="1" smtClean="0">
                <a:latin typeface="+mn-lt"/>
                <a:ea typeface="CMU Serif Roman" charset="0"/>
                <a:cs typeface="CMU Serif Roman" charset="0"/>
              </a:rPr>
              <a:t>t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(T/F) is the </a:t>
            </a:r>
            <a:r>
              <a:rPr lang="en-US" sz="2000" i="1" dirty="0" smtClean="0">
                <a:latin typeface="+mn-lt"/>
                <a:ea typeface="CMU Serif Roman" charset="0"/>
                <a:cs typeface="CMU Serif Roman" charset="0"/>
              </a:rPr>
              <a:t>evidence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 variable at time </a:t>
            </a:r>
            <a:r>
              <a:rPr lang="en-US" sz="2000" i="1" dirty="0" smtClean="0">
                <a:latin typeface="+mn-lt"/>
                <a:ea typeface="CMU Serif Roman" charset="0"/>
                <a:cs typeface="CMU Serif Roman" charset="0"/>
              </a:rPr>
              <a:t>t</a:t>
            </a:r>
          </a:p>
          <a:p>
            <a:pPr marL="225425" indent="-225425">
              <a:buFont typeface="Arial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+mn-lt"/>
                <a:ea typeface="CMU Serif Roman" charset="0"/>
                <a:cs typeface="CMU Serif Roman" charset="0"/>
              </a:rPr>
              <a:t>Filtering / State estimation: </a:t>
            </a:r>
            <a:r>
              <a:rPr lang="en-US" sz="2000" dirty="0">
                <a:latin typeface="+mn-lt"/>
                <a:ea typeface="CMU Serif Roman" charset="0"/>
                <a:cs typeface="CMU Serif Roman" charset="0"/>
              </a:rPr>
              <a:t>P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robability of </a:t>
            </a:r>
            <a:r>
              <a:rPr lang="en-US" sz="2000" dirty="0" err="1" smtClean="0">
                <a:latin typeface="+mn-lt"/>
                <a:ea typeface="CMU Serif Roman" charset="0"/>
                <a:cs typeface="CMU Serif Roman" charset="0"/>
              </a:rPr>
              <a:t>Rain</a:t>
            </a:r>
            <a:r>
              <a:rPr lang="en-US" sz="2000" baseline="-25000" dirty="0" err="1" smtClean="0">
                <a:latin typeface="+mn-lt"/>
                <a:ea typeface="CMU Serif Roman" charset="0"/>
                <a:cs typeface="CMU Serif Roman" charset="0"/>
              </a:rPr>
              <a:t>t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 given evidence in 1:t</a:t>
            </a:r>
          </a:p>
          <a:p>
            <a:pPr marL="225425" indent="-225425">
              <a:buFont typeface="Arial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+mn-lt"/>
                <a:ea typeface="CMU Serif Roman" charset="0"/>
                <a:cs typeface="CMU Serif Roman" charset="0"/>
              </a:rPr>
              <a:t>Prediction: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 </a:t>
            </a:r>
            <a:r>
              <a:rPr lang="en-US" sz="2000" dirty="0">
                <a:latin typeface="+mn-lt"/>
                <a:ea typeface="CMU Serif Roman" charset="0"/>
                <a:cs typeface="CMU Serif Roman" charset="0"/>
              </a:rPr>
              <a:t>Probability of 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Rain</a:t>
            </a:r>
            <a:r>
              <a:rPr lang="en-US" sz="2000" baseline="-25000" dirty="0" smtClean="0">
                <a:latin typeface="+mn-lt"/>
                <a:ea typeface="CMU Serif Roman" charset="0"/>
                <a:cs typeface="CMU Serif Roman" charset="0"/>
              </a:rPr>
              <a:t>t+1</a:t>
            </a:r>
            <a:r>
              <a:rPr lang="en-US" sz="2000" dirty="0" smtClean="0">
                <a:latin typeface="+mn-lt"/>
                <a:ea typeface="CMU Serif Roman" charset="0"/>
                <a:cs typeface="CMU Serif Roman" charset="0"/>
              </a:rPr>
              <a:t> </a:t>
            </a:r>
            <a:r>
              <a:rPr lang="en-US" sz="2000" dirty="0">
                <a:latin typeface="+mn-lt"/>
                <a:ea typeface="CMU Serif Roman" charset="0"/>
                <a:cs typeface="CMU Serif Roman" charset="0"/>
              </a:rPr>
              <a:t>given evidence in 1:t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CMU Serif Roman" charset="0"/>
              <a:ea typeface="CMU Serif Roman" charset="0"/>
              <a:cs typeface="CMU Serif Roman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CMU Serif Roman" charset="0"/>
              <a:ea typeface="CMU Serif Roman" charset="0"/>
              <a:cs typeface="CMU Serif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4684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Rejection sampling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3" y="1837038"/>
            <a:ext cx="3986479" cy="4369699"/>
          </a:xfrm>
        </p:spPr>
        <p:txBody>
          <a:bodyPr/>
          <a:lstStyle/>
          <a:p>
            <a:r>
              <a:rPr lang="en-US" sz="2400" dirty="0"/>
              <a:t>What about when we have evidence?</a:t>
            </a:r>
          </a:p>
          <a:p>
            <a:r>
              <a:rPr lang="en-US" sz="2400" dirty="0"/>
              <a:t>Use direct sampling</a:t>
            </a:r>
          </a:p>
          <a:p>
            <a:r>
              <a:rPr lang="en-US" sz="2400" dirty="0"/>
              <a:t>Reject all samples inconsistent with evidence, and estimate probability of events in remaining </a:t>
            </a:r>
            <a:r>
              <a:rPr lang="en-US" sz="2400" dirty="0" smtClean="0"/>
              <a:t>samples</a:t>
            </a:r>
          </a:p>
          <a:p>
            <a:r>
              <a:rPr lang="en-US" sz="2400" dirty="0" smtClean="0"/>
              <a:t>Problem: try to estimate </a:t>
            </a:r>
            <a:r>
              <a:rPr lang="en-US" sz="2400" dirty="0" err="1" smtClean="0"/>
              <a:t>Pr</a:t>
            </a:r>
            <a:r>
              <a:rPr lang="en-US" sz="2400" dirty="0" smtClean="0"/>
              <a:t>[</a:t>
            </a:r>
            <a:r>
              <a:rPr lang="en-US" sz="2400" dirty="0" err="1" smtClean="0"/>
              <a:t>Rain|RedSkyAtNight</a:t>
            </a:r>
            <a:r>
              <a:rPr lang="en-US" sz="2400" dirty="0" smtClean="0"/>
              <a:t>=t]!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26" name="Picture 2" descr="C:\Users\arielpro\Desktop\red-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403390"/>
            <a:ext cx="3860422" cy="28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0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Solution: Likelihood weighting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032" y="1791966"/>
            <a:ext cx="6647935" cy="4369699"/>
          </a:xfrm>
        </p:spPr>
        <p:txBody>
          <a:bodyPr/>
          <a:lstStyle/>
          <a:p>
            <a:r>
              <a:rPr lang="en-US" sz="2400" dirty="0" smtClean="0"/>
              <a:t>Current approach: generate samples until have many that agree with evidence</a:t>
            </a:r>
          </a:p>
          <a:p>
            <a:endParaRPr lang="en-US" sz="2400" dirty="0" smtClean="0"/>
          </a:p>
          <a:p>
            <a:r>
              <a:rPr lang="en-US" sz="2400" dirty="0" smtClean="0"/>
              <a:t>Proposed approach:</a:t>
            </a:r>
          </a:p>
          <a:p>
            <a:pPr lvl="1"/>
            <a:r>
              <a:rPr lang="en-US" sz="2400" dirty="0" smtClean="0">
                <a:ea typeface="CMU Serif" pitchFamily="50" charset="0"/>
                <a:cs typeface="CMU Serif" pitchFamily="50" charset="0"/>
              </a:rPr>
              <a:t>Generate only samples that agree with evidence</a:t>
            </a:r>
          </a:p>
          <a:p>
            <a:pPr lvl="1"/>
            <a:r>
              <a:rPr lang="en-US" sz="2400" dirty="0" smtClean="0">
                <a:ea typeface="CMU Serif" pitchFamily="50" charset="0"/>
                <a:cs typeface="CMU Serif" pitchFamily="50" charset="0"/>
              </a:rPr>
              <a:t>Weight them according to likelihood of evidence</a:t>
            </a:r>
            <a:endParaRPr lang="en-US" sz="2400" dirty="0"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73" y="361135"/>
            <a:ext cx="6450227" cy="939167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Generating a Sample Using Likelihood Weighting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146" y="2209801"/>
            <a:ext cx="7414054" cy="3838996"/>
          </a:xfrm>
        </p:spPr>
        <p:txBody>
          <a:bodyPr/>
          <a:lstStyle/>
          <a:p>
            <a:r>
              <a:rPr lang="en-US" sz="2400" dirty="0" smtClean="0"/>
              <a:t>Select a topological ordering of variables</a:t>
            </a:r>
          </a:p>
          <a:p>
            <a:r>
              <a:rPr lang="en-US" sz="2400" dirty="0" smtClean="0"/>
              <a:t>Set w = 1 </a:t>
            </a:r>
          </a:p>
          <a:p>
            <a:r>
              <a:rPr lang="en-US" sz="2400" b="1" dirty="0"/>
              <a:t>x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 an event with n-elements, including evidence  variables</a:t>
            </a:r>
          </a:p>
          <a:p>
            <a:r>
              <a:rPr lang="en-US" sz="2400" dirty="0" smtClean="0"/>
              <a:t>For each variable </a:t>
            </a:r>
            <a:r>
              <a:rPr lang="en-US" sz="2400" i="1" dirty="0" smtClean="0"/>
              <a:t>X</a:t>
            </a:r>
            <a:r>
              <a:rPr lang="en-US" sz="2400" i="1" baseline="-25000" dirty="0" smtClean="0"/>
              <a:t>i</a:t>
            </a:r>
            <a:r>
              <a:rPr lang="en-US" sz="2400" i="1" dirty="0" smtClean="0"/>
              <a:t> </a:t>
            </a:r>
            <a:r>
              <a:rPr lang="en-US" sz="2400" dirty="0" smtClean="0"/>
              <a:t>in order (X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,X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,…):</a:t>
            </a:r>
          </a:p>
          <a:p>
            <a:pPr lvl="1"/>
            <a:r>
              <a:rPr lang="en-US" sz="2200" dirty="0" smtClean="0"/>
              <a:t>If </a:t>
            </a:r>
            <a:r>
              <a:rPr lang="en-US" sz="2200" i="1" dirty="0" smtClean="0"/>
              <a:t>X</a:t>
            </a:r>
            <a:r>
              <a:rPr lang="en-US" sz="2200" i="1" baseline="-25000" dirty="0" smtClean="0"/>
              <a:t>i</a:t>
            </a:r>
            <a:r>
              <a:rPr lang="en-US" sz="2200" dirty="0" smtClean="0"/>
              <a:t> is an evidence variable with value </a:t>
            </a:r>
            <a:r>
              <a:rPr lang="en-US" sz="2200" dirty="0" err="1">
                <a:sym typeface="Wingdings"/>
              </a:rPr>
              <a:t>e</a:t>
            </a:r>
            <a:r>
              <a:rPr lang="en-US" sz="2200" baseline="-25000" dirty="0" err="1">
                <a:sym typeface="Wingdings"/>
              </a:rPr>
              <a:t>i</a:t>
            </a:r>
            <a:endParaRPr lang="en-US" sz="2200" dirty="0" smtClean="0"/>
          </a:p>
          <a:p>
            <a:pPr lvl="2"/>
            <a:r>
              <a:rPr lang="en-US" sz="2200" dirty="0" smtClean="0"/>
              <a:t>Update w </a:t>
            </a:r>
            <a:r>
              <a:rPr lang="en-US" sz="2200" dirty="0" smtClean="0">
                <a:sym typeface="Wingdings"/>
              </a:rPr>
              <a:t> w * P(X</a:t>
            </a:r>
            <a:r>
              <a:rPr lang="en-US" sz="2200" baseline="-25000" dirty="0" smtClean="0">
                <a:sym typeface="Wingdings"/>
              </a:rPr>
              <a:t>i</a:t>
            </a:r>
            <a:r>
              <a:rPr lang="en-US" sz="2200" dirty="0" smtClean="0">
                <a:sym typeface="Wingdings"/>
              </a:rPr>
              <a:t> = </a:t>
            </a:r>
            <a:r>
              <a:rPr lang="en-US" sz="2200" dirty="0" err="1" smtClean="0">
                <a:sym typeface="Wingdings"/>
              </a:rPr>
              <a:t>e</a:t>
            </a:r>
            <a:r>
              <a:rPr lang="en-US" sz="2200" baseline="-25000" dirty="0" err="1" smtClean="0">
                <a:sym typeface="Wingdings"/>
              </a:rPr>
              <a:t>i</a:t>
            </a:r>
            <a:r>
              <a:rPr lang="en-US" sz="2200" dirty="0" smtClean="0">
                <a:sym typeface="Wingdings"/>
              </a:rPr>
              <a:t> |Parents(X</a:t>
            </a:r>
            <a:r>
              <a:rPr lang="en-US" sz="2200" baseline="-25000" dirty="0" smtClean="0">
                <a:sym typeface="Wingdings"/>
              </a:rPr>
              <a:t>i</a:t>
            </a:r>
            <a:r>
              <a:rPr lang="en-US" sz="2200" dirty="0" smtClean="0">
                <a:sym typeface="Wingdings"/>
              </a:rPr>
              <a:t>))</a:t>
            </a:r>
          </a:p>
          <a:p>
            <a:pPr lvl="1"/>
            <a:r>
              <a:rPr lang="en-US" sz="2200" dirty="0" smtClean="0">
                <a:sym typeface="Wingdings"/>
              </a:rPr>
              <a:t>Else </a:t>
            </a:r>
            <a:r>
              <a:rPr lang="en-US" sz="2200" b="1" dirty="0" smtClean="0">
                <a:sym typeface="Wingdings"/>
              </a:rPr>
              <a:t>x</a:t>
            </a:r>
            <a:r>
              <a:rPr lang="en-US" sz="2200" dirty="0" smtClean="0">
                <a:sym typeface="Wingdings"/>
              </a:rPr>
              <a:t>[</a:t>
            </a:r>
            <a:r>
              <a:rPr lang="en-US" sz="2200" dirty="0" err="1" smtClean="0">
                <a:sym typeface="Wingdings"/>
              </a:rPr>
              <a:t>i</a:t>
            </a:r>
            <a:r>
              <a:rPr lang="en-US" sz="2200" dirty="0" smtClean="0">
                <a:sym typeface="Wingdings"/>
              </a:rPr>
              <a:t>]  sample from P(</a:t>
            </a:r>
            <a:r>
              <a:rPr lang="en-US" sz="2200" dirty="0">
                <a:sym typeface="Wingdings"/>
              </a:rPr>
              <a:t>X</a:t>
            </a:r>
            <a:r>
              <a:rPr lang="en-US" sz="2200" baseline="-25000" dirty="0">
                <a:sym typeface="Wingdings"/>
              </a:rPr>
              <a:t>i</a:t>
            </a:r>
            <a:r>
              <a:rPr lang="en-US" sz="2200" dirty="0">
                <a:sym typeface="Wingdings"/>
              </a:rPr>
              <a:t> </a:t>
            </a:r>
            <a:r>
              <a:rPr lang="en-US" sz="2200" dirty="0" smtClean="0">
                <a:sym typeface="Wingdings"/>
              </a:rPr>
              <a:t>| Parents(X</a:t>
            </a:r>
            <a:r>
              <a:rPr lang="en-US" sz="2200" baseline="-25000" dirty="0" smtClean="0">
                <a:sym typeface="Wingdings"/>
              </a:rPr>
              <a:t>i</a:t>
            </a:r>
            <a:r>
              <a:rPr lang="en-US" sz="2200" dirty="0" smtClean="0">
                <a:sym typeface="Wingdings"/>
              </a:rPr>
              <a:t>))</a:t>
            </a: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0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Likelihood weighting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04" y="1936366"/>
            <a:ext cx="5486400" cy="4369699"/>
          </a:xfrm>
        </p:spPr>
        <p:txBody>
          <a:bodyPr/>
          <a:lstStyle/>
          <a:p>
            <a:r>
              <a:rPr lang="en-US" sz="2400" dirty="0" smtClean="0"/>
              <a:t>Evidence: C=</a:t>
            </a:r>
            <a:r>
              <a:rPr lang="en-US" sz="2400" dirty="0" err="1" smtClean="0"/>
              <a:t>t,W</a:t>
            </a:r>
            <a:r>
              <a:rPr lang="en-US" sz="2400" dirty="0" smtClean="0"/>
              <a:t>=t</a:t>
            </a:r>
          </a:p>
          <a:p>
            <a:r>
              <a:rPr lang="en-US" sz="2400" dirty="0" smtClean="0"/>
              <a:t>C is evidence </a:t>
            </a:r>
            <a:r>
              <a:rPr lang="en-US" sz="2400" dirty="0" err="1" smtClean="0"/>
              <a:t>var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Symbol"/>
              </a:rPr>
              <a:t> w = 1Pr[C=t] = 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8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" name="Straight Arrow Connector 21"/>
          <p:cNvCxnSpPr>
            <a:stCxn id="17" idx="5"/>
            <a:endCxn id="19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Arrow Connector 22"/>
          <p:cNvCxnSpPr>
            <a:stCxn id="19" idx="4"/>
            <a:endCxn id="20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Arrow Connector 23"/>
          <p:cNvCxnSpPr>
            <a:stCxn id="18" idx="4"/>
            <a:endCxn id="20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7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Likelihood weighting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52" y="2335901"/>
            <a:ext cx="5486400" cy="4369699"/>
          </a:xfrm>
        </p:spPr>
        <p:txBody>
          <a:bodyPr/>
          <a:lstStyle/>
          <a:p>
            <a:r>
              <a:rPr lang="en-US" sz="2400" dirty="0" smtClean="0"/>
              <a:t>Evidence: C=</a:t>
            </a:r>
            <a:r>
              <a:rPr lang="en-US" sz="2400" dirty="0" err="1" smtClean="0"/>
              <a:t>t,W</a:t>
            </a:r>
            <a:r>
              <a:rPr lang="en-US" sz="2400" dirty="0" smtClean="0"/>
              <a:t>=t</a:t>
            </a:r>
          </a:p>
          <a:p>
            <a:r>
              <a:rPr lang="en-US" sz="2400" dirty="0" smtClean="0"/>
              <a:t>C is evidence </a:t>
            </a:r>
            <a:r>
              <a:rPr lang="en-US" sz="2400" dirty="0" err="1" smtClean="0"/>
              <a:t>var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Symbol"/>
              </a:rPr>
              <a:t> w = 1Pr[C=t] = 0.5</a:t>
            </a:r>
          </a:p>
          <a:p>
            <a:r>
              <a:rPr lang="en-US" sz="2400" dirty="0" smtClean="0">
                <a:sym typeface="Symbol"/>
              </a:rPr>
              <a:t>Sample </a:t>
            </a:r>
            <a:r>
              <a:rPr lang="en-US" sz="2400" dirty="0" err="1" smtClean="0">
                <a:sym typeface="Symbol"/>
              </a:rPr>
              <a:t>Pr</a:t>
            </a:r>
            <a:r>
              <a:rPr lang="en-US" sz="2400" dirty="0" smtClean="0">
                <a:sym typeface="Symbol"/>
              </a:rPr>
              <a:t>[S|C=t]=(.1,.9)</a:t>
            </a:r>
            <a:br>
              <a:rPr lang="en-US" sz="2400" dirty="0" smtClean="0">
                <a:sym typeface="Symbol"/>
              </a:rPr>
            </a:br>
            <a:r>
              <a:rPr lang="en-US" sz="2400" dirty="0" smtClean="0">
                <a:sym typeface="Symbol"/>
              </a:rPr>
              <a:t> false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8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" name="Straight Arrow Connector 21"/>
          <p:cNvCxnSpPr>
            <a:stCxn id="17" idx="5"/>
            <a:endCxn id="19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Arrow Connector 22"/>
          <p:cNvCxnSpPr>
            <a:stCxn id="19" idx="4"/>
            <a:endCxn id="20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Arrow Connector 23"/>
          <p:cNvCxnSpPr>
            <a:stCxn id="18" idx="4"/>
            <a:endCxn id="20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2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757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Likelihood weighting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2133600"/>
            <a:ext cx="5486400" cy="4369699"/>
          </a:xfrm>
        </p:spPr>
        <p:txBody>
          <a:bodyPr/>
          <a:lstStyle/>
          <a:p>
            <a:r>
              <a:rPr lang="en-US" sz="2400" dirty="0" smtClean="0"/>
              <a:t>Evidence: C=</a:t>
            </a:r>
            <a:r>
              <a:rPr lang="en-US" sz="2400" dirty="0" err="1" smtClean="0"/>
              <a:t>t,W</a:t>
            </a:r>
            <a:r>
              <a:rPr lang="en-US" sz="2400" dirty="0" smtClean="0"/>
              <a:t>=t</a:t>
            </a:r>
          </a:p>
          <a:p>
            <a:r>
              <a:rPr lang="en-US" sz="2400" dirty="0" smtClean="0"/>
              <a:t>C is evidence </a:t>
            </a:r>
            <a:r>
              <a:rPr lang="en-US" sz="2400" dirty="0" err="1" smtClean="0"/>
              <a:t>var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Symbol"/>
              </a:rPr>
              <a:t> w = 1Pr[C=t] = 0.5</a:t>
            </a:r>
          </a:p>
          <a:p>
            <a:r>
              <a:rPr lang="en-US" sz="2400" dirty="0" smtClean="0">
                <a:sym typeface="Symbol"/>
              </a:rPr>
              <a:t>Sample </a:t>
            </a:r>
            <a:r>
              <a:rPr lang="en-US" sz="2400" dirty="0" err="1" smtClean="0">
                <a:sym typeface="Symbol"/>
              </a:rPr>
              <a:t>Pr</a:t>
            </a:r>
            <a:r>
              <a:rPr lang="en-US" sz="2400" dirty="0" smtClean="0">
                <a:sym typeface="Symbol"/>
              </a:rPr>
              <a:t>[S|C=t]=(.1,.9)</a:t>
            </a:r>
            <a:br>
              <a:rPr lang="en-US" sz="2400" dirty="0" smtClean="0">
                <a:sym typeface="Symbol"/>
              </a:rPr>
            </a:br>
            <a:r>
              <a:rPr lang="en-US" sz="2400" dirty="0" smtClean="0">
                <a:sym typeface="Symbol"/>
              </a:rPr>
              <a:t> false</a:t>
            </a:r>
          </a:p>
          <a:p>
            <a:r>
              <a:rPr lang="en-US" sz="2400" dirty="0" smtClean="0">
                <a:sym typeface="Symbol"/>
              </a:rPr>
              <a:t>Sample </a:t>
            </a:r>
            <a:r>
              <a:rPr lang="en-US" sz="2400" dirty="0" err="1" smtClean="0">
                <a:sym typeface="Symbol"/>
              </a:rPr>
              <a:t>Pr</a:t>
            </a:r>
            <a:r>
              <a:rPr lang="en-US" sz="2400" dirty="0" smtClean="0">
                <a:sym typeface="Symbol"/>
              </a:rPr>
              <a:t>[R|C=t]=(.8,.2)</a:t>
            </a:r>
            <a:br>
              <a:rPr lang="en-US" sz="2400" dirty="0" smtClean="0">
                <a:sym typeface="Symbol"/>
              </a:rPr>
            </a:br>
            <a:r>
              <a:rPr lang="en-US" sz="2400" dirty="0">
                <a:sym typeface="Symbol"/>
              </a:rPr>
              <a:t> </a:t>
            </a:r>
            <a:r>
              <a:rPr lang="en-US" sz="2400" dirty="0" smtClean="0">
                <a:sym typeface="Symbol"/>
              </a:rPr>
              <a:t>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8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" name="Straight Arrow Connector 21"/>
          <p:cNvCxnSpPr>
            <a:stCxn id="17" idx="5"/>
            <a:endCxn id="19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Arrow Connector 22"/>
          <p:cNvCxnSpPr>
            <a:stCxn id="19" idx="4"/>
            <a:endCxn id="20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Arrow Connector 23"/>
          <p:cNvCxnSpPr>
            <a:stCxn id="18" idx="4"/>
            <a:endCxn id="20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5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Likelihood weighting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853750"/>
            <a:ext cx="5486400" cy="4369699"/>
          </a:xfrm>
        </p:spPr>
        <p:txBody>
          <a:bodyPr/>
          <a:lstStyle/>
          <a:p>
            <a:r>
              <a:rPr lang="en-US" sz="2400" dirty="0" smtClean="0"/>
              <a:t>Evidence: C=</a:t>
            </a:r>
            <a:r>
              <a:rPr lang="en-US" sz="2400" dirty="0" err="1" smtClean="0"/>
              <a:t>t,W</a:t>
            </a:r>
            <a:r>
              <a:rPr lang="en-US" sz="2400" dirty="0" smtClean="0"/>
              <a:t>=t</a:t>
            </a:r>
          </a:p>
          <a:p>
            <a:r>
              <a:rPr lang="en-US" sz="2400" dirty="0" smtClean="0"/>
              <a:t>C is evidence </a:t>
            </a:r>
            <a:r>
              <a:rPr lang="en-US" sz="2400" dirty="0" err="1" smtClean="0"/>
              <a:t>var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Symbol"/>
              </a:rPr>
              <a:t> w = 1Pr[C=t] = 0.5</a:t>
            </a:r>
          </a:p>
          <a:p>
            <a:r>
              <a:rPr lang="en-US" sz="2400" dirty="0" smtClean="0">
                <a:sym typeface="Symbol"/>
              </a:rPr>
              <a:t>Sample </a:t>
            </a:r>
            <a:r>
              <a:rPr lang="en-US" sz="2400" dirty="0" err="1" smtClean="0">
                <a:sym typeface="Symbol"/>
              </a:rPr>
              <a:t>Pr</a:t>
            </a:r>
            <a:r>
              <a:rPr lang="en-US" sz="2400" dirty="0" smtClean="0">
                <a:sym typeface="Symbol"/>
              </a:rPr>
              <a:t>[S|C=t]=(.1,.9)</a:t>
            </a:r>
            <a:br>
              <a:rPr lang="en-US" sz="2400" dirty="0" smtClean="0">
                <a:sym typeface="Symbol"/>
              </a:rPr>
            </a:br>
            <a:r>
              <a:rPr lang="en-US" sz="2400" dirty="0" smtClean="0">
                <a:sym typeface="Symbol"/>
              </a:rPr>
              <a:t> false</a:t>
            </a:r>
          </a:p>
          <a:p>
            <a:r>
              <a:rPr lang="en-US" sz="2400" dirty="0" smtClean="0">
                <a:sym typeface="Symbol"/>
              </a:rPr>
              <a:t>Sample </a:t>
            </a:r>
            <a:r>
              <a:rPr lang="en-US" sz="2400" dirty="0" err="1" smtClean="0">
                <a:sym typeface="Symbol"/>
              </a:rPr>
              <a:t>Pr</a:t>
            </a:r>
            <a:r>
              <a:rPr lang="en-US" sz="2400" dirty="0" smtClean="0">
                <a:sym typeface="Symbol"/>
              </a:rPr>
              <a:t>[R|C=t]=(.8,.2)</a:t>
            </a:r>
            <a:br>
              <a:rPr lang="en-US" sz="2400" dirty="0" smtClean="0">
                <a:sym typeface="Symbol"/>
              </a:rPr>
            </a:br>
            <a:r>
              <a:rPr lang="en-US" sz="2400" dirty="0">
                <a:sym typeface="Symbol"/>
              </a:rPr>
              <a:t> </a:t>
            </a:r>
            <a:r>
              <a:rPr lang="en-US" sz="2400" dirty="0" smtClean="0">
                <a:sym typeface="Symbol"/>
              </a:rPr>
              <a:t>true</a:t>
            </a:r>
          </a:p>
          <a:p>
            <a:r>
              <a:rPr lang="en-US" sz="2400" dirty="0" smtClean="0">
                <a:sym typeface="Symbol"/>
              </a:rPr>
              <a:t>W is </a:t>
            </a:r>
            <a:r>
              <a:rPr lang="en-US" sz="2400" dirty="0">
                <a:sym typeface="Symbol"/>
              </a:rPr>
              <a:t>evidence </a:t>
            </a:r>
            <a:r>
              <a:rPr lang="en-US" sz="2400" dirty="0" err="1" smtClean="0">
                <a:sym typeface="Symbol"/>
              </a:rPr>
              <a:t>var</a:t>
            </a:r>
            <a:r>
              <a:rPr lang="en-US" sz="2400" dirty="0" smtClean="0">
                <a:sym typeface="Symbol"/>
              </a:rPr>
              <a:t/>
            </a:r>
            <a:br>
              <a:rPr lang="en-US" sz="2400" dirty="0" smtClean="0">
                <a:sym typeface="Symbol"/>
              </a:rPr>
            </a:br>
            <a:r>
              <a:rPr lang="en-US" sz="2400" dirty="0">
                <a:sym typeface="Symbol"/>
              </a:rPr>
              <a:t> w = </a:t>
            </a:r>
            <a:r>
              <a:rPr lang="en-US" sz="2400" dirty="0" smtClean="0">
                <a:sym typeface="Symbol"/>
              </a:rPr>
              <a:t>0.5Pr[W=</a:t>
            </a:r>
            <a:r>
              <a:rPr lang="en-US" sz="2400" dirty="0" err="1" smtClean="0">
                <a:sym typeface="Symbol"/>
              </a:rPr>
              <a:t>t|S</a:t>
            </a:r>
            <a:r>
              <a:rPr lang="en-US" sz="2400" dirty="0" smtClean="0">
                <a:sym typeface="Symbol"/>
              </a:rPr>
              <a:t>=</a:t>
            </a:r>
            <a:r>
              <a:rPr lang="en-US" sz="2400" dirty="0" err="1" smtClean="0">
                <a:sym typeface="Symbol"/>
              </a:rPr>
              <a:t>f,R</a:t>
            </a:r>
            <a:r>
              <a:rPr lang="en-US" sz="2400" dirty="0" smtClean="0">
                <a:sym typeface="Symbol"/>
              </a:rPr>
              <a:t>=t] = .45</a:t>
            </a:r>
          </a:p>
          <a:p>
            <a:r>
              <a:rPr lang="en-US" sz="2400" dirty="0" smtClean="0">
                <a:sym typeface="Symbol"/>
              </a:rPr>
              <a:t>Sampled [</a:t>
            </a:r>
            <a:r>
              <a:rPr lang="en-US" sz="2400" dirty="0" err="1" smtClean="0">
                <a:sym typeface="Symbol"/>
              </a:rPr>
              <a:t>t,f,t,t</a:t>
            </a:r>
            <a:r>
              <a:rPr lang="en-US" sz="2400" dirty="0" smtClean="0">
                <a:sym typeface="Symbol"/>
              </a:rPr>
              <a:t>] with weight .45, tallied under R=t</a:t>
            </a:r>
            <a:endParaRPr lang="en-US" sz="2400" dirty="0">
              <a:sym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629400" y="21336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Cloudy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0198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1"/>
                </a:solidFill>
                <a:latin typeface="CMU Serif" pitchFamily="50" charset="0"/>
                <a:ea typeface="CMU Serif" pitchFamily="50" charset="0"/>
                <a:cs typeface="CMU Serif" pitchFamily="50" charset="0"/>
              </a:rPr>
              <a:t>Sprinkler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239000" y="2971800"/>
            <a:ext cx="838200" cy="3810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Rain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629400" y="3733800"/>
            <a:ext cx="838200" cy="4572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MU Serif" pitchFamily="50" charset="0"/>
                <a:ea typeface="CMU Serif" pitchFamily="50" charset="0"/>
                <a:cs typeface="CMU Serif" pitchFamily="50" charset="0"/>
              </a:rPr>
              <a:t>Wet Grass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MU Serif" pitchFamily="50" charset="0"/>
              <a:ea typeface="CMU Serif" pitchFamily="50" charset="0"/>
              <a:cs typeface="CMU Serif" pitchFamily="50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18" idx="0"/>
          </p:cNvCxnSpPr>
          <p:nvPr/>
        </p:nvCxnSpPr>
        <p:spPr bwMode="auto">
          <a:xfrm flipH="1">
            <a:off x="6438900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" name="Straight Arrow Connector 21"/>
          <p:cNvCxnSpPr>
            <a:stCxn id="17" idx="5"/>
            <a:endCxn id="19" idx="0"/>
          </p:cNvCxnSpPr>
          <p:nvPr/>
        </p:nvCxnSpPr>
        <p:spPr bwMode="auto">
          <a:xfrm>
            <a:off x="7344848" y="2458804"/>
            <a:ext cx="313252" cy="5129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Arrow Connector 22"/>
          <p:cNvCxnSpPr>
            <a:stCxn id="19" idx="4"/>
            <a:endCxn id="20" idx="7"/>
          </p:cNvCxnSpPr>
          <p:nvPr/>
        </p:nvCxnSpPr>
        <p:spPr bwMode="auto">
          <a:xfrm flipH="1">
            <a:off x="7344848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Arrow Connector 23"/>
          <p:cNvCxnSpPr>
            <a:stCxn id="18" idx="4"/>
            <a:endCxn id="20" idx="1"/>
          </p:cNvCxnSpPr>
          <p:nvPr/>
        </p:nvCxnSpPr>
        <p:spPr bwMode="auto">
          <a:xfrm>
            <a:off x="6438900" y="3352800"/>
            <a:ext cx="313252" cy="4479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6629400" y="1447800"/>
          <a:ext cx="762000" cy="45720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7543800" y="4038600"/>
          <a:ext cx="914400" cy="1823092"/>
        </p:xfrm>
        <a:graphic>
          <a:graphicData uri="http://schemas.openxmlformats.org/drawingml/2006/table">
            <a:tbl>
              <a:tblPr/>
              <a:tblGrid>
                <a:gridCol w="190500"/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1816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8305800" y="2743200"/>
          <a:ext cx="723900" cy="908692"/>
        </p:xfrm>
        <a:graphic>
          <a:graphicData uri="http://schemas.openxmlformats.org/drawingml/2006/table">
            <a:tbl>
              <a:tblPr/>
              <a:tblGrid>
                <a:gridCol w="190500"/>
                <a:gridCol w="304800"/>
                <a:gridCol w="228600"/>
              </a:tblGrid>
              <a:tr h="207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44" marR="7144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2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99" y="461319"/>
            <a:ext cx="8865143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Likelihood Weighting: Computing P(</a:t>
            </a:r>
            <a:r>
              <a:rPr lang="en-US" sz="3600" dirty="0" err="1" smtClean="0">
                <a:solidFill>
                  <a:srgbClr val="C00000"/>
                </a:solidFill>
              </a:rPr>
              <a:t>X|e</a:t>
            </a:r>
            <a:r>
              <a:rPr lang="en-US" sz="3600" dirty="0" smtClean="0">
                <a:solidFill>
                  <a:srgbClr val="C00000"/>
                </a:solidFill>
              </a:rPr>
              <a:t>)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155" b="-25176"/>
          <a:stretch/>
        </p:blipFill>
        <p:spPr>
          <a:xfrm>
            <a:off x="238899" y="2255735"/>
            <a:ext cx="9312044" cy="37496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Consistency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35" y="1943100"/>
            <a:ext cx="7012459" cy="4114800"/>
          </a:xfrm>
        </p:spPr>
        <p:txBody>
          <a:bodyPr/>
          <a:lstStyle/>
          <a:p>
            <a:r>
              <a:rPr lang="en-US" sz="2400" dirty="0" smtClean="0"/>
              <a:t>In the limit of infinite samples, estimated </a:t>
            </a:r>
            <a:r>
              <a:rPr lang="en-US" sz="2400" dirty="0"/>
              <a:t>Pr[Q | E</a:t>
            </a:r>
            <a:r>
              <a:rPr lang="en-US" sz="2400" baseline="-25000" dirty="0"/>
              <a:t>1</a:t>
            </a:r>
            <a:r>
              <a:rPr lang="en-US" sz="2400" dirty="0"/>
              <a:t>=e</a:t>
            </a:r>
            <a:r>
              <a:rPr lang="en-US" sz="2400" baseline="-25000" dirty="0"/>
              <a:t>1</a:t>
            </a:r>
            <a:r>
              <a:rPr lang="en-US" sz="2400" dirty="0"/>
              <a:t>,...,E</a:t>
            </a:r>
            <a:r>
              <a:rPr lang="en-US" sz="2400" baseline="-25000" dirty="0"/>
              <a:t>k</a:t>
            </a:r>
            <a:r>
              <a:rPr lang="en-US" sz="2400" dirty="0"/>
              <a:t>=e</a:t>
            </a:r>
            <a:r>
              <a:rPr lang="en-US" sz="2400" baseline="-25000" dirty="0"/>
              <a:t>k</a:t>
            </a:r>
            <a:r>
              <a:rPr lang="en-US" sz="2400" dirty="0" smtClean="0"/>
              <a:t>] will converge to true posterior probability</a:t>
            </a:r>
          </a:p>
          <a:p>
            <a:r>
              <a:rPr lang="en-US" sz="2400" dirty="0" smtClean="0"/>
              <a:t>Desirable property (otherwise always have some error)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232" y="461004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Consistency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4783" y="2107301"/>
            <a:ext cx="7129849" cy="4369699"/>
          </a:xfrm>
        </p:spPr>
        <p:txBody>
          <a:bodyPr/>
          <a:lstStyle/>
          <a:p>
            <a:r>
              <a:rPr lang="en-US" sz="2400" dirty="0" smtClean="0"/>
              <a:t>Samples each non-evidence variable z in a sample according to 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baseline="-250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Is this the true posterior distribution P(</a:t>
            </a:r>
            <a:r>
              <a:rPr lang="en-US" sz="2400" dirty="0" err="1" smtClean="0">
                <a:solidFill>
                  <a:srgbClr val="FF0000"/>
                </a:solidFill>
              </a:rPr>
              <a:t>z|e</a:t>
            </a:r>
            <a:r>
              <a:rPr lang="en-US" sz="2400" dirty="0" smtClean="0">
                <a:solidFill>
                  <a:srgbClr val="FF0000"/>
                </a:solidFill>
              </a:rPr>
              <a:t>)?</a:t>
            </a:r>
          </a:p>
          <a:p>
            <a:pPr lvl="1"/>
            <a:r>
              <a:rPr lang="en-US" sz="2400" dirty="0" smtClean="0"/>
              <a:t>No, but weights fix this!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632" y="2937504"/>
            <a:ext cx="4483443" cy="10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Scene context can dis-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  <a:cs typeface="Arial"/>
              </a:rPr>
              <a:t>ambiguage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  object recognition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cs typeface="+mn-cs"/>
              </a:rPr>
              <a:t>    </a:t>
            </a:r>
            <a:endParaRPr lang="en-US" sz="2400" smtClean="0">
              <a:cs typeface="+mn-cs"/>
            </a:endParaRPr>
          </a:p>
          <a:p>
            <a:pPr>
              <a:defRPr/>
            </a:pPr>
            <a:endParaRPr lang="en-US" sz="240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781118" y="5691154"/>
            <a:ext cx="800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 err="1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Torralba</a:t>
            </a:r>
            <a:r>
              <a:rPr lang="en-US" sz="1600" b="0" dirty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, </a:t>
            </a:r>
            <a:r>
              <a:rPr lang="en-US" sz="1600" b="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et al. ICCV, 2003. Context-based vision system for place and object recognition. </a:t>
            </a:r>
            <a:endParaRPr lang="en-US" sz="1600" b="0" dirty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580" y="3048000"/>
            <a:ext cx="985606" cy="784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81313" y="3074602"/>
            <a:ext cx="985606" cy="7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779725"/>
            <a:ext cx="8686800" cy="4369699"/>
          </a:xfrm>
        </p:spPr>
        <p:txBody>
          <a:bodyPr/>
          <a:lstStyle/>
          <a:p>
            <a:r>
              <a:rPr lang="en-US" sz="2400" dirty="0" smtClean="0"/>
              <a:t>Samples each non-evidence variable z according to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Weight of a sample is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Weighted probability of a sample is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2083313"/>
            <a:ext cx="5105400" cy="1191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3166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Weighted Probability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3351411"/>
            <a:ext cx="4953000" cy="1226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700376"/>
            <a:ext cx="8839200" cy="15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947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Pool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32470"/>
            <a:ext cx="8424041" cy="5026289"/>
          </a:xfrm>
        </p:spPr>
        <p:txBody>
          <a:bodyPr/>
          <a:lstStyle/>
          <a:p>
            <a:r>
              <a:rPr lang="en-US" sz="2400" dirty="0"/>
              <a:t>When sampling S and R the evidence W=t is ignored </a:t>
            </a:r>
            <a:endParaRPr lang="en-US" sz="2400" dirty="0">
              <a:sym typeface="Symbol"/>
            </a:endParaRPr>
          </a:p>
          <a:p>
            <a:pPr lvl="1"/>
            <a:r>
              <a:rPr lang="en-US" sz="2400" dirty="0">
                <a:sym typeface="Symbol"/>
              </a:rPr>
              <a:t>S</a:t>
            </a:r>
            <a:r>
              <a:rPr lang="en-US" sz="2400" dirty="0" smtClean="0">
                <a:sym typeface="Symbol"/>
              </a:rPr>
              <a:t>amples </a:t>
            </a:r>
            <a:r>
              <a:rPr lang="en-US" sz="2400" dirty="0">
                <a:sym typeface="Symbol"/>
              </a:rPr>
              <a:t>with S=f and R=f although evidence rules this out</a:t>
            </a:r>
          </a:p>
          <a:p>
            <a:r>
              <a:rPr lang="en-US" sz="2400" dirty="0">
                <a:sym typeface="Symbol"/>
              </a:rPr>
              <a:t>Weight makes up for this </a:t>
            </a:r>
            <a:r>
              <a:rPr lang="en-US" sz="2400" dirty="0" smtClean="0">
                <a:sym typeface="Symbol"/>
              </a:rPr>
              <a:t>difference</a:t>
            </a:r>
          </a:p>
          <a:p>
            <a:pPr lvl="1"/>
            <a:r>
              <a:rPr lang="en-US" sz="2400" dirty="0">
                <a:sym typeface="Symbol"/>
              </a:rPr>
              <a:t>a</a:t>
            </a:r>
            <a:r>
              <a:rPr lang="en-US" sz="2400" dirty="0" smtClean="0">
                <a:sym typeface="Symbol"/>
              </a:rPr>
              <a:t>bove </a:t>
            </a:r>
            <a:r>
              <a:rPr lang="en-US" sz="2400" dirty="0">
                <a:sym typeface="Symbol"/>
              </a:rPr>
              <a:t>weight would be </a:t>
            </a:r>
            <a:r>
              <a:rPr lang="en-US" sz="2400" dirty="0" smtClean="0">
                <a:sym typeface="Symbol"/>
              </a:rPr>
              <a:t>0</a:t>
            </a:r>
          </a:p>
          <a:p>
            <a:pPr lvl="1"/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If we have 100 samples with R=t and </a:t>
            </a:r>
            <a:r>
              <a:rPr lang="en-US" sz="2400" b="1" dirty="0" smtClean="0">
                <a:solidFill>
                  <a:srgbClr val="C00000"/>
                </a:solidFill>
              </a:rPr>
              <a:t>total weight 1</a:t>
            </a:r>
            <a:r>
              <a:rPr lang="en-US" sz="2400" dirty="0" smtClean="0">
                <a:solidFill>
                  <a:srgbClr val="C00000"/>
                </a:solidFill>
              </a:rPr>
              <a:t>, and 400 samples with R=f </a:t>
            </a:r>
            <a:r>
              <a:rPr lang="en-US" sz="2400" b="1" dirty="0" smtClean="0">
                <a:solidFill>
                  <a:srgbClr val="C00000"/>
                </a:solidFill>
              </a:rPr>
              <a:t>and total weight 2</a:t>
            </a:r>
            <a:r>
              <a:rPr lang="en-US" sz="2400" dirty="0" smtClean="0">
                <a:solidFill>
                  <a:srgbClr val="C00000"/>
                </a:solidFill>
              </a:rPr>
              <a:t>, what is estimate of R=t?</a:t>
            </a:r>
          </a:p>
          <a:p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1.  1/9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2. 1/3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3. 1/5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4. no idea.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Scene context can dis-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  <a:cs typeface="Arial"/>
              </a:rPr>
              <a:t>ambiguage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  object recognition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cs typeface="+mn-cs"/>
              </a:rPr>
              <a:t>    </a:t>
            </a:r>
            <a:endParaRPr lang="en-US" sz="2400" smtClean="0">
              <a:cs typeface="+mn-cs"/>
            </a:endParaRPr>
          </a:p>
          <a:p>
            <a:pPr>
              <a:defRPr/>
            </a:pPr>
            <a:endParaRPr lang="en-US" sz="240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781118" y="5691154"/>
            <a:ext cx="800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 err="1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Torralba</a:t>
            </a:r>
            <a:r>
              <a:rPr lang="en-US" sz="1600" b="0" dirty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, </a:t>
            </a:r>
            <a:r>
              <a:rPr lang="en-US" sz="1600" b="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et al. ICCV, 2003. Context-based vision system for place and object recognition. </a:t>
            </a:r>
            <a:endParaRPr lang="en-US" sz="1600" b="0" dirty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04954"/>
            <a:ext cx="3348071" cy="3348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752" y="1844560"/>
            <a:ext cx="3308465" cy="33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We can prime locations of objects based on scene context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cs typeface="+mn-cs"/>
              </a:rPr>
              <a:t>    </a:t>
            </a:r>
            <a:endParaRPr lang="en-US" sz="2400" smtClean="0">
              <a:cs typeface="+mn-cs"/>
            </a:endParaRPr>
          </a:p>
          <a:p>
            <a:pPr>
              <a:defRPr/>
            </a:pPr>
            <a:endParaRPr lang="en-US" sz="240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781118" y="5691154"/>
            <a:ext cx="800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 err="1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Torralba</a:t>
            </a:r>
            <a:r>
              <a:rPr lang="en-US" sz="1600" b="0" dirty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, </a:t>
            </a:r>
            <a:r>
              <a:rPr lang="en-US" sz="1600" b="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et al. ICCV, 2003. Context-based vision system for place and object recognition. </a:t>
            </a:r>
            <a:endParaRPr lang="en-US" sz="1600" b="0" dirty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4592"/>
            <a:ext cx="8382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622" y="-122725"/>
            <a:ext cx="8879378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"/>
                <a:cs typeface="Arial"/>
              </a:rPr>
              <a:t>Context can be recognized by summary of </a:t>
            </a:r>
            <a:r>
              <a:rPr lang="en-US" sz="2400" smtClean="0">
                <a:solidFill>
                  <a:srgbClr val="C00000"/>
                </a:solidFill>
                <a:latin typeface="Arial"/>
                <a:cs typeface="Arial"/>
              </a:rPr>
              <a:t>low-level features</a:t>
            </a:r>
            <a:endParaRPr lang="en-US" sz="2400" dirty="0" smtClean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cs typeface="+mn-cs"/>
              </a:rPr>
              <a:t>    </a:t>
            </a:r>
            <a:endParaRPr lang="en-US" sz="2400" smtClean="0">
              <a:cs typeface="+mn-cs"/>
            </a:endParaRPr>
          </a:p>
          <a:p>
            <a:pPr>
              <a:defRPr/>
            </a:pPr>
            <a:endParaRPr lang="en-US" sz="2400" smtClean="0">
              <a:cs typeface="+mn-cs"/>
            </a:endParaRPr>
          </a:p>
        </p:txBody>
      </p:sp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401275"/>
            <a:ext cx="4901591" cy="4927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879" y="1172568"/>
            <a:ext cx="3031996" cy="5212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550275" y="3541222"/>
            <a:ext cx="418349" cy="11970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15240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400" b="0" dirty="0" smtClean="0">
                <a:solidFill>
                  <a:srgbClr val="C00000"/>
                </a:solidFill>
                <a:latin typeface="Arial"/>
                <a:cs typeface="Arial"/>
              </a:rPr>
              <a:t>Place and object recognition using dynamic Bayes net</a:t>
            </a:r>
            <a:endParaRPr lang="en-US" sz="2400" dirty="0" smtClean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buFontTx/>
              <a:buNone/>
              <a:defRPr/>
            </a:pPr>
            <a:r>
              <a:rPr lang="en-US" smtClean="0">
                <a:cs typeface="+mn-cs"/>
              </a:rPr>
              <a:t>    </a:t>
            </a:r>
            <a:endParaRPr lang="en-US" sz="2400" smtClean="0">
              <a:cs typeface="+mn-cs"/>
            </a:endParaRPr>
          </a:p>
          <a:p>
            <a:pPr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176"/>
            <a:ext cx="7256880" cy="38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3397" name="Text Box 5"/>
          <p:cNvSpPr txBox="1">
            <a:spLocks noChangeArrowheads="1"/>
          </p:cNvSpPr>
          <p:nvPr/>
        </p:nvSpPr>
        <p:spPr bwMode="auto">
          <a:xfrm>
            <a:off x="762000" y="5410200"/>
            <a:ext cx="274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593725" y="5273675"/>
            <a:ext cx="23780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685800" y="5257800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781118" y="5691154"/>
            <a:ext cx="800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 err="1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Torralba</a:t>
            </a:r>
            <a:r>
              <a:rPr lang="en-US" sz="1600" b="0" dirty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, </a:t>
            </a:r>
            <a:r>
              <a:rPr lang="en-US" sz="1600" b="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et al. ICCV, 2003. Context-based vision system for place and object recognition. </a:t>
            </a:r>
            <a:endParaRPr lang="en-US" sz="1600" b="0" dirty="0"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118" y="1573068"/>
            <a:ext cx="3423408" cy="37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11447</TotalTime>
  <Words>4513</Words>
  <Application>Microsoft Macintosh PowerPoint</Application>
  <PresentationFormat>On-screen Show (4:3)</PresentationFormat>
  <Paragraphs>1264</Paragraphs>
  <Slides>51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45 Helvetica Light</vt:lpstr>
      <vt:lpstr>Calibri</vt:lpstr>
      <vt:lpstr>CMU Serif</vt:lpstr>
      <vt:lpstr>CMU Serif Roman</vt:lpstr>
      <vt:lpstr>Geneva</vt:lpstr>
      <vt:lpstr>PT Serif</vt:lpstr>
      <vt:lpstr>Arial</vt:lpstr>
      <vt:lpstr>Symbol</vt:lpstr>
      <vt:lpstr>Times New Roman</vt:lpstr>
      <vt:lpstr>Wingdings</vt:lpstr>
      <vt:lpstr>Default Design</vt:lpstr>
      <vt:lpstr>Inference in Bayesian Networks  </vt:lpstr>
      <vt:lpstr>Bayesian Network</vt:lpstr>
      <vt:lpstr>Overview</vt:lpstr>
      <vt:lpstr>Dynamic Bayes Net</vt:lpstr>
      <vt:lpstr> Scene context can dis-ambiguage  object recognition</vt:lpstr>
      <vt:lpstr> Scene context can dis-ambiguage  object recognition</vt:lpstr>
      <vt:lpstr> We can prime locations of objects based on scene context</vt:lpstr>
      <vt:lpstr> Context can be recognized by summary of low-level features</vt:lpstr>
      <vt:lpstr> Place and object recognition using dynamic Bayes net</vt:lpstr>
      <vt:lpstr> Place and object recognition using dynamic Bayes net</vt:lpstr>
      <vt:lpstr> Inferring room location, object category and location </vt:lpstr>
      <vt:lpstr> Training with labelled data</vt:lpstr>
      <vt:lpstr>Dynamic Bayes Net in action</vt:lpstr>
      <vt:lpstr>Probabilistic Inference</vt:lpstr>
      <vt:lpstr>General inference procedure</vt:lpstr>
      <vt:lpstr>Inference with BNs</vt:lpstr>
      <vt:lpstr>Exact inference by enumeration</vt:lpstr>
      <vt:lpstr> Inference by enumeration</vt:lpstr>
      <vt:lpstr> Inference by enumeration</vt:lpstr>
      <vt:lpstr>Inference by enumeration</vt:lpstr>
      <vt:lpstr>PowerPoint Presentation</vt:lpstr>
      <vt:lpstr>Sampling for inference</vt:lpstr>
      <vt:lpstr>Approximate Inference</vt:lpstr>
      <vt:lpstr>Wet Grass Example</vt:lpstr>
      <vt:lpstr>Joint as Product of Conditionals (Chain rule)</vt:lpstr>
      <vt:lpstr>Conditional Independencies</vt:lpstr>
      <vt:lpstr>Pr(Cloudy | Sprinkler=T,Rain=T)? </vt:lpstr>
      <vt:lpstr>Sampling From a Distribution</vt:lpstr>
      <vt:lpstr>Sampling Single Variable</vt:lpstr>
      <vt:lpstr>Sampling with condition</vt:lpstr>
      <vt:lpstr>Sampling</vt:lpstr>
      <vt:lpstr>Direct Sampling</vt:lpstr>
      <vt:lpstr>Topological Order</vt:lpstr>
      <vt:lpstr>Direct Sampling</vt:lpstr>
      <vt:lpstr>Direct Sampling</vt:lpstr>
      <vt:lpstr>Direct Sampling</vt:lpstr>
      <vt:lpstr>Direct Sampling</vt:lpstr>
      <vt:lpstr>Direct Sampling</vt:lpstr>
      <vt:lpstr>Rejection sampling</vt:lpstr>
      <vt:lpstr>Rejection sampling</vt:lpstr>
      <vt:lpstr>Solution: Likelihood weighting</vt:lpstr>
      <vt:lpstr>Generating a Sample Using Likelihood Weighting</vt:lpstr>
      <vt:lpstr>Likelihood weighting</vt:lpstr>
      <vt:lpstr>Likelihood weighting</vt:lpstr>
      <vt:lpstr>Likelihood weighting</vt:lpstr>
      <vt:lpstr>Likelihood weighting</vt:lpstr>
      <vt:lpstr>Likelihood Weighting: Computing P(X|e)</vt:lpstr>
      <vt:lpstr>Consistency</vt:lpstr>
      <vt:lpstr>Consistency</vt:lpstr>
      <vt:lpstr>Weighted Probability</vt:lpstr>
      <vt:lpstr>Pool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Constraint Satisfaction Problems (CSPs)</dc:title>
  <dc:creator>hi</dc:creator>
  <cp:lastModifiedBy>Microsoft Office User</cp:lastModifiedBy>
  <cp:revision>712</cp:revision>
  <cp:lastPrinted>2017-10-03T12:55:14Z</cp:lastPrinted>
  <dcterms:created xsi:type="dcterms:W3CDTF">2002-07-26T03:28:00Z</dcterms:created>
  <dcterms:modified xsi:type="dcterms:W3CDTF">2017-10-04T17:40:42Z</dcterms:modified>
</cp:coreProperties>
</file>