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ov" ContentType="video/quicktime"/>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90" r:id="rId2"/>
    <p:sldId id="318" r:id="rId3"/>
    <p:sldId id="341" r:id="rId4"/>
    <p:sldId id="474" r:id="rId5"/>
    <p:sldId id="475" r:id="rId6"/>
    <p:sldId id="378" r:id="rId7"/>
    <p:sldId id="476" r:id="rId8"/>
    <p:sldId id="477" r:id="rId9"/>
    <p:sldId id="478" r:id="rId10"/>
    <p:sldId id="479" r:id="rId11"/>
    <p:sldId id="482" r:id="rId12"/>
    <p:sldId id="480" r:id="rId13"/>
    <p:sldId id="481" r:id="rId14"/>
    <p:sldId id="465" r:id="rId15"/>
    <p:sldId id="466" r:id="rId16"/>
    <p:sldId id="467" r:id="rId17"/>
    <p:sldId id="335" r:id="rId18"/>
    <p:sldId id="464" r:id="rId19"/>
    <p:sldId id="483" r:id="rId20"/>
    <p:sldId id="484" r:id="rId21"/>
    <p:sldId id="471" r:id="rId22"/>
    <p:sldId id="340" r:id="rId23"/>
    <p:sldId id="346" r:id="rId24"/>
    <p:sldId id="486" r:id="rId25"/>
    <p:sldId id="500" r:id="rId26"/>
    <p:sldId id="485" r:id="rId27"/>
    <p:sldId id="345" r:id="rId28"/>
    <p:sldId id="347" r:id="rId29"/>
    <p:sldId id="348" r:id="rId30"/>
    <p:sldId id="349" r:id="rId31"/>
    <p:sldId id="494" r:id="rId32"/>
    <p:sldId id="388" r:id="rId33"/>
    <p:sldId id="389" r:id="rId34"/>
    <p:sldId id="350" r:id="rId35"/>
    <p:sldId id="487" r:id="rId36"/>
    <p:sldId id="488" r:id="rId37"/>
    <p:sldId id="489" r:id="rId38"/>
    <p:sldId id="490" r:id="rId39"/>
    <p:sldId id="491" r:id="rId40"/>
    <p:sldId id="492" r:id="rId41"/>
    <p:sldId id="493" r:id="rId42"/>
    <p:sldId id="365" r:id="rId43"/>
    <p:sldId id="495" r:id="rId44"/>
    <p:sldId id="496" r:id="rId45"/>
    <p:sldId id="502" r:id="rId46"/>
    <p:sldId id="366" r:id="rId47"/>
    <p:sldId id="498" r:id="rId48"/>
    <p:sldId id="499" r:id="rId49"/>
    <p:sldId id="501"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000"/>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39" autoAdjust="0"/>
    <p:restoredTop sz="84047" autoAdjust="0"/>
  </p:normalViewPr>
  <p:slideViewPr>
    <p:cSldViewPr snapToGrid="0">
      <p:cViewPr varScale="1">
        <p:scale>
          <a:sx n="97" d="100"/>
          <a:sy n="97" d="100"/>
        </p:scale>
        <p:origin x="1688" y="200"/>
      </p:cViewPr>
      <p:guideLst>
        <p:guide orient="horz" pos="216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9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A3ADE-2AED-2A43-927D-6DFE99245A93}" type="datetimeFigureOut">
              <a:rPr lang="en-US" smtClean="0"/>
              <a:t>9/28/17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D21C-176F-E942-AB3F-6177ED2A8747}" type="slidenum">
              <a:rPr lang="en-US" smtClean="0"/>
              <a:t>‹#›</a:t>
            </a:fld>
            <a:endParaRPr lang="en-US"/>
          </a:p>
        </p:txBody>
      </p:sp>
    </p:spTree>
    <p:extLst>
      <p:ext uri="{BB962C8B-B14F-4D97-AF65-F5344CB8AC3E}">
        <p14:creationId xmlns:p14="http://schemas.microsoft.com/office/powerpoint/2010/main" val="97906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7C70559E-B2D7-BD4F-ACC2-4A0BBCE2F950}" type="datetimeFigureOut">
              <a:rPr lang="en-US"/>
              <a:pPr>
                <a:defRPr/>
              </a:pPr>
              <a:t>9/28/17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C422660-5F85-9A49-8582-CA5FC22A10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Syntax</a:t>
            </a:r>
            <a:r>
              <a:rPr lang="en-US" baseline="0" dirty="0" smtClean="0"/>
              <a:t> = </a:t>
            </a:r>
            <a:r>
              <a:rPr lang="en-US" b="1" dirty="0" smtClean="0"/>
              <a:t>the grammatical arrangement of words in sentences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 systematic orderly arrangement</a:t>
            </a:r>
          </a:p>
          <a:p>
            <a:pPr eaLnBrk="1" fontAlgn="auto" hangingPunct="1">
              <a:spcBef>
                <a:spcPts val="0"/>
              </a:spcBef>
              <a:spcAft>
                <a:spcPts val="0"/>
              </a:spcAf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Semantics:</a:t>
            </a:r>
            <a:r>
              <a:rPr lang="en-US" baseline="0" dirty="0" smtClean="0"/>
              <a:t> </a:t>
            </a:r>
            <a:r>
              <a:rPr lang="en-US" b="1" dirty="0" smtClean="0"/>
              <a:t>the meaning of a word, phrase, sentence, or text</a:t>
            </a:r>
          </a:p>
          <a:p>
            <a:pPr eaLnBrk="1" fontAlgn="auto" hangingPunct="1">
              <a:spcBef>
                <a:spcPts val="0"/>
              </a:spcBef>
              <a:spcAft>
                <a:spcPts val="0"/>
              </a:spcAft>
              <a:defRPr/>
            </a:pP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3304FAA-0709-CB41-944D-E2D93273EB98}" type="slidenum">
              <a:rPr lang="en-US" altLang="en-US">
                <a:latin typeface="Times New Roman" charset="0"/>
              </a:rPr>
              <a:pPr>
                <a:spcBef>
                  <a:spcPct val="0"/>
                </a:spcBef>
              </a:pPr>
              <a:t>1</a:t>
            </a:fld>
            <a:endParaRPr lang="en-US"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t>
            </a:r>
            <a:r>
              <a:rPr lang="en-US" baseline="0" dirty="0" smtClean="0"/>
              <a:t>correlated</a:t>
            </a:r>
            <a:r>
              <a:rPr lang="en-US" baseline="0" dirty="0" smtClean="0"/>
              <a:t>. But correlation is not causation. </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14</a:t>
            </a:fld>
            <a:endParaRPr lang="en-US" altLang="en-US"/>
          </a:p>
        </p:txBody>
      </p:sp>
    </p:spTree>
    <p:extLst>
      <p:ext uri="{BB962C8B-B14F-4D97-AF65-F5344CB8AC3E}">
        <p14:creationId xmlns:p14="http://schemas.microsoft.com/office/powerpoint/2010/main" val="7906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16</a:t>
            </a:fld>
            <a:endParaRPr lang="en-US" altLang="en-US"/>
          </a:p>
        </p:txBody>
      </p:sp>
    </p:spTree>
    <p:extLst>
      <p:ext uri="{BB962C8B-B14F-4D97-AF65-F5344CB8AC3E}">
        <p14:creationId xmlns:p14="http://schemas.microsoft.com/office/powerpoint/2010/main" val="162488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0CAF896-93A7-4EE6-9AE2-022B454D7333}" type="slidenum">
              <a:rPr lang="en-US" smtClean="0"/>
              <a:pPr/>
              <a:t>17</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48770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19</a:t>
            </a:fld>
            <a:endParaRPr lang="en-US" altLang="en-US"/>
          </a:p>
        </p:txBody>
      </p:sp>
    </p:spTree>
    <p:extLst>
      <p:ext uri="{BB962C8B-B14F-4D97-AF65-F5344CB8AC3E}">
        <p14:creationId xmlns:p14="http://schemas.microsoft.com/office/powerpoint/2010/main" val="172754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20</a:t>
            </a:fld>
            <a:endParaRPr lang="en-US"/>
          </a:p>
        </p:txBody>
      </p:sp>
    </p:spTree>
    <p:extLst>
      <p:ext uri="{BB962C8B-B14F-4D97-AF65-F5344CB8AC3E}">
        <p14:creationId xmlns:p14="http://schemas.microsoft.com/office/powerpoint/2010/main" val="2103226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code this network?</a:t>
            </a:r>
            <a:r>
              <a:rPr lang="en-US" baseline="0" dirty="0" smtClean="0"/>
              <a:t> Why coding network this way? </a:t>
            </a:r>
          </a:p>
          <a:p>
            <a:r>
              <a:rPr lang="en-US" baseline="0" dirty="0" smtClean="0"/>
              <a:t>It is a way to encode causal knowledge. </a:t>
            </a:r>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21</a:t>
            </a:fld>
            <a:endParaRPr lang="en-US"/>
          </a:p>
        </p:txBody>
      </p:sp>
    </p:spTree>
    <p:extLst>
      <p:ext uri="{BB962C8B-B14F-4D97-AF65-F5344CB8AC3E}">
        <p14:creationId xmlns:p14="http://schemas.microsoft.com/office/powerpoint/2010/main" val="308409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1272"/>
              </a:spcBef>
            </a:pPr>
            <a:r>
              <a:rPr lang="en-US" sz="2400" dirty="0" smtClean="0">
                <a:latin typeface="CMU Serif Roman" charset="0"/>
                <a:ea typeface="CMU Serif Roman" charset="0"/>
                <a:cs typeface="CMU Serif Roman" charset="0"/>
              </a:rPr>
              <a:t>A node is a </a:t>
            </a:r>
            <a:r>
              <a:rPr lang="en-US" sz="2400" b="1" i="1" dirty="0" smtClean="0">
                <a:latin typeface="CMU Serif Roman" charset="0"/>
                <a:ea typeface="CMU Serif Roman" charset="0"/>
                <a:cs typeface="CMU Serif Roman" charset="0"/>
              </a:rPr>
              <a:t>parent of a child </a:t>
            </a:r>
            <a:r>
              <a:rPr lang="en-US" sz="2400" dirty="0" smtClean="0">
                <a:latin typeface="CMU Serif Roman" charset="0"/>
                <a:ea typeface="CMU Serif Roman" charset="0"/>
                <a:cs typeface="CMU Serif Roman" charset="0"/>
              </a:rPr>
              <a:t>(or successor) if there is an arc from the former to the latter</a:t>
            </a:r>
          </a:p>
          <a:p>
            <a:pPr lvl="1">
              <a:spcBef>
                <a:spcPts val="1272"/>
              </a:spcBef>
            </a:pPr>
            <a:r>
              <a:rPr lang="en-US" sz="2400" dirty="0" smtClean="0">
                <a:latin typeface="CMU Serif Roman" charset="0"/>
                <a:ea typeface="CMU Serif Roman" charset="0"/>
                <a:cs typeface="CMU Serif Roman" charset="0"/>
              </a:rPr>
              <a:t>If there is a directed chain of nodes, a node is </a:t>
            </a:r>
            <a:r>
              <a:rPr lang="en-US" sz="2400" i="1" dirty="0" smtClean="0">
                <a:latin typeface="CMU Serif Roman" charset="0"/>
                <a:ea typeface="CMU Serif Roman" charset="0"/>
                <a:cs typeface="CMU Serif Roman" charset="0"/>
              </a:rPr>
              <a:t>ancestor</a:t>
            </a:r>
            <a:r>
              <a:rPr lang="en-US" sz="2400" dirty="0" smtClean="0">
                <a:latin typeface="CMU Serif Roman" charset="0"/>
                <a:ea typeface="CMU Serif Roman" charset="0"/>
                <a:cs typeface="CMU Serif Roman" charset="0"/>
              </a:rPr>
              <a:t> of another if it appears earlier in the chain, a </a:t>
            </a:r>
            <a:r>
              <a:rPr lang="en-US" sz="2400" i="1" dirty="0" smtClean="0">
                <a:latin typeface="CMU Serif Roman" charset="0"/>
                <a:ea typeface="CMU Serif Roman" charset="0"/>
                <a:cs typeface="CMU Serif Roman" charset="0"/>
              </a:rPr>
              <a:t>descendant</a:t>
            </a:r>
            <a:r>
              <a:rPr lang="en-US" sz="2400" dirty="0" smtClean="0">
                <a:latin typeface="CMU Serif Roman" charset="0"/>
                <a:ea typeface="CMU Serif Roman" charset="0"/>
                <a:cs typeface="CMU Serif Roman" charset="0"/>
              </a:rPr>
              <a:t> if it appears later</a:t>
            </a:r>
          </a:p>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22</a:t>
            </a:fld>
            <a:endParaRPr lang="en-US"/>
          </a:p>
        </p:txBody>
      </p:sp>
    </p:spTree>
    <p:extLst>
      <p:ext uri="{BB962C8B-B14F-4D97-AF65-F5344CB8AC3E}">
        <p14:creationId xmlns:p14="http://schemas.microsoft.com/office/powerpoint/2010/main" val="208444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23</a:t>
            </a:fld>
            <a:endParaRPr lang="en-US"/>
          </a:p>
        </p:txBody>
      </p:sp>
    </p:spTree>
    <p:extLst>
      <p:ext uri="{BB962C8B-B14F-4D97-AF65-F5344CB8AC3E}">
        <p14:creationId xmlns:p14="http://schemas.microsoft.com/office/powerpoint/2010/main" val="1710726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24</a:t>
            </a:fld>
            <a:endParaRPr lang="en-US"/>
          </a:p>
        </p:txBody>
      </p:sp>
    </p:spTree>
    <p:extLst>
      <p:ext uri="{BB962C8B-B14F-4D97-AF65-F5344CB8AC3E}">
        <p14:creationId xmlns:p14="http://schemas.microsoft.com/office/powerpoint/2010/main" val="16135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25</a:t>
            </a:fld>
            <a:endParaRPr lang="en-US"/>
          </a:p>
        </p:txBody>
      </p:sp>
    </p:spTree>
    <p:extLst>
      <p:ext uri="{BB962C8B-B14F-4D97-AF65-F5344CB8AC3E}">
        <p14:creationId xmlns:p14="http://schemas.microsoft.com/office/powerpoint/2010/main" val="27687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3</a:t>
            </a:fld>
            <a:endParaRPr lang="en-US"/>
          </a:p>
        </p:txBody>
      </p:sp>
    </p:spTree>
    <p:extLst>
      <p:ext uri="{BB962C8B-B14F-4D97-AF65-F5344CB8AC3E}">
        <p14:creationId xmlns:p14="http://schemas.microsoft.com/office/powerpoint/2010/main" val="157546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26</a:t>
            </a:fld>
            <a:endParaRPr lang="en-US"/>
          </a:p>
        </p:txBody>
      </p:sp>
    </p:spTree>
    <p:extLst>
      <p:ext uri="{BB962C8B-B14F-4D97-AF65-F5344CB8AC3E}">
        <p14:creationId xmlns:p14="http://schemas.microsoft.com/office/powerpoint/2010/main" val="1252991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27</a:t>
            </a:fld>
            <a:endParaRPr lang="en-US"/>
          </a:p>
        </p:txBody>
      </p:sp>
    </p:spTree>
    <p:extLst>
      <p:ext uri="{BB962C8B-B14F-4D97-AF65-F5344CB8AC3E}">
        <p14:creationId xmlns:p14="http://schemas.microsoft.com/office/powerpoint/2010/main" val="197445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28</a:t>
            </a:fld>
            <a:endParaRPr lang="en-US"/>
          </a:p>
        </p:txBody>
      </p:sp>
    </p:spTree>
    <p:extLst>
      <p:ext uri="{BB962C8B-B14F-4D97-AF65-F5344CB8AC3E}">
        <p14:creationId xmlns:p14="http://schemas.microsoft.com/office/powerpoint/2010/main" val="52243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B050"/>
                </a:solidFill>
                <a:latin typeface="+mn-lt"/>
                <a:ea typeface="CMU Serif Roman" charset="0"/>
                <a:cs typeface="CMU Serif Roman" charset="0"/>
              </a:rPr>
              <a:t>U</a:t>
            </a:r>
            <a:r>
              <a:rPr lang="en-US" sz="1200" baseline="-25000" dirty="0" smtClean="0">
                <a:solidFill>
                  <a:srgbClr val="00B050"/>
                </a:solidFill>
                <a:latin typeface="+mn-lt"/>
                <a:ea typeface="CMU Serif Roman" charset="0"/>
                <a:cs typeface="CMU Serif Roman" charset="0"/>
              </a:rPr>
              <a:t>1</a:t>
            </a:r>
            <a:r>
              <a:rPr lang="en-US" sz="1200" dirty="0" smtClean="0">
                <a:solidFill>
                  <a:srgbClr val="00B050"/>
                </a:solidFill>
                <a:latin typeface="+mn-lt"/>
                <a:ea typeface="CMU Serif Roman" charset="0"/>
                <a:cs typeface="CMU Serif Roman" charset="0"/>
              </a:rPr>
              <a:t>, U</a:t>
            </a:r>
            <a:r>
              <a:rPr lang="en-US" sz="1200" baseline="-25000" dirty="0" smtClean="0">
                <a:solidFill>
                  <a:srgbClr val="00B050"/>
                </a:solidFill>
                <a:latin typeface="+mn-lt"/>
                <a:ea typeface="CMU Serif Roman" charset="0"/>
                <a:cs typeface="CMU Serif Roman" charset="0"/>
              </a:rPr>
              <a:t>m</a:t>
            </a:r>
            <a:r>
              <a:rPr lang="en-US" sz="1200" dirty="0" smtClean="0">
                <a:solidFill>
                  <a:srgbClr val="00B050"/>
                </a:solidFill>
                <a:latin typeface="+mn-lt"/>
                <a:ea typeface="CMU Serif Roman" charset="0"/>
                <a:cs typeface="CMU Serif Roman" charset="0"/>
              </a:rPr>
              <a:t> = Parents</a:t>
            </a:r>
          </a:p>
          <a:p>
            <a:r>
              <a:rPr lang="en-US" sz="1200" dirty="0" smtClean="0">
                <a:solidFill>
                  <a:srgbClr val="00B050"/>
                </a:solidFill>
                <a:latin typeface="+mn-lt"/>
                <a:ea typeface="CMU Serif Roman" charset="0"/>
                <a:cs typeface="CMU Serif Roman" charset="0"/>
              </a:rPr>
              <a:t>Y</a:t>
            </a:r>
            <a:r>
              <a:rPr lang="en-US" sz="1200" baseline="-25000" dirty="0" smtClean="0">
                <a:solidFill>
                  <a:srgbClr val="00B050"/>
                </a:solidFill>
                <a:latin typeface="+mn-lt"/>
                <a:ea typeface="CMU Serif Roman" charset="0"/>
                <a:cs typeface="CMU Serif Roman" charset="0"/>
              </a:rPr>
              <a:t>1</a:t>
            </a:r>
            <a:r>
              <a:rPr lang="en-US" sz="1200" dirty="0" smtClean="0">
                <a:solidFill>
                  <a:srgbClr val="00B050"/>
                </a:solidFill>
                <a:latin typeface="+mn-lt"/>
                <a:ea typeface="CMU Serif Roman" charset="0"/>
                <a:cs typeface="CMU Serif Roman" charset="0"/>
              </a:rPr>
              <a:t>, </a:t>
            </a:r>
            <a:r>
              <a:rPr lang="en-US" sz="1200" dirty="0" err="1" smtClean="0">
                <a:solidFill>
                  <a:srgbClr val="00B050"/>
                </a:solidFill>
                <a:latin typeface="+mn-lt"/>
                <a:ea typeface="CMU Serif Roman" charset="0"/>
                <a:cs typeface="CMU Serif Roman" charset="0"/>
              </a:rPr>
              <a:t>Y</a:t>
            </a:r>
            <a:r>
              <a:rPr lang="en-US" sz="1200" baseline="-25000" dirty="0" err="1" smtClean="0">
                <a:solidFill>
                  <a:srgbClr val="00B050"/>
                </a:solidFill>
                <a:latin typeface="+mn-lt"/>
                <a:ea typeface="CMU Serif Roman" charset="0"/>
                <a:cs typeface="CMU Serif Roman" charset="0"/>
              </a:rPr>
              <a:t>n</a:t>
            </a:r>
            <a:r>
              <a:rPr lang="en-US" sz="1200" dirty="0" smtClean="0">
                <a:solidFill>
                  <a:srgbClr val="00B050"/>
                </a:solidFill>
                <a:latin typeface="+mn-lt"/>
                <a:ea typeface="CMU Serif Roman" charset="0"/>
                <a:cs typeface="CMU Serif Roman" charset="0"/>
              </a:rPr>
              <a:t> = Descendants</a:t>
            </a:r>
          </a:p>
          <a:p>
            <a:r>
              <a:rPr lang="en-US" sz="1200" dirty="0" err="1" smtClean="0">
                <a:solidFill>
                  <a:srgbClr val="00B050"/>
                </a:solidFill>
                <a:latin typeface="+mn-lt"/>
                <a:ea typeface="CMU Serif Roman" charset="0"/>
                <a:cs typeface="CMU Serif Roman" charset="0"/>
              </a:rPr>
              <a:t>Z</a:t>
            </a:r>
            <a:r>
              <a:rPr lang="en-US" sz="1200" baseline="-25000" dirty="0" err="1" smtClean="0">
                <a:solidFill>
                  <a:srgbClr val="00B050"/>
                </a:solidFill>
                <a:latin typeface="+mn-lt"/>
                <a:ea typeface="CMU Serif Roman" charset="0"/>
                <a:cs typeface="CMU Serif Roman" charset="0"/>
              </a:rPr>
              <a:t>ij</a:t>
            </a:r>
            <a:r>
              <a:rPr lang="en-US" sz="1200" dirty="0" smtClean="0">
                <a:solidFill>
                  <a:srgbClr val="00B050"/>
                </a:solidFill>
                <a:latin typeface="+mn-lt"/>
                <a:ea typeface="CMU Serif Roman" charset="0"/>
                <a:cs typeface="CMU Serif Roman" charset="0"/>
              </a:rPr>
              <a:t> = Other nodes from which X is conditionally </a:t>
            </a:r>
            <a:r>
              <a:rPr lang="en-US" sz="1200" dirty="0" smtClean="0">
                <a:solidFill>
                  <a:srgbClr val="00B050"/>
                </a:solidFill>
                <a:latin typeface="+mn-lt"/>
                <a:ea typeface="CMU Serif Roman" charset="0"/>
                <a:cs typeface="CMU Serif Roman" charset="0"/>
              </a:rPr>
              <a:t>independent</a:t>
            </a:r>
          </a:p>
          <a:p>
            <a:r>
              <a:rPr lang="en-US" sz="1200" dirty="0" smtClean="0">
                <a:solidFill>
                  <a:srgbClr val="00B050"/>
                </a:solidFill>
                <a:latin typeface="+mn-lt"/>
                <a:ea typeface="CMU Serif Roman" charset="0"/>
                <a:cs typeface="CMU Serif Roman" charset="0"/>
              </a:rPr>
              <a:t>John call is independent</a:t>
            </a:r>
            <a:r>
              <a:rPr lang="en-US" sz="1200" baseline="0" dirty="0" smtClean="0">
                <a:solidFill>
                  <a:srgbClr val="00B050"/>
                </a:solidFill>
                <a:latin typeface="+mn-lt"/>
                <a:ea typeface="CMU Serif Roman" charset="0"/>
                <a:cs typeface="CMU Serif Roman" charset="0"/>
              </a:rPr>
              <a:t> </a:t>
            </a:r>
            <a:r>
              <a:rPr lang="en-US" sz="1200" dirty="0" smtClean="0">
                <a:solidFill>
                  <a:srgbClr val="00B050"/>
                </a:solidFill>
                <a:latin typeface="+mn-lt"/>
                <a:ea typeface="CMU Serif Roman" charset="0"/>
                <a:cs typeface="CMU Serif Roman" charset="0"/>
              </a:rPr>
              <a:t> of </a:t>
            </a:r>
            <a:r>
              <a:rPr lang="en-US" sz="1200" dirty="0" err="1" smtClean="0">
                <a:solidFill>
                  <a:srgbClr val="00B050"/>
                </a:solidFill>
                <a:latin typeface="+mn-lt"/>
                <a:ea typeface="CMU Serif Roman" charset="0"/>
                <a:cs typeface="CMU Serif Roman" charset="0"/>
              </a:rPr>
              <a:t>bulgary</a:t>
            </a:r>
            <a:r>
              <a:rPr lang="en-US" sz="1200" dirty="0" smtClean="0">
                <a:solidFill>
                  <a:srgbClr val="00B050"/>
                </a:solidFill>
                <a:latin typeface="+mn-lt"/>
                <a:ea typeface="CMU Serif Roman" charset="0"/>
                <a:cs typeface="CMU Serif Roman" charset="0"/>
              </a:rPr>
              <a:t>.  </a:t>
            </a:r>
            <a:r>
              <a:rPr lang="en-US" sz="1200" dirty="0" err="1" smtClean="0">
                <a:solidFill>
                  <a:srgbClr val="00B050"/>
                </a:solidFill>
                <a:latin typeface="+mn-lt"/>
                <a:ea typeface="CMU Serif Roman" charset="0"/>
                <a:cs typeface="CMU Serif Roman" charset="0"/>
              </a:rPr>
              <a:t>Earthquke</a:t>
            </a:r>
            <a:r>
              <a:rPr lang="en-US" sz="1200" baseline="0" dirty="0" smtClean="0">
                <a:solidFill>
                  <a:srgbClr val="00B050"/>
                </a:solidFill>
                <a:latin typeface="+mn-lt"/>
                <a:ea typeface="CMU Serif Roman" charset="0"/>
                <a:cs typeface="CMU Serif Roman" charset="0"/>
              </a:rPr>
              <a:t> and </a:t>
            </a:r>
            <a:r>
              <a:rPr lang="en-US" sz="1200" baseline="0" dirty="0" err="1" smtClean="0">
                <a:solidFill>
                  <a:srgbClr val="00B050"/>
                </a:solidFill>
                <a:latin typeface="+mn-lt"/>
                <a:ea typeface="CMU Serif Roman" charset="0"/>
                <a:cs typeface="CMU Serif Roman" charset="0"/>
              </a:rPr>
              <a:t>Marycall</a:t>
            </a:r>
            <a:r>
              <a:rPr lang="en-US" sz="1200" baseline="0" dirty="0" smtClean="0">
                <a:solidFill>
                  <a:srgbClr val="00B050"/>
                </a:solidFill>
                <a:latin typeface="+mn-lt"/>
                <a:ea typeface="CMU Serif Roman" charset="0"/>
                <a:cs typeface="CMU Serif Roman" charset="0"/>
              </a:rPr>
              <a:t> given the alarm. </a:t>
            </a:r>
          </a:p>
          <a:p>
            <a:endParaRPr lang="en-US" sz="1200" baseline="0" dirty="0" smtClean="0">
              <a:solidFill>
                <a:srgbClr val="00B050"/>
              </a:solidFill>
              <a:latin typeface="+mn-lt"/>
              <a:ea typeface="CMU Serif Roman" charset="0"/>
              <a:cs typeface="CMU Serif Roman" charset="0"/>
            </a:endParaRPr>
          </a:p>
          <a:p>
            <a:r>
              <a:rPr lang="en-US" sz="1200" baseline="0" dirty="0" smtClean="0">
                <a:solidFill>
                  <a:srgbClr val="00B050"/>
                </a:solidFill>
                <a:latin typeface="+mn-lt"/>
                <a:ea typeface="CMU Serif Roman" charset="0"/>
                <a:cs typeface="CMU Serif Roman" charset="0"/>
              </a:rPr>
              <a:t>The key is that the values of y1 and y2 are not given, so x and z are conditionally independent. If y1 and y2 are given, then they are not.</a:t>
            </a:r>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29</a:t>
            </a:fld>
            <a:endParaRPr lang="en-US"/>
          </a:p>
        </p:txBody>
      </p:sp>
    </p:spTree>
    <p:extLst>
      <p:ext uri="{BB962C8B-B14F-4D97-AF65-F5344CB8AC3E}">
        <p14:creationId xmlns:p14="http://schemas.microsoft.com/office/powerpoint/2010/main" val="1066101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a:t>
            </a:r>
            <a:r>
              <a:rPr lang="en-US" baseline="0" dirty="0" smtClean="0"/>
              <a:t>burglary </a:t>
            </a:r>
            <a:r>
              <a:rPr lang="en-US" baseline="0" dirty="0" smtClean="0"/>
              <a:t>is </a:t>
            </a:r>
            <a:r>
              <a:rPr lang="en-US" baseline="0" dirty="0" smtClean="0"/>
              <a:t>independent </a:t>
            </a:r>
            <a:r>
              <a:rPr lang="en-US" baseline="0" dirty="0" smtClean="0"/>
              <a:t>of J and M given Alarm and Earthquake. </a:t>
            </a:r>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30</a:t>
            </a:fld>
            <a:endParaRPr lang="en-US"/>
          </a:p>
        </p:txBody>
      </p:sp>
    </p:spTree>
    <p:extLst>
      <p:ext uri="{BB962C8B-B14F-4D97-AF65-F5344CB8AC3E}">
        <p14:creationId xmlns:p14="http://schemas.microsoft.com/office/powerpoint/2010/main" val="1416251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a:t>
            </a:r>
            <a:r>
              <a:rPr lang="en-US" baseline="0" dirty="0" err="1" smtClean="0"/>
              <a:t>bugary</a:t>
            </a:r>
            <a:r>
              <a:rPr lang="en-US" baseline="0" dirty="0" smtClean="0"/>
              <a:t> is </a:t>
            </a:r>
            <a:r>
              <a:rPr lang="en-US" baseline="0" dirty="0" err="1" smtClean="0"/>
              <a:t>indepddnent</a:t>
            </a:r>
            <a:r>
              <a:rPr lang="en-US" baseline="0" dirty="0" smtClean="0"/>
              <a:t> of J and M given Alarm </a:t>
            </a:r>
            <a:r>
              <a:rPr lang="en-US" baseline="0" smtClean="0"/>
              <a:t>and Earthquake. </a:t>
            </a:r>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31</a:t>
            </a:fld>
            <a:endParaRPr lang="en-US"/>
          </a:p>
        </p:txBody>
      </p:sp>
    </p:spTree>
    <p:extLst>
      <p:ext uri="{BB962C8B-B14F-4D97-AF65-F5344CB8AC3E}">
        <p14:creationId xmlns:p14="http://schemas.microsoft.com/office/powerpoint/2010/main" val="604028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err="1" smtClean="0"/>
              <a:t>Ahswer</a:t>
            </a:r>
            <a:r>
              <a:rPr lang="en-US" baseline="0" dirty="0" smtClean="0"/>
              <a:t> is A,F, G, E. </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32</a:t>
            </a:fld>
            <a:endParaRPr lang="en-US" altLang="en-US"/>
          </a:p>
        </p:txBody>
      </p:sp>
    </p:spTree>
    <p:extLst>
      <p:ext uri="{BB962C8B-B14F-4D97-AF65-F5344CB8AC3E}">
        <p14:creationId xmlns:p14="http://schemas.microsoft.com/office/powerpoint/2010/main" val="1562630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Not necessarily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33</a:t>
            </a:fld>
            <a:endParaRPr lang="en-US" altLang="en-US"/>
          </a:p>
        </p:txBody>
      </p:sp>
    </p:spTree>
    <p:extLst>
      <p:ext uri="{BB962C8B-B14F-4D97-AF65-F5344CB8AC3E}">
        <p14:creationId xmlns:p14="http://schemas.microsoft.com/office/powerpoint/2010/main" val="302710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34</a:t>
            </a:fld>
            <a:endParaRPr lang="en-US"/>
          </a:p>
        </p:txBody>
      </p:sp>
    </p:spTree>
    <p:extLst>
      <p:ext uri="{BB962C8B-B14F-4D97-AF65-F5344CB8AC3E}">
        <p14:creationId xmlns:p14="http://schemas.microsoft.com/office/powerpoint/2010/main" val="1825956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MU Serif Roman" charset="0"/>
                <a:ea typeface="CMU Serif Roman" charset="0"/>
                <a:cs typeface="CMU Serif Roman" charset="0"/>
              </a:rPr>
              <a:t>arcs should go from causes to effects, rather than the reverse, that would require to specify additional dependencies among otherwise independent causes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25000" dirty="0" smtClean="0">
              <a:latin typeface="CMU Serif Roman" charset="0"/>
              <a:ea typeface="CMU Serif Roman" charset="0"/>
              <a:cs typeface="CMU Serif Roman" charset="0"/>
            </a:endParaRPr>
          </a:p>
          <a:p>
            <a:pPr marL="682625" lvl="1" indent="-225425">
              <a:buFont typeface="Arial" charset="0"/>
              <a:buChar char="•"/>
            </a:pPr>
            <a:r>
              <a:rPr lang="en-US" sz="2000" dirty="0" smtClean="0">
                <a:latin typeface="+mn-lt"/>
                <a:ea typeface="CMU Serif Roman" charset="0"/>
                <a:cs typeface="CMU Serif Roman" charset="0"/>
              </a:rPr>
              <a:t>If M=T then likely Alarm=T, which makes likely that J=T → M parent of J</a:t>
            </a:r>
          </a:p>
          <a:p>
            <a:pPr marL="682625" lvl="1" indent="-225425">
              <a:buFont typeface="Arial" charset="0"/>
              <a:buChar char="•"/>
            </a:pPr>
            <a:r>
              <a:rPr lang="en-US" sz="2000" dirty="0" smtClean="0">
                <a:latin typeface="+mn-lt"/>
                <a:ea typeface="CMU Serif Roman" charset="0"/>
                <a:cs typeface="CMU Serif Roman" charset="0"/>
              </a:rPr>
              <a:t>If both M=T &amp; J=T, then it’s likely that A=T → M and J parents of A</a:t>
            </a:r>
          </a:p>
          <a:p>
            <a:pPr marL="682625" lvl="1" indent="-225425">
              <a:buFont typeface="Arial" charset="0"/>
              <a:buChar char="•"/>
            </a:pPr>
            <a:r>
              <a:rPr lang="en-US" sz="2000" dirty="0" smtClean="0">
                <a:latin typeface="+mn-lt"/>
                <a:ea typeface="CMU Serif Roman" charset="0"/>
                <a:cs typeface="CMU Serif Roman" charset="0"/>
              </a:rPr>
              <a:t>If A=T then M and J do not give any information about B → A is the only parent of B</a:t>
            </a:r>
          </a:p>
          <a:p>
            <a:pPr marL="682625" lvl="1" indent="-225425">
              <a:buFont typeface="Arial" charset="0"/>
              <a:buChar char="•"/>
            </a:pPr>
            <a:r>
              <a:rPr lang="en-US" sz="2000" dirty="0" smtClean="0">
                <a:latin typeface="+mn-lt"/>
                <a:ea typeface="CMU Serif Roman" charset="0"/>
                <a:cs typeface="CMU Serif Roman" charset="0"/>
              </a:rPr>
              <a:t>If A=T then E is likely, but if also B=T, then this would explain A → Both A and B are parents of E</a:t>
            </a:r>
          </a:p>
          <a:p>
            <a:pPr marL="0" marR="0" indent="0" algn="l" defTabSz="914400" rtl="0" eaLnBrk="0" fontAlgn="base" latinLnBrk="0" hangingPunct="0">
              <a:lnSpc>
                <a:spcPct val="100000"/>
              </a:lnSpc>
              <a:spcBef>
                <a:spcPct val="30000"/>
              </a:spcBef>
              <a:spcAft>
                <a:spcPct val="0"/>
              </a:spcAft>
              <a:buClrTx/>
              <a:buSzTx/>
              <a:buFontTx/>
              <a:buNone/>
              <a:tabLst/>
              <a:defRPr/>
            </a:pPr>
            <a:endParaRPr lang="is-IS" baseline="-25000" dirty="0" smtClean="0">
              <a:latin typeface="CMU Serif Roman" charset="0"/>
              <a:ea typeface="CMU Serif Roman" charset="0"/>
              <a:cs typeface="CMU Serif Roman" charset="0"/>
            </a:endParaRPr>
          </a:p>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35</a:t>
            </a:fld>
            <a:endParaRPr lang="en-US"/>
          </a:p>
        </p:txBody>
      </p:sp>
    </p:spTree>
    <p:extLst>
      <p:ext uri="{BB962C8B-B14F-4D97-AF65-F5344CB8AC3E}">
        <p14:creationId xmlns:p14="http://schemas.microsoft.com/office/powerpoint/2010/main" val="30439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4</a:t>
            </a:fld>
            <a:endParaRPr lang="en-US"/>
          </a:p>
        </p:txBody>
      </p:sp>
    </p:spTree>
    <p:extLst>
      <p:ext uri="{BB962C8B-B14F-4D97-AF65-F5344CB8AC3E}">
        <p14:creationId xmlns:p14="http://schemas.microsoft.com/office/powerpoint/2010/main" val="682101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36</a:t>
            </a:fld>
            <a:endParaRPr lang="en-US"/>
          </a:p>
        </p:txBody>
      </p:sp>
    </p:spTree>
    <p:extLst>
      <p:ext uri="{BB962C8B-B14F-4D97-AF65-F5344CB8AC3E}">
        <p14:creationId xmlns:p14="http://schemas.microsoft.com/office/powerpoint/2010/main" val="243467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37</a:t>
            </a:fld>
            <a:endParaRPr lang="en-US"/>
          </a:p>
        </p:txBody>
      </p:sp>
    </p:spTree>
    <p:extLst>
      <p:ext uri="{BB962C8B-B14F-4D97-AF65-F5344CB8AC3E}">
        <p14:creationId xmlns:p14="http://schemas.microsoft.com/office/powerpoint/2010/main" val="96293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38</a:t>
            </a:fld>
            <a:endParaRPr lang="en-US"/>
          </a:p>
        </p:txBody>
      </p:sp>
    </p:spTree>
    <p:extLst>
      <p:ext uri="{BB962C8B-B14F-4D97-AF65-F5344CB8AC3E}">
        <p14:creationId xmlns:p14="http://schemas.microsoft.com/office/powerpoint/2010/main" val="1752050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39</a:t>
            </a:fld>
            <a:endParaRPr lang="en-US"/>
          </a:p>
        </p:txBody>
      </p:sp>
    </p:spTree>
    <p:extLst>
      <p:ext uri="{BB962C8B-B14F-4D97-AF65-F5344CB8AC3E}">
        <p14:creationId xmlns:p14="http://schemas.microsoft.com/office/powerpoint/2010/main" val="271991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CMU Serif Roman" charset="0"/>
                <a:ea typeface="CMU Serif Roman" charset="0"/>
                <a:cs typeface="CMU Serif Roman" charset="0"/>
              </a:rPr>
              <a:t>What is the difference between these two networks?  One is causal, the other is “non-causal”. </a:t>
            </a:r>
            <a:endParaRPr lang="is-IS" baseline="-25000" dirty="0" smtClean="0">
              <a:latin typeface="CMU Serif Roman" charset="0"/>
              <a:ea typeface="CMU Serif Roman" charset="0"/>
              <a:cs typeface="CMU Serif Roman" charset="0"/>
            </a:endParaRPr>
          </a:p>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40</a:t>
            </a:fld>
            <a:endParaRPr lang="en-US"/>
          </a:p>
        </p:txBody>
      </p:sp>
    </p:spTree>
    <p:extLst>
      <p:ext uri="{BB962C8B-B14F-4D97-AF65-F5344CB8AC3E}">
        <p14:creationId xmlns:p14="http://schemas.microsoft.com/office/powerpoint/2010/main" val="1068696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41</a:t>
            </a:fld>
            <a:endParaRPr lang="en-US"/>
          </a:p>
        </p:txBody>
      </p:sp>
    </p:spTree>
    <p:extLst>
      <p:ext uri="{BB962C8B-B14F-4D97-AF65-F5344CB8AC3E}">
        <p14:creationId xmlns:p14="http://schemas.microsoft.com/office/powerpoint/2010/main" val="1338547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42</a:t>
            </a:fld>
            <a:endParaRPr lang="en-US"/>
          </a:p>
        </p:txBody>
      </p:sp>
    </p:spTree>
    <p:extLst>
      <p:ext uri="{BB962C8B-B14F-4D97-AF65-F5344CB8AC3E}">
        <p14:creationId xmlns:p14="http://schemas.microsoft.com/office/powerpoint/2010/main" val="1630108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45</a:t>
            </a:fld>
            <a:endParaRPr lang="en-US"/>
          </a:p>
        </p:txBody>
      </p:sp>
    </p:spTree>
    <p:extLst>
      <p:ext uri="{BB962C8B-B14F-4D97-AF65-F5344CB8AC3E}">
        <p14:creationId xmlns:p14="http://schemas.microsoft.com/office/powerpoint/2010/main" val="427399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AF896-93A7-4EE6-9AE2-022B454D7333}" type="slidenum">
              <a:rPr lang="en-US" smtClean="0"/>
              <a:pPr/>
              <a:t>46</a:t>
            </a:fld>
            <a:endParaRPr lang="en-US"/>
          </a:p>
        </p:txBody>
      </p:sp>
    </p:spTree>
    <p:extLst>
      <p:ext uri="{BB962C8B-B14F-4D97-AF65-F5344CB8AC3E}">
        <p14:creationId xmlns:p14="http://schemas.microsoft.com/office/powerpoint/2010/main" val="297404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BF9552-E128-C541-B3AD-54E66BEFF06E}" type="slidenum">
              <a:rPr lang="en-US"/>
              <a:pPr>
                <a:defRPr/>
              </a:pPr>
              <a:t>47</a:t>
            </a:fld>
            <a:endParaRPr lang="en-US"/>
          </a:p>
        </p:txBody>
      </p:sp>
      <p:sp>
        <p:nvSpPr>
          <p:cNvPr id="172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24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smtClean="0">
              <a:cs typeface="+mn-cs"/>
            </a:endParaRPr>
          </a:p>
          <a:p>
            <a:pPr>
              <a:defRPr/>
            </a:pPr>
            <a:r>
              <a:rPr lang="en-US" dirty="0" smtClean="0">
                <a:cs typeface="+mn-cs"/>
              </a:rPr>
              <a:t> </a:t>
            </a:r>
          </a:p>
        </p:txBody>
      </p:sp>
    </p:spTree>
    <p:extLst>
      <p:ext uri="{BB962C8B-B14F-4D97-AF65-F5344CB8AC3E}">
        <p14:creationId xmlns:p14="http://schemas.microsoft.com/office/powerpoint/2010/main" val="7761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CAF896-93A7-4EE6-9AE2-022B454D7333}" type="slidenum">
              <a:rPr lang="en-US" smtClean="0"/>
              <a:pPr/>
              <a:t>5</a:t>
            </a:fld>
            <a:endParaRPr lang="en-US"/>
          </a:p>
        </p:txBody>
      </p:sp>
    </p:spTree>
    <p:extLst>
      <p:ext uri="{BB962C8B-B14F-4D97-AF65-F5344CB8AC3E}">
        <p14:creationId xmlns:p14="http://schemas.microsoft.com/office/powerpoint/2010/main" val="178395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CAA1A-3434-4348-9B88-DA68CE747AB0}" type="slidenum">
              <a:rPr lang="en-US"/>
              <a:pPr>
                <a:defRPr/>
              </a:pPr>
              <a:t>48</a:t>
            </a:fld>
            <a:endParaRPr lang="en-US"/>
          </a:p>
        </p:txBody>
      </p:sp>
      <p:sp>
        <p:nvSpPr>
          <p:cNvPr id="1726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26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560250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0CAF896-93A7-4EE6-9AE2-022B454D7333}" type="slidenum">
              <a:rPr lang="en-US" smtClean="0"/>
              <a:pPr/>
              <a:t>49</a:t>
            </a:fld>
            <a:endParaRPr lang="en-US"/>
          </a:p>
        </p:txBody>
      </p:sp>
    </p:spTree>
    <p:extLst>
      <p:ext uri="{BB962C8B-B14F-4D97-AF65-F5344CB8AC3E}">
        <p14:creationId xmlns:p14="http://schemas.microsoft.com/office/powerpoint/2010/main" val="61856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How many parameters need to represent joint?</a:t>
            </a:r>
          </a:p>
          <a:p>
            <a:r>
              <a:rPr lang="en-US" sz="1200" dirty="0" smtClean="0"/>
              <a:t>Potential computational cost?</a:t>
            </a:r>
          </a:p>
          <a:p>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6</a:t>
            </a:fld>
            <a:endParaRPr lang="en-US" altLang="en-US"/>
          </a:p>
        </p:txBody>
      </p:sp>
    </p:spTree>
    <p:extLst>
      <p:ext uri="{BB962C8B-B14F-4D97-AF65-F5344CB8AC3E}">
        <p14:creationId xmlns:p14="http://schemas.microsoft.com/office/powerpoint/2010/main" val="185357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0CAF896-93A7-4EE6-9AE2-022B454D7333}" type="slidenum">
              <a:rPr lang="en-US" smtClean="0"/>
              <a:pPr/>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52512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0CAF896-93A7-4EE6-9AE2-022B454D7333}" type="slidenum">
              <a:rPr lang="en-US" smtClean="0"/>
              <a:pPr/>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1821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0CAF896-93A7-4EE6-9AE2-022B454D7333}" type="slidenum">
              <a:rPr lang="en-US" smtClean="0"/>
              <a:pPr/>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3827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0CAF896-93A7-4EE6-9AE2-022B454D7333}" type="slidenum">
              <a:rPr lang="en-US" smtClean="0"/>
              <a:pPr/>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7828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10240-1DB1-C04A-8210-C45C94FE008A}" type="slidenum">
              <a:rPr lang="en-US" altLang="en-US"/>
              <a:pPr>
                <a:defRPr/>
              </a:pPr>
              <a:t>‹#›</a:t>
            </a:fld>
            <a:endParaRPr lang="en-US" altLang="en-US"/>
          </a:p>
        </p:txBody>
      </p:sp>
    </p:spTree>
    <p:extLst>
      <p:ext uri="{BB962C8B-B14F-4D97-AF65-F5344CB8AC3E}">
        <p14:creationId xmlns:p14="http://schemas.microsoft.com/office/powerpoint/2010/main" val="186026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60374-D0F2-8649-8A04-7D16856242AB}" type="slidenum">
              <a:rPr lang="en-US" altLang="en-US"/>
              <a:pPr>
                <a:defRPr/>
              </a:pPr>
              <a:t>‹#›</a:t>
            </a:fld>
            <a:endParaRPr lang="en-US" altLang="en-US"/>
          </a:p>
        </p:txBody>
      </p:sp>
    </p:spTree>
    <p:extLst>
      <p:ext uri="{BB962C8B-B14F-4D97-AF65-F5344CB8AC3E}">
        <p14:creationId xmlns:p14="http://schemas.microsoft.com/office/powerpoint/2010/main" val="1302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CCA2E-69A4-224A-84C1-1A8D2FB6D203}" type="slidenum">
              <a:rPr lang="en-US" altLang="en-US"/>
              <a:pPr>
                <a:defRPr/>
              </a:pPr>
              <a:t>‹#›</a:t>
            </a:fld>
            <a:endParaRPr lang="en-US" altLang="en-US"/>
          </a:p>
        </p:txBody>
      </p:sp>
    </p:spTree>
    <p:extLst>
      <p:ext uri="{BB962C8B-B14F-4D97-AF65-F5344CB8AC3E}">
        <p14:creationId xmlns:p14="http://schemas.microsoft.com/office/powerpoint/2010/main" val="93038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433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498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3536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7EC9F-DF6E-E641-B0AF-A5D734B77924}" type="slidenum">
              <a:rPr lang="en-US" altLang="en-US"/>
              <a:pPr>
                <a:defRPr/>
              </a:pPr>
              <a:t>‹#›</a:t>
            </a:fld>
            <a:endParaRPr lang="en-US" altLang="en-US"/>
          </a:p>
        </p:txBody>
      </p:sp>
    </p:spTree>
    <p:extLst>
      <p:ext uri="{BB962C8B-B14F-4D97-AF65-F5344CB8AC3E}">
        <p14:creationId xmlns:p14="http://schemas.microsoft.com/office/powerpoint/2010/main" val="2517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B56AF-3DF7-884B-A90D-E47550E5EB78}" type="slidenum">
              <a:rPr lang="en-US" altLang="en-US"/>
              <a:pPr>
                <a:defRPr/>
              </a:pPr>
              <a:t>‹#›</a:t>
            </a:fld>
            <a:endParaRPr lang="en-US" altLang="en-US"/>
          </a:p>
        </p:txBody>
      </p:sp>
    </p:spTree>
    <p:extLst>
      <p:ext uri="{BB962C8B-B14F-4D97-AF65-F5344CB8AC3E}">
        <p14:creationId xmlns:p14="http://schemas.microsoft.com/office/powerpoint/2010/main" val="1810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C6305B-849E-894C-BCAF-AC2FA846A400}" type="slidenum">
              <a:rPr lang="en-US" altLang="en-US"/>
              <a:pPr>
                <a:defRPr/>
              </a:pPr>
              <a:t>‹#›</a:t>
            </a:fld>
            <a:endParaRPr lang="en-US" altLang="en-US"/>
          </a:p>
        </p:txBody>
      </p:sp>
    </p:spTree>
    <p:extLst>
      <p:ext uri="{BB962C8B-B14F-4D97-AF65-F5344CB8AC3E}">
        <p14:creationId xmlns:p14="http://schemas.microsoft.com/office/powerpoint/2010/main" val="18689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069CAB-7041-334D-8A33-6CC464F0A922}" type="slidenum">
              <a:rPr lang="en-US" altLang="en-US"/>
              <a:pPr>
                <a:defRPr/>
              </a:pPr>
              <a:t>‹#›</a:t>
            </a:fld>
            <a:endParaRPr lang="en-US" altLang="en-US"/>
          </a:p>
        </p:txBody>
      </p:sp>
    </p:spTree>
    <p:extLst>
      <p:ext uri="{BB962C8B-B14F-4D97-AF65-F5344CB8AC3E}">
        <p14:creationId xmlns:p14="http://schemas.microsoft.com/office/powerpoint/2010/main" val="30529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A77211-1272-C44F-9E1D-7D7E9E14861E}" type="slidenum">
              <a:rPr lang="en-US" altLang="en-US"/>
              <a:pPr>
                <a:defRPr/>
              </a:pPr>
              <a:t>‹#›</a:t>
            </a:fld>
            <a:endParaRPr lang="en-US" altLang="en-US"/>
          </a:p>
        </p:txBody>
      </p:sp>
    </p:spTree>
    <p:extLst>
      <p:ext uri="{BB962C8B-B14F-4D97-AF65-F5344CB8AC3E}">
        <p14:creationId xmlns:p14="http://schemas.microsoft.com/office/powerpoint/2010/main" val="78251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3B316E-1EAA-0346-A9B4-3ADA2887B33B}" type="slidenum">
              <a:rPr lang="en-US" altLang="en-US"/>
              <a:pPr>
                <a:defRPr/>
              </a:pPr>
              <a:t>‹#›</a:t>
            </a:fld>
            <a:endParaRPr lang="en-US" altLang="en-US"/>
          </a:p>
        </p:txBody>
      </p:sp>
    </p:spTree>
    <p:extLst>
      <p:ext uri="{BB962C8B-B14F-4D97-AF65-F5344CB8AC3E}">
        <p14:creationId xmlns:p14="http://schemas.microsoft.com/office/powerpoint/2010/main" val="5419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9A9C2-B859-2448-BD9D-300E1EF49C05}" type="slidenum">
              <a:rPr lang="en-US" altLang="en-US"/>
              <a:pPr>
                <a:defRPr/>
              </a:pPr>
              <a:t>‹#›</a:t>
            </a:fld>
            <a:endParaRPr lang="en-US" altLang="en-US"/>
          </a:p>
        </p:txBody>
      </p:sp>
    </p:spTree>
    <p:extLst>
      <p:ext uri="{BB962C8B-B14F-4D97-AF65-F5344CB8AC3E}">
        <p14:creationId xmlns:p14="http://schemas.microsoft.com/office/powerpoint/2010/main" val="83486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730657-BEA4-B84C-97AC-0F124985B977}" type="slidenum">
              <a:rPr lang="en-US" altLang="en-US"/>
              <a:pPr>
                <a:defRPr/>
              </a:pPr>
              <a:t>‹#›</a:t>
            </a:fld>
            <a:endParaRPr lang="en-US" altLang="en-US"/>
          </a:p>
        </p:txBody>
      </p:sp>
    </p:spTree>
    <p:extLst>
      <p:ext uri="{BB962C8B-B14F-4D97-AF65-F5344CB8AC3E}">
        <p14:creationId xmlns:p14="http://schemas.microsoft.com/office/powerpoint/2010/main" val="1988866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4480646-0B8B-0248-AAE7-5A1D5A0FB3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80" r:id="rId13"/>
    <p:sldLayoutId id="214748368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tiff"/></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38.png"/><Relationship Id="rId1" Type="http://schemas.microsoft.com/office/2007/relationships/media" Target="../media/media1.mov"/><Relationship Id="rId2" Type="http://schemas.openxmlformats.org/officeDocument/2006/relationships/video" Target="../media/media1.mov"/></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9381" y="1316167"/>
            <a:ext cx="8198708" cy="1470025"/>
          </a:xfrm>
        </p:spPr>
        <p:txBody>
          <a:bodyPr/>
          <a:lstStyle/>
          <a:p>
            <a:r>
              <a:rPr lang="en-US" sz="3600" b="1" dirty="0" smtClean="0">
                <a:latin typeface="+mj-lt"/>
                <a:ea typeface="CMU Serif" panose="02000603000000000000" pitchFamily="50" charset="0"/>
                <a:cs typeface="CMU Serif" panose="02000603000000000000" pitchFamily="50" charset="0"/>
              </a:rPr>
              <a:t>Bayesian Networks</a:t>
            </a:r>
            <a:r>
              <a:rPr lang="en-US" sz="3600" b="1" dirty="0">
                <a:ea typeface="CMU Serif" panose="02000603000000000000" pitchFamily="50" charset="0"/>
                <a:cs typeface="CMU Serif" panose="02000603000000000000" pitchFamily="50" charset="0"/>
              </a:rPr>
              <a:t/>
            </a:r>
            <a:br>
              <a:rPr lang="en-US" sz="3600" b="1" dirty="0">
                <a:ea typeface="CMU Serif" panose="02000603000000000000" pitchFamily="50" charset="0"/>
                <a:cs typeface="CMU Serif" panose="02000603000000000000" pitchFamily="50" charset="0"/>
              </a:rPr>
            </a:br>
            <a:r>
              <a:rPr lang="en-US" sz="2800" b="1" dirty="0" smtClean="0">
                <a:latin typeface="+mj-lt"/>
                <a:ea typeface="CMU Serif" panose="02000603000000000000" pitchFamily="50" charset="0"/>
                <a:cs typeface="CMU Serif" panose="02000603000000000000" pitchFamily="50" charset="0"/>
              </a:rPr>
              <a:t/>
            </a:r>
            <a:br>
              <a:rPr lang="en-US" sz="2800" b="1" dirty="0" smtClean="0">
                <a:latin typeface="+mj-lt"/>
                <a:ea typeface="CMU Serif" panose="02000603000000000000" pitchFamily="50" charset="0"/>
                <a:cs typeface="CMU Serif" panose="02000603000000000000" pitchFamily="50" charset="0"/>
              </a:rPr>
            </a:br>
            <a:endParaRPr lang="en-US" sz="2800" b="1" dirty="0" smtClean="0">
              <a:latin typeface="+mj-lt"/>
              <a:ea typeface="CMU Serif" panose="02000603000000000000" pitchFamily="50" charset="0"/>
              <a:cs typeface="CMU Serif" panose="02000603000000000000" pitchFamily="50" charset="0"/>
            </a:endParaRPr>
          </a:p>
        </p:txBody>
      </p:sp>
      <p:sp>
        <p:nvSpPr>
          <p:cNvPr id="3075" name="Rectangle 3"/>
          <p:cNvSpPr>
            <a:spLocks noGrp="1" noChangeArrowheads="1"/>
          </p:cNvSpPr>
          <p:nvPr>
            <p:ph type="subTitle" idx="1"/>
          </p:nvPr>
        </p:nvSpPr>
        <p:spPr>
          <a:xfrm>
            <a:off x="714375" y="2508937"/>
            <a:ext cx="7915275" cy="1752600"/>
          </a:xfrm>
        </p:spPr>
        <p:txBody>
          <a:bodyPr/>
          <a:lstStyle/>
          <a:p>
            <a:pPr eaLnBrk="1" hangingPunct="1"/>
            <a:r>
              <a:rPr lang="en-US" altLang="en-US" sz="2400" dirty="0" smtClean="0"/>
              <a:t>Tai Sing Lee</a:t>
            </a:r>
            <a:endParaRPr lang="en-US" altLang="en-US" sz="2400" dirty="0"/>
          </a:p>
          <a:p>
            <a:pPr eaLnBrk="1" hangingPunct="1"/>
            <a:endParaRPr lang="en-US" altLang="en-US" sz="2800" dirty="0"/>
          </a:p>
          <a:p>
            <a:pPr eaLnBrk="1" hangingPunct="1"/>
            <a:r>
              <a:rPr lang="en-US" sz="2400" b="1" dirty="0">
                <a:ea typeface="CMU Serif" panose="02000603000000000000" pitchFamily="50" charset="0"/>
                <a:cs typeface="CMU Serif" panose="02000603000000000000" pitchFamily="50" charset="0"/>
              </a:rPr>
              <a:t>15-381/681 </a:t>
            </a:r>
            <a:r>
              <a:rPr lang="en-US" sz="2400" b="1" dirty="0" smtClean="0">
                <a:ea typeface="CMU Serif" panose="02000603000000000000" pitchFamily="50" charset="0"/>
                <a:cs typeface="CMU Serif" panose="02000603000000000000" pitchFamily="50" charset="0"/>
              </a:rPr>
              <a:t>AI Lecture 10</a:t>
            </a:r>
          </a:p>
          <a:p>
            <a:pPr eaLnBrk="1" hangingPunct="1"/>
            <a:r>
              <a:rPr lang="en-US" sz="2400" b="1" dirty="0">
                <a:ea typeface="CMU Serif" panose="02000603000000000000" pitchFamily="50" charset="0"/>
                <a:cs typeface="CMU Serif" panose="02000603000000000000" pitchFamily="50" charset="0"/>
              </a:rPr>
              <a:t/>
            </a:r>
            <a:br>
              <a:rPr lang="en-US" sz="2400" b="1" dirty="0">
                <a:ea typeface="CMU Serif" panose="02000603000000000000" pitchFamily="50" charset="0"/>
                <a:cs typeface="CMU Serif" panose="02000603000000000000" pitchFamily="50" charset="0"/>
              </a:rPr>
            </a:br>
            <a:r>
              <a:rPr lang="en-US" altLang="en-US" sz="2400" i="1" dirty="0" smtClean="0"/>
              <a:t>Read </a:t>
            </a:r>
            <a:r>
              <a:rPr lang="en-US" altLang="en-US" sz="2400" i="1" dirty="0"/>
              <a:t>Chapter </a:t>
            </a:r>
            <a:r>
              <a:rPr lang="en-US" altLang="en-US" sz="2400" i="1" dirty="0" smtClean="0"/>
              <a:t>14.1-3 </a:t>
            </a:r>
            <a:r>
              <a:rPr lang="en-US" altLang="en-US" sz="2400" i="1" dirty="0"/>
              <a:t>of Russell &amp; </a:t>
            </a:r>
            <a:r>
              <a:rPr lang="en-US" altLang="en-US" sz="2400" i="1" dirty="0" err="1"/>
              <a:t>Norvig</a:t>
            </a:r>
            <a:endParaRPr lang="en-US" altLang="en-US" sz="2400" i="1" dirty="0"/>
          </a:p>
          <a:p>
            <a:pPr eaLnBrk="1" hangingPunct="1"/>
            <a:endParaRPr lang="en-US" altLang="en-US" sz="2400" dirty="0"/>
          </a:p>
        </p:txBody>
      </p:sp>
      <p:sp>
        <p:nvSpPr>
          <p:cNvPr id="2" name="Rectangle 1"/>
          <p:cNvSpPr/>
          <p:nvPr/>
        </p:nvSpPr>
        <p:spPr>
          <a:xfrm>
            <a:off x="387690" y="5671751"/>
            <a:ext cx="8430399" cy="646331"/>
          </a:xfrm>
          <a:prstGeom prst="rect">
            <a:avLst/>
          </a:prstGeom>
        </p:spPr>
        <p:txBody>
          <a:bodyPr wrap="square">
            <a:spAutoFit/>
          </a:bodyPr>
          <a:lstStyle/>
          <a:p>
            <a:r>
              <a:rPr lang="en-US" sz="1800" dirty="0">
                <a:ea typeface="PT Serif" charset="0"/>
                <a:cs typeface="PT Serif" charset="0"/>
              </a:rPr>
              <a:t>With thanks to Dan Klein (Berkeley), Percy Liang (Stanford) and Past 15-381 Instructors for slide </a:t>
            </a:r>
            <a:r>
              <a:rPr lang="en-US" sz="1800" dirty="0" smtClean="0">
                <a:ea typeface="PT Serif" charset="0"/>
                <a:cs typeface="PT Serif" charset="0"/>
              </a:rPr>
              <a:t>contents, </a:t>
            </a:r>
            <a:r>
              <a:rPr lang="en-US" sz="1800" dirty="0">
                <a:ea typeface="PT Serif" charset="0"/>
                <a:cs typeface="PT Serif" charset="0"/>
              </a:rPr>
              <a:t>particularly Ariel </a:t>
            </a:r>
            <a:r>
              <a:rPr lang="en-US" sz="1800" dirty="0" err="1" smtClean="0">
                <a:ea typeface="PT Serif" charset="0"/>
                <a:cs typeface="PT Serif" charset="0"/>
              </a:rPr>
              <a:t>Procaccia</a:t>
            </a:r>
            <a:r>
              <a:rPr lang="en-US" sz="1800" dirty="0" smtClean="0">
                <a:ea typeface="PT Serif" charset="0"/>
                <a:cs typeface="PT Serif" charset="0"/>
              </a:rPr>
              <a:t>, Emma </a:t>
            </a:r>
            <a:r>
              <a:rPr lang="en-US" sz="1800" dirty="0" err="1" smtClean="0">
                <a:ea typeface="PT Serif" charset="0"/>
                <a:cs typeface="PT Serif" charset="0"/>
              </a:rPr>
              <a:t>Brunskill</a:t>
            </a:r>
            <a:r>
              <a:rPr lang="en-US" sz="1800" dirty="0" smtClean="0">
                <a:ea typeface="PT Serif" charset="0"/>
                <a:cs typeface="PT Serif" charset="0"/>
              </a:rPr>
              <a:t> and Gianni Di Caro. </a:t>
            </a:r>
            <a:endParaRPr lang="en-US" sz="1800" dirty="0">
              <a:ea typeface="PT Serif" charset="0"/>
              <a:cs typeface="PT Serif"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C00000"/>
                </a:solidFill>
              </a:rPr>
              <a:t>Independence</a:t>
            </a:r>
            <a:endParaRPr lang="en-US" sz="3200"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6831" y="1781537"/>
                <a:ext cx="7772400" cy="4114800"/>
              </a:xfrm>
            </p:spPr>
            <p:txBody>
              <a:bodyPr/>
              <a:lstStyle/>
              <a:p>
                <a:r>
                  <a:rPr lang="en-US" sz="2400" dirty="0" smtClean="0"/>
                  <a:t>Events </a:t>
                </a:r>
                <a14:m>
                  <m:oMath xmlns:m="http://schemas.openxmlformats.org/officeDocument/2006/math">
                    <m:r>
                      <a:rPr lang="en-US" sz="2400" b="0" i="1" smtClean="0">
                        <a:latin typeface="Cambria Math" charset="0"/>
                      </a:rPr>
                      <m:t>𝐴</m:t>
                    </m:r>
                  </m:oMath>
                </a14:m>
                <a:r>
                  <a:rPr lang="en-US" sz="2400" dirty="0" smtClean="0"/>
                  <a:t> and </a:t>
                </a:r>
                <a14:m>
                  <m:oMath xmlns:m="http://schemas.openxmlformats.org/officeDocument/2006/math">
                    <m:r>
                      <a:rPr lang="en-US" sz="2400" b="0" i="1" smtClean="0">
                        <a:latin typeface="Cambria Math" charset="0"/>
                      </a:rPr>
                      <m:t>𝐵</m:t>
                    </m:r>
                  </m:oMath>
                </a14:m>
                <a:r>
                  <a:rPr lang="en-US" sz="2400" dirty="0" smtClean="0"/>
                  <a:t> are </a:t>
                </a:r>
                <a:r>
                  <a:rPr lang="en-US" sz="2400" dirty="0" smtClean="0">
                    <a:solidFill>
                      <a:srgbClr val="920000"/>
                    </a:solidFill>
                  </a:rPr>
                  <a:t>independent</a:t>
                </a:r>
                <a:r>
                  <a:rPr lang="en-US" sz="2400" dirty="0" smtClean="0"/>
                  <a:t> if and only if </a:t>
                </a:r>
                <a14:m>
                  <m:oMath xmlns:m="http://schemas.openxmlformats.org/officeDocument/2006/math">
                    <m:func>
                      <m:funcPr>
                        <m:ctrlPr>
                          <a:rPr lang="en-US" sz="2400" b="0" i="1" smtClean="0">
                            <a:latin typeface="Cambria Math" charset="0"/>
                          </a:rPr>
                        </m:ctrlPr>
                      </m:funcPr>
                      <m:fName>
                        <m:r>
                          <m:rPr>
                            <m:sty m:val="p"/>
                          </m:rPr>
                          <a:rPr lang="en-US" sz="2400" b="0" i="0" smtClean="0">
                            <a:latin typeface="Cambria Math" charset="0"/>
                          </a:rPr>
                          <m:t>P</m:t>
                        </m:r>
                      </m:fName>
                      <m:e>
                        <m:d>
                          <m:dPr>
                            <m:begChr m:val="["/>
                            <m:endChr m:val="]"/>
                            <m:ctrlPr>
                              <a:rPr lang="en-US" sz="2400" b="0" i="1" smtClean="0">
                                <a:latin typeface="Cambria Math" charset="0"/>
                              </a:rPr>
                            </m:ctrlPr>
                          </m:dPr>
                          <m:e>
                            <m:r>
                              <a:rPr lang="en-US" sz="2400" b="0" i="1" smtClean="0">
                                <a:latin typeface="Cambria Math" charset="0"/>
                              </a:rPr>
                              <m:t>𝐴</m:t>
                            </m:r>
                          </m:e>
                          <m:e>
                            <m:r>
                              <a:rPr lang="en-US" sz="2400" b="0" i="1" smtClean="0">
                                <a:latin typeface="Cambria Math" charset="0"/>
                              </a:rPr>
                              <m:t>𝐵</m:t>
                            </m:r>
                          </m:e>
                        </m:d>
                        <m:r>
                          <a:rPr lang="en-US" sz="2400" b="0" i="1" smtClean="0">
                            <a:latin typeface="Cambria Math" charset="0"/>
                          </a:rPr>
                          <m:t>=</m:t>
                        </m:r>
                        <m:func>
                          <m:funcPr>
                            <m:ctrlPr>
                              <a:rPr lang="en-US" sz="2400" b="0" i="1" smtClean="0">
                                <a:latin typeface="Cambria Math" charset="0"/>
                              </a:rPr>
                            </m:ctrlPr>
                          </m:funcPr>
                          <m:fName>
                            <m:r>
                              <m:rPr>
                                <m:sty m:val="p"/>
                              </m:rPr>
                              <a:rPr lang="en-US" sz="2400" b="0" i="0" smtClean="0">
                                <a:latin typeface="Cambria Math" charset="0"/>
                              </a:rPr>
                              <m:t>P</m:t>
                            </m:r>
                          </m:fName>
                          <m:e>
                            <m:r>
                              <a:rPr lang="en-US" sz="2400" b="0" i="1" smtClean="0">
                                <a:latin typeface="Cambria Math" charset="0"/>
                              </a:rPr>
                              <m:t>[</m:t>
                            </m:r>
                            <m:r>
                              <a:rPr lang="en-US" sz="2400" b="0" i="1" smtClean="0">
                                <a:latin typeface="Cambria Math" charset="0"/>
                              </a:rPr>
                              <m:t>𝐴</m:t>
                            </m:r>
                            <m:r>
                              <a:rPr lang="en-US" sz="2400" b="0" i="1" smtClean="0">
                                <a:latin typeface="Cambria Math" charset="0"/>
                              </a:rPr>
                              <m:t>]</m:t>
                            </m:r>
                          </m:e>
                        </m:func>
                      </m:e>
                    </m:func>
                  </m:oMath>
                </a14:m>
                <a:endParaRPr lang="en-US"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6831" y="1781537"/>
                <a:ext cx="7772400" cy="4114800"/>
              </a:xfrm>
              <a:blipFill rotWithShape="0">
                <a:blip r:embed="rId2"/>
                <a:stretch>
                  <a:fillRect l="-1020" t="-118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F225CC9-7ECB-4D65-94BD-F1E241F6F67E}" type="slidenum">
              <a:rPr lang="en-US" smtClean="0"/>
              <a:pPr/>
              <a:t>10</a:t>
            </a:fld>
            <a:endParaRPr lang="en-US" dirty="0"/>
          </a:p>
        </p:txBody>
      </p:sp>
      <p:pic>
        <p:nvPicPr>
          <p:cNvPr id="5" name="Picture 4"/>
          <p:cNvPicPr>
            <a:picLocks noChangeAspect="1"/>
          </p:cNvPicPr>
          <p:nvPr/>
        </p:nvPicPr>
        <p:blipFill>
          <a:blip r:embed="rId3"/>
          <a:stretch>
            <a:fillRect/>
          </a:stretch>
        </p:blipFill>
        <p:spPr>
          <a:xfrm>
            <a:off x="1752538" y="3440937"/>
            <a:ext cx="1682459" cy="903890"/>
          </a:xfrm>
          <a:prstGeom prst="rect">
            <a:avLst/>
          </a:prstGeom>
        </p:spPr>
      </p:pic>
      <p:pic>
        <p:nvPicPr>
          <p:cNvPr id="6" name="Picture 5"/>
          <p:cNvPicPr>
            <a:picLocks noChangeAspect="1"/>
          </p:cNvPicPr>
          <p:nvPr/>
        </p:nvPicPr>
        <p:blipFill>
          <a:blip r:embed="rId4"/>
          <a:stretch>
            <a:fillRect/>
          </a:stretch>
        </p:blipFill>
        <p:spPr>
          <a:xfrm>
            <a:off x="4988162" y="3453596"/>
            <a:ext cx="1341386" cy="742706"/>
          </a:xfrm>
          <a:prstGeom prst="rect">
            <a:avLst/>
          </a:prstGeom>
        </p:spPr>
      </p:pic>
      <p:pic>
        <p:nvPicPr>
          <p:cNvPr id="7" name="Picture 6"/>
          <p:cNvPicPr>
            <a:picLocks noChangeAspect="1"/>
          </p:cNvPicPr>
          <p:nvPr/>
        </p:nvPicPr>
        <p:blipFill>
          <a:blip r:embed="rId5"/>
          <a:stretch>
            <a:fillRect/>
          </a:stretch>
        </p:blipFill>
        <p:spPr>
          <a:xfrm>
            <a:off x="4871696" y="4978823"/>
            <a:ext cx="1551677" cy="678859"/>
          </a:xfrm>
          <a:prstGeom prst="rect">
            <a:avLst/>
          </a:prstGeom>
        </p:spPr>
      </p:pic>
      <p:cxnSp>
        <p:nvCxnSpPr>
          <p:cNvPr id="9" name="Straight Arrow Connector 8"/>
          <p:cNvCxnSpPr/>
          <p:nvPr/>
        </p:nvCxnSpPr>
        <p:spPr bwMode="auto">
          <a:xfrm>
            <a:off x="2659432" y="4286174"/>
            <a:ext cx="2293599" cy="701995"/>
          </a:xfrm>
          <a:prstGeom prst="straightConnector1">
            <a:avLst/>
          </a:prstGeom>
          <a:noFill/>
          <a:ln w="9525" cap="flat" cmpd="sng" algn="ctr">
            <a:solidFill>
              <a:schemeClr val="tx1"/>
            </a:solidFill>
            <a:prstDash val="solid"/>
            <a:round/>
            <a:headEnd type="triangle"/>
            <a:tailEnd type="triangle"/>
          </a:ln>
          <a:effectLst/>
        </p:spPr>
      </p:cxnSp>
      <p:cxnSp>
        <p:nvCxnSpPr>
          <p:cNvPr id="10" name="Straight Arrow Connector 9"/>
          <p:cNvCxnSpPr/>
          <p:nvPr/>
        </p:nvCxnSpPr>
        <p:spPr bwMode="auto">
          <a:xfrm flipH="1">
            <a:off x="5297332" y="4218989"/>
            <a:ext cx="143349" cy="701492"/>
          </a:xfrm>
          <a:prstGeom prst="straightConnector1">
            <a:avLst/>
          </a:prstGeom>
          <a:noFill/>
          <a:ln w="9525" cap="flat" cmpd="sng" algn="ctr">
            <a:solidFill>
              <a:schemeClr val="tx1"/>
            </a:solidFill>
            <a:prstDash val="solid"/>
            <a:round/>
            <a:headEnd type="triangle"/>
            <a:tailEnd type="triangle"/>
          </a:ln>
          <a:effectLst/>
        </p:spPr>
      </p:cxnSp>
      <p:cxnSp>
        <p:nvCxnSpPr>
          <p:cNvPr id="12" name="Straight Arrow Connector 11"/>
          <p:cNvCxnSpPr/>
          <p:nvPr/>
        </p:nvCxnSpPr>
        <p:spPr bwMode="auto">
          <a:xfrm>
            <a:off x="3317642" y="3876207"/>
            <a:ext cx="1670520" cy="26394"/>
          </a:xfrm>
          <a:prstGeom prst="straightConnector1">
            <a:avLst/>
          </a:prstGeom>
          <a:noFill/>
          <a:ln w="9525" cap="flat" cmpd="sng" algn="ctr">
            <a:solidFill>
              <a:schemeClr val="tx1"/>
            </a:solidFill>
            <a:prstDash val="solid"/>
            <a:round/>
            <a:headEnd type="triangle"/>
            <a:tailEnd type="triangle"/>
          </a:ln>
          <a:effectLst/>
        </p:spPr>
      </p:cxnSp>
      <p:sp>
        <p:nvSpPr>
          <p:cNvPr id="15" name="TextBox 14"/>
          <p:cNvSpPr txBox="1"/>
          <p:nvPr/>
        </p:nvSpPr>
        <p:spPr>
          <a:xfrm flipH="1">
            <a:off x="4063183" y="3385606"/>
            <a:ext cx="924979" cy="461664"/>
          </a:xfrm>
          <a:prstGeom prst="rect">
            <a:avLst/>
          </a:prstGeom>
          <a:noFill/>
        </p:spPr>
        <p:txBody>
          <a:bodyPr wrap="square" rtlCol="0">
            <a:spAutoFit/>
          </a:bodyPr>
          <a:lstStyle/>
          <a:p>
            <a:r>
              <a:rPr lang="en-US" dirty="0" smtClean="0"/>
              <a:t>?</a:t>
            </a:r>
            <a:endParaRPr lang="en-US" dirty="0"/>
          </a:p>
        </p:txBody>
      </p:sp>
      <p:sp>
        <p:nvSpPr>
          <p:cNvPr id="16" name="TextBox 15"/>
          <p:cNvSpPr txBox="1"/>
          <p:nvPr/>
        </p:nvSpPr>
        <p:spPr>
          <a:xfrm>
            <a:off x="3731455" y="4689648"/>
            <a:ext cx="339805" cy="461665"/>
          </a:xfrm>
          <a:prstGeom prst="rect">
            <a:avLst/>
          </a:prstGeom>
          <a:noFill/>
        </p:spPr>
        <p:txBody>
          <a:bodyPr wrap="square" rtlCol="0">
            <a:spAutoFit/>
          </a:bodyPr>
          <a:lstStyle/>
          <a:p>
            <a:r>
              <a:rPr lang="en-US" dirty="0" smtClean="0"/>
              <a:t>?</a:t>
            </a:r>
            <a:endParaRPr lang="en-US" dirty="0"/>
          </a:p>
        </p:txBody>
      </p:sp>
      <p:sp>
        <p:nvSpPr>
          <p:cNvPr id="17" name="TextBox 16"/>
          <p:cNvSpPr txBox="1"/>
          <p:nvPr/>
        </p:nvSpPr>
        <p:spPr>
          <a:xfrm>
            <a:off x="5477633" y="4412012"/>
            <a:ext cx="339805" cy="461665"/>
          </a:xfrm>
          <a:prstGeom prst="rect">
            <a:avLst/>
          </a:prstGeom>
          <a:noFill/>
        </p:spPr>
        <p:txBody>
          <a:bodyPr wrap="square" rtlCol="0">
            <a:spAutoFit/>
          </a:bodyPr>
          <a:lstStyle/>
          <a:p>
            <a:r>
              <a:rPr lang="en-US" dirty="0" smtClean="0"/>
              <a:t>?</a:t>
            </a:r>
            <a:endParaRPr lang="en-US" dirty="0"/>
          </a:p>
        </p:txBody>
      </p:sp>
      <p:sp>
        <p:nvSpPr>
          <p:cNvPr id="13" name="TextBox 12"/>
          <p:cNvSpPr txBox="1"/>
          <p:nvPr/>
        </p:nvSpPr>
        <p:spPr>
          <a:xfrm>
            <a:off x="1985636" y="5017640"/>
            <a:ext cx="1449361" cy="400110"/>
          </a:xfrm>
          <a:prstGeom prst="rect">
            <a:avLst/>
          </a:prstGeom>
          <a:noFill/>
        </p:spPr>
        <p:txBody>
          <a:bodyPr wrap="square" rtlCol="0">
            <a:spAutoFit/>
          </a:bodyPr>
          <a:lstStyle/>
          <a:p>
            <a:r>
              <a:rPr lang="en-US" sz="2000" dirty="0" smtClean="0">
                <a:latin typeface="Arial" charset="0"/>
                <a:ea typeface="Arial" charset="0"/>
                <a:cs typeface="Arial" charset="0"/>
              </a:rPr>
              <a:t>On-Time</a:t>
            </a:r>
            <a:endParaRPr lang="en-US" sz="2000" dirty="0">
              <a:latin typeface="Arial" charset="0"/>
              <a:ea typeface="Arial" charset="0"/>
              <a:cs typeface="Arial" charset="0"/>
            </a:endParaRPr>
          </a:p>
        </p:txBody>
      </p:sp>
      <p:sp>
        <p:nvSpPr>
          <p:cNvPr id="18" name="Oval 17"/>
          <p:cNvSpPr/>
          <p:nvPr/>
        </p:nvSpPr>
        <p:spPr bwMode="auto">
          <a:xfrm>
            <a:off x="1850929" y="4893520"/>
            <a:ext cx="1534945" cy="64834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9" name="Straight Arrow Connector 18"/>
          <p:cNvCxnSpPr/>
          <p:nvPr/>
        </p:nvCxnSpPr>
        <p:spPr bwMode="auto">
          <a:xfrm flipH="1">
            <a:off x="2264373" y="4280202"/>
            <a:ext cx="101515" cy="579066"/>
          </a:xfrm>
          <a:prstGeom prst="straightConnector1">
            <a:avLst/>
          </a:prstGeom>
          <a:noFill/>
          <a:ln w="9525" cap="flat" cmpd="sng" algn="ctr">
            <a:solidFill>
              <a:schemeClr val="tx1"/>
            </a:solidFill>
            <a:prstDash val="solid"/>
            <a:round/>
            <a:headEnd type="triangle"/>
            <a:tailEnd type="triangle"/>
          </a:ln>
          <a:effectLst/>
        </p:spPr>
      </p:cxnSp>
      <p:sp>
        <p:nvSpPr>
          <p:cNvPr id="21" name="TextBox 20"/>
          <p:cNvSpPr txBox="1"/>
          <p:nvPr/>
        </p:nvSpPr>
        <p:spPr>
          <a:xfrm>
            <a:off x="2389309" y="4401700"/>
            <a:ext cx="339805" cy="461665"/>
          </a:xfrm>
          <a:prstGeom prst="rect">
            <a:avLst/>
          </a:prstGeom>
          <a:noFill/>
        </p:spPr>
        <p:txBody>
          <a:bodyPr wrap="square" rtlCol="0">
            <a:spAutoFit/>
          </a:bodyPr>
          <a:lstStyle/>
          <a:p>
            <a:r>
              <a:rPr lang="en-US" dirty="0" smtClean="0"/>
              <a:t>?</a:t>
            </a:r>
            <a:endParaRPr lang="en-US" dirty="0"/>
          </a:p>
        </p:txBody>
      </p:sp>
      <p:cxnSp>
        <p:nvCxnSpPr>
          <p:cNvPr id="22" name="Straight Arrow Connector 21"/>
          <p:cNvCxnSpPr/>
          <p:nvPr/>
        </p:nvCxnSpPr>
        <p:spPr bwMode="auto">
          <a:xfrm>
            <a:off x="3573018" y="5262132"/>
            <a:ext cx="1153361" cy="10392"/>
          </a:xfrm>
          <a:prstGeom prst="straightConnector1">
            <a:avLst/>
          </a:prstGeom>
          <a:noFill/>
          <a:ln w="9525" cap="flat" cmpd="sng" algn="ctr">
            <a:solidFill>
              <a:schemeClr val="tx1"/>
            </a:solidFill>
            <a:prstDash val="solid"/>
            <a:round/>
            <a:headEnd type="triangle"/>
            <a:tailEnd type="triangle"/>
          </a:ln>
          <a:effectLst/>
        </p:spPr>
      </p:cxnSp>
      <p:cxnSp>
        <p:nvCxnSpPr>
          <p:cNvPr id="24" name="Straight Arrow Connector 23"/>
          <p:cNvCxnSpPr/>
          <p:nvPr/>
        </p:nvCxnSpPr>
        <p:spPr bwMode="auto">
          <a:xfrm flipV="1">
            <a:off x="3359480" y="4176564"/>
            <a:ext cx="1512216" cy="644504"/>
          </a:xfrm>
          <a:prstGeom prst="straightConnector1">
            <a:avLst/>
          </a:prstGeom>
          <a:noFill/>
          <a:ln w="9525"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735817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26942" y="5322277"/>
            <a:ext cx="1143000" cy="6181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 name="Title 1"/>
          <p:cNvSpPr>
            <a:spLocks noGrp="1"/>
          </p:cNvSpPr>
          <p:nvPr>
            <p:ph type="title"/>
          </p:nvPr>
        </p:nvSpPr>
        <p:spPr/>
        <p:txBody>
          <a:bodyPr/>
          <a:lstStyle/>
          <a:p>
            <a:r>
              <a:rPr lang="en-US" sz="3200" dirty="0" smtClean="0">
                <a:solidFill>
                  <a:srgbClr val="C00000"/>
                </a:solidFill>
              </a:rPr>
              <a:t>Independence</a:t>
            </a:r>
            <a:endParaRPr lang="en-US" sz="3200" dirty="0">
              <a:solidFill>
                <a:srgbClr val="C00000"/>
              </a:solidFill>
            </a:endParaRPr>
          </a:p>
        </p:txBody>
      </p:sp>
      <p:sp>
        <p:nvSpPr>
          <p:cNvPr id="3" name="Content Placeholder 2"/>
          <p:cNvSpPr>
            <a:spLocks noGrp="1"/>
          </p:cNvSpPr>
          <p:nvPr>
            <p:ph idx="1"/>
          </p:nvPr>
        </p:nvSpPr>
        <p:spPr/>
        <p:txBody>
          <a:bodyPr/>
          <a:lstStyle/>
          <a:p>
            <a:r>
              <a:rPr lang="en-US" sz="2400" dirty="0" smtClean="0">
                <a:solidFill>
                  <a:srgbClr val="920000"/>
                </a:solidFill>
              </a:rPr>
              <a:t>Poll 1: </a:t>
            </a:r>
            <a:r>
              <a:rPr lang="is-IS" sz="2400" dirty="0"/>
              <a:t> x and y are independent </a:t>
            </a:r>
            <a:r>
              <a:rPr lang="is-IS" sz="2400" dirty="0" smtClean="0"/>
              <a:t>in</a:t>
            </a:r>
          </a:p>
          <a:p>
            <a:endParaRPr lang="is-IS" sz="2400" dirty="0"/>
          </a:p>
          <a:p>
            <a:pPr marL="0" indent="0">
              <a:buNone/>
            </a:pPr>
            <a:r>
              <a:rPr lang="is-IS" sz="2400" dirty="0"/>
              <a:t>                    1. Case 1</a:t>
            </a:r>
          </a:p>
          <a:p>
            <a:pPr marL="0" indent="0">
              <a:buNone/>
            </a:pPr>
            <a:r>
              <a:rPr lang="is-IS" sz="2400" dirty="0"/>
              <a:t>                    2. Case 2</a:t>
            </a:r>
          </a:p>
          <a:p>
            <a:pPr marL="0" indent="0">
              <a:buNone/>
            </a:pPr>
            <a:r>
              <a:rPr lang="is-IS" sz="2400" dirty="0"/>
              <a:t>                    3. None</a:t>
            </a:r>
          </a:p>
          <a:p>
            <a:pPr marL="0" indent="0">
              <a:buNone/>
            </a:pPr>
            <a:r>
              <a:rPr lang="is-IS" sz="2400" dirty="0"/>
              <a:t>                    4. </a:t>
            </a:r>
            <a:r>
              <a:rPr lang="is-IS" sz="2400" dirty="0" smtClean="0"/>
              <a:t>Both Cases</a:t>
            </a:r>
            <a:endParaRPr lang="is-IS" sz="2400" dirty="0"/>
          </a:p>
          <a:p>
            <a:pPr marL="0" indent="0">
              <a:buNone/>
            </a:pPr>
            <a:r>
              <a:rPr lang="is-IS" sz="2400" dirty="0"/>
              <a:t/>
            </a:r>
            <a:br>
              <a:rPr lang="is-IS" sz="2400" dirty="0"/>
            </a:br>
            <a:endParaRPr lang="en-US" sz="2400" dirty="0" smtClean="0"/>
          </a:p>
        </p:txBody>
      </p:sp>
      <p:sp>
        <p:nvSpPr>
          <p:cNvPr id="4" name="Slide Number Placeholder 3"/>
          <p:cNvSpPr>
            <a:spLocks noGrp="1"/>
          </p:cNvSpPr>
          <p:nvPr>
            <p:ph type="sldNum" sz="quarter" idx="12"/>
          </p:nvPr>
        </p:nvSpPr>
        <p:spPr/>
        <p:txBody>
          <a:bodyPr/>
          <a:lstStyle/>
          <a:p>
            <a:fld id="{FF225CC9-7ECB-4D65-94BD-F1E241F6F67E}" type="slidenum">
              <a:rPr lang="en-US" smtClean="0"/>
              <a:pPr/>
              <a:t>11</a:t>
            </a:fld>
            <a:endParaRPr lang="en-US" dirty="0"/>
          </a:p>
        </p:txBody>
      </p:sp>
      <p:sp>
        <p:nvSpPr>
          <p:cNvPr id="7" name="Rectangle 6"/>
          <p:cNvSpPr/>
          <p:nvPr/>
        </p:nvSpPr>
        <p:spPr bwMode="auto">
          <a:xfrm>
            <a:off x="1026942" y="5322277"/>
            <a:ext cx="1143000" cy="6181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Tree>
    <p:extLst>
      <p:ext uri="{BB962C8B-B14F-4D97-AF65-F5344CB8AC3E}">
        <p14:creationId xmlns:p14="http://schemas.microsoft.com/office/powerpoint/2010/main" val="1663981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2" y="201988"/>
            <a:ext cx="9372600" cy="939167"/>
          </a:xfrm>
        </p:spPr>
        <p:txBody>
          <a:bodyPr/>
          <a:lstStyle/>
          <a:p>
            <a:r>
              <a:rPr lang="en-US" sz="3600" dirty="0" smtClean="0">
                <a:solidFill>
                  <a:srgbClr val="C00000"/>
                </a:solidFill>
              </a:rPr>
              <a:t>Independence</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12</a:t>
            </a:fld>
            <a:endParaRPr lang="en-US" dirty="0"/>
          </a:p>
        </p:txBody>
      </p:sp>
      <p:sp>
        <p:nvSpPr>
          <p:cNvPr id="7" name="TextBox 6"/>
          <p:cNvSpPr txBox="1"/>
          <p:nvPr/>
        </p:nvSpPr>
        <p:spPr>
          <a:xfrm>
            <a:off x="380010" y="1252486"/>
            <a:ext cx="9337050" cy="984885"/>
          </a:xfrm>
          <a:prstGeom prst="rect">
            <a:avLst/>
          </a:prstGeom>
          <a:noFill/>
        </p:spPr>
        <p:txBody>
          <a:bodyPr wrap="square" rtlCol="0">
            <a:spAutoFit/>
          </a:bodyPr>
          <a:lstStyle/>
          <a:p>
            <a:pPr marL="225425" indent="-225425">
              <a:spcBef>
                <a:spcPts val="1200"/>
              </a:spcBef>
              <a:buFont typeface="Arial" charset="0"/>
              <a:buChar char="•"/>
            </a:pPr>
            <a:r>
              <a:rPr lang="is-IS" dirty="0" smtClean="0">
                <a:solidFill>
                  <a:srgbClr val="0070C0"/>
                </a:solidFill>
                <a:latin typeface="CMU Serif Roman" charset="0"/>
                <a:ea typeface="CMU Serif Roman" charset="0"/>
                <a:cs typeface="CMU Serif Roman" charset="0"/>
              </a:rPr>
              <a:t>Two RVs are independent if: </a:t>
            </a:r>
            <a:r>
              <a:rPr lang="is-IS" sz="2200" dirty="0" smtClean="0">
                <a:latin typeface="CMU Serif Roman" charset="0"/>
                <a:ea typeface="CMU Serif Roman" charset="0"/>
                <a:cs typeface="CMU Serif Roman" charset="0"/>
              </a:rPr>
              <a:t>P(</a:t>
            </a:r>
            <a:r>
              <a:rPr lang="is-IS" sz="2200" i="1" dirty="0" smtClean="0">
                <a:latin typeface="CMU Serif Roman" charset="0"/>
                <a:ea typeface="CMU Serif Roman" charset="0"/>
                <a:cs typeface="CMU Serif Roman" charset="0"/>
              </a:rPr>
              <a:t>X</a:t>
            </a:r>
            <a:r>
              <a:rPr lang="is-IS" sz="2200" baseline="-25000" dirty="0" smtClean="0">
                <a:latin typeface="CMU Serif Roman" charset="0"/>
                <a:ea typeface="CMU Serif Roman" charset="0"/>
                <a:cs typeface="CMU Serif Roman" charset="0"/>
              </a:rPr>
              <a:t>1</a:t>
            </a:r>
            <a:r>
              <a:rPr lang="is-IS" sz="2200" dirty="0" smtClean="0">
                <a:latin typeface="CMU Serif Roman" charset="0"/>
                <a:ea typeface="CMU Serif Roman" charset="0"/>
                <a:cs typeface="CMU Serif Roman" charset="0"/>
              </a:rPr>
              <a:t>, </a:t>
            </a:r>
            <a:r>
              <a:rPr lang="is-IS" sz="2200" i="1" dirty="0" smtClean="0">
                <a:latin typeface="CMU Serif Roman" charset="0"/>
                <a:ea typeface="CMU Serif Roman" charset="0"/>
                <a:cs typeface="CMU Serif Roman" charset="0"/>
              </a:rPr>
              <a:t>X</a:t>
            </a:r>
            <a:r>
              <a:rPr lang="is-IS" sz="2200" baseline="-25000" dirty="0" smtClean="0">
                <a:latin typeface="CMU Serif Roman" charset="0"/>
                <a:ea typeface="CMU Serif Roman" charset="0"/>
                <a:cs typeface="CMU Serif Roman" charset="0"/>
              </a:rPr>
              <a:t>2</a:t>
            </a:r>
            <a:r>
              <a:rPr lang="is-IS" sz="2200" dirty="0" smtClean="0">
                <a:latin typeface="CMU Serif Roman" charset="0"/>
                <a:ea typeface="CMU Serif Roman" charset="0"/>
                <a:cs typeface="CMU Serif Roman" charset="0"/>
              </a:rPr>
              <a:t>) = P(</a:t>
            </a:r>
            <a:r>
              <a:rPr lang="is-IS" sz="2200" i="1" dirty="0" smtClean="0">
                <a:latin typeface="CMU Serif Roman" charset="0"/>
                <a:ea typeface="CMU Serif Roman" charset="0"/>
                <a:cs typeface="CMU Serif Roman" charset="0"/>
              </a:rPr>
              <a:t>X</a:t>
            </a:r>
            <a:r>
              <a:rPr lang="is-IS" sz="2200" baseline="-25000" dirty="0" smtClean="0">
                <a:latin typeface="CMU Serif Roman" charset="0"/>
                <a:ea typeface="CMU Serif Roman" charset="0"/>
                <a:cs typeface="CMU Serif Roman" charset="0"/>
              </a:rPr>
              <a:t>1</a:t>
            </a:r>
            <a:r>
              <a:rPr lang="is-IS" sz="2200" dirty="0" smtClean="0">
                <a:latin typeface="CMU Serif Roman" charset="0"/>
                <a:ea typeface="CMU Serif Roman" charset="0"/>
                <a:cs typeface="CMU Serif Roman" charset="0"/>
              </a:rPr>
              <a:t>)P(</a:t>
            </a:r>
            <a:r>
              <a:rPr lang="is-IS" sz="2200" i="1" dirty="0" smtClean="0">
                <a:latin typeface="CMU Serif Roman" charset="0"/>
                <a:ea typeface="CMU Serif Roman" charset="0"/>
                <a:cs typeface="CMU Serif Roman" charset="0"/>
              </a:rPr>
              <a:t>X</a:t>
            </a:r>
            <a:r>
              <a:rPr lang="is-IS" sz="2200" baseline="-25000" dirty="0" smtClean="0">
                <a:latin typeface="CMU Serif Roman" charset="0"/>
                <a:ea typeface="CMU Serif Roman" charset="0"/>
                <a:cs typeface="CMU Serif Roman" charset="0"/>
              </a:rPr>
              <a:t>2</a:t>
            </a:r>
            <a:r>
              <a:rPr lang="is-IS" sz="2200" dirty="0" smtClean="0">
                <a:latin typeface="CMU Serif Roman" charset="0"/>
                <a:ea typeface="CMU Serif Roman" charset="0"/>
                <a:cs typeface="CMU Serif Roman" charset="0"/>
              </a:rPr>
              <a:t>) </a:t>
            </a:r>
          </a:p>
          <a:p>
            <a:pPr marL="225425" indent="-225425">
              <a:spcBef>
                <a:spcPts val="1200"/>
              </a:spcBef>
              <a:buFont typeface="Arial" charset="0"/>
              <a:buChar char="•"/>
            </a:pPr>
            <a:r>
              <a:rPr lang="en-US" i="1" dirty="0" smtClean="0">
                <a:solidFill>
                  <a:srgbClr val="0070C0"/>
                </a:solidFill>
                <a:latin typeface="CMU Serif Roman" charset="0"/>
                <a:ea typeface="CMU Serif Roman" charset="0"/>
                <a:cs typeface="CMU Serif Roman" charset="0"/>
              </a:rPr>
              <a:t>n</a:t>
            </a:r>
            <a:r>
              <a:rPr lang="en-US" dirty="0" smtClean="0">
                <a:solidFill>
                  <a:srgbClr val="0070C0"/>
                </a:solidFill>
                <a:latin typeface="CMU Serif Roman" charset="0"/>
                <a:ea typeface="CMU Serif Roman" charset="0"/>
                <a:cs typeface="CMU Serif Roman" charset="0"/>
              </a:rPr>
              <a:t> variables are independent if</a:t>
            </a:r>
            <a:r>
              <a:rPr lang="en-US" dirty="0" smtClean="0">
                <a:solidFill>
                  <a:srgbClr val="0070C0"/>
                </a:solidFill>
              </a:rPr>
              <a:t>:  </a:t>
            </a:r>
            <a:r>
              <a:rPr lang="is-IS" sz="2100" dirty="0" smtClean="0">
                <a:latin typeface="CMU Serif Roman" charset="0"/>
                <a:ea typeface="CMU Serif Roman" charset="0"/>
                <a:cs typeface="CMU Serif Roman" charset="0"/>
              </a:rPr>
              <a:t>P(</a:t>
            </a:r>
            <a:r>
              <a:rPr lang="is-IS" sz="2100" i="1" dirty="0" smtClean="0">
                <a:latin typeface="CMU Serif Roman" charset="0"/>
                <a:ea typeface="CMU Serif Roman" charset="0"/>
                <a:cs typeface="CMU Serif Roman" charset="0"/>
              </a:rPr>
              <a:t>X</a:t>
            </a:r>
            <a:r>
              <a:rPr lang="is-IS" sz="2100" baseline="-25000" dirty="0" smtClean="0">
                <a:latin typeface="CMU Serif Roman" charset="0"/>
                <a:ea typeface="CMU Serif Roman" charset="0"/>
                <a:cs typeface="CMU Serif Roman" charset="0"/>
              </a:rPr>
              <a:t>1</a:t>
            </a:r>
            <a:r>
              <a:rPr lang="is-IS" sz="2100" dirty="0">
                <a:latin typeface="CMU Serif Roman" charset="0"/>
                <a:ea typeface="CMU Serif Roman" charset="0"/>
                <a:cs typeface="CMU Serif Roman" charset="0"/>
              </a:rPr>
              <a:t>, </a:t>
            </a:r>
            <a:r>
              <a:rPr lang="is-IS" sz="2100" i="1" dirty="0" smtClean="0">
                <a:latin typeface="CMU Serif Roman" charset="0"/>
                <a:ea typeface="CMU Serif Roman" charset="0"/>
                <a:cs typeface="CMU Serif Roman" charset="0"/>
              </a:rPr>
              <a:t>X</a:t>
            </a:r>
            <a:r>
              <a:rPr lang="is-IS" sz="2100" baseline="-25000" dirty="0" smtClean="0">
                <a:latin typeface="CMU Serif Roman" charset="0"/>
                <a:ea typeface="CMU Serif Roman" charset="0"/>
                <a:cs typeface="CMU Serif Roman" charset="0"/>
              </a:rPr>
              <a:t>2, ...,</a:t>
            </a:r>
            <a:r>
              <a:rPr lang="is-IS" sz="2100" dirty="0" smtClean="0">
                <a:latin typeface="CMU Serif Roman" charset="0"/>
                <a:ea typeface="CMU Serif Roman" charset="0"/>
                <a:cs typeface="CMU Serif Roman" charset="0"/>
              </a:rPr>
              <a:t> </a:t>
            </a:r>
            <a:r>
              <a:rPr lang="is-IS" sz="2100" i="1" dirty="0" smtClean="0">
                <a:latin typeface="CMU Serif Roman" charset="0"/>
                <a:ea typeface="CMU Serif Roman" charset="0"/>
                <a:cs typeface="CMU Serif Roman" charset="0"/>
              </a:rPr>
              <a:t>X</a:t>
            </a:r>
            <a:r>
              <a:rPr lang="is-IS" sz="2100" baseline="-25000" dirty="0" smtClean="0">
                <a:latin typeface="CMU Serif Roman" charset="0"/>
                <a:ea typeface="CMU Serif Roman" charset="0"/>
                <a:cs typeface="CMU Serif Roman" charset="0"/>
              </a:rPr>
              <a:t>n</a:t>
            </a:r>
            <a:r>
              <a:rPr lang="is-IS" sz="2100" dirty="0" smtClean="0">
                <a:latin typeface="CMU Serif Roman" charset="0"/>
                <a:ea typeface="CMU Serif Roman" charset="0"/>
                <a:cs typeface="CMU Serif Roman" charset="0"/>
              </a:rPr>
              <a:t>) = </a:t>
            </a:r>
            <a:r>
              <a:rPr lang="is-IS" sz="2100" dirty="0">
                <a:latin typeface="CMU Serif Roman" charset="0"/>
                <a:ea typeface="CMU Serif Roman" charset="0"/>
                <a:cs typeface="CMU Serif Roman" charset="0"/>
              </a:rPr>
              <a:t>P(</a:t>
            </a:r>
            <a:r>
              <a:rPr lang="is-IS" sz="2100" i="1" dirty="0">
                <a:latin typeface="CMU Serif Roman" charset="0"/>
                <a:ea typeface="CMU Serif Roman" charset="0"/>
                <a:cs typeface="CMU Serif Roman" charset="0"/>
              </a:rPr>
              <a:t>X</a:t>
            </a:r>
            <a:r>
              <a:rPr lang="is-IS" sz="2100" baseline="-25000" dirty="0">
                <a:latin typeface="CMU Serif Roman" charset="0"/>
                <a:ea typeface="CMU Serif Roman" charset="0"/>
                <a:cs typeface="CMU Serif Roman" charset="0"/>
              </a:rPr>
              <a:t>1</a:t>
            </a:r>
            <a:r>
              <a:rPr lang="is-IS" sz="2100" dirty="0">
                <a:latin typeface="CMU Serif Roman" charset="0"/>
                <a:ea typeface="CMU Serif Roman" charset="0"/>
                <a:cs typeface="CMU Serif Roman" charset="0"/>
              </a:rPr>
              <a:t>)P(</a:t>
            </a:r>
            <a:r>
              <a:rPr lang="is-IS" sz="2100" i="1" dirty="0">
                <a:latin typeface="CMU Serif Roman" charset="0"/>
                <a:ea typeface="CMU Serif Roman" charset="0"/>
                <a:cs typeface="CMU Serif Roman" charset="0"/>
              </a:rPr>
              <a:t>X</a:t>
            </a:r>
            <a:r>
              <a:rPr lang="is-IS" sz="2100" baseline="-25000" dirty="0">
                <a:latin typeface="CMU Serif Roman" charset="0"/>
                <a:ea typeface="CMU Serif Roman" charset="0"/>
                <a:cs typeface="CMU Serif Roman" charset="0"/>
              </a:rPr>
              <a:t>2</a:t>
            </a:r>
            <a:r>
              <a:rPr lang="is-IS" sz="2100" dirty="0" smtClean="0">
                <a:latin typeface="CMU Serif Roman" charset="0"/>
                <a:ea typeface="CMU Serif Roman" charset="0"/>
                <a:cs typeface="CMU Serif Roman" charset="0"/>
              </a:rPr>
              <a:t>)...P(</a:t>
            </a:r>
            <a:r>
              <a:rPr lang="is-IS" sz="2100" i="1" dirty="0" smtClean="0">
                <a:latin typeface="CMU Serif Roman" charset="0"/>
                <a:ea typeface="CMU Serif Roman" charset="0"/>
                <a:cs typeface="CMU Serif Roman" charset="0"/>
              </a:rPr>
              <a:t>X</a:t>
            </a:r>
            <a:r>
              <a:rPr lang="is-IS" sz="2100" baseline="-25000" dirty="0" smtClean="0">
                <a:latin typeface="CMU Serif Roman" charset="0"/>
                <a:ea typeface="CMU Serif Roman" charset="0"/>
                <a:cs typeface="CMU Serif Roman" charset="0"/>
              </a:rPr>
              <a:t>n</a:t>
            </a:r>
            <a:r>
              <a:rPr lang="is-IS" sz="2100" dirty="0" smtClean="0">
                <a:latin typeface="CMU Serif Roman" charset="0"/>
                <a:ea typeface="CMU Serif Roman" charset="0"/>
                <a:cs typeface="CMU Serif Roman" charset="0"/>
              </a:rPr>
              <a:t>)</a:t>
            </a:r>
          </a:p>
        </p:txBody>
      </p:sp>
      <p:pic>
        <p:nvPicPr>
          <p:cNvPr id="3" name="Picture 2"/>
          <p:cNvPicPr>
            <a:picLocks noChangeAspect="1"/>
          </p:cNvPicPr>
          <p:nvPr/>
        </p:nvPicPr>
        <p:blipFill>
          <a:blip r:embed="rId3"/>
          <a:stretch>
            <a:fillRect/>
          </a:stretch>
        </p:blipFill>
        <p:spPr>
          <a:xfrm>
            <a:off x="927231" y="3354256"/>
            <a:ext cx="6922359" cy="2894144"/>
          </a:xfrm>
          <a:prstGeom prst="rect">
            <a:avLst/>
          </a:prstGeom>
        </p:spPr>
      </p:pic>
      <p:sp>
        <p:nvSpPr>
          <p:cNvPr id="13" name="Rectangle 12"/>
          <p:cNvSpPr/>
          <p:nvPr/>
        </p:nvSpPr>
        <p:spPr>
          <a:xfrm flipH="1">
            <a:off x="380010" y="2922304"/>
            <a:ext cx="1260390" cy="461665"/>
          </a:xfrm>
          <a:prstGeom prst="rect">
            <a:avLst/>
          </a:prstGeom>
        </p:spPr>
        <p:txBody>
          <a:bodyPr wrap="square">
            <a:spAutoFit/>
          </a:bodyPr>
          <a:lstStyle/>
          <a:p>
            <a:r>
              <a:rPr lang="en-US" dirty="0" smtClean="0">
                <a:solidFill>
                  <a:schemeClr val="accent1">
                    <a:lumMod val="50000"/>
                  </a:schemeClr>
                </a:solidFill>
                <a:latin typeface="CMU Serif Roman" charset="0"/>
                <a:ea typeface="CMU Serif Roman" charset="0"/>
                <a:cs typeface="CMU Serif Roman" charset="0"/>
              </a:rPr>
              <a:t>Case  1</a:t>
            </a:r>
            <a:endParaRPr lang="en-US" dirty="0">
              <a:solidFill>
                <a:schemeClr val="accent1">
                  <a:lumMod val="50000"/>
                </a:schemeClr>
              </a:solidFill>
              <a:latin typeface="CMU Serif Roman" charset="0"/>
              <a:ea typeface="CMU Serif Roman" charset="0"/>
              <a:cs typeface="CMU Serif Roman" charset="0"/>
            </a:endParaRPr>
          </a:p>
        </p:txBody>
      </p:sp>
      <p:sp>
        <p:nvSpPr>
          <p:cNvPr id="9" name="TextBox 8"/>
          <p:cNvSpPr txBox="1"/>
          <p:nvPr/>
        </p:nvSpPr>
        <p:spPr>
          <a:xfrm>
            <a:off x="380010" y="2348384"/>
            <a:ext cx="7178568" cy="461665"/>
          </a:xfrm>
          <a:prstGeom prst="rect">
            <a:avLst/>
          </a:prstGeom>
          <a:noFill/>
        </p:spPr>
        <p:txBody>
          <a:bodyPr wrap="none" rtlCol="0">
            <a:spAutoFit/>
          </a:bodyPr>
          <a:lstStyle/>
          <a:p>
            <a:r>
              <a:rPr lang="en-US" dirty="0" smtClean="0">
                <a:solidFill>
                  <a:srgbClr val="FF0000"/>
                </a:solidFill>
              </a:rPr>
              <a:t>Are x and y are independent in the following two cases? </a:t>
            </a:r>
            <a:endParaRPr lang="en-US" dirty="0">
              <a:solidFill>
                <a:srgbClr val="FF0000"/>
              </a:solidFill>
            </a:endParaRPr>
          </a:p>
        </p:txBody>
      </p:sp>
    </p:spTree>
    <p:extLst>
      <p:ext uri="{BB962C8B-B14F-4D97-AF65-F5344CB8AC3E}">
        <p14:creationId xmlns:p14="http://schemas.microsoft.com/office/powerpoint/2010/main" val="325865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2" y="201988"/>
            <a:ext cx="9372600" cy="939167"/>
          </a:xfrm>
        </p:spPr>
        <p:txBody>
          <a:bodyPr/>
          <a:lstStyle/>
          <a:p>
            <a:r>
              <a:rPr lang="en-US" sz="3600" dirty="0" smtClean="0">
                <a:solidFill>
                  <a:srgbClr val="C00000"/>
                </a:solidFill>
              </a:rPr>
              <a:t>Independence</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985727" y="2891978"/>
            <a:ext cx="7087031" cy="3022685"/>
          </a:xfrm>
          <a:prstGeom prst="rect">
            <a:avLst/>
          </a:prstGeom>
        </p:spPr>
      </p:pic>
      <p:sp>
        <p:nvSpPr>
          <p:cNvPr id="88" name="Rectangle 87"/>
          <p:cNvSpPr/>
          <p:nvPr/>
        </p:nvSpPr>
        <p:spPr>
          <a:xfrm>
            <a:off x="382617" y="2430313"/>
            <a:ext cx="1013419" cy="461665"/>
          </a:xfrm>
          <a:prstGeom prst="rect">
            <a:avLst/>
          </a:prstGeom>
        </p:spPr>
        <p:txBody>
          <a:bodyPr wrap="none">
            <a:spAutoFit/>
          </a:bodyPr>
          <a:lstStyle/>
          <a:p>
            <a:r>
              <a:rPr lang="en-US" dirty="0" smtClean="0">
                <a:solidFill>
                  <a:srgbClr val="008000"/>
                </a:solidFill>
                <a:latin typeface="CMU Serif Roman" charset="0"/>
                <a:ea typeface="CMU Serif Roman" charset="0"/>
                <a:cs typeface="CMU Serif Roman" charset="0"/>
              </a:rPr>
              <a:t>Case 2</a:t>
            </a:r>
            <a:endParaRPr lang="en-US" dirty="0">
              <a:solidFill>
                <a:srgbClr val="008000"/>
              </a:solidFill>
              <a:latin typeface="CMU Serif Roman" charset="0"/>
              <a:ea typeface="CMU Serif Roman" charset="0"/>
              <a:cs typeface="CMU Serif Roman" charset="0"/>
            </a:endParaRPr>
          </a:p>
        </p:txBody>
      </p:sp>
      <p:sp>
        <p:nvSpPr>
          <p:cNvPr id="16" name="TextBox 15"/>
          <p:cNvSpPr txBox="1"/>
          <p:nvPr/>
        </p:nvSpPr>
        <p:spPr>
          <a:xfrm>
            <a:off x="382617" y="1585184"/>
            <a:ext cx="4863832" cy="461665"/>
          </a:xfrm>
          <a:prstGeom prst="rect">
            <a:avLst/>
          </a:prstGeom>
          <a:noFill/>
        </p:spPr>
        <p:txBody>
          <a:bodyPr wrap="none" rtlCol="0">
            <a:spAutoFit/>
          </a:bodyPr>
          <a:lstStyle/>
          <a:p>
            <a:r>
              <a:rPr lang="en-US" dirty="0" smtClean="0">
                <a:solidFill>
                  <a:srgbClr val="00B0F0"/>
                </a:solidFill>
              </a:rPr>
              <a:t>Are x and y independent in this case? </a:t>
            </a:r>
            <a:endParaRPr lang="en-US" dirty="0">
              <a:solidFill>
                <a:srgbClr val="00B0F0"/>
              </a:solidFill>
            </a:endParaRPr>
          </a:p>
        </p:txBody>
      </p:sp>
    </p:spTree>
    <p:extLst>
      <p:ext uri="{BB962C8B-B14F-4D97-AF65-F5344CB8AC3E}">
        <p14:creationId xmlns:p14="http://schemas.microsoft.com/office/powerpoint/2010/main" val="49244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25627" y="1930565"/>
            <a:ext cx="4678338" cy="2295446"/>
          </a:xfrm>
          <a:prstGeom prst="rect">
            <a:avLst/>
          </a:prstGeom>
        </p:spPr>
      </p:pic>
      <p:sp>
        <p:nvSpPr>
          <p:cNvPr id="6" name="TextBox 5"/>
          <p:cNvSpPr txBox="1"/>
          <p:nvPr/>
        </p:nvSpPr>
        <p:spPr>
          <a:xfrm>
            <a:off x="979978" y="4661641"/>
            <a:ext cx="7412644" cy="1107996"/>
          </a:xfrm>
          <a:prstGeom prst="rect">
            <a:avLst/>
          </a:prstGeom>
          <a:noFill/>
        </p:spPr>
        <p:txBody>
          <a:bodyPr wrap="square" rtlCol="0">
            <a:spAutoFit/>
          </a:bodyPr>
          <a:lstStyle/>
          <a:p>
            <a:r>
              <a:rPr lang="en-US" sz="2200" dirty="0" smtClean="0">
                <a:latin typeface="+mn-lt"/>
                <a:ea typeface="CMU Serif Roman" charset="0"/>
                <a:cs typeface="CMU Serif Roman" charset="0"/>
              </a:rPr>
              <a:t>Cavity can cause toothache and caused “probe” (of a dentist) to be caught in a tooth.  Are toothache and catch independent?</a:t>
            </a:r>
          </a:p>
          <a:p>
            <a:endParaRPr lang="en-US" sz="2200" dirty="0">
              <a:latin typeface="+mn-lt"/>
              <a:ea typeface="CMU Serif Roman" charset="0"/>
              <a:cs typeface="CMU Serif Roman" charset="0"/>
            </a:endParaRPr>
          </a:p>
        </p:txBody>
      </p:sp>
      <p:sp>
        <p:nvSpPr>
          <p:cNvPr id="7" name="Title 1"/>
          <p:cNvSpPr>
            <a:spLocks noGrp="1"/>
          </p:cNvSpPr>
          <p:nvPr>
            <p:ph type="title"/>
          </p:nvPr>
        </p:nvSpPr>
        <p:spPr>
          <a:xfrm>
            <a:off x="0" y="555768"/>
            <a:ext cx="9372600" cy="939167"/>
          </a:xfrm>
        </p:spPr>
        <p:txBody>
          <a:bodyPr/>
          <a:lstStyle/>
          <a:p>
            <a:r>
              <a:rPr lang="en-US" sz="4000" dirty="0" smtClean="0">
                <a:solidFill>
                  <a:srgbClr val="C00000"/>
                </a:solidFill>
              </a:rPr>
              <a:t>Conditional Independence</a:t>
            </a:r>
            <a:endParaRPr lang="en-US" sz="4000" dirty="0">
              <a:solidFill>
                <a:srgbClr val="C00000"/>
              </a:solidFill>
            </a:endParaRPr>
          </a:p>
        </p:txBody>
      </p:sp>
    </p:spTree>
    <p:extLst>
      <p:ext uri="{BB962C8B-B14F-4D97-AF65-F5344CB8AC3E}">
        <p14:creationId xmlns:p14="http://schemas.microsoft.com/office/powerpoint/2010/main" val="413966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5627" y="1930565"/>
            <a:ext cx="4678338" cy="2295446"/>
          </a:xfrm>
          <a:prstGeom prst="rect">
            <a:avLst/>
          </a:prstGeom>
        </p:spPr>
      </p:pic>
      <p:sp>
        <p:nvSpPr>
          <p:cNvPr id="6" name="TextBox 5"/>
          <p:cNvSpPr txBox="1"/>
          <p:nvPr/>
        </p:nvSpPr>
        <p:spPr>
          <a:xfrm>
            <a:off x="979978" y="4661641"/>
            <a:ext cx="7412644" cy="1107996"/>
          </a:xfrm>
          <a:prstGeom prst="rect">
            <a:avLst/>
          </a:prstGeom>
          <a:noFill/>
        </p:spPr>
        <p:txBody>
          <a:bodyPr wrap="square" rtlCol="0">
            <a:spAutoFit/>
          </a:bodyPr>
          <a:lstStyle/>
          <a:p>
            <a:r>
              <a:rPr lang="en-US" sz="2200" dirty="0" smtClean="0">
                <a:latin typeface="+mn-lt"/>
                <a:ea typeface="CMU Serif Roman" charset="0"/>
                <a:cs typeface="CMU Serif Roman" charset="0"/>
              </a:rPr>
              <a:t>If a probe catches in the tooth, then it is likely the tooth has a cavity and the cavity causes toothache. They are NOT independent.  </a:t>
            </a:r>
          </a:p>
        </p:txBody>
      </p:sp>
      <p:sp>
        <p:nvSpPr>
          <p:cNvPr id="7" name="Title 1"/>
          <p:cNvSpPr>
            <a:spLocks noGrp="1"/>
          </p:cNvSpPr>
          <p:nvPr>
            <p:ph type="title"/>
          </p:nvPr>
        </p:nvSpPr>
        <p:spPr>
          <a:xfrm>
            <a:off x="0" y="555768"/>
            <a:ext cx="9372600" cy="939167"/>
          </a:xfrm>
        </p:spPr>
        <p:txBody>
          <a:bodyPr/>
          <a:lstStyle/>
          <a:p>
            <a:r>
              <a:rPr lang="en-US" sz="4000" dirty="0" smtClean="0">
                <a:solidFill>
                  <a:srgbClr val="C00000"/>
                </a:solidFill>
              </a:rPr>
              <a:t>Conditional Independence</a:t>
            </a:r>
            <a:endParaRPr lang="en-US" sz="4000" dirty="0">
              <a:solidFill>
                <a:srgbClr val="C00000"/>
              </a:solidFill>
            </a:endParaRPr>
          </a:p>
        </p:txBody>
      </p:sp>
    </p:spTree>
    <p:extLst>
      <p:ext uri="{BB962C8B-B14F-4D97-AF65-F5344CB8AC3E}">
        <p14:creationId xmlns:p14="http://schemas.microsoft.com/office/powerpoint/2010/main" val="743943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25627" y="1930565"/>
            <a:ext cx="4678338" cy="2295446"/>
          </a:xfrm>
          <a:prstGeom prst="rect">
            <a:avLst/>
          </a:prstGeom>
        </p:spPr>
      </p:pic>
      <p:sp>
        <p:nvSpPr>
          <p:cNvPr id="6" name="TextBox 5"/>
          <p:cNvSpPr txBox="1"/>
          <p:nvPr/>
        </p:nvSpPr>
        <p:spPr>
          <a:xfrm>
            <a:off x="979978" y="4661641"/>
            <a:ext cx="7412644" cy="1785104"/>
          </a:xfrm>
          <a:prstGeom prst="rect">
            <a:avLst/>
          </a:prstGeom>
          <a:noFill/>
        </p:spPr>
        <p:txBody>
          <a:bodyPr wrap="square" rtlCol="0">
            <a:spAutoFit/>
          </a:bodyPr>
          <a:lstStyle/>
          <a:p>
            <a:r>
              <a:rPr lang="en-US" sz="2200" dirty="0" smtClean="0">
                <a:latin typeface="+mn-lt"/>
                <a:ea typeface="CMU Serif Roman" charset="0"/>
                <a:cs typeface="CMU Serif Roman" charset="0"/>
              </a:rPr>
              <a:t>However, these variables (toothache, catch) become independent  given the knowledge about the absence or presence of a cavity.</a:t>
            </a:r>
          </a:p>
          <a:p>
            <a:endParaRPr lang="en-US" sz="2200" dirty="0">
              <a:latin typeface="+mn-lt"/>
              <a:ea typeface="CMU Serif Roman" charset="0"/>
              <a:cs typeface="CMU Serif Roman" charset="0"/>
            </a:endParaRPr>
          </a:p>
          <a:p>
            <a:r>
              <a:rPr lang="en-US" sz="2200" dirty="0" smtClean="0">
                <a:latin typeface="+mn-lt"/>
                <a:ea typeface="CMU Serif Roman" charset="0"/>
                <a:cs typeface="CMU Serif Roman" charset="0"/>
              </a:rPr>
              <a:t>Cavity explains away their dependency. </a:t>
            </a:r>
          </a:p>
        </p:txBody>
      </p:sp>
      <p:sp>
        <p:nvSpPr>
          <p:cNvPr id="7" name="Title 1"/>
          <p:cNvSpPr>
            <a:spLocks noGrp="1"/>
          </p:cNvSpPr>
          <p:nvPr>
            <p:ph type="title"/>
          </p:nvPr>
        </p:nvSpPr>
        <p:spPr>
          <a:xfrm>
            <a:off x="0" y="555768"/>
            <a:ext cx="9372600" cy="939167"/>
          </a:xfrm>
        </p:spPr>
        <p:txBody>
          <a:bodyPr/>
          <a:lstStyle/>
          <a:p>
            <a:r>
              <a:rPr lang="en-US" sz="4000" dirty="0" smtClean="0">
                <a:solidFill>
                  <a:srgbClr val="C00000"/>
                </a:solidFill>
              </a:rPr>
              <a:t>Conditional Independence</a:t>
            </a:r>
            <a:endParaRPr lang="en-US" sz="4000" dirty="0">
              <a:solidFill>
                <a:srgbClr val="C00000"/>
              </a:solidFill>
            </a:endParaRPr>
          </a:p>
        </p:txBody>
      </p:sp>
    </p:spTree>
    <p:extLst>
      <p:ext uri="{BB962C8B-B14F-4D97-AF65-F5344CB8AC3E}">
        <p14:creationId xmlns:p14="http://schemas.microsoft.com/office/powerpoint/2010/main" val="1350138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443"/>
            <a:ext cx="9372600" cy="939167"/>
          </a:xfrm>
        </p:spPr>
        <p:txBody>
          <a:bodyPr/>
          <a:lstStyle/>
          <a:p>
            <a:r>
              <a:rPr lang="en-US" sz="3200" dirty="0" smtClean="0">
                <a:solidFill>
                  <a:srgbClr val="C00000"/>
                </a:solidFill>
              </a:rPr>
              <a:t>Conditional Independence</a:t>
            </a:r>
            <a:endParaRPr lang="en-US" sz="32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17</a:t>
            </a:fld>
            <a:endParaRPr lang="en-US" dirty="0"/>
          </a:p>
        </p:txBody>
      </p:sp>
      <p:sp>
        <p:nvSpPr>
          <p:cNvPr id="7" name="TextBox 6"/>
          <p:cNvSpPr txBox="1"/>
          <p:nvPr/>
        </p:nvSpPr>
        <p:spPr>
          <a:xfrm>
            <a:off x="958263" y="1503942"/>
            <a:ext cx="7807938" cy="4031873"/>
          </a:xfrm>
          <a:prstGeom prst="rect">
            <a:avLst/>
          </a:prstGeom>
          <a:noFill/>
        </p:spPr>
        <p:txBody>
          <a:bodyPr wrap="square" rtlCol="0">
            <a:spAutoFit/>
          </a:bodyPr>
          <a:lstStyle/>
          <a:p>
            <a:pPr>
              <a:spcBef>
                <a:spcPts val="2400"/>
              </a:spcBef>
            </a:pPr>
            <a:r>
              <a:rPr lang="is-IS" i="1" dirty="0" smtClean="0">
                <a:solidFill>
                  <a:srgbClr val="0070C0"/>
                </a:solidFill>
                <a:latin typeface="+mn-lt"/>
                <a:ea typeface="CMU Serif Roman" charset="0"/>
                <a:cs typeface="CMU Serif Roman" charset="0"/>
              </a:rPr>
              <a:t>X</a:t>
            </a:r>
            <a:r>
              <a:rPr lang="is-IS" baseline="-25000" dirty="0" smtClean="0">
                <a:solidFill>
                  <a:srgbClr val="0070C0"/>
                </a:solidFill>
                <a:latin typeface="+mn-lt"/>
                <a:ea typeface="CMU Serif Roman" charset="0"/>
                <a:cs typeface="CMU Serif Roman" charset="0"/>
              </a:rPr>
              <a:t>1</a:t>
            </a:r>
            <a:r>
              <a:rPr lang="is-IS" dirty="0" smtClean="0">
                <a:solidFill>
                  <a:srgbClr val="0070C0"/>
                </a:solidFill>
                <a:latin typeface="+mn-lt"/>
                <a:ea typeface="CMU Serif Roman" charset="0"/>
                <a:cs typeface="CMU Serif Roman" charset="0"/>
              </a:rPr>
              <a:t> and </a:t>
            </a:r>
            <a:r>
              <a:rPr lang="is-IS" i="1" dirty="0" smtClean="0">
                <a:solidFill>
                  <a:srgbClr val="0070C0"/>
                </a:solidFill>
                <a:latin typeface="+mn-lt"/>
                <a:ea typeface="CMU Serif Roman" charset="0"/>
                <a:cs typeface="CMU Serif Roman" charset="0"/>
              </a:rPr>
              <a:t>X</a:t>
            </a:r>
            <a:r>
              <a:rPr lang="is-IS" baseline="-25000" dirty="0" smtClean="0">
                <a:solidFill>
                  <a:srgbClr val="0070C0"/>
                </a:solidFill>
                <a:latin typeface="+mn-lt"/>
                <a:ea typeface="CMU Serif Roman" charset="0"/>
                <a:cs typeface="CMU Serif Roman" charset="0"/>
              </a:rPr>
              <a:t>2</a:t>
            </a:r>
            <a:r>
              <a:rPr lang="is-IS" dirty="0" smtClean="0">
                <a:solidFill>
                  <a:srgbClr val="0070C0"/>
                </a:solidFill>
                <a:latin typeface="+mn-lt"/>
                <a:ea typeface="CMU Serif Roman" charset="0"/>
                <a:cs typeface="CMU Serif Roman" charset="0"/>
              </a:rPr>
              <a:t> are </a:t>
            </a:r>
            <a:r>
              <a:rPr lang="is-IS" i="1" dirty="0" smtClean="0">
                <a:solidFill>
                  <a:srgbClr val="0070C0"/>
                </a:solidFill>
                <a:latin typeface="+mn-lt"/>
                <a:ea typeface="CMU Serif Roman" charset="0"/>
                <a:cs typeface="CMU Serif Roman" charset="0"/>
              </a:rPr>
              <a:t>conditionally independent given X</a:t>
            </a:r>
            <a:r>
              <a:rPr lang="is-IS" i="1" baseline="-25000" dirty="0" smtClean="0">
                <a:solidFill>
                  <a:srgbClr val="0070C0"/>
                </a:solidFill>
                <a:latin typeface="+mn-lt"/>
                <a:ea typeface="CMU Serif Roman" charset="0"/>
                <a:cs typeface="CMU Serif Roman" charset="0"/>
              </a:rPr>
              <a:t>3</a:t>
            </a:r>
            <a:r>
              <a:rPr lang="is-IS" i="1" dirty="0" smtClean="0">
                <a:solidFill>
                  <a:srgbClr val="0070C0"/>
                </a:solidFill>
                <a:latin typeface="+mn-lt"/>
                <a:ea typeface="CMU Serif Roman" charset="0"/>
                <a:cs typeface="CMU Serif Roman" charset="0"/>
              </a:rPr>
              <a:t> </a:t>
            </a:r>
            <a:r>
              <a:rPr lang="is-IS" dirty="0" smtClean="0">
                <a:solidFill>
                  <a:srgbClr val="0070C0"/>
                </a:solidFill>
                <a:latin typeface="+mn-lt"/>
                <a:ea typeface="CMU Serif Roman" charset="0"/>
                <a:cs typeface="CMU Serif Roman" charset="0"/>
              </a:rPr>
              <a:t>if:    </a:t>
            </a:r>
            <a:r>
              <a:rPr lang="is-IS" dirty="0">
                <a:solidFill>
                  <a:srgbClr val="0070C0"/>
                </a:solidFill>
                <a:latin typeface="+mn-lt"/>
                <a:ea typeface="CMU Serif Roman" charset="0"/>
                <a:cs typeface="CMU Serif Roman" charset="0"/>
              </a:rPr>
              <a:t> </a:t>
            </a:r>
            <a:r>
              <a:rPr lang="is-IS" dirty="0" smtClean="0">
                <a:solidFill>
                  <a:srgbClr val="0070C0"/>
                </a:solidFill>
                <a:latin typeface="+mn-lt"/>
                <a:ea typeface="CMU Serif Roman" charset="0"/>
                <a:cs typeface="CMU Serif Roman" charset="0"/>
              </a:rPr>
              <a:t>      </a:t>
            </a:r>
            <a:r>
              <a:rPr lang="is-IS" dirty="0" smtClean="0">
                <a:latin typeface="+mn-lt"/>
                <a:ea typeface="CMU Serif Roman" charset="0"/>
                <a:cs typeface="CMU Serif Roman" charset="0"/>
              </a:rPr>
              <a:t>P(</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1</a:t>
            </a:r>
            <a:r>
              <a:rPr lang="is-IS" dirty="0" smtClean="0">
                <a:latin typeface="+mn-lt"/>
                <a:ea typeface="CMU Serif Roman" charset="0"/>
                <a:cs typeface="CMU Serif Roman" charset="0"/>
              </a:rPr>
              <a:t> | </a:t>
            </a:r>
            <a:r>
              <a:rPr lang="is-IS" i="1" dirty="0">
                <a:latin typeface="+mn-lt"/>
                <a:ea typeface="CMU Serif Roman" charset="0"/>
                <a:cs typeface="CMU Serif Roman" charset="0"/>
              </a:rPr>
              <a:t>X</a:t>
            </a:r>
            <a:r>
              <a:rPr lang="is-IS" baseline="-25000" dirty="0">
                <a:latin typeface="+mn-lt"/>
                <a:ea typeface="CMU Serif Roman" charset="0"/>
                <a:cs typeface="CMU Serif Roman" charset="0"/>
              </a:rPr>
              <a:t>2</a:t>
            </a:r>
            <a:r>
              <a:rPr lang="is-IS" baseline="-25000" dirty="0" smtClean="0">
                <a:latin typeface="+mn-lt"/>
                <a:ea typeface="CMU Serif Roman" charset="0"/>
                <a:cs typeface="CMU Serif Roman" charset="0"/>
              </a:rPr>
              <a:t>,</a:t>
            </a:r>
            <a:r>
              <a:rPr lang="is-IS" i="1" dirty="0">
                <a:latin typeface="+mn-lt"/>
                <a:ea typeface="CMU Serif Roman" charset="0"/>
                <a:cs typeface="CMU Serif Roman" charset="0"/>
              </a:rPr>
              <a:t> </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3 </a:t>
            </a:r>
            <a:r>
              <a:rPr lang="is-IS" dirty="0" smtClean="0">
                <a:latin typeface="+mn-lt"/>
                <a:ea typeface="CMU Serif Roman" charset="0"/>
                <a:cs typeface="CMU Serif Roman" charset="0"/>
              </a:rPr>
              <a:t>) </a:t>
            </a:r>
            <a:r>
              <a:rPr lang="is-IS" dirty="0">
                <a:latin typeface="+mn-lt"/>
                <a:ea typeface="CMU Serif Roman" charset="0"/>
                <a:cs typeface="CMU Serif Roman" charset="0"/>
              </a:rPr>
              <a:t>= </a:t>
            </a:r>
            <a:r>
              <a:rPr lang="is-IS" dirty="0" smtClean="0">
                <a:latin typeface="+mn-lt"/>
                <a:ea typeface="CMU Serif Roman" charset="0"/>
                <a:cs typeface="CMU Serif Roman" charset="0"/>
              </a:rPr>
              <a:t>P(</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1</a:t>
            </a:r>
            <a:r>
              <a:rPr lang="is-IS" dirty="0">
                <a:latin typeface="+mn-lt"/>
                <a:ea typeface="CMU Serif Roman" charset="0"/>
                <a:cs typeface="CMU Serif Roman" charset="0"/>
              </a:rPr>
              <a:t> </a:t>
            </a:r>
            <a:r>
              <a:rPr lang="is-IS" dirty="0" smtClean="0">
                <a:latin typeface="+mn-lt"/>
                <a:ea typeface="CMU Serif Roman" charset="0"/>
                <a:cs typeface="CMU Serif Roman" charset="0"/>
              </a:rPr>
              <a:t>| </a:t>
            </a:r>
            <a:r>
              <a:rPr lang="is-IS" i="1" dirty="0" smtClean="0">
                <a:latin typeface="+mn-lt"/>
                <a:ea typeface="CMU Serif Roman" charset="0"/>
                <a:cs typeface="CMU Serif Roman" charset="0"/>
              </a:rPr>
              <a:t>X</a:t>
            </a:r>
            <a:r>
              <a:rPr lang="is-IS" baseline="-25000" dirty="0">
                <a:latin typeface="+mn-lt"/>
                <a:ea typeface="CMU Serif Roman" charset="0"/>
                <a:cs typeface="CMU Serif Roman" charset="0"/>
              </a:rPr>
              <a:t>3</a:t>
            </a:r>
            <a:r>
              <a:rPr lang="is-IS" dirty="0" smtClean="0">
                <a:latin typeface="+mn-lt"/>
                <a:ea typeface="CMU Serif Roman" charset="0"/>
                <a:cs typeface="CMU Serif Roman" charset="0"/>
              </a:rPr>
              <a:t>) </a:t>
            </a:r>
          </a:p>
          <a:p>
            <a:pPr>
              <a:spcBef>
                <a:spcPts val="2400"/>
              </a:spcBef>
            </a:pPr>
            <a:r>
              <a:rPr lang="is-IS" sz="2000" dirty="0" smtClean="0">
                <a:latin typeface="+mn-lt"/>
                <a:ea typeface="CMU Serif Roman" charset="0"/>
                <a:cs typeface="CMU Serif Roman" charset="0"/>
              </a:rPr>
              <a:t>Once the value of </a:t>
            </a:r>
            <a:r>
              <a:rPr lang="is-IS" sz="2000" i="1" dirty="0">
                <a:latin typeface="+mn-lt"/>
                <a:ea typeface="CMU Serif Roman" charset="0"/>
                <a:cs typeface="CMU Serif Roman" charset="0"/>
              </a:rPr>
              <a:t>X</a:t>
            </a:r>
            <a:r>
              <a:rPr lang="is-IS" sz="2000" baseline="-25000" dirty="0">
                <a:latin typeface="+mn-lt"/>
                <a:ea typeface="CMU Serif Roman" charset="0"/>
                <a:cs typeface="CMU Serif Roman" charset="0"/>
              </a:rPr>
              <a:t>3</a:t>
            </a:r>
            <a:r>
              <a:rPr lang="is-IS" sz="2000" dirty="0" smtClean="0">
                <a:latin typeface="+mn-lt"/>
                <a:ea typeface="CMU Serif Roman" charset="0"/>
                <a:cs typeface="CMU Serif Roman" charset="0"/>
              </a:rPr>
              <a:t> is known, </a:t>
            </a:r>
            <a:r>
              <a:rPr lang="is-IS" sz="2000" baseline="-25000" dirty="0" smtClean="0">
                <a:latin typeface="+mn-lt"/>
                <a:ea typeface="CMU Serif Roman" charset="0"/>
                <a:cs typeface="CMU Serif Roman" charset="0"/>
              </a:rPr>
              <a:t> </a:t>
            </a:r>
            <a:r>
              <a:rPr lang="is-IS" sz="2000" dirty="0" smtClean="0">
                <a:latin typeface="+mn-lt"/>
                <a:ea typeface="CMU Serif Roman" charset="0"/>
                <a:cs typeface="CMU Serif Roman" charset="0"/>
              </a:rPr>
              <a:t>knowing </a:t>
            </a:r>
            <a:r>
              <a:rPr lang="is-IS" sz="2000" i="1" dirty="0" smtClean="0">
                <a:latin typeface="+mn-lt"/>
                <a:ea typeface="CMU Serif Roman" charset="0"/>
                <a:cs typeface="CMU Serif Roman" charset="0"/>
              </a:rPr>
              <a:t>X</a:t>
            </a:r>
            <a:r>
              <a:rPr lang="is-IS" sz="2000" baseline="-25000" dirty="0" smtClean="0">
                <a:latin typeface="+mn-lt"/>
                <a:ea typeface="CMU Serif Roman" charset="0"/>
                <a:cs typeface="CMU Serif Roman" charset="0"/>
              </a:rPr>
              <a:t>2</a:t>
            </a:r>
            <a:r>
              <a:rPr lang="is-IS" sz="2000" dirty="0" smtClean="0">
                <a:latin typeface="+mn-lt"/>
                <a:ea typeface="CMU Serif Roman" charset="0"/>
                <a:cs typeface="CMU Serif Roman" charset="0"/>
              </a:rPr>
              <a:t> doesn’t tell anything more about </a:t>
            </a:r>
            <a:r>
              <a:rPr lang="is-IS" sz="2000" i="1" dirty="0" smtClean="0">
                <a:latin typeface="+mn-lt"/>
                <a:ea typeface="CMU Serif Roman" charset="0"/>
                <a:cs typeface="CMU Serif Roman" charset="0"/>
              </a:rPr>
              <a:t>X</a:t>
            </a:r>
            <a:r>
              <a:rPr lang="is-IS" sz="2000" baseline="-25000" dirty="0" smtClean="0">
                <a:latin typeface="+mn-lt"/>
                <a:ea typeface="CMU Serif Roman" charset="0"/>
                <a:cs typeface="CMU Serif Roman" charset="0"/>
              </a:rPr>
              <a:t>1 </a:t>
            </a:r>
          </a:p>
          <a:p>
            <a:pPr>
              <a:spcBef>
                <a:spcPts val="2400"/>
              </a:spcBef>
            </a:pPr>
            <a:r>
              <a:rPr lang="is-IS" dirty="0" smtClean="0">
                <a:latin typeface="+mn-lt"/>
                <a:ea typeface="CMU Serif Roman" charset="0"/>
                <a:cs typeface="CMU Serif Roman" charset="0"/>
              </a:rPr>
              <a:t>Another way of saying the same thing,</a:t>
            </a:r>
          </a:p>
          <a:p>
            <a:pPr>
              <a:spcBef>
                <a:spcPts val="2400"/>
              </a:spcBef>
            </a:pPr>
            <a:r>
              <a:rPr lang="is-IS" dirty="0" smtClean="0">
                <a:latin typeface="+mn-lt"/>
                <a:ea typeface="CMU Serif Roman" charset="0"/>
                <a:cs typeface="CMU Serif Roman" charset="0"/>
              </a:rPr>
              <a:t>P(</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1</a:t>
            </a:r>
            <a:r>
              <a:rPr lang="is-IS" dirty="0" smtClean="0">
                <a:latin typeface="+mn-lt"/>
                <a:ea typeface="CMU Serif Roman" charset="0"/>
                <a:cs typeface="CMU Serif Roman" charset="0"/>
              </a:rPr>
              <a:t>, </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2</a:t>
            </a:r>
            <a:r>
              <a:rPr lang="is-IS" i="1" dirty="0" smtClean="0">
                <a:latin typeface="+mn-lt"/>
                <a:ea typeface="CMU Serif Roman" charset="0"/>
                <a:cs typeface="CMU Serif Roman" charset="0"/>
              </a:rPr>
              <a:t> </a:t>
            </a:r>
            <a:r>
              <a:rPr lang="is-IS" dirty="0" smtClean="0">
                <a:latin typeface="+mn-lt"/>
                <a:ea typeface="CMU Serif Roman" charset="0"/>
                <a:cs typeface="CMU Serif Roman" charset="0"/>
              </a:rPr>
              <a:t>|</a:t>
            </a:r>
            <a:r>
              <a:rPr lang="is-IS" i="1" dirty="0" smtClean="0">
                <a:latin typeface="+mn-lt"/>
                <a:ea typeface="CMU Serif Roman" charset="0"/>
                <a:cs typeface="CMU Serif Roman" charset="0"/>
              </a:rPr>
              <a:t> X</a:t>
            </a:r>
            <a:r>
              <a:rPr lang="is-IS" baseline="-25000" dirty="0" smtClean="0">
                <a:latin typeface="+mn-lt"/>
                <a:ea typeface="CMU Serif Roman" charset="0"/>
                <a:cs typeface="CMU Serif Roman" charset="0"/>
              </a:rPr>
              <a:t>3 </a:t>
            </a:r>
            <a:r>
              <a:rPr lang="is-IS" dirty="0">
                <a:latin typeface="+mn-lt"/>
                <a:ea typeface="CMU Serif Roman" charset="0"/>
                <a:cs typeface="CMU Serif Roman" charset="0"/>
              </a:rPr>
              <a:t>) = </a:t>
            </a:r>
            <a:r>
              <a:rPr lang="is-IS" dirty="0" smtClean="0">
                <a:latin typeface="+mn-lt"/>
                <a:ea typeface="CMU Serif Roman" charset="0"/>
                <a:cs typeface="CMU Serif Roman" charset="0"/>
              </a:rPr>
              <a:t>P(</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1</a:t>
            </a:r>
            <a:r>
              <a:rPr lang="is-IS" dirty="0">
                <a:latin typeface="+mn-lt"/>
                <a:ea typeface="CMU Serif Roman" charset="0"/>
                <a:cs typeface="CMU Serif Roman" charset="0"/>
              </a:rPr>
              <a:t> </a:t>
            </a:r>
            <a:r>
              <a:rPr lang="is-IS" dirty="0" smtClean="0">
                <a:latin typeface="+mn-lt"/>
                <a:ea typeface="CMU Serif Roman" charset="0"/>
                <a:cs typeface="CMU Serif Roman" charset="0"/>
              </a:rPr>
              <a:t>| </a:t>
            </a:r>
            <a:r>
              <a:rPr lang="is-IS" i="1" dirty="0" smtClean="0">
                <a:latin typeface="+mn-lt"/>
                <a:ea typeface="CMU Serif Roman" charset="0"/>
                <a:cs typeface="CMU Serif Roman" charset="0"/>
              </a:rPr>
              <a:t>X</a:t>
            </a:r>
            <a:r>
              <a:rPr lang="is-IS" baseline="-25000" dirty="0">
                <a:latin typeface="+mn-lt"/>
                <a:ea typeface="CMU Serif Roman" charset="0"/>
                <a:cs typeface="CMU Serif Roman" charset="0"/>
              </a:rPr>
              <a:t>3</a:t>
            </a:r>
            <a:r>
              <a:rPr lang="is-IS" dirty="0" smtClean="0">
                <a:latin typeface="+mn-lt"/>
                <a:ea typeface="CMU Serif Roman" charset="0"/>
                <a:cs typeface="CMU Serif Roman" charset="0"/>
              </a:rPr>
              <a:t>) P(</a:t>
            </a:r>
            <a:r>
              <a:rPr lang="is-IS" i="1" dirty="0" smtClean="0">
                <a:latin typeface="+mn-lt"/>
                <a:ea typeface="CMU Serif Roman" charset="0"/>
                <a:cs typeface="CMU Serif Roman" charset="0"/>
              </a:rPr>
              <a:t>X</a:t>
            </a:r>
            <a:r>
              <a:rPr lang="is-IS" baseline="-25000" dirty="0" smtClean="0">
                <a:latin typeface="+mn-lt"/>
                <a:ea typeface="CMU Serif Roman" charset="0"/>
                <a:cs typeface="CMU Serif Roman" charset="0"/>
              </a:rPr>
              <a:t>2</a:t>
            </a:r>
            <a:r>
              <a:rPr lang="is-IS" dirty="0" smtClean="0">
                <a:latin typeface="+mn-lt"/>
                <a:ea typeface="CMU Serif Roman" charset="0"/>
                <a:cs typeface="CMU Serif Roman" charset="0"/>
              </a:rPr>
              <a:t> </a:t>
            </a:r>
            <a:r>
              <a:rPr lang="is-IS" dirty="0">
                <a:latin typeface="+mn-lt"/>
                <a:ea typeface="CMU Serif Roman" charset="0"/>
                <a:cs typeface="CMU Serif Roman" charset="0"/>
              </a:rPr>
              <a:t>| </a:t>
            </a:r>
            <a:r>
              <a:rPr lang="is-IS" i="1" dirty="0">
                <a:latin typeface="+mn-lt"/>
                <a:ea typeface="CMU Serif Roman" charset="0"/>
                <a:cs typeface="CMU Serif Roman" charset="0"/>
              </a:rPr>
              <a:t>X</a:t>
            </a:r>
            <a:r>
              <a:rPr lang="is-IS" baseline="-25000" dirty="0">
                <a:latin typeface="+mn-lt"/>
                <a:ea typeface="CMU Serif Roman" charset="0"/>
                <a:cs typeface="CMU Serif Roman" charset="0"/>
              </a:rPr>
              <a:t>3</a:t>
            </a:r>
            <a:r>
              <a:rPr lang="is-IS" dirty="0">
                <a:latin typeface="+mn-lt"/>
                <a:ea typeface="CMU Serif Roman" charset="0"/>
                <a:cs typeface="CMU Serif Roman" charset="0"/>
              </a:rPr>
              <a:t>)</a:t>
            </a:r>
            <a:r>
              <a:rPr lang="is-IS" dirty="0" smtClean="0">
                <a:latin typeface="+mn-lt"/>
                <a:ea typeface="CMU Serif Roman" charset="0"/>
                <a:cs typeface="CMU Serif Roman" charset="0"/>
              </a:rPr>
              <a:t> </a:t>
            </a:r>
          </a:p>
          <a:p>
            <a:pPr>
              <a:spcBef>
                <a:spcPts val="2400"/>
              </a:spcBef>
            </a:pPr>
            <a:r>
              <a:rPr lang="is-IS" sz="2000" dirty="0" smtClean="0">
                <a:latin typeface="+mn-lt"/>
                <a:ea typeface="CMU Serif Roman" charset="0"/>
                <a:cs typeface="CMU Serif Roman" charset="0"/>
              </a:rPr>
              <a:t>In a sense, the dependence between </a:t>
            </a:r>
            <a:r>
              <a:rPr lang="is-IS" sz="2000" i="1" dirty="0" smtClean="0">
                <a:latin typeface="+mn-lt"/>
                <a:ea typeface="CMU Serif Roman" charset="0"/>
                <a:cs typeface="CMU Serif Roman" charset="0"/>
              </a:rPr>
              <a:t>X</a:t>
            </a:r>
            <a:r>
              <a:rPr lang="is-IS" sz="2000" baseline="-25000" dirty="0" smtClean="0">
                <a:latin typeface="+mn-lt"/>
                <a:ea typeface="CMU Serif Roman" charset="0"/>
                <a:cs typeface="CMU Serif Roman" charset="0"/>
              </a:rPr>
              <a:t>1</a:t>
            </a:r>
            <a:r>
              <a:rPr lang="is-IS" sz="2000" dirty="0" smtClean="0">
                <a:latin typeface="+mn-lt"/>
                <a:ea typeface="CMU Serif Roman" charset="0"/>
                <a:cs typeface="CMU Serif Roman" charset="0"/>
              </a:rPr>
              <a:t> and </a:t>
            </a:r>
            <a:r>
              <a:rPr lang="is-IS" sz="2000" i="1" dirty="0" smtClean="0">
                <a:latin typeface="+mn-lt"/>
                <a:ea typeface="CMU Serif Roman" charset="0"/>
                <a:cs typeface="CMU Serif Roman" charset="0"/>
              </a:rPr>
              <a:t>X</a:t>
            </a:r>
            <a:r>
              <a:rPr lang="is-IS" sz="2000" baseline="-25000" dirty="0" smtClean="0">
                <a:latin typeface="+mn-lt"/>
                <a:ea typeface="CMU Serif Roman" charset="0"/>
                <a:cs typeface="CMU Serif Roman" charset="0"/>
              </a:rPr>
              <a:t>2</a:t>
            </a:r>
            <a:r>
              <a:rPr lang="is-IS" sz="2000" dirty="0" smtClean="0">
                <a:latin typeface="+mn-lt"/>
                <a:ea typeface="CMU Serif Roman" charset="0"/>
                <a:cs typeface="CMU Serif Roman" charset="0"/>
              </a:rPr>
              <a:t> “dissolves” once the knowldge about </a:t>
            </a:r>
            <a:r>
              <a:rPr lang="is-IS" sz="2000" i="1" dirty="0" smtClean="0">
                <a:latin typeface="+mn-lt"/>
                <a:ea typeface="CMU Serif Roman" charset="0"/>
                <a:cs typeface="CMU Serif Roman" charset="0"/>
              </a:rPr>
              <a:t>X</a:t>
            </a:r>
            <a:r>
              <a:rPr lang="is-IS" sz="2000" baseline="-25000" dirty="0" smtClean="0">
                <a:latin typeface="+mn-lt"/>
                <a:ea typeface="CMU Serif Roman" charset="0"/>
                <a:cs typeface="CMU Serif Roman" charset="0"/>
              </a:rPr>
              <a:t>3 </a:t>
            </a:r>
            <a:r>
              <a:rPr lang="is-IS" sz="2000" dirty="0" smtClean="0">
                <a:latin typeface="+mn-lt"/>
                <a:ea typeface="CMU Serif Roman" charset="0"/>
                <a:cs typeface="CMU Serif Roman" charset="0"/>
              </a:rPr>
              <a:t>is made available</a:t>
            </a:r>
          </a:p>
        </p:txBody>
      </p:sp>
    </p:spTree>
    <p:extLst>
      <p:ext uri="{BB962C8B-B14F-4D97-AF65-F5344CB8AC3E}">
        <p14:creationId xmlns:p14="http://schemas.microsoft.com/office/powerpoint/2010/main" val="128813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5627" y="1930565"/>
            <a:ext cx="4678338" cy="2295446"/>
          </a:xfrm>
          <a:prstGeom prst="rect">
            <a:avLst/>
          </a:prstGeom>
        </p:spPr>
      </p:pic>
      <p:sp>
        <p:nvSpPr>
          <p:cNvPr id="6" name="TextBox 5"/>
          <p:cNvSpPr txBox="1"/>
          <p:nvPr/>
        </p:nvSpPr>
        <p:spPr>
          <a:xfrm>
            <a:off x="1118010" y="4573515"/>
            <a:ext cx="7626437" cy="769441"/>
          </a:xfrm>
          <a:prstGeom prst="rect">
            <a:avLst/>
          </a:prstGeom>
          <a:noFill/>
        </p:spPr>
        <p:txBody>
          <a:bodyPr wrap="square" rtlCol="0">
            <a:spAutoFit/>
          </a:bodyPr>
          <a:lstStyle/>
          <a:p>
            <a:r>
              <a:rPr lang="en-US" sz="2200" i="1" dirty="0" smtClean="0">
                <a:latin typeface="+mn-lt"/>
                <a:ea typeface="CMU Serif Roman" charset="0"/>
                <a:cs typeface="CMU Serif Roman" charset="0"/>
              </a:rPr>
              <a:t>Weather</a:t>
            </a:r>
            <a:r>
              <a:rPr lang="en-US" sz="2200" dirty="0" smtClean="0">
                <a:latin typeface="+mn-lt"/>
                <a:ea typeface="CMU Serif Roman" charset="0"/>
                <a:cs typeface="CMU Serif Roman" charset="0"/>
              </a:rPr>
              <a:t> is conditionally  independent of other variables</a:t>
            </a:r>
          </a:p>
          <a:p>
            <a:r>
              <a:rPr lang="en-US" sz="2200" i="1" dirty="0" smtClean="0">
                <a:latin typeface="+mn-lt"/>
                <a:ea typeface="CMU Serif Roman" charset="0"/>
                <a:cs typeface="CMU Serif Roman" charset="0"/>
              </a:rPr>
              <a:t>Toothache </a:t>
            </a:r>
            <a:r>
              <a:rPr lang="en-US" sz="2200" dirty="0" smtClean="0">
                <a:latin typeface="+mn-lt"/>
                <a:ea typeface="CMU Serif Roman" charset="0"/>
                <a:cs typeface="CMU Serif Roman" charset="0"/>
              </a:rPr>
              <a:t>and </a:t>
            </a:r>
            <a:r>
              <a:rPr lang="en-US" sz="2200" i="1" dirty="0" smtClean="0">
                <a:latin typeface="+mn-lt"/>
                <a:ea typeface="CMU Serif Roman" charset="0"/>
                <a:cs typeface="CMU Serif Roman" charset="0"/>
              </a:rPr>
              <a:t>Catch</a:t>
            </a:r>
            <a:r>
              <a:rPr lang="en-US" sz="2200" dirty="0" smtClean="0">
                <a:latin typeface="+mn-lt"/>
                <a:ea typeface="CMU Serif Roman" charset="0"/>
                <a:cs typeface="CMU Serif Roman" charset="0"/>
              </a:rPr>
              <a:t> are conditionally independent given </a:t>
            </a:r>
            <a:r>
              <a:rPr lang="en-US" sz="2200" i="1" dirty="0" smtClean="0">
                <a:latin typeface="+mn-lt"/>
                <a:ea typeface="CMU Serif Roman" charset="0"/>
                <a:cs typeface="CMU Serif Roman" charset="0"/>
              </a:rPr>
              <a:t>Cavity</a:t>
            </a:r>
          </a:p>
        </p:txBody>
      </p:sp>
      <p:sp>
        <p:nvSpPr>
          <p:cNvPr id="7" name="Title 1"/>
          <p:cNvSpPr>
            <a:spLocks noGrp="1"/>
          </p:cNvSpPr>
          <p:nvPr>
            <p:ph type="title"/>
          </p:nvPr>
        </p:nvSpPr>
        <p:spPr>
          <a:xfrm>
            <a:off x="0" y="555768"/>
            <a:ext cx="9372600" cy="939167"/>
          </a:xfrm>
        </p:spPr>
        <p:txBody>
          <a:bodyPr/>
          <a:lstStyle/>
          <a:p>
            <a:r>
              <a:rPr lang="en-US" sz="4000" dirty="0" smtClean="0">
                <a:solidFill>
                  <a:srgbClr val="C00000"/>
                </a:solidFill>
              </a:rPr>
              <a:t>Conditional Independence</a:t>
            </a:r>
            <a:endParaRPr lang="en-US" sz="4000" dirty="0">
              <a:solidFill>
                <a:srgbClr val="C00000"/>
              </a:solidFill>
            </a:endParaRPr>
          </a:p>
        </p:txBody>
      </p:sp>
      <p:sp>
        <p:nvSpPr>
          <p:cNvPr id="8" name="Rectangle 7"/>
          <p:cNvSpPr/>
          <p:nvPr/>
        </p:nvSpPr>
        <p:spPr>
          <a:xfrm>
            <a:off x="1257300" y="5547955"/>
            <a:ext cx="6858000" cy="830997"/>
          </a:xfrm>
          <a:prstGeom prst="rect">
            <a:avLst/>
          </a:prstGeom>
        </p:spPr>
        <p:txBody>
          <a:bodyPr wrap="square">
            <a:spAutoFit/>
          </a:bodyPr>
          <a:lstStyle/>
          <a:p>
            <a:pPr>
              <a:spcBef>
                <a:spcPts val="2400"/>
              </a:spcBef>
            </a:pPr>
            <a:r>
              <a:rPr lang="is-IS">
                <a:solidFill>
                  <a:srgbClr val="FF0000"/>
                </a:solidFill>
                <a:ea typeface="CMU Serif Roman" charset="0"/>
                <a:cs typeface="CMU Serif Roman" charset="0"/>
              </a:rPr>
              <a:t>P(</a:t>
            </a:r>
            <a:r>
              <a:rPr lang="is-IS" i="1">
                <a:solidFill>
                  <a:srgbClr val="FF0000"/>
                </a:solidFill>
                <a:ea typeface="CMU Serif Roman" charset="0"/>
                <a:cs typeface="CMU Serif Roman" charset="0"/>
              </a:rPr>
              <a:t>toothache</a:t>
            </a:r>
            <a:r>
              <a:rPr lang="is-IS">
                <a:solidFill>
                  <a:srgbClr val="FF0000"/>
                </a:solidFill>
                <a:ea typeface="CMU Serif Roman" charset="0"/>
                <a:cs typeface="CMU Serif Roman" charset="0"/>
              </a:rPr>
              <a:t>, </a:t>
            </a:r>
            <a:r>
              <a:rPr lang="is-IS" i="1">
                <a:solidFill>
                  <a:srgbClr val="FF0000"/>
                </a:solidFill>
                <a:ea typeface="CMU Serif Roman" charset="0"/>
                <a:cs typeface="CMU Serif Roman" charset="0"/>
              </a:rPr>
              <a:t>catch </a:t>
            </a:r>
            <a:r>
              <a:rPr lang="is-IS">
                <a:solidFill>
                  <a:srgbClr val="FF0000"/>
                </a:solidFill>
                <a:ea typeface="CMU Serif Roman" charset="0"/>
                <a:cs typeface="CMU Serif Roman" charset="0"/>
              </a:rPr>
              <a:t>|</a:t>
            </a:r>
            <a:r>
              <a:rPr lang="is-IS" i="1">
                <a:solidFill>
                  <a:srgbClr val="FF0000"/>
                </a:solidFill>
                <a:ea typeface="CMU Serif Roman" charset="0"/>
                <a:cs typeface="CMU Serif Roman" charset="0"/>
              </a:rPr>
              <a:t> cavity</a:t>
            </a:r>
            <a:r>
              <a:rPr lang="is-IS" baseline="-25000">
                <a:solidFill>
                  <a:srgbClr val="FF0000"/>
                </a:solidFill>
                <a:ea typeface="CMU Serif Roman" charset="0"/>
                <a:cs typeface="CMU Serif Roman" charset="0"/>
              </a:rPr>
              <a:t> </a:t>
            </a:r>
            <a:r>
              <a:rPr lang="is-IS">
                <a:solidFill>
                  <a:srgbClr val="FF0000"/>
                </a:solidFill>
                <a:ea typeface="CMU Serif Roman" charset="0"/>
                <a:cs typeface="CMU Serif Roman" charset="0"/>
              </a:rPr>
              <a:t>)                                                           = P(</a:t>
            </a:r>
            <a:r>
              <a:rPr lang="is-IS" i="1">
                <a:solidFill>
                  <a:srgbClr val="FF0000"/>
                </a:solidFill>
                <a:ea typeface="CMU Serif Roman" charset="0"/>
                <a:cs typeface="CMU Serif Roman" charset="0"/>
              </a:rPr>
              <a:t>toothache</a:t>
            </a:r>
            <a:r>
              <a:rPr lang="is-IS">
                <a:solidFill>
                  <a:srgbClr val="FF0000"/>
                </a:solidFill>
                <a:ea typeface="CMU Serif Roman" charset="0"/>
                <a:cs typeface="CMU Serif Roman" charset="0"/>
              </a:rPr>
              <a:t> | </a:t>
            </a:r>
            <a:r>
              <a:rPr lang="is-IS" i="1">
                <a:solidFill>
                  <a:srgbClr val="FF0000"/>
                </a:solidFill>
                <a:ea typeface="CMU Serif Roman" charset="0"/>
                <a:cs typeface="CMU Serif Roman" charset="0"/>
              </a:rPr>
              <a:t>cavity</a:t>
            </a:r>
            <a:r>
              <a:rPr lang="is-IS">
                <a:solidFill>
                  <a:srgbClr val="FF0000"/>
                </a:solidFill>
                <a:ea typeface="CMU Serif Roman" charset="0"/>
                <a:cs typeface="CMU Serif Roman" charset="0"/>
              </a:rPr>
              <a:t>) P(</a:t>
            </a:r>
            <a:r>
              <a:rPr lang="is-IS" i="1">
                <a:solidFill>
                  <a:srgbClr val="FF0000"/>
                </a:solidFill>
                <a:ea typeface="CMU Serif Roman" charset="0"/>
                <a:cs typeface="CMU Serif Roman" charset="0"/>
              </a:rPr>
              <a:t>catch</a:t>
            </a:r>
            <a:r>
              <a:rPr lang="is-IS">
                <a:solidFill>
                  <a:srgbClr val="FF0000"/>
                </a:solidFill>
                <a:ea typeface="CMU Serif Roman" charset="0"/>
                <a:cs typeface="CMU Serif Roman" charset="0"/>
              </a:rPr>
              <a:t> | </a:t>
            </a:r>
            <a:r>
              <a:rPr lang="is-IS" i="1">
                <a:solidFill>
                  <a:srgbClr val="FF0000"/>
                </a:solidFill>
                <a:ea typeface="CMU Serif Roman" charset="0"/>
                <a:cs typeface="CMU Serif Roman" charset="0"/>
              </a:rPr>
              <a:t>cavity</a:t>
            </a:r>
            <a:r>
              <a:rPr lang="is-IS">
                <a:solidFill>
                  <a:srgbClr val="FF0000"/>
                </a:solidFill>
                <a:ea typeface="CMU Serif Roman" charset="0"/>
                <a:cs typeface="CMU Serif Roman" charset="0"/>
              </a:rPr>
              <a:t>) </a:t>
            </a:r>
            <a:endParaRPr lang="is-IS" dirty="0">
              <a:solidFill>
                <a:srgbClr val="FF0000"/>
              </a:solidFill>
              <a:ea typeface="CMU Serif Roman" charset="0"/>
              <a:cs typeface="CMU Serif Roman" charset="0"/>
            </a:endParaRPr>
          </a:p>
        </p:txBody>
      </p:sp>
    </p:spTree>
    <p:extLst>
      <p:ext uri="{BB962C8B-B14F-4D97-AF65-F5344CB8AC3E}">
        <p14:creationId xmlns:p14="http://schemas.microsoft.com/office/powerpoint/2010/main" val="641511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26942" y="5322277"/>
            <a:ext cx="1143000" cy="6181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 name="Title 1"/>
          <p:cNvSpPr>
            <a:spLocks noGrp="1"/>
          </p:cNvSpPr>
          <p:nvPr>
            <p:ph type="title"/>
          </p:nvPr>
        </p:nvSpPr>
        <p:spPr/>
        <p:txBody>
          <a:bodyPr/>
          <a:lstStyle/>
          <a:p>
            <a:r>
              <a:rPr lang="en-US" sz="3200" dirty="0" smtClean="0">
                <a:solidFill>
                  <a:srgbClr val="C00000"/>
                </a:solidFill>
              </a:rPr>
              <a:t>Conditional independence table</a:t>
            </a:r>
            <a:endParaRPr lang="en-US" sz="3200" dirty="0">
              <a:solidFill>
                <a:srgbClr val="C00000"/>
              </a:solidFill>
            </a:endParaRPr>
          </a:p>
        </p:txBody>
      </p:sp>
      <p:sp>
        <p:nvSpPr>
          <p:cNvPr id="3" name="Content Placeholder 2"/>
          <p:cNvSpPr>
            <a:spLocks noGrp="1"/>
          </p:cNvSpPr>
          <p:nvPr>
            <p:ph idx="1"/>
          </p:nvPr>
        </p:nvSpPr>
        <p:spPr>
          <a:xfrm>
            <a:off x="685800" y="1981200"/>
            <a:ext cx="7772400" cy="4490852"/>
          </a:xfrm>
        </p:spPr>
        <p:txBody>
          <a:bodyPr/>
          <a:lstStyle/>
          <a:p>
            <a:r>
              <a:rPr lang="en-US" sz="2400" dirty="0" smtClean="0">
                <a:solidFill>
                  <a:srgbClr val="920000"/>
                </a:solidFill>
              </a:rPr>
              <a:t>Poll 2: </a:t>
            </a:r>
            <a:r>
              <a:rPr lang="is-IS" sz="2400" dirty="0"/>
              <a:t> </a:t>
            </a:r>
            <a:r>
              <a:rPr lang="is-IS" sz="2400" dirty="0" smtClean="0"/>
              <a:t>With the understanding of the dependency of these three variables in their joint probability table, how many numbers (rows) of probability do you need now to represent the joint probability table?</a:t>
            </a:r>
          </a:p>
          <a:p>
            <a:endParaRPr lang="is-IS" sz="2400" dirty="0" smtClean="0"/>
          </a:p>
          <a:p>
            <a:pPr marL="400050" lvl="1" indent="0">
              <a:buNone/>
            </a:pPr>
            <a:r>
              <a:rPr lang="is-IS" sz="2000" dirty="0" smtClean="0">
                <a:solidFill>
                  <a:srgbClr val="C00000"/>
                </a:solidFill>
              </a:rPr>
              <a:t>1.     6 </a:t>
            </a:r>
          </a:p>
          <a:p>
            <a:pPr marL="400050" lvl="1" indent="0">
              <a:buNone/>
            </a:pPr>
            <a:r>
              <a:rPr lang="is-IS" sz="2000" dirty="0" smtClean="0">
                <a:solidFill>
                  <a:srgbClr val="C00000"/>
                </a:solidFill>
              </a:rPr>
              <a:t>2.     5</a:t>
            </a:r>
          </a:p>
          <a:p>
            <a:pPr marL="400050" lvl="1" indent="0">
              <a:buNone/>
            </a:pPr>
            <a:r>
              <a:rPr lang="is-IS" sz="2000" dirty="0" smtClean="0">
                <a:solidFill>
                  <a:srgbClr val="C00000"/>
                </a:solidFill>
              </a:rPr>
              <a:t>3.     4</a:t>
            </a:r>
          </a:p>
          <a:p>
            <a:pPr marL="400050" lvl="1" indent="0">
              <a:buNone/>
            </a:pPr>
            <a:r>
              <a:rPr lang="is-IS" sz="2000" dirty="0" smtClean="0">
                <a:solidFill>
                  <a:srgbClr val="C00000"/>
                </a:solidFill>
              </a:rPr>
              <a:t>4 .    3</a:t>
            </a:r>
          </a:p>
          <a:p>
            <a:endParaRPr lang="is-IS" sz="2400" dirty="0"/>
          </a:p>
          <a:p>
            <a:pPr marL="0" indent="0">
              <a:buNone/>
            </a:pPr>
            <a:r>
              <a:rPr lang="is-IS" sz="2400" dirty="0"/>
              <a:t>                    </a:t>
            </a:r>
            <a:br>
              <a:rPr lang="is-IS" sz="2400" dirty="0"/>
            </a:br>
            <a:endParaRPr lang="en-US" sz="2400" dirty="0" smtClean="0"/>
          </a:p>
        </p:txBody>
      </p:sp>
      <p:sp>
        <p:nvSpPr>
          <p:cNvPr id="4" name="Slide Number Placeholder 3"/>
          <p:cNvSpPr>
            <a:spLocks noGrp="1"/>
          </p:cNvSpPr>
          <p:nvPr>
            <p:ph type="sldNum" sz="quarter" idx="12"/>
          </p:nvPr>
        </p:nvSpPr>
        <p:spPr/>
        <p:txBody>
          <a:bodyPr/>
          <a:lstStyle/>
          <a:p>
            <a:fld id="{FF225CC9-7ECB-4D65-94BD-F1E241F6F67E}" type="slidenum">
              <a:rPr lang="en-US" smtClean="0"/>
              <a:pPr/>
              <a:t>19</a:t>
            </a:fld>
            <a:endParaRPr lang="en-US" dirty="0"/>
          </a:p>
        </p:txBody>
      </p:sp>
      <p:pic>
        <p:nvPicPr>
          <p:cNvPr id="8" name="Picture 7"/>
          <p:cNvPicPr>
            <a:picLocks noChangeAspect="1"/>
          </p:cNvPicPr>
          <p:nvPr/>
        </p:nvPicPr>
        <p:blipFill>
          <a:blip r:embed="rId3"/>
          <a:stretch>
            <a:fillRect/>
          </a:stretch>
        </p:blipFill>
        <p:spPr>
          <a:xfrm>
            <a:off x="3901038" y="3862464"/>
            <a:ext cx="3605157" cy="1768885"/>
          </a:xfrm>
          <a:prstGeom prst="rect">
            <a:avLst/>
          </a:prstGeom>
        </p:spPr>
      </p:pic>
      <p:sp>
        <p:nvSpPr>
          <p:cNvPr id="6" name="TextBox 5"/>
          <p:cNvSpPr txBox="1"/>
          <p:nvPr/>
        </p:nvSpPr>
        <p:spPr>
          <a:xfrm>
            <a:off x="1427871" y="5880940"/>
            <a:ext cx="6288258" cy="707886"/>
          </a:xfrm>
          <a:prstGeom prst="rect">
            <a:avLst/>
          </a:prstGeom>
          <a:noFill/>
        </p:spPr>
        <p:txBody>
          <a:bodyPr wrap="square" rtlCol="0">
            <a:spAutoFit/>
          </a:bodyPr>
          <a:lstStyle/>
          <a:p>
            <a:r>
              <a:rPr lang="en-US" sz="2000" dirty="0" smtClean="0"/>
              <a:t>How many numbers do you need to represent the joint table originally?  All variables here are binary.</a:t>
            </a:r>
            <a:endParaRPr lang="en-US" sz="2000" dirty="0"/>
          </a:p>
        </p:txBody>
      </p:sp>
      <p:sp>
        <p:nvSpPr>
          <p:cNvPr id="9" name="Rectangle 8"/>
          <p:cNvSpPr/>
          <p:nvPr/>
        </p:nvSpPr>
        <p:spPr bwMode="auto">
          <a:xfrm>
            <a:off x="3901038" y="3819244"/>
            <a:ext cx="1395357" cy="8240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solidFill>
                  <a:schemeClr val="bg1"/>
                </a:solidFill>
              </a:ln>
              <a:solidFill>
                <a:schemeClr val="tx1"/>
              </a:solidFill>
              <a:effectLst/>
              <a:latin typeface="Times New Roman" pitchFamily="18" charset="0"/>
            </a:endParaRPr>
          </a:p>
        </p:txBody>
      </p:sp>
    </p:spTree>
    <p:extLst>
      <p:ext uri="{BB962C8B-B14F-4D97-AF65-F5344CB8AC3E}">
        <p14:creationId xmlns:p14="http://schemas.microsoft.com/office/powerpoint/2010/main" val="2100385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091713" y="5329895"/>
            <a:ext cx="1143000" cy="6181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2" name="Title 1"/>
          <p:cNvSpPr>
            <a:spLocks noGrp="1"/>
          </p:cNvSpPr>
          <p:nvPr>
            <p:ph type="title"/>
          </p:nvPr>
        </p:nvSpPr>
        <p:spPr/>
        <p:txBody>
          <a:bodyPr/>
          <a:lstStyle/>
          <a:p>
            <a:r>
              <a:rPr lang="en-US" sz="3200" dirty="0" smtClean="0"/>
              <a:t>Summary from last time</a:t>
            </a:r>
            <a:endParaRPr lang="en-US" sz="3200" dirty="0"/>
          </a:p>
        </p:txBody>
      </p:sp>
      <p:sp>
        <p:nvSpPr>
          <p:cNvPr id="3" name="Content Placeholder 2"/>
          <p:cNvSpPr>
            <a:spLocks noGrp="1"/>
          </p:cNvSpPr>
          <p:nvPr>
            <p:ph idx="1"/>
          </p:nvPr>
        </p:nvSpPr>
        <p:spPr>
          <a:xfrm>
            <a:off x="815546" y="1971377"/>
            <a:ext cx="8229600" cy="4369699"/>
          </a:xfrm>
        </p:spPr>
        <p:txBody>
          <a:bodyPr/>
          <a:lstStyle/>
          <a:p>
            <a:r>
              <a:rPr lang="en-US" sz="2400" dirty="0" smtClean="0"/>
              <a:t>Definitions / facts</a:t>
            </a:r>
          </a:p>
          <a:p>
            <a:pPr lvl="1"/>
            <a:r>
              <a:rPr lang="en-US" sz="2400" dirty="0" smtClean="0">
                <a:ea typeface="CMU Serif" pitchFamily="50" charset="0"/>
                <a:cs typeface="CMU Serif" pitchFamily="50" charset="0"/>
              </a:rPr>
              <a:t>Language of probability</a:t>
            </a:r>
          </a:p>
          <a:p>
            <a:pPr lvl="1"/>
            <a:r>
              <a:rPr lang="en-US" sz="2400" dirty="0" smtClean="0">
                <a:ea typeface="CMU Serif" pitchFamily="50" charset="0"/>
                <a:cs typeface="CMU Serif" pitchFamily="50" charset="0"/>
              </a:rPr>
              <a:t>Conditional probability</a:t>
            </a:r>
          </a:p>
          <a:p>
            <a:pPr lvl="1"/>
            <a:r>
              <a:rPr lang="en-US" sz="2400" dirty="0" smtClean="0">
                <a:ea typeface="CMU Serif" pitchFamily="50" charset="0"/>
                <a:cs typeface="CMU Serif" pitchFamily="50" charset="0"/>
              </a:rPr>
              <a:t>Probabilistic inference</a:t>
            </a:r>
          </a:p>
          <a:p>
            <a:r>
              <a:rPr lang="en-US" sz="2400" dirty="0" smtClean="0"/>
              <a:t>Three useful rules:</a:t>
            </a:r>
          </a:p>
          <a:p>
            <a:pPr lvl="1"/>
            <a:r>
              <a:rPr lang="en-US" sz="2400" dirty="0" smtClean="0">
                <a:ea typeface="CMU Serif" pitchFamily="50" charset="0"/>
                <a:cs typeface="CMU Serif" pitchFamily="50" charset="0"/>
              </a:rPr>
              <a:t>Chain Rule</a:t>
            </a:r>
          </a:p>
          <a:p>
            <a:pPr lvl="1"/>
            <a:r>
              <a:rPr lang="en-US" sz="2400" dirty="0" smtClean="0">
                <a:ea typeface="CMU Serif" pitchFamily="50" charset="0"/>
                <a:cs typeface="CMU Serif" pitchFamily="50" charset="0"/>
              </a:rPr>
              <a:t>Bayes’ Rule</a:t>
            </a:r>
          </a:p>
          <a:p>
            <a:pPr lvl="1"/>
            <a:r>
              <a:rPr lang="en-US" sz="2400" dirty="0" smtClean="0">
                <a:ea typeface="CMU Serif" pitchFamily="50" charset="0"/>
                <a:cs typeface="CMU Serif" pitchFamily="50" charset="0"/>
              </a:rPr>
              <a:t>Sum Rule</a:t>
            </a:r>
          </a:p>
        </p:txBody>
      </p:sp>
      <p:sp>
        <p:nvSpPr>
          <p:cNvPr id="4" name="Slide Number Placeholder 3"/>
          <p:cNvSpPr>
            <a:spLocks noGrp="1"/>
          </p:cNvSpPr>
          <p:nvPr>
            <p:ph type="sldNum" sz="quarter" idx="12"/>
          </p:nvPr>
        </p:nvSpPr>
        <p:spPr/>
        <p:txBody>
          <a:bodyPr/>
          <a:lstStyle/>
          <a:p>
            <a:fld id="{FF225CC9-7ECB-4D65-94BD-F1E241F6F67E}" type="slidenum">
              <a:rPr lang="en-US" smtClean="0"/>
              <a:pPr/>
              <a:t>2</a:t>
            </a:fld>
            <a:endParaRPr lang="en-US" dirty="0"/>
          </a:p>
        </p:txBody>
      </p:sp>
      <p:pic>
        <p:nvPicPr>
          <p:cNvPr id="7" name="Picture 4" descr="http://www.macosxtips.co.uk/geeklets/modules/upload/attachments/Bender_right.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7108120" y="2576500"/>
            <a:ext cx="2058458" cy="390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05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38" y="226540"/>
            <a:ext cx="7772400" cy="1143000"/>
          </a:xfrm>
        </p:spPr>
        <p:txBody>
          <a:bodyPr/>
          <a:lstStyle/>
          <a:p>
            <a:r>
              <a:rPr lang="en-US" sz="3200" dirty="0" smtClean="0">
                <a:solidFill>
                  <a:srgbClr val="C00000"/>
                </a:solidFill>
              </a:rPr>
              <a:t>The burglar scenario</a:t>
            </a:r>
            <a:endParaRPr lang="en-US" sz="3200" dirty="0">
              <a:solidFill>
                <a:srgbClr val="C00000"/>
              </a:solidFill>
            </a:endParaRPr>
          </a:p>
        </p:txBody>
      </p:sp>
      <p:sp>
        <p:nvSpPr>
          <p:cNvPr id="3" name="Content Placeholder 2"/>
          <p:cNvSpPr>
            <a:spLocks noGrp="1"/>
          </p:cNvSpPr>
          <p:nvPr>
            <p:ph idx="1"/>
          </p:nvPr>
        </p:nvSpPr>
        <p:spPr>
          <a:xfrm>
            <a:off x="764867" y="1212259"/>
            <a:ext cx="7557331" cy="5264741"/>
          </a:xfrm>
        </p:spPr>
        <p:txBody>
          <a:bodyPr/>
          <a:lstStyle/>
          <a:p>
            <a:r>
              <a:rPr lang="en-US" sz="2400" dirty="0" smtClean="0"/>
              <a:t>I’m </a:t>
            </a:r>
            <a:r>
              <a:rPr lang="en-US" sz="2400" dirty="0"/>
              <a:t>at work, neighbor John calls to say my alarm is ringing, but neighbor Mary doesn’t call. Sometimes it’s set off by minor earthquakes. Is there a burglar? </a:t>
            </a:r>
            <a:endParaRPr lang="en-US" sz="2400" dirty="0" smtClean="0"/>
          </a:p>
          <a:p>
            <a:endParaRPr lang="en-US" sz="2400" i="1" dirty="0" smtClean="0"/>
          </a:p>
          <a:p>
            <a:r>
              <a:rPr lang="en-US" sz="2400" dirty="0" smtClean="0">
                <a:solidFill>
                  <a:srgbClr val="0070C0"/>
                </a:solidFill>
              </a:rPr>
              <a:t>How do we model this scenario?</a:t>
            </a:r>
            <a:r>
              <a:rPr lang="en-US" sz="2400" dirty="0" smtClean="0"/>
              <a:t>	</a:t>
            </a:r>
          </a:p>
          <a:p>
            <a:pPr lvl="1"/>
            <a:r>
              <a:rPr lang="en-US" sz="2400" dirty="0" smtClean="0">
                <a:ea typeface="CMU Serif Roman" charset="0"/>
                <a:cs typeface="CMU Serif Roman" charset="0"/>
              </a:rPr>
              <a:t>A burglar can set the alarm off</a:t>
            </a:r>
          </a:p>
          <a:p>
            <a:pPr lvl="1"/>
            <a:r>
              <a:rPr lang="en-US" sz="2400" dirty="0" smtClean="0">
                <a:ea typeface="CMU Serif Roman" charset="0"/>
                <a:cs typeface="CMU Serif Roman" charset="0"/>
              </a:rPr>
              <a:t>An </a:t>
            </a:r>
            <a:r>
              <a:rPr lang="en-US" sz="2400" dirty="0">
                <a:ea typeface="CMU Serif Roman" charset="0"/>
                <a:cs typeface="CMU Serif Roman" charset="0"/>
              </a:rPr>
              <a:t>earthquake can set the alarm off </a:t>
            </a:r>
          </a:p>
          <a:p>
            <a:pPr lvl="1"/>
            <a:r>
              <a:rPr lang="en-US" sz="2400" dirty="0" smtClean="0">
                <a:ea typeface="CMU Serif Roman" charset="0"/>
                <a:cs typeface="CMU Serif Roman" charset="0"/>
              </a:rPr>
              <a:t>The </a:t>
            </a:r>
            <a:r>
              <a:rPr lang="en-US" sz="2400" dirty="0">
                <a:ea typeface="CMU Serif Roman" charset="0"/>
                <a:cs typeface="CMU Serif Roman" charset="0"/>
              </a:rPr>
              <a:t>alarm can cause Mary to </a:t>
            </a:r>
            <a:r>
              <a:rPr lang="en-US" sz="2400" dirty="0" smtClean="0">
                <a:ea typeface="CMU Serif Roman" charset="0"/>
                <a:cs typeface="CMU Serif Roman" charset="0"/>
              </a:rPr>
              <a:t>call</a:t>
            </a:r>
            <a:endParaRPr lang="en-US" sz="2400" dirty="0">
              <a:ea typeface="CMU Serif Roman" charset="0"/>
              <a:cs typeface="CMU Serif Roman" charset="0"/>
            </a:endParaRPr>
          </a:p>
          <a:p>
            <a:pPr lvl="1"/>
            <a:r>
              <a:rPr lang="en-US" sz="2400" dirty="0" smtClean="0">
                <a:ea typeface="CMU Serif Roman" charset="0"/>
                <a:cs typeface="CMU Serif Roman" charset="0"/>
              </a:rPr>
              <a:t>The </a:t>
            </a:r>
            <a:r>
              <a:rPr lang="en-US" sz="2400" dirty="0">
                <a:ea typeface="CMU Serif Roman" charset="0"/>
                <a:cs typeface="CMU Serif Roman" charset="0"/>
              </a:rPr>
              <a:t>alarm can cause John to call </a:t>
            </a:r>
            <a:endParaRPr lang="en-US" sz="2400" dirty="0" smtClean="0">
              <a:ea typeface="CMU Serif Roman" charset="0"/>
              <a:cs typeface="CMU Serif Roman" charset="0"/>
            </a:endParaRPr>
          </a:p>
          <a:p>
            <a:pPr lvl="1"/>
            <a:endParaRPr lang="en-US" sz="2400" dirty="0">
              <a:ea typeface="CMU Serif Roman" charset="0"/>
              <a:cs typeface="CMU Serif Roman" charset="0"/>
            </a:endParaRPr>
          </a:p>
          <a:p>
            <a:r>
              <a:rPr lang="en-US" sz="2400" dirty="0">
                <a:solidFill>
                  <a:schemeClr val="accent2">
                    <a:lumMod val="75000"/>
                  </a:schemeClr>
                </a:solidFill>
              </a:rPr>
              <a:t>Variables: </a:t>
            </a:r>
            <a:r>
              <a:rPr lang="en-US" sz="2400" i="1" dirty="0" smtClean="0">
                <a:solidFill>
                  <a:schemeClr val="accent2">
                    <a:lumMod val="75000"/>
                  </a:schemeClr>
                </a:solidFill>
              </a:rPr>
              <a:t>Burglar (B), Earthquake (E), Alarm (A), </a:t>
            </a:r>
            <a:r>
              <a:rPr lang="en-US" sz="2400" i="1" dirty="0" err="1" smtClean="0">
                <a:solidFill>
                  <a:schemeClr val="accent2">
                    <a:lumMod val="75000"/>
                  </a:schemeClr>
                </a:solidFill>
              </a:rPr>
              <a:t>JohnCalls</a:t>
            </a:r>
            <a:r>
              <a:rPr lang="en-US" sz="2400" i="1" dirty="0" smtClean="0">
                <a:solidFill>
                  <a:schemeClr val="accent2">
                    <a:lumMod val="75000"/>
                  </a:schemeClr>
                </a:solidFill>
              </a:rPr>
              <a:t> (J), </a:t>
            </a:r>
            <a:r>
              <a:rPr lang="en-US" sz="2400" i="1" dirty="0" err="1" smtClean="0">
                <a:solidFill>
                  <a:schemeClr val="accent2">
                    <a:lumMod val="75000"/>
                  </a:schemeClr>
                </a:solidFill>
              </a:rPr>
              <a:t>MaryCalls</a:t>
            </a:r>
            <a:r>
              <a:rPr lang="en-US" sz="2400" i="1" dirty="0" smtClean="0">
                <a:solidFill>
                  <a:schemeClr val="accent2">
                    <a:lumMod val="75000"/>
                  </a:schemeClr>
                </a:solidFill>
              </a:rPr>
              <a:t> (M) </a:t>
            </a:r>
            <a:endParaRPr lang="en-US" sz="2400" i="1" dirty="0">
              <a:solidFill>
                <a:schemeClr val="accent2">
                  <a:lumMod val="75000"/>
                </a:schemeClr>
              </a:solidFill>
            </a:endParaRPr>
          </a:p>
          <a:p>
            <a:endParaRPr lang="en-US" sz="2600" dirty="0"/>
          </a:p>
        </p:txBody>
      </p:sp>
      <p:sp>
        <p:nvSpPr>
          <p:cNvPr id="4" name="Slide Number Placeholder 3"/>
          <p:cNvSpPr>
            <a:spLocks noGrp="1"/>
          </p:cNvSpPr>
          <p:nvPr>
            <p:ph type="sldNum" sz="quarter" idx="12"/>
          </p:nvPr>
        </p:nvSpPr>
        <p:spPr/>
        <p:txBody>
          <a:bodyPr/>
          <a:lstStyle/>
          <a:p>
            <a:fld id="{FF225CC9-7ECB-4D65-94BD-F1E241F6F67E}" type="slidenum">
              <a:rPr lang="en-US" smtClean="0"/>
              <a:pPr/>
              <a:t>20</a:t>
            </a:fld>
            <a:endParaRPr lang="en-US" dirty="0"/>
          </a:p>
        </p:txBody>
      </p:sp>
    </p:spTree>
    <p:extLst>
      <p:ext uri="{BB962C8B-B14F-4D97-AF65-F5344CB8AC3E}">
        <p14:creationId xmlns:p14="http://schemas.microsoft.com/office/powerpoint/2010/main" val="849050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225CC9-7ECB-4D65-94BD-F1E241F6F67E}" type="slidenum">
              <a:rPr lang="en-US" smtClean="0"/>
              <a:pPr/>
              <a:t>21</a:t>
            </a:fld>
            <a:endParaRPr lang="en-US" dirty="0"/>
          </a:p>
        </p:txBody>
      </p:sp>
      <p:pic>
        <p:nvPicPr>
          <p:cNvPr id="5" name="Picture 4"/>
          <p:cNvPicPr>
            <a:picLocks noChangeAspect="1"/>
          </p:cNvPicPr>
          <p:nvPr/>
        </p:nvPicPr>
        <p:blipFill>
          <a:blip r:embed="rId3"/>
          <a:stretch>
            <a:fillRect/>
          </a:stretch>
        </p:blipFill>
        <p:spPr>
          <a:xfrm>
            <a:off x="951998" y="1639955"/>
            <a:ext cx="7316962" cy="4404585"/>
          </a:xfrm>
          <a:prstGeom prst="rect">
            <a:avLst/>
          </a:prstGeom>
        </p:spPr>
      </p:pic>
      <p:sp>
        <p:nvSpPr>
          <p:cNvPr id="3" name="TextBox 2"/>
          <p:cNvSpPr txBox="1"/>
          <p:nvPr/>
        </p:nvSpPr>
        <p:spPr>
          <a:xfrm>
            <a:off x="523057" y="519306"/>
            <a:ext cx="7745903" cy="584775"/>
          </a:xfrm>
          <a:prstGeom prst="rect">
            <a:avLst/>
          </a:prstGeom>
          <a:noFill/>
        </p:spPr>
        <p:txBody>
          <a:bodyPr wrap="none" rtlCol="0">
            <a:spAutoFit/>
          </a:bodyPr>
          <a:lstStyle/>
          <a:p>
            <a:r>
              <a:rPr lang="en-US" sz="3200" dirty="0" smtClean="0">
                <a:solidFill>
                  <a:srgbClr val="C00000"/>
                </a:solidFill>
              </a:rPr>
              <a:t>A Compact Network to </a:t>
            </a:r>
            <a:r>
              <a:rPr lang="en-US" sz="3200" smtClean="0">
                <a:solidFill>
                  <a:srgbClr val="C00000"/>
                </a:solidFill>
              </a:rPr>
              <a:t>Represent Knowledge</a:t>
            </a:r>
            <a:endParaRPr lang="en-US" sz="3200" dirty="0">
              <a:solidFill>
                <a:srgbClr val="C00000"/>
              </a:solidFill>
            </a:endParaRPr>
          </a:p>
        </p:txBody>
      </p:sp>
    </p:spTree>
    <p:extLst>
      <p:ext uri="{BB962C8B-B14F-4D97-AF65-F5344CB8AC3E}">
        <p14:creationId xmlns:p14="http://schemas.microsoft.com/office/powerpoint/2010/main" val="849582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00000"/>
                </a:solidFill>
              </a:rPr>
              <a:t>Bayesian networks</a:t>
            </a:r>
            <a:endParaRPr lang="en-US" sz="3600" dirty="0">
              <a:solidFill>
                <a:srgbClr val="C00000"/>
              </a:solidFill>
            </a:endParaRPr>
          </a:p>
        </p:txBody>
      </p:sp>
      <p:sp>
        <p:nvSpPr>
          <p:cNvPr id="3" name="Content Placeholder 2"/>
          <p:cNvSpPr>
            <a:spLocks noGrp="1"/>
          </p:cNvSpPr>
          <p:nvPr>
            <p:ph idx="1"/>
          </p:nvPr>
        </p:nvSpPr>
        <p:spPr>
          <a:xfrm>
            <a:off x="605742" y="1825649"/>
            <a:ext cx="8039494" cy="4369699"/>
          </a:xfrm>
        </p:spPr>
        <p:txBody>
          <a:bodyPr/>
          <a:lstStyle/>
          <a:p>
            <a:pPr marL="0" indent="0">
              <a:spcBef>
                <a:spcPts val="1272"/>
              </a:spcBef>
              <a:buNone/>
            </a:pPr>
            <a:r>
              <a:rPr lang="en-US" sz="2200" dirty="0"/>
              <a:t>G</a:t>
            </a:r>
            <a:r>
              <a:rPr lang="en-US" sz="2200" dirty="0" smtClean="0"/>
              <a:t>raphical data structure for </a:t>
            </a:r>
            <a:r>
              <a:rPr lang="en-US" sz="2200" dirty="0"/>
              <a:t>conditional independence </a:t>
            </a:r>
            <a:r>
              <a:rPr lang="en-US" sz="2200" dirty="0" smtClean="0"/>
              <a:t>assertions → </a:t>
            </a:r>
            <a:r>
              <a:rPr lang="en-US" sz="2200" dirty="0" smtClean="0">
                <a:solidFill>
                  <a:srgbClr val="0070C0"/>
                </a:solidFill>
              </a:rPr>
              <a:t>A compact </a:t>
            </a:r>
            <a:r>
              <a:rPr lang="en-US" sz="2200" dirty="0">
                <a:solidFill>
                  <a:srgbClr val="0070C0"/>
                </a:solidFill>
              </a:rPr>
              <a:t>specification of full joint distributions </a:t>
            </a:r>
          </a:p>
          <a:p>
            <a:pPr>
              <a:spcBef>
                <a:spcPts val="1272"/>
              </a:spcBef>
            </a:pPr>
            <a:r>
              <a:rPr lang="en-US" sz="2200" dirty="0"/>
              <a:t>A</a:t>
            </a:r>
            <a:r>
              <a:rPr lang="en-US" sz="2200" dirty="0" smtClean="0"/>
              <a:t> </a:t>
            </a:r>
            <a:r>
              <a:rPr lang="en-US" sz="2200" dirty="0"/>
              <a:t>set of </a:t>
            </a:r>
            <a:r>
              <a:rPr lang="en-US" sz="2200" b="1" dirty="0"/>
              <a:t>nodes</a:t>
            </a:r>
            <a:r>
              <a:rPr lang="en-US" sz="2200" dirty="0"/>
              <a:t>, one per </a:t>
            </a:r>
            <a:r>
              <a:rPr lang="en-US" sz="2200" dirty="0" smtClean="0"/>
              <a:t>variable X</a:t>
            </a:r>
          </a:p>
          <a:p>
            <a:pPr>
              <a:spcBef>
                <a:spcPts val="1272"/>
              </a:spcBef>
            </a:pPr>
            <a:r>
              <a:rPr lang="en-US" sz="2200" dirty="0"/>
              <a:t>A</a:t>
            </a:r>
            <a:r>
              <a:rPr lang="en-US" sz="2200" dirty="0" smtClean="0"/>
              <a:t> </a:t>
            </a:r>
            <a:r>
              <a:rPr lang="en-US" sz="2200" dirty="0"/>
              <a:t>directed, acyclic </a:t>
            </a:r>
            <a:r>
              <a:rPr lang="en-US" sz="2200" b="1" dirty="0"/>
              <a:t>graph</a:t>
            </a:r>
            <a:r>
              <a:rPr lang="en-US" sz="2200" dirty="0"/>
              <a:t> (link ≈ “directly influences</a:t>
            </a:r>
            <a:r>
              <a:rPr lang="en-US" sz="2200" dirty="0" smtClean="0"/>
              <a:t>”)</a:t>
            </a:r>
          </a:p>
          <a:p>
            <a:pPr>
              <a:spcBef>
                <a:spcPts val="1272"/>
              </a:spcBef>
            </a:pPr>
            <a:r>
              <a:rPr lang="en-US" sz="2200" dirty="0" smtClean="0"/>
              <a:t>A CPT (conditional probability table) for each node </a:t>
            </a:r>
          </a:p>
          <a:p>
            <a:pPr lvl="1">
              <a:spcBef>
                <a:spcPts val="1272"/>
              </a:spcBef>
            </a:pPr>
            <a:r>
              <a:rPr lang="en-US" sz="2200" dirty="0" smtClean="0">
                <a:ea typeface="CMU Serif Roman" charset="0"/>
                <a:cs typeface="CMU Serif Roman" charset="0"/>
              </a:rPr>
              <a:t>Collection of distributions over X, one for each combination of parents’ values</a:t>
            </a:r>
          </a:p>
          <a:p>
            <a:pPr marL="0" indent="0">
              <a:spcBef>
                <a:spcPts val="1272"/>
              </a:spcBef>
              <a:buNone/>
            </a:pPr>
            <a:endParaRPr lang="en-US" sz="2200" dirty="0" smtClean="0">
              <a:solidFill>
                <a:srgbClr val="0070C0"/>
              </a:solidFill>
              <a:ea typeface="CMU Serif Roman" charset="0"/>
              <a:cs typeface="CMU Serif Roman" charset="0"/>
            </a:endParaRPr>
          </a:p>
          <a:p>
            <a:pPr marL="0" indent="0">
              <a:spcBef>
                <a:spcPts val="1272"/>
              </a:spcBef>
              <a:buNone/>
            </a:pPr>
            <a:r>
              <a:rPr lang="en-US" sz="2200" dirty="0">
                <a:solidFill>
                  <a:srgbClr val="0070C0"/>
                </a:solidFill>
                <a:ea typeface="CMU Serif Roman" charset="0"/>
                <a:cs typeface="CMU Serif Roman" charset="0"/>
              </a:rPr>
              <a:t> </a:t>
            </a:r>
            <a:r>
              <a:rPr lang="en-US" sz="2200" dirty="0" smtClean="0">
                <a:solidFill>
                  <a:srgbClr val="0070C0"/>
                </a:solidFill>
                <a:ea typeface="CMU Serif Roman" charset="0"/>
                <a:cs typeface="CMU Serif Roman" charset="0"/>
              </a:rPr>
              <a:t>   A Bayes net = topology (graph) + local conditional probabilities</a:t>
            </a:r>
          </a:p>
          <a:p>
            <a:pPr>
              <a:spcBef>
                <a:spcPts val="1272"/>
              </a:spcBef>
            </a:pPr>
            <a:endParaRPr lang="en-US" dirty="0" smtClean="0"/>
          </a:p>
        </p:txBody>
      </p:sp>
      <p:sp>
        <p:nvSpPr>
          <p:cNvPr id="4" name="Slide Number Placeholder 3"/>
          <p:cNvSpPr>
            <a:spLocks noGrp="1"/>
          </p:cNvSpPr>
          <p:nvPr>
            <p:ph type="sldNum" sz="quarter" idx="12"/>
          </p:nvPr>
        </p:nvSpPr>
        <p:spPr/>
        <p:txBody>
          <a:bodyPr/>
          <a:lstStyle/>
          <a:p>
            <a:fld id="{FF225CC9-7ECB-4D65-94BD-F1E241F6F67E}" type="slidenum">
              <a:rPr lang="en-US" smtClean="0"/>
              <a:pPr/>
              <a:t>22</a:t>
            </a:fld>
            <a:endParaRPr lang="en-US" dirty="0"/>
          </a:p>
        </p:txBody>
      </p:sp>
    </p:spTree>
    <p:extLst>
      <p:ext uri="{BB962C8B-B14F-4D97-AF65-F5344CB8AC3E}">
        <p14:creationId xmlns:p14="http://schemas.microsoft.com/office/powerpoint/2010/main" val="2015617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714018" y="2942903"/>
            <a:ext cx="5563563" cy="3349092"/>
          </a:xfrm>
          <a:prstGeom prst="rect">
            <a:avLst/>
          </a:prstGeom>
        </p:spPr>
      </p:pic>
      <p:sp>
        <p:nvSpPr>
          <p:cNvPr id="2" name="Title 1"/>
          <p:cNvSpPr>
            <a:spLocks noGrp="1"/>
          </p:cNvSpPr>
          <p:nvPr>
            <p:ph type="title"/>
          </p:nvPr>
        </p:nvSpPr>
        <p:spPr>
          <a:xfrm>
            <a:off x="609600" y="221631"/>
            <a:ext cx="7772400" cy="1143000"/>
          </a:xfrm>
        </p:spPr>
        <p:txBody>
          <a:bodyPr/>
          <a:lstStyle/>
          <a:p>
            <a:r>
              <a:rPr lang="en-US" sz="3200" dirty="0" smtClean="0">
                <a:solidFill>
                  <a:srgbClr val="C00000"/>
                </a:solidFill>
              </a:rPr>
              <a:t>Answering query using this Network</a:t>
            </a:r>
            <a:endParaRPr lang="en-US" sz="32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23</a:t>
            </a:fld>
            <a:endParaRPr lang="en-US" dirty="0"/>
          </a:p>
        </p:txBody>
      </p:sp>
      <p:sp>
        <p:nvSpPr>
          <p:cNvPr id="6" name="TextBox 5"/>
          <p:cNvSpPr txBox="1"/>
          <p:nvPr/>
        </p:nvSpPr>
        <p:spPr>
          <a:xfrm>
            <a:off x="884616" y="1602336"/>
            <a:ext cx="8247460" cy="461665"/>
          </a:xfrm>
          <a:prstGeom prst="rect">
            <a:avLst/>
          </a:prstGeom>
          <a:noFill/>
        </p:spPr>
        <p:txBody>
          <a:bodyPr wrap="square" rtlCol="0">
            <a:spAutoFit/>
          </a:bodyPr>
          <a:lstStyle/>
          <a:p>
            <a:r>
              <a:rPr lang="en-US" dirty="0" smtClean="0">
                <a:latin typeface="+mn-lt"/>
                <a:ea typeface="CMU Serif Roman" charset="0"/>
                <a:cs typeface="CMU Serif Roman" charset="0"/>
              </a:rPr>
              <a:t>Notation: J=T, M=T, A=T, B=T, E=F is indicated as </a:t>
            </a:r>
            <a:r>
              <a:rPr lang="en-US" i="1" dirty="0" err="1" smtClean="0">
                <a:latin typeface="+mn-lt"/>
                <a:ea typeface="CMU Serif Roman" charset="0"/>
                <a:cs typeface="CMU Serif Roman" charset="0"/>
              </a:rPr>
              <a:t>j,m,a,b</a:t>
            </a:r>
            <a:r>
              <a:rPr lang="en-US" i="1" dirty="0" smtClean="0">
                <a:latin typeface="+mn-lt"/>
                <a:ea typeface="CMU Serif Roman" charset="0"/>
                <a:cs typeface="CMU Serif Roman" charset="0"/>
              </a:rPr>
              <a:t>,-e</a:t>
            </a:r>
          </a:p>
        </p:txBody>
      </p:sp>
      <p:pic>
        <p:nvPicPr>
          <p:cNvPr id="3" name="Picture 2"/>
          <p:cNvPicPr>
            <a:picLocks noChangeAspect="1"/>
          </p:cNvPicPr>
          <p:nvPr/>
        </p:nvPicPr>
        <p:blipFill>
          <a:blip r:embed="rId4"/>
          <a:stretch>
            <a:fillRect/>
          </a:stretch>
        </p:blipFill>
        <p:spPr>
          <a:xfrm>
            <a:off x="800341" y="2301706"/>
            <a:ext cx="6746353" cy="564811"/>
          </a:xfrm>
          <a:prstGeom prst="rect">
            <a:avLst/>
          </a:prstGeom>
        </p:spPr>
      </p:pic>
      <p:sp>
        <p:nvSpPr>
          <p:cNvPr id="5" name="TextBox 4"/>
          <p:cNvSpPr txBox="1"/>
          <p:nvPr/>
        </p:nvSpPr>
        <p:spPr>
          <a:xfrm>
            <a:off x="972274" y="6119335"/>
            <a:ext cx="2909771" cy="461665"/>
          </a:xfrm>
          <a:prstGeom prst="rect">
            <a:avLst/>
          </a:prstGeom>
          <a:noFill/>
        </p:spPr>
        <p:txBody>
          <a:bodyPr wrap="none" rtlCol="0">
            <a:spAutoFit/>
          </a:bodyPr>
          <a:lstStyle/>
          <a:p>
            <a:r>
              <a:rPr lang="en-US" smtClean="0"/>
              <a:t>How to read this out? </a:t>
            </a:r>
            <a:endParaRPr lang="en-US"/>
          </a:p>
        </p:txBody>
      </p:sp>
    </p:spTree>
    <p:extLst>
      <p:ext uri="{BB962C8B-B14F-4D97-AF65-F5344CB8AC3E}">
        <p14:creationId xmlns:p14="http://schemas.microsoft.com/office/powerpoint/2010/main" val="1826108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983131" y="4023925"/>
            <a:ext cx="3895156" cy="2344763"/>
          </a:xfrm>
          <a:prstGeom prst="rect">
            <a:avLst/>
          </a:prstGeom>
        </p:spPr>
      </p:pic>
      <p:sp>
        <p:nvSpPr>
          <p:cNvPr id="2" name="Title 1"/>
          <p:cNvSpPr>
            <a:spLocks noGrp="1"/>
          </p:cNvSpPr>
          <p:nvPr>
            <p:ph type="title"/>
          </p:nvPr>
        </p:nvSpPr>
        <p:spPr>
          <a:xfrm>
            <a:off x="609600" y="221631"/>
            <a:ext cx="7772400" cy="1143000"/>
          </a:xfrm>
        </p:spPr>
        <p:txBody>
          <a:bodyPr/>
          <a:lstStyle/>
          <a:p>
            <a:r>
              <a:rPr lang="en-US" sz="3200" dirty="0" smtClean="0">
                <a:solidFill>
                  <a:srgbClr val="C00000"/>
                </a:solidFill>
              </a:rPr>
              <a:t>Answering query using this Network</a:t>
            </a:r>
            <a:endParaRPr lang="en-US" sz="32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24</a:t>
            </a:fld>
            <a:endParaRPr lang="en-US" dirty="0"/>
          </a:p>
        </p:txBody>
      </p:sp>
      <p:sp>
        <p:nvSpPr>
          <p:cNvPr id="6" name="TextBox 5"/>
          <p:cNvSpPr txBox="1"/>
          <p:nvPr/>
        </p:nvSpPr>
        <p:spPr>
          <a:xfrm>
            <a:off x="884616" y="1602336"/>
            <a:ext cx="8247460" cy="461665"/>
          </a:xfrm>
          <a:prstGeom prst="rect">
            <a:avLst/>
          </a:prstGeom>
          <a:noFill/>
        </p:spPr>
        <p:txBody>
          <a:bodyPr wrap="square" rtlCol="0">
            <a:spAutoFit/>
          </a:bodyPr>
          <a:lstStyle/>
          <a:p>
            <a:r>
              <a:rPr lang="en-US" dirty="0" smtClean="0">
                <a:latin typeface="+mn-lt"/>
                <a:ea typeface="CMU Serif Roman" charset="0"/>
                <a:cs typeface="CMU Serif Roman" charset="0"/>
              </a:rPr>
              <a:t>Notation: J=T, M=T, A=T, B=T, E=F is indicated as </a:t>
            </a:r>
            <a:r>
              <a:rPr lang="en-US" i="1" dirty="0" err="1" smtClean="0">
                <a:latin typeface="+mn-lt"/>
                <a:ea typeface="CMU Serif Roman" charset="0"/>
                <a:cs typeface="CMU Serif Roman" charset="0"/>
              </a:rPr>
              <a:t>j,m,a,b</a:t>
            </a:r>
            <a:r>
              <a:rPr lang="en-US" i="1" dirty="0" smtClean="0">
                <a:latin typeface="+mn-lt"/>
                <a:ea typeface="CMU Serif Roman" charset="0"/>
                <a:cs typeface="CMU Serif Roman" charset="0"/>
              </a:rPr>
              <a:t>,-e</a:t>
            </a:r>
          </a:p>
        </p:txBody>
      </p:sp>
      <p:pic>
        <p:nvPicPr>
          <p:cNvPr id="26" name="Picture 25"/>
          <p:cNvPicPr>
            <a:picLocks noChangeAspect="1"/>
          </p:cNvPicPr>
          <p:nvPr/>
        </p:nvPicPr>
        <p:blipFill>
          <a:blip r:embed="rId4"/>
          <a:stretch>
            <a:fillRect/>
          </a:stretch>
        </p:blipFill>
        <p:spPr>
          <a:xfrm>
            <a:off x="1255078" y="2422978"/>
            <a:ext cx="6481444" cy="1246907"/>
          </a:xfrm>
          <a:prstGeom prst="rect">
            <a:avLst/>
          </a:prstGeom>
        </p:spPr>
      </p:pic>
    </p:spTree>
    <p:extLst>
      <p:ext uri="{BB962C8B-B14F-4D97-AF65-F5344CB8AC3E}">
        <p14:creationId xmlns:p14="http://schemas.microsoft.com/office/powerpoint/2010/main" val="1599474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9357"/>
            <a:ext cx="7772400" cy="1143000"/>
          </a:xfrm>
        </p:spPr>
        <p:txBody>
          <a:bodyPr/>
          <a:lstStyle/>
          <a:p>
            <a:r>
              <a:rPr lang="en-US" sz="3600" dirty="0" smtClean="0">
                <a:solidFill>
                  <a:srgbClr val="C00000"/>
                </a:solidFill>
              </a:rPr>
              <a:t>Bayesian networks</a:t>
            </a:r>
            <a:endParaRPr lang="en-US" sz="3600" dirty="0">
              <a:solidFill>
                <a:srgbClr val="C00000"/>
              </a:solidFill>
            </a:endParaRPr>
          </a:p>
        </p:txBody>
      </p:sp>
      <p:sp>
        <p:nvSpPr>
          <p:cNvPr id="3" name="Content Placeholder 2"/>
          <p:cNvSpPr>
            <a:spLocks noGrp="1"/>
          </p:cNvSpPr>
          <p:nvPr>
            <p:ph idx="1"/>
          </p:nvPr>
        </p:nvSpPr>
        <p:spPr>
          <a:xfrm>
            <a:off x="587166" y="3204941"/>
            <a:ext cx="7871034" cy="1902303"/>
          </a:xfrm>
        </p:spPr>
        <p:txBody>
          <a:bodyPr/>
          <a:lstStyle/>
          <a:p>
            <a:r>
              <a:rPr lang="en-US" sz="2400" dirty="0" smtClean="0">
                <a:ea typeface="CMU Serif Roman" charset="0"/>
                <a:cs typeface="CMU Serif Roman" charset="0"/>
              </a:rPr>
              <a:t>A </a:t>
            </a:r>
            <a:r>
              <a:rPr lang="en-US" sz="2400" b="1" i="1" dirty="0" smtClean="0">
                <a:ea typeface="CMU Serif Roman" charset="0"/>
                <a:cs typeface="CMU Serif Roman" charset="0"/>
              </a:rPr>
              <a:t>conditional </a:t>
            </a:r>
            <a:r>
              <a:rPr lang="en-US" sz="2400" b="1" i="1" dirty="0">
                <a:ea typeface="CMU Serif Roman" charset="0"/>
                <a:cs typeface="CMU Serif Roman" charset="0"/>
              </a:rPr>
              <a:t>distribution </a:t>
            </a:r>
            <a:r>
              <a:rPr lang="en-US" sz="2400" dirty="0">
                <a:ea typeface="CMU Serif Roman" charset="0"/>
                <a:cs typeface="CMU Serif Roman" charset="0"/>
              </a:rPr>
              <a:t>for each node </a:t>
            </a:r>
            <a:r>
              <a:rPr lang="en-US" sz="2400" i="1" dirty="0">
                <a:ea typeface="CMU Serif Roman" charset="0"/>
                <a:cs typeface="CMU Serif Roman" charset="0"/>
              </a:rPr>
              <a:t>given </a:t>
            </a:r>
            <a:r>
              <a:rPr lang="en-US" sz="2400" dirty="0">
                <a:ea typeface="CMU Serif Roman" charset="0"/>
                <a:cs typeface="CMU Serif Roman" charset="0"/>
              </a:rPr>
              <a:t>its </a:t>
            </a:r>
            <a:r>
              <a:rPr lang="en-US" sz="2400" dirty="0" smtClean="0">
                <a:ea typeface="CMU Serif Roman" charset="0"/>
                <a:cs typeface="CMU Serif Roman" charset="0"/>
              </a:rPr>
              <a:t>parents: </a:t>
            </a:r>
            <a:r>
              <a:rPr lang="en-US" sz="2400" dirty="0" smtClean="0">
                <a:solidFill>
                  <a:srgbClr val="C00000"/>
                </a:solidFill>
                <a:ea typeface="CMU Serif Roman" charset="0"/>
                <a:cs typeface="CMU Serif Roman" charset="0"/>
              </a:rPr>
              <a:t>P(</a:t>
            </a:r>
            <a:r>
              <a:rPr lang="en-US" sz="2400" i="1" dirty="0" smtClean="0">
                <a:solidFill>
                  <a:srgbClr val="C00000"/>
                </a:solidFill>
                <a:ea typeface="CMU Serif Roman" charset="0"/>
                <a:cs typeface="CMU Serif Roman" charset="0"/>
              </a:rPr>
              <a:t>X</a:t>
            </a:r>
            <a:r>
              <a:rPr lang="en-US" sz="2400" i="1" baseline="-25000" dirty="0" smtClean="0">
                <a:solidFill>
                  <a:srgbClr val="C00000"/>
                </a:solidFill>
                <a:ea typeface="CMU Serif Roman" charset="0"/>
                <a:cs typeface="CMU Serif Roman" charset="0"/>
              </a:rPr>
              <a:t>i</a:t>
            </a:r>
            <a:r>
              <a:rPr lang="en-US" sz="2400" dirty="0" smtClean="0">
                <a:solidFill>
                  <a:srgbClr val="C00000"/>
                </a:solidFill>
                <a:ea typeface="CMU Serif Roman" charset="0"/>
                <a:cs typeface="CMU Serif Roman" charset="0"/>
              </a:rPr>
              <a:t> | Parents(</a:t>
            </a:r>
            <a:r>
              <a:rPr lang="en-US" sz="2400" i="1" dirty="0" smtClean="0">
                <a:solidFill>
                  <a:srgbClr val="C00000"/>
                </a:solidFill>
                <a:ea typeface="CMU Serif Roman" charset="0"/>
                <a:cs typeface="CMU Serif Roman" charset="0"/>
              </a:rPr>
              <a:t>X</a:t>
            </a:r>
            <a:r>
              <a:rPr lang="en-US" sz="2400" i="1" baseline="-25000" dirty="0" smtClean="0">
                <a:solidFill>
                  <a:srgbClr val="C00000"/>
                </a:solidFill>
                <a:ea typeface="CMU Serif Roman" charset="0"/>
                <a:cs typeface="CMU Serif Roman" charset="0"/>
              </a:rPr>
              <a:t>i</a:t>
            </a:r>
            <a:r>
              <a:rPr lang="en-US" sz="2400" dirty="0" smtClean="0">
                <a:solidFill>
                  <a:srgbClr val="C00000"/>
                </a:solidFill>
                <a:ea typeface="CMU Serif Roman" charset="0"/>
                <a:cs typeface="CMU Serif Roman" charset="0"/>
              </a:rPr>
              <a:t>))</a:t>
            </a:r>
          </a:p>
          <a:p>
            <a:r>
              <a:rPr lang="en-US" sz="2400" dirty="0" smtClean="0">
                <a:ea typeface="CMU Serif Roman" charset="0"/>
                <a:cs typeface="CMU Serif Roman" charset="0"/>
              </a:rPr>
              <a:t>It can be a </a:t>
            </a:r>
            <a:r>
              <a:rPr lang="en-US" sz="2400" dirty="0" smtClean="0">
                <a:solidFill>
                  <a:srgbClr val="0070C0"/>
                </a:solidFill>
                <a:ea typeface="CMU Serif Roman" charset="0"/>
                <a:cs typeface="CMU Serif Roman" charset="0"/>
              </a:rPr>
              <a:t>Conditional Probability Table (CPT) </a:t>
            </a:r>
            <a:r>
              <a:rPr lang="en-US" sz="2400" dirty="0" smtClean="0">
                <a:ea typeface="CMU Serif Roman" charset="0"/>
                <a:cs typeface="CMU Serif Roman" charset="0"/>
              </a:rPr>
              <a:t>giving the distribution over </a:t>
            </a:r>
            <a:r>
              <a:rPr lang="en-US" sz="2400" i="1" dirty="0" smtClean="0">
                <a:ea typeface="CMU Serif Roman" charset="0"/>
                <a:cs typeface="CMU Serif Roman" charset="0"/>
              </a:rPr>
              <a:t>X</a:t>
            </a:r>
            <a:r>
              <a:rPr lang="en-US" sz="2400" i="1" baseline="-25000" dirty="0" smtClean="0">
                <a:ea typeface="CMU Serif Roman" charset="0"/>
                <a:cs typeface="CMU Serif Roman" charset="0"/>
              </a:rPr>
              <a:t>i</a:t>
            </a:r>
            <a:r>
              <a:rPr lang="en-US" sz="2400" baseline="-25000" dirty="0" smtClean="0">
                <a:ea typeface="CMU Serif Roman" charset="0"/>
                <a:cs typeface="CMU Serif Roman" charset="0"/>
              </a:rPr>
              <a:t> </a:t>
            </a:r>
            <a:r>
              <a:rPr lang="en-US" sz="2400" dirty="0" smtClean="0">
                <a:ea typeface="CMU Serif Roman" charset="0"/>
                <a:cs typeface="CMU Serif Roman" charset="0"/>
              </a:rPr>
              <a:t>for each combination of the parent values</a:t>
            </a:r>
            <a:endParaRPr lang="en-US" sz="2400" dirty="0">
              <a:ea typeface="CMU Serif Roman" charset="0"/>
              <a:cs typeface="CMU Serif Roman" charset="0"/>
            </a:endParaRPr>
          </a:p>
          <a:p>
            <a:endParaRPr lang="en-US" sz="2400" dirty="0" smtClean="0"/>
          </a:p>
        </p:txBody>
      </p:sp>
      <p:sp>
        <p:nvSpPr>
          <p:cNvPr id="4" name="Slide Number Placeholder 3"/>
          <p:cNvSpPr>
            <a:spLocks noGrp="1"/>
          </p:cNvSpPr>
          <p:nvPr>
            <p:ph type="sldNum" sz="quarter" idx="12"/>
          </p:nvPr>
        </p:nvSpPr>
        <p:spPr/>
        <p:txBody>
          <a:bodyPr/>
          <a:lstStyle/>
          <a:p>
            <a:fld id="{FF225CC9-7ECB-4D65-94BD-F1E241F6F67E}" type="slidenum">
              <a:rPr lang="en-US" smtClean="0"/>
              <a:pPr/>
              <a:t>25</a:t>
            </a:fld>
            <a:endParaRPr lang="en-US" dirty="0"/>
          </a:p>
        </p:txBody>
      </p:sp>
      <p:sp>
        <p:nvSpPr>
          <p:cNvPr id="8" name="TextBox 7"/>
          <p:cNvSpPr txBox="1"/>
          <p:nvPr/>
        </p:nvSpPr>
        <p:spPr>
          <a:xfrm>
            <a:off x="587166" y="1852516"/>
            <a:ext cx="8012824" cy="830997"/>
          </a:xfrm>
          <a:prstGeom prst="rect">
            <a:avLst/>
          </a:prstGeom>
          <a:noFill/>
        </p:spPr>
        <p:txBody>
          <a:bodyPr wrap="square" rtlCol="0">
            <a:spAutoFit/>
          </a:bodyPr>
          <a:lstStyle/>
          <a:p>
            <a:pPr marL="342900" indent="-342900">
              <a:buFont typeface="Arial" charset="0"/>
              <a:buChar char="•"/>
            </a:pPr>
            <a:r>
              <a:rPr lang="en-US" dirty="0" smtClean="0">
                <a:solidFill>
                  <a:schemeClr val="accent1">
                    <a:lumMod val="75000"/>
                  </a:schemeClr>
                </a:solidFill>
                <a:latin typeface="CMU Serif Roman" charset="0"/>
                <a:ea typeface="CMU Serif Roman" charset="0"/>
                <a:cs typeface="CMU Serif Roman" charset="0"/>
              </a:rPr>
              <a:t>Bayes network: a compact representation of a joint probability distribution in terms of conditional distribution</a:t>
            </a:r>
          </a:p>
        </p:txBody>
      </p:sp>
    </p:spTree>
    <p:extLst>
      <p:ext uri="{BB962C8B-B14F-4D97-AF65-F5344CB8AC3E}">
        <p14:creationId xmlns:p14="http://schemas.microsoft.com/office/powerpoint/2010/main" val="1436442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268" y="526471"/>
            <a:ext cx="7772400" cy="1143000"/>
          </a:xfrm>
        </p:spPr>
        <p:txBody>
          <a:bodyPr/>
          <a:lstStyle/>
          <a:p>
            <a:r>
              <a:rPr lang="en-US" sz="3600" dirty="0" smtClean="0">
                <a:solidFill>
                  <a:srgbClr val="C00000"/>
                </a:solidFill>
              </a:rPr>
              <a:t>A compact representation</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26</a:t>
            </a:fld>
            <a:endParaRPr lang="en-US" dirty="0"/>
          </a:p>
        </p:txBody>
      </p:sp>
      <p:sp>
        <p:nvSpPr>
          <p:cNvPr id="5" name="TextBox 4"/>
          <p:cNvSpPr txBox="1"/>
          <p:nvPr/>
        </p:nvSpPr>
        <p:spPr>
          <a:xfrm>
            <a:off x="434910" y="1770251"/>
            <a:ext cx="6260794" cy="4478149"/>
          </a:xfrm>
          <a:prstGeom prst="rect">
            <a:avLst/>
          </a:prstGeom>
          <a:noFill/>
        </p:spPr>
        <p:txBody>
          <a:bodyPr wrap="square" rtlCol="0">
            <a:spAutoFit/>
          </a:bodyPr>
          <a:lstStyle/>
          <a:p>
            <a:pPr marL="342900" indent="-342900">
              <a:spcBef>
                <a:spcPts val="1800"/>
              </a:spcBef>
              <a:buFont typeface="Arial" charset="0"/>
              <a:buChar char="•"/>
            </a:pPr>
            <a:r>
              <a:rPr lang="en-US" dirty="0" smtClean="0">
                <a:latin typeface="+mn-lt"/>
                <a:ea typeface="CMU Serif Roman" charset="0"/>
                <a:cs typeface="CMU Serif Roman" charset="0"/>
              </a:rPr>
              <a:t>A CPT for binary variables </a:t>
            </a:r>
            <a:r>
              <a:rPr lang="en-US" i="1" dirty="0" smtClean="0">
                <a:latin typeface="+mn-lt"/>
                <a:ea typeface="CMU Serif Roman" charset="0"/>
                <a:cs typeface="CMU Serif Roman" charset="0"/>
              </a:rPr>
              <a:t>X</a:t>
            </a:r>
            <a:r>
              <a:rPr lang="en-US" baseline="-25000" dirty="0" smtClean="0">
                <a:latin typeface="+mn-lt"/>
                <a:ea typeface="CMU Serif Roman" charset="0"/>
                <a:cs typeface="CMU Serif Roman" charset="0"/>
              </a:rPr>
              <a:t>i</a:t>
            </a:r>
            <a:r>
              <a:rPr lang="en-US" dirty="0" smtClean="0">
                <a:latin typeface="+mn-lt"/>
                <a:ea typeface="CMU Serif Roman" charset="0"/>
                <a:cs typeface="CMU Serif Roman" charset="0"/>
              </a:rPr>
              <a:t> each with </a:t>
            </a:r>
            <a:r>
              <a:rPr lang="en-US" i="1" dirty="0" smtClean="0">
                <a:latin typeface="+mn-lt"/>
                <a:ea typeface="CMU Serif Roman" charset="0"/>
                <a:cs typeface="CMU Serif Roman" charset="0"/>
              </a:rPr>
              <a:t>k</a:t>
            </a:r>
            <a:r>
              <a:rPr lang="en-US" dirty="0" smtClean="0">
                <a:latin typeface="+mn-lt"/>
                <a:ea typeface="CMU Serif Roman" charset="0"/>
                <a:cs typeface="CMU Serif Roman" charset="0"/>
              </a:rPr>
              <a:t> parents has 2</a:t>
            </a:r>
            <a:r>
              <a:rPr lang="en-US" i="1" baseline="30000" dirty="0" smtClean="0">
                <a:latin typeface="+mn-lt"/>
                <a:ea typeface="CMU Serif Roman" charset="0"/>
                <a:cs typeface="CMU Serif Roman" charset="0"/>
              </a:rPr>
              <a:t>k</a:t>
            </a:r>
            <a:r>
              <a:rPr lang="en-US" dirty="0" smtClean="0">
                <a:latin typeface="+mn-lt"/>
                <a:ea typeface="CMU Serif Roman" charset="0"/>
                <a:cs typeface="CMU Serif Roman" charset="0"/>
              </a:rPr>
              <a:t> rows for the combination of parent values</a:t>
            </a:r>
          </a:p>
          <a:p>
            <a:pPr marL="342900" indent="-342900">
              <a:spcBef>
                <a:spcPts val="1800"/>
              </a:spcBef>
              <a:buFont typeface="Arial" charset="0"/>
              <a:buChar char="•"/>
            </a:pPr>
            <a:r>
              <a:rPr lang="en-US" dirty="0" smtClean="0">
                <a:latin typeface="+mn-lt"/>
                <a:ea typeface="CMU Serif Roman" charset="0"/>
                <a:cs typeface="CMU Serif Roman" charset="0"/>
              </a:rPr>
              <a:t>If each variable has no more than </a:t>
            </a:r>
            <a:r>
              <a:rPr lang="en-US" i="1" dirty="0" smtClean="0">
                <a:latin typeface="+mn-lt"/>
                <a:ea typeface="CMU Serif Roman" charset="0"/>
                <a:cs typeface="CMU Serif Roman" charset="0"/>
              </a:rPr>
              <a:t>k</a:t>
            </a:r>
            <a:r>
              <a:rPr lang="en-US" dirty="0" smtClean="0">
                <a:latin typeface="+mn-lt"/>
                <a:ea typeface="CMU Serif Roman" charset="0"/>
                <a:cs typeface="CMU Serif Roman" charset="0"/>
              </a:rPr>
              <a:t> parents, the  network requires </a:t>
            </a:r>
            <a:r>
              <a:rPr lang="en-US" i="1" dirty="0" smtClean="0">
                <a:solidFill>
                  <a:srgbClr val="0070C0"/>
                </a:solidFill>
                <a:latin typeface="+mn-lt"/>
                <a:ea typeface="CMU Serif Roman" charset="0"/>
                <a:cs typeface="CMU Serif Roman" charset="0"/>
              </a:rPr>
              <a:t>O</a:t>
            </a:r>
            <a:r>
              <a:rPr lang="en-US" dirty="0" smtClean="0">
                <a:solidFill>
                  <a:srgbClr val="0070C0"/>
                </a:solidFill>
                <a:latin typeface="+mn-lt"/>
                <a:ea typeface="CMU Serif Roman" charset="0"/>
                <a:cs typeface="CMU Serif Roman" charset="0"/>
              </a:rPr>
              <a:t>(</a:t>
            </a:r>
            <a:r>
              <a:rPr lang="en-US" i="1" dirty="0" smtClean="0">
                <a:solidFill>
                  <a:srgbClr val="0070C0"/>
                </a:solidFill>
                <a:latin typeface="+mn-lt"/>
                <a:ea typeface="CMU Serif Roman" charset="0"/>
                <a:cs typeface="CMU Serif Roman" charset="0"/>
              </a:rPr>
              <a:t>n</a:t>
            </a:r>
            <a:r>
              <a:rPr lang="en-US" dirty="0" smtClean="0">
                <a:solidFill>
                  <a:srgbClr val="0070C0"/>
                </a:solidFill>
                <a:latin typeface="+mn-lt"/>
                <a:ea typeface="CMU Serif Roman" charset="0"/>
                <a:cs typeface="CMU Serif Roman" charset="0"/>
              </a:rPr>
              <a:t>2</a:t>
            </a:r>
            <a:r>
              <a:rPr lang="en-US" i="1" baseline="30000" dirty="0" smtClean="0">
                <a:solidFill>
                  <a:srgbClr val="0070C0"/>
                </a:solidFill>
                <a:latin typeface="+mn-lt"/>
                <a:ea typeface="CMU Serif Roman" charset="0"/>
                <a:cs typeface="CMU Serif Roman" charset="0"/>
              </a:rPr>
              <a:t>k</a:t>
            </a:r>
            <a:r>
              <a:rPr lang="en-US" dirty="0" smtClean="0">
                <a:solidFill>
                  <a:srgbClr val="0070C0"/>
                </a:solidFill>
                <a:latin typeface="+mn-lt"/>
                <a:ea typeface="CMU Serif Roman" charset="0"/>
                <a:cs typeface="CMU Serif Roman" charset="0"/>
              </a:rPr>
              <a:t>) parameter values </a:t>
            </a:r>
            <a:r>
              <a:rPr lang="en-US" dirty="0" smtClean="0">
                <a:latin typeface="+mn-lt"/>
                <a:ea typeface="CMU Serif Roman" charset="0"/>
                <a:cs typeface="CMU Serif Roman" charset="0"/>
              </a:rPr>
              <a:t>to specify the CPTs</a:t>
            </a:r>
          </a:p>
          <a:p>
            <a:pPr marL="342900" indent="-342900">
              <a:spcBef>
                <a:spcPts val="1800"/>
              </a:spcBef>
              <a:buFont typeface="Arial" charset="0"/>
              <a:buChar char="•"/>
            </a:pPr>
            <a:r>
              <a:rPr lang="en-US" dirty="0" smtClean="0">
                <a:latin typeface="+mn-lt"/>
                <a:ea typeface="CMU Serif Roman" charset="0"/>
                <a:cs typeface="CMU Serif Roman" charset="0"/>
              </a:rPr>
              <a:t>i.e. grows </a:t>
            </a:r>
            <a:r>
              <a:rPr lang="en-US" dirty="0" smtClean="0">
                <a:solidFill>
                  <a:srgbClr val="00B050"/>
                </a:solidFill>
                <a:latin typeface="+mn-lt"/>
                <a:ea typeface="CMU Serif Roman" charset="0"/>
                <a:cs typeface="CMU Serif Roman" charset="0"/>
              </a:rPr>
              <a:t>linearly</a:t>
            </a:r>
            <a:r>
              <a:rPr lang="en-US" dirty="0" smtClean="0">
                <a:latin typeface="+mn-lt"/>
                <a:ea typeface="CMU Serif Roman" charset="0"/>
                <a:cs typeface="CMU Serif Roman" charset="0"/>
              </a:rPr>
              <a:t> with </a:t>
            </a:r>
            <a:r>
              <a:rPr lang="en-US" i="1" dirty="0" smtClean="0">
                <a:latin typeface="+mn-lt"/>
                <a:ea typeface="CMU Serif Roman" charset="0"/>
                <a:cs typeface="CMU Serif Roman" charset="0"/>
              </a:rPr>
              <a:t>n, </a:t>
            </a:r>
            <a:r>
              <a:rPr lang="en-US" dirty="0" smtClean="0">
                <a:latin typeface="+mn-lt"/>
                <a:ea typeface="CMU Serif Roman" charset="0"/>
                <a:cs typeface="CMU Serif Roman" charset="0"/>
              </a:rPr>
              <a:t>while the full joint distribution goes as</a:t>
            </a:r>
            <a:r>
              <a:rPr lang="en-US" i="1" dirty="0" smtClean="0">
                <a:latin typeface="+mn-lt"/>
                <a:ea typeface="CMU Serif Roman" charset="0"/>
                <a:cs typeface="CMU Serif Roman" charset="0"/>
              </a:rPr>
              <a:t> O</a:t>
            </a:r>
            <a:r>
              <a:rPr lang="en-US" dirty="0" smtClean="0">
                <a:latin typeface="+mn-lt"/>
                <a:ea typeface="CMU Serif Roman" charset="0"/>
                <a:cs typeface="CMU Serif Roman" charset="0"/>
              </a:rPr>
              <a:t>(2</a:t>
            </a:r>
            <a:r>
              <a:rPr lang="en-US" i="1" baseline="30000" dirty="0" smtClean="0">
                <a:latin typeface="+mn-lt"/>
                <a:ea typeface="CMU Serif Roman" charset="0"/>
                <a:cs typeface="CMU Serif Roman" charset="0"/>
              </a:rPr>
              <a:t>n</a:t>
            </a:r>
            <a:r>
              <a:rPr lang="en-US" dirty="0" smtClean="0">
                <a:latin typeface="+mn-lt"/>
                <a:ea typeface="CMU Serif Roman" charset="0"/>
                <a:cs typeface="CMU Serif Roman" charset="0"/>
              </a:rPr>
              <a:t>)</a:t>
            </a:r>
          </a:p>
          <a:p>
            <a:pPr marL="342900" indent="-342900">
              <a:spcBef>
                <a:spcPts val="1800"/>
              </a:spcBef>
              <a:buFont typeface="Arial" charset="0"/>
              <a:buChar char="•"/>
            </a:pPr>
            <a:r>
              <a:rPr lang="en-US" dirty="0" smtClean="0">
                <a:latin typeface="+mn-lt"/>
                <a:ea typeface="CMU Serif Roman" charset="0"/>
                <a:cs typeface="CMU Serif Roman" charset="0"/>
              </a:rPr>
              <a:t>burglary </a:t>
            </a:r>
            <a:r>
              <a:rPr lang="en-US" dirty="0">
                <a:latin typeface="+mn-lt"/>
                <a:ea typeface="CMU Serif Roman" charset="0"/>
                <a:cs typeface="CMU Serif Roman" charset="0"/>
              </a:rPr>
              <a:t>example: 1+1+4+2+2=10 numbers, vs. 2</a:t>
            </a:r>
            <a:r>
              <a:rPr lang="en-US" baseline="30000" dirty="0">
                <a:latin typeface="+mn-lt"/>
                <a:ea typeface="CMU Serif Roman" charset="0"/>
                <a:cs typeface="CMU Serif Roman" charset="0"/>
              </a:rPr>
              <a:t>5</a:t>
            </a:r>
            <a:r>
              <a:rPr lang="en-US" dirty="0">
                <a:latin typeface="+mn-lt"/>
                <a:ea typeface="CMU Serif Roman" charset="0"/>
                <a:cs typeface="CMU Serif Roman" charset="0"/>
              </a:rPr>
              <a:t>-1=31</a:t>
            </a:r>
            <a:endParaRPr lang="en-US" dirty="0" smtClean="0">
              <a:latin typeface="+mn-lt"/>
              <a:ea typeface="CMU Serif Roman" charset="0"/>
              <a:cs typeface="CMU Serif Roman" charset="0"/>
            </a:endParaRPr>
          </a:p>
        </p:txBody>
      </p:sp>
      <p:pic>
        <p:nvPicPr>
          <p:cNvPr id="9" name="Picture 8"/>
          <p:cNvPicPr>
            <a:picLocks noChangeAspect="1"/>
          </p:cNvPicPr>
          <p:nvPr/>
        </p:nvPicPr>
        <p:blipFill>
          <a:blip r:embed="rId3"/>
          <a:stretch>
            <a:fillRect/>
          </a:stretch>
        </p:blipFill>
        <p:spPr>
          <a:xfrm>
            <a:off x="6802087" y="2322299"/>
            <a:ext cx="2021279" cy="1821901"/>
          </a:xfrm>
          <a:prstGeom prst="rect">
            <a:avLst/>
          </a:prstGeom>
        </p:spPr>
      </p:pic>
    </p:spTree>
    <p:extLst>
      <p:ext uri="{BB962C8B-B14F-4D97-AF65-F5344CB8AC3E}">
        <p14:creationId xmlns:p14="http://schemas.microsoft.com/office/powerpoint/2010/main" val="116562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5298"/>
            <a:ext cx="7772400" cy="1143000"/>
          </a:xfrm>
        </p:spPr>
        <p:txBody>
          <a:bodyPr/>
          <a:lstStyle/>
          <a:p>
            <a:r>
              <a:rPr lang="en-US" sz="3600" dirty="0" smtClean="0">
                <a:solidFill>
                  <a:srgbClr val="C00000"/>
                </a:solidFill>
              </a:rPr>
              <a:t>Global semantics</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27</a:t>
            </a:fld>
            <a:endParaRPr lang="en-US" dirty="0"/>
          </a:p>
        </p:txBody>
      </p:sp>
      <p:sp>
        <p:nvSpPr>
          <p:cNvPr id="5" name="TextBox 4"/>
          <p:cNvSpPr txBox="1"/>
          <p:nvPr/>
        </p:nvSpPr>
        <p:spPr>
          <a:xfrm>
            <a:off x="802481" y="1996081"/>
            <a:ext cx="7655719" cy="830997"/>
          </a:xfrm>
          <a:prstGeom prst="rect">
            <a:avLst/>
          </a:prstGeom>
          <a:noFill/>
        </p:spPr>
        <p:txBody>
          <a:bodyPr wrap="square" rtlCol="0">
            <a:spAutoFit/>
          </a:bodyPr>
          <a:lstStyle/>
          <a:p>
            <a:r>
              <a:rPr lang="en-US" b="1" dirty="0" smtClean="0">
                <a:solidFill>
                  <a:srgbClr val="0070C0"/>
                </a:solidFill>
                <a:latin typeface="CMU Serif Roman" charset="0"/>
                <a:ea typeface="CMU Serif Roman" charset="0"/>
                <a:cs typeface="CMU Serif Roman" charset="0"/>
              </a:rPr>
              <a:t>Global semantics: </a:t>
            </a:r>
            <a:r>
              <a:rPr lang="en-US" dirty="0" smtClean="0">
                <a:latin typeface="CMU Serif Roman" charset="0"/>
                <a:ea typeface="CMU Serif Roman" charset="0"/>
                <a:cs typeface="CMU Serif Roman" charset="0"/>
              </a:rPr>
              <a:t>define the full joint distribution as the product of the local conditional distributions</a:t>
            </a:r>
          </a:p>
        </p:txBody>
      </p:sp>
      <p:sp>
        <p:nvSpPr>
          <p:cNvPr id="13" name="TextBox 12"/>
          <p:cNvSpPr txBox="1"/>
          <p:nvPr/>
        </p:nvSpPr>
        <p:spPr>
          <a:xfrm>
            <a:off x="8471176" y="3076093"/>
            <a:ext cx="492443" cy="461665"/>
          </a:xfrm>
          <a:prstGeom prst="rect">
            <a:avLst/>
          </a:prstGeom>
          <a:noFill/>
        </p:spPr>
        <p:txBody>
          <a:bodyPr wrap="none" rtlCol="0">
            <a:spAutoFit/>
          </a:bodyPr>
          <a:lstStyle/>
          <a:p>
            <a:r>
              <a:rPr lang="en-US" dirty="0" smtClean="0">
                <a:latin typeface="CMU Serif Roman" charset="0"/>
                <a:ea typeface="CMU Serif Roman" charset="0"/>
                <a:cs typeface="CMU Serif Roman" charset="0"/>
              </a:rPr>
              <a:t>＊</a:t>
            </a:r>
            <a:endParaRPr lang="en-US" dirty="0"/>
          </a:p>
        </p:txBody>
      </p:sp>
      <p:pic>
        <p:nvPicPr>
          <p:cNvPr id="16" name="Picture 15"/>
          <p:cNvPicPr>
            <a:picLocks noChangeAspect="1"/>
          </p:cNvPicPr>
          <p:nvPr/>
        </p:nvPicPr>
        <p:blipFill>
          <a:blip r:embed="rId3"/>
          <a:stretch>
            <a:fillRect/>
          </a:stretch>
        </p:blipFill>
        <p:spPr>
          <a:xfrm>
            <a:off x="949531" y="3469525"/>
            <a:ext cx="6556169" cy="700974"/>
          </a:xfrm>
          <a:prstGeom prst="rect">
            <a:avLst/>
          </a:prstGeom>
        </p:spPr>
      </p:pic>
    </p:spTree>
    <p:extLst>
      <p:ext uri="{BB962C8B-B14F-4D97-AF65-F5344CB8AC3E}">
        <p14:creationId xmlns:p14="http://schemas.microsoft.com/office/powerpoint/2010/main" val="18345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72" y="455253"/>
            <a:ext cx="8229600" cy="939167"/>
          </a:xfrm>
        </p:spPr>
        <p:txBody>
          <a:bodyPr/>
          <a:lstStyle/>
          <a:p>
            <a:r>
              <a:rPr lang="en-US" sz="3600" dirty="0" smtClean="0">
                <a:solidFill>
                  <a:srgbClr val="C00000"/>
                </a:solidFill>
              </a:rPr>
              <a:t>Global semantics</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28</a:t>
            </a:fld>
            <a:endParaRPr lang="en-US" dirty="0"/>
          </a:p>
        </p:txBody>
      </p:sp>
      <p:sp>
        <p:nvSpPr>
          <p:cNvPr id="6" name="TextBox 5"/>
          <p:cNvSpPr txBox="1"/>
          <p:nvPr/>
        </p:nvSpPr>
        <p:spPr>
          <a:xfrm>
            <a:off x="304800" y="1827940"/>
            <a:ext cx="8247460" cy="461665"/>
          </a:xfrm>
          <a:prstGeom prst="rect">
            <a:avLst/>
          </a:prstGeom>
          <a:noFill/>
        </p:spPr>
        <p:txBody>
          <a:bodyPr wrap="square" rtlCol="0">
            <a:spAutoFit/>
          </a:bodyPr>
          <a:lstStyle/>
          <a:p>
            <a:pPr marL="342900" indent="-342900">
              <a:buFont typeface="Arial" charset="0"/>
              <a:buChar char="•"/>
            </a:pPr>
            <a:r>
              <a:rPr lang="en-US" dirty="0" smtClean="0">
                <a:latin typeface="CMU Serif Roman" charset="0"/>
                <a:ea typeface="CMU Serif Roman" charset="0"/>
                <a:cs typeface="CMU Serif Roman" charset="0"/>
              </a:rPr>
              <a:t>The derivation stems from the </a:t>
            </a:r>
            <a:r>
              <a:rPr lang="en-US" b="1" i="1" dirty="0" smtClean="0">
                <a:latin typeface="CMU Serif Roman" charset="0"/>
                <a:ea typeface="CMU Serif Roman" charset="0"/>
                <a:cs typeface="CMU Serif Roman" charset="0"/>
              </a:rPr>
              <a:t>chain rule</a:t>
            </a:r>
            <a:r>
              <a:rPr lang="en-US" dirty="0">
                <a:latin typeface="CMU Serif Roman" charset="0"/>
                <a:ea typeface="CMU Serif Roman" charset="0"/>
                <a:cs typeface="CMU Serif Roman" charset="0"/>
              </a:rPr>
              <a:t>:</a:t>
            </a:r>
            <a:endParaRPr lang="en-US" dirty="0" smtClean="0">
              <a:latin typeface="CMU Serif Roman" charset="0"/>
              <a:ea typeface="CMU Serif Roman" charset="0"/>
              <a:cs typeface="CMU Serif Roman" charset="0"/>
            </a:endParaRPr>
          </a:p>
        </p:txBody>
      </p:sp>
      <p:pic>
        <p:nvPicPr>
          <p:cNvPr id="8" name="Picture 7"/>
          <p:cNvPicPr>
            <a:picLocks noChangeAspect="1"/>
          </p:cNvPicPr>
          <p:nvPr/>
        </p:nvPicPr>
        <p:blipFill>
          <a:blip r:embed="rId3"/>
          <a:stretch>
            <a:fillRect/>
          </a:stretch>
        </p:blipFill>
        <p:spPr>
          <a:xfrm>
            <a:off x="1698113" y="3491212"/>
            <a:ext cx="5260626" cy="848092"/>
          </a:xfrm>
          <a:prstGeom prst="rect">
            <a:avLst/>
          </a:prstGeom>
        </p:spPr>
      </p:pic>
      <p:sp>
        <p:nvSpPr>
          <p:cNvPr id="9" name="TextBox 8"/>
          <p:cNvSpPr txBox="1"/>
          <p:nvPr/>
        </p:nvSpPr>
        <p:spPr>
          <a:xfrm>
            <a:off x="304800" y="4907340"/>
            <a:ext cx="8534400" cy="707886"/>
          </a:xfrm>
          <a:prstGeom prst="rect">
            <a:avLst/>
          </a:prstGeom>
          <a:noFill/>
        </p:spPr>
        <p:txBody>
          <a:bodyPr wrap="square" rtlCol="0">
            <a:spAutoFit/>
          </a:bodyPr>
          <a:lstStyle/>
          <a:p>
            <a:pPr marL="266700" indent="-266700">
              <a:buFont typeface="Arial" charset="0"/>
              <a:buChar char="•"/>
            </a:pPr>
            <a:r>
              <a:rPr lang="en-US" sz="2000" dirty="0" smtClean="0">
                <a:latin typeface="+mn-lt"/>
                <a:ea typeface="CMU Serif Roman" charset="0"/>
                <a:cs typeface="CMU Serif Roman" charset="0"/>
              </a:rPr>
              <a:t>This holds for any set of variables, in particular, by numbering the variables in a way that is consistent with the partial order implicit in the graph structure.</a:t>
            </a:r>
            <a:endParaRPr lang="en-US" sz="2000" dirty="0">
              <a:latin typeface="+mn-lt"/>
              <a:ea typeface="CMU Serif Roman" charset="0"/>
              <a:cs typeface="CMU Serif Roman" charset="0"/>
            </a:endParaRPr>
          </a:p>
        </p:txBody>
      </p:sp>
      <p:pic>
        <p:nvPicPr>
          <p:cNvPr id="11" name="Picture 10"/>
          <p:cNvPicPr>
            <a:picLocks noChangeAspect="1"/>
          </p:cNvPicPr>
          <p:nvPr/>
        </p:nvPicPr>
        <p:blipFill>
          <a:blip r:embed="rId4"/>
          <a:stretch>
            <a:fillRect/>
          </a:stretch>
        </p:blipFill>
        <p:spPr>
          <a:xfrm>
            <a:off x="447972" y="2797896"/>
            <a:ext cx="8355210" cy="250560"/>
          </a:xfrm>
          <a:prstGeom prst="rect">
            <a:avLst/>
          </a:prstGeom>
        </p:spPr>
      </p:pic>
    </p:spTree>
    <p:extLst>
      <p:ext uri="{BB962C8B-B14F-4D97-AF65-F5344CB8AC3E}">
        <p14:creationId xmlns:p14="http://schemas.microsoft.com/office/powerpoint/2010/main" val="1669387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9502"/>
            <a:ext cx="7772400" cy="1143000"/>
          </a:xfrm>
        </p:spPr>
        <p:txBody>
          <a:bodyPr/>
          <a:lstStyle/>
          <a:p>
            <a:r>
              <a:rPr lang="en-US" sz="3600" dirty="0" smtClean="0">
                <a:solidFill>
                  <a:srgbClr val="C00000"/>
                </a:solidFill>
              </a:rPr>
              <a:t>Local semantics</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29</a:t>
            </a:fld>
            <a:endParaRPr lang="en-US" dirty="0"/>
          </a:p>
        </p:txBody>
      </p:sp>
      <p:sp>
        <p:nvSpPr>
          <p:cNvPr id="3" name="TextBox 2"/>
          <p:cNvSpPr txBox="1"/>
          <p:nvPr/>
        </p:nvSpPr>
        <p:spPr>
          <a:xfrm>
            <a:off x="429680" y="1670726"/>
            <a:ext cx="8071440" cy="830997"/>
          </a:xfrm>
          <a:prstGeom prst="rect">
            <a:avLst/>
          </a:prstGeom>
          <a:noFill/>
        </p:spPr>
        <p:txBody>
          <a:bodyPr wrap="none" rtlCol="0">
            <a:spAutoFit/>
          </a:bodyPr>
          <a:lstStyle/>
          <a:p>
            <a:r>
              <a:rPr lang="en-US" b="1" dirty="0" smtClean="0">
                <a:solidFill>
                  <a:srgbClr val="0070C0"/>
                </a:solidFill>
                <a:latin typeface="CMU Serif Roman" charset="0"/>
                <a:ea typeface="CMU Serif Roman" charset="0"/>
                <a:cs typeface="CMU Serif Roman" charset="0"/>
              </a:rPr>
              <a:t>Local semantics: </a:t>
            </a:r>
            <a:r>
              <a:rPr lang="en-US" dirty="0" smtClean="0">
                <a:latin typeface="CMU Serif Roman" charset="0"/>
                <a:ea typeface="CMU Serif Roman" charset="0"/>
                <a:cs typeface="CMU Serif Roman" charset="0"/>
              </a:rPr>
              <a:t>each node is </a:t>
            </a:r>
            <a:r>
              <a:rPr lang="en-US" dirty="0" smtClean="0">
                <a:solidFill>
                  <a:srgbClr val="C00000"/>
                </a:solidFill>
                <a:latin typeface="CMU Serif Roman" charset="0"/>
                <a:ea typeface="CMU Serif Roman" charset="0"/>
                <a:cs typeface="CMU Serif Roman" charset="0"/>
              </a:rPr>
              <a:t>conditionally independent</a:t>
            </a:r>
            <a:r>
              <a:rPr lang="en-US" dirty="0" smtClean="0">
                <a:latin typeface="CMU Serif Roman" charset="0"/>
                <a:ea typeface="CMU Serif Roman" charset="0"/>
                <a:cs typeface="CMU Serif Roman" charset="0"/>
              </a:rPr>
              <a:t> of</a:t>
            </a:r>
          </a:p>
          <a:p>
            <a:r>
              <a:rPr lang="en-US" dirty="0">
                <a:latin typeface="CMU Serif Roman" charset="0"/>
                <a:ea typeface="CMU Serif Roman" charset="0"/>
                <a:cs typeface="CMU Serif Roman" charset="0"/>
              </a:rPr>
              <a:t>i</a:t>
            </a:r>
            <a:r>
              <a:rPr lang="en-US" dirty="0" smtClean="0">
                <a:latin typeface="CMU Serif Roman" charset="0"/>
                <a:ea typeface="CMU Serif Roman" charset="0"/>
                <a:cs typeface="CMU Serif Roman" charset="0"/>
              </a:rPr>
              <a:t>ts non-descendants </a:t>
            </a:r>
            <a:r>
              <a:rPr lang="en-US" i="1" dirty="0" smtClean="0">
                <a:latin typeface="CMU Serif Roman" charset="0"/>
                <a:ea typeface="CMU Serif Roman" charset="0"/>
                <a:cs typeface="CMU Serif Roman" charset="0"/>
              </a:rPr>
              <a:t>given</a:t>
            </a:r>
            <a:r>
              <a:rPr lang="en-US" dirty="0" smtClean="0">
                <a:latin typeface="CMU Serif Roman" charset="0"/>
                <a:ea typeface="CMU Serif Roman" charset="0"/>
                <a:cs typeface="CMU Serif Roman" charset="0"/>
              </a:rPr>
              <a:t> its parents</a:t>
            </a:r>
            <a:endParaRPr lang="en-US" dirty="0">
              <a:latin typeface="CMU Serif Roman" charset="0"/>
              <a:ea typeface="CMU Serif Roman" charset="0"/>
              <a:cs typeface="CMU Serif Roman" charset="0"/>
            </a:endParaRPr>
          </a:p>
        </p:txBody>
      </p:sp>
      <p:pic>
        <p:nvPicPr>
          <p:cNvPr id="5" name="Picture 4"/>
          <p:cNvPicPr>
            <a:picLocks noChangeAspect="1"/>
          </p:cNvPicPr>
          <p:nvPr/>
        </p:nvPicPr>
        <p:blipFill>
          <a:blip r:embed="rId3"/>
          <a:stretch>
            <a:fillRect/>
          </a:stretch>
        </p:blipFill>
        <p:spPr>
          <a:xfrm>
            <a:off x="1957582" y="2501723"/>
            <a:ext cx="4348885" cy="3626528"/>
          </a:xfrm>
          <a:prstGeom prst="rect">
            <a:avLst/>
          </a:prstGeom>
        </p:spPr>
      </p:pic>
      <p:sp>
        <p:nvSpPr>
          <p:cNvPr id="8" name="TextBox 7"/>
          <p:cNvSpPr txBox="1"/>
          <p:nvPr/>
        </p:nvSpPr>
        <p:spPr>
          <a:xfrm>
            <a:off x="1922814" y="6248400"/>
            <a:ext cx="4761240" cy="430887"/>
          </a:xfrm>
          <a:prstGeom prst="rect">
            <a:avLst/>
          </a:prstGeom>
          <a:noFill/>
        </p:spPr>
        <p:txBody>
          <a:bodyPr wrap="none" rtlCol="0">
            <a:spAutoFit/>
          </a:bodyPr>
          <a:lstStyle/>
          <a:p>
            <a:r>
              <a:rPr lang="en-US" sz="2200" b="1" dirty="0" smtClean="0">
                <a:solidFill>
                  <a:srgbClr val="C00000"/>
                </a:solidFill>
                <a:latin typeface="CMU Serif Roman" charset="0"/>
                <a:ea typeface="CMU Serif Roman" charset="0"/>
                <a:cs typeface="CMU Serif Roman" charset="0"/>
              </a:rPr>
              <a:t>Local semantics</a:t>
            </a:r>
            <a:r>
              <a:rPr lang="en-US" sz="2200" dirty="0" smtClean="0">
                <a:solidFill>
                  <a:srgbClr val="C00000"/>
                </a:solidFill>
                <a:latin typeface="CMU Serif Roman" charset="0"/>
                <a:ea typeface="CMU Serif Roman" charset="0"/>
                <a:cs typeface="CMU Serif Roman" charset="0"/>
              </a:rPr>
              <a:t> ⟺ </a:t>
            </a:r>
            <a:r>
              <a:rPr lang="en-US" sz="2200" b="1" dirty="0" smtClean="0">
                <a:solidFill>
                  <a:srgbClr val="C00000"/>
                </a:solidFill>
                <a:latin typeface="CMU Serif Roman" charset="0"/>
                <a:ea typeface="CMU Serif Roman" charset="0"/>
                <a:cs typeface="CMU Serif Roman" charset="0"/>
              </a:rPr>
              <a:t>Global semantics</a:t>
            </a:r>
            <a:endParaRPr lang="en-US" sz="2200" b="1" dirty="0">
              <a:solidFill>
                <a:srgbClr val="C00000"/>
              </a:solidFill>
              <a:latin typeface="CMU Serif Roman" charset="0"/>
              <a:ea typeface="CMU Serif Roman" charset="0"/>
              <a:cs typeface="CMU Serif Roman" charset="0"/>
            </a:endParaRPr>
          </a:p>
        </p:txBody>
      </p:sp>
    </p:spTree>
    <p:extLst>
      <p:ext uri="{BB962C8B-B14F-4D97-AF65-F5344CB8AC3E}">
        <p14:creationId xmlns:p14="http://schemas.microsoft.com/office/powerpoint/2010/main" val="1666736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9357"/>
            <a:ext cx="7772400" cy="1143000"/>
          </a:xfrm>
        </p:spPr>
        <p:txBody>
          <a:bodyPr/>
          <a:lstStyle/>
          <a:p>
            <a:r>
              <a:rPr lang="en-US" sz="3600" dirty="0" smtClean="0">
                <a:solidFill>
                  <a:srgbClr val="C00000"/>
                </a:solidFill>
              </a:rPr>
              <a:t>Bayesian networks</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a:t>
            </a:fld>
            <a:endParaRPr lang="en-US" dirty="0"/>
          </a:p>
        </p:txBody>
      </p:sp>
      <p:sp>
        <p:nvSpPr>
          <p:cNvPr id="8" name="TextBox 7"/>
          <p:cNvSpPr txBox="1"/>
          <p:nvPr/>
        </p:nvSpPr>
        <p:spPr>
          <a:xfrm>
            <a:off x="778134" y="1824452"/>
            <a:ext cx="8012824" cy="3539430"/>
          </a:xfrm>
          <a:prstGeom prst="rect">
            <a:avLst/>
          </a:prstGeom>
          <a:noFill/>
        </p:spPr>
        <p:txBody>
          <a:bodyPr wrap="square" rtlCol="0">
            <a:spAutoFit/>
          </a:bodyPr>
          <a:lstStyle/>
          <a:p>
            <a:pPr marL="342900" indent="-342900">
              <a:buFont typeface="Arial" charset="0"/>
              <a:buChar char="•"/>
            </a:pPr>
            <a:r>
              <a:rPr lang="en-US" dirty="0" smtClean="0">
                <a:latin typeface="CMU Serif Roman" charset="0"/>
                <a:ea typeface="CMU Serif Roman" charset="0"/>
                <a:cs typeface="CMU Serif Roman" charset="0"/>
              </a:rPr>
              <a:t>We can answer </a:t>
            </a:r>
            <a:r>
              <a:rPr lang="en-US" dirty="0" smtClean="0">
                <a:latin typeface="CMU Serif Roman" charset="0"/>
                <a:ea typeface="CMU Serif Roman" charset="0"/>
                <a:cs typeface="CMU Serif Roman" charset="0"/>
              </a:rPr>
              <a:t>any query </a:t>
            </a:r>
            <a:r>
              <a:rPr lang="en-US" dirty="0" smtClean="0">
                <a:latin typeface="CMU Serif Roman" charset="0"/>
                <a:ea typeface="CMU Serif Roman" charset="0"/>
                <a:cs typeface="CMU Serif Roman" charset="0"/>
              </a:rPr>
              <a:t>using the joint probability table.</a:t>
            </a:r>
          </a:p>
          <a:p>
            <a:pPr marL="342900" indent="-342900">
              <a:buFont typeface="Arial" charset="0"/>
              <a:buChar char="•"/>
            </a:pPr>
            <a:r>
              <a:rPr lang="en-US" dirty="0" smtClean="0">
                <a:latin typeface="CMU Serif Roman" charset="0"/>
                <a:ea typeface="CMU Serif Roman" charset="0"/>
                <a:cs typeface="CMU Serif Roman" charset="0"/>
              </a:rPr>
              <a:t>But:  full joint distribution is hard to </a:t>
            </a:r>
            <a:r>
              <a:rPr lang="en-US" dirty="0" smtClean="0">
                <a:latin typeface="CMU Serif Roman" charset="0"/>
                <a:ea typeface="CMU Serif Roman" charset="0"/>
                <a:cs typeface="CMU Serif Roman" charset="0"/>
              </a:rPr>
              <a:t>estimate</a:t>
            </a:r>
            <a:r>
              <a:rPr lang="en-US" dirty="0" smtClean="0">
                <a:latin typeface="CMU Serif Roman" charset="0"/>
                <a:ea typeface="CMU Serif Roman" charset="0"/>
                <a:cs typeface="CMU Serif Roman" charset="0"/>
              </a:rPr>
              <a:t> </a:t>
            </a:r>
            <a:r>
              <a:rPr lang="en-US" dirty="0" smtClean="0">
                <a:latin typeface="CMU Serif Roman" charset="0"/>
                <a:ea typeface="CMU Serif Roman" charset="0"/>
                <a:cs typeface="CMU Serif Roman" charset="0"/>
              </a:rPr>
              <a:t>and too big to represent explicitly. </a:t>
            </a:r>
          </a:p>
          <a:p>
            <a:pPr marL="342900" indent="-342900">
              <a:buFont typeface="Arial" charset="0"/>
              <a:buChar char="•"/>
            </a:pPr>
            <a:endParaRPr lang="en-US" dirty="0">
              <a:solidFill>
                <a:schemeClr val="accent1">
                  <a:lumMod val="75000"/>
                </a:schemeClr>
              </a:solidFill>
              <a:latin typeface="CMU Serif Roman" charset="0"/>
              <a:ea typeface="CMU Serif Roman" charset="0"/>
              <a:cs typeface="CMU Serif Roman" charset="0"/>
            </a:endParaRPr>
          </a:p>
          <a:p>
            <a:pPr marL="342900" indent="-342900">
              <a:buFont typeface="Arial" charset="0"/>
              <a:buChar char="•"/>
            </a:pPr>
            <a:r>
              <a:rPr lang="en-US" dirty="0" smtClean="0">
                <a:solidFill>
                  <a:schemeClr val="accent1">
                    <a:lumMod val="75000"/>
                  </a:schemeClr>
                </a:solidFill>
                <a:latin typeface="CMU Serif Roman" charset="0"/>
                <a:ea typeface="CMU Serif Roman" charset="0"/>
                <a:cs typeface="CMU Serif Roman" charset="0"/>
              </a:rPr>
              <a:t>Bayes’ net: </a:t>
            </a:r>
            <a:r>
              <a:rPr lang="en-US" dirty="0" smtClean="0">
                <a:solidFill>
                  <a:schemeClr val="accent1">
                    <a:lumMod val="75000"/>
                  </a:schemeClr>
                </a:solidFill>
                <a:latin typeface="CMU Serif Roman" charset="0"/>
                <a:ea typeface="CMU Serif Roman" charset="0"/>
                <a:cs typeface="CMU Serif Roman" charset="0"/>
              </a:rPr>
              <a:t>describes </a:t>
            </a:r>
            <a:r>
              <a:rPr lang="en-US" dirty="0" smtClean="0">
                <a:solidFill>
                  <a:schemeClr val="accent1">
                    <a:lumMod val="75000"/>
                  </a:schemeClr>
                </a:solidFill>
                <a:latin typeface="CMU Serif Roman" charset="0"/>
                <a:ea typeface="CMU Serif Roman" charset="0"/>
                <a:cs typeface="CMU Serif Roman" charset="0"/>
              </a:rPr>
              <a:t>complex joint distributions (model) using simple, local distributions (conditional probabilities)</a:t>
            </a:r>
          </a:p>
          <a:p>
            <a:pPr marL="800100" lvl="1" indent="-342900">
              <a:buFont typeface="Arial" charset="0"/>
              <a:buChar char="•"/>
            </a:pPr>
            <a:r>
              <a:rPr lang="en-US" sz="2000" dirty="0" smtClean="0">
                <a:solidFill>
                  <a:schemeClr val="accent1">
                    <a:lumMod val="75000"/>
                  </a:schemeClr>
                </a:solidFill>
                <a:latin typeface="CMU Serif Roman" charset="0"/>
                <a:ea typeface="CMU Serif Roman" charset="0"/>
                <a:cs typeface="CMU Serif Roman" charset="0"/>
              </a:rPr>
              <a:t>Graphical models</a:t>
            </a:r>
          </a:p>
          <a:p>
            <a:pPr marL="800100" lvl="1" indent="-342900">
              <a:buFont typeface="Arial" charset="0"/>
              <a:buChar char="•"/>
            </a:pPr>
            <a:r>
              <a:rPr lang="en-US" sz="2000" dirty="0" smtClean="0">
                <a:solidFill>
                  <a:schemeClr val="accent1">
                    <a:lumMod val="75000"/>
                  </a:schemeClr>
                </a:solidFill>
                <a:latin typeface="CMU Serif Roman" charset="0"/>
                <a:ea typeface="CMU Serif Roman" charset="0"/>
                <a:cs typeface="CMU Serif Roman" charset="0"/>
              </a:rPr>
              <a:t>How local variables interact</a:t>
            </a:r>
          </a:p>
          <a:p>
            <a:pPr marL="800100" lvl="1" indent="-342900">
              <a:buFont typeface="Arial" charset="0"/>
              <a:buChar char="•"/>
            </a:pPr>
            <a:r>
              <a:rPr lang="en-US" sz="2000" dirty="0" smtClean="0">
                <a:solidFill>
                  <a:schemeClr val="accent1">
                    <a:lumMod val="75000"/>
                  </a:schemeClr>
                </a:solidFill>
                <a:latin typeface="CMU Serif Roman" charset="0"/>
                <a:ea typeface="CMU Serif Roman" charset="0"/>
                <a:cs typeface="CMU Serif Roman" charset="0"/>
              </a:rPr>
              <a:t>How local interaction chain together to give global, indirect interaction.</a:t>
            </a:r>
          </a:p>
        </p:txBody>
      </p:sp>
    </p:spTree>
    <p:extLst>
      <p:ext uri="{BB962C8B-B14F-4D97-AF65-F5344CB8AC3E}">
        <p14:creationId xmlns:p14="http://schemas.microsoft.com/office/powerpoint/2010/main" val="1331490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4102"/>
            <a:ext cx="7772400" cy="1143000"/>
          </a:xfrm>
        </p:spPr>
        <p:txBody>
          <a:bodyPr/>
          <a:lstStyle/>
          <a:p>
            <a:r>
              <a:rPr lang="en-US" dirty="0" smtClean="0"/>
              <a:t>Markov Blanket</a:t>
            </a:r>
            <a:endParaRPr lang="en-US" dirty="0"/>
          </a:p>
        </p:txBody>
      </p:sp>
      <p:sp>
        <p:nvSpPr>
          <p:cNvPr id="4" name="Slide Number Placeholder 3"/>
          <p:cNvSpPr>
            <a:spLocks noGrp="1"/>
          </p:cNvSpPr>
          <p:nvPr>
            <p:ph type="sldNum" sz="quarter" idx="12"/>
          </p:nvPr>
        </p:nvSpPr>
        <p:spPr/>
        <p:txBody>
          <a:bodyPr/>
          <a:lstStyle/>
          <a:p>
            <a:fld id="{FF225CC9-7ECB-4D65-94BD-F1E241F6F67E}" type="slidenum">
              <a:rPr lang="en-US" smtClean="0"/>
              <a:pPr/>
              <a:t>30</a:t>
            </a:fld>
            <a:endParaRPr lang="en-US" dirty="0"/>
          </a:p>
        </p:txBody>
      </p:sp>
      <p:sp>
        <p:nvSpPr>
          <p:cNvPr id="3" name="TextBox 2"/>
          <p:cNvSpPr txBox="1"/>
          <p:nvPr/>
        </p:nvSpPr>
        <p:spPr>
          <a:xfrm>
            <a:off x="419100" y="1337102"/>
            <a:ext cx="8305800" cy="1200329"/>
          </a:xfrm>
          <a:prstGeom prst="rect">
            <a:avLst/>
          </a:prstGeom>
          <a:noFill/>
        </p:spPr>
        <p:txBody>
          <a:bodyPr wrap="square" rtlCol="0">
            <a:spAutoFit/>
          </a:bodyPr>
          <a:lstStyle/>
          <a:p>
            <a:pPr marL="342900" indent="-342900">
              <a:buFont typeface="Arial" charset="0"/>
              <a:buChar char="•"/>
            </a:pPr>
            <a:r>
              <a:rPr lang="en-US" dirty="0">
                <a:latin typeface="CMU Serif Roman" charset="0"/>
                <a:ea typeface="CMU Serif Roman" charset="0"/>
                <a:cs typeface="CMU Serif Roman" charset="0"/>
              </a:rPr>
              <a:t>Each node is </a:t>
            </a:r>
            <a:r>
              <a:rPr lang="en-US" dirty="0">
                <a:solidFill>
                  <a:srgbClr val="C00000"/>
                </a:solidFill>
                <a:latin typeface="CMU Serif Roman" charset="0"/>
                <a:ea typeface="CMU Serif Roman" charset="0"/>
                <a:cs typeface="CMU Serif Roman" charset="0"/>
              </a:rPr>
              <a:t>conditionally independent of all others</a:t>
            </a:r>
            <a:r>
              <a:rPr lang="en-US" dirty="0">
                <a:latin typeface="CMU Serif Roman" charset="0"/>
                <a:ea typeface="CMU Serif Roman" charset="0"/>
                <a:cs typeface="CMU Serif Roman" charset="0"/>
              </a:rPr>
              <a:t> </a:t>
            </a:r>
            <a:r>
              <a:rPr lang="en-US" i="1" dirty="0">
                <a:latin typeface="CMU Serif Roman" charset="0"/>
                <a:ea typeface="CMU Serif Roman" charset="0"/>
                <a:cs typeface="CMU Serif Roman" charset="0"/>
              </a:rPr>
              <a:t>given </a:t>
            </a:r>
            <a:r>
              <a:rPr lang="en-US" dirty="0">
                <a:latin typeface="CMU Serif Roman" charset="0"/>
                <a:ea typeface="CMU Serif Roman" charset="0"/>
                <a:cs typeface="CMU Serif Roman" charset="0"/>
              </a:rPr>
              <a:t>its </a:t>
            </a:r>
            <a:r>
              <a:rPr lang="en-US" dirty="0">
                <a:solidFill>
                  <a:srgbClr val="C00000"/>
                </a:solidFill>
                <a:latin typeface="CMU Serif Roman" charset="0"/>
                <a:ea typeface="CMU Serif Roman" charset="0"/>
                <a:cs typeface="CMU Serif Roman" charset="0"/>
              </a:rPr>
              <a:t>Markov blanket</a:t>
            </a:r>
            <a:r>
              <a:rPr lang="en-US" dirty="0">
                <a:latin typeface="CMU Serif Roman" charset="0"/>
                <a:ea typeface="CMU Serif Roman" charset="0"/>
                <a:cs typeface="CMU Serif Roman" charset="0"/>
              </a:rPr>
              <a:t>: parents + children + children’s </a:t>
            </a:r>
            <a:r>
              <a:rPr lang="en-US" dirty="0" smtClean="0">
                <a:latin typeface="CMU Serif Roman" charset="0"/>
                <a:ea typeface="CMU Serif Roman" charset="0"/>
                <a:cs typeface="CMU Serif Roman" charset="0"/>
              </a:rPr>
              <a:t>parents.</a:t>
            </a:r>
          </a:p>
          <a:p>
            <a:endParaRPr lang="en-US" dirty="0">
              <a:latin typeface="CMU Serif Roman" charset="0"/>
              <a:ea typeface="CMU Serif Roman" charset="0"/>
              <a:cs typeface="CMU Serif Roman" charset="0"/>
            </a:endParaRPr>
          </a:p>
        </p:txBody>
      </p:sp>
      <p:pic>
        <p:nvPicPr>
          <p:cNvPr id="5" name="Picture 4"/>
          <p:cNvPicPr>
            <a:picLocks noChangeAspect="1"/>
          </p:cNvPicPr>
          <p:nvPr/>
        </p:nvPicPr>
        <p:blipFill>
          <a:blip r:embed="rId3"/>
          <a:stretch>
            <a:fillRect/>
          </a:stretch>
        </p:blipFill>
        <p:spPr>
          <a:xfrm>
            <a:off x="902525" y="2193092"/>
            <a:ext cx="6899008" cy="4789599"/>
          </a:xfrm>
          <a:prstGeom prst="rect">
            <a:avLst/>
          </a:prstGeom>
        </p:spPr>
      </p:pic>
    </p:spTree>
    <p:extLst>
      <p:ext uri="{BB962C8B-B14F-4D97-AF65-F5344CB8AC3E}">
        <p14:creationId xmlns:p14="http://schemas.microsoft.com/office/powerpoint/2010/main" val="1504230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4102"/>
            <a:ext cx="7772400" cy="1143000"/>
          </a:xfrm>
        </p:spPr>
        <p:txBody>
          <a:bodyPr/>
          <a:lstStyle/>
          <a:p>
            <a:r>
              <a:rPr lang="en-US" dirty="0" smtClean="0"/>
              <a:t>Markov Blanket</a:t>
            </a:r>
            <a:endParaRPr lang="en-US" dirty="0"/>
          </a:p>
        </p:txBody>
      </p:sp>
      <p:sp>
        <p:nvSpPr>
          <p:cNvPr id="4" name="Slide Number Placeholder 3"/>
          <p:cNvSpPr>
            <a:spLocks noGrp="1"/>
          </p:cNvSpPr>
          <p:nvPr>
            <p:ph type="sldNum" sz="quarter" idx="12"/>
          </p:nvPr>
        </p:nvSpPr>
        <p:spPr/>
        <p:txBody>
          <a:bodyPr/>
          <a:lstStyle/>
          <a:p>
            <a:fld id="{FF225CC9-7ECB-4D65-94BD-F1E241F6F67E}" type="slidenum">
              <a:rPr lang="en-US" smtClean="0"/>
              <a:pPr/>
              <a:t>31</a:t>
            </a:fld>
            <a:endParaRPr lang="en-US" dirty="0"/>
          </a:p>
        </p:txBody>
      </p:sp>
      <p:sp>
        <p:nvSpPr>
          <p:cNvPr id="3" name="TextBox 2"/>
          <p:cNvSpPr txBox="1"/>
          <p:nvPr/>
        </p:nvSpPr>
        <p:spPr>
          <a:xfrm>
            <a:off x="419100" y="1337102"/>
            <a:ext cx="8305800" cy="1200329"/>
          </a:xfrm>
          <a:prstGeom prst="rect">
            <a:avLst/>
          </a:prstGeom>
          <a:noFill/>
        </p:spPr>
        <p:txBody>
          <a:bodyPr wrap="square" rtlCol="0">
            <a:spAutoFit/>
          </a:bodyPr>
          <a:lstStyle/>
          <a:p>
            <a:pPr marL="342900" indent="-342900">
              <a:buFont typeface="Arial" charset="0"/>
              <a:buChar char="•"/>
            </a:pPr>
            <a:r>
              <a:rPr lang="en-US" dirty="0">
                <a:latin typeface="CMU Serif Roman" charset="0"/>
                <a:ea typeface="CMU Serif Roman" charset="0"/>
                <a:cs typeface="CMU Serif Roman" charset="0"/>
              </a:rPr>
              <a:t>Each node is </a:t>
            </a:r>
            <a:r>
              <a:rPr lang="en-US" dirty="0">
                <a:solidFill>
                  <a:srgbClr val="C00000"/>
                </a:solidFill>
                <a:latin typeface="CMU Serif Roman" charset="0"/>
                <a:ea typeface="CMU Serif Roman" charset="0"/>
                <a:cs typeface="CMU Serif Roman" charset="0"/>
              </a:rPr>
              <a:t>conditionally independent of all others</a:t>
            </a:r>
            <a:r>
              <a:rPr lang="en-US" dirty="0">
                <a:latin typeface="CMU Serif Roman" charset="0"/>
                <a:ea typeface="CMU Serif Roman" charset="0"/>
                <a:cs typeface="CMU Serif Roman" charset="0"/>
              </a:rPr>
              <a:t> </a:t>
            </a:r>
            <a:r>
              <a:rPr lang="en-US" i="1" dirty="0">
                <a:latin typeface="CMU Serif Roman" charset="0"/>
                <a:ea typeface="CMU Serif Roman" charset="0"/>
                <a:cs typeface="CMU Serif Roman" charset="0"/>
              </a:rPr>
              <a:t>given </a:t>
            </a:r>
            <a:r>
              <a:rPr lang="en-US" dirty="0">
                <a:latin typeface="CMU Serif Roman" charset="0"/>
                <a:ea typeface="CMU Serif Roman" charset="0"/>
                <a:cs typeface="CMU Serif Roman" charset="0"/>
              </a:rPr>
              <a:t>its </a:t>
            </a:r>
            <a:r>
              <a:rPr lang="en-US" dirty="0">
                <a:solidFill>
                  <a:srgbClr val="C00000"/>
                </a:solidFill>
                <a:latin typeface="CMU Serif Roman" charset="0"/>
                <a:ea typeface="CMU Serif Roman" charset="0"/>
                <a:cs typeface="CMU Serif Roman" charset="0"/>
              </a:rPr>
              <a:t>Markov blanket</a:t>
            </a:r>
            <a:r>
              <a:rPr lang="en-US" dirty="0">
                <a:latin typeface="CMU Serif Roman" charset="0"/>
                <a:ea typeface="CMU Serif Roman" charset="0"/>
                <a:cs typeface="CMU Serif Roman" charset="0"/>
              </a:rPr>
              <a:t>: parents + children + children’s </a:t>
            </a:r>
            <a:r>
              <a:rPr lang="en-US" dirty="0" smtClean="0">
                <a:latin typeface="CMU Serif Roman" charset="0"/>
                <a:ea typeface="CMU Serif Roman" charset="0"/>
                <a:cs typeface="CMU Serif Roman" charset="0"/>
              </a:rPr>
              <a:t>parents.</a:t>
            </a:r>
          </a:p>
          <a:p>
            <a:endParaRPr lang="en-US" dirty="0">
              <a:latin typeface="CMU Serif Roman" charset="0"/>
              <a:ea typeface="CMU Serif Roman" charset="0"/>
              <a:cs typeface="CMU Serif Roman" charset="0"/>
            </a:endParaRPr>
          </a:p>
        </p:txBody>
      </p:sp>
      <p:pic>
        <p:nvPicPr>
          <p:cNvPr id="5" name="Picture 4"/>
          <p:cNvPicPr>
            <a:picLocks noChangeAspect="1"/>
          </p:cNvPicPr>
          <p:nvPr/>
        </p:nvPicPr>
        <p:blipFill>
          <a:blip r:embed="rId3"/>
          <a:stretch>
            <a:fillRect/>
          </a:stretch>
        </p:blipFill>
        <p:spPr>
          <a:xfrm>
            <a:off x="0" y="2537431"/>
            <a:ext cx="4827090" cy="3351181"/>
          </a:xfrm>
          <a:prstGeom prst="rect">
            <a:avLst/>
          </a:prstGeom>
        </p:spPr>
      </p:pic>
      <p:pic>
        <p:nvPicPr>
          <p:cNvPr id="6" name="Picture 5"/>
          <p:cNvPicPr>
            <a:picLocks noChangeAspect="1"/>
          </p:cNvPicPr>
          <p:nvPr/>
        </p:nvPicPr>
        <p:blipFill>
          <a:blip r:embed="rId4"/>
          <a:stretch>
            <a:fillRect/>
          </a:stretch>
        </p:blipFill>
        <p:spPr>
          <a:xfrm>
            <a:off x="4408636" y="3027038"/>
            <a:ext cx="4316264" cy="2598257"/>
          </a:xfrm>
          <a:prstGeom prst="rect">
            <a:avLst/>
          </a:prstGeom>
        </p:spPr>
      </p:pic>
    </p:spTree>
    <p:extLst>
      <p:ext uri="{BB962C8B-B14F-4D97-AF65-F5344CB8AC3E}">
        <p14:creationId xmlns:p14="http://schemas.microsoft.com/office/powerpoint/2010/main" val="1596178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939167"/>
          </a:xfrm>
          <a:prstGeom prst="rect">
            <a:avLst/>
          </a:prstGeom>
        </p:spPr>
        <p:txBody>
          <a:bodyPr/>
          <a:lstStyle/>
          <a:p>
            <a:r>
              <a:rPr lang="en-US" dirty="0" smtClean="0"/>
              <a:t>Markov Blanket Poll </a:t>
            </a:r>
            <a:endParaRPr lang="en-US" dirty="0"/>
          </a:p>
        </p:txBody>
      </p:sp>
      <p:sp>
        <p:nvSpPr>
          <p:cNvPr id="3" name="Content Placeholder 2"/>
          <p:cNvSpPr>
            <a:spLocks noGrp="1"/>
          </p:cNvSpPr>
          <p:nvPr>
            <p:ph idx="4294967295"/>
          </p:nvPr>
        </p:nvSpPr>
        <p:spPr>
          <a:xfrm>
            <a:off x="466550" y="1307589"/>
            <a:ext cx="5486400" cy="4369699"/>
          </a:xfrm>
          <a:prstGeom prst="rect">
            <a:avLst/>
          </a:prstGeom>
        </p:spPr>
        <p:txBody>
          <a:bodyPr/>
          <a:lstStyle/>
          <a:p>
            <a:r>
              <a:rPr lang="en-US" sz="2400" dirty="0" smtClean="0"/>
              <a:t>Markov </a:t>
            </a:r>
            <a:r>
              <a:rPr lang="en-US" sz="2400" dirty="0"/>
              <a:t>blanket</a:t>
            </a:r>
          </a:p>
          <a:p>
            <a:pPr lvl="1"/>
            <a:r>
              <a:rPr lang="en-US" sz="2400" dirty="0"/>
              <a:t>Parents</a:t>
            </a:r>
          </a:p>
          <a:p>
            <a:pPr lvl="1"/>
            <a:r>
              <a:rPr lang="en-US" sz="2400" dirty="0"/>
              <a:t>Children</a:t>
            </a:r>
          </a:p>
          <a:p>
            <a:pPr lvl="1"/>
            <a:r>
              <a:rPr lang="en-US" sz="2400" dirty="0"/>
              <a:t>Children’s </a:t>
            </a:r>
            <a:r>
              <a:rPr lang="en-US" sz="2400" dirty="0" smtClean="0"/>
              <a:t>parents</a:t>
            </a:r>
          </a:p>
          <a:p>
            <a:pPr lvl="1"/>
            <a:endParaRPr lang="en-US" dirty="0" smtClean="0"/>
          </a:p>
          <a:p>
            <a:pPr marL="0" indent="0">
              <a:buNone/>
            </a:pPr>
            <a:r>
              <a:rPr lang="en-US" sz="2600" dirty="0" smtClean="0">
                <a:solidFill>
                  <a:srgbClr val="C00000"/>
                </a:solidFill>
              </a:rPr>
              <a:t>Pool 3</a:t>
            </a:r>
            <a:r>
              <a:rPr lang="en-US" sz="2600" dirty="0" smtClean="0"/>
              <a:t>: </a:t>
            </a:r>
            <a:r>
              <a:rPr lang="en-US" sz="2400" dirty="0" smtClean="0"/>
              <a:t>What is the Markov blanket of D?</a:t>
            </a:r>
          </a:p>
          <a:p>
            <a:pPr marL="914400" lvl="1" indent="-514350">
              <a:buAutoNum type="arabicPeriod"/>
            </a:pPr>
            <a:r>
              <a:rPr lang="en-US" sz="2000" dirty="0" smtClean="0"/>
              <a:t>A,F,G</a:t>
            </a:r>
          </a:p>
          <a:p>
            <a:pPr marL="914400" lvl="1" indent="-514350">
              <a:buAutoNum type="arabicPeriod"/>
            </a:pPr>
            <a:r>
              <a:rPr lang="en-US" sz="2000" dirty="0" smtClean="0"/>
              <a:t>A,F,G,E</a:t>
            </a:r>
          </a:p>
          <a:p>
            <a:pPr marL="914400" lvl="1" indent="-514350">
              <a:buAutoNum type="arabicPeriod"/>
            </a:pPr>
            <a:r>
              <a:rPr lang="en-US" sz="2000" dirty="0" smtClean="0"/>
              <a:t>A,F,G,E,B,C</a:t>
            </a:r>
          </a:p>
          <a:p>
            <a:pPr marL="914400" lvl="1" indent="-514350">
              <a:buAutoNum type="arabicPeriod"/>
            </a:pPr>
            <a:r>
              <a:rPr lang="en-US" sz="2000" dirty="0" smtClean="0"/>
              <a:t>Not sure</a:t>
            </a:r>
            <a:endParaRPr lang="en-US" sz="2000" dirty="0"/>
          </a:p>
        </p:txBody>
      </p:sp>
      <p:sp>
        <p:nvSpPr>
          <p:cNvPr id="4" name="Slide Number Placeholder 3"/>
          <p:cNvSpPr>
            <a:spLocks noGrp="1"/>
          </p:cNvSpPr>
          <p:nvPr>
            <p:ph type="sldNum" sz="quarter" idx="4294967295"/>
          </p:nvPr>
        </p:nvSpPr>
        <p:spPr>
          <a:xfrm>
            <a:off x="6769308" y="6245902"/>
            <a:ext cx="1905000" cy="457200"/>
          </a:xfrm>
        </p:spPr>
        <p:txBody>
          <a:bodyPr/>
          <a:lstStyle/>
          <a:p>
            <a:fld id="{FF225CC9-7ECB-4D65-94BD-F1E241F6F67E}" type="slidenum">
              <a:rPr lang="en-US" smtClean="0"/>
              <a:pPr/>
              <a:t>32</a:t>
            </a:fld>
            <a:endParaRPr lang="en-US" dirty="0"/>
          </a:p>
        </p:txBody>
      </p:sp>
      <p:sp>
        <p:nvSpPr>
          <p:cNvPr id="5" name="TextBox 4"/>
          <p:cNvSpPr txBox="1"/>
          <p:nvPr/>
        </p:nvSpPr>
        <p:spPr>
          <a:xfrm>
            <a:off x="3733800" y="0"/>
            <a:ext cx="184666" cy="461665"/>
          </a:xfrm>
          <a:prstGeom prst="rect">
            <a:avLst/>
          </a:prstGeom>
          <a:noFill/>
        </p:spPr>
        <p:txBody>
          <a:bodyPr wrap="none" rtlCol="0">
            <a:spAutoFit/>
          </a:bodyPr>
          <a:lstStyle/>
          <a:p>
            <a:endParaRPr lang="en-US" dirty="0"/>
          </a:p>
        </p:txBody>
      </p:sp>
      <p:sp>
        <p:nvSpPr>
          <p:cNvPr id="6" name="Oval 5"/>
          <p:cNvSpPr/>
          <p:nvPr/>
        </p:nvSpPr>
        <p:spPr bwMode="auto">
          <a:xfrm>
            <a:off x="6248505" y="3187639"/>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D</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7" name="Oval 6"/>
          <p:cNvSpPr/>
          <p:nvPr/>
        </p:nvSpPr>
        <p:spPr bwMode="auto">
          <a:xfrm>
            <a:off x="7467705" y="3187639"/>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E</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8" name="Oval 7"/>
          <p:cNvSpPr/>
          <p:nvPr/>
        </p:nvSpPr>
        <p:spPr bwMode="auto">
          <a:xfrm>
            <a:off x="6858105" y="4178239"/>
            <a:ext cx="304800" cy="304800"/>
          </a:xfrm>
          <a:prstGeom prst="ellipse">
            <a:avLst/>
          </a:prstGeom>
          <a:solidFill>
            <a:srgbClr val="C0000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G</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9" name="Oval 8"/>
          <p:cNvSpPr/>
          <p:nvPr/>
        </p:nvSpPr>
        <p:spPr bwMode="auto">
          <a:xfrm>
            <a:off x="5670468" y="4362202"/>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MU Serif" pitchFamily="50" charset="0"/>
                <a:ea typeface="CMU Serif" pitchFamily="50" charset="0"/>
                <a:cs typeface="CMU Serif" pitchFamily="50" charset="0"/>
              </a:rPr>
              <a:t>F</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10" name="Oval 9"/>
          <p:cNvSpPr/>
          <p:nvPr/>
        </p:nvSpPr>
        <p:spPr bwMode="auto">
          <a:xfrm>
            <a:off x="6889668" y="5276602"/>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MU Serif" pitchFamily="50" charset="0"/>
                <a:ea typeface="CMU Serif" pitchFamily="50" charset="0"/>
                <a:cs typeface="CMU Serif" pitchFamily="50" charset="0"/>
              </a:rPr>
              <a:t>H</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1" name="Straight Arrow Connector 10"/>
          <p:cNvCxnSpPr>
            <a:stCxn id="6" idx="5"/>
            <a:endCxn id="8" idx="1"/>
          </p:cNvCxnSpPr>
          <p:nvPr/>
        </p:nvCxnSpPr>
        <p:spPr bwMode="auto">
          <a:xfrm>
            <a:off x="6508668" y="3447802"/>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2" name="Straight Arrow Connector 11"/>
          <p:cNvCxnSpPr>
            <a:stCxn id="7" idx="3"/>
            <a:endCxn id="8" idx="7"/>
          </p:cNvCxnSpPr>
          <p:nvPr/>
        </p:nvCxnSpPr>
        <p:spPr bwMode="auto">
          <a:xfrm flipH="1">
            <a:off x="7118268" y="3447802"/>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3" name="Straight Arrow Connector 12"/>
          <p:cNvCxnSpPr>
            <a:stCxn id="6" idx="3"/>
          </p:cNvCxnSpPr>
          <p:nvPr/>
        </p:nvCxnSpPr>
        <p:spPr bwMode="auto">
          <a:xfrm flipH="1">
            <a:off x="5899068" y="3447802"/>
            <a:ext cx="394074" cy="9144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 name="Straight Arrow Connector 13"/>
          <p:cNvCxnSpPr>
            <a:stCxn id="8" idx="4"/>
            <a:endCxn id="10" idx="0"/>
          </p:cNvCxnSpPr>
          <p:nvPr/>
        </p:nvCxnSpPr>
        <p:spPr bwMode="auto">
          <a:xfrm>
            <a:off x="7010505" y="4483039"/>
            <a:ext cx="31563" cy="793563"/>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5" name="Oval 14"/>
          <p:cNvSpPr/>
          <p:nvPr/>
        </p:nvSpPr>
        <p:spPr bwMode="auto">
          <a:xfrm>
            <a:off x="8032668" y="2152402"/>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C</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6" name="Straight Arrow Connector 15"/>
          <p:cNvCxnSpPr>
            <a:stCxn id="15" idx="3"/>
          </p:cNvCxnSpPr>
          <p:nvPr/>
        </p:nvCxnSpPr>
        <p:spPr bwMode="auto">
          <a:xfrm flipH="1">
            <a:off x="7683231" y="2412565"/>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7" name="Oval 16"/>
          <p:cNvSpPr/>
          <p:nvPr/>
        </p:nvSpPr>
        <p:spPr bwMode="auto">
          <a:xfrm>
            <a:off x="7118268" y="2152402"/>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B</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8" name="Straight Arrow Connector 17"/>
          <p:cNvCxnSpPr>
            <a:stCxn id="17" idx="4"/>
          </p:cNvCxnSpPr>
          <p:nvPr/>
        </p:nvCxnSpPr>
        <p:spPr bwMode="auto">
          <a:xfrm>
            <a:off x="7270668" y="2457202"/>
            <a:ext cx="304800" cy="6858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29" name="Oval 28"/>
          <p:cNvSpPr/>
          <p:nvPr/>
        </p:nvSpPr>
        <p:spPr bwMode="auto">
          <a:xfrm>
            <a:off x="5975268" y="2381002"/>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A</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30" name="Straight Arrow Connector 29"/>
          <p:cNvCxnSpPr>
            <a:stCxn id="29" idx="4"/>
            <a:endCxn id="6" idx="0"/>
          </p:cNvCxnSpPr>
          <p:nvPr/>
        </p:nvCxnSpPr>
        <p:spPr bwMode="auto">
          <a:xfrm>
            <a:off x="6127668" y="2685802"/>
            <a:ext cx="273237" cy="501837"/>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9" name="Oval 18"/>
          <p:cNvSpPr/>
          <p:nvPr/>
        </p:nvSpPr>
        <p:spPr bwMode="auto">
          <a:xfrm>
            <a:off x="5975268" y="2956956"/>
            <a:ext cx="927474" cy="76002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78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33914"/>
            <a:ext cx="8229600" cy="939167"/>
          </a:xfrm>
          <a:prstGeom prst="rect">
            <a:avLst/>
          </a:prstGeom>
        </p:spPr>
        <p:txBody>
          <a:bodyPr/>
          <a:lstStyle/>
          <a:p>
            <a:r>
              <a:rPr lang="en-US" sz="3200" dirty="0" smtClean="0">
                <a:solidFill>
                  <a:srgbClr val="C00000"/>
                </a:solidFill>
              </a:rPr>
              <a:t>Markov Blanket &amp; Independence</a:t>
            </a:r>
            <a:endParaRPr lang="en-US" sz="3200" dirty="0">
              <a:solidFill>
                <a:srgbClr val="C00000"/>
              </a:solidFill>
            </a:endParaRPr>
          </a:p>
        </p:txBody>
      </p:sp>
      <p:sp>
        <p:nvSpPr>
          <p:cNvPr id="3" name="Content Placeholder 2"/>
          <p:cNvSpPr>
            <a:spLocks noGrp="1"/>
          </p:cNvSpPr>
          <p:nvPr>
            <p:ph idx="4294967295"/>
          </p:nvPr>
        </p:nvSpPr>
        <p:spPr>
          <a:xfrm>
            <a:off x="349437" y="1815156"/>
            <a:ext cx="5486400" cy="4369699"/>
          </a:xfrm>
          <a:prstGeom prst="rect">
            <a:avLst/>
          </a:prstGeom>
        </p:spPr>
        <p:txBody>
          <a:bodyPr/>
          <a:lstStyle/>
          <a:p>
            <a:endParaRPr lang="en-US" sz="2200" dirty="0" smtClean="0"/>
          </a:p>
          <a:p>
            <a:r>
              <a:rPr lang="en-US" sz="2400" dirty="0" smtClean="0"/>
              <a:t>Variable </a:t>
            </a:r>
            <a:r>
              <a:rPr lang="en-US" sz="2400" dirty="0"/>
              <a:t>conditionally independent of all other nodes given know </a:t>
            </a:r>
            <a:r>
              <a:rPr lang="en-US" sz="2400" i="1" dirty="0"/>
              <a:t>values of all variables in its Markov </a:t>
            </a:r>
            <a:r>
              <a:rPr lang="en-US" sz="2400" i="1" dirty="0" smtClean="0"/>
              <a:t>Blanket</a:t>
            </a:r>
          </a:p>
          <a:p>
            <a:endParaRPr lang="en-US" sz="2400" i="1" dirty="0"/>
          </a:p>
          <a:p>
            <a:r>
              <a:rPr lang="en-US" sz="2400" dirty="0"/>
              <a:t>Ex: Evidence is G=True. Is E conditionally independent of A given G=True?</a:t>
            </a:r>
            <a:endParaRPr lang="en-US" sz="2400" i="1" dirty="0"/>
          </a:p>
        </p:txBody>
      </p:sp>
      <p:sp>
        <p:nvSpPr>
          <p:cNvPr id="4" name="Slide Number Placeholder 3"/>
          <p:cNvSpPr>
            <a:spLocks noGrp="1"/>
          </p:cNvSpPr>
          <p:nvPr>
            <p:ph type="sldNum" sz="quarter" idx="4294967295"/>
          </p:nvPr>
        </p:nvSpPr>
        <p:spPr>
          <a:xfrm>
            <a:off x="6769308" y="6245902"/>
            <a:ext cx="1905000" cy="457200"/>
          </a:xfrm>
        </p:spPr>
        <p:txBody>
          <a:bodyPr/>
          <a:lstStyle/>
          <a:p>
            <a:fld id="{FF225CC9-7ECB-4D65-94BD-F1E241F6F67E}" type="slidenum">
              <a:rPr lang="en-US" smtClean="0"/>
              <a:pPr/>
              <a:t>33</a:t>
            </a:fld>
            <a:endParaRPr lang="en-US" dirty="0"/>
          </a:p>
        </p:txBody>
      </p:sp>
      <p:sp>
        <p:nvSpPr>
          <p:cNvPr id="5" name="TextBox 4"/>
          <p:cNvSpPr txBox="1"/>
          <p:nvPr/>
        </p:nvSpPr>
        <p:spPr>
          <a:xfrm>
            <a:off x="3733800" y="0"/>
            <a:ext cx="184666" cy="461665"/>
          </a:xfrm>
          <a:prstGeom prst="rect">
            <a:avLst/>
          </a:prstGeom>
          <a:noFill/>
        </p:spPr>
        <p:txBody>
          <a:bodyPr wrap="none" rtlCol="0">
            <a:spAutoFit/>
          </a:bodyPr>
          <a:lstStyle/>
          <a:p>
            <a:endParaRPr lang="en-US" dirty="0"/>
          </a:p>
        </p:txBody>
      </p:sp>
      <p:sp>
        <p:nvSpPr>
          <p:cNvPr id="6" name="Oval 5"/>
          <p:cNvSpPr/>
          <p:nvPr/>
        </p:nvSpPr>
        <p:spPr bwMode="auto">
          <a:xfrm>
            <a:off x="6521637" y="3282643"/>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D</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7" name="Oval 6"/>
          <p:cNvSpPr/>
          <p:nvPr/>
        </p:nvSpPr>
        <p:spPr bwMode="auto">
          <a:xfrm>
            <a:off x="7740837" y="3282643"/>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E</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8" name="Oval 7"/>
          <p:cNvSpPr/>
          <p:nvPr/>
        </p:nvSpPr>
        <p:spPr bwMode="auto">
          <a:xfrm>
            <a:off x="7131237" y="4273243"/>
            <a:ext cx="304800" cy="304800"/>
          </a:xfrm>
          <a:prstGeom prst="ellipse">
            <a:avLst/>
          </a:prstGeom>
          <a:solidFill>
            <a:srgbClr val="C00000"/>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G</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9" name="Oval 8"/>
          <p:cNvSpPr/>
          <p:nvPr/>
        </p:nvSpPr>
        <p:spPr bwMode="auto">
          <a:xfrm>
            <a:off x="5943600" y="4457206"/>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MU Serif" pitchFamily="50" charset="0"/>
                <a:ea typeface="CMU Serif" pitchFamily="50" charset="0"/>
                <a:cs typeface="CMU Serif" pitchFamily="50" charset="0"/>
              </a:rPr>
              <a:t>F</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sp>
        <p:nvSpPr>
          <p:cNvPr id="10" name="Oval 9"/>
          <p:cNvSpPr/>
          <p:nvPr/>
        </p:nvSpPr>
        <p:spPr bwMode="auto">
          <a:xfrm>
            <a:off x="7162800" y="5371606"/>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MU Serif" pitchFamily="50" charset="0"/>
                <a:ea typeface="CMU Serif" pitchFamily="50" charset="0"/>
                <a:cs typeface="CMU Serif" pitchFamily="50" charset="0"/>
              </a:rPr>
              <a:t>H</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1" name="Straight Arrow Connector 10"/>
          <p:cNvCxnSpPr>
            <a:stCxn id="6" idx="5"/>
            <a:endCxn id="8" idx="1"/>
          </p:cNvCxnSpPr>
          <p:nvPr/>
        </p:nvCxnSpPr>
        <p:spPr bwMode="auto">
          <a:xfrm>
            <a:off x="6781800" y="3542806"/>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2" name="Straight Arrow Connector 11"/>
          <p:cNvCxnSpPr>
            <a:stCxn id="7" idx="3"/>
            <a:endCxn id="8" idx="7"/>
          </p:cNvCxnSpPr>
          <p:nvPr/>
        </p:nvCxnSpPr>
        <p:spPr bwMode="auto">
          <a:xfrm flipH="1">
            <a:off x="7391400" y="3542806"/>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3" name="Straight Arrow Connector 12"/>
          <p:cNvCxnSpPr>
            <a:stCxn id="6" idx="3"/>
          </p:cNvCxnSpPr>
          <p:nvPr/>
        </p:nvCxnSpPr>
        <p:spPr bwMode="auto">
          <a:xfrm flipH="1">
            <a:off x="6172200" y="3542806"/>
            <a:ext cx="394074" cy="9144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4" name="Straight Arrow Connector 13"/>
          <p:cNvCxnSpPr>
            <a:stCxn id="8" idx="4"/>
            <a:endCxn id="10" idx="0"/>
          </p:cNvCxnSpPr>
          <p:nvPr/>
        </p:nvCxnSpPr>
        <p:spPr bwMode="auto">
          <a:xfrm>
            <a:off x="7283637" y="4578043"/>
            <a:ext cx="31563" cy="793563"/>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5" name="Oval 14"/>
          <p:cNvSpPr/>
          <p:nvPr/>
        </p:nvSpPr>
        <p:spPr bwMode="auto">
          <a:xfrm>
            <a:off x="8305800" y="2247406"/>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C</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6" name="Straight Arrow Connector 15"/>
          <p:cNvCxnSpPr>
            <a:stCxn id="15" idx="3"/>
          </p:cNvCxnSpPr>
          <p:nvPr/>
        </p:nvCxnSpPr>
        <p:spPr bwMode="auto">
          <a:xfrm flipH="1">
            <a:off x="7956363" y="2507569"/>
            <a:ext cx="394074" cy="7750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7" name="Oval 16"/>
          <p:cNvSpPr/>
          <p:nvPr/>
        </p:nvSpPr>
        <p:spPr bwMode="auto">
          <a:xfrm>
            <a:off x="7391400" y="2247406"/>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B</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18" name="Straight Arrow Connector 17"/>
          <p:cNvCxnSpPr>
            <a:stCxn id="17" idx="4"/>
          </p:cNvCxnSpPr>
          <p:nvPr/>
        </p:nvCxnSpPr>
        <p:spPr bwMode="auto">
          <a:xfrm>
            <a:off x="7543800" y="2552206"/>
            <a:ext cx="304800" cy="68580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29" name="Oval 28"/>
          <p:cNvSpPr/>
          <p:nvPr/>
        </p:nvSpPr>
        <p:spPr bwMode="auto">
          <a:xfrm>
            <a:off x="6248400" y="2476006"/>
            <a:ext cx="304800" cy="304800"/>
          </a:xfrm>
          <a:prstGeom prst="ellipse">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CMU Serif" pitchFamily="50" charset="0"/>
                <a:ea typeface="CMU Serif" pitchFamily="50" charset="0"/>
                <a:cs typeface="CMU Serif" pitchFamily="50" charset="0"/>
              </a:rPr>
              <a:t>A</a:t>
            </a:r>
            <a:endParaRPr kumimoji="0" lang="en-US" sz="2000" b="0" i="0" u="none" strike="noStrike" cap="none" normalizeH="0" baseline="0" dirty="0">
              <a:ln>
                <a:noFill/>
              </a:ln>
              <a:solidFill>
                <a:schemeClr val="bg1"/>
              </a:solidFill>
              <a:effectLst/>
              <a:latin typeface="CMU Serif" pitchFamily="50" charset="0"/>
              <a:ea typeface="CMU Serif" pitchFamily="50" charset="0"/>
              <a:cs typeface="CMU Serif" pitchFamily="50" charset="0"/>
            </a:endParaRPr>
          </a:p>
        </p:txBody>
      </p:sp>
      <p:cxnSp>
        <p:nvCxnSpPr>
          <p:cNvPr id="30" name="Straight Arrow Connector 29"/>
          <p:cNvCxnSpPr>
            <a:stCxn id="29" idx="4"/>
            <a:endCxn id="6" idx="0"/>
          </p:cNvCxnSpPr>
          <p:nvPr/>
        </p:nvCxnSpPr>
        <p:spPr bwMode="auto">
          <a:xfrm>
            <a:off x="6400800" y="2780806"/>
            <a:ext cx="273237" cy="501837"/>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1252165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17" y="333911"/>
            <a:ext cx="7772400" cy="1143000"/>
          </a:xfrm>
        </p:spPr>
        <p:txBody>
          <a:bodyPr/>
          <a:lstStyle/>
          <a:p>
            <a:r>
              <a:rPr lang="en-US" sz="3600" dirty="0" smtClean="0">
                <a:solidFill>
                  <a:srgbClr val="C00000"/>
                </a:solidFill>
              </a:rPr>
              <a:t>Construction of a BN</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34</a:t>
            </a:fld>
            <a:endParaRPr lang="en-US" dirty="0"/>
          </a:p>
        </p:txBody>
      </p:sp>
      <p:sp>
        <p:nvSpPr>
          <p:cNvPr id="3" name="TextBox 2"/>
          <p:cNvSpPr txBox="1"/>
          <p:nvPr/>
        </p:nvSpPr>
        <p:spPr>
          <a:xfrm>
            <a:off x="717702" y="1686389"/>
            <a:ext cx="7740498" cy="830997"/>
          </a:xfrm>
          <a:prstGeom prst="rect">
            <a:avLst/>
          </a:prstGeom>
          <a:noFill/>
        </p:spPr>
        <p:txBody>
          <a:bodyPr wrap="square" rtlCol="0">
            <a:spAutoFit/>
          </a:bodyPr>
          <a:lstStyle/>
          <a:p>
            <a:r>
              <a:rPr lang="en-US" dirty="0" smtClean="0">
                <a:latin typeface="+mn-lt"/>
                <a:ea typeface="CMU Serif Roman" charset="0"/>
                <a:cs typeface="CMU Serif Roman" charset="0"/>
              </a:rPr>
              <a:t>Make </a:t>
            </a:r>
            <a:r>
              <a:rPr lang="en-US" dirty="0">
                <a:latin typeface="+mn-lt"/>
                <a:ea typeface="CMU Serif Roman" charset="0"/>
                <a:cs typeface="CMU Serif Roman" charset="0"/>
              </a:rPr>
              <a:t>a series of locally testable assertions of conditional independence guarantees the required global </a:t>
            </a:r>
            <a:r>
              <a:rPr lang="en-US" dirty="0" smtClean="0">
                <a:latin typeface="+mn-lt"/>
                <a:ea typeface="CMU Serif Roman" charset="0"/>
                <a:cs typeface="CMU Serif Roman" charset="0"/>
              </a:rPr>
              <a:t>semantics</a:t>
            </a:r>
            <a:endParaRPr lang="en-US" dirty="0">
              <a:latin typeface="+mn-lt"/>
              <a:ea typeface="CMU Serif Roman" charset="0"/>
              <a:cs typeface="CMU Serif Roman" charset="0"/>
            </a:endParaRPr>
          </a:p>
        </p:txBody>
      </p:sp>
      <p:pic>
        <p:nvPicPr>
          <p:cNvPr id="6" name="Picture 5"/>
          <p:cNvPicPr>
            <a:picLocks noChangeAspect="1"/>
          </p:cNvPicPr>
          <p:nvPr/>
        </p:nvPicPr>
        <p:blipFill>
          <a:blip r:embed="rId3"/>
          <a:stretch>
            <a:fillRect/>
          </a:stretch>
        </p:blipFill>
        <p:spPr>
          <a:xfrm>
            <a:off x="823846" y="2726864"/>
            <a:ext cx="7290007" cy="3230432"/>
          </a:xfrm>
          <a:prstGeom prst="rect">
            <a:avLst/>
          </a:prstGeom>
        </p:spPr>
      </p:pic>
      <p:sp>
        <p:nvSpPr>
          <p:cNvPr id="5" name="TextBox 4"/>
          <p:cNvSpPr txBox="1"/>
          <p:nvPr/>
        </p:nvSpPr>
        <p:spPr>
          <a:xfrm>
            <a:off x="823846" y="5966719"/>
            <a:ext cx="2958117" cy="400110"/>
          </a:xfrm>
          <a:prstGeom prst="rect">
            <a:avLst/>
          </a:prstGeom>
          <a:noFill/>
        </p:spPr>
        <p:txBody>
          <a:bodyPr wrap="none" rtlCol="0">
            <a:spAutoFit/>
          </a:bodyPr>
          <a:lstStyle/>
          <a:p>
            <a:r>
              <a:rPr lang="en-US" sz="2000" dirty="0" smtClean="0"/>
              <a:t>Add link, write down CPT.</a:t>
            </a:r>
            <a:endParaRPr lang="en-US" sz="2000" dirty="0"/>
          </a:p>
        </p:txBody>
      </p:sp>
    </p:spTree>
    <p:extLst>
      <p:ext uri="{BB962C8B-B14F-4D97-AF65-F5344CB8AC3E}">
        <p14:creationId xmlns:p14="http://schemas.microsoft.com/office/powerpoint/2010/main" val="238150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35</a:t>
            </a:fld>
            <a:endParaRPr lang="en-US" dirty="0"/>
          </a:p>
        </p:txBody>
      </p:sp>
      <p:sp>
        <p:nvSpPr>
          <p:cNvPr id="3" name="TextBox 2"/>
          <p:cNvSpPr txBox="1"/>
          <p:nvPr/>
        </p:nvSpPr>
        <p:spPr>
          <a:xfrm>
            <a:off x="257175" y="1649822"/>
            <a:ext cx="8686800" cy="1815882"/>
          </a:xfrm>
          <a:prstGeom prst="rect">
            <a:avLst/>
          </a:prstGeom>
          <a:noFill/>
        </p:spPr>
        <p:txBody>
          <a:bodyPr wrap="square" rtlCol="0">
            <a:spAutoFit/>
          </a:bodyPr>
          <a:lstStyle/>
          <a:p>
            <a:pPr marL="225425" indent="-225425">
              <a:buFont typeface="Arial" charset="0"/>
              <a:buChar char="•"/>
            </a:pPr>
            <a:r>
              <a:rPr lang="en-US" dirty="0" smtClean="0">
                <a:solidFill>
                  <a:srgbClr val="0070C0"/>
                </a:solidFill>
                <a:latin typeface="CMU Serif Roman" charset="0"/>
                <a:ea typeface="CMU Serif Roman" charset="0"/>
                <a:cs typeface="CMU Serif Roman" charset="0"/>
              </a:rPr>
              <a:t>Parents of </a:t>
            </a:r>
            <a:r>
              <a:rPr lang="en-US" i="1" dirty="0" smtClean="0">
                <a:solidFill>
                  <a:srgbClr val="0070C0"/>
                </a:solidFill>
                <a:latin typeface="CMU Serif Roman" charset="0"/>
                <a:ea typeface="CMU Serif Roman" charset="0"/>
                <a:cs typeface="CMU Serif Roman" charset="0"/>
              </a:rPr>
              <a:t>X</a:t>
            </a:r>
            <a:r>
              <a:rPr lang="en-US" baseline="-25000" dirty="0" smtClean="0">
                <a:solidFill>
                  <a:srgbClr val="0070C0"/>
                </a:solidFill>
                <a:latin typeface="CMU Serif Roman" charset="0"/>
                <a:ea typeface="CMU Serif Roman" charset="0"/>
                <a:cs typeface="CMU Serif Roman" charset="0"/>
              </a:rPr>
              <a:t>i</a:t>
            </a:r>
            <a:r>
              <a:rPr lang="en-US" dirty="0" smtClean="0">
                <a:solidFill>
                  <a:srgbClr val="0070C0"/>
                </a:solidFill>
                <a:latin typeface="CMU Serif Roman" charset="0"/>
                <a:ea typeface="CMU Serif Roman" charset="0"/>
                <a:cs typeface="CMU Serif Roman" charset="0"/>
              </a:rPr>
              <a:t> should contain all those nodes in </a:t>
            </a:r>
            <a:r>
              <a:rPr lang="en-US" i="1" dirty="0" smtClean="0">
                <a:solidFill>
                  <a:srgbClr val="0070C0"/>
                </a:solidFill>
                <a:latin typeface="CMU Serif Roman" charset="0"/>
                <a:ea typeface="CMU Serif Roman" charset="0"/>
                <a:cs typeface="CMU Serif Roman" charset="0"/>
              </a:rPr>
              <a:t>X</a:t>
            </a:r>
            <a:r>
              <a:rPr lang="en-US" baseline="-25000" dirty="0" smtClean="0">
                <a:solidFill>
                  <a:srgbClr val="0070C0"/>
                </a:solidFill>
                <a:latin typeface="CMU Serif Roman" charset="0"/>
                <a:ea typeface="CMU Serif Roman" charset="0"/>
                <a:cs typeface="CMU Serif Roman" charset="0"/>
              </a:rPr>
              <a:t>1</a:t>
            </a:r>
            <a:r>
              <a:rPr lang="en-US" dirty="0" smtClean="0">
                <a:solidFill>
                  <a:srgbClr val="0070C0"/>
                </a:solidFill>
                <a:latin typeface="CMU Serif Roman" charset="0"/>
                <a:ea typeface="CMU Serif Roman" charset="0"/>
                <a:cs typeface="CMU Serif Roman" charset="0"/>
              </a:rPr>
              <a:t>,</a:t>
            </a:r>
            <a:r>
              <a:rPr lang="is-IS" dirty="0" smtClean="0">
                <a:solidFill>
                  <a:srgbClr val="0070C0"/>
                </a:solidFill>
                <a:latin typeface="CMU Serif Roman" charset="0"/>
                <a:ea typeface="CMU Serif Roman" charset="0"/>
                <a:cs typeface="CMU Serif Roman" charset="0"/>
              </a:rPr>
              <a:t>…,</a:t>
            </a:r>
            <a:r>
              <a:rPr lang="is-IS" i="1" dirty="0" smtClean="0">
                <a:solidFill>
                  <a:srgbClr val="0070C0"/>
                </a:solidFill>
                <a:latin typeface="CMU Serif Roman" charset="0"/>
                <a:ea typeface="CMU Serif Roman" charset="0"/>
                <a:cs typeface="CMU Serif Roman" charset="0"/>
              </a:rPr>
              <a:t>X</a:t>
            </a:r>
            <a:r>
              <a:rPr lang="is-IS" baseline="-25000" dirty="0" smtClean="0">
                <a:solidFill>
                  <a:srgbClr val="0070C0"/>
                </a:solidFill>
                <a:latin typeface="CMU Serif Roman" charset="0"/>
                <a:ea typeface="CMU Serif Roman" charset="0"/>
                <a:cs typeface="CMU Serif Roman" charset="0"/>
              </a:rPr>
              <a:t>i-1</a:t>
            </a:r>
            <a:r>
              <a:rPr lang="is-IS" dirty="0" smtClean="0">
                <a:solidFill>
                  <a:srgbClr val="0070C0"/>
                </a:solidFill>
                <a:latin typeface="CMU Serif Roman" charset="0"/>
                <a:ea typeface="CMU Serif Roman" charset="0"/>
                <a:cs typeface="CMU Serif Roman" charset="0"/>
              </a:rPr>
              <a:t> that directly influence </a:t>
            </a:r>
            <a:r>
              <a:rPr lang="is-IS" i="1" dirty="0" smtClean="0">
                <a:solidFill>
                  <a:srgbClr val="0070C0"/>
                </a:solidFill>
                <a:latin typeface="CMU Serif Roman" charset="0"/>
                <a:ea typeface="CMU Serif Roman" charset="0"/>
                <a:cs typeface="CMU Serif Roman" charset="0"/>
              </a:rPr>
              <a:t>X</a:t>
            </a:r>
            <a:r>
              <a:rPr lang="is-IS" baseline="-25000" dirty="0" smtClean="0">
                <a:solidFill>
                  <a:srgbClr val="0070C0"/>
                </a:solidFill>
                <a:latin typeface="CMU Serif Roman" charset="0"/>
                <a:ea typeface="CMU Serif Roman" charset="0"/>
                <a:cs typeface="CMU Serif Roman" charset="0"/>
              </a:rPr>
              <a:t>i</a:t>
            </a:r>
            <a:r>
              <a:rPr lang="en-US" dirty="0" smtClean="0">
                <a:solidFill>
                  <a:srgbClr val="0070C0"/>
                </a:solidFill>
                <a:latin typeface="CMU Serif Roman" charset="0"/>
                <a:ea typeface="CMU Serif Roman" charset="0"/>
                <a:cs typeface="CMU Serif Roman" charset="0"/>
              </a:rPr>
              <a:t>. </a:t>
            </a:r>
          </a:p>
          <a:p>
            <a:pPr marL="225425" indent="-225425">
              <a:buFont typeface="Arial" charset="0"/>
              <a:buChar char="•"/>
            </a:pPr>
            <a:endParaRPr lang="en-US" baseline="-25000" dirty="0">
              <a:solidFill>
                <a:srgbClr val="0070C0"/>
              </a:solidFill>
              <a:latin typeface="CMU Serif Roman" charset="0"/>
              <a:ea typeface="CMU Serif Roman" charset="0"/>
              <a:cs typeface="CMU Serif Roman" charset="0"/>
            </a:endParaRPr>
          </a:p>
          <a:p>
            <a:pPr marL="225425" indent="-225425">
              <a:buFont typeface="Arial" charset="0"/>
              <a:buChar char="•"/>
            </a:pPr>
            <a:r>
              <a:rPr lang="en-US" dirty="0" smtClean="0">
                <a:latin typeface="+mn-lt"/>
                <a:ea typeface="CMU Serif Roman" charset="0"/>
                <a:cs typeface="CMU Serif Roman" charset="0"/>
              </a:rPr>
              <a:t>You can order the variables in anyway you wish, but how to order the variables is important. </a:t>
            </a:r>
            <a:endParaRPr lang="is-IS" baseline="-25000" dirty="0" smtClean="0">
              <a:latin typeface="+mn-lt"/>
              <a:ea typeface="CMU Serif Roman" charset="0"/>
              <a:cs typeface="CMU Serif Roman" charset="0"/>
            </a:endParaRPr>
          </a:p>
        </p:txBody>
      </p:sp>
      <p:sp>
        <p:nvSpPr>
          <p:cNvPr id="8" name="TextBox 7"/>
          <p:cNvSpPr txBox="1"/>
          <p:nvPr/>
        </p:nvSpPr>
        <p:spPr>
          <a:xfrm>
            <a:off x="257175" y="3739825"/>
            <a:ext cx="5361911" cy="769441"/>
          </a:xfrm>
          <a:prstGeom prst="rect">
            <a:avLst/>
          </a:prstGeom>
          <a:noFill/>
        </p:spPr>
        <p:txBody>
          <a:bodyPr wrap="square" rtlCol="0">
            <a:spAutoFit/>
          </a:bodyPr>
          <a:lstStyle/>
          <a:p>
            <a:pPr marL="225425" indent="-225425">
              <a:buFont typeface="Arial" charset="0"/>
              <a:buChar char="•"/>
            </a:pPr>
            <a:r>
              <a:rPr lang="en-US" sz="2200" i="1" dirty="0" smtClean="0">
                <a:latin typeface="CMU Serif Roman" charset="0"/>
                <a:ea typeface="CMU Serif Roman" charset="0"/>
                <a:cs typeface="CMU Serif Roman" charset="0"/>
              </a:rPr>
              <a:t>Consider a particular order: M, J, A, B, E</a:t>
            </a:r>
          </a:p>
          <a:p>
            <a:pPr marL="225425" indent="-225425">
              <a:buFont typeface="Arial" charset="0"/>
              <a:buChar char="•"/>
            </a:pPr>
            <a:endParaRPr lang="en-US" sz="2200" i="1" dirty="0" smtClean="0">
              <a:latin typeface="CMU Serif Roman" charset="0"/>
              <a:ea typeface="CMU Serif Roman" charset="0"/>
              <a:cs typeface="CMU Serif Roman" charset="0"/>
            </a:endParaRPr>
          </a:p>
        </p:txBody>
      </p:sp>
    </p:spTree>
    <p:extLst>
      <p:ext uri="{BB962C8B-B14F-4D97-AF65-F5344CB8AC3E}">
        <p14:creationId xmlns:p14="http://schemas.microsoft.com/office/powerpoint/2010/main" val="967516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36</a:t>
            </a:fld>
            <a:endParaRPr lang="en-US" dirty="0"/>
          </a:p>
        </p:txBody>
      </p:sp>
      <p:sp>
        <p:nvSpPr>
          <p:cNvPr id="8" name="TextBox 7"/>
          <p:cNvSpPr txBox="1"/>
          <p:nvPr/>
        </p:nvSpPr>
        <p:spPr>
          <a:xfrm>
            <a:off x="409884" y="1434378"/>
            <a:ext cx="5990916" cy="800219"/>
          </a:xfrm>
          <a:prstGeom prst="rect">
            <a:avLst/>
          </a:prstGeom>
          <a:noFill/>
        </p:spPr>
        <p:txBody>
          <a:bodyPr wrap="square" rtlCol="0">
            <a:spAutoFit/>
          </a:bodyPr>
          <a:lstStyle/>
          <a:p>
            <a:pPr marL="225425" indent="-225425">
              <a:buFont typeface="Arial" charset="0"/>
              <a:buChar char="•"/>
            </a:pPr>
            <a:r>
              <a:rPr lang="en-US" i="1" dirty="0" smtClean="0">
                <a:latin typeface="CMU Serif Roman" charset="0"/>
                <a:ea typeface="CMU Serif Roman" charset="0"/>
                <a:cs typeface="CMU Serif Roman" charset="0"/>
              </a:rPr>
              <a:t>Consider a particular order: M, J, A, B, E</a:t>
            </a:r>
          </a:p>
          <a:p>
            <a:pPr marL="225425" indent="-225425">
              <a:buFont typeface="Arial" charset="0"/>
              <a:buChar char="•"/>
            </a:pPr>
            <a:endParaRPr lang="en-US" sz="2200" i="1" dirty="0" smtClean="0">
              <a:latin typeface="CMU Serif Roman" charset="0"/>
              <a:ea typeface="CMU Serif Roman" charset="0"/>
              <a:cs typeface="CMU Serif Roman" charset="0"/>
            </a:endParaRPr>
          </a:p>
        </p:txBody>
      </p:sp>
      <p:pic>
        <p:nvPicPr>
          <p:cNvPr id="5" name="Picture 4"/>
          <p:cNvPicPr>
            <a:picLocks noChangeAspect="1"/>
          </p:cNvPicPr>
          <p:nvPr/>
        </p:nvPicPr>
        <p:blipFill>
          <a:blip r:embed="rId3"/>
          <a:stretch>
            <a:fillRect/>
          </a:stretch>
        </p:blipFill>
        <p:spPr>
          <a:xfrm>
            <a:off x="2219087" y="2375306"/>
            <a:ext cx="4181713" cy="2063396"/>
          </a:xfrm>
          <a:prstGeom prst="rect">
            <a:avLst/>
          </a:prstGeom>
        </p:spPr>
      </p:pic>
      <p:pic>
        <p:nvPicPr>
          <p:cNvPr id="7" name="Picture 6"/>
          <p:cNvPicPr>
            <a:picLocks noChangeAspect="1"/>
          </p:cNvPicPr>
          <p:nvPr/>
        </p:nvPicPr>
        <p:blipFill>
          <a:blip r:embed="rId4"/>
          <a:stretch>
            <a:fillRect/>
          </a:stretch>
        </p:blipFill>
        <p:spPr>
          <a:xfrm>
            <a:off x="2042027" y="5154913"/>
            <a:ext cx="5364745" cy="984718"/>
          </a:xfrm>
          <a:prstGeom prst="rect">
            <a:avLst/>
          </a:prstGeom>
          <a:solidFill>
            <a:schemeClr val="bg1"/>
          </a:solidFill>
        </p:spPr>
      </p:pic>
      <p:sp>
        <p:nvSpPr>
          <p:cNvPr id="6" name="Rectangle 5"/>
          <p:cNvSpPr/>
          <p:nvPr/>
        </p:nvSpPr>
        <p:spPr bwMode="auto">
          <a:xfrm>
            <a:off x="4166886" y="5154913"/>
            <a:ext cx="694481" cy="492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88247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37</a:t>
            </a:fld>
            <a:endParaRPr lang="en-US" dirty="0"/>
          </a:p>
        </p:txBody>
      </p:sp>
      <p:sp>
        <p:nvSpPr>
          <p:cNvPr id="8" name="TextBox 7"/>
          <p:cNvSpPr txBox="1"/>
          <p:nvPr/>
        </p:nvSpPr>
        <p:spPr>
          <a:xfrm>
            <a:off x="409884" y="1434378"/>
            <a:ext cx="5990916" cy="800219"/>
          </a:xfrm>
          <a:prstGeom prst="rect">
            <a:avLst/>
          </a:prstGeom>
          <a:noFill/>
        </p:spPr>
        <p:txBody>
          <a:bodyPr wrap="square" rtlCol="0">
            <a:spAutoFit/>
          </a:bodyPr>
          <a:lstStyle/>
          <a:p>
            <a:pPr marL="225425" indent="-225425">
              <a:buFont typeface="Arial" charset="0"/>
              <a:buChar char="•"/>
            </a:pPr>
            <a:r>
              <a:rPr lang="en-US" i="1" dirty="0" smtClean="0">
                <a:latin typeface="CMU Serif Roman" charset="0"/>
                <a:ea typeface="CMU Serif Roman" charset="0"/>
                <a:cs typeface="CMU Serif Roman" charset="0"/>
              </a:rPr>
              <a:t>Consider a particular order: M, J, A, B, E</a:t>
            </a:r>
          </a:p>
          <a:p>
            <a:pPr marL="225425" indent="-225425">
              <a:buFont typeface="Arial" charset="0"/>
              <a:buChar char="•"/>
            </a:pPr>
            <a:endParaRPr lang="en-US" sz="2200" i="1" dirty="0" smtClean="0">
              <a:latin typeface="CMU Serif Roman" charset="0"/>
              <a:ea typeface="CMU Serif Roman" charset="0"/>
              <a:cs typeface="CMU Serif Roman" charset="0"/>
            </a:endParaRPr>
          </a:p>
        </p:txBody>
      </p:sp>
      <p:pic>
        <p:nvPicPr>
          <p:cNvPr id="7" name="Picture 6"/>
          <p:cNvPicPr>
            <a:picLocks noChangeAspect="1"/>
          </p:cNvPicPr>
          <p:nvPr/>
        </p:nvPicPr>
        <p:blipFill>
          <a:blip r:embed="rId3"/>
          <a:stretch>
            <a:fillRect/>
          </a:stretch>
        </p:blipFill>
        <p:spPr>
          <a:xfrm>
            <a:off x="2042027" y="5135304"/>
            <a:ext cx="5364745" cy="984718"/>
          </a:xfrm>
          <a:prstGeom prst="rect">
            <a:avLst/>
          </a:prstGeom>
          <a:solidFill>
            <a:schemeClr val="bg1"/>
          </a:solidFill>
        </p:spPr>
      </p:pic>
      <p:pic>
        <p:nvPicPr>
          <p:cNvPr id="3" name="Picture 2"/>
          <p:cNvPicPr>
            <a:picLocks noChangeAspect="1"/>
          </p:cNvPicPr>
          <p:nvPr/>
        </p:nvPicPr>
        <p:blipFill>
          <a:blip r:embed="rId4"/>
          <a:stretch>
            <a:fillRect/>
          </a:stretch>
        </p:blipFill>
        <p:spPr>
          <a:xfrm>
            <a:off x="2685729" y="2300957"/>
            <a:ext cx="3402556" cy="1750978"/>
          </a:xfrm>
          <a:prstGeom prst="rect">
            <a:avLst/>
          </a:prstGeom>
        </p:spPr>
      </p:pic>
      <p:pic>
        <p:nvPicPr>
          <p:cNvPr id="9" name="Picture 8"/>
          <p:cNvPicPr>
            <a:picLocks noChangeAspect="1"/>
          </p:cNvPicPr>
          <p:nvPr/>
        </p:nvPicPr>
        <p:blipFill>
          <a:blip r:embed="rId5"/>
          <a:stretch>
            <a:fillRect/>
          </a:stretch>
        </p:blipFill>
        <p:spPr>
          <a:xfrm>
            <a:off x="7175499" y="5566090"/>
            <a:ext cx="570369" cy="394871"/>
          </a:xfrm>
          <a:prstGeom prst="rect">
            <a:avLst/>
          </a:prstGeom>
        </p:spPr>
      </p:pic>
      <p:pic>
        <p:nvPicPr>
          <p:cNvPr id="10" name="Picture 9"/>
          <p:cNvPicPr>
            <a:picLocks noChangeAspect="1"/>
          </p:cNvPicPr>
          <p:nvPr/>
        </p:nvPicPr>
        <p:blipFill>
          <a:blip r:embed="rId6"/>
          <a:stretch>
            <a:fillRect/>
          </a:stretch>
        </p:blipFill>
        <p:spPr>
          <a:xfrm>
            <a:off x="3518932" y="4453966"/>
            <a:ext cx="1458181" cy="488420"/>
          </a:xfrm>
          <a:prstGeom prst="rect">
            <a:avLst/>
          </a:prstGeom>
        </p:spPr>
      </p:pic>
      <p:sp>
        <p:nvSpPr>
          <p:cNvPr id="11" name="Rectangle 10"/>
          <p:cNvSpPr/>
          <p:nvPr/>
        </p:nvSpPr>
        <p:spPr bwMode="auto">
          <a:xfrm>
            <a:off x="4467827" y="4199943"/>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902598" y="4028250"/>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3" name="Picture 12"/>
          <p:cNvPicPr>
            <a:picLocks noChangeAspect="1"/>
          </p:cNvPicPr>
          <p:nvPr/>
        </p:nvPicPr>
        <p:blipFill>
          <a:blip r:embed="rId7"/>
          <a:stretch>
            <a:fillRect/>
          </a:stretch>
        </p:blipFill>
        <p:spPr>
          <a:xfrm>
            <a:off x="2072030" y="6028487"/>
            <a:ext cx="1842143" cy="331586"/>
          </a:xfrm>
          <a:prstGeom prst="rect">
            <a:avLst/>
          </a:prstGeom>
        </p:spPr>
      </p:pic>
    </p:spTree>
    <p:extLst>
      <p:ext uri="{BB962C8B-B14F-4D97-AF65-F5344CB8AC3E}">
        <p14:creationId xmlns:p14="http://schemas.microsoft.com/office/powerpoint/2010/main" val="615361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38</a:t>
            </a:fld>
            <a:endParaRPr lang="en-US" dirty="0"/>
          </a:p>
        </p:txBody>
      </p:sp>
      <p:sp>
        <p:nvSpPr>
          <p:cNvPr id="8" name="TextBox 7"/>
          <p:cNvSpPr txBox="1"/>
          <p:nvPr/>
        </p:nvSpPr>
        <p:spPr>
          <a:xfrm>
            <a:off x="409884" y="1434378"/>
            <a:ext cx="5990916" cy="800219"/>
          </a:xfrm>
          <a:prstGeom prst="rect">
            <a:avLst/>
          </a:prstGeom>
          <a:noFill/>
        </p:spPr>
        <p:txBody>
          <a:bodyPr wrap="square" rtlCol="0">
            <a:spAutoFit/>
          </a:bodyPr>
          <a:lstStyle/>
          <a:p>
            <a:pPr marL="225425" indent="-225425">
              <a:buFont typeface="Arial" charset="0"/>
              <a:buChar char="•"/>
            </a:pPr>
            <a:r>
              <a:rPr lang="en-US" i="1" dirty="0" smtClean="0">
                <a:latin typeface="CMU Serif Roman" charset="0"/>
                <a:ea typeface="CMU Serif Roman" charset="0"/>
                <a:cs typeface="CMU Serif Roman" charset="0"/>
              </a:rPr>
              <a:t>Consider a particular order: M, J, A, B, E</a:t>
            </a:r>
          </a:p>
          <a:p>
            <a:pPr marL="225425" indent="-225425">
              <a:buFont typeface="Arial" charset="0"/>
              <a:buChar char="•"/>
            </a:pPr>
            <a:endParaRPr lang="en-US" sz="2200" i="1" dirty="0" smtClean="0">
              <a:latin typeface="CMU Serif Roman" charset="0"/>
              <a:ea typeface="CMU Serif Roman" charset="0"/>
              <a:cs typeface="CMU Serif Roman" charset="0"/>
            </a:endParaRPr>
          </a:p>
        </p:txBody>
      </p:sp>
      <p:sp>
        <p:nvSpPr>
          <p:cNvPr id="11" name="Rectangle 10"/>
          <p:cNvSpPr/>
          <p:nvPr/>
        </p:nvSpPr>
        <p:spPr bwMode="auto">
          <a:xfrm>
            <a:off x="4467827" y="4199943"/>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902598" y="4028250"/>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6" name="Picture 5"/>
          <p:cNvPicPr>
            <a:picLocks noChangeAspect="1"/>
          </p:cNvPicPr>
          <p:nvPr/>
        </p:nvPicPr>
        <p:blipFill>
          <a:blip r:embed="rId3"/>
          <a:stretch>
            <a:fillRect/>
          </a:stretch>
        </p:blipFill>
        <p:spPr>
          <a:xfrm>
            <a:off x="1438461" y="2101703"/>
            <a:ext cx="5321815" cy="4375297"/>
          </a:xfrm>
          <a:prstGeom prst="rect">
            <a:avLst/>
          </a:prstGeom>
        </p:spPr>
      </p:pic>
    </p:spTree>
    <p:extLst>
      <p:ext uri="{BB962C8B-B14F-4D97-AF65-F5344CB8AC3E}">
        <p14:creationId xmlns:p14="http://schemas.microsoft.com/office/powerpoint/2010/main" val="393645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39</a:t>
            </a:fld>
            <a:endParaRPr lang="en-US" dirty="0"/>
          </a:p>
        </p:txBody>
      </p:sp>
      <p:sp>
        <p:nvSpPr>
          <p:cNvPr id="8" name="TextBox 7"/>
          <p:cNvSpPr txBox="1"/>
          <p:nvPr/>
        </p:nvSpPr>
        <p:spPr>
          <a:xfrm>
            <a:off x="409884" y="1434378"/>
            <a:ext cx="5990916" cy="800219"/>
          </a:xfrm>
          <a:prstGeom prst="rect">
            <a:avLst/>
          </a:prstGeom>
          <a:noFill/>
        </p:spPr>
        <p:txBody>
          <a:bodyPr wrap="square" rtlCol="0">
            <a:spAutoFit/>
          </a:bodyPr>
          <a:lstStyle/>
          <a:p>
            <a:pPr marL="225425" indent="-225425">
              <a:buFont typeface="Arial" charset="0"/>
              <a:buChar char="•"/>
            </a:pPr>
            <a:r>
              <a:rPr lang="en-US" i="1" dirty="0" smtClean="0">
                <a:latin typeface="CMU Serif Roman" charset="0"/>
                <a:ea typeface="CMU Serif Roman" charset="0"/>
                <a:cs typeface="CMU Serif Roman" charset="0"/>
              </a:rPr>
              <a:t>Consider a particular order: M, J, A, B, E</a:t>
            </a:r>
          </a:p>
          <a:p>
            <a:pPr marL="225425" indent="-225425">
              <a:buFont typeface="Arial" charset="0"/>
              <a:buChar char="•"/>
            </a:pPr>
            <a:endParaRPr lang="en-US" sz="2200" i="1" dirty="0" smtClean="0">
              <a:latin typeface="CMU Serif Roman" charset="0"/>
              <a:ea typeface="CMU Serif Roman" charset="0"/>
              <a:cs typeface="CMU Serif Roman" charset="0"/>
            </a:endParaRPr>
          </a:p>
        </p:txBody>
      </p:sp>
      <p:sp>
        <p:nvSpPr>
          <p:cNvPr id="11" name="Rectangle 10"/>
          <p:cNvSpPr/>
          <p:nvPr/>
        </p:nvSpPr>
        <p:spPr bwMode="auto">
          <a:xfrm>
            <a:off x="4467827" y="4199943"/>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902598" y="4028250"/>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 name="Picture 4"/>
          <p:cNvPicPr>
            <a:picLocks noChangeAspect="1"/>
          </p:cNvPicPr>
          <p:nvPr/>
        </p:nvPicPr>
        <p:blipFill>
          <a:blip r:embed="rId3"/>
          <a:stretch>
            <a:fillRect/>
          </a:stretch>
        </p:blipFill>
        <p:spPr>
          <a:xfrm>
            <a:off x="1088019" y="2075550"/>
            <a:ext cx="6286353" cy="4486414"/>
          </a:xfrm>
          <a:prstGeom prst="rect">
            <a:avLst/>
          </a:prstGeom>
        </p:spPr>
      </p:pic>
    </p:spTree>
    <p:extLst>
      <p:ext uri="{BB962C8B-B14F-4D97-AF65-F5344CB8AC3E}">
        <p14:creationId xmlns:p14="http://schemas.microsoft.com/office/powerpoint/2010/main" val="601061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38" y="226540"/>
            <a:ext cx="7772400" cy="1143000"/>
          </a:xfrm>
        </p:spPr>
        <p:txBody>
          <a:bodyPr/>
          <a:lstStyle/>
          <a:p>
            <a:r>
              <a:rPr lang="en-US" sz="3200" dirty="0" smtClean="0">
                <a:solidFill>
                  <a:srgbClr val="C00000"/>
                </a:solidFill>
              </a:rPr>
              <a:t>The Burglar Scenario</a:t>
            </a:r>
            <a:endParaRPr lang="en-US" sz="3200" dirty="0">
              <a:solidFill>
                <a:srgbClr val="C00000"/>
              </a:solidFill>
            </a:endParaRPr>
          </a:p>
        </p:txBody>
      </p:sp>
      <p:sp>
        <p:nvSpPr>
          <p:cNvPr id="3" name="Content Placeholder 2"/>
          <p:cNvSpPr>
            <a:spLocks noGrp="1"/>
          </p:cNvSpPr>
          <p:nvPr>
            <p:ph idx="1"/>
          </p:nvPr>
        </p:nvSpPr>
        <p:spPr>
          <a:xfrm>
            <a:off x="529281" y="1265368"/>
            <a:ext cx="8089557" cy="1902303"/>
          </a:xfrm>
        </p:spPr>
        <p:txBody>
          <a:bodyPr/>
          <a:lstStyle/>
          <a:p>
            <a:r>
              <a:rPr lang="en-US" sz="2400" dirty="0" smtClean="0"/>
              <a:t>I’m </a:t>
            </a:r>
            <a:r>
              <a:rPr lang="en-US" sz="2400" dirty="0"/>
              <a:t>at work, neighbor John calls to say my alarm is ringing, but neighbor Mary doesn’t call. Sometimes it’s set off by minor earthquakes. Is there a burglar? </a:t>
            </a:r>
            <a:endParaRPr lang="en-US" sz="2400" dirty="0" smtClean="0"/>
          </a:p>
          <a:p>
            <a:endParaRPr lang="en-US" sz="2400" i="1" dirty="0" smtClean="0"/>
          </a:p>
          <a:p>
            <a:r>
              <a:rPr lang="en-US" sz="2400" dirty="0" smtClean="0">
                <a:solidFill>
                  <a:srgbClr val="0070C0"/>
                </a:solidFill>
              </a:rPr>
              <a:t>How do we model this scenario?  Causal knowledge --</a:t>
            </a:r>
            <a:r>
              <a:rPr lang="en-US" sz="2400" dirty="0" smtClean="0"/>
              <a:t>	</a:t>
            </a:r>
          </a:p>
          <a:p>
            <a:pPr lvl="1"/>
            <a:r>
              <a:rPr lang="en-US" sz="2400" dirty="0" smtClean="0">
                <a:ea typeface="CMU Serif Roman" charset="0"/>
                <a:cs typeface="CMU Serif Roman" charset="0"/>
              </a:rPr>
              <a:t>A burglar can set the alarm off</a:t>
            </a:r>
          </a:p>
          <a:p>
            <a:pPr lvl="1"/>
            <a:r>
              <a:rPr lang="en-US" sz="2400" dirty="0" smtClean="0">
                <a:ea typeface="CMU Serif Roman" charset="0"/>
                <a:cs typeface="CMU Serif Roman" charset="0"/>
              </a:rPr>
              <a:t>An </a:t>
            </a:r>
            <a:r>
              <a:rPr lang="en-US" sz="2400" dirty="0">
                <a:ea typeface="CMU Serif Roman" charset="0"/>
                <a:cs typeface="CMU Serif Roman" charset="0"/>
              </a:rPr>
              <a:t>earthquake can set the alarm off </a:t>
            </a:r>
          </a:p>
          <a:p>
            <a:pPr lvl="1"/>
            <a:r>
              <a:rPr lang="en-US" sz="2400" dirty="0" smtClean="0">
                <a:ea typeface="CMU Serif Roman" charset="0"/>
                <a:cs typeface="CMU Serif Roman" charset="0"/>
              </a:rPr>
              <a:t>The </a:t>
            </a:r>
            <a:r>
              <a:rPr lang="en-US" sz="2400" dirty="0">
                <a:ea typeface="CMU Serif Roman" charset="0"/>
                <a:cs typeface="CMU Serif Roman" charset="0"/>
              </a:rPr>
              <a:t>alarm can cause Mary to </a:t>
            </a:r>
            <a:r>
              <a:rPr lang="en-US" sz="2400" dirty="0" smtClean="0">
                <a:ea typeface="CMU Serif Roman" charset="0"/>
                <a:cs typeface="CMU Serif Roman" charset="0"/>
              </a:rPr>
              <a:t>call</a:t>
            </a:r>
            <a:endParaRPr lang="en-US" sz="2400" dirty="0">
              <a:ea typeface="CMU Serif Roman" charset="0"/>
              <a:cs typeface="CMU Serif Roman" charset="0"/>
            </a:endParaRPr>
          </a:p>
          <a:p>
            <a:pPr lvl="1"/>
            <a:r>
              <a:rPr lang="en-US" sz="2400" dirty="0" smtClean="0">
                <a:ea typeface="CMU Serif Roman" charset="0"/>
                <a:cs typeface="CMU Serif Roman" charset="0"/>
              </a:rPr>
              <a:t>The </a:t>
            </a:r>
            <a:r>
              <a:rPr lang="en-US" sz="2400" dirty="0">
                <a:ea typeface="CMU Serif Roman" charset="0"/>
                <a:cs typeface="CMU Serif Roman" charset="0"/>
              </a:rPr>
              <a:t>alarm can cause John to call </a:t>
            </a:r>
            <a:endParaRPr lang="en-US" sz="2400" dirty="0" smtClean="0">
              <a:ea typeface="CMU Serif Roman" charset="0"/>
              <a:cs typeface="CMU Serif Roman" charset="0"/>
            </a:endParaRPr>
          </a:p>
          <a:p>
            <a:pPr lvl="1"/>
            <a:endParaRPr lang="en-US" sz="2400" dirty="0">
              <a:ea typeface="CMU Serif Roman" charset="0"/>
              <a:cs typeface="CMU Serif Roman" charset="0"/>
            </a:endParaRPr>
          </a:p>
          <a:p>
            <a:r>
              <a:rPr lang="en-US" sz="2400" dirty="0">
                <a:solidFill>
                  <a:schemeClr val="accent2">
                    <a:lumMod val="75000"/>
                  </a:schemeClr>
                </a:solidFill>
              </a:rPr>
              <a:t>Variables: </a:t>
            </a:r>
            <a:r>
              <a:rPr lang="en-US" sz="2400" i="1" dirty="0">
                <a:solidFill>
                  <a:schemeClr val="accent2">
                    <a:lumMod val="75000"/>
                  </a:schemeClr>
                </a:solidFill>
              </a:rPr>
              <a:t>Burglar, Earthquake, Alarm, </a:t>
            </a:r>
            <a:r>
              <a:rPr lang="en-US" sz="2400" i="1" dirty="0" err="1">
                <a:solidFill>
                  <a:schemeClr val="accent2">
                    <a:lumMod val="75000"/>
                  </a:schemeClr>
                </a:solidFill>
              </a:rPr>
              <a:t>JohnCalls</a:t>
            </a:r>
            <a:r>
              <a:rPr lang="en-US" sz="2400" i="1" dirty="0">
                <a:solidFill>
                  <a:schemeClr val="accent2">
                    <a:lumMod val="75000"/>
                  </a:schemeClr>
                </a:solidFill>
              </a:rPr>
              <a:t>, </a:t>
            </a:r>
            <a:r>
              <a:rPr lang="en-US" sz="2400" i="1" dirty="0" err="1">
                <a:solidFill>
                  <a:schemeClr val="accent2">
                    <a:lumMod val="75000"/>
                  </a:schemeClr>
                </a:solidFill>
              </a:rPr>
              <a:t>MaryCalls</a:t>
            </a:r>
            <a:r>
              <a:rPr lang="en-US" sz="2400" i="1" dirty="0">
                <a:solidFill>
                  <a:schemeClr val="accent2">
                    <a:lumMod val="75000"/>
                  </a:schemeClr>
                </a:solidFill>
              </a:rPr>
              <a:t> </a:t>
            </a:r>
          </a:p>
          <a:p>
            <a:pPr lvl="1"/>
            <a:endParaRPr lang="en-US" sz="2400" dirty="0">
              <a:ea typeface="CMU Serif Roman" charset="0"/>
              <a:cs typeface="CMU Serif Roman" charset="0"/>
            </a:endParaRPr>
          </a:p>
          <a:p>
            <a:endParaRPr lang="en-US" sz="2600" dirty="0"/>
          </a:p>
        </p:txBody>
      </p:sp>
      <p:sp>
        <p:nvSpPr>
          <p:cNvPr id="4" name="Slide Number Placeholder 3"/>
          <p:cNvSpPr>
            <a:spLocks noGrp="1"/>
          </p:cNvSpPr>
          <p:nvPr>
            <p:ph type="sldNum" sz="quarter" idx="12"/>
          </p:nvPr>
        </p:nvSpPr>
        <p:spPr/>
        <p:txBody>
          <a:bodyPr/>
          <a:lstStyle/>
          <a:p>
            <a:fld id="{FF225CC9-7ECB-4D65-94BD-F1E241F6F67E}" type="slidenum">
              <a:rPr lang="en-US" smtClean="0"/>
              <a:pPr/>
              <a:t>4</a:t>
            </a:fld>
            <a:endParaRPr lang="en-US" dirty="0"/>
          </a:p>
        </p:txBody>
      </p:sp>
    </p:spTree>
    <p:extLst>
      <p:ext uri="{BB962C8B-B14F-4D97-AF65-F5344CB8AC3E}">
        <p14:creationId xmlns:p14="http://schemas.microsoft.com/office/powerpoint/2010/main" val="20427502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40</a:t>
            </a:fld>
            <a:endParaRPr lang="en-US" dirty="0"/>
          </a:p>
        </p:txBody>
      </p:sp>
      <p:sp>
        <p:nvSpPr>
          <p:cNvPr id="8" name="TextBox 7"/>
          <p:cNvSpPr txBox="1"/>
          <p:nvPr/>
        </p:nvSpPr>
        <p:spPr>
          <a:xfrm>
            <a:off x="381000" y="1460631"/>
            <a:ext cx="8048316" cy="800219"/>
          </a:xfrm>
          <a:prstGeom prst="rect">
            <a:avLst/>
          </a:prstGeom>
          <a:noFill/>
        </p:spPr>
        <p:txBody>
          <a:bodyPr wrap="square" rtlCol="0">
            <a:spAutoFit/>
          </a:bodyPr>
          <a:lstStyle/>
          <a:p>
            <a:pPr marL="225425" indent="-225425">
              <a:buFont typeface="Arial" charset="0"/>
              <a:buChar char="•"/>
            </a:pPr>
            <a:r>
              <a:rPr lang="en-US" dirty="0" smtClean="0">
                <a:latin typeface="+mn-lt"/>
                <a:ea typeface="CMU Serif Roman" charset="0"/>
                <a:cs typeface="CMU Serif Roman" charset="0"/>
              </a:rPr>
              <a:t>Both are legitimate Bayesian Networks. Which one is better? </a:t>
            </a:r>
          </a:p>
          <a:p>
            <a:pPr marL="225425" indent="-225425">
              <a:buFont typeface="Arial" charset="0"/>
              <a:buChar char="•"/>
            </a:pPr>
            <a:endParaRPr lang="en-US" sz="2200" dirty="0" smtClean="0">
              <a:latin typeface="+mn-lt"/>
              <a:ea typeface="CMU Serif Roman" charset="0"/>
              <a:cs typeface="CMU Serif Roman" charset="0"/>
            </a:endParaRPr>
          </a:p>
        </p:txBody>
      </p:sp>
      <p:sp>
        <p:nvSpPr>
          <p:cNvPr id="11" name="Rectangle 10"/>
          <p:cNvSpPr/>
          <p:nvPr/>
        </p:nvSpPr>
        <p:spPr bwMode="auto">
          <a:xfrm>
            <a:off x="4467827" y="4199943"/>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3902598" y="4028250"/>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 name="Picture 2"/>
          <p:cNvPicPr>
            <a:picLocks noChangeAspect="1"/>
          </p:cNvPicPr>
          <p:nvPr/>
        </p:nvPicPr>
        <p:blipFill>
          <a:blip r:embed="rId3"/>
          <a:stretch>
            <a:fillRect/>
          </a:stretch>
        </p:blipFill>
        <p:spPr>
          <a:xfrm>
            <a:off x="5494514" y="2599830"/>
            <a:ext cx="3429345" cy="2769616"/>
          </a:xfrm>
          <a:prstGeom prst="rect">
            <a:avLst/>
          </a:prstGeom>
        </p:spPr>
      </p:pic>
      <p:pic>
        <p:nvPicPr>
          <p:cNvPr id="9" name="Picture 8"/>
          <p:cNvPicPr>
            <a:picLocks noChangeAspect="1"/>
          </p:cNvPicPr>
          <p:nvPr/>
        </p:nvPicPr>
        <p:blipFill>
          <a:blip r:embed="rId4"/>
          <a:stretch>
            <a:fillRect/>
          </a:stretch>
        </p:blipFill>
        <p:spPr>
          <a:xfrm>
            <a:off x="381000" y="2687053"/>
            <a:ext cx="4456032" cy="2682393"/>
          </a:xfrm>
          <a:prstGeom prst="rect">
            <a:avLst/>
          </a:prstGeom>
        </p:spPr>
      </p:pic>
    </p:spTree>
    <p:extLst>
      <p:ext uri="{BB962C8B-B14F-4D97-AF65-F5344CB8AC3E}">
        <p14:creationId xmlns:p14="http://schemas.microsoft.com/office/powerpoint/2010/main" val="1124978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4502"/>
            <a:ext cx="8686800" cy="939167"/>
          </a:xfrm>
        </p:spPr>
        <p:txBody>
          <a:bodyPr/>
          <a:lstStyle/>
          <a:p>
            <a:r>
              <a:rPr lang="en-US" sz="3600" dirty="0" smtClean="0">
                <a:solidFill>
                  <a:srgbClr val="C00000"/>
                </a:solidFill>
              </a:rPr>
              <a:t>Order matters (for efficiency)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41</a:t>
            </a:fld>
            <a:endParaRPr lang="en-US" dirty="0"/>
          </a:p>
        </p:txBody>
      </p:sp>
      <p:sp>
        <p:nvSpPr>
          <p:cNvPr id="8" name="TextBox 7"/>
          <p:cNvSpPr txBox="1"/>
          <p:nvPr/>
        </p:nvSpPr>
        <p:spPr>
          <a:xfrm>
            <a:off x="773333" y="1678154"/>
            <a:ext cx="7585758" cy="4893647"/>
          </a:xfrm>
          <a:prstGeom prst="rect">
            <a:avLst/>
          </a:prstGeom>
          <a:noFill/>
        </p:spPr>
        <p:txBody>
          <a:bodyPr wrap="square" rtlCol="0">
            <a:spAutoFit/>
          </a:bodyPr>
          <a:lstStyle/>
          <a:p>
            <a:pPr marL="225425" indent="-225425">
              <a:buFont typeface="Arial" charset="0"/>
              <a:buChar char="•"/>
            </a:pPr>
            <a:endParaRPr lang="en-US" dirty="0">
              <a:latin typeface="+mn-lt"/>
              <a:ea typeface="CMU Serif Roman" charset="0"/>
              <a:cs typeface="CMU Serif Roman" charset="0"/>
            </a:endParaRPr>
          </a:p>
          <a:p>
            <a:pPr marL="225425" indent="-225425">
              <a:buFont typeface="Arial" charset="0"/>
              <a:buChar char="•"/>
            </a:pPr>
            <a:r>
              <a:rPr lang="en-US" dirty="0" smtClean="0">
                <a:latin typeface="+mn-lt"/>
                <a:ea typeface="CMU Serif Roman" charset="0"/>
                <a:cs typeface="CMU Serif Roman" charset="0"/>
              </a:rPr>
              <a:t>Deciding conditional independence is hard in non-causal directions</a:t>
            </a:r>
          </a:p>
          <a:p>
            <a:pPr marL="225425" indent="-225425">
              <a:buFont typeface="Arial" charset="0"/>
              <a:buChar char="•"/>
            </a:pPr>
            <a:endParaRPr lang="en-US" dirty="0">
              <a:latin typeface="+mn-lt"/>
              <a:ea typeface="CMU Serif Roman" charset="0"/>
              <a:cs typeface="CMU Serif Roman" charset="0"/>
            </a:endParaRPr>
          </a:p>
          <a:p>
            <a:pPr marL="225425" indent="-225425">
              <a:buFont typeface="Arial" charset="0"/>
              <a:buChar char="•"/>
            </a:pPr>
            <a:r>
              <a:rPr lang="en-US" dirty="0" smtClean="0">
                <a:latin typeface="+mn-lt"/>
                <a:ea typeface="CMU Serif Roman" charset="0"/>
                <a:cs typeface="CMU Serif Roman" charset="0"/>
              </a:rPr>
              <a:t>Causal models and conditional independence seem hardwired for humans!</a:t>
            </a:r>
          </a:p>
          <a:p>
            <a:pPr marL="225425" indent="-225425">
              <a:buFont typeface="Arial" charset="0"/>
              <a:buChar char="•"/>
            </a:pPr>
            <a:endParaRPr lang="en-US" dirty="0">
              <a:latin typeface="+mn-lt"/>
              <a:ea typeface="CMU Serif Roman" charset="0"/>
              <a:cs typeface="CMU Serif Roman" charset="0"/>
            </a:endParaRPr>
          </a:p>
          <a:p>
            <a:pPr marL="225425" indent="-225425">
              <a:buFont typeface="Arial" charset="0"/>
              <a:buChar char="•"/>
            </a:pPr>
            <a:r>
              <a:rPr lang="en-US" dirty="0" smtClean="0">
                <a:latin typeface="+mn-lt"/>
                <a:ea typeface="CMU Serif Roman" charset="0"/>
                <a:cs typeface="CMU Serif Roman" charset="0"/>
              </a:rPr>
              <a:t>Assessing conditional probabilities is hard in non-causal directions. </a:t>
            </a:r>
          </a:p>
          <a:p>
            <a:pPr marL="225425" indent="-225425">
              <a:buFont typeface="Arial" charset="0"/>
              <a:buChar char="•"/>
            </a:pPr>
            <a:endParaRPr lang="en-US" dirty="0">
              <a:latin typeface="+mn-lt"/>
              <a:ea typeface="CMU Serif Roman" charset="0"/>
              <a:cs typeface="CMU Serif Roman" charset="0"/>
            </a:endParaRPr>
          </a:p>
          <a:p>
            <a:pPr marL="225425" indent="-225425">
              <a:buFont typeface="Arial" charset="0"/>
              <a:buChar char="•"/>
            </a:pPr>
            <a:r>
              <a:rPr lang="en-US" dirty="0" smtClean="0">
                <a:latin typeface="+mn-lt"/>
                <a:ea typeface="CMU Serif Roman" charset="0"/>
                <a:cs typeface="CMU Serif Roman" charset="0"/>
              </a:rPr>
              <a:t>Network is less compact 1+2+4+2+4= 13 numbers needed. </a:t>
            </a:r>
          </a:p>
          <a:p>
            <a:pPr marL="225425" indent="-225425">
              <a:buFont typeface="Arial" charset="0"/>
              <a:buChar char="•"/>
            </a:pPr>
            <a:endParaRPr lang="en-US" dirty="0" smtClean="0">
              <a:latin typeface="+mn-lt"/>
              <a:ea typeface="CMU Serif Roman" charset="0"/>
              <a:cs typeface="CMU Serif Roman" charset="0"/>
            </a:endParaRPr>
          </a:p>
        </p:txBody>
      </p:sp>
      <p:sp>
        <p:nvSpPr>
          <p:cNvPr id="11" name="Rectangle 10"/>
          <p:cNvSpPr/>
          <p:nvPr/>
        </p:nvSpPr>
        <p:spPr bwMode="auto">
          <a:xfrm>
            <a:off x="4467827" y="4199943"/>
            <a:ext cx="196771" cy="2905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98196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1787"/>
            <a:ext cx="7772400" cy="1143000"/>
          </a:xfrm>
        </p:spPr>
        <p:txBody>
          <a:bodyPr/>
          <a:lstStyle/>
          <a:p>
            <a:r>
              <a:rPr lang="en-US" sz="3600" dirty="0" smtClean="0">
                <a:solidFill>
                  <a:srgbClr val="C00000"/>
                </a:solidFill>
              </a:rPr>
              <a:t>Use of Bayesian Networks</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42</a:t>
            </a:fld>
            <a:endParaRPr lang="en-US" dirty="0"/>
          </a:p>
        </p:txBody>
      </p:sp>
      <p:grpSp>
        <p:nvGrpSpPr>
          <p:cNvPr id="7" name="Group 6"/>
          <p:cNvGrpSpPr/>
          <p:nvPr/>
        </p:nvGrpSpPr>
        <p:grpSpPr>
          <a:xfrm>
            <a:off x="1112004" y="2062627"/>
            <a:ext cx="7165085" cy="4414373"/>
            <a:chOff x="762000" y="1204280"/>
            <a:chExt cx="7165085" cy="4414373"/>
          </a:xfrm>
        </p:grpSpPr>
        <p:pic>
          <p:nvPicPr>
            <p:cNvPr id="5" name="Picture 4"/>
            <p:cNvPicPr>
              <a:picLocks noChangeAspect="1"/>
            </p:cNvPicPr>
            <p:nvPr/>
          </p:nvPicPr>
          <p:blipFill>
            <a:blip r:embed="rId3"/>
            <a:stretch>
              <a:fillRect/>
            </a:stretch>
          </p:blipFill>
          <p:spPr>
            <a:xfrm>
              <a:off x="762000" y="1204280"/>
              <a:ext cx="7165085" cy="4414373"/>
            </a:xfrm>
            <a:prstGeom prst="rect">
              <a:avLst/>
            </a:prstGeom>
          </p:spPr>
        </p:pic>
        <p:sp>
          <p:nvSpPr>
            <p:cNvPr id="6" name="Rectangle 5"/>
            <p:cNvSpPr/>
            <p:nvPr/>
          </p:nvSpPr>
          <p:spPr bwMode="auto">
            <a:xfrm>
              <a:off x="762000" y="1371600"/>
              <a:ext cx="4648200" cy="190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grpSp>
      <p:sp>
        <p:nvSpPr>
          <p:cNvPr id="3" name="TextBox 2"/>
          <p:cNvSpPr txBox="1"/>
          <p:nvPr/>
        </p:nvSpPr>
        <p:spPr>
          <a:xfrm>
            <a:off x="269973" y="2016875"/>
            <a:ext cx="5588389" cy="1569660"/>
          </a:xfrm>
          <a:prstGeom prst="rect">
            <a:avLst/>
          </a:prstGeom>
          <a:noFill/>
        </p:spPr>
        <p:txBody>
          <a:bodyPr wrap="none" rtlCol="0">
            <a:spAutoFit/>
          </a:bodyPr>
          <a:lstStyle/>
          <a:p>
            <a:pPr marL="342900" indent="-342900">
              <a:buFont typeface="Arial" charset="0"/>
              <a:buChar char="•"/>
            </a:pPr>
            <a:r>
              <a:rPr lang="en-US" dirty="0" smtClean="0">
                <a:latin typeface="+mn-lt"/>
                <a:ea typeface="CMU Serif Roman" charset="0"/>
                <a:cs typeface="CMU Serif Roman" charset="0"/>
              </a:rPr>
              <a:t>Diagnosis: </a:t>
            </a:r>
            <a:r>
              <a:rPr lang="en-US" dirty="0" smtClean="0">
                <a:solidFill>
                  <a:srgbClr val="C00000"/>
                </a:solidFill>
                <a:latin typeface="+mn-lt"/>
                <a:ea typeface="CMU Serif Roman" charset="0"/>
                <a:cs typeface="CMU Serif Roman" charset="0"/>
              </a:rPr>
              <a:t>P(cause</a:t>
            </a:r>
            <a:r>
              <a:rPr lang="en-US" dirty="0" smtClean="0">
                <a:latin typeface="+mn-lt"/>
                <a:ea typeface="CMU Serif Roman" charset="0"/>
                <a:cs typeface="CMU Serif Roman" charset="0"/>
              </a:rPr>
              <a:t> | symptom)?</a:t>
            </a:r>
          </a:p>
          <a:p>
            <a:pPr marL="342900" indent="-342900">
              <a:buFont typeface="Arial" charset="0"/>
              <a:buChar char="•"/>
            </a:pPr>
            <a:r>
              <a:rPr lang="en-US" dirty="0" smtClean="0">
                <a:latin typeface="+mn-lt"/>
                <a:ea typeface="CMU Serif Roman" charset="0"/>
                <a:cs typeface="CMU Serif Roman" charset="0"/>
              </a:rPr>
              <a:t>Prediction: </a:t>
            </a:r>
            <a:r>
              <a:rPr lang="en-US" dirty="0" smtClean="0">
                <a:solidFill>
                  <a:srgbClr val="C00000"/>
                </a:solidFill>
                <a:latin typeface="+mn-lt"/>
                <a:ea typeface="CMU Serif Roman" charset="0"/>
                <a:cs typeface="CMU Serif Roman" charset="0"/>
              </a:rPr>
              <a:t>P(symptom</a:t>
            </a:r>
            <a:r>
              <a:rPr lang="en-US" dirty="0" smtClean="0">
                <a:latin typeface="+mn-lt"/>
                <a:ea typeface="CMU Serif Roman" charset="0"/>
                <a:cs typeface="CMU Serif Roman" charset="0"/>
              </a:rPr>
              <a:t> | cause)?</a:t>
            </a:r>
          </a:p>
          <a:p>
            <a:pPr marL="342900" indent="-342900">
              <a:buFont typeface="Arial" charset="0"/>
              <a:buChar char="•"/>
            </a:pPr>
            <a:r>
              <a:rPr lang="en-US" dirty="0" smtClean="0">
                <a:latin typeface="+mn-lt"/>
                <a:ea typeface="CMU Serif Roman" charset="0"/>
                <a:cs typeface="CMU Serif Roman" charset="0"/>
              </a:rPr>
              <a:t>Classification: </a:t>
            </a:r>
            <a:r>
              <a:rPr lang="en-US" dirty="0" err="1" smtClean="0">
                <a:latin typeface="+mn-lt"/>
                <a:ea typeface="CMU Serif Roman" charset="0"/>
                <a:cs typeface="CMU Serif Roman" charset="0"/>
              </a:rPr>
              <a:t>max</a:t>
            </a:r>
            <a:r>
              <a:rPr lang="en-US" baseline="-25000" dirty="0" err="1" smtClean="0">
                <a:latin typeface="+mn-lt"/>
                <a:ea typeface="CMU Serif Roman" charset="0"/>
                <a:cs typeface="CMU Serif Roman" charset="0"/>
              </a:rPr>
              <a:t>class</a:t>
            </a:r>
            <a:r>
              <a:rPr lang="en-US" dirty="0" smtClean="0">
                <a:latin typeface="+mn-lt"/>
                <a:ea typeface="CMU Serif Roman" charset="0"/>
                <a:cs typeface="CMU Serif Roman" charset="0"/>
              </a:rPr>
              <a:t> </a:t>
            </a:r>
            <a:r>
              <a:rPr lang="en-US" dirty="0" smtClean="0">
                <a:solidFill>
                  <a:srgbClr val="C00000"/>
                </a:solidFill>
                <a:latin typeface="+mn-lt"/>
                <a:ea typeface="CMU Serif Roman" charset="0"/>
                <a:cs typeface="CMU Serif Roman" charset="0"/>
              </a:rPr>
              <a:t>P(class</a:t>
            </a:r>
            <a:r>
              <a:rPr lang="en-US" dirty="0" smtClean="0">
                <a:latin typeface="+mn-lt"/>
                <a:ea typeface="CMU Serif Roman" charset="0"/>
                <a:cs typeface="CMU Serif Roman" charset="0"/>
              </a:rPr>
              <a:t> | data)</a:t>
            </a:r>
          </a:p>
          <a:p>
            <a:pPr marL="342900" indent="-342900">
              <a:buFont typeface="Arial" charset="0"/>
              <a:buChar char="•"/>
            </a:pPr>
            <a:r>
              <a:rPr lang="en-US" dirty="0" smtClean="0">
                <a:latin typeface="+mn-lt"/>
                <a:ea typeface="CMU Serif Roman" charset="0"/>
                <a:cs typeface="CMU Serif Roman" charset="0"/>
              </a:rPr>
              <a:t>Decision-making (given a cost function</a:t>
            </a:r>
            <a:r>
              <a:rPr lang="en-US" dirty="0" smtClean="0">
                <a:latin typeface="+mn-lt"/>
              </a:rPr>
              <a:t>)</a:t>
            </a:r>
            <a:endParaRPr lang="en-US" dirty="0">
              <a:latin typeface="+mn-lt"/>
            </a:endParaRPr>
          </a:p>
        </p:txBody>
      </p:sp>
    </p:spTree>
    <p:extLst>
      <p:ext uri="{BB962C8B-B14F-4D97-AF65-F5344CB8AC3E}">
        <p14:creationId xmlns:p14="http://schemas.microsoft.com/office/powerpoint/2010/main" val="716521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964" y="443346"/>
            <a:ext cx="7647709" cy="5512836"/>
          </a:xfrm>
          <a:prstGeom prst="rect">
            <a:avLst/>
          </a:prstGeom>
        </p:spPr>
      </p:pic>
      <p:sp>
        <p:nvSpPr>
          <p:cNvPr id="5" name="TextBox 4"/>
          <p:cNvSpPr txBox="1"/>
          <p:nvPr/>
        </p:nvSpPr>
        <p:spPr>
          <a:xfrm flipH="1">
            <a:off x="5892337" y="6151418"/>
            <a:ext cx="3768899" cy="369332"/>
          </a:xfrm>
          <a:prstGeom prst="rect">
            <a:avLst/>
          </a:prstGeom>
          <a:noFill/>
        </p:spPr>
        <p:txBody>
          <a:bodyPr wrap="square" rtlCol="0">
            <a:spAutoFit/>
          </a:bodyPr>
          <a:lstStyle/>
          <a:p>
            <a:r>
              <a:rPr lang="en-US" sz="1800" dirty="0" smtClean="0"/>
              <a:t>Russel and </a:t>
            </a:r>
            <a:r>
              <a:rPr lang="en-US" sz="1800" dirty="0" err="1" smtClean="0"/>
              <a:t>Novig</a:t>
            </a:r>
            <a:endParaRPr lang="en-US" sz="1800" dirty="0"/>
          </a:p>
        </p:txBody>
      </p:sp>
    </p:spTree>
    <p:extLst>
      <p:ext uri="{BB962C8B-B14F-4D97-AF65-F5344CB8AC3E}">
        <p14:creationId xmlns:p14="http://schemas.microsoft.com/office/powerpoint/2010/main" val="233374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892337" y="6151418"/>
            <a:ext cx="3768899" cy="369332"/>
          </a:xfrm>
          <a:prstGeom prst="rect">
            <a:avLst/>
          </a:prstGeom>
          <a:noFill/>
        </p:spPr>
        <p:txBody>
          <a:bodyPr wrap="square" rtlCol="0">
            <a:spAutoFit/>
          </a:bodyPr>
          <a:lstStyle/>
          <a:p>
            <a:r>
              <a:rPr lang="en-US" sz="1800" dirty="0" smtClean="0"/>
              <a:t>Russel and </a:t>
            </a:r>
            <a:r>
              <a:rPr lang="en-US" sz="1800" dirty="0" err="1" smtClean="0"/>
              <a:t>Novig</a:t>
            </a:r>
            <a:endParaRPr lang="en-US" sz="1800" dirty="0"/>
          </a:p>
        </p:txBody>
      </p:sp>
      <p:pic>
        <p:nvPicPr>
          <p:cNvPr id="2" name="Picture 1"/>
          <p:cNvPicPr>
            <a:picLocks noChangeAspect="1"/>
          </p:cNvPicPr>
          <p:nvPr/>
        </p:nvPicPr>
        <p:blipFill>
          <a:blip r:embed="rId2"/>
          <a:stretch>
            <a:fillRect/>
          </a:stretch>
        </p:blipFill>
        <p:spPr>
          <a:xfrm>
            <a:off x="452349" y="578689"/>
            <a:ext cx="7565163" cy="5221745"/>
          </a:xfrm>
          <a:prstGeom prst="rect">
            <a:avLst/>
          </a:prstGeom>
        </p:spPr>
      </p:pic>
    </p:spTree>
    <p:extLst>
      <p:ext uri="{BB962C8B-B14F-4D97-AF65-F5344CB8AC3E}">
        <p14:creationId xmlns:p14="http://schemas.microsoft.com/office/powerpoint/2010/main" val="32251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4628"/>
            <a:ext cx="8043621" cy="2316162"/>
          </a:xfrm>
        </p:spPr>
        <p:txBody>
          <a:bodyPr/>
          <a:lstStyle/>
          <a:p>
            <a:r>
              <a:rPr lang="en-US" sz="3600" dirty="0" smtClean="0">
                <a:solidFill>
                  <a:srgbClr val="C00000"/>
                </a:solidFill>
              </a:rPr>
              <a:t>Patient Visit Bayes Net</a:t>
            </a:r>
            <a:endParaRPr lang="en-US" sz="3600" dirty="0">
              <a:solidFill>
                <a:srgbClr val="C00000"/>
              </a:solidFill>
            </a:endParaRPr>
          </a:p>
        </p:txBody>
      </p:sp>
      <p:pic>
        <p:nvPicPr>
          <p:cNvPr id="7" name="Content Placeholder 6"/>
          <p:cNvPicPr>
            <a:picLocks noGrp="1" noChangeAspect="1"/>
          </p:cNvPicPr>
          <p:nvPr>
            <p:ph idx="1"/>
          </p:nvPr>
        </p:nvPicPr>
        <p:blipFill rotWithShape="1">
          <a:blip r:embed="rId3"/>
          <a:srcRect l="691" t="3882" r="2934" b="4603"/>
          <a:stretch/>
        </p:blipFill>
        <p:spPr>
          <a:xfrm>
            <a:off x="1066801" y="1339253"/>
            <a:ext cx="6377553" cy="5137747"/>
          </a:xfrm>
        </p:spPr>
      </p:pic>
      <p:sp>
        <p:nvSpPr>
          <p:cNvPr id="4" name="Slide Number Placeholder 3"/>
          <p:cNvSpPr>
            <a:spLocks noGrp="1"/>
          </p:cNvSpPr>
          <p:nvPr>
            <p:ph type="sldNum" sz="quarter" idx="12"/>
          </p:nvPr>
        </p:nvSpPr>
        <p:spPr/>
        <p:txBody>
          <a:bodyPr/>
          <a:lstStyle/>
          <a:p>
            <a:fld id="{FF225CC9-7ECB-4D65-94BD-F1E241F6F67E}" type="slidenum">
              <a:rPr lang="en-US" smtClean="0"/>
              <a:pPr/>
              <a:t>45</a:t>
            </a:fld>
            <a:endParaRPr lang="en-US" dirty="0"/>
          </a:p>
        </p:txBody>
      </p:sp>
      <p:sp>
        <p:nvSpPr>
          <p:cNvPr id="3" name="TextBox 2"/>
          <p:cNvSpPr txBox="1"/>
          <p:nvPr/>
        </p:nvSpPr>
        <p:spPr>
          <a:xfrm>
            <a:off x="467534" y="6422023"/>
            <a:ext cx="5459277" cy="338554"/>
          </a:xfrm>
          <a:prstGeom prst="rect">
            <a:avLst/>
          </a:prstGeom>
          <a:noFill/>
        </p:spPr>
        <p:txBody>
          <a:bodyPr wrap="square" rtlCol="0">
            <a:spAutoFit/>
          </a:bodyPr>
          <a:lstStyle/>
          <a:p>
            <a:r>
              <a:rPr lang="de-DE" sz="1600" dirty="0" err="1" smtClean="0"/>
              <a:t>Figure</a:t>
            </a:r>
            <a:r>
              <a:rPr lang="de-DE" sz="1600" dirty="0" smtClean="0"/>
              <a:t>: Chen</a:t>
            </a:r>
            <a:r>
              <a:rPr lang="de-DE" sz="1600" dirty="0"/>
              <a:t>, </a:t>
            </a:r>
            <a:r>
              <a:rPr lang="de-DE" sz="1600" dirty="0" smtClean="0"/>
              <a:t> </a:t>
            </a:r>
            <a:r>
              <a:rPr lang="de-DE" sz="1600" dirty="0" err="1"/>
              <a:t>Hellerstein</a:t>
            </a:r>
            <a:r>
              <a:rPr lang="de-DE" sz="1600" dirty="0"/>
              <a:t>, </a:t>
            </a:r>
            <a:r>
              <a:rPr lang="de-DE" sz="1600" dirty="0" err="1" smtClean="0"/>
              <a:t>Parikh</a:t>
            </a:r>
            <a:r>
              <a:rPr lang="de-DE" sz="1600" dirty="0" smtClean="0"/>
              <a:t>, UIST 2010</a:t>
            </a:r>
            <a:endParaRPr lang="en-US" sz="1600" dirty="0"/>
          </a:p>
        </p:txBody>
      </p:sp>
    </p:spTree>
    <p:extLst>
      <p:ext uri="{BB962C8B-B14F-4D97-AF65-F5344CB8AC3E}">
        <p14:creationId xmlns:p14="http://schemas.microsoft.com/office/powerpoint/2010/main" val="205356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4346"/>
            <a:ext cx="7772400" cy="1143000"/>
          </a:xfrm>
        </p:spPr>
        <p:txBody>
          <a:bodyPr/>
          <a:lstStyle/>
          <a:p>
            <a:r>
              <a:rPr lang="en-US" sz="3600" dirty="0" smtClean="0">
                <a:solidFill>
                  <a:srgbClr val="C00000"/>
                </a:solidFill>
              </a:rPr>
              <a:t>Dynamic Bayes Net</a:t>
            </a:r>
            <a:endParaRPr lang="en-US" sz="3600" dirty="0">
              <a:solidFill>
                <a:srgbClr val="C00000"/>
              </a:solidFill>
            </a:endParaRPr>
          </a:p>
        </p:txBody>
      </p:sp>
      <p:sp>
        <p:nvSpPr>
          <p:cNvPr id="4" name="Slide Number Placeholder 3"/>
          <p:cNvSpPr>
            <a:spLocks noGrp="1"/>
          </p:cNvSpPr>
          <p:nvPr>
            <p:ph type="sldNum" sz="quarter" idx="12"/>
          </p:nvPr>
        </p:nvSpPr>
        <p:spPr>
          <a:xfrm>
            <a:off x="6553200" y="6198887"/>
            <a:ext cx="1905000" cy="457200"/>
          </a:xfrm>
        </p:spPr>
        <p:txBody>
          <a:bodyPr/>
          <a:lstStyle/>
          <a:p>
            <a:fld id="{FF225CC9-7ECB-4D65-94BD-F1E241F6F67E}" type="slidenum">
              <a:rPr lang="en-US" smtClean="0"/>
              <a:pPr/>
              <a:t>46</a:t>
            </a:fld>
            <a:endParaRPr lang="en-US" dirty="0"/>
          </a:p>
        </p:txBody>
      </p:sp>
      <p:pic>
        <p:nvPicPr>
          <p:cNvPr id="8" name="Picture 7"/>
          <p:cNvPicPr>
            <a:picLocks noChangeAspect="1"/>
          </p:cNvPicPr>
          <p:nvPr/>
        </p:nvPicPr>
        <p:blipFill>
          <a:blip r:embed="rId3"/>
          <a:stretch>
            <a:fillRect/>
          </a:stretch>
        </p:blipFill>
        <p:spPr>
          <a:xfrm>
            <a:off x="1729509" y="4092842"/>
            <a:ext cx="5095454" cy="2334645"/>
          </a:xfrm>
          <a:prstGeom prst="rect">
            <a:avLst/>
          </a:prstGeom>
        </p:spPr>
      </p:pic>
      <p:sp>
        <p:nvSpPr>
          <p:cNvPr id="10" name="TextBox 9"/>
          <p:cNvSpPr txBox="1"/>
          <p:nvPr/>
        </p:nvSpPr>
        <p:spPr>
          <a:xfrm>
            <a:off x="685800" y="1448849"/>
            <a:ext cx="7037119" cy="461665"/>
          </a:xfrm>
          <a:prstGeom prst="rect">
            <a:avLst/>
          </a:prstGeom>
          <a:noFill/>
        </p:spPr>
        <p:txBody>
          <a:bodyPr wrap="none" rtlCol="0">
            <a:spAutoFit/>
          </a:bodyPr>
          <a:lstStyle/>
          <a:p>
            <a:r>
              <a:rPr lang="en-US" dirty="0">
                <a:solidFill>
                  <a:srgbClr val="0070C0"/>
                </a:solidFill>
                <a:latin typeface="CMU Serif Roman" charset="0"/>
                <a:ea typeface="CMU Serif Roman" charset="0"/>
                <a:cs typeface="CMU Serif Roman" charset="0"/>
              </a:rPr>
              <a:t>Temporal models with hidden </a:t>
            </a:r>
            <a:r>
              <a:rPr lang="en-US" dirty="0" smtClean="0">
                <a:solidFill>
                  <a:srgbClr val="0070C0"/>
                </a:solidFill>
                <a:latin typeface="CMU Serif Roman" charset="0"/>
                <a:ea typeface="CMU Serif Roman" charset="0"/>
                <a:cs typeface="CMU Serif Roman" charset="0"/>
              </a:rPr>
              <a:t>variables: </a:t>
            </a:r>
            <a:r>
              <a:rPr lang="en-US" b="1" dirty="0" smtClean="0">
                <a:latin typeface="CMU Serif Roman" charset="0"/>
                <a:ea typeface="CMU Serif Roman" charset="0"/>
                <a:cs typeface="CMU Serif Roman" charset="0"/>
              </a:rPr>
              <a:t>(HMM, DBN)</a:t>
            </a:r>
            <a:endParaRPr lang="en-US" b="1" dirty="0">
              <a:latin typeface="CMU Serif Roman" charset="0"/>
              <a:ea typeface="CMU Serif Roman" charset="0"/>
              <a:cs typeface="CMU Serif Roman" charset="0"/>
            </a:endParaRPr>
          </a:p>
        </p:txBody>
      </p:sp>
      <p:sp>
        <p:nvSpPr>
          <p:cNvPr id="11" name="TextBox 10"/>
          <p:cNvSpPr txBox="1"/>
          <p:nvPr/>
        </p:nvSpPr>
        <p:spPr>
          <a:xfrm>
            <a:off x="494650" y="1992017"/>
            <a:ext cx="7813729" cy="2554545"/>
          </a:xfrm>
          <a:prstGeom prst="rect">
            <a:avLst/>
          </a:prstGeom>
          <a:noFill/>
        </p:spPr>
        <p:txBody>
          <a:bodyPr wrap="square" rtlCol="0">
            <a:spAutoFit/>
          </a:bodyPr>
          <a:lstStyle/>
          <a:p>
            <a:pPr marL="225425" indent="-225425">
              <a:buFont typeface="Arial" charset="0"/>
              <a:buChar char="•"/>
            </a:pPr>
            <a:r>
              <a:rPr lang="en-US" sz="2000" dirty="0" smtClean="0">
                <a:latin typeface="+mn-lt"/>
                <a:ea typeface="CMU Serif Roman" charset="0"/>
                <a:cs typeface="CMU Serif Roman" charset="0"/>
              </a:rPr>
              <a:t>The variable representing the state of the environment </a:t>
            </a:r>
            <a:r>
              <a:rPr lang="en-US" sz="2000" dirty="0">
                <a:latin typeface="+mn-lt"/>
                <a:ea typeface="CMU Serif Roman" charset="0"/>
                <a:cs typeface="CMU Serif Roman" charset="0"/>
              </a:rPr>
              <a:t>at time </a:t>
            </a:r>
            <a:r>
              <a:rPr lang="en-US" sz="2000" i="1" dirty="0">
                <a:latin typeface="+mn-lt"/>
                <a:ea typeface="CMU Serif Roman" charset="0"/>
                <a:cs typeface="CMU Serif Roman" charset="0"/>
              </a:rPr>
              <a:t>t</a:t>
            </a:r>
            <a:r>
              <a:rPr lang="en-US" sz="2000" dirty="0">
                <a:latin typeface="+mn-lt"/>
                <a:ea typeface="CMU Serif Roman" charset="0"/>
                <a:cs typeface="CMU Serif Roman" charset="0"/>
              </a:rPr>
              <a:t> </a:t>
            </a:r>
            <a:r>
              <a:rPr lang="en-US" sz="2000" dirty="0" smtClean="0">
                <a:latin typeface="+mn-lt"/>
                <a:ea typeface="CMU Serif Roman" charset="0"/>
                <a:cs typeface="CMU Serif Roman" charset="0"/>
              </a:rPr>
              <a:t>, </a:t>
            </a:r>
            <a:r>
              <a:rPr lang="en-US" sz="2000" dirty="0" err="1" smtClean="0">
                <a:latin typeface="+mn-lt"/>
                <a:ea typeface="CMU Serif Roman" charset="0"/>
                <a:cs typeface="CMU Serif Roman" charset="0"/>
              </a:rPr>
              <a:t>Rain</a:t>
            </a:r>
            <a:r>
              <a:rPr lang="en-US" sz="2000" baseline="-25000" dirty="0" err="1" smtClean="0">
                <a:latin typeface="+mn-lt"/>
                <a:ea typeface="CMU Serif Roman" charset="0"/>
                <a:cs typeface="CMU Serif Roman" charset="0"/>
              </a:rPr>
              <a:t>t</a:t>
            </a:r>
            <a:r>
              <a:rPr lang="en-US" sz="2000" dirty="0" smtClean="0">
                <a:latin typeface="+mn-lt"/>
                <a:ea typeface="CMU Serif Roman" charset="0"/>
                <a:cs typeface="CMU Serif Roman" charset="0"/>
              </a:rPr>
              <a:t>(T/F), is not directly observable (</a:t>
            </a:r>
            <a:r>
              <a:rPr lang="en-US" sz="2000" i="1" dirty="0" smtClean="0">
                <a:latin typeface="+mn-lt"/>
                <a:ea typeface="CMU Serif Roman" charset="0"/>
                <a:cs typeface="CMU Serif Roman" charset="0"/>
              </a:rPr>
              <a:t>hidden</a:t>
            </a:r>
            <a:r>
              <a:rPr lang="en-US" sz="2000" dirty="0" smtClean="0">
                <a:latin typeface="+mn-lt"/>
                <a:ea typeface="CMU Serif Roman" charset="0"/>
                <a:cs typeface="CMU Serif Roman" charset="0"/>
              </a:rPr>
              <a:t>) but defines causal dynamics</a:t>
            </a:r>
          </a:p>
          <a:p>
            <a:pPr marL="225425" indent="-225425">
              <a:buFont typeface="Arial" charset="0"/>
              <a:buChar char="•"/>
            </a:pPr>
            <a:r>
              <a:rPr lang="en-US" sz="2000" dirty="0" smtClean="0">
                <a:latin typeface="+mn-lt"/>
                <a:ea typeface="CMU Serif Roman" charset="0"/>
                <a:cs typeface="CMU Serif Roman" charset="0"/>
              </a:rPr>
              <a:t>The variable </a:t>
            </a:r>
            <a:r>
              <a:rPr lang="en-US" sz="2000" dirty="0" err="1" smtClean="0">
                <a:latin typeface="+mn-lt"/>
                <a:ea typeface="CMU Serif Roman" charset="0"/>
                <a:cs typeface="CMU Serif Roman" charset="0"/>
              </a:rPr>
              <a:t>Umbrella</a:t>
            </a:r>
            <a:r>
              <a:rPr lang="en-US" sz="2000" baseline="-25000" dirty="0" err="1" smtClean="0">
                <a:latin typeface="+mn-lt"/>
                <a:ea typeface="CMU Serif Roman" charset="0"/>
                <a:cs typeface="CMU Serif Roman" charset="0"/>
              </a:rPr>
              <a:t>t</a:t>
            </a:r>
            <a:r>
              <a:rPr lang="en-US" sz="2000" dirty="0" smtClean="0">
                <a:latin typeface="+mn-lt"/>
                <a:ea typeface="CMU Serif Roman" charset="0"/>
                <a:cs typeface="CMU Serif Roman" charset="0"/>
              </a:rPr>
              <a:t>(T/F) is the </a:t>
            </a:r>
            <a:r>
              <a:rPr lang="en-US" sz="2000" i="1" dirty="0" smtClean="0">
                <a:latin typeface="+mn-lt"/>
                <a:ea typeface="CMU Serif Roman" charset="0"/>
                <a:cs typeface="CMU Serif Roman" charset="0"/>
              </a:rPr>
              <a:t>evidence</a:t>
            </a:r>
            <a:r>
              <a:rPr lang="en-US" sz="2000" dirty="0" smtClean="0">
                <a:latin typeface="+mn-lt"/>
                <a:ea typeface="CMU Serif Roman" charset="0"/>
                <a:cs typeface="CMU Serif Roman" charset="0"/>
              </a:rPr>
              <a:t> variable at time </a:t>
            </a:r>
            <a:r>
              <a:rPr lang="en-US" sz="2000" i="1" dirty="0" smtClean="0">
                <a:latin typeface="+mn-lt"/>
                <a:ea typeface="CMU Serif Roman" charset="0"/>
                <a:cs typeface="CMU Serif Roman" charset="0"/>
              </a:rPr>
              <a:t>t</a:t>
            </a:r>
          </a:p>
          <a:p>
            <a:pPr marL="225425" indent="-225425">
              <a:buFont typeface="Arial" charset="0"/>
              <a:buChar char="•"/>
            </a:pPr>
            <a:r>
              <a:rPr lang="en-US" sz="2000" dirty="0" smtClean="0">
                <a:solidFill>
                  <a:srgbClr val="C00000"/>
                </a:solidFill>
                <a:latin typeface="+mn-lt"/>
                <a:ea typeface="CMU Serif Roman" charset="0"/>
                <a:cs typeface="CMU Serif Roman" charset="0"/>
              </a:rPr>
              <a:t>Filtering / State estimation: </a:t>
            </a:r>
            <a:r>
              <a:rPr lang="en-US" sz="2000" dirty="0">
                <a:latin typeface="+mn-lt"/>
                <a:ea typeface="CMU Serif Roman" charset="0"/>
                <a:cs typeface="CMU Serif Roman" charset="0"/>
              </a:rPr>
              <a:t>P</a:t>
            </a:r>
            <a:r>
              <a:rPr lang="en-US" sz="2000" dirty="0" smtClean="0">
                <a:latin typeface="+mn-lt"/>
                <a:ea typeface="CMU Serif Roman" charset="0"/>
                <a:cs typeface="CMU Serif Roman" charset="0"/>
              </a:rPr>
              <a:t>robability of </a:t>
            </a:r>
            <a:r>
              <a:rPr lang="en-US" sz="2000" dirty="0" err="1" smtClean="0">
                <a:latin typeface="+mn-lt"/>
                <a:ea typeface="CMU Serif Roman" charset="0"/>
                <a:cs typeface="CMU Serif Roman" charset="0"/>
              </a:rPr>
              <a:t>Rain</a:t>
            </a:r>
            <a:r>
              <a:rPr lang="en-US" sz="2000" baseline="-25000" dirty="0" err="1" smtClean="0">
                <a:latin typeface="+mn-lt"/>
                <a:ea typeface="CMU Serif Roman" charset="0"/>
                <a:cs typeface="CMU Serif Roman" charset="0"/>
              </a:rPr>
              <a:t>t</a:t>
            </a:r>
            <a:r>
              <a:rPr lang="en-US" sz="2000" dirty="0" smtClean="0">
                <a:latin typeface="+mn-lt"/>
                <a:ea typeface="CMU Serif Roman" charset="0"/>
                <a:cs typeface="CMU Serif Roman" charset="0"/>
              </a:rPr>
              <a:t> given evidence in 1:t</a:t>
            </a:r>
          </a:p>
          <a:p>
            <a:pPr marL="225425" indent="-225425">
              <a:buFont typeface="Arial" charset="0"/>
              <a:buChar char="•"/>
            </a:pPr>
            <a:r>
              <a:rPr lang="en-US" sz="2000" dirty="0" smtClean="0">
                <a:solidFill>
                  <a:srgbClr val="C00000"/>
                </a:solidFill>
                <a:latin typeface="+mn-lt"/>
                <a:ea typeface="CMU Serif Roman" charset="0"/>
                <a:cs typeface="CMU Serif Roman" charset="0"/>
              </a:rPr>
              <a:t>Prediction:</a:t>
            </a:r>
            <a:r>
              <a:rPr lang="en-US" sz="2000" dirty="0" smtClean="0">
                <a:latin typeface="+mn-lt"/>
                <a:ea typeface="CMU Serif Roman" charset="0"/>
                <a:cs typeface="CMU Serif Roman" charset="0"/>
              </a:rPr>
              <a:t> </a:t>
            </a:r>
            <a:r>
              <a:rPr lang="en-US" sz="2000" dirty="0">
                <a:latin typeface="+mn-lt"/>
                <a:ea typeface="CMU Serif Roman" charset="0"/>
                <a:cs typeface="CMU Serif Roman" charset="0"/>
              </a:rPr>
              <a:t>Probability of </a:t>
            </a:r>
            <a:r>
              <a:rPr lang="en-US" sz="2000" dirty="0" smtClean="0">
                <a:latin typeface="+mn-lt"/>
                <a:ea typeface="CMU Serif Roman" charset="0"/>
                <a:cs typeface="CMU Serif Roman" charset="0"/>
              </a:rPr>
              <a:t>Rain</a:t>
            </a:r>
            <a:r>
              <a:rPr lang="en-US" sz="2000" baseline="-25000" dirty="0" smtClean="0">
                <a:latin typeface="+mn-lt"/>
                <a:ea typeface="CMU Serif Roman" charset="0"/>
                <a:cs typeface="CMU Serif Roman" charset="0"/>
              </a:rPr>
              <a:t>t+1</a:t>
            </a:r>
            <a:r>
              <a:rPr lang="en-US" sz="2000" dirty="0" smtClean="0">
                <a:latin typeface="+mn-lt"/>
                <a:ea typeface="CMU Serif Roman" charset="0"/>
                <a:cs typeface="CMU Serif Roman" charset="0"/>
              </a:rPr>
              <a:t> </a:t>
            </a:r>
            <a:r>
              <a:rPr lang="en-US" sz="2000" dirty="0">
                <a:latin typeface="+mn-lt"/>
                <a:ea typeface="CMU Serif Roman" charset="0"/>
                <a:cs typeface="CMU Serif Roman" charset="0"/>
              </a:rPr>
              <a:t>given evidence in 1:t</a:t>
            </a:r>
          </a:p>
          <a:p>
            <a:pPr marL="342900" indent="-342900">
              <a:buFont typeface="Arial" charset="0"/>
              <a:buChar char="•"/>
            </a:pPr>
            <a:endParaRPr lang="en-US" sz="2000" dirty="0" smtClean="0">
              <a:latin typeface="CMU Serif Roman" charset="0"/>
              <a:ea typeface="CMU Serif Roman" charset="0"/>
              <a:cs typeface="CMU Serif Roman" charset="0"/>
            </a:endParaRPr>
          </a:p>
          <a:p>
            <a:pPr marL="342900" indent="-342900">
              <a:buFont typeface="Arial" charset="0"/>
              <a:buChar char="•"/>
            </a:pPr>
            <a:endParaRPr lang="en-US" sz="2000" dirty="0">
              <a:latin typeface="CMU Serif Roman" charset="0"/>
              <a:ea typeface="CMU Serif Roman" charset="0"/>
              <a:cs typeface="CMU Serif Roman" charset="0"/>
            </a:endParaRPr>
          </a:p>
        </p:txBody>
      </p:sp>
    </p:spTree>
    <p:extLst>
      <p:ext uri="{BB962C8B-B14F-4D97-AF65-F5344CB8AC3E}">
        <p14:creationId xmlns:p14="http://schemas.microsoft.com/office/powerpoint/2010/main" val="1791397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ChangeArrowheads="1"/>
          </p:cNvSpPr>
          <p:nvPr>
            <p:ph type="title"/>
          </p:nvPr>
        </p:nvSpPr>
        <p:spPr>
          <a:xfrm>
            <a:off x="381000" y="0"/>
            <a:ext cx="8305800" cy="1524000"/>
          </a:xfrm>
        </p:spPr>
        <p:txBody>
          <a:bodyPr/>
          <a:lstStyle/>
          <a:p>
            <a:pPr>
              <a:defRPr/>
            </a:pPr>
            <a:r>
              <a:rPr lang="en-US" sz="2800" dirty="0">
                <a:latin typeface="Arial"/>
                <a:cs typeface="Arial"/>
              </a:rPr>
              <a:t> </a:t>
            </a:r>
            <a:r>
              <a:rPr lang="en-US" sz="2400" b="0" dirty="0" smtClean="0">
                <a:solidFill>
                  <a:srgbClr val="C00000"/>
                </a:solidFill>
                <a:latin typeface="Arial"/>
                <a:cs typeface="Arial"/>
              </a:rPr>
              <a:t>Place and object recognition using dynamic Bayes net</a:t>
            </a:r>
            <a:endParaRPr lang="en-US" sz="2400" dirty="0" smtClean="0">
              <a:solidFill>
                <a:srgbClr val="C00000"/>
              </a:solidFill>
              <a:latin typeface="Arial"/>
              <a:cs typeface="Arial"/>
            </a:endParaRPr>
          </a:p>
        </p:txBody>
      </p:sp>
      <p:sp>
        <p:nvSpPr>
          <p:cNvPr id="1723395" name="Rectangle 3"/>
          <p:cNvSpPr>
            <a:spLocks noGrp="1" noChangeArrowheads="1"/>
          </p:cNvSpPr>
          <p:nvPr>
            <p:ph type="body" idx="1"/>
          </p:nvPr>
        </p:nvSpPr>
        <p:spPr>
          <a:xfrm>
            <a:off x="685800" y="1524000"/>
            <a:ext cx="7772400" cy="4343400"/>
          </a:xfrm>
        </p:spPr>
        <p:txBody>
          <a:bodyPr/>
          <a:lstStyle/>
          <a:p>
            <a:pPr>
              <a:defRPr/>
            </a:pPr>
            <a:endParaRPr lang="en-US" smtClean="0">
              <a:cs typeface="+mn-cs"/>
            </a:endParaRPr>
          </a:p>
          <a:p>
            <a:pPr>
              <a:buFontTx/>
              <a:buNone/>
              <a:defRPr/>
            </a:pPr>
            <a:r>
              <a:rPr lang="en-US" smtClean="0">
                <a:cs typeface="+mn-cs"/>
              </a:rPr>
              <a:t>    </a:t>
            </a:r>
            <a:endParaRPr lang="en-US" sz="2400" smtClean="0">
              <a:cs typeface="+mn-cs"/>
            </a:endParaRPr>
          </a:p>
          <a:p>
            <a:pPr>
              <a:defRPr/>
            </a:pPr>
            <a:endParaRPr lang="en-US" sz="2400" smtClean="0">
              <a:cs typeface="+mn-cs"/>
            </a:endParaRPr>
          </a:p>
        </p:txBody>
      </p:sp>
      <p:pic>
        <p:nvPicPr>
          <p:cNvPr id="1723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8458200" cy="447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23397" name="Text Box 5"/>
          <p:cNvSpPr txBox="1">
            <a:spLocks noChangeArrowheads="1"/>
          </p:cNvSpPr>
          <p:nvPr/>
        </p:nvSpPr>
        <p:spPr bwMode="auto">
          <a:xfrm>
            <a:off x="762000" y="5410200"/>
            <a:ext cx="27432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effectLst>
                <a:outerShdw blurRad="38100" dist="38100" dir="2700000" algn="tl">
                  <a:srgbClr val="DDDDDD"/>
                </a:outerShdw>
              </a:effectLst>
              <a:cs typeface="+mn-cs"/>
            </a:endParaRPr>
          </a:p>
        </p:txBody>
      </p:sp>
      <p:sp>
        <p:nvSpPr>
          <p:cNvPr id="1723398" name="Text Box 6"/>
          <p:cNvSpPr txBox="1">
            <a:spLocks noChangeArrowheads="1"/>
          </p:cNvSpPr>
          <p:nvPr/>
        </p:nvSpPr>
        <p:spPr bwMode="auto">
          <a:xfrm>
            <a:off x="593725" y="5273675"/>
            <a:ext cx="2378075"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effectLst>
                <a:outerShdw blurRad="38100" dist="38100" dir="2700000" algn="tl">
                  <a:srgbClr val="DDDDDD"/>
                </a:outerShdw>
              </a:effectLst>
              <a:cs typeface="+mn-cs"/>
            </a:endParaRPr>
          </a:p>
        </p:txBody>
      </p:sp>
      <p:sp>
        <p:nvSpPr>
          <p:cNvPr id="1723399" name="Text Box 7"/>
          <p:cNvSpPr txBox="1">
            <a:spLocks noChangeArrowheads="1"/>
          </p:cNvSpPr>
          <p:nvPr/>
        </p:nvSpPr>
        <p:spPr bwMode="auto">
          <a:xfrm>
            <a:off x="685800" y="5257800"/>
            <a:ext cx="18415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effectLst>
                <a:outerShdw blurRad="38100" dist="38100" dir="2700000" algn="tl">
                  <a:srgbClr val="DDDDDD"/>
                </a:outerShdw>
              </a:effectLst>
              <a:cs typeface="+mn-cs"/>
            </a:endParaRPr>
          </a:p>
        </p:txBody>
      </p:sp>
      <p:sp>
        <p:nvSpPr>
          <p:cNvPr id="1723400" name="Text Box 8"/>
          <p:cNvSpPr txBox="1">
            <a:spLocks noChangeArrowheads="1"/>
          </p:cNvSpPr>
          <p:nvPr/>
        </p:nvSpPr>
        <p:spPr bwMode="auto">
          <a:xfrm>
            <a:off x="781118" y="5691154"/>
            <a:ext cx="8001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0" dirty="0" err="1">
                <a:effectLst>
                  <a:outerShdw blurRad="38100" dist="38100" dir="2700000" algn="tl">
                    <a:srgbClr val="DDDDDD"/>
                  </a:outerShdw>
                </a:effectLst>
                <a:cs typeface="+mn-cs"/>
              </a:rPr>
              <a:t>Torralba</a:t>
            </a:r>
            <a:r>
              <a:rPr lang="en-US" sz="1600" b="0" dirty="0">
                <a:effectLst>
                  <a:outerShdw blurRad="38100" dist="38100" dir="2700000" algn="tl">
                    <a:srgbClr val="DDDDDD"/>
                  </a:outerShdw>
                </a:effectLst>
                <a:cs typeface="+mn-cs"/>
              </a:rPr>
              <a:t>, </a:t>
            </a:r>
            <a:r>
              <a:rPr lang="en-US" sz="1600" b="0" dirty="0" smtClean="0">
                <a:effectLst>
                  <a:outerShdw blurRad="38100" dist="38100" dir="2700000" algn="tl">
                    <a:srgbClr val="DDDDDD"/>
                  </a:outerShdw>
                </a:effectLst>
                <a:cs typeface="+mn-cs"/>
              </a:rPr>
              <a:t>et al. ICCV, 2003. Context-based vision system for place and object recognition. </a:t>
            </a:r>
            <a:endParaRPr lang="en-US" sz="1600" b="0" dirty="0">
              <a:effectLst>
                <a:outerShdw blurRad="38100" dist="38100" dir="2700000" algn="tl">
                  <a:srgbClr val="DDDDDD"/>
                </a:outerShdw>
              </a:effectLst>
              <a:cs typeface="+mn-cs"/>
            </a:endParaRPr>
          </a:p>
        </p:txBody>
      </p:sp>
    </p:spTree>
    <p:extLst>
      <p:ext uri="{BB962C8B-B14F-4D97-AF65-F5344CB8AC3E}">
        <p14:creationId xmlns:p14="http://schemas.microsoft.com/office/powerpoint/2010/main" val="3148792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ChangeArrowheads="1"/>
          </p:cNvSpPr>
          <p:nvPr>
            <p:ph type="title"/>
          </p:nvPr>
        </p:nvSpPr>
        <p:spPr>
          <a:xfrm>
            <a:off x="1408545" y="166111"/>
            <a:ext cx="6146800" cy="1524000"/>
          </a:xfrm>
        </p:spPr>
        <p:txBody>
          <a:bodyPr/>
          <a:lstStyle/>
          <a:p>
            <a:pPr>
              <a:defRPr/>
            </a:pPr>
            <a:r>
              <a:rPr lang="en-US" sz="2800" b="0" dirty="0" smtClean="0">
                <a:solidFill>
                  <a:srgbClr val="C00000"/>
                </a:solidFill>
                <a:latin typeface="Arial"/>
                <a:cs typeface="Arial"/>
              </a:rPr>
              <a:t>Dynamic Baye</a:t>
            </a:r>
            <a:r>
              <a:rPr lang="en-US" sz="2800" dirty="0" smtClean="0">
                <a:solidFill>
                  <a:srgbClr val="C00000"/>
                </a:solidFill>
                <a:latin typeface="Arial"/>
                <a:cs typeface="Arial"/>
              </a:rPr>
              <a:t>s Net in action</a:t>
            </a:r>
          </a:p>
        </p:txBody>
      </p:sp>
      <p:sp>
        <p:nvSpPr>
          <p:cNvPr id="1725443" name="Rectangle 3"/>
          <p:cNvSpPr>
            <a:spLocks noGrp="1" noChangeArrowheads="1"/>
          </p:cNvSpPr>
          <p:nvPr>
            <p:ph type="body" idx="1"/>
          </p:nvPr>
        </p:nvSpPr>
        <p:spPr>
          <a:xfrm>
            <a:off x="685800" y="4953000"/>
            <a:ext cx="7772400" cy="914400"/>
          </a:xfrm>
        </p:spPr>
        <p:txBody>
          <a:bodyPr/>
          <a:lstStyle/>
          <a:p>
            <a:pPr>
              <a:lnSpc>
                <a:spcPct val="90000"/>
              </a:lnSpc>
              <a:defRPr/>
            </a:pPr>
            <a:endParaRPr lang="en-US" sz="2000" smtClean="0">
              <a:cs typeface="+mn-cs"/>
            </a:endParaRPr>
          </a:p>
          <a:p>
            <a:pPr>
              <a:lnSpc>
                <a:spcPct val="90000"/>
              </a:lnSpc>
              <a:buFontTx/>
              <a:buNone/>
              <a:defRPr/>
            </a:pPr>
            <a:r>
              <a:rPr lang="en-US" sz="2000" smtClean="0">
                <a:cs typeface="+mn-cs"/>
              </a:rPr>
              <a:t>    </a:t>
            </a:r>
            <a:endParaRPr lang="en-US" sz="1800" smtClean="0">
              <a:cs typeface="+mn-cs"/>
            </a:endParaRPr>
          </a:p>
          <a:p>
            <a:pPr>
              <a:lnSpc>
                <a:spcPct val="90000"/>
              </a:lnSpc>
              <a:defRPr/>
            </a:pPr>
            <a:endParaRPr lang="en-US" sz="1800" smtClean="0">
              <a:cs typeface="+mn-cs"/>
            </a:endParaRPr>
          </a:p>
        </p:txBody>
      </p:sp>
      <p:pic>
        <p:nvPicPr>
          <p:cNvPr id="2" name="murphy_movie6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484" y="1354858"/>
            <a:ext cx="8610502" cy="4512541"/>
          </a:xfrm>
          <a:prstGeom prst="rect">
            <a:avLst/>
          </a:prstGeom>
        </p:spPr>
      </p:pic>
    </p:spTree>
    <p:extLst>
      <p:ext uri="{BB962C8B-B14F-4D97-AF65-F5344CB8AC3E}">
        <p14:creationId xmlns:p14="http://schemas.microsoft.com/office/powerpoint/2010/main" val="1520278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939167"/>
          </a:xfrm>
        </p:spPr>
        <p:txBody>
          <a:bodyPr/>
          <a:lstStyle/>
          <a:p>
            <a:r>
              <a:rPr lang="en-US" sz="3600" dirty="0" smtClean="0">
                <a:solidFill>
                  <a:srgbClr val="C00000"/>
                </a:solidFill>
              </a:rPr>
              <a:t>Summary</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49</a:t>
            </a:fld>
            <a:endParaRPr lang="en-US" dirty="0"/>
          </a:p>
        </p:txBody>
      </p:sp>
      <p:sp>
        <p:nvSpPr>
          <p:cNvPr id="3" name="Content Placeholder 2"/>
          <p:cNvSpPr>
            <a:spLocks noGrp="1"/>
          </p:cNvSpPr>
          <p:nvPr>
            <p:ph idx="1"/>
          </p:nvPr>
        </p:nvSpPr>
        <p:spPr>
          <a:xfrm>
            <a:off x="705353" y="1699539"/>
            <a:ext cx="7428493" cy="3024860"/>
          </a:xfrm>
        </p:spPr>
        <p:txBody>
          <a:bodyPr/>
          <a:lstStyle/>
          <a:p>
            <a:r>
              <a:rPr lang="en-US" sz="2400" dirty="0" smtClean="0"/>
              <a:t>Bayes net compactly encode joint distributions to facilitate learning and inference.</a:t>
            </a:r>
          </a:p>
          <a:p>
            <a:endParaRPr lang="en-US" sz="2400" dirty="0"/>
          </a:p>
          <a:p>
            <a:r>
              <a:rPr lang="en-US" sz="2400" dirty="0" smtClean="0"/>
              <a:t>Guaranteed independencies of distributions can be deduced from BN graphical structure.</a:t>
            </a:r>
          </a:p>
          <a:p>
            <a:endParaRPr lang="en-US" sz="2400" dirty="0"/>
          </a:p>
          <a:p>
            <a:endParaRPr lang="en-US" sz="2400" dirty="0">
              <a:solidFill>
                <a:srgbClr val="C00000"/>
              </a:solidFill>
            </a:endParaRPr>
          </a:p>
          <a:p>
            <a:endParaRPr lang="en-US" sz="2400" dirty="0">
              <a:solidFill>
                <a:srgbClr val="0070C0"/>
              </a:solidFill>
            </a:endParaRPr>
          </a:p>
        </p:txBody>
      </p:sp>
    </p:spTree>
    <p:extLst>
      <p:ext uri="{BB962C8B-B14F-4D97-AF65-F5344CB8AC3E}">
        <p14:creationId xmlns:p14="http://schemas.microsoft.com/office/powerpoint/2010/main" val="577060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38" y="226540"/>
            <a:ext cx="7772400" cy="1143000"/>
          </a:xfrm>
        </p:spPr>
        <p:txBody>
          <a:bodyPr/>
          <a:lstStyle/>
          <a:p>
            <a:r>
              <a:rPr lang="en-US" sz="3200" dirty="0" smtClean="0">
                <a:solidFill>
                  <a:srgbClr val="C00000"/>
                </a:solidFill>
              </a:rPr>
              <a:t>Joint probability table for 3 variables</a:t>
            </a:r>
            <a:endParaRPr lang="en-US" sz="3200" dirty="0">
              <a:solidFill>
                <a:srgbClr val="C00000"/>
              </a:solidFill>
            </a:endParaRPr>
          </a:p>
        </p:txBody>
      </p:sp>
      <p:sp>
        <p:nvSpPr>
          <p:cNvPr id="4" name="Slide Number Placeholder 3"/>
          <p:cNvSpPr>
            <a:spLocks noGrp="1"/>
          </p:cNvSpPr>
          <p:nvPr>
            <p:ph type="sldNum" sz="quarter" idx="12"/>
          </p:nvPr>
        </p:nvSpPr>
        <p:spPr>
          <a:xfrm>
            <a:off x="6553200" y="6272151"/>
            <a:ext cx="1905000" cy="457200"/>
          </a:xfrm>
        </p:spPr>
        <p:txBody>
          <a:bodyPr/>
          <a:lstStyle/>
          <a:p>
            <a:fld id="{FF225CC9-7ECB-4D65-94BD-F1E241F6F67E}" type="slidenum">
              <a:rPr lang="en-US" smtClean="0"/>
              <a:pPr/>
              <a:t>5</a:t>
            </a:fld>
            <a:endParaRPr lang="en-US" dirty="0"/>
          </a:p>
        </p:txBody>
      </p:sp>
      <p:pic>
        <p:nvPicPr>
          <p:cNvPr id="5" name="Picture 4"/>
          <p:cNvPicPr>
            <a:picLocks noChangeAspect="1"/>
          </p:cNvPicPr>
          <p:nvPr/>
        </p:nvPicPr>
        <p:blipFill>
          <a:blip r:embed="rId3"/>
          <a:stretch>
            <a:fillRect/>
          </a:stretch>
        </p:blipFill>
        <p:spPr>
          <a:xfrm>
            <a:off x="1885785" y="2269182"/>
            <a:ext cx="3553114" cy="3542571"/>
          </a:xfrm>
          <a:prstGeom prst="rect">
            <a:avLst/>
          </a:prstGeom>
        </p:spPr>
      </p:pic>
      <p:cxnSp>
        <p:nvCxnSpPr>
          <p:cNvPr id="7" name="Straight Connector 6"/>
          <p:cNvCxnSpPr/>
          <p:nvPr/>
        </p:nvCxnSpPr>
        <p:spPr bwMode="auto">
          <a:xfrm flipV="1">
            <a:off x="1828800" y="2101938"/>
            <a:ext cx="5343896" cy="11875"/>
          </a:xfrm>
          <a:prstGeom prst="line">
            <a:avLst/>
          </a:prstGeom>
          <a:no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759521" y="1413169"/>
            <a:ext cx="95003" cy="4398584"/>
          </a:xfrm>
          <a:prstGeom prst="line">
            <a:avLst/>
          </a:prstGeom>
          <a:noFill/>
          <a:ln w="9525" cap="flat" cmpd="sng" algn="ctr">
            <a:solidFill>
              <a:schemeClr val="tx1"/>
            </a:solidFill>
            <a:prstDash val="solid"/>
            <a:round/>
            <a:headEnd type="none" w="med" len="med"/>
            <a:tailEnd type="none" w="med" len="med"/>
          </a:ln>
          <a:effectLst/>
        </p:spPr>
      </p:cxnSp>
      <p:sp>
        <p:nvSpPr>
          <p:cNvPr id="10" name="TextBox 9"/>
          <p:cNvSpPr txBox="1"/>
          <p:nvPr/>
        </p:nvSpPr>
        <p:spPr>
          <a:xfrm>
            <a:off x="1811120" y="1484904"/>
            <a:ext cx="3995902" cy="461665"/>
          </a:xfrm>
          <a:prstGeom prst="rect">
            <a:avLst/>
          </a:prstGeom>
          <a:noFill/>
        </p:spPr>
        <p:txBody>
          <a:bodyPr wrap="none" rtlCol="0">
            <a:spAutoFit/>
          </a:bodyPr>
          <a:lstStyle/>
          <a:p>
            <a:r>
              <a:rPr lang="en-US" smtClean="0">
                <a:solidFill>
                  <a:srgbClr val="00B050"/>
                </a:solidFill>
              </a:rPr>
              <a:t>Alarm     Earthquake   </a:t>
            </a:r>
            <a:r>
              <a:rPr lang="en-US" dirty="0" smtClean="0">
                <a:solidFill>
                  <a:srgbClr val="00B050"/>
                </a:solidFill>
              </a:rPr>
              <a:t>Burglar</a:t>
            </a:r>
            <a:endParaRPr lang="en-US" dirty="0">
              <a:solidFill>
                <a:srgbClr val="00B050"/>
              </a:solidFill>
            </a:endParaRPr>
          </a:p>
        </p:txBody>
      </p:sp>
      <p:sp>
        <p:nvSpPr>
          <p:cNvPr id="11" name="Rectangle 10"/>
          <p:cNvSpPr/>
          <p:nvPr/>
        </p:nvSpPr>
        <p:spPr>
          <a:xfrm>
            <a:off x="5854524" y="1497589"/>
            <a:ext cx="2225289" cy="461665"/>
          </a:xfrm>
          <a:prstGeom prst="rect">
            <a:avLst/>
          </a:prstGeom>
        </p:spPr>
        <p:txBody>
          <a:bodyPr wrap="none">
            <a:spAutoFit/>
          </a:bodyPr>
          <a:lstStyle/>
          <a:p>
            <a:r>
              <a:rPr lang="en-US" dirty="0" smtClean="0">
                <a:solidFill>
                  <a:srgbClr val="00B050"/>
                </a:solidFill>
              </a:rPr>
              <a:t>Joint Probability</a:t>
            </a:r>
            <a:endParaRPr lang="en-US" dirty="0">
              <a:solidFill>
                <a:srgbClr val="00B050"/>
              </a:solidFill>
            </a:endParaRPr>
          </a:p>
        </p:txBody>
      </p:sp>
      <p:sp>
        <p:nvSpPr>
          <p:cNvPr id="13" name="TextBox 12"/>
          <p:cNvSpPr txBox="1"/>
          <p:nvPr/>
        </p:nvSpPr>
        <p:spPr>
          <a:xfrm>
            <a:off x="1376254" y="5959336"/>
            <a:ext cx="6785384" cy="461665"/>
          </a:xfrm>
          <a:prstGeom prst="rect">
            <a:avLst/>
          </a:prstGeom>
          <a:noFill/>
        </p:spPr>
        <p:txBody>
          <a:bodyPr wrap="none" rtlCol="0">
            <a:spAutoFit/>
          </a:bodyPr>
          <a:lstStyle/>
          <a:p>
            <a:r>
              <a:rPr lang="en-US" dirty="0" smtClean="0"/>
              <a:t>Now, how big is this table when </a:t>
            </a:r>
            <a:r>
              <a:rPr lang="en-US" smtClean="0"/>
              <a:t>we have 5 variables?</a:t>
            </a:r>
            <a:endParaRPr lang="en-US"/>
          </a:p>
        </p:txBody>
      </p:sp>
    </p:spTree>
    <p:extLst>
      <p:ext uri="{BB962C8B-B14F-4D97-AF65-F5344CB8AC3E}">
        <p14:creationId xmlns:p14="http://schemas.microsoft.com/office/powerpoint/2010/main" val="1715620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707" y="571521"/>
            <a:ext cx="8229600" cy="939167"/>
          </a:xfrm>
          <a:prstGeom prst="rect">
            <a:avLst/>
          </a:prstGeom>
        </p:spPr>
        <p:txBody>
          <a:bodyPr/>
          <a:lstStyle/>
          <a:p>
            <a:r>
              <a:rPr lang="en-US" sz="3600" dirty="0" smtClean="0">
                <a:solidFill>
                  <a:srgbClr val="C00000"/>
                </a:solidFill>
              </a:rPr>
              <a:t>Patient Visit Scenario</a:t>
            </a:r>
            <a:endParaRPr lang="en-US" sz="3600" dirty="0">
              <a:solidFill>
                <a:srgbClr val="C00000"/>
              </a:solidFill>
            </a:endParaRPr>
          </a:p>
        </p:txBody>
      </p:sp>
      <p:sp>
        <p:nvSpPr>
          <p:cNvPr id="4" name="Slide Number Placeholder 3"/>
          <p:cNvSpPr>
            <a:spLocks noGrp="1"/>
          </p:cNvSpPr>
          <p:nvPr>
            <p:ph type="sldNum" sz="quarter" idx="4294967295"/>
          </p:nvPr>
        </p:nvSpPr>
        <p:spPr>
          <a:xfrm>
            <a:off x="6769308" y="6245902"/>
            <a:ext cx="1905000" cy="457200"/>
          </a:xfrm>
        </p:spPr>
        <p:txBody>
          <a:bodyPr/>
          <a:lstStyle/>
          <a:p>
            <a:fld id="{FF225CC9-7ECB-4D65-94BD-F1E241F6F67E}" type="slidenum">
              <a:rPr lang="en-US" smtClean="0"/>
              <a:pPr/>
              <a:t>6</a:t>
            </a:fld>
            <a:endParaRPr lang="en-US" dirty="0"/>
          </a:p>
        </p:txBody>
      </p:sp>
      <p:sp>
        <p:nvSpPr>
          <p:cNvPr id="8" name="Content Placeholder 2"/>
          <p:cNvSpPr txBox="1">
            <a:spLocks/>
          </p:cNvSpPr>
          <p:nvPr/>
        </p:nvSpPr>
        <p:spPr>
          <a:xfrm>
            <a:off x="679245" y="2131102"/>
            <a:ext cx="7760525" cy="4114800"/>
          </a:xfrm>
          <a:prstGeom prst="rect">
            <a:avLst/>
          </a:prstGeom>
        </p:spPr>
        <p:txBody>
          <a:bodyPr vert="horz"/>
          <a:lstStyle>
            <a:lvl1pPr marL="342900" indent="-342900" algn="l" rtl="0" eaLnBrk="0" fontAlgn="base" hangingPunct="0">
              <a:spcBef>
                <a:spcPct val="20000"/>
              </a:spcBef>
              <a:spcAft>
                <a:spcPct val="0"/>
              </a:spcAft>
              <a:buSzPct val="100000"/>
              <a:buFont typeface="Arial" pitchFamily="34" charset="0"/>
              <a:buChar char="•"/>
              <a:defRPr sz="3200" baseline="0">
                <a:solidFill>
                  <a:schemeClr val="tx1"/>
                </a:solidFill>
                <a:latin typeface="CMU Serif" pitchFamily="50" charset="0"/>
                <a:ea typeface="CMU Serif" pitchFamily="50" charset="0"/>
                <a:cs typeface="CMU Serif" pitchFamily="50" charset="0"/>
              </a:defRPr>
            </a:lvl1pPr>
            <a:lvl2pPr marL="914400" indent="-457200" algn="l" rtl="0" eaLnBrk="0" fontAlgn="base" hangingPunct="0">
              <a:spcBef>
                <a:spcPct val="20000"/>
              </a:spcBef>
              <a:spcAft>
                <a:spcPct val="0"/>
              </a:spcAft>
              <a:buSzPct val="60000"/>
              <a:buFont typeface="Courier New" pitchFamily="49" charset="0"/>
              <a:buChar char="o"/>
              <a:defRPr sz="2800" baseline="0">
                <a:solidFill>
                  <a:schemeClr val="tx1"/>
                </a:solidFill>
                <a:latin typeface="Arial" pitchFamily="-110" charset="0"/>
                <a:ea typeface="+mn-ea"/>
                <a:cs typeface="+mn-cs"/>
              </a:defRPr>
            </a:lvl2pPr>
            <a:lvl3pPr marL="1143000" indent="-228600" algn="l" rtl="0" eaLnBrk="0" fontAlgn="base" hangingPunct="0">
              <a:spcBef>
                <a:spcPct val="20000"/>
              </a:spcBef>
              <a:spcAft>
                <a:spcPct val="0"/>
              </a:spcAft>
              <a:defRPr sz="2400">
                <a:solidFill>
                  <a:schemeClr val="tx1"/>
                </a:solidFill>
                <a:latin typeface="Arial" pitchFamily="-110" charset="0"/>
                <a:ea typeface="+mn-ea"/>
                <a:cs typeface="+mn-cs"/>
              </a:defRPr>
            </a:lvl3pPr>
            <a:lvl4pPr marL="1600200" indent="-228600" algn="l" rtl="0" eaLnBrk="0" fontAlgn="base" hangingPunct="0">
              <a:spcBef>
                <a:spcPct val="20000"/>
              </a:spcBef>
              <a:spcAft>
                <a:spcPct val="0"/>
              </a:spcAft>
              <a:defRPr sz="2000">
                <a:solidFill>
                  <a:schemeClr val="tx1"/>
                </a:solidFill>
                <a:latin typeface="Arial" pitchFamily="-110"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pitchFamily="-110" charset="0"/>
                <a:ea typeface="+mn-ea"/>
                <a:cs typeface="+mn-cs"/>
              </a:defRPr>
            </a:lvl5pPr>
            <a:lvl6pPr marL="2514600" indent="-228600" algn="l" rtl="0" fontAlgn="base">
              <a:spcBef>
                <a:spcPct val="20000"/>
              </a:spcBef>
              <a:spcAft>
                <a:spcPct val="0"/>
              </a:spcAft>
              <a:buChar char="»"/>
              <a:defRPr sz="2000">
                <a:solidFill>
                  <a:schemeClr val="tx1"/>
                </a:solidFill>
                <a:latin typeface="Arial" pitchFamily="-110" charset="0"/>
                <a:ea typeface="+mn-ea"/>
                <a:cs typeface="+mn-cs"/>
              </a:defRPr>
            </a:lvl6pPr>
            <a:lvl7pPr marL="2971800" indent="-228600" algn="l" rtl="0" fontAlgn="base">
              <a:spcBef>
                <a:spcPct val="20000"/>
              </a:spcBef>
              <a:spcAft>
                <a:spcPct val="0"/>
              </a:spcAft>
              <a:buChar char="»"/>
              <a:defRPr sz="2000">
                <a:solidFill>
                  <a:schemeClr val="tx1"/>
                </a:solidFill>
                <a:latin typeface="Arial" pitchFamily="-110" charset="0"/>
                <a:ea typeface="+mn-ea"/>
                <a:cs typeface="+mn-cs"/>
              </a:defRPr>
            </a:lvl7pPr>
            <a:lvl8pPr marL="3429000" indent="-228600" algn="l" rtl="0" fontAlgn="base">
              <a:spcBef>
                <a:spcPct val="20000"/>
              </a:spcBef>
              <a:spcAft>
                <a:spcPct val="0"/>
              </a:spcAft>
              <a:buChar char="»"/>
              <a:defRPr sz="2000">
                <a:solidFill>
                  <a:schemeClr val="tx1"/>
                </a:solidFill>
                <a:latin typeface="Arial" pitchFamily="-110" charset="0"/>
                <a:ea typeface="+mn-ea"/>
                <a:cs typeface="+mn-cs"/>
              </a:defRPr>
            </a:lvl8pPr>
            <a:lvl9pPr marL="3886200" indent="-228600" algn="l" rtl="0" fontAlgn="base">
              <a:spcBef>
                <a:spcPct val="20000"/>
              </a:spcBef>
              <a:spcAft>
                <a:spcPct val="0"/>
              </a:spcAft>
              <a:buChar char="»"/>
              <a:defRPr sz="2000">
                <a:solidFill>
                  <a:schemeClr val="tx1"/>
                </a:solidFill>
                <a:latin typeface="Arial" pitchFamily="-110" charset="0"/>
                <a:ea typeface="+mn-ea"/>
                <a:cs typeface="+mn-cs"/>
              </a:defRPr>
            </a:lvl9pPr>
          </a:lstStyle>
          <a:p>
            <a:r>
              <a:rPr lang="en-US" sz="2800" dirty="0" smtClean="0">
                <a:latin typeface="+mn-lt"/>
              </a:rPr>
              <a:t>Joint </a:t>
            </a:r>
            <a:r>
              <a:rPr lang="en-US" sz="2800" dirty="0">
                <a:latin typeface="+mn-lt"/>
              </a:rPr>
              <a:t>distribution over: </a:t>
            </a:r>
          </a:p>
          <a:p>
            <a:pPr lvl="1"/>
            <a:r>
              <a:rPr lang="en-US" sz="2400" dirty="0" err="1">
                <a:latin typeface="+mn-lt"/>
              </a:rPr>
              <a:t>LastName</a:t>
            </a:r>
            <a:r>
              <a:rPr lang="en-US" sz="2400" dirty="0">
                <a:latin typeface="+mn-lt"/>
              </a:rPr>
              <a:t>, </a:t>
            </a:r>
            <a:r>
              <a:rPr lang="en-US" sz="2400" dirty="0" err="1">
                <a:latin typeface="+mn-lt"/>
              </a:rPr>
              <a:t>FirstName</a:t>
            </a:r>
            <a:r>
              <a:rPr lang="en-US" sz="2400" dirty="0">
                <a:latin typeface="+mn-lt"/>
              </a:rPr>
              <a:t>, Gender, Height, Birthdate, Weight, Fever, </a:t>
            </a:r>
            <a:r>
              <a:rPr lang="en-US" sz="2400" dirty="0" err="1">
                <a:latin typeface="+mn-lt"/>
              </a:rPr>
              <a:t>Subcounty</a:t>
            </a:r>
            <a:r>
              <a:rPr lang="en-US" sz="2400" dirty="0">
                <a:latin typeface="+mn-lt"/>
              </a:rPr>
              <a:t>, HIV status, HIV assay, Headache, UTI diagnosis, Vomiting, Diarrhea, Malaria, Cipro, Productive cough, Civil Status, </a:t>
            </a:r>
            <a:r>
              <a:rPr lang="en-US" sz="2400" dirty="0" err="1" smtClean="0">
                <a:latin typeface="+mn-lt"/>
              </a:rPr>
              <a:t>TransportMode</a:t>
            </a:r>
            <a:r>
              <a:rPr lang="en-US" sz="2400" dirty="0" smtClean="0">
                <a:latin typeface="+mn-lt"/>
              </a:rPr>
              <a:t> </a:t>
            </a:r>
            <a:r>
              <a:rPr lang="mr-IN" sz="2400" dirty="0" smtClean="0">
                <a:latin typeface="+mn-lt"/>
              </a:rPr>
              <a:t>…</a:t>
            </a:r>
            <a:endParaRPr lang="en-US" sz="2400" dirty="0">
              <a:latin typeface="+mn-lt"/>
            </a:endParaRPr>
          </a:p>
          <a:p>
            <a:endParaRPr lang="en-US" sz="2800" dirty="0"/>
          </a:p>
        </p:txBody>
      </p:sp>
    </p:spTree>
    <p:extLst>
      <p:ext uri="{BB962C8B-B14F-4D97-AF65-F5344CB8AC3E}">
        <p14:creationId xmlns:p14="http://schemas.microsoft.com/office/powerpoint/2010/main" val="1425956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5693"/>
            <a:ext cx="9372600" cy="939167"/>
          </a:xfrm>
        </p:spPr>
        <p:txBody>
          <a:bodyPr/>
          <a:lstStyle/>
          <a:p>
            <a:r>
              <a:rPr lang="en-US" sz="3600" dirty="0" smtClean="0">
                <a:solidFill>
                  <a:srgbClr val="C00000"/>
                </a:solidFill>
              </a:rPr>
              <a:t>Chain rule</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7</a:t>
            </a:fld>
            <a:endParaRPr lang="en-US" dirty="0"/>
          </a:p>
        </p:txBody>
      </p:sp>
      <p:pic>
        <p:nvPicPr>
          <p:cNvPr id="17" name="Picture 16"/>
          <p:cNvPicPr>
            <a:picLocks noChangeAspect="1"/>
          </p:cNvPicPr>
          <p:nvPr/>
        </p:nvPicPr>
        <p:blipFill>
          <a:blip r:embed="rId3"/>
          <a:stretch>
            <a:fillRect/>
          </a:stretch>
        </p:blipFill>
        <p:spPr>
          <a:xfrm>
            <a:off x="351695" y="2149622"/>
            <a:ext cx="8489847" cy="2921142"/>
          </a:xfrm>
          <a:prstGeom prst="rect">
            <a:avLst/>
          </a:prstGeom>
        </p:spPr>
      </p:pic>
    </p:spTree>
    <p:extLst>
      <p:ext uri="{BB962C8B-B14F-4D97-AF65-F5344CB8AC3E}">
        <p14:creationId xmlns:p14="http://schemas.microsoft.com/office/powerpoint/2010/main" val="1891860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8652"/>
            <a:ext cx="9372600" cy="939167"/>
          </a:xfrm>
        </p:spPr>
        <p:txBody>
          <a:bodyPr/>
          <a:lstStyle/>
          <a:p>
            <a:r>
              <a:rPr lang="en-US" sz="3600" dirty="0" smtClean="0">
                <a:solidFill>
                  <a:srgbClr val="C00000"/>
                </a:solidFill>
              </a:rPr>
              <a:t>Bayes rule</a:t>
            </a:r>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FF225CC9-7ECB-4D65-94BD-F1E241F6F67E}"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967702" y="2546271"/>
            <a:ext cx="6537998" cy="641767"/>
          </a:xfrm>
          <a:prstGeom prst="rect">
            <a:avLst/>
          </a:prstGeom>
        </p:spPr>
      </p:pic>
      <p:sp>
        <p:nvSpPr>
          <p:cNvPr id="6" name="TextBox 5"/>
          <p:cNvSpPr txBox="1"/>
          <p:nvPr/>
        </p:nvSpPr>
        <p:spPr>
          <a:xfrm>
            <a:off x="601807" y="2957206"/>
            <a:ext cx="7976562" cy="461665"/>
          </a:xfrm>
          <a:prstGeom prst="rect">
            <a:avLst/>
          </a:prstGeom>
          <a:noFill/>
        </p:spPr>
        <p:txBody>
          <a:bodyPr wrap="square" rtlCol="0">
            <a:spAutoFit/>
          </a:bodyPr>
          <a:lstStyle/>
          <a:p>
            <a:pPr marL="342900" indent="-342900">
              <a:buFont typeface="Arial" charset="0"/>
              <a:buChar char="•"/>
            </a:pPr>
            <a:endParaRPr lang="en-US" dirty="0">
              <a:latin typeface="CMU Serif Roman" charset="0"/>
              <a:ea typeface="CMU Serif Roman" charset="0"/>
              <a:cs typeface="CMU Serif Roman" charset="0"/>
            </a:endParaRPr>
          </a:p>
        </p:txBody>
      </p:sp>
      <p:pic>
        <p:nvPicPr>
          <p:cNvPr id="8" name="Picture 7"/>
          <p:cNvPicPr>
            <a:picLocks noChangeAspect="1"/>
          </p:cNvPicPr>
          <p:nvPr/>
        </p:nvPicPr>
        <p:blipFill>
          <a:blip r:embed="rId4"/>
          <a:stretch>
            <a:fillRect/>
          </a:stretch>
        </p:blipFill>
        <p:spPr>
          <a:xfrm>
            <a:off x="1402004" y="4024508"/>
            <a:ext cx="5503429" cy="578294"/>
          </a:xfrm>
          <a:prstGeom prst="rect">
            <a:avLst/>
          </a:prstGeom>
        </p:spPr>
      </p:pic>
    </p:spTree>
    <p:extLst>
      <p:ext uri="{BB962C8B-B14F-4D97-AF65-F5344CB8AC3E}">
        <p14:creationId xmlns:p14="http://schemas.microsoft.com/office/powerpoint/2010/main" val="238862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C00000"/>
                </a:solidFill>
              </a:rPr>
              <a:t>Notion of Independence</a:t>
            </a:r>
            <a:endParaRPr lang="en-US" sz="3200"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57649" y="2133600"/>
                <a:ext cx="7772400" cy="4114800"/>
              </a:xfrm>
            </p:spPr>
            <p:txBody>
              <a:bodyPr/>
              <a:lstStyle/>
              <a:p>
                <a:r>
                  <a:rPr lang="en-US" sz="2400" dirty="0" smtClean="0"/>
                  <a:t>Events </a:t>
                </a:r>
                <a14:m>
                  <m:oMath xmlns:m="http://schemas.openxmlformats.org/officeDocument/2006/math">
                    <m:r>
                      <a:rPr lang="en-US" sz="2400" b="0" i="1" smtClean="0">
                        <a:latin typeface="Cambria Math" charset="0"/>
                      </a:rPr>
                      <m:t>𝐴</m:t>
                    </m:r>
                  </m:oMath>
                </a14:m>
                <a:r>
                  <a:rPr lang="en-US" sz="2400" dirty="0" smtClean="0"/>
                  <a:t> and </a:t>
                </a:r>
                <a14:m>
                  <m:oMath xmlns:m="http://schemas.openxmlformats.org/officeDocument/2006/math">
                    <m:r>
                      <a:rPr lang="en-US" sz="2400" b="0" i="1" smtClean="0">
                        <a:latin typeface="Cambria Math" charset="0"/>
                      </a:rPr>
                      <m:t>𝐵</m:t>
                    </m:r>
                  </m:oMath>
                </a14:m>
                <a:r>
                  <a:rPr lang="en-US" sz="2400" dirty="0" smtClean="0"/>
                  <a:t> are </a:t>
                </a:r>
                <a:r>
                  <a:rPr lang="en-US" sz="2400" dirty="0" smtClean="0">
                    <a:solidFill>
                      <a:srgbClr val="920000"/>
                    </a:solidFill>
                  </a:rPr>
                  <a:t>independent</a:t>
                </a:r>
                <a:r>
                  <a:rPr lang="en-US" sz="2400" dirty="0" smtClean="0"/>
                  <a:t> if and only if </a:t>
                </a:r>
                <a14:m>
                  <m:oMath xmlns:m="http://schemas.openxmlformats.org/officeDocument/2006/math">
                    <m:func>
                      <m:funcPr>
                        <m:ctrlPr>
                          <a:rPr lang="en-US" sz="2400" b="0" i="1" smtClean="0">
                            <a:latin typeface="Cambria Math" charset="0"/>
                          </a:rPr>
                        </m:ctrlPr>
                      </m:funcPr>
                      <m:fName>
                        <m:r>
                          <m:rPr>
                            <m:sty m:val="p"/>
                          </m:rPr>
                          <a:rPr lang="en-US" sz="2400" b="0" i="0" smtClean="0">
                            <a:latin typeface="Cambria Math" charset="0"/>
                          </a:rPr>
                          <m:t>P</m:t>
                        </m:r>
                      </m:fName>
                      <m:e>
                        <m:d>
                          <m:dPr>
                            <m:begChr m:val="["/>
                            <m:endChr m:val="]"/>
                            <m:ctrlPr>
                              <a:rPr lang="en-US" sz="2400" b="0" i="1" smtClean="0">
                                <a:latin typeface="Cambria Math" charset="0"/>
                              </a:rPr>
                            </m:ctrlPr>
                          </m:dPr>
                          <m:e>
                            <m:r>
                              <a:rPr lang="en-US" sz="2400" b="0" i="1" smtClean="0">
                                <a:latin typeface="Cambria Math" charset="0"/>
                              </a:rPr>
                              <m:t>𝐴</m:t>
                            </m:r>
                          </m:e>
                          <m:e>
                            <m:r>
                              <a:rPr lang="en-US" sz="2400" b="0" i="1" smtClean="0">
                                <a:latin typeface="Cambria Math" charset="0"/>
                              </a:rPr>
                              <m:t>𝐵</m:t>
                            </m:r>
                          </m:e>
                        </m:d>
                        <m:r>
                          <a:rPr lang="en-US" sz="2400" b="0" i="1" smtClean="0">
                            <a:latin typeface="Cambria Math" charset="0"/>
                          </a:rPr>
                          <m:t>=</m:t>
                        </m:r>
                        <m:func>
                          <m:funcPr>
                            <m:ctrlPr>
                              <a:rPr lang="en-US" sz="2400" b="0" i="1" smtClean="0">
                                <a:latin typeface="Cambria Math" charset="0"/>
                              </a:rPr>
                            </m:ctrlPr>
                          </m:funcPr>
                          <m:fName>
                            <m:r>
                              <m:rPr>
                                <m:sty m:val="p"/>
                              </m:rPr>
                              <a:rPr lang="en-US" sz="2400" b="0" i="0" smtClean="0">
                                <a:latin typeface="Cambria Math" charset="0"/>
                              </a:rPr>
                              <m:t>P</m:t>
                            </m:r>
                          </m:fName>
                          <m:e>
                            <m:r>
                              <a:rPr lang="en-US" sz="2400" b="0" i="1" smtClean="0">
                                <a:latin typeface="Cambria Math" charset="0"/>
                              </a:rPr>
                              <m:t>[</m:t>
                            </m:r>
                            <m:r>
                              <a:rPr lang="en-US" sz="2400" b="0" i="1" smtClean="0">
                                <a:latin typeface="Cambria Math" charset="0"/>
                              </a:rPr>
                              <m:t>𝐴</m:t>
                            </m:r>
                            <m:r>
                              <a:rPr lang="en-US" sz="2400" b="0" i="1" smtClean="0">
                                <a:latin typeface="Cambria Math" charset="0"/>
                              </a:rPr>
                              <m:t>]</m:t>
                            </m:r>
                          </m:e>
                        </m:func>
                      </m:e>
                    </m:func>
                  </m:oMath>
                </a14:m>
                <a:endParaRPr lang="en-US" sz="2400" dirty="0" smtClean="0"/>
              </a:p>
              <a:p>
                <a:r>
                  <a:rPr lang="en-US" sz="2400" dirty="0" smtClean="0"/>
                  <a:t>Which of the following events are independent when rolling black die and white die?</a:t>
                </a:r>
              </a:p>
              <a:p>
                <a:endParaRPr lang="en-US" sz="2400" dirty="0" smtClean="0"/>
              </a:p>
              <a:p>
                <a:pPr marL="971550" lvl="1" indent="-514350">
                  <a:buFont typeface="+mj-lt"/>
                  <a:buAutoNum type="arabicPeriod"/>
                </a:pPr>
                <a:r>
                  <a:rPr lang="en-US" sz="2000" dirty="0" smtClean="0">
                    <a:ea typeface="CMU Serif" pitchFamily="50" charset="0"/>
                    <a:cs typeface="CMU Serif" pitchFamily="50" charset="0"/>
                  </a:rPr>
                  <a:t>Black die is 1, white die is 1</a:t>
                </a:r>
              </a:p>
              <a:p>
                <a:pPr marL="971550" lvl="1" indent="-514350">
                  <a:buFont typeface="+mj-lt"/>
                  <a:buAutoNum type="arabicPeriod"/>
                </a:pPr>
                <a:r>
                  <a:rPr lang="en-US" sz="2000" dirty="0" smtClean="0">
                    <a:ea typeface="CMU Serif" pitchFamily="50" charset="0"/>
                    <a:cs typeface="CMU Serif" pitchFamily="50" charset="0"/>
                  </a:rPr>
                  <a:t>Sum is 2, sum is 3</a:t>
                </a:r>
              </a:p>
              <a:p>
                <a:pPr marL="971550" lvl="1" indent="-514350">
                  <a:buFont typeface="+mj-lt"/>
                  <a:buAutoNum type="arabicPeriod"/>
                </a:pPr>
                <a:r>
                  <a:rPr lang="en-US" sz="2000" dirty="0" smtClean="0">
                    <a:ea typeface="CMU Serif" pitchFamily="50" charset="0"/>
                    <a:cs typeface="CMU Serif" pitchFamily="50" charset="0"/>
                  </a:rPr>
                  <a:t>Black die is 1, product is 2</a:t>
                </a:r>
              </a:p>
              <a:p>
                <a:pPr marL="971550" lvl="1" indent="-514350">
                  <a:buFont typeface="+mj-lt"/>
                  <a:buAutoNum type="arabicPeriod"/>
                </a:pPr>
                <a:r>
                  <a:rPr lang="en-US" sz="2000" dirty="0" smtClean="0">
                    <a:ea typeface="CMU Serif" pitchFamily="50" charset="0"/>
                    <a:cs typeface="CMU Serif" pitchFamily="50" charset="0"/>
                  </a:rPr>
                  <a:t>Black die is 1, sum is 2</a:t>
                </a:r>
              </a:p>
              <a:p>
                <a:pPr marL="971550" lvl="1" indent="-514350">
                  <a:buFont typeface="+mj-lt"/>
                  <a:buAutoNum type="arabicPeriod"/>
                </a:pPr>
                <a:endParaRPr lang="en-US" dirty="0" smtClean="0">
                  <a:latin typeface="CMU Serif" pitchFamily="50" charset="0"/>
                  <a:ea typeface="CMU Serif" pitchFamily="50" charset="0"/>
                  <a:cs typeface="CMU Serif" pitchFamily="50"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57649" y="2133600"/>
                <a:ext cx="7772400" cy="4114800"/>
              </a:xfrm>
              <a:blipFill rotWithShape="0">
                <a:blip r:embed="rId2"/>
                <a:stretch>
                  <a:fillRect l="-1020" t="-118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F225CC9-7ECB-4D65-94BD-F1E241F6F67E}" type="slidenum">
              <a:rPr lang="en-US" smtClean="0"/>
              <a:pPr/>
              <a:t>9</a:t>
            </a:fld>
            <a:endParaRPr lang="en-US" dirty="0"/>
          </a:p>
        </p:txBody>
      </p:sp>
    </p:spTree>
    <p:extLst>
      <p:ext uri="{BB962C8B-B14F-4D97-AF65-F5344CB8AC3E}">
        <p14:creationId xmlns:p14="http://schemas.microsoft.com/office/powerpoint/2010/main" val="2119221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8777</TotalTime>
  <Words>1984</Words>
  <Application>Microsoft Macintosh PowerPoint</Application>
  <PresentationFormat>On-screen Show (4:3)</PresentationFormat>
  <Paragraphs>346</Paragraphs>
  <Slides>49</Slides>
  <Notes>41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45 Helvetica Light</vt:lpstr>
      <vt:lpstr>Calibri</vt:lpstr>
      <vt:lpstr>Cambria Math</vt:lpstr>
      <vt:lpstr>CMU Serif</vt:lpstr>
      <vt:lpstr>CMU Serif Roman</vt:lpstr>
      <vt:lpstr>Courier New</vt:lpstr>
      <vt:lpstr>Geneva</vt:lpstr>
      <vt:lpstr>PT Serif</vt:lpstr>
      <vt:lpstr>Times New Roman</vt:lpstr>
      <vt:lpstr>Arial</vt:lpstr>
      <vt:lpstr>Default Design</vt:lpstr>
      <vt:lpstr>Bayesian Networks  </vt:lpstr>
      <vt:lpstr>Summary from last time</vt:lpstr>
      <vt:lpstr>Bayesian networks</vt:lpstr>
      <vt:lpstr>The Burglar Scenario</vt:lpstr>
      <vt:lpstr>Joint probability table for 3 variables</vt:lpstr>
      <vt:lpstr>Patient Visit Scenario</vt:lpstr>
      <vt:lpstr>Chain rule</vt:lpstr>
      <vt:lpstr>Bayes rule</vt:lpstr>
      <vt:lpstr>Notion of Independence</vt:lpstr>
      <vt:lpstr>Independence</vt:lpstr>
      <vt:lpstr>Independence</vt:lpstr>
      <vt:lpstr>Independence</vt:lpstr>
      <vt:lpstr>Independence</vt:lpstr>
      <vt:lpstr>Conditional Independence</vt:lpstr>
      <vt:lpstr>Conditional Independence</vt:lpstr>
      <vt:lpstr>Conditional Independence</vt:lpstr>
      <vt:lpstr>Conditional Independence</vt:lpstr>
      <vt:lpstr>Conditional Independence</vt:lpstr>
      <vt:lpstr>Conditional independence table</vt:lpstr>
      <vt:lpstr>The burglar scenario</vt:lpstr>
      <vt:lpstr>PowerPoint Presentation</vt:lpstr>
      <vt:lpstr>Bayesian networks</vt:lpstr>
      <vt:lpstr>Answering query using this Network</vt:lpstr>
      <vt:lpstr>Answering query using this Network</vt:lpstr>
      <vt:lpstr>Bayesian networks</vt:lpstr>
      <vt:lpstr>A compact representation</vt:lpstr>
      <vt:lpstr>Global semantics</vt:lpstr>
      <vt:lpstr>Global semantics</vt:lpstr>
      <vt:lpstr>Local semantics</vt:lpstr>
      <vt:lpstr>Markov Blanket</vt:lpstr>
      <vt:lpstr>Markov Blanket</vt:lpstr>
      <vt:lpstr>Markov Blanket Poll </vt:lpstr>
      <vt:lpstr>Markov Blanket &amp; Independence</vt:lpstr>
      <vt:lpstr>Construction of a BN</vt:lpstr>
      <vt:lpstr>Order matters (for efficiency)</vt:lpstr>
      <vt:lpstr>Order matters (for efficiency)</vt:lpstr>
      <vt:lpstr>Order matters (for efficiency)</vt:lpstr>
      <vt:lpstr>Order matters (for efficiency)</vt:lpstr>
      <vt:lpstr>Order matters (for efficiency)</vt:lpstr>
      <vt:lpstr>Order matters (for efficiency)</vt:lpstr>
      <vt:lpstr>Order matters (for efficiency)</vt:lpstr>
      <vt:lpstr>Use of Bayesian Networks</vt:lpstr>
      <vt:lpstr>PowerPoint Presentation</vt:lpstr>
      <vt:lpstr>PowerPoint Presentation</vt:lpstr>
      <vt:lpstr>Patient Visit Bayes Net</vt:lpstr>
      <vt:lpstr>Dynamic Bayes Net</vt:lpstr>
      <vt:lpstr> Place and object recognition using dynamic Bayes net</vt:lpstr>
      <vt:lpstr>Dynamic Bayes Net in action</vt:lpstr>
      <vt:lpstr>Summary</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 Satisfaction Problems (CSPs)</dc:title>
  <dc:creator>hi</dc:creator>
  <cp:lastModifiedBy>Microsoft Office User</cp:lastModifiedBy>
  <cp:revision>668</cp:revision>
  <cp:lastPrinted>2017-09-28T14:52:31Z</cp:lastPrinted>
  <dcterms:created xsi:type="dcterms:W3CDTF">2002-07-26T03:28:00Z</dcterms:created>
  <dcterms:modified xsi:type="dcterms:W3CDTF">2017-09-29T20:53:57Z</dcterms:modified>
</cp:coreProperties>
</file>