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744" r:id="rId2"/>
    <p:sldId id="713" r:id="rId3"/>
    <p:sldId id="663" r:id="rId4"/>
    <p:sldId id="764" r:id="rId5"/>
    <p:sldId id="765" r:id="rId6"/>
    <p:sldId id="770" r:id="rId7"/>
    <p:sldId id="732" r:id="rId8"/>
    <p:sldId id="714" r:id="rId9"/>
    <p:sldId id="766" r:id="rId10"/>
    <p:sldId id="767" r:id="rId11"/>
    <p:sldId id="768" r:id="rId12"/>
    <p:sldId id="769" r:id="rId13"/>
    <p:sldId id="745" r:id="rId14"/>
    <p:sldId id="760" r:id="rId15"/>
    <p:sldId id="721" r:id="rId16"/>
    <p:sldId id="722" r:id="rId17"/>
    <p:sldId id="723" r:id="rId18"/>
    <p:sldId id="728" r:id="rId19"/>
    <p:sldId id="737" r:id="rId20"/>
    <p:sldId id="733" r:id="rId21"/>
    <p:sldId id="747" r:id="rId22"/>
    <p:sldId id="734" r:id="rId23"/>
    <p:sldId id="736" r:id="rId24"/>
    <p:sldId id="738" r:id="rId25"/>
    <p:sldId id="739" r:id="rId26"/>
    <p:sldId id="740" r:id="rId27"/>
    <p:sldId id="741" r:id="rId28"/>
    <p:sldId id="771" r:id="rId29"/>
    <p:sldId id="742" r:id="rId30"/>
    <p:sldId id="743" r:id="rId31"/>
    <p:sldId id="711" r:id="rId32"/>
    <p:sldId id="748" r:id="rId33"/>
    <p:sldId id="750" r:id="rId34"/>
    <p:sldId id="772" r:id="rId35"/>
    <p:sldId id="751" r:id="rId36"/>
    <p:sldId id="752" r:id="rId37"/>
    <p:sldId id="773" r:id="rId38"/>
    <p:sldId id="756" r:id="rId39"/>
    <p:sldId id="757" r:id="rId40"/>
    <p:sldId id="763" r:id="rId41"/>
    <p:sldId id="755" r:id="rId42"/>
    <p:sldId id="758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desmos.com/calculator/lp0rqsb1w6" TargetMode="External"/><Relationship Id="rId4" Type="http://schemas.openxmlformats.org/officeDocument/2006/relationships/image" Target="../media/image4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hyperlink" Target="https://www.desmos.com/calculator/plp1thgsbh" TargetMode="External"/><Relationship Id="rId4" Type="http://schemas.openxmlformats.org/officeDocument/2006/relationships/image" Target="../media/image4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8d9kxbdq9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esmos.com/calculator/tnlo7p5pl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cNM7Osds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131.png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31.png"/><Relationship Id="rId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24.png"/><Relationship Id="rId7" Type="http://schemas.openxmlformats.org/officeDocument/2006/relationships/image" Target="../media/image3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4" Type="http://schemas.openxmlformats.org/officeDocument/2006/relationships/image" Target="../media/image2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111.png"/><Relationship Id="rId7" Type="http://schemas.openxmlformats.org/officeDocument/2006/relationships/image" Target="../media/image3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4.png"/><Relationship Id="rId9" Type="http://schemas.openxmlformats.org/officeDocument/2006/relationships/image" Target="../media/image2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8d9kxbdq9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8d9kxbdq9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programming (LP) formulation</a:t>
            </a:r>
          </a:p>
          <a:p>
            <a:pPr marL="917575" lvl="2" indent="-457200"/>
            <a:r>
              <a:rPr lang="en-US" sz="2800" dirty="0"/>
              <a:t>Problem description</a:t>
            </a:r>
          </a:p>
          <a:p>
            <a:pPr marL="917575" lvl="2" indent="-457200"/>
            <a:r>
              <a:rPr lang="en-US" sz="2800" dirty="0"/>
              <a:t>Optimization representation</a:t>
            </a:r>
          </a:p>
          <a:p>
            <a:pPr marL="917575" lvl="2" indent="-457200"/>
            <a:r>
              <a:rPr lang="en-US" sz="2800" dirty="0"/>
              <a:t>Graphical representation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LP: Continue graphical representation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Solving linear programs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Higher dimensions than just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Integer programs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5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4C7F50-59D7-6F7C-75AA-8F6390207B8C}"/>
              </a:ext>
            </a:extLst>
          </p:cNvPr>
          <p:cNvSpPr txBox="1"/>
          <p:nvPr/>
        </p:nvSpPr>
        <p:spPr>
          <a:xfrm>
            <a:off x="6278880" y="5602778"/>
            <a:ext cx="5719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Feasible region:</a:t>
            </a:r>
          </a:p>
          <a:p>
            <a:r>
              <a:rPr lang="en-US" sz="2800" dirty="0">
                <a:solidFill>
                  <a:srgbClr val="7030A0"/>
                </a:solidFill>
              </a:rPr>
              <a:t>All points x that satisfy the constraints</a:t>
            </a:r>
          </a:p>
        </p:txBody>
      </p:sp>
    </p:spTree>
    <p:extLst>
      <p:ext uri="{BB962C8B-B14F-4D97-AF65-F5344CB8AC3E}">
        <p14:creationId xmlns:p14="http://schemas.microsoft.com/office/powerpoint/2010/main" val="5590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89F686B-6326-D1CC-CD9A-F3B6FB3C2715}"/>
              </a:ext>
            </a:extLst>
          </p:cNvPr>
          <p:cNvSpPr txBox="1"/>
          <p:nvPr/>
        </p:nvSpPr>
        <p:spPr>
          <a:xfrm>
            <a:off x="5669280" y="5944585"/>
            <a:ext cx="6766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https://www.desmos.com/calculator/lp0rqsb1w6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F5F78B-F381-B54D-1FF2-608C239FA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843" y="875431"/>
            <a:ext cx="5371764" cy="46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C8A37D-EF7B-0684-F666-701AED11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843" y="858805"/>
            <a:ext cx="5388873" cy="5069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89F686B-6326-D1CC-CD9A-F3B6FB3C2715}"/>
              </a:ext>
            </a:extLst>
          </p:cNvPr>
          <p:cNvSpPr txBox="1"/>
          <p:nvPr/>
        </p:nvSpPr>
        <p:spPr>
          <a:xfrm>
            <a:off x="5669280" y="5944585"/>
            <a:ext cx="6766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https://www.desmos.com/calculator/plp1thgsbh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FFF84-60AB-5350-B517-0014F91B2D16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FFF84-60AB-5350-B517-0014F91B2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1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19CD3EF-91BE-A312-B81C-5B8CA35D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84" y="1658704"/>
            <a:ext cx="4911772" cy="4832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0EC31A-D048-72EF-D7EE-D9DDCEA091A5}"/>
              </a:ext>
            </a:extLst>
          </p:cNvPr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https://www.desmos.com/calculator/8d9kxbdq9u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01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12960"/>
          </a:xfrm>
        </p:spPr>
        <p:txBody>
          <a:bodyPr/>
          <a:lstStyle/>
          <a:p>
            <a:r>
              <a:rPr lang="en-US" dirty="0"/>
              <a:t>What is the solution to this LP?</a:t>
            </a:r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0F7E3-06A5-3718-8CF3-29151CED6EF5}"/>
              </a:ext>
            </a:extLst>
          </p:cNvPr>
          <p:cNvSpPr txBox="1"/>
          <p:nvPr/>
        </p:nvSpPr>
        <p:spPr>
          <a:xfrm>
            <a:off x="2034603" y="6302971"/>
            <a:ext cx="755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https://www.desmos.com/calculator/tnlo7p5plp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7E25C-26AF-8D1D-A63E-21ED976BB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081"/>
            <a:ext cx="4964703" cy="59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5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219454" cy="658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219454" cy="658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no constraints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394742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3947427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constraint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5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or False: A minimizing LP with exactly on constraint, will always have a minimum objective at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r="-908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more detail: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Enumerate all intersections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Keep only those that are feasible (satisfy </a:t>
            </a:r>
            <a:r>
              <a:rPr lang="en-US" i="1" dirty="0">
                <a:solidFill>
                  <a:srgbClr val="002060"/>
                </a:solidFill>
              </a:rPr>
              <a:t>all</a:t>
            </a:r>
            <a:r>
              <a:rPr lang="en-US" dirty="0">
                <a:solidFill>
                  <a:srgbClr val="002060"/>
                </a:solidFill>
              </a:rPr>
              <a:t> inequalities)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Return feasible intersection with the lowest objective value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the intersection between boundaries?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3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211760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560211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8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5714886" cy="51649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Simplex 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at a feasible intersection (if not trivial, can solve another LP to find one)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Define successors as “neighbors” of current intersection</a:t>
            </a:r>
          </a:p>
          <a:p>
            <a:pPr marL="687388" lvl="1" indent="-457200"/>
            <a:r>
              <a:rPr lang="en-US" dirty="0"/>
              <a:t>i.e., remove one row from our square subset of A, and add another row not in the subset; then check feasibility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Move to any successor with lower objective than current intersection</a:t>
            </a:r>
          </a:p>
          <a:p>
            <a:pPr marL="687388" lvl="1" indent="-457200"/>
            <a:r>
              <a:rPr lang="en-US" dirty="0"/>
              <a:t>If no such successors, we are done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D1ED5-84FA-4942-BA48-3D97EA05FD6D}"/>
              </a:ext>
            </a:extLst>
          </p:cNvPr>
          <p:cNvSpPr txBox="1"/>
          <p:nvPr/>
        </p:nvSpPr>
        <p:spPr>
          <a:xfrm>
            <a:off x="1593699" y="6260036"/>
            <a:ext cx="945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Greedy local hill-climbing search! … but always finds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14331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288B1-461C-4743-86A0-F6CA7A21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3" y="1621294"/>
            <a:ext cx="4728878" cy="333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Interior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7CCF-9598-4F9F-9447-F41C0A11557E}"/>
              </a:ext>
            </a:extLst>
          </p:cNvPr>
          <p:cNvSpPr txBox="1"/>
          <p:nvPr/>
        </p:nvSpPr>
        <p:spPr>
          <a:xfrm>
            <a:off x="5869699" y="5236706"/>
            <a:ext cx="61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11.2 from Boyd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Vandenberghe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994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higher dimensions?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𝐜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2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1ADA7-1B6A-47E0-9435-908942B57A73}"/>
              </a:ext>
            </a:extLst>
          </p:cNvPr>
          <p:cNvGrpSpPr/>
          <p:nvPr/>
        </p:nvGrpSpPr>
        <p:grpSpPr>
          <a:xfrm>
            <a:off x="6871052" y="1366921"/>
            <a:ext cx="4621471" cy="5016758"/>
            <a:chOff x="6718652" y="920621"/>
            <a:chExt cx="4621471" cy="5016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9D00A2-4B2C-4307-A3D0-4799116E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3698" y="1570892"/>
              <a:ext cx="4105656" cy="4126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858DC-2800-463D-9404-8B5DCD8D2993}"/>
                </a:ext>
              </a:extLst>
            </p:cNvPr>
            <p:cNvSpPr txBox="1"/>
            <p:nvPr/>
          </p:nvSpPr>
          <p:spPr>
            <a:xfrm>
              <a:off x="6718652" y="920621"/>
              <a:ext cx="4621471" cy="5016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Graphical Representation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6059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D74F-8707-4BEB-AC46-6DA4AE9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“Marty, you’re not thinking fourth-dimensionally”</a:t>
            </a:r>
          </a:p>
        </p:txBody>
      </p:sp>
      <p:pic>
        <p:nvPicPr>
          <p:cNvPr id="1026" name="Picture 2" descr="Image result for back to the future iii">
            <a:extLst>
              <a:ext uri="{FF2B5EF4-FFF2-40B4-BE49-F238E27FC236}">
                <a16:creationId xmlns:a16="http://schemas.microsoft.com/office/drawing/2014/main" id="{A87FE127-5D21-4730-8ED7-4DC9EDA5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7" y="1113178"/>
            <a:ext cx="3606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55692-331F-4AF2-8C88-0D7F3448F1AF}"/>
              </a:ext>
            </a:extLst>
          </p:cNvPr>
          <p:cNvSpPr txBox="1"/>
          <p:nvPr/>
        </p:nvSpPr>
        <p:spPr>
          <a:xfrm>
            <a:off x="3138566" y="6374913"/>
            <a:ext cx="6097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https://www.youtube.com/watch?v=CUcNM7OsdsY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2633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/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/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359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What are intersections in higher dimensions?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6B583-1A50-8D60-C77F-1711536929E0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6B583-1A50-8D60-C77F-171153692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6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921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How do we find intersections in higher dimensions?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𝐛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Still looking at subsets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02A9A-F489-AEC5-FC6C-EA9B9B9C9D89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02A9A-F489-AEC5-FC6C-EA9B9B9C9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107867"/>
              </a:xfrm>
              <a:prstGeom prst="rect">
                <a:avLst/>
              </a:prstGeom>
              <a:blipFill>
                <a:blip r:embed="rId7"/>
                <a:stretch>
                  <a:fillRect b="-13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93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5982-6A81-0EEB-A34B-39A66395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B69C-2B03-0EF0-4590-3A734D887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3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71047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Linear and Integer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with drawings from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94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86542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86542" cy="1107867"/>
              </a:xfrm>
              <a:prstGeom prst="rect">
                <a:avLst/>
              </a:prstGeom>
              <a:blipFill>
                <a:blip r:embed="rId3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0515600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could also do: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more constrained: Binary Integer Programming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hybrid: Mixed Integer Linear Programming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22A10-5F2E-46A9-AC56-20962C4A3ED7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FF1A-3AE3-4CC3-BEDD-D01A3CF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D2E6-0B82-4BF2-8B8B-146A0D8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add a grid of integer points onto our LP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59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F973D-961D-C250-398A-56A7DF10DDD9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7F973D-961D-C250-398A-56A7DF10D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 IP to LP by dropping integer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BFC7F-2CF5-4DEC-AF1C-16EEAA93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308" y="2866768"/>
            <a:ext cx="6774692" cy="3858433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2155624" y="2880454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5684108" y="2424830"/>
            <a:ext cx="6079688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heuristics?</a:t>
            </a:r>
          </a:p>
        </p:txBody>
      </p:sp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C932-1B66-D921-61B6-C7B3FE42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Alert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E504A-A866-A94F-D049-1D2E7B1A6F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represent the objective value (total cost),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Pay attention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vs just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E504A-A866-A94F-D049-1D2E7B1A6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04D0F4-9341-8022-0F16-E82DF82A54B7}"/>
                  </a:ext>
                </a:extLst>
              </p:cNvPr>
              <p:cNvSpPr txBox="1"/>
              <p:nvPr/>
            </p:nvSpPr>
            <p:spPr>
              <a:xfrm>
                <a:off x="1801090" y="4996357"/>
                <a:ext cx="3536802" cy="153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               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04D0F4-9341-8022-0F16-E82DF82A5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90" y="4996357"/>
                <a:ext cx="3536802" cy="1538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E203F-CB54-CA0F-B3B3-ED3FC3540D14}"/>
                  </a:ext>
                </a:extLst>
              </p:cNvPr>
              <p:cNvSpPr txBox="1"/>
              <p:nvPr/>
            </p:nvSpPr>
            <p:spPr>
              <a:xfrm>
                <a:off x="1271671" y="2935907"/>
                <a:ext cx="3926554" cy="159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	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               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  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E203F-CB54-CA0F-B3B3-ED3FC3540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71" y="2935907"/>
                <a:ext cx="3926554" cy="1598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663BA5E-37E0-DB53-8B65-4D3E35E1B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612" y="1708792"/>
            <a:ext cx="3216336" cy="47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51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LP-relaxed version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LP-relaxed version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536802" cy="153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               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536802" cy="1538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576877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𝐜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⊤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𝐱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𝐛</m:t>
                    </m:r>
                  </m:oMath>
                </a14:m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576877" cy="1107867"/>
              </a:xfrm>
              <a:prstGeom prst="rect">
                <a:avLst/>
              </a:prstGeom>
              <a:blipFill>
                <a:blip r:embed="rId4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756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around the corresponding LP solution?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98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409A4-BCE3-CE77-5EF1-82430C8CC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5FC6-8B8A-1C41-E464-7054DF81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E50186-A917-8EE0-081E-DF602A3DCF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</p:spPr>
            <p:txBody>
              <a:bodyPr/>
              <a:lstStyle/>
              <a:p>
                <a:r>
                  <a:rPr lang="en-US" dirty="0"/>
                  <a:t>Branch and Bound algorithm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Core steps: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 LP solver to find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is all integer valued, </a:t>
                </a:r>
              </a:p>
              <a:p>
                <a:r>
                  <a:rPr lang="en-US" dirty="0"/>
                  <a:t>	</a:t>
                </a:r>
                <a:r>
                  <a:rPr lang="en-US" sz="2800" dirty="0"/>
                  <a:t>return solution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Otherwise: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Create two branches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	</a:t>
                </a:r>
                <a:r>
                  <a:rPr lang="en-US" i="1" dirty="0"/>
                  <a:t>Left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	</a:t>
                </a:r>
                <a:r>
                  <a:rPr lang="en-US" i="1" dirty="0"/>
                  <a:t>Right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E50186-A917-8EE0-081E-DF602A3DC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  <a:blipFill>
                <a:blip r:embed="rId2"/>
                <a:stretch>
                  <a:fillRect l="-1204" t="-2020" b="-8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B5436-639B-1E3B-0489-9EFED602DBEF}"/>
              </a:ext>
            </a:extLst>
          </p:cNvPr>
          <p:cNvGrpSpPr/>
          <p:nvPr/>
        </p:nvGrpSpPr>
        <p:grpSpPr>
          <a:xfrm>
            <a:off x="7100981" y="646451"/>
            <a:ext cx="2474844" cy="456326"/>
            <a:chOff x="9274961" y="471054"/>
            <a:chExt cx="2474844" cy="45632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8E47F3-3386-8AE9-4B11-7AE787069981}"/>
                </a:ext>
              </a:extLst>
            </p:cNvPr>
            <p:cNvCxnSpPr>
              <a:cxnSpLocks/>
            </p:cNvCxnSpPr>
            <p:nvPr/>
          </p:nvCxnSpPr>
          <p:spPr>
            <a:xfrm>
              <a:off x="10314621" y="471054"/>
              <a:ext cx="0" cy="43812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4DF6D3C-20D2-863B-10F4-4D9A2F9E1993}"/>
                </a:ext>
              </a:extLst>
            </p:cNvPr>
            <p:cNvCxnSpPr>
              <a:cxnSpLocks/>
            </p:cNvCxnSpPr>
            <p:nvPr/>
          </p:nvCxnSpPr>
          <p:spPr>
            <a:xfrm>
              <a:off x="10911695" y="471054"/>
              <a:ext cx="0" cy="43812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282CC7-4D6F-CEDF-3286-A461AE4E8C2F}"/>
                </a:ext>
              </a:extLst>
            </p:cNvPr>
            <p:cNvCxnSpPr>
              <a:cxnSpLocks/>
            </p:cNvCxnSpPr>
            <p:nvPr/>
          </p:nvCxnSpPr>
          <p:spPr>
            <a:xfrm>
              <a:off x="9274961" y="706488"/>
              <a:ext cx="2474844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889DDEE-820D-B800-7E93-B3E0FD870DCB}"/>
                </a:ext>
              </a:extLst>
            </p:cNvPr>
            <p:cNvCxnSpPr>
              <a:cxnSpLocks/>
            </p:cNvCxnSpPr>
            <p:nvPr/>
          </p:nvCxnSpPr>
          <p:spPr>
            <a:xfrm>
              <a:off x="9665356" y="471054"/>
              <a:ext cx="0" cy="43812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7D93D3-D9BD-924C-E9A0-08B95BD78A18}"/>
                </a:ext>
              </a:extLst>
            </p:cNvPr>
            <p:cNvCxnSpPr>
              <a:cxnSpLocks/>
            </p:cNvCxnSpPr>
            <p:nvPr/>
          </p:nvCxnSpPr>
          <p:spPr>
            <a:xfrm>
              <a:off x="11546348" y="471054"/>
              <a:ext cx="0" cy="456326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25F57FC-2349-C69B-FE7B-479E58F7E9D9}"/>
              </a:ext>
            </a:extLst>
          </p:cNvPr>
          <p:cNvSpPr txBox="1"/>
          <p:nvPr/>
        </p:nvSpPr>
        <p:spPr>
          <a:xfrm>
            <a:off x="7279936" y="2753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E2D24A-5BCC-4C4D-65B6-FBB3D4C933B5}"/>
              </a:ext>
            </a:extLst>
          </p:cNvPr>
          <p:cNvSpPr txBox="1"/>
          <p:nvPr/>
        </p:nvSpPr>
        <p:spPr>
          <a:xfrm>
            <a:off x="7931288" y="2753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11FBF8-71E8-EBF4-15B2-617EAFB5E7C0}"/>
              </a:ext>
            </a:extLst>
          </p:cNvPr>
          <p:cNvSpPr txBox="1"/>
          <p:nvPr/>
        </p:nvSpPr>
        <p:spPr>
          <a:xfrm>
            <a:off x="8573203" y="2753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EE3119-7793-9E00-D633-F9D9B79B5194}"/>
              </a:ext>
            </a:extLst>
          </p:cNvPr>
          <p:cNvSpPr txBox="1"/>
          <p:nvPr/>
        </p:nvSpPr>
        <p:spPr>
          <a:xfrm>
            <a:off x="9224555" y="2753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9C58C6-E564-0B13-A063-692599A9D29E}"/>
              </a:ext>
            </a:extLst>
          </p:cNvPr>
          <p:cNvSpPr txBox="1"/>
          <p:nvPr/>
        </p:nvSpPr>
        <p:spPr>
          <a:xfrm>
            <a:off x="6746381" y="697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666E33D-74B2-1EC7-9CAA-FC8E4CA95F80}"/>
              </a:ext>
            </a:extLst>
          </p:cNvPr>
          <p:cNvSpPr/>
          <p:nvPr/>
        </p:nvSpPr>
        <p:spPr>
          <a:xfrm>
            <a:off x="8372547" y="812798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6B018C8-6A1C-B234-AF74-A5A3F77093E8}"/>
              </a:ext>
            </a:extLst>
          </p:cNvPr>
          <p:cNvGrpSpPr/>
          <p:nvPr/>
        </p:nvGrpSpPr>
        <p:grpSpPr>
          <a:xfrm>
            <a:off x="4888688" y="2601547"/>
            <a:ext cx="2896878" cy="827453"/>
            <a:chOff x="4888688" y="2601547"/>
            <a:chExt cx="2896878" cy="82745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2D325E9-EF13-A98D-C4BE-D1494AAD1D85}"/>
                </a:ext>
              </a:extLst>
            </p:cNvPr>
            <p:cNvGrpSpPr/>
            <p:nvPr/>
          </p:nvGrpSpPr>
          <p:grpSpPr>
            <a:xfrm>
              <a:off x="5243288" y="2972674"/>
              <a:ext cx="2474844" cy="456326"/>
              <a:chOff x="9274961" y="471054"/>
              <a:chExt cx="2474844" cy="45632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1468405-E080-721F-6FC2-48F7CCDC9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4621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EBB3701-971A-BD41-468B-BF1152157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11695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648ADE5-BAF7-3343-9895-A71E389EB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4961" y="706488"/>
                <a:ext cx="2474844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8E7F947-FB3C-F8FC-9F72-7BB34C3571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5356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CAC6E2A-C121-2403-7DD3-73CD015842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46348" y="471054"/>
                <a:ext cx="0" cy="45632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9F2BB3-78AB-986D-4EB0-95A6BC8057FD}"/>
                </a:ext>
              </a:extLst>
            </p:cNvPr>
            <p:cNvSpPr txBox="1"/>
            <p:nvPr/>
          </p:nvSpPr>
          <p:spPr>
            <a:xfrm>
              <a:off x="5422243" y="26015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021CF3-1F97-9FCA-69A9-88283283185B}"/>
                </a:ext>
              </a:extLst>
            </p:cNvPr>
            <p:cNvSpPr txBox="1"/>
            <p:nvPr/>
          </p:nvSpPr>
          <p:spPr>
            <a:xfrm>
              <a:off x="6073595" y="26015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03FA43-D5CD-25E3-6668-0C0B2AF18383}"/>
                </a:ext>
              </a:extLst>
            </p:cNvPr>
            <p:cNvSpPr txBox="1"/>
            <p:nvPr/>
          </p:nvSpPr>
          <p:spPr>
            <a:xfrm>
              <a:off x="6715510" y="26015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18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EDD770-F4FD-7E4C-1E80-AB6597EC8E44}"/>
                </a:ext>
              </a:extLst>
            </p:cNvPr>
            <p:cNvSpPr txBox="1"/>
            <p:nvPr/>
          </p:nvSpPr>
          <p:spPr>
            <a:xfrm>
              <a:off x="7366862" y="26015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FE1385-957F-1800-4E39-2F0B9A376175}"/>
                </a:ext>
              </a:extLst>
            </p:cNvPr>
            <p:cNvSpPr txBox="1"/>
            <p:nvPr/>
          </p:nvSpPr>
          <p:spPr>
            <a:xfrm>
              <a:off x="4888688" y="30234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FE098F-3771-AE22-D4D0-B6927A652D37}"/>
                </a:ext>
              </a:extLst>
            </p:cNvPr>
            <p:cNvSpPr/>
            <p:nvPr/>
          </p:nvSpPr>
          <p:spPr>
            <a:xfrm>
              <a:off x="6514854" y="3139021"/>
              <a:ext cx="134214" cy="13237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7D3B4-C660-0127-3052-CDCAE9CB2BAD}"/>
              </a:ext>
            </a:extLst>
          </p:cNvPr>
          <p:cNvGrpSpPr/>
          <p:nvPr/>
        </p:nvGrpSpPr>
        <p:grpSpPr>
          <a:xfrm>
            <a:off x="8756167" y="2623086"/>
            <a:ext cx="2896878" cy="827453"/>
            <a:chOff x="8756167" y="2623086"/>
            <a:chExt cx="2896878" cy="82745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F7655F-205B-ACE7-760C-D0D6D1850328}"/>
                </a:ext>
              </a:extLst>
            </p:cNvPr>
            <p:cNvGrpSpPr/>
            <p:nvPr/>
          </p:nvGrpSpPr>
          <p:grpSpPr>
            <a:xfrm>
              <a:off x="9110767" y="2994213"/>
              <a:ext cx="2474844" cy="456326"/>
              <a:chOff x="9274961" y="471054"/>
              <a:chExt cx="2474844" cy="45632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8EA0726-D802-7691-7EFC-66D593950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4621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2BD96BC-1D55-2483-FA3B-1B280E2BB7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11695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B854F86-FA98-1FE1-B7E8-2FECC5BFFB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4961" y="706488"/>
                <a:ext cx="2474844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BA3EEB8-9BF8-AE64-0D5E-F1AD7C2FD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5356" y="471054"/>
                <a:ext cx="0" cy="43812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3694CDF-AB65-A0A4-97A4-EEB4EEC24D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46348" y="471054"/>
                <a:ext cx="0" cy="45632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3D6D70-9FB1-66C5-59A2-5B19F9F47BBE}"/>
                </a:ext>
              </a:extLst>
            </p:cNvPr>
            <p:cNvSpPr txBox="1"/>
            <p:nvPr/>
          </p:nvSpPr>
          <p:spPr>
            <a:xfrm>
              <a:off x="9289722" y="26230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9E0082-8BC2-B149-B3AA-1A811218C125}"/>
                </a:ext>
              </a:extLst>
            </p:cNvPr>
            <p:cNvSpPr txBox="1"/>
            <p:nvPr/>
          </p:nvSpPr>
          <p:spPr>
            <a:xfrm>
              <a:off x="9941074" y="26230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356F48-4FDC-4EB4-21AE-341CF1DE05FA}"/>
                </a:ext>
              </a:extLst>
            </p:cNvPr>
            <p:cNvSpPr txBox="1"/>
            <p:nvPr/>
          </p:nvSpPr>
          <p:spPr>
            <a:xfrm>
              <a:off x="10582989" y="26230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18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F8385E-0429-9D2A-9253-A956BBB05ABC}"/>
                </a:ext>
              </a:extLst>
            </p:cNvPr>
            <p:cNvSpPr txBox="1"/>
            <p:nvPr/>
          </p:nvSpPr>
          <p:spPr>
            <a:xfrm>
              <a:off x="11234341" y="262308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8028FA-909A-D6DE-40F0-ED2C3567F5FB}"/>
                </a:ext>
              </a:extLst>
            </p:cNvPr>
            <p:cNvSpPr txBox="1"/>
            <p:nvPr/>
          </p:nvSpPr>
          <p:spPr>
            <a:xfrm>
              <a:off x="8756167" y="304498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AF84B67-72F2-01A7-674A-0A6C05420654}"/>
                </a:ext>
              </a:extLst>
            </p:cNvPr>
            <p:cNvSpPr/>
            <p:nvPr/>
          </p:nvSpPr>
          <p:spPr>
            <a:xfrm>
              <a:off x="10382333" y="3160560"/>
              <a:ext cx="134214" cy="13237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30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</p:spPr>
            <p:txBody>
              <a:bodyPr/>
              <a:lstStyle/>
              <a:p>
                <a:r>
                  <a:rPr lang="en-US" dirty="0"/>
                  <a:t>Branch and Bound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Push LP solution of problem into priority queue,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>
                    <a:solidFill>
                      <a:srgbClr val="7030A0"/>
                    </a:solidFill>
                  </a:rPr>
                  <a:t>ordered by objective value of LP solution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Repeat:</a:t>
                </a:r>
              </a:p>
              <a:p>
                <a:pPr marL="917575" lvl="2" indent="-457200"/>
                <a:r>
                  <a:rPr lang="en-US" sz="2800" dirty="0"/>
                  <a:t>If queue is empty, return IP is infeasible</a:t>
                </a:r>
              </a:p>
              <a:p>
                <a:pPr marL="917575" lvl="2" indent="-457200"/>
                <a:r>
                  <a:rPr lang="en-US" sz="2800" dirty="0"/>
                  <a:t>Pop candidate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from priority queue ()</a:t>
                </a:r>
              </a:p>
              <a:p>
                <a:pPr marL="917575" lvl="2" indent="-45720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is all integer valued, we are done; return solution</a:t>
                </a:r>
              </a:p>
              <a:p>
                <a:pPr marL="917575" lvl="2" indent="-457200"/>
                <a:r>
                  <a:rPr lang="en-US" sz="2800" dirty="0"/>
                  <a:t>Otherwise, select a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is not integer valued, and add two additional LPs to the priority queue: </a:t>
                </a:r>
                <a:endParaRPr lang="en-US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Left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Right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Note: Only add LPs to the queue if they are feasible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  <a:blipFill>
                <a:blip r:embed="rId2"/>
                <a:stretch>
                  <a:fillRect l="-1204" t="-2020"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237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.5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blipFill>
                <a:blip r:embed="rId4"/>
                <a:stretch>
                  <a:fillRect l="-2251" t="-57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304B1C-E084-494E-B89C-10374ED9708A}"/>
              </a:ext>
            </a:extLst>
          </p:cNvPr>
          <p:cNvCxnSpPr>
            <a:cxnSpLocks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B3328BE-77C6-9247-8F66-338B93B17895}"/>
              </a:ext>
            </a:extLst>
          </p:cNvPr>
          <p:cNvCxnSpPr>
            <a:cxnSpLocks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of these points have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for cost vector: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9F6FC3-F0DC-4EF5-96AD-9C3EA08462B4}"/>
              </a:ext>
            </a:extLst>
          </p:cNvPr>
          <p:cNvCxnSpPr/>
          <p:nvPr/>
        </p:nvCxnSpPr>
        <p:spPr>
          <a:xfrm>
            <a:off x="1309880" y="5046935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/>
              <p:nvPr/>
            </p:nvSpPr>
            <p:spPr>
              <a:xfrm>
                <a:off x="5702638" y="4929602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38" y="4929602"/>
                <a:ext cx="6125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DBAC2D-3A55-40DA-BD13-BEA18F8B9823}"/>
              </a:ext>
            </a:extLst>
          </p:cNvPr>
          <p:cNvCxnSpPr/>
          <p:nvPr/>
        </p:nvCxnSpPr>
        <p:spPr>
          <a:xfrm flipH="1" flipV="1">
            <a:off x="2895712" y="2965994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/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F0A80AE-EF42-4100-B6B1-B44247D33AE1}"/>
              </a:ext>
            </a:extLst>
          </p:cNvPr>
          <p:cNvSpPr txBox="1"/>
          <p:nvPr/>
        </p:nvSpPr>
        <p:spPr>
          <a:xfrm>
            <a:off x="1937759" y="40682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767632-B21A-75FB-5694-B2AA1BA64BA4}"/>
              </a:ext>
            </a:extLst>
          </p:cNvPr>
          <p:cNvGrpSpPr/>
          <p:nvPr/>
        </p:nvGrpSpPr>
        <p:grpSpPr>
          <a:xfrm rot="776947">
            <a:off x="2252192" y="4435603"/>
            <a:ext cx="1272044" cy="1202248"/>
            <a:chOff x="2244726" y="4458181"/>
            <a:chExt cx="1272044" cy="120224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B407A2-B3CC-438C-8E41-9A565800177F}"/>
                </a:ext>
              </a:extLst>
            </p:cNvPr>
            <p:cNvCxnSpPr/>
            <p:nvPr/>
          </p:nvCxnSpPr>
          <p:spPr>
            <a:xfrm flipH="1" flipV="1">
              <a:off x="2244726" y="4654548"/>
              <a:ext cx="670389" cy="4166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3FF01A2-D293-41E7-BDC4-98F10D671284}"/>
                </a:ext>
              </a:extLst>
            </p:cNvPr>
            <p:cNvCxnSpPr/>
            <p:nvPr/>
          </p:nvCxnSpPr>
          <p:spPr>
            <a:xfrm>
              <a:off x="2921922" y="5071170"/>
              <a:ext cx="594848" cy="3816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14755F5-3987-47FB-AD4C-89893D072791}"/>
                </a:ext>
              </a:extLst>
            </p:cNvPr>
            <p:cNvCxnSpPr>
              <a:cxnSpLocks/>
            </p:cNvCxnSpPr>
            <p:nvPr/>
          </p:nvCxnSpPr>
          <p:spPr>
            <a:xfrm rot="20823053" flipV="1">
              <a:off x="2832093" y="4458181"/>
              <a:ext cx="562033" cy="5725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365E9BF-6A73-42CB-9DFB-7FFEDC773D76}"/>
                </a:ext>
              </a:extLst>
            </p:cNvPr>
            <p:cNvCxnSpPr>
              <a:cxnSpLocks/>
            </p:cNvCxnSpPr>
            <p:nvPr/>
          </p:nvCxnSpPr>
          <p:spPr>
            <a:xfrm rot="20823053" flipH="1">
              <a:off x="2442260" y="5124063"/>
              <a:ext cx="538134" cy="5363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A1188B6-CB9A-463B-B8BC-FBA6305B22C5}"/>
              </a:ext>
            </a:extLst>
          </p:cNvPr>
          <p:cNvSpPr txBox="1"/>
          <p:nvPr/>
        </p:nvSpPr>
        <p:spPr>
          <a:xfrm>
            <a:off x="3438985" y="3972459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0CD90B-74CA-431A-9A77-821D2021102D}"/>
              </a:ext>
            </a:extLst>
          </p:cNvPr>
          <p:cNvSpPr txBox="1"/>
          <p:nvPr/>
        </p:nvSpPr>
        <p:spPr>
          <a:xfrm>
            <a:off x="3430490" y="5412447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C408B-5A91-4CD3-9243-3594FF273F5E}"/>
              </a:ext>
            </a:extLst>
          </p:cNvPr>
          <p:cNvSpPr txBox="1"/>
          <p:nvPr/>
        </p:nvSpPr>
        <p:spPr>
          <a:xfrm>
            <a:off x="1954886" y="5522897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638308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A8FC67-7389-BB87-7016-0A5766B67491}"/>
              </a:ext>
            </a:extLst>
          </p:cNvPr>
          <p:cNvCxnSpPr>
            <a:cxnSpLocks/>
          </p:cNvCxnSpPr>
          <p:nvPr/>
        </p:nvCxnSpPr>
        <p:spPr>
          <a:xfrm>
            <a:off x="5522758" y="1872575"/>
            <a:ext cx="731578" cy="1444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0C0467-3025-C3E2-8809-B3B765D8032B}"/>
              </a:ext>
            </a:extLst>
          </p:cNvPr>
          <p:cNvCxnSpPr>
            <a:cxnSpLocks/>
          </p:cNvCxnSpPr>
          <p:nvPr/>
        </p:nvCxnSpPr>
        <p:spPr>
          <a:xfrm>
            <a:off x="5522758" y="1872574"/>
            <a:ext cx="1042224" cy="8031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C5387-969B-4214-BB78-5E4CF6564EBB}"/>
              </a:ext>
            </a:extLst>
          </p:cNvPr>
          <p:cNvCxnSpPr>
            <a:cxnSpLocks/>
          </p:cNvCxnSpPr>
          <p:nvPr/>
        </p:nvCxnSpPr>
        <p:spPr>
          <a:xfrm>
            <a:off x="6214325" y="3298845"/>
            <a:ext cx="741406" cy="21503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2D5878-F260-7A8A-0F4E-B00F258C5C44}"/>
              </a:ext>
            </a:extLst>
          </p:cNvPr>
          <p:cNvCxnSpPr>
            <a:cxnSpLocks/>
          </p:cNvCxnSpPr>
          <p:nvPr/>
        </p:nvCxnSpPr>
        <p:spPr>
          <a:xfrm>
            <a:off x="6553238" y="2675769"/>
            <a:ext cx="394320" cy="825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0344515B-5A83-5264-F3AC-C0A1C2B232E1}"/>
              </a:ext>
            </a:extLst>
          </p:cNvPr>
          <p:cNvSpPr/>
          <p:nvPr/>
        </p:nvSpPr>
        <p:spPr>
          <a:xfrm>
            <a:off x="6169280" y="324759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9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8071636" y="4019323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142894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BB704A6-C852-47AC-98BF-140CB25A089E}"/>
              </a:ext>
            </a:extLst>
          </p:cNvPr>
          <p:cNvCxnSpPr>
            <a:cxnSpLocks/>
          </p:cNvCxnSpPr>
          <p:nvPr/>
        </p:nvCxnSpPr>
        <p:spPr>
          <a:xfrm flipH="1">
            <a:off x="2598992" y="2884090"/>
            <a:ext cx="1735336" cy="7667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BEAC396-9115-4E03-B211-3FD4EE1B7A38}"/>
              </a:ext>
            </a:extLst>
          </p:cNvPr>
          <p:cNvCxnSpPr>
            <a:cxnSpLocks/>
          </p:cNvCxnSpPr>
          <p:nvPr/>
        </p:nvCxnSpPr>
        <p:spPr>
          <a:xfrm>
            <a:off x="7698539" y="2964828"/>
            <a:ext cx="1634632" cy="766712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/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/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A8FC67-7389-BB87-7016-0A5766B67491}"/>
              </a:ext>
            </a:extLst>
          </p:cNvPr>
          <p:cNvCxnSpPr>
            <a:cxnSpLocks/>
          </p:cNvCxnSpPr>
          <p:nvPr/>
        </p:nvCxnSpPr>
        <p:spPr>
          <a:xfrm>
            <a:off x="5522758" y="1872575"/>
            <a:ext cx="731578" cy="1444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60C0467-3025-C3E2-8809-B3B765D8032B}"/>
              </a:ext>
            </a:extLst>
          </p:cNvPr>
          <p:cNvCxnSpPr>
            <a:cxnSpLocks/>
          </p:cNvCxnSpPr>
          <p:nvPr/>
        </p:nvCxnSpPr>
        <p:spPr>
          <a:xfrm>
            <a:off x="5522758" y="1872574"/>
            <a:ext cx="1042224" cy="8031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C5387-969B-4214-BB78-5E4CF6564EBB}"/>
              </a:ext>
            </a:extLst>
          </p:cNvPr>
          <p:cNvCxnSpPr>
            <a:cxnSpLocks/>
          </p:cNvCxnSpPr>
          <p:nvPr/>
        </p:nvCxnSpPr>
        <p:spPr>
          <a:xfrm>
            <a:off x="6214325" y="3298845"/>
            <a:ext cx="741406" cy="2150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2D5878-F260-7A8A-0F4E-B00F258C5C44}"/>
              </a:ext>
            </a:extLst>
          </p:cNvPr>
          <p:cNvCxnSpPr>
            <a:cxnSpLocks/>
          </p:cNvCxnSpPr>
          <p:nvPr/>
        </p:nvCxnSpPr>
        <p:spPr>
          <a:xfrm>
            <a:off x="6553238" y="2675769"/>
            <a:ext cx="394320" cy="8255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A5CF365-76C3-B881-D8A4-FE0954684776}"/>
              </a:ext>
            </a:extLst>
          </p:cNvPr>
          <p:cNvCxnSpPr>
            <a:cxnSpLocks/>
          </p:cNvCxnSpPr>
          <p:nvPr/>
        </p:nvCxnSpPr>
        <p:spPr>
          <a:xfrm>
            <a:off x="3091063" y="3972444"/>
            <a:ext cx="0" cy="23307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3E08D8C-29A3-700A-1453-98749DCF0C49}"/>
              </a:ext>
            </a:extLst>
          </p:cNvPr>
          <p:cNvGrpSpPr/>
          <p:nvPr/>
        </p:nvGrpSpPr>
        <p:grpSpPr>
          <a:xfrm>
            <a:off x="2465843" y="4448993"/>
            <a:ext cx="623763" cy="1215207"/>
            <a:chOff x="2465843" y="4448993"/>
            <a:chExt cx="623763" cy="121520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4B3FC4-0C68-9177-4607-FC9A28DEB0B3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43" y="4448994"/>
              <a:ext cx="612263" cy="121520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528912-E2EB-10F3-00CA-A6EE00F15E6E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43" y="4448993"/>
              <a:ext cx="622666" cy="48695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5F310-45CA-98BB-FB8D-71502D37C140}"/>
                </a:ext>
              </a:extLst>
            </p:cNvPr>
            <p:cNvCxnSpPr>
              <a:cxnSpLocks/>
            </p:cNvCxnSpPr>
            <p:nvPr/>
          </p:nvCxnSpPr>
          <p:spPr>
            <a:xfrm>
              <a:off x="3089606" y="4905414"/>
              <a:ext cx="0" cy="75878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BDB5CBE-D66A-1654-9616-7C3E152E1C11}"/>
              </a:ext>
            </a:extLst>
          </p:cNvPr>
          <p:cNvCxnSpPr>
            <a:cxnSpLocks/>
          </p:cNvCxnSpPr>
          <p:nvPr/>
        </p:nvCxnSpPr>
        <p:spPr>
          <a:xfrm>
            <a:off x="9956967" y="4016646"/>
            <a:ext cx="0" cy="23307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BA9507-5A16-2613-23F0-F64E0BF50155}"/>
              </a:ext>
            </a:extLst>
          </p:cNvPr>
          <p:cNvGrpSpPr/>
          <p:nvPr/>
        </p:nvGrpSpPr>
        <p:grpSpPr>
          <a:xfrm>
            <a:off x="9956054" y="5141048"/>
            <a:ext cx="594110" cy="998805"/>
            <a:chOff x="9956054" y="5141048"/>
            <a:chExt cx="594110" cy="99880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A8E3292-22C7-6460-01C1-3AD0BB447C8B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144563"/>
              <a:ext cx="203361" cy="15718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01CF333-0B23-A577-619D-698D88130886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966989"/>
              <a:ext cx="594110" cy="17286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ABCEF72-904A-2280-7DBD-50C2A525AE17}"/>
                </a:ext>
              </a:extLst>
            </p:cNvPr>
            <p:cNvCxnSpPr>
              <a:cxnSpLocks/>
            </p:cNvCxnSpPr>
            <p:nvPr/>
          </p:nvCxnSpPr>
          <p:spPr>
            <a:xfrm>
              <a:off x="10147671" y="5301746"/>
              <a:ext cx="394320" cy="8255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8C1392E-2721-3D87-23EA-479270F50233}"/>
                </a:ext>
              </a:extLst>
            </p:cNvPr>
            <p:cNvCxnSpPr>
              <a:cxnSpLocks/>
            </p:cNvCxnSpPr>
            <p:nvPr/>
          </p:nvCxnSpPr>
          <p:spPr>
            <a:xfrm>
              <a:off x="9956054" y="5141048"/>
              <a:ext cx="3499" cy="82594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0344515B-5A83-5264-F3AC-C0A1C2B232E1}"/>
              </a:ext>
            </a:extLst>
          </p:cNvPr>
          <p:cNvSpPr/>
          <p:nvPr/>
        </p:nvSpPr>
        <p:spPr>
          <a:xfrm>
            <a:off x="6169280" y="324759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5D0D7A1-6B79-4AA8-8C14-8D444F4B53E9}"/>
              </a:ext>
            </a:extLst>
          </p:cNvPr>
          <p:cNvCxnSpPr>
            <a:cxnSpLocks/>
          </p:cNvCxnSpPr>
          <p:nvPr/>
        </p:nvCxnSpPr>
        <p:spPr>
          <a:xfrm>
            <a:off x="6534448" y="3052733"/>
            <a:ext cx="0" cy="496956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1F77299-4E93-E78D-E766-1FC99146740C}"/>
              </a:ext>
            </a:extLst>
          </p:cNvPr>
          <p:cNvCxnSpPr>
            <a:cxnSpLocks/>
          </p:cNvCxnSpPr>
          <p:nvPr/>
        </p:nvCxnSpPr>
        <p:spPr>
          <a:xfrm>
            <a:off x="5937374" y="3052733"/>
            <a:ext cx="0" cy="496956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E5F02E42-682F-AF8F-4687-57178C8627FA}"/>
              </a:ext>
            </a:extLst>
          </p:cNvPr>
          <p:cNvSpPr/>
          <p:nvPr/>
        </p:nvSpPr>
        <p:spPr>
          <a:xfrm>
            <a:off x="9890255" y="5904295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0E7C5ED-AB5E-F1A6-2BB3-892D6922B974}"/>
              </a:ext>
            </a:extLst>
          </p:cNvPr>
          <p:cNvSpPr/>
          <p:nvPr/>
        </p:nvSpPr>
        <p:spPr>
          <a:xfrm>
            <a:off x="3024550" y="5594447"/>
            <a:ext cx="134214" cy="132375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128" grpId="0" animBg="1"/>
      <p:bldP spid="1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/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BD710D-5DAF-A946-B4B2-8380E3D30F3B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/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4.85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0BF86E-7EF4-7F4F-9138-DCB5E85CD396}"/>
              </a:ext>
            </a:extLst>
          </p:cNvPr>
          <p:cNvCxnSpPr>
            <a:cxnSpLocks/>
            <a:stCxn id="4" idx="2"/>
            <a:endCxn id="32" idx="0"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17,6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=20.6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18,4.85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=20.91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blipFill>
                <a:blip r:embed="rId9"/>
                <a:stretch>
                  <a:fillRect l="-2251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99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ADEEB0-665B-C8D7-1AA9-F2E98E202B20}"/>
              </a:ext>
            </a:extLst>
          </p:cNvPr>
          <p:cNvCxnSpPr/>
          <p:nvPr/>
        </p:nvCxnSpPr>
        <p:spPr>
          <a:xfrm>
            <a:off x="4565869" y="468872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8B258-6B1A-7FC5-63D1-7100D5086B1A}"/>
                  </a:ext>
                </a:extLst>
              </p:cNvPr>
              <p:cNvSpPr txBox="1"/>
              <p:nvPr/>
            </p:nvSpPr>
            <p:spPr>
              <a:xfrm>
                <a:off x="8716370" y="4629985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8B258-6B1A-7FC5-63D1-7100D5086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70" y="4629985"/>
                <a:ext cx="6125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D19D3F-FC95-DE41-782E-F12FA5C6C849}"/>
              </a:ext>
            </a:extLst>
          </p:cNvPr>
          <p:cNvCxnSpPr/>
          <p:nvPr/>
        </p:nvCxnSpPr>
        <p:spPr>
          <a:xfrm flipH="1" flipV="1">
            <a:off x="5676724" y="215927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B8043-DA08-90E7-3D64-3873E82D5040}"/>
                  </a:ext>
                </a:extLst>
              </p:cNvPr>
              <p:cNvSpPr txBox="1"/>
              <p:nvPr/>
            </p:nvSpPr>
            <p:spPr>
              <a:xfrm>
                <a:off x="4565869" y="2397623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B8043-DA08-90E7-3D64-3873E82D5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69" y="2397623"/>
                <a:ext cx="62081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B31BE4-0BBE-2FA7-EFEC-F11C3D77658C}"/>
              </a:ext>
            </a:extLst>
          </p:cNvPr>
          <p:cNvCxnSpPr/>
          <p:nvPr/>
        </p:nvCxnSpPr>
        <p:spPr>
          <a:xfrm flipV="1">
            <a:off x="5710178" y="4066789"/>
            <a:ext cx="397011" cy="6219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A65276-FBE5-0998-B8B1-65E89E830522}"/>
                  </a:ext>
                </a:extLst>
              </p:cNvPr>
              <p:cNvSpPr txBox="1"/>
              <p:nvPr/>
            </p:nvSpPr>
            <p:spPr>
              <a:xfrm>
                <a:off x="5978251" y="3602323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A65276-FBE5-0998-B8B1-65E89E83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251" y="3602323"/>
                <a:ext cx="4475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41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A5F80-1F09-E08D-7506-30EA3D979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38F1-6A5C-0065-756A-CCE1BCDC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675077-8D91-E5B2-3036-5BA9CB8374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DABF43A-0583-225B-6046-7537C679D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84" y="1658704"/>
            <a:ext cx="4911772" cy="4832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F346C-771F-A744-0CAC-E5ACF811AA68}"/>
              </a:ext>
            </a:extLst>
          </p:cNvPr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https://www.desmos.com/calculator/8d9kxbdq9u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59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the magnitude of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𝐜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increases, the distance between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contours lines of the objective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𝐜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⊤</m:t>
                        </m:r>
                      </m:sup>
                    </m:sSup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𝐱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2"/>
                <a:stretch>
                  <a:fillRect l="-1271" t="-15455" b="-7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0F700-F6C4-47BF-AABE-6D99E6060F7B}"/>
              </a:ext>
            </a:extLst>
          </p:cNvPr>
          <p:cNvSpPr txBox="1">
            <a:spLocks/>
          </p:cNvSpPr>
          <p:nvPr/>
        </p:nvSpPr>
        <p:spPr>
          <a:xfrm>
            <a:off x="669281" y="2148810"/>
            <a:ext cx="47506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27F95-72CA-71AF-204C-EF3B6C3A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84" y="1658704"/>
            <a:ext cx="4911772" cy="4832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66CC2-F12B-58DC-C568-4151DD81C556}"/>
              </a:ext>
            </a:extLst>
          </p:cNvPr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https://www.desmos.com/calculator/8d9kxbdq9u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015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54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4C7F50-59D7-6F7C-75AA-8F6390207B8C}"/>
              </a:ext>
            </a:extLst>
          </p:cNvPr>
          <p:cNvSpPr txBox="1"/>
          <p:nvPr/>
        </p:nvSpPr>
        <p:spPr>
          <a:xfrm>
            <a:off x="6278880" y="5602778"/>
            <a:ext cx="5719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Feasible region:</a:t>
            </a:r>
          </a:p>
          <a:p>
            <a:r>
              <a:rPr lang="en-US" sz="2800" dirty="0">
                <a:solidFill>
                  <a:srgbClr val="7030A0"/>
                </a:solidFill>
              </a:rPr>
              <a:t>All points x that satisfy the constraints</a:t>
            </a:r>
          </a:p>
        </p:txBody>
      </p:sp>
    </p:spTree>
    <p:extLst>
      <p:ext uri="{BB962C8B-B14F-4D97-AF65-F5344CB8AC3E}">
        <p14:creationId xmlns:p14="http://schemas.microsoft.com/office/powerpoint/2010/main" val="15390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10935</TotalTime>
  <Words>1912</Words>
  <Application>Microsoft Office PowerPoint</Application>
  <PresentationFormat>Widescreen</PresentationFormat>
  <Paragraphs>473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Wingdings</vt:lpstr>
      <vt:lpstr>Office Theme</vt:lpstr>
      <vt:lpstr>Plan</vt:lpstr>
      <vt:lpstr>Optimization</vt:lpstr>
      <vt:lpstr>AI: Representation and Problem Solving </vt:lpstr>
      <vt:lpstr>Poll 1</vt:lpstr>
      <vt:lpstr>Question</vt:lpstr>
      <vt:lpstr>Cost Contours</vt:lpstr>
      <vt:lpstr>Question</vt:lpstr>
      <vt:lpstr>Graphics Representation</vt:lpstr>
      <vt:lpstr>Graphics Representation</vt:lpstr>
      <vt:lpstr>Graphics Representation</vt:lpstr>
      <vt:lpstr>Graphics Representation</vt:lpstr>
      <vt:lpstr>Graphics Representation</vt:lpstr>
      <vt:lpstr>Reminder: Cost Contours</vt:lpstr>
      <vt:lpstr>Poll 2</vt:lpstr>
      <vt:lpstr>Solving a Linear Program</vt:lpstr>
      <vt:lpstr>Solving a Linear Program</vt:lpstr>
      <vt:lpstr>Poll 3</vt:lpstr>
      <vt:lpstr>Solving an LP</vt:lpstr>
      <vt:lpstr>Solving an LP</vt:lpstr>
      <vt:lpstr>Solving an LP</vt:lpstr>
      <vt:lpstr>Solving an LP</vt:lpstr>
      <vt:lpstr>Solving an LP</vt:lpstr>
      <vt:lpstr>What about higher dimensions?</vt:lpstr>
      <vt:lpstr>“Marty, you’re not thinking fourth-dimensionally”</vt:lpstr>
      <vt:lpstr>Shapes in higher dimensions</vt:lpstr>
      <vt:lpstr>What are intersections in higher dimensions?</vt:lpstr>
      <vt:lpstr>How do we find intersections in higher dimensions?</vt:lpstr>
      <vt:lpstr>Integer Programming</vt:lpstr>
      <vt:lpstr>Linear Programming</vt:lpstr>
      <vt:lpstr>Linear Programming  Integer Programming</vt:lpstr>
      <vt:lpstr>Linear Programming vs Integer Programming</vt:lpstr>
      <vt:lpstr>Integer Programming: Graphical Representation</vt:lpstr>
      <vt:lpstr>Relaxation</vt:lpstr>
      <vt:lpstr>Notation Alert</vt:lpstr>
      <vt:lpstr>Poll 4:</vt:lpstr>
      <vt:lpstr>Poll 5:</vt:lpstr>
      <vt:lpstr>Solving an IP</vt:lpstr>
      <vt:lpstr>Solving an IP</vt:lpstr>
      <vt:lpstr>Branch and Bound Example</vt:lpstr>
      <vt:lpstr>Branch and Bound Example</vt:lpstr>
      <vt:lpstr>Branch and Bound Example</vt:lpstr>
      <vt:lpstr>Branch and Bound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751</cp:revision>
  <cp:lastPrinted>2018-11-27T13:42:27Z</cp:lastPrinted>
  <dcterms:created xsi:type="dcterms:W3CDTF">2018-10-11T11:39:27Z</dcterms:created>
  <dcterms:modified xsi:type="dcterms:W3CDTF">2025-09-18T19:57:46Z</dcterms:modified>
</cp:coreProperties>
</file>