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640" r:id="rId2"/>
    <p:sldId id="663" r:id="rId3"/>
    <p:sldId id="688" r:id="rId4"/>
    <p:sldId id="692" r:id="rId5"/>
    <p:sldId id="691" r:id="rId6"/>
    <p:sldId id="696" r:id="rId7"/>
    <p:sldId id="697" r:id="rId8"/>
    <p:sldId id="698" r:id="rId9"/>
    <p:sldId id="699" r:id="rId10"/>
    <p:sldId id="700" r:id="rId11"/>
    <p:sldId id="701" r:id="rId12"/>
    <p:sldId id="702" r:id="rId13"/>
    <p:sldId id="703" r:id="rId14"/>
    <p:sldId id="704" r:id="rId15"/>
    <p:sldId id="705" r:id="rId16"/>
    <p:sldId id="706" r:id="rId17"/>
    <p:sldId id="707" r:id="rId18"/>
    <p:sldId id="708" r:id="rId19"/>
    <p:sldId id="709" r:id="rId20"/>
    <p:sldId id="711" r:id="rId21"/>
    <p:sldId id="710" r:id="rId22"/>
    <p:sldId id="713" r:id="rId23"/>
    <p:sldId id="736" r:id="rId2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t Virtue" initials="PV" lastIdx="1" clrIdx="0">
    <p:extLst>
      <p:ext uri="{19B8F6BF-5375-455C-9EA6-DF929625EA0E}">
        <p15:presenceInfo xmlns:p15="http://schemas.microsoft.com/office/powerpoint/2012/main" userId="aff125923c56321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1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1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BBF5E2F-2EA4-4BED-BDB7-3263066D10D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61C2587-C0BF-41B9-B0FA-D76263C040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341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51F94F5-58D1-42ED-AB38-DD97D2E4947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873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BC037-32FA-4360-ABE3-07627B2BC3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05A9D-A4AF-4C69-803F-B3FD8FE7AA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362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4AEEE-3587-4C7D-BAA3-0C3E401F3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8654F2-609F-41BE-BF94-9566C0BCC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EAD64-81FE-45C7-87BE-C99041D876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C9082A-2241-44ED-B9AD-9750B21A6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10290-45AC-4A7C-9A77-667E4B9CF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742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5DDBF4-DC75-4000-B4CD-4560FF8BCA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38E350-8C93-428E-9B85-FE7F21988F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2166D-1728-4813-9139-87CA01351A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9C6B2-CD29-4F7A-8C8F-E7523A74F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A101A-1A5F-4B8A-B35C-38FD5CC03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803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15EC7-C509-45E9-A595-C7C08F504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099" y="367131"/>
            <a:ext cx="10515600" cy="62781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61D1F-B34A-4BF8-908F-7A2369939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10515600" cy="2039539"/>
          </a:xfrm>
          <a:prstGeom prst="rect">
            <a:avLst/>
          </a:prstGeo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 marL="230188" indent="-230188">
              <a:buFont typeface="Wingdings" panose="05000000000000000000" pitchFamily="2" charset="2"/>
              <a:buChar char="§"/>
              <a:defRPr/>
            </a:lvl2pPr>
            <a:lvl3pPr marL="460375" indent="-230188">
              <a:buFont typeface="Wingdings" panose="05000000000000000000" pitchFamily="2" charset="2"/>
              <a:buChar char="§"/>
              <a:defRPr/>
            </a:lvl3pPr>
            <a:lvl4pPr marL="684213" indent="-223838">
              <a:buFont typeface="Wingdings" panose="05000000000000000000" pitchFamily="2" charset="2"/>
              <a:buChar char="§"/>
              <a:defRPr/>
            </a:lvl4pPr>
            <a:lvl5pPr marL="914400" indent="-228600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6F6A89D-691A-4F7C-98F1-F0C593DCAC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96837" y="6362388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4E5DC575-B3DA-4894-AC1D-D96F1860F14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755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8BDF3-C675-4FE4-A910-AC4D96386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1E326A-32E2-4FAA-B286-2C7318FA9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1D807-F2AA-4847-A712-DB46B5082E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8B119-C720-495E-B60C-22CBB6586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2A286-1540-4D00-A534-703021A3B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834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5E853-5CAF-42AD-AB47-7F5A49B7B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D8E34-F3E7-4F97-A3DF-30EEE989C0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8AB9D5-42F1-4DA5-90B3-823D47216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76C05-7108-4656-9F43-674919BE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57A914-9DAA-4AE9-A76A-42447258A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C0452A-1F51-42B5-8497-BB68481ED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013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8A46B-388C-4D77-BE61-52E7B1C91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ECDA0-3BD6-450B-8B96-C3684DC87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D6CCF2-765D-4D39-83E7-42743CE9E7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ECD599-93B8-46A3-9EF0-230980A89B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D0E1B5-5F66-4EE8-9EE1-86A03BA8AD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4E6235-3EAC-4DFF-9A14-1ADA715CC2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32BF57-DA9A-4492-A076-AB71F5BE9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B5FCD9-5D4E-4E57-9402-7599F9885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63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00DDE-4BCF-4525-91BE-72A54FC8C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F6FE61-20C8-49B5-BF10-C0DCB24C67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D4D872-320C-4D19-B900-0E59609A4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B071D-2650-40F5-8B1E-46DF9DB8D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177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747EB5-7CA0-4A83-9D1B-19C143605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2C3624-E3A1-4C8A-95B8-43FE56CEE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65764B-81AF-4873-8E85-B90AF3207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124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F3DD2-9E90-4EBF-9B07-2194BDC33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8BFE9-2F23-4BCD-B60A-0983EBBCE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95FE31-2336-4B0E-BC8F-3572FA6EC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DFD6EC-511A-455D-8BD9-982DE4390A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7B1AA-215E-4D2A-873E-12B2C9104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5E25FC-1B80-4F9E-AB2D-C76EBB645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763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39F35-1611-42F7-A008-1247A6AC1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268273-8ED8-4A31-9442-466BDD24B8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6F42B4-A61A-4FDA-B0DC-F40834BD8E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D9FEBD-503F-464B-B22C-555050B3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3EB89-3411-4E32-9B86-664EF2A4EA09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AC58AB-1586-418B-A030-C9B1CABED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F43F4-342D-4F33-99B8-27ACFF6C0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E5DC575-B3DA-4894-AC1D-D96F1860F1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046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823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21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21.png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7" Type="http://schemas.openxmlformats.org/officeDocument/2006/relationships/image" Target="../media/image1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1.png"/><Relationship Id="rId5" Type="http://schemas.openxmlformats.org/officeDocument/2006/relationships/image" Target="../media/image90.png"/><Relationship Id="rId4" Type="http://schemas.openxmlformats.org/officeDocument/2006/relationships/image" Target="../media/image27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7" Type="http://schemas.openxmlformats.org/officeDocument/2006/relationships/image" Target="../media/image1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1.png"/><Relationship Id="rId5" Type="http://schemas.openxmlformats.org/officeDocument/2006/relationships/image" Target="../media/image90.png"/><Relationship Id="rId4" Type="http://schemas.openxmlformats.org/officeDocument/2006/relationships/image" Target="../media/image27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1.png"/><Relationship Id="rId4" Type="http://schemas.openxmlformats.org/officeDocument/2006/relationships/image" Target="../media/image1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0.png"/><Relationship Id="rId2" Type="http://schemas.openxmlformats.org/officeDocument/2006/relationships/image" Target="../media/image24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0.png"/><Relationship Id="rId2" Type="http://schemas.openxmlformats.org/officeDocument/2006/relationships/image" Target="../media/image34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1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Warm-up: What to eat?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7BE3B31-AFA3-48BB-9502-DD594832B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11022486" cy="1028237"/>
          </a:xfrm>
        </p:spPr>
        <p:txBody>
          <a:bodyPr/>
          <a:lstStyle/>
          <a:p>
            <a:r>
              <a:rPr lang="en-US" dirty="0"/>
              <a:t>We are trying healthy by finding the optimal amount of food to purchase.</a:t>
            </a:r>
          </a:p>
          <a:p>
            <a:r>
              <a:rPr lang="en-US" dirty="0"/>
              <a:t>We can choose the amount of </a:t>
            </a:r>
            <a:r>
              <a:rPr lang="en-US" dirty="0">
                <a:solidFill>
                  <a:srgbClr val="00B050"/>
                </a:solidFill>
              </a:rPr>
              <a:t>stir-fry</a:t>
            </a:r>
            <a:r>
              <a:rPr lang="en-US" dirty="0"/>
              <a:t> (ounce) and </a:t>
            </a:r>
            <a:r>
              <a:rPr lang="en-US" dirty="0" err="1">
                <a:solidFill>
                  <a:srgbClr val="00B050"/>
                </a:solidFill>
              </a:rPr>
              <a:t>boba</a:t>
            </a:r>
            <a:r>
              <a:rPr lang="en-US" dirty="0"/>
              <a:t> (fluid ounces).</a:t>
            </a:r>
          </a:p>
          <a:p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4">
                <a:extLst>
                  <a:ext uri="{FF2B5EF4-FFF2-40B4-BE49-F238E27FC236}">
                    <a16:creationId xmlns:a16="http://schemas.microsoft.com/office/drawing/2014/main" id="{9B1179B3-B712-4841-AA11-B9B634BA49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2099" y="2456704"/>
                <a:ext cx="3730732" cy="194459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u="sng" dirty="0"/>
                  <a:t>Healthy Squad Goals</a:t>
                </a:r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en-US" sz="2400" dirty="0">
                    <a:solidFill>
                      <a:schemeClr val="tx1"/>
                    </a:solidFill>
                  </a:rPr>
                  <a:t>2000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Calories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2500</a:t>
                </a:r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en-US" sz="2400" dirty="0">
                    <a:solidFill>
                      <a:schemeClr val="tx1"/>
                    </a:solidFill>
                  </a:rPr>
                  <a:t>Sugar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100 g</a:t>
                </a:r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en-US" sz="2400" dirty="0">
                    <a:solidFill>
                      <a:schemeClr val="tx1"/>
                    </a:solidFill>
                  </a:rPr>
                  <a:t>Calcium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700 mg</a:t>
                </a:r>
              </a:p>
              <a:p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6" name="Content Placeholder 4">
                <a:extLst>
                  <a:ext uri="{FF2B5EF4-FFF2-40B4-BE49-F238E27FC236}">
                    <a16:creationId xmlns:a16="http://schemas.microsoft.com/office/drawing/2014/main" id="{9B1179B3-B712-4841-AA11-B9B634BA49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9" y="2456704"/>
                <a:ext cx="3730732" cy="1944591"/>
              </a:xfrm>
              <a:prstGeom prst="rect">
                <a:avLst/>
              </a:prstGeom>
              <a:blipFill>
                <a:blip r:embed="rId2"/>
                <a:stretch>
                  <a:fillRect l="-3431" t="-5016" b="-18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2619A59-A031-4743-A024-CAD5734920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699007"/>
              </p:ext>
            </p:extLst>
          </p:nvPr>
        </p:nvGraphicFramePr>
        <p:xfrm>
          <a:off x="4474806" y="2456703"/>
          <a:ext cx="7251975" cy="1944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689">
                  <a:extLst>
                    <a:ext uri="{9D8B030D-6E8A-4147-A177-3AD203B41FA5}">
                      <a16:colId xmlns:a16="http://schemas.microsoft.com/office/drawing/2014/main" val="1419125171"/>
                    </a:ext>
                  </a:extLst>
                </a:gridCol>
                <a:gridCol w="1283368">
                  <a:extLst>
                    <a:ext uri="{9D8B030D-6E8A-4147-A177-3AD203B41FA5}">
                      <a16:colId xmlns:a16="http://schemas.microsoft.com/office/drawing/2014/main" val="2133331604"/>
                    </a:ext>
                  </a:extLst>
                </a:gridCol>
                <a:gridCol w="1291390">
                  <a:extLst>
                    <a:ext uri="{9D8B030D-6E8A-4147-A177-3AD203B41FA5}">
                      <a16:colId xmlns:a16="http://schemas.microsoft.com/office/drawing/2014/main" val="3315887434"/>
                    </a:ext>
                  </a:extLst>
                </a:gridCol>
                <a:gridCol w="1267326">
                  <a:extLst>
                    <a:ext uri="{9D8B030D-6E8A-4147-A177-3AD203B41FA5}">
                      <a16:colId xmlns:a16="http://schemas.microsoft.com/office/drawing/2014/main" val="183471038"/>
                    </a:ext>
                  </a:extLst>
                </a:gridCol>
                <a:gridCol w="1219202">
                  <a:extLst>
                    <a:ext uri="{9D8B030D-6E8A-4147-A177-3AD203B41FA5}">
                      <a16:colId xmlns:a16="http://schemas.microsoft.com/office/drawing/2014/main" val="4082008671"/>
                    </a:ext>
                  </a:extLst>
                </a:gridCol>
              </a:tblGrid>
              <a:tr h="64819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Food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Calories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Sugar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Calcium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113569"/>
                  </a:ext>
                </a:extLst>
              </a:tr>
              <a:tr h="64819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B050"/>
                          </a:solidFill>
                        </a:rPr>
                        <a:t>Stir-fry</a:t>
                      </a:r>
                      <a:r>
                        <a:rPr lang="en-US" sz="2400" dirty="0"/>
                        <a:t> (per oz)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6390953"/>
                  </a:ext>
                </a:extLst>
              </a:tr>
              <a:tr h="64819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B050"/>
                          </a:solidFill>
                        </a:rPr>
                        <a:t>Boba</a:t>
                      </a:r>
                      <a:r>
                        <a:rPr lang="en-US" sz="2400" dirty="0"/>
                        <a:t> (per </a:t>
                      </a:r>
                      <a:r>
                        <a:rPr lang="en-US" sz="2400" dirty="0" err="1"/>
                        <a:t>fl</a:t>
                      </a:r>
                      <a:r>
                        <a:rPr lang="en-US" sz="2400" dirty="0"/>
                        <a:t> oz)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9491810"/>
                  </a:ext>
                </a:extLst>
              </a:tr>
            </a:tbl>
          </a:graphicData>
        </a:graphic>
      </p:graphicFrame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1EA6416A-C2DF-4BCC-BD31-ADD072B89DD9}"/>
              </a:ext>
            </a:extLst>
          </p:cNvPr>
          <p:cNvSpPr txBox="1">
            <a:spLocks/>
          </p:cNvSpPr>
          <p:nvPr/>
        </p:nvSpPr>
        <p:spPr>
          <a:xfrm>
            <a:off x="552099" y="4995368"/>
            <a:ext cx="11022486" cy="102823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is the cheapest way to stay “healthy” with this menu?</a:t>
            </a:r>
          </a:p>
          <a:p>
            <a:r>
              <a:rPr lang="en-US" dirty="0"/>
              <a:t>How much </a:t>
            </a:r>
            <a:r>
              <a:rPr lang="en-US" dirty="0">
                <a:solidFill>
                  <a:srgbClr val="00B050"/>
                </a:solidFill>
              </a:rPr>
              <a:t>stir-fry</a:t>
            </a:r>
            <a:r>
              <a:rPr lang="en-US" dirty="0"/>
              <a:t> (ounce) and </a:t>
            </a:r>
            <a:r>
              <a:rPr lang="en-US" dirty="0" err="1">
                <a:solidFill>
                  <a:srgbClr val="00B050"/>
                </a:solidFill>
              </a:rPr>
              <a:t>boba</a:t>
            </a:r>
            <a:r>
              <a:rPr lang="en-US" dirty="0"/>
              <a:t> (fluid ounces) should we buy?</a:t>
            </a:r>
          </a:p>
        </p:txBody>
      </p:sp>
    </p:spTree>
    <p:extLst>
      <p:ext uri="{BB962C8B-B14F-4D97-AF65-F5344CB8AC3E}">
        <p14:creationId xmlns:p14="http://schemas.microsoft.com/office/powerpoint/2010/main" val="143278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ED6D-EBE2-4F6C-95F3-520138F1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Formulation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7565F-D6F0-4766-AD8B-02BB7A31A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Diet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/>
              <p:nvPr/>
            </p:nvSpPr>
            <p:spPr>
              <a:xfrm>
                <a:off x="501215" y="1717017"/>
                <a:ext cx="4752776" cy="26574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lim>
                        </m:limLow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func>
                  </m:oMath>
                </a14:m>
                <a:r>
                  <a:rPr lang="en-US" sz="2800" dirty="0"/>
                  <a:t> </a:t>
                </a:r>
              </a:p>
              <a:p>
                <a:endParaRPr lang="en-US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	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8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	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sz="2800" b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	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215" y="1717017"/>
                <a:ext cx="4752776" cy="265745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8158590D-EA2A-4E8D-BA9E-6A3C3BFDD3F6}"/>
              </a:ext>
            </a:extLst>
          </p:cNvPr>
          <p:cNvSpPr txBox="1">
            <a:spLocks/>
          </p:cNvSpPr>
          <p:nvPr/>
        </p:nvSpPr>
        <p:spPr>
          <a:xfrm>
            <a:off x="8551304" y="4475712"/>
            <a:ext cx="1209431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Limit</a:t>
            </a:r>
          </a:p>
        </p:txBody>
      </p:sp>
      <p:pic>
        <p:nvPicPr>
          <p:cNvPr id="9" name="Picture 4">
            <a:extLst>
              <a:ext uri="{FF2B5EF4-FFF2-40B4-BE49-F238E27FC236}">
                <a16:creationId xmlns:a16="http://schemas.microsoft.com/office/drawing/2014/main" id="{E2475F62-BF63-4AB6-8787-392C54C87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6309" y="207242"/>
            <a:ext cx="2770420" cy="277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E454A95-5FD3-448F-9115-E1D9D301FCF5}"/>
              </a:ext>
            </a:extLst>
          </p:cNvPr>
          <p:cNvSpPr txBox="1">
            <a:spLocks/>
          </p:cNvSpPr>
          <p:nvPr/>
        </p:nvSpPr>
        <p:spPr>
          <a:xfrm>
            <a:off x="552099" y="6081161"/>
            <a:ext cx="5434486" cy="58060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Notation Alert!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4">
                <a:extLst>
                  <a:ext uri="{FF2B5EF4-FFF2-40B4-BE49-F238E27FC236}">
                    <a16:creationId xmlns:a16="http://schemas.microsoft.com/office/drawing/2014/main" id="{364DED06-1B9A-4D30-BB6B-4F92CD60E2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86215" y="4992109"/>
                <a:ext cx="2920444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00</m:t>
                                </m:r>
                              </m:e>
                              <m:e>
                                <m: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50</m:t>
                                </m:r>
                              </m:e>
                            </m:mr>
                            <m:mr>
                              <m:e>
                                <m:eqArr>
                                  <m:eqArrPr>
                                    <m:ctrlP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e>
                                </m:eqArr>
                              </m:e>
                              <m:e>
                                <m:eqArr>
                                  <m:eqArrPr>
                                    <m:ctrlP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50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70</m:t>
                                    </m:r>
                                  </m:e>
                                </m:eqAr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Content Placeholder 4">
                <a:extLst>
                  <a:ext uri="{FF2B5EF4-FFF2-40B4-BE49-F238E27FC236}">
                    <a16:creationId xmlns:a16="http://schemas.microsoft.com/office/drawing/2014/main" id="{364DED06-1B9A-4D30-BB6B-4F92CD60E2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6215" y="4992109"/>
                <a:ext cx="2920444" cy="1575461"/>
              </a:xfrm>
              <a:prstGeom prst="rect">
                <a:avLst/>
              </a:prstGeom>
              <a:blipFill>
                <a:blip r:embed="rId4"/>
                <a:stretch>
                  <a:fillRect t="-1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4">
                <a:extLst>
                  <a:ext uri="{FF2B5EF4-FFF2-40B4-BE49-F238E27FC236}">
                    <a16:creationId xmlns:a16="http://schemas.microsoft.com/office/drawing/2014/main" id="{0ABAEF73-116A-4798-ADD2-2ED2995D20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53886" y="5010977"/>
                <a:ext cx="2413884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𝐛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2000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2500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700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Content Placeholder 4">
                <a:extLst>
                  <a:ext uri="{FF2B5EF4-FFF2-40B4-BE49-F238E27FC236}">
                    <a16:creationId xmlns:a16="http://schemas.microsoft.com/office/drawing/2014/main" id="{0ABAEF73-116A-4798-ADD2-2ED2995D20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3886" y="5010977"/>
                <a:ext cx="2413884" cy="1575461"/>
              </a:xfrm>
              <a:prstGeom prst="rect">
                <a:avLst/>
              </a:prstGeom>
              <a:blipFill>
                <a:blip r:embed="rId5"/>
                <a:stretch>
                  <a:fillRect t="-1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4">
                <a:extLst>
                  <a:ext uri="{FF2B5EF4-FFF2-40B4-BE49-F238E27FC236}">
                    <a16:creationId xmlns:a16="http://schemas.microsoft.com/office/drawing/2014/main" id="{8D6D3386-F12A-4236-A63A-9B0ABDE259A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45806" y="3354144"/>
                <a:ext cx="2413884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𝐜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0.5</m:t>
                              </m:r>
                            </m:e>
                          </m:eqArr>
                        </m:e>
                      </m:d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Content Placeholder 4">
                <a:extLst>
                  <a:ext uri="{FF2B5EF4-FFF2-40B4-BE49-F238E27FC236}">
                    <a16:creationId xmlns:a16="http://schemas.microsoft.com/office/drawing/2014/main" id="{8D6D3386-F12A-4236-A63A-9B0ABDE259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5806" y="3354144"/>
                <a:ext cx="2413884" cy="15754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758232ED-59F2-4DCB-A157-270ADD7DD2BE}"/>
              </a:ext>
            </a:extLst>
          </p:cNvPr>
          <p:cNvSpPr txBox="1">
            <a:spLocks/>
          </p:cNvSpPr>
          <p:nvPr/>
        </p:nvSpPr>
        <p:spPr>
          <a:xfrm rot="18397552">
            <a:off x="6126951" y="4263919"/>
            <a:ext cx="1209431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Stir-fry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65E2BE35-ED1B-421C-A3AC-F1298E61FD10}"/>
              </a:ext>
            </a:extLst>
          </p:cNvPr>
          <p:cNvSpPr txBox="1">
            <a:spLocks/>
          </p:cNvSpPr>
          <p:nvPr/>
        </p:nvSpPr>
        <p:spPr>
          <a:xfrm rot="18397552">
            <a:off x="6847761" y="4301927"/>
            <a:ext cx="1209431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Boba</a:t>
            </a:r>
          </a:p>
        </p:txBody>
      </p:sp>
      <p:sp>
        <p:nvSpPr>
          <p:cNvPr id="18" name="Content Placeholder 4">
            <a:extLst>
              <a:ext uri="{FF2B5EF4-FFF2-40B4-BE49-F238E27FC236}">
                <a16:creationId xmlns:a16="http://schemas.microsoft.com/office/drawing/2014/main" id="{DA121B3C-9164-47E0-9129-C2176D30D45A}"/>
              </a:ext>
            </a:extLst>
          </p:cNvPr>
          <p:cNvSpPr txBox="1">
            <a:spLocks/>
          </p:cNvSpPr>
          <p:nvPr/>
        </p:nvSpPr>
        <p:spPr>
          <a:xfrm>
            <a:off x="8643424" y="2873269"/>
            <a:ext cx="1209431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Cost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E199B31D-E78E-495B-9852-00915631917A}"/>
              </a:ext>
            </a:extLst>
          </p:cNvPr>
          <p:cNvSpPr txBox="1">
            <a:spLocks/>
          </p:cNvSpPr>
          <p:nvPr/>
        </p:nvSpPr>
        <p:spPr>
          <a:xfrm>
            <a:off x="9914487" y="4890919"/>
            <a:ext cx="2217118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Calorie min</a:t>
            </a:r>
          </a:p>
        </p:txBody>
      </p:sp>
      <p:sp>
        <p:nvSpPr>
          <p:cNvPr id="20" name="Content Placeholder 4">
            <a:extLst>
              <a:ext uri="{FF2B5EF4-FFF2-40B4-BE49-F238E27FC236}">
                <a16:creationId xmlns:a16="http://schemas.microsoft.com/office/drawing/2014/main" id="{735F4B68-66B5-424D-AC2A-A5217E474B51}"/>
              </a:ext>
            </a:extLst>
          </p:cNvPr>
          <p:cNvSpPr txBox="1">
            <a:spLocks/>
          </p:cNvSpPr>
          <p:nvPr/>
        </p:nvSpPr>
        <p:spPr>
          <a:xfrm>
            <a:off x="9930117" y="5299288"/>
            <a:ext cx="2217118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Calorie max</a:t>
            </a:r>
          </a:p>
        </p:txBody>
      </p:sp>
      <p:sp>
        <p:nvSpPr>
          <p:cNvPr id="21" name="Content Placeholder 4">
            <a:extLst>
              <a:ext uri="{FF2B5EF4-FFF2-40B4-BE49-F238E27FC236}">
                <a16:creationId xmlns:a16="http://schemas.microsoft.com/office/drawing/2014/main" id="{0AABCD96-17F6-483F-9FEB-28836DE9E24C}"/>
              </a:ext>
            </a:extLst>
          </p:cNvPr>
          <p:cNvSpPr txBox="1">
            <a:spLocks/>
          </p:cNvSpPr>
          <p:nvPr/>
        </p:nvSpPr>
        <p:spPr>
          <a:xfrm>
            <a:off x="9945025" y="5718990"/>
            <a:ext cx="2217118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Sugar</a:t>
            </a:r>
          </a:p>
        </p:txBody>
      </p:sp>
      <p:sp>
        <p:nvSpPr>
          <p:cNvPr id="22" name="Content Placeholder 4">
            <a:extLst>
              <a:ext uri="{FF2B5EF4-FFF2-40B4-BE49-F238E27FC236}">
                <a16:creationId xmlns:a16="http://schemas.microsoft.com/office/drawing/2014/main" id="{250A30C6-0AFB-41E1-8C2F-8F747AB949C8}"/>
              </a:ext>
            </a:extLst>
          </p:cNvPr>
          <p:cNvSpPr txBox="1">
            <a:spLocks/>
          </p:cNvSpPr>
          <p:nvPr/>
        </p:nvSpPr>
        <p:spPr>
          <a:xfrm>
            <a:off x="9960655" y="6127359"/>
            <a:ext cx="2217118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Calcium</a:t>
            </a:r>
          </a:p>
        </p:txBody>
      </p:sp>
    </p:spTree>
    <p:extLst>
      <p:ext uri="{BB962C8B-B14F-4D97-AF65-F5344CB8AC3E}">
        <p14:creationId xmlns:p14="http://schemas.microsoft.com/office/powerpoint/2010/main" val="2371150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2" grpId="0"/>
      <p:bldP spid="13" grpId="0"/>
      <p:bldP spid="16" grpId="0"/>
      <p:bldP spid="17" grpId="0"/>
      <p:bldP spid="19" grpId="0"/>
      <p:bldP spid="20" grpId="0"/>
      <p:bldP spid="21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ED6D-EBE2-4F6C-95F3-520138F1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Formulation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7565F-D6F0-4766-AD8B-02BB7A31A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Diet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/>
              <p:nvPr/>
            </p:nvSpPr>
            <p:spPr>
              <a:xfrm>
                <a:off x="552099" y="1698149"/>
                <a:ext cx="4752776" cy="26150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lim>
                        </m:limLow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 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𝐜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⊤</m:t>
                            </m:r>
                          </m:sup>
                        </m:sSup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func>
                  </m:oMath>
                </a14:m>
                <a:r>
                  <a:rPr lang="en-US" sz="2800" dirty="0"/>
                  <a:t> </a:t>
                </a:r>
              </a:p>
              <a:p>
                <a:endParaRPr lang="en-US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	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8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	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sz="2800" b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	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9" y="1698149"/>
                <a:ext cx="4752776" cy="261501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8158590D-EA2A-4E8D-BA9E-6A3C3BFDD3F6}"/>
              </a:ext>
            </a:extLst>
          </p:cNvPr>
          <p:cNvSpPr txBox="1">
            <a:spLocks/>
          </p:cNvSpPr>
          <p:nvPr/>
        </p:nvSpPr>
        <p:spPr>
          <a:xfrm>
            <a:off x="8551304" y="4475712"/>
            <a:ext cx="1209431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Limit</a:t>
            </a:r>
          </a:p>
        </p:txBody>
      </p:sp>
      <p:pic>
        <p:nvPicPr>
          <p:cNvPr id="9" name="Picture 4">
            <a:extLst>
              <a:ext uri="{FF2B5EF4-FFF2-40B4-BE49-F238E27FC236}">
                <a16:creationId xmlns:a16="http://schemas.microsoft.com/office/drawing/2014/main" id="{E2475F62-BF63-4AB6-8787-392C54C87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6309" y="207242"/>
            <a:ext cx="2770420" cy="277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E454A95-5FD3-448F-9115-E1D9D301FCF5}"/>
              </a:ext>
            </a:extLst>
          </p:cNvPr>
          <p:cNvSpPr txBox="1">
            <a:spLocks/>
          </p:cNvSpPr>
          <p:nvPr/>
        </p:nvSpPr>
        <p:spPr>
          <a:xfrm>
            <a:off x="552099" y="6081161"/>
            <a:ext cx="5434486" cy="58060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Notation Alert!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4">
                <a:extLst>
                  <a:ext uri="{FF2B5EF4-FFF2-40B4-BE49-F238E27FC236}">
                    <a16:creationId xmlns:a16="http://schemas.microsoft.com/office/drawing/2014/main" id="{364DED06-1B9A-4D30-BB6B-4F92CD60E2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86215" y="4992109"/>
                <a:ext cx="2920444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00</m:t>
                                </m:r>
                              </m:e>
                              <m:e>
                                <m: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50</m:t>
                                </m:r>
                              </m:e>
                            </m:mr>
                            <m:mr>
                              <m:e>
                                <m:eqArr>
                                  <m:eqArrPr>
                                    <m:ctrlP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e>
                                </m:eqArr>
                              </m:e>
                              <m:e>
                                <m:eqArr>
                                  <m:eqArrPr>
                                    <m:ctrlP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50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70</m:t>
                                    </m:r>
                                  </m:e>
                                </m:eqAr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Content Placeholder 4">
                <a:extLst>
                  <a:ext uri="{FF2B5EF4-FFF2-40B4-BE49-F238E27FC236}">
                    <a16:creationId xmlns:a16="http://schemas.microsoft.com/office/drawing/2014/main" id="{364DED06-1B9A-4D30-BB6B-4F92CD60E2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6215" y="4992109"/>
                <a:ext cx="2920444" cy="1575461"/>
              </a:xfrm>
              <a:prstGeom prst="rect">
                <a:avLst/>
              </a:prstGeom>
              <a:blipFill>
                <a:blip r:embed="rId4"/>
                <a:stretch>
                  <a:fillRect t="-1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4">
                <a:extLst>
                  <a:ext uri="{FF2B5EF4-FFF2-40B4-BE49-F238E27FC236}">
                    <a16:creationId xmlns:a16="http://schemas.microsoft.com/office/drawing/2014/main" id="{0ABAEF73-116A-4798-ADD2-2ED2995D20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53886" y="5010977"/>
                <a:ext cx="2413884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𝐛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2000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2500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700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Content Placeholder 4">
                <a:extLst>
                  <a:ext uri="{FF2B5EF4-FFF2-40B4-BE49-F238E27FC236}">
                    <a16:creationId xmlns:a16="http://schemas.microsoft.com/office/drawing/2014/main" id="{0ABAEF73-116A-4798-ADD2-2ED2995D20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3886" y="5010977"/>
                <a:ext cx="2413884" cy="1575461"/>
              </a:xfrm>
              <a:prstGeom prst="rect">
                <a:avLst/>
              </a:prstGeom>
              <a:blipFill>
                <a:blip r:embed="rId5"/>
                <a:stretch>
                  <a:fillRect t="-1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4">
                <a:extLst>
                  <a:ext uri="{FF2B5EF4-FFF2-40B4-BE49-F238E27FC236}">
                    <a16:creationId xmlns:a16="http://schemas.microsoft.com/office/drawing/2014/main" id="{8D6D3386-F12A-4236-A63A-9B0ABDE259A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45806" y="3354144"/>
                <a:ext cx="2413884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𝐜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0.5</m:t>
                              </m:r>
                            </m:e>
                          </m:eqArr>
                        </m:e>
                      </m:d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Content Placeholder 4">
                <a:extLst>
                  <a:ext uri="{FF2B5EF4-FFF2-40B4-BE49-F238E27FC236}">
                    <a16:creationId xmlns:a16="http://schemas.microsoft.com/office/drawing/2014/main" id="{8D6D3386-F12A-4236-A63A-9B0ABDE259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5806" y="3354144"/>
                <a:ext cx="2413884" cy="15754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758232ED-59F2-4DCB-A157-270ADD7DD2BE}"/>
              </a:ext>
            </a:extLst>
          </p:cNvPr>
          <p:cNvSpPr txBox="1">
            <a:spLocks/>
          </p:cNvSpPr>
          <p:nvPr/>
        </p:nvSpPr>
        <p:spPr>
          <a:xfrm rot="18397552">
            <a:off x="6126951" y="4263919"/>
            <a:ext cx="1209431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Stir-fry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65E2BE35-ED1B-421C-A3AC-F1298E61FD10}"/>
              </a:ext>
            </a:extLst>
          </p:cNvPr>
          <p:cNvSpPr txBox="1">
            <a:spLocks/>
          </p:cNvSpPr>
          <p:nvPr/>
        </p:nvSpPr>
        <p:spPr>
          <a:xfrm rot="18397552">
            <a:off x="6847761" y="4301927"/>
            <a:ext cx="1209431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Boba</a:t>
            </a:r>
          </a:p>
        </p:txBody>
      </p:sp>
      <p:sp>
        <p:nvSpPr>
          <p:cNvPr id="18" name="Content Placeholder 4">
            <a:extLst>
              <a:ext uri="{FF2B5EF4-FFF2-40B4-BE49-F238E27FC236}">
                <a16:creationId xmlns:a16="http://schemas.microsoft.com/office/drawing/2014/main" id="{DA121B3C-9164-47E0-9129-C2176D30D45A}"/>
              </a:ext>
            </a:extLst>
          </p:cNvPr>
          <p:cNvSpPr txBox="1">
            <a:spLocks/>
          </p:cNvSpPr>
          <p:nvPr/>
        </p:nvSpPr>
        <p:spPr>
          <a:xfrm>
            <a:off x="8643424" y="2873269"/>
            <a:ext cx="1209431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Cost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E199B31D-E78E-495B-9852-00915631917A}"/>
              </a:ext>
            </a:extLst>
          </p:cNvPr>
          <p:cNvSpPr txBox="1">
            <a:spLocks/>
          </p:cNvSpPr>
          <p:nvPr/>
        </p:nvSpPr>
        <p:spPr>
          <a:xfrm>
            <a:off x="9914487" y="4890919"/>
            <a:ext cx="2217118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Calorie min</a:t>
            </a:r>
          </a:p>
        </p:txBody>
      </p:sp>
      <p:sp>
        <p:nvSpPr>
          <p:cNvPr id="20" name="Content Placeholder 4">
            <a:extLst>
              <a:ext uri="{FF2B5EF4-FFF2-40B4-BE49-F238E27FC236}">
                <a16:creationId xmlns:a16="http://schemas.microsoft.com/office/drawing/2014/main" id="{735F4B68-66B5-424D-AC2A-A5217E474B51}"/>
              </a:ext>
            </a:extLst>
          </p:cNvPr>
          <p:cNvSpPr txBox="1">
            <a:spLocks/>
          </p:cNvSpPr>
          <p:nvPr/>
        </p:nvSpPr>
        <p:spPr>
          <a:xfrm>
            <a:off x="9930117" y="5299288"/>
            <a:ext cx="2217118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Calorie max</a:t>
            </a:r>
          </a:p>
        </p:txBody>
      </p:sp>
      <p:sp>
        <p:nvSpPr>
          <p:cNvPr id="21" name="Content Placeholder 4">
            <a:extLst>
              <a:ext uri="{FF2B5EF4-FFF2-40B4-BE49-F238E27FC236}">
                <a16:creationId xmlns:a16="http://schemas.microsoft.com/office/drawing/2014/main" id="{0AABCD96-17F6-483F-9FEB-28836DE9E24C}"/>
              </a:ext>
            </a:extLst>
          </p:cNvPr>
          <p:cNvSpPr txBox="1">
            <a:spLocks/>
          </p:cNvSpPr>
          <p:nvPr/>
        </p:nvSpPr>
        <p:spPr>
          <a:xfrm>
            <a:off x="9945025" y="5718990"/>
            <a:ext cx="2217118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Sugar</a:t>
            </a:r>
          </a:p>
        </p:txBody>
      </p:sp>
      <p:sp>
        <p:nvSpPr>
          <p:cNvPr id="22" name="Content Placeholder 4">
            <a:extLst>
              <a:ext uri="{FF2B5EF4-FFF2-40B4-BE49-F238E27FC236}">
                <a16:creationId xmlns:a16="http://schemas.microsoft.com/office/drawing/2014/main" id="{250A30C6-0AFB-41E1-8C2F-8F747AB949C8}"/>
              </a:ext>
            </a:extLst>
          </p:cNvPr>
          <p:cNvSpPr txBox="1">
            <a:spLocks/>
          </p:cNvSpPr>
          <p:nvPr/>
        </p:nvSpPr>
        <p:spPr>
          <a:xfrm>
            <a:off x="9960655" y="6127359"/>
            <a:ext cx="2217118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Calcium</a:t>
            </a:r>
          </a:p>
        </p:txBody>
      </p:sp>
    </p:spTree>
    <p:extLst>
      <p:ext uri="{BB962C8B-B14F-4D97-AF65-F5344CB8AC3E}">
        <p14:creationId xmlns:p14="http://schemas.microsoft.com/office/powerpoint/2010/main" val="3928237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2" grpId="0"/>
      <p:bldP spid="13" grpId="0"/>
      <p:bldP spid="16" grpId="0"/>
      <p:bldP spid="17" grpId="0"/>
      <p:bldP spid="19" grpId="0"/>
      <p:bldP spid="20" grpId="0"/>
      <p:bldP spid="21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ED6D-EBE2-4F6C-95F3-520138F1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Formulation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7565F-D6F0-4766-AD8B-02BB7A31A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Diet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/>
              <p:nvPr/>
            </p:nvSpPr>
            <p:spPr>
              <a:xfrm>
                <a:off x="552099" y="1698149"/>
                <a:ext cx="5052537" cy="26150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lim>
                        </m:limLow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 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𝐜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⊤</m:t>
                            </m:r>
                          </m:sup>
                        </m:sSup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func>
                  </m:oMath>
                </a14:m>
                <a:r>
                  <a:rPr lang="en-US" sz="2800" dirty="0"/>
                  <a:t> </a:t>
                </a:r>
              </a:p>
              <a:p>
                <a:endParaRPr lang="en-US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≤−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	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8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	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sz="2800" b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	 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9" y="1698149"/>
                <a:ext cx="5052537" cy="261501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8158590D-EA2A-4E8D-BA9E-6A3C3BFDD3F6}"/>
              </a:ext>
            </a:extLst>
          </p:cNvPr>
          <p:cNvSpPr txBox="1">
            <a:spLocks/>
          </p:cNvSpPr>
          <p:nvPr/>
        </p:nvSpPr>
        <p:spPr>
          <a:xfrm>
            <a:off x="8551304" y="4475712"/>
            <a:ext cx="1209431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Limit</a:t>
            </a:r>
          </a:p>
        </p:txBody>
      </p:sp>
      <p:pic>
        <p:nvPicPr>
          <p:cNvPr id="9" name="Picture 4">
            <a:extLst>
              <a:ext uri="{FF2B5EF4-FFF2-40B4-BE49-F238E27FC236}">
                <a16:creationId xmlns:a16="http://schemas.microsoft.com/office/drawing/2014/main" id="{E2475F62-BF63-4AB6-8787-392C54C87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6309" y="207242"/>
            <a:ext cx="2770420" cy="277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4">
                <a:extLst>
                  <a:ext uri="{FF2B5EF4-FFF2-40B4-BE49-F238E27FC236}">
                    <a16:creationId xmlns:a16="http://schemas.microsoft.com/office/drawing/2014/main" id="{364DED06-1B9A-4D30-BB6B-4F92CD60E2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86215" y="4992109"/>
                <a:ext cx="2920444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00</m:t>
                                </m:r>
                              </m:e>
                              <m:e>
                                <m: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50</m:t>
                                </m:r>
                              </m:e>
                            </m:mr>
                            <m:mr>
                              <m:e>
                                <m:eqArr>
                                  <m:eqArrPr>
                                    <m:ctrlP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e>
                                </m:eqArr>
                              </m:e>
                              <m:e>
                                <m:eqArr>
                                  <m:eqArrPr>
                                    <m:ctrlP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50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70</m:t>
                                    </m:r>
                                  </m:e>
                                </m:eqAr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Content Placeholder 4">
                <a:extLst>
                  <a:ext uri="{FF2B5EF4-FFF2-40B4-BE49-F238E27FC236}">
                    <a16:creationId xmlns:a16="http://schemas.microsoft.com/office/drawing/2014/main" id="{364DED06-1B9A-4D30-BB6B-4F92CD60E2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6215" y="4992109"/>
                <a:ext cx="2920444" cy="1575461"/>
              </a:xfrm>
              <a:prstGeom prst="rect">
                <a:avLst/>
              </a:prstGeom>
              <a:blipFill>
                <a:blip r:embed="rId4"/>
                <a:stretch>
                  <a:fillRect t="-1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4">
                <a:extLst>
                  <a:ext uri="{FF2B5EF4-FFF2-40B4-BE49-F238E27FC236}">
                    <a16:creationId xmlns:a16="http://schemas.microsoft.com/office/drawing/2014/main" id="{0ABAEF73-116A-4798-ADD2-2ED2995D20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53886" y="5010977"/>
                <a:ext cx="2413884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𝐛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2000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2500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700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Content Placeholder 4">
                <a:extLst>
                  <a:ext uri="{FF2B5EF4-FFF2-40B4-BE49-F238E27FC236}">
                    <a16:creationId xmlns:a16="http://schemas.microsoft.com/office/drawing/2014/main" id="{0ABAEF73-116A-4798-ADD2-2ED2995D20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3886" y="5010977"/>
                <a:ext cx="2413884" cy="1575461"/>
              </a:xfrm>
              <a:prstGeom prst="rect">
                <a:avLst/>
              </a:prstGeom>
              <a:blipFill>
                <a:blip r:embed="rId5"/>
                <a:stretch>
                  <a:fillRect t="-1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4">
                <a:extLst>
                  <a:ext uri="{FF2B5EF4-FFF2-40B4-BE49-F238E27FC236}">
                    <a16:creationId xmlns:a16="http://schemas.microsoft.com/office/drawing/2014/main" id="{8D6D3386-F12A-4236-A63A-9B0ABDE259A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45806" y="3354144"/>
                <a:ext cx="2413884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𝐜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0.5</m:t>
                              </m:r>
                            </m:e>
                          </m:eqArr>
                        </m:e>
                      </m:d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Content Placeholder 4">
                <a:extLst>
                  <a:ext uri="{FF2B5EF4-FFF2-40B4-BE49-F238E27FC236}">
                    <a16:creationId xmlns:a16="http://schemas.microsoft.com/office/drawing/2014/main" id="{8D6D3386-F12A-4236-A63A-9B0ABDE259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5806" y="3354144"/>
                <a:ext cx="2413884" cy="15754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758232ED-59F2-4DCB-A157-270ADD7DD2BE}"/>
              </a:ext>
            </a:extLst>
          </p:cNvPr>
          <p:cNvSpPr txBox="1">
            <a:spLocks/>
          </p:cNvSpPr>
          <p:nvPr/>
        </p:nvSpPr>
        <p:spPr>
          <a:xfrm rot="18397552">
            <a:off x="6126951" y="4263919"/>
            <a:ext cx="1209431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Stir-fry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65E2BE35-ED1B-421C-A3AC-F1298E61FD10}"/>
              </a:ext>
            </a:extLst>
          </p:cNvPr>
          <p:cNvSpPr txBox="1">
            <a:spLocks/>
          </p:cNvSpPr>
          <p:nvPr/>
        </p:nvSpPr>
        <p:spPr>
          <a:xfrm rot="18397552">
            <a:off x="6847761" y="4301927"/>
            <a:ext cx="1209431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Boba</a:t>
            </a:r>
          </a:p>
        </p:txBody>
      </p:sp>
      <p:sp>
        <p:nvSpPr>
          <p:cNvPr id="18" name="Content Placeholder 4">
            <a:extLst>
              <a:ext uri="{FF2B5EF4-FFF2-40B4-BE49-F238E27FC236}">
                <a16:creationId xmlns:a16="http://schemas.microsoft.com/office/drawing/2014/main" id="{DA121B3C-9164-47E0-9129-C2176D30D45A}"/>
              </a:ext>
            </a:extLst>
          </p:cNvPr>
          <p:cNvSpPr txBox="1">
            <a:spLocks/>
          </p:cNvSpPr>
          <p:nvPr/>
        </p:nvSpPr>
        <p:spPr>
          <a:xfrm>
            <a:off x="8643424" y="2873269"/>
            <a:ext cx="1209431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Cost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E199B31D-E78E-495B-9852-00915631917A}"/>
              </a:ext>
            </a:extLst>
          </p:cNvPr>
          <p:cNvSpPr txBox="1">
            <a:spLocks/>
          </p:cNvSpPr>
          <p:nvPr/>
        </p:nvSpPr>
        <p:spPr>
          <a:xfrm>
            <a:off x="9914487" y="4890919"/>
            <a:ext cx="2217118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Calorie min</a:t>
            </a:r>
          </a:p>
        </p:txBody>
      </p:sp>
      <p:sp>
        <p:nvSpPr>
          <p:cNvPr id="20" name="Content Placeholder 4">
            <a:extLst>
              <a:ext uri="{FF2B5EF4-FFF2-40B4-BE49-F238E27FC236}">
                <a16:creationId xmlns:a16="http://schemas.microsoft.com/office/drawing/2014/main" id="{735F4B68-66B5-424D-AC2A-A5217E474B51}"/>
              </a:ext>
            </a:extLst>
          </p:cNvPr>
          <p:cNvSpPr txBox="1">
            <a:spLocks/>
          </p:cNvSpPr>
          <p:nvPr/>
        </p:nvSpPr>
        <p:spPr>
          <a:xfrm>
            <a:off x="9930117" y="5299288"/>
            <a:ext cx="2217118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Calorie max</a:t>
            </a:r>
          </a:p>
        </p:txBody>
      </p:sp>
      <p:sp>
        <p:nvSpPr>
          <p:cNvPr id="21" name="Content Placeholder 4">
            <a:extLst>
              <a:ext uri="{FF2B5EF4-FFF2-40B4-BE49-F238E27FC236}">
                <a16:creationId xmlns:a16="http://schemas.microsoft.com/office/drawing/2014/main" id="{0AABCD96-17F6-483F-9FEB-28836DE9E24C}"/>
              </a:ext>
            </a:extLst>
          </p:cNvPr>
          <p:cNvSpPr txBox="1">
            <a:spLocks/>
          </p:cNvSpPr>
          <p:nvPr/>
        </p:nvSpPr>
        <p:spPr>
          <a:xfrm>
            <a:off x="9945025" y="5718990"/>
            <a:ext cx="2217118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Sugar</a:t>
            </a:r>
          </a:p>
        </p:txBody>
      </p:sp>
      <p:sp>
        <p:nvSpPr>
          <p:cNvPr id="22" name="Content Placeholder 4">
            <a:extLst>
              <a:ext uri="{FF2B5EF4-FFF2-40B4-BE49-F238E27FC236}">
                <a16:creationId xmlns:a16="http://schemas.microsoft.com/office/drawing/2014/main" id="{250A30C6-0AFB-41E1-8C2F-8F747AB949C8}"/>
              </a:ext>
            </a:extLst>
          </p:cNvPr>
          <p:cNvSpPr txBox="1">
            <a:spLocks/>
          </p:cNvSpPr>
          <p:nvPr/>
        </p:nvSpPr>
        <p:spPr>
          <a:xfrm>
            <a:off x="9960655" y="6127359"/>
            <a:ext cx="2217118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Calcium</a:t>
            </a:r>
          </a:p>
        </p:txBody>
      </p:sp>
    </p:spTree>
    <p:extLst>
      <p:ext uri="{BB962C8B-B14F-4D97-AF65-F5344CB8AC3E}">
        <p14:creationId xmlns:p14="http://schemas.microsoft.com/office/powerpoint/2010/main" val="3171322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3" grpId="0"/>
      <p:bldP spid="16" grpId="0"/>
      <p:bldP spid="17" grpId="0"/>
      <p:bldP spid="19" grpId="0"/>
      <p:bldP spid="20" grpId="0"/>
      <p:bldP spid="21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ED6D-EBE2-4F6C-95F3-520138F1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Formulation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7565F-D6F0-4766-AD8B-02BB7A31A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Diet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/>
              <p:nvPr/>
            </p:nvSpPr>
            <p:spPr>
              <a:xfrm>
                <a:off x="552099" y="1698149"/>
                <a:ext cx="4752776" cy="26150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lim>
                        </m:limLow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 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𝐜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⊤</m:t>
                            </m:r>
                          </m:sup>
                        </m:sSup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func>
                  </m:oMath>
                </a14:m>
                <a:r>
                  <a:rPr lang="en-US" sz="2800" dirty="0"/>
                  <a:t> </a:t>
                </a:r>
              </a:p>
              <a:p>
                <a:endParaRPr lang="en-US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1,2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	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8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	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sz="2800" b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	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9" y="1698149"/>
                <a:ext cx="4752776" cy="261501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8158590D-EA2A-4E8D-BA9E-6A3C3BFDD3F6}"/>
              </a:ext>
            </a:extLst>
          </p:cNvPr>
          <p:cNvSpPr txBox="1">
            <a:spLocks/>
          </p:cNvSpPr>
          <p:nvPr/>
        </p:nvSpPr>
        <p:spPr>
          <a:xfrm>
            <a:off x="8551304" y="4475712"/>
            <a:ext cx="1209431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Limit</a:t>
            </a:r>
          </a:p>
        </p:txBody>
      </p:sp>
      <p:pic>
        <p:nvPicPr>
          <p:cNvPr id="9" name="Picture 4">
            <a:extLst>
              <a:ext uri="{FF2B5EF4-FFF2-40B4-BE49-F238E27FC236}">
                <a16:creationId xmlns:a16="http://schemas.microsoft.com/office/drawing/2014/main" id="{E2475F62-BF63-4AB6-8787-392C54C87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6309" y="207242"/>
            <a:ext cx="2770420" cy="277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4">
                <a:extLst>
                  <a:ext uri="{FF2B5EF4-FFF2-40B4-BE49-F238E27FC236}">
                    <a16:creationId xmlns:a16="http://schemas.microsoft.com/office/drawing/2014/main" id="{364DED06-1B9A-4D30-BB6B-4F92CD60E2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45263" y="4992109"/>
                <a:ext cx="3261396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100</m:t>
                                </m:r>
                              </m:e>
                              <m:e>
                                <m: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−50</m:t>
                                </m:r>
                              </m:e>
                            </m:mr>
                            <m:mr>
                              <m:e>
                                <m:eqArr>
                                  <m:eqArrPr>
                                    <m:ctrlP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−20</m:t>
                                    </m:r>
                                  </m:e>
                                </m:eqArr>
                              </m:e>
                              <m:e>
                                <m:eqArr>
                                  <m:eqArrPr>
                                    <m:ctrlP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50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−70</m:t>
                                    </m:r>
                                  </m:e>
                                </m:eqAr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Content Placeholder 4">
                <a:extLst>
                  <a:ext uri="{FF2B5EF4-FFF2-40B4-BE49-F238E27FC236}">
                    <a16:creationId xmlns:a16="http://schemas.microsoft.com/office/drawing/2014/main" id="{364DED06-1B9A-4D30-BB6B-4F92CD60E2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5263" y="4992109"/>
                <a:ext cx="3261396" cy="1575461"/>
              </a:xfrm>
              <a:prstGeom prst="rect">
                <a:avLst/>
              </a:prstGeom>
              <a:blipFill>
                <a:blip r:embed="rId4"/>
                <a:stretch>
                  <a:fillRect t="-1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4">
                <a:extLst>
                  <a:ext uri="{FF2B5EF4-FFF2-40B4-BE49-F238E27FC236}">
                    <a16:creationId xmlns:a16="http://schemas.microsoft.com/office/drawing/2014/main" id="{0ABAEF73-116A-4798-ADD2-2ED2995D20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53886" y="5010977"/>
                <a:ext cx="2413884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𝐛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−2000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2500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−700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Content Placeholder 4">
                <a:extLst>
                  <a:ext uri="{FF2B5EF4-FFF2-40B4-BE49-F238E27FC236}">
                    <a16:creationId xmlns:a16="http://schemas.microsoft.com/office/drawing/2014/main" id="{0ABAEF73-116A-4798-ADD2-2ED2995D20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3886" y="5010977"/>
                <a:ext cx="2413884" cy="1575461"/>
              </a:xfrm>
              <a:prstGeom prst="rect">
                <a:avLst/>
              </a:prstGeom>
              <a:blipFill>
                <a:blip r:embed="rId5"/>
                <a:stretch>
                  <a:fillRect t="-1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4">
                <a:extLst>
                  <a:ext uri="{FF2B5EF4-FFF2-40B4-BE49-F238E27FC236}">
                    <a16:creationId xmlns:a16="http://schemas.microsoft.com/office/drawing/2014/main" id="{8D6D3386-F12A-4236-A63A-9B0ABDE259A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45806" y="3354144"/>
                <a:ext cx="2413884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𝐜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0.5</m:t>
                              </m:r>
                            </m:e>
                          </m:eqArr>
                        </m:e>
                      </m:d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Content Placeholder 4">
                <a:extLst>
                  <a:ext uri="{FF2B5EF4-FFF2-40B4-BE49-F238E27FC236}">
                    <a16:creationId xmlns:a16="http://schemas.microsoft.com/office/drawing/2014/main" id="{8D6D3386-F12A-4236-A63A-9B0ABDE259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5806" y="3354144"/>
                <a:ext cx="2413884" cy="15754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758232ED-59F2-4DCB-A157-270ADD7DD2BE}"/>
              </a:ext>
            </a:extLst>
          </p:cNvPr>
          <p:cNvSpPr txBox="1">
            <a:spLocks/>
          </p:cNvSpPr>
          <p:nvPr/>
        </p:nvSpPr>
        <p:spPr>
          <a:xfrm rot="18397552">
            <a:off x="5815029" y="4253511"/>
            <a:ext cx="1209431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Stir-fry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65E2BE35-ED1B-421C-A3AC-F1298E61FD10}"/>
              </a:ext>
            </a:extLst>
          </p:cNvPr>
          <p:cNvSpPr txBox="1">
            <a:spLocks/>
          </p:cNvSpPr>
          <p:nvPr/>
        </p:nvSpPr>
        <p:spPr>
          <a:xfrm rot="18397552">
            <a:off x="6786241" y="4301926"/>
            <a:ext cx="1209431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Boba</a:t>
            </a:r>
          </a:p>
        </p:txBody>
      </p:sp>
      <p:sp>
        <p:nvSpPr>
          <p:cNvPr id="18" name="Content Placeholder 4">
            <a:extLst>
              <a:ext uri="{FF2B5EF4-FFF2-40B4-BE49-F238E27FC236}">
                <a16:creationId xmlns:a16="http://schemas.microsoft.com/office/drawing/2014/main" id="{DA121B3C-9164-47E0-9129-C2176D30D45A}"/>
              </a:ext>
            </a:extLst>
          </p:cNvPr>
          <p:cNvSpPr txBox="1">
            <a:spLocks/>
          </p:cNvSpPr>
          <p:nvPr/>
        </p:nvSpPr>
        <p:spPr>
          <a:xfrm>
            <a:off x="8643424" y="2873269"/>
            <a:ext cx="1209431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Cost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E199B31D-E78E-495B-9852-00915631917A}"/>
              </a:ext>
            </a:extLst>
          </p:cNvPr>
          <p:cNvSpPr txBox="1">
            <a:spLocks/>
          </p:cNvSpPr>
          <p:nvPr/>
        </p:nvSpPr>
        <p:spPr>
          <a:xfrm>
            <a:off x="9914487" y="4890919"/>
            <a:ext cx="2217118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Calorie min</a:t>
            </a:r>
          </a:p>
        </p:txBody>
      </p:sp>
      <p:sp>
        <p:nvSpPr>
          <p:cNvPr id="20" name="Content Placeholder 4">
            <a:extLst>
              <a:ext uri="{FF2B5EF4-FFF2-40B4-BE49-F238E27FC236}">
                <a16:creationId xmlns:a16="http://schemas.microsoft.com/office/drawing/2014/main" id="{735F4B68-66B5-424D-AC2A-A5217E474B51}"/>
              </a:ext>
            </a:extLst>
          </p:cNvPr>
          <p:cNvSpPr txBox="1">
            <a:spLocks/>
          </p:cNvSpPr>
          <p:nvPr/>
        </p:nvSpPr>
        <p:spPr>
          <a:xfrm>
            <a:off x="9930117" y="5299288"/>
            <a:ext cx="2217118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Calorie max</a:t>
            </a:r>
          </a:p>
        </p:txBody>
      </p:sp>
      <p:sp>
        <p:nvSpPr>
          <p:cNvPr id="21" name="Content Placeholder 4">
            <a:extLst>
              <a:ext uri="{FF2B5EF4-FFF2-40B4-BE49-F238E27FC236}">
                <a16:creationId xmlns:a16="http://schemas.microsoft.com/office/drawing/2014/main" id="{0AABCD96-17F6-483F-9FEB-28836DE9E24C}"/>
              </a:ext>
            </a:extLst>
          </p:cNvPr>
          <p:cNvSpPr txBox="1">
            <a:spLocks/>
          </p:cNvSpPr>
          <p:nvPr/>
        </p:nvSpPr>
        <p:spPr>
          <a:xfrm>
            <a:off x="9945025" y="5718990"/>
            <a:ext cx="2217118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Sugar</a:t>
            </a:r>
          </a:p>
        </p:txBody>
      </p:sp>
      <p:sp>
        <p:nvSpPr>
          <p:cNvPr id="22" name="Content Placeholder 4">
            <a:extLst>
              <a:ext uri="{FF2B5EF4-FFF2-40B4-BE49-F238E27FC236}">
                <a16:creationId xmlns:a16="http://schemas.microsoft.com/office/drawing/2014/main" id="{250A30C6-0AFB-41E1-8C2F-8F747AB949C8}"/>
              </a:ext>
            </a:extLst>
          </p:cNvPr>
          <p:cNvSpPr txBox="1">
            <a:spLocks/>
          </p:cNvSpPr>
          <p:nvPr/>
        </p:nvSpPr>
        <p:spPr>
          <a:xfrm>
            <a:off x="9960655" y="6127359"/>
            <a:ext cx="2217118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Calcium</a:t>
            </a:r>
          </a:p>
        </p:txBody>
      </p:sp>
    </p:spTree>
    <p:extLst>
      <p:ext uri="{BB962C8B-B14F-4D97-AF65-F5344CB8AC3E}">
        <p14:creationId xmlns:p14="http://schemas.microsoft.com/office/powerpoint/2010/main" val="436343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3" grpId="0"/>
      <p:bldP spid="16" grpId="0"/>
      <p:bldP spid="17" grpId="0"/>
      <p:bldP spid="19" grpId="0"/>
      <p:bldP spid="20" grpId="0"/>
      <p:bldP spid="21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ED6D-EBE2-4F6C-95F3-520138F1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Formulation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7565F-D6F0-4766-AD8B-02BB7A31A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Diet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/>
              <p:nvPr/>
            </p:nvSpPr>
            <p:spPr>
              <a:xfrm>
                <a:off x="552099" y="1717017"/>
                <a:ext cx="2541850" cy="12617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lim>
                        </m:limLow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 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𝐜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⊤</m:t>
                            </m:r>
                          </m:sup>
                        </m:sSup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func>
                  </m:oMath>
                </a14:m>
                <a:r>
                  <a:rPr lang="en-US" sz="2800" dirty="0"/>
                  <a:t> </a:t>
                </a:r>
              </a:p>
              <a:p>
                <a:endParaRPr lang="en-US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28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⪯</m:t>
                    </m:r>
                    <m:r>
                      <a:rPr lang="en-US" sz="28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𝐛</m:t>
                    </m:r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9" y="1717017"/>
                <a:ext cx="2541850" cy="1261756"/>
              </a:xfrm>
              <a:prstGeom prst="rect">
                <a:avLst/>
              </a:prstGeom>
              <a:blipFill>
                <a:blip r:embed="rId2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8158590D-EA2A-4E8D-BA9E-6A3C3BFDD3F6}"/>
              </a:ext>
            </a:extLst>
          </p:cNvPr>
          <p:cNvSpPr txBox="1">
            <a:spLocks/>
          </p:cNvSpPr>
          <p:nvPr/>
        </p:nvSpPr>
        <p:spPr>
          <a:xfrm>
            <a:off x="8551304" y="4475712"/>
            <a:ext cx="1209431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Limit</a:t>
            </a:r>
          </a:p>
        </p:txBody>
      </p:sp>
      <p:pic>
        <p:nvPicPr>
          <p:cNvPr id="9" name="Picture 4">
            <a:extLst>
              <a:ext uri="{FF2B5EF4-FFF2-40B4-BE49-F238E27FC236}">
                <a16:creationId xmlns:a16="http://schemas.microsoft.com/office/drawing/2014/main" id="{E2475F62-BF63-4AB6-8787-392C54C87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6309" y="207242"/>
            <a:ext cx="2770420" cy="277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4">
                <a:extLst>
                  <a:ext uri="{FF2B5EF4-FFF2-40B4-BE49-F238E27FC236}">
                    <a16:creationId xmlns:a16="http://schemas.microsoft.com/office/drawing/2014/main" id="{364DED06-1B9A-4D30-BB6B-4F92CD60E2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45263" y="4992109"/>
                <a:ext cx="3261396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100</m:t>
                                </m:r>
                              </m:e>
                              <m:e>
                                <m: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−50</m:t>
                                </m:r>
                              </m:e>
                            </m:mr>
                            <m:mr>
                              <m:e>
                                <m:eqArr>
                                  <m:eqArrPr>
                                    <m:ctrlP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−20</m:t>
                                    </m:r>
                                  </m:e>
                                </m:eqArr>
                              </m:e>
                              <m:e>
                                <m:eqArr>
                                  <m:eqArrPr>
                                    <m:ctrlP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50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−70</m:t>
                                    </m:r>
                                  </m:e>
                                </m:eqAr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Content Placeholder 4">
                <a:extLst>
                  <a:ext uri="{FF2B5EF4-FFF2-40B4-BE49-F238E27FC236}">
                    <a16:creationId xmlns:a16="http://schemas.microsoft.com/office/drawing/2014/main" id="{364DED06-1B9A-4D30-BB6B-4F92CD60E2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5263" y="4992109"/>
                <a:ext cx="3261396" cy="1575461"/>
              </a:xfrm>
              <a:prstGeom prst="rect">
                <a:avLst/>
              </a:prstGeom>
              <a:blipFill>
                <a:blip r:embed="rId4"/>
                <a:stretch>
                  <a:fillRect t="-1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4">
                <a:extLst>
                  <a:ext uri="{FF2B5EF4-FFF2-40B4-BE49-F238E27FC236}">
                    <a16:creationId xmlns:a16="http://schemas.microsoft.com/office/drawing/2014/main" id="{0ABAEF73-116A-4798-ADD2-2ED2995D20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53886" y="5010977"/>
                <a:ext cx="2413884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𝐛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−2000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2500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−700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Content Placeholder 4">
                <a:extLst>
                  <a:ext uri="{FF2B5EF4-FFF2-40B4-BE49-F238E27FC236}">
                    <a16:creationId xmlns:a16="http://schemas.microsoft.com/office/drawing/2014/main" id="{0ABAEF73-116A-4798-ADD2-2ED2995D20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3886" y="5010977"/>
                <a:ext cx="2413884" cy="1575461"/>
              </a:xfrm>
              <a:prstGeom prst="rect">
                <a:avLst/>
              </a:prstGeom>
              <a:blipFill>
                <a:blip r:embed="rId5"/>
                <a:stretch>
                  <a:fillRect t="-1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4">
                <a:extLst>
                  <a:ext uri="{FF2B5EF4-FFF2-40B4-BE49-F238E27FC236}">
                    <a16:creationId xmlns:a16="http://schemas.microsoft.com/office/drawing/2014/main" id="{8D6D3386-F12A-4236-A63A-9B0ABDE259A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45806" y="3354144"/>
                <a:ext cx="2413884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𝐜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0.5</m:t>
                              </m:r>
                            </m:e>
                          </m:eqArr>
                        </m:e>
                      </m:d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Content Placeholder 4">
                <a:extLst>
                  <a:ext uri="{FF2B5EF4-FFF2-40B4-BE49-F238E27FC236}">
                    <a16:creationId xmlns:a16="http://schemas.microsoft.com/office/drawing/2014/main" id="{8D6D3386-F12A-4236-A63A-9B0ABDE259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5806" y="3354144"/>
                <a:ext cx="2413884" cy="15754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Content Placeholder 4">
            <a:extLst>
              <a:ext uri="{FF2B5EF4-FFF2-40B4-BE49-F238E27FC236}">
                <a16:creationId xmlns:a16="http://schemas.microsoft.com/office/drawing/2014/main" id="{DA121B3C-9164-47E0-9129-C2176D30D45A}"/>
              </a:ext>
            </a:extLst>
          </p:cNvPr>
          <p:cNvSpPr txBox="1">
            <a:spLocks/>
          </p:cNvSpPr>
          <p:nvPr/>
        </p:nvSpPr>
        <p:spPr>
          <a:xfrm>
            <a:off x="8643424" y="2873269"/>
            <a:ext cx="1209431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Cost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E199B31D-E78E-495B-9852-00915631917A}"/>
              </a:ext>
            </a:extLst>
          </p:cNvPr>
          <p:cNvSpPr txBox="1">
            <a:spLocks/>
          </p:cNvSpPr>
          <p:nvPr/>
        </p:nvSpPr>
        <p:spPr>
          <a:xfrm>
            <a:off x="9914487" y="4890919"/>
            <a:ext cx="2217118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Calorie min</a:t>
            </a:r>
          </a:p>
        </p:txBody>
      </p:sp>
      <p:sp>
        <p:nvSpPr>
          <p:cNvPr id="20" name="Content Placeholder 4">
            <a:extLst>
              <a:ext uri="{FF2B5EF4-FFF2-40B4-BE49-F238E27FC236}">
                <a16:creationId xmlns:a16="http://schemas.microsoft.com/office/drawing/2014/main" id="{735F4B68-66B5-424D-AC2A-A5217E474B51}"/>
              </a:ext>
            </a:extLst>
          </p:cNvPr>
          <p:cNvSpPr txBox="1">
            <a:spLocks/>
          </p:cNvSpPr>
          <p:nvPr/>
        </p:nvSpPr>
        <p:spPr>
          <a:xfrm>
            <a:off x="9930117" y="5299288"/>
            <a:ext cx="2217118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Calorie max</a:t>
            </a:r>
          </a:p>
        </p:txBody>
      </p:sp>
      <p:sp>
        <p:nvSpPr>
          <p:cNvPr id="21" name="Content Placeholder 4">
            <a:extLst>
              <a:ext uri="{FF2B5EF4-FFF2-40B4-BE49-F238E27FC236}">
                <a16:creationId xmlns:a16="http://schemas.microsoft.com/office/drawing/2014/main" id="{0AABCD96-17F6-483F-9FEB-28836DE9E24C}"/>
              </a:ext>
            </a:extLst>
          </p:cNvPr>
          <p:cNvSpPr txBox="1">
            <a:spLocks/>
          </p:cNvSpPr>
          <p:nvPr/>
        </p:nvSpPr>
        <p:spPr>
          <a:xfrm>
            <a:off x="9945025" y="5718990"/>
            <a:ext cx="2217118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Sugar</a:t>
            </a:r>
          </a:p>
        </p:txBody>
      </p:sp>
      <p:sp>
        <p:nvSpPr>
          <p:cNvPr id="22" name="Content Placeholder 4">
            <a:extLst>
              <a:ext uri="{FF2B5EF4-FFF2-40B4-BE49-F238E27FC236}">
                <a16:creationId xmlns:a16="http://schemas.microsoft.com/office/drawing/2014/main" id="{250A30C6-0AFB-41E1-8C2F-8F747AB949C8}"/>
              </a:ext>
            </a:extLst>
          </p:cNvPr>
          <p:cNvSpPr txBox="1">
            <a:spLocks/>
          </p:cNvSpPr>
          <p:nvPr/>
        </p:nvSpPr>
        <p:spPr>
          <a:xfrm>
            <a:off x="9960655" y="6127359"/>
            <a:ext cx="2217118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Calcium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E0E7ED4A-96FC-4B9D-81A2-D250550D9C34}"/>
              </a:ext>
            </a:extLst>
          </p:cNvPr>
          <p:cNvSpPr txBox="1">
            <a:spLocks/>
          </p:cNvSpPr>
          <p:nvPr/>
        </p:nvSpPr>
        <p:spPr>
          <a:xfrm>
            <a:off x="552099" y="6081161"/>
            <a:ext cx="5434486" cy="58060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Notation Alert!</a:t>
            </a:r>
          </a:p>
        </p:txBody>
      </p:sp>
      <p:sp>
        <p:nvSpPr>
          <p:cNvPr id="24" name="Content Placeholder 4">
            <a:extLst>
              <a:ext uri="{FF2B5EF4-FFF2-40B4-BE49-F238E27FC236}">
                <a16:creationId xmlns:a16="http://schemas.microsoft.com/office/drawing/2014/main" id="{962CB3E0-C1E1-496E-8847-089010F153B5}"/>
              </a:ext>
            </a:extLst>
          </p:cNvPr>
          <p:cNvSpPr txBox="1">
            <a:spLocks/>
          </p:cNvSpPr>
          <p:nvPr/>
        </p:nvSpPr>
        <p:spPr>
          <a:xfrm rot="18397552">
            <a:off x="5815029" y="4253511"/>
            <a:ext cx="1209431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Stir-fry</a:t>
            </a:r>
          </a:p>
        </p:txBody>
      </p:sp>
      <p:sp>
        <p:nvSpPr>
          <p:cNvPr id="25" name="Content Placeholder 4">
            <a:extLst>
              <a:ext uri="{FF2B5EF4-FFF2-40B4-BE49-F238E27FC236}">
                <a16:creationId xmlns:a16="http://schemas.microsoft.com/office/drawing/2014/main" id="{7DE0C81A-7140-46AB-8506-841B56D9C094}"/>
              </a:ext>
            </a:extLst>
          </p:cNvPr>
          <p:cNvSpPr txBox="1">
            <a:spLocks/>
          </p:cNvSpPr>
          <p:nvPr/>
        </p:nvSpPr>
        <p:spPr>
          <a:xfrm rot="18397552">
            <a:off x="6786241" y="4301926"/>
            <a:ext cx="1209431" cy="34757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Boba</a:t>
            </a:r>
          </a:p>
        </p:txBody>
      </p:sp>
    </p:spTree>
    <p:extLst>
      <p:ext uri="{BB962C8B-B14F-4D97-AF65-F5344CB8AC3E}">
        <p14:creationId xmlns:p14="http://schemas.microsoft.com/office/powerpoint/2010/main" val="528825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3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ED6D-EBE2-4F6C-95F3-520138F1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7565F-D6F0-4766-AD8B-02BB7A31A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has to increase to add more nutrition constraints?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/>
              <p:nvPr/>
            </p:nvSpPr>
            <p:spPr>
              <a:xfrm>
                <a:off x="552099" y="1718798"/>
                <a:ext cx="2541850" cy="12638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lim>
                        </m:limLow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 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𝐜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⊤</m:t>
                            </m:r>
                          </m:sup>
                        </m:sSup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func>
                  </m:oMath>
                </a14:m>
                <a:r>
                  <a:rPr lang="en-US" sz="2800" dirty="0"/>
                  <a:t> </a:t>
                </a:r>
              </a:p>
              <a:p>
                <a:endParaRPr lang="en-US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28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⪯</m:t>
                    </m:r>
                    <m:r>
                      <a:rPr lang="en-US" sz="28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𝐛</m:t>
                    </m:r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9" y="1718798"/>
                <a:ext cx="2541850" cy="1263808"/>
              </a:xfrm>
              <a:prstGeom prst="rect">
                <a:avLst/>
              </a:prstGeom>
              <a:blipFill>
                <a:blip r:embed="rId2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4">
            <a:extLst>
              <a:ext uri="{FF2B5EF4-FFF2-40B4-BE49-F238E27FC236}">
                <a16:creationId xmlns:a16="http://schemas.microsoft.com/office/drawing/2014/main" id="{E2475F62-BF63-4AB6-8787-392C54C87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6309" y="207242"/>
            <a:ext cx="2770420" cy="277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624F7BB2-738C-43A2-9A84-CF28F023210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2099" y="3320961"/>
                <a:ext cx="10515600" cy="2039539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Select all that apply</a:t>
                </a:r>
              </a:p>
              <a:p>
                <a:pPr marL="514350" indent="-514350">
                  <a:buAutoNum type="alphaUcParenR"/>
                </a:pPr>
                <a:r>
                  <a:rPr lang="en-US" dirty="0">
                    <a:solidFill>
                      <a:schemeClr val="tx1"/>
                    </a:solidFill>
                  </a:rPr>
                  <a:t>length </a:t>
                </a:r>
                <a14:m>
                  <m:oMath xmlns:m="http://schemas.openxmlformats.org/officeDocument/2006/math">
                    <m:r>
                      <a:rPr lang="en-US" b="1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𝐱</m:t>
                    </m:r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  <a:p>
                <a:pPr marL="514350" indent="-514350">
                  <a:buAutoNum type="alphaUcParenR"/>
                </a:pPr>
                <a:r>
                  <a:rPr lang="en-US" dirty="0">
                    <a:solidFill>
                      <a:schemeClr val="tx1"/>
                    </a:solidFill>
                  </a:rPr>
                  <a:t>length </a:t>
                </a:r>
                <a14:m>
                  <m:oMath xmlns:m="http://schemas.openxmlformats.org/officeDocument/2006/math">
                    <m:r>
                      <a:rPr lang="en-US" b="1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𝐜</m:t>
                    </m:r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  <a:p>
                <a:pPr marL="514350" indent="-514350">
                  <a:buAutoNum type="alphaUcParenR"/>
                </a:pPr>
                <a:r>
                  <a:rPr lang="en-US" dirty="0">
                    <a:solidFill>
                      <a:schemeClr val="tx1"/>
                    </a:solidFill>
                  </a:rPr>
                  <a:t>height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marL="514350" indent="-514350">
                  <a:buAutoNum type="alphaUcParenR"/>
                </a:pPr>
                <a:r>
                  <a:rPr lang="en-US" dirty="0">
                    <a:solidFill>
                      <a:schemeClr val="tx1"/>
                    </a:solidFill>
                  </a:rPr>
                  <a:t>width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marL="514350" indent="-514350">
                  <a:buAutoNum type="alphaUcParenR"/>
                </a:pPr>
                <a:r>
                  <a:rPr lang="en-US" dirty="0">
                    <a:solidFill>
                      <a:schemeClr val="tx1"/>
                    </a:solidFill>
                  </a:rPr>
                  <a:t>length </a:t>
                </a:r>
                <a14:m>
                  <m:oMath xmlns:m="http://schemas.openxmlformats.org/officeDocument/2006/math">
                    <m:r>
                      <a:rPr lang="en-US" b="1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𝐛</m:t>
                    </m:r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624F7BB2-738C-43A2-9A84-CF28F02321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9" y="3320961"/>
                <a:ext cx="10515600" cy="2039539"/>
              </a:xfrm>
              <a:prstGeom prst="rect">
                <a:avLst/>
              </a:prstGeom>
              <a:blipFill>
                <a:blip r:embed="rId4"/>
                <a:stretch>
                  <a:fillRect l="-1217" t="-5090" b="-574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45102E5-67E0-8796-C9C8-DC8498E1C2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097975"/>
              </p:ext>
            </p:extLst>
          </p:nvPr>
        </p:nvGraphicFramePr>
        <p:xfrm>
          <a:off x="5809899" y="5168644"/>
          <a:ext cx="5434486" cy="1310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1659">
                  <a:extLst>
                    <a:ext uri="{9D8B030D-6E8A-4147-A177-3AD203B41FA5}">
                      <a16:colId xmlns:a16="http://schemas.microsoft.com/office/drawing/2014/main" val="1419125171"/>
                    </a:ext>
                  </a:extLst>
                </a:gridCol>
                <a:gridCol w="961730">
                  <a:extLst>
                    <a:ext uri="{9D8B030D-6E8A-4147-A177-3AD203B41FA5}">
                      <a16:colId xmlns:a16="http://schemas.microsoft.com/office/drawing/2014/main" val="2133331604"/>
                    </a:ext>
                  </a:extLst>
                </a:gridCol>
                <a:gridCol w="967742">
                  <a:extLst>
                    <a:ext uri="{9D8B030D-6E8A-4147-A177-3AD203B41FA5}">
                      <a16:colId xmlns:a16="http://schemas.microsoft.com/office/drawing/2014/main" val="3315887434"/>
                    </a:ext>
                  </a:extLst>
                </a:gridCol>
                <a:gridCol w="863072">
                  <a:extLst>
                    <a:ext uri="{9D8B030D-6E8A-4147-A177-3AD203B41FA5}">
                      <a16:colId xmlns:a16="http://schemas.microsoft.com/office/drawing/2014/main" val="183471038"/>
                    </a:ext>
                  </a:extLst>
                </a:gridCol>
                <a:gridCol w="1000283">
                  <a:extLst>
                    <a:ext uri="{9D8B030D-6E8A-4147-A177-3AD203B41FA5}">
                      <a16:colId xmlns:a16="http://schemas.microsoft.com/office/drawing/2014/main" val="4082008671"/>
                    </a:ext>
                  </a:extLst>
                </a:gridCol>
              </a:tblGrid>
              <a:tr h="4367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Food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Cost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Calories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Sugar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Calcium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113569"/>
                  </a:ext>
                </a:extLst>
              </a:tr>
              <a:tr h="4367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B050"/>
                          </a:solidFill>
                        </a:rPr>
                        <a:t>Stir-fry</a:t>
                      </a:r>
                      <a:r>
                        <a:rPr lang="en-US" sz="1800" dirty="0"/>
                        <a:t> (per oz)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6390953"/>
                  </a:ext>
                </a:extLst>
              </a:tr>
              <a:tr h="4367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B050"/>
                          </a:solidFill>
                        </a:rPr>
                        <a:t>Boba</a:t>
                      </a:r>
                      <a:r>
                        <a:rPr lang="en-US" sz="1800" dirty="0"/>
                        <a:t> (per </a:t>
                      </a:r>
                      <a:r>
                        <a:rPr lang="en-US" sz="1800" dirty="0" err="1"/>
                        <a:t>fl</a:t>
                      </a:r>
                      <a:r>
                        <a:rPr lang="en-US" sz="1800" dirty="0"/>
                        <a:t> oz)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9491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585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ED6D-EBE2-4F6C-95F3-520138F1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7565F-D6F0-4766-AD8B-02BB7A31A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has to increase to add more nutrition constraints?</a:t>
            </a:r>
          </a:p>
        </p:txBody>
      </p:sp>
      <p:pic>
        <p:nvPicPr>
          <p:cNvPr id="9" name="Picture 4">
            <a:extLst>
              <a:ext uri="{FF2B5EF4-FFF2-40B4-BE49-F238E27FC236}">
                <a16:creationId xmlns:a16="http://schemas.microsoft.com/office/drawing/2014/main" id="{E2475F62-BF63-4AB6-8787-392C54C87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6309" y="207242"/>
            <a:ext cx="2770420" cy="277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4">
                <a:extLst>
                  <a:ext uri="{FF2B5EF4-FFF2-40B4-BE49-F238E27FC236}">
                    <a16:creationId xmlns:a16="http://schemas.microsoft.com/office/drawing/2014/main" id="{364DED06-1B9A-4D30-BB6B-4F92CD60E2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37494" y="3755989"/>
                <a:ext cx="3261396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100</m:t>
                                </m:r>
                              </m:e>
                              <m:e>
                                <m: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−50</m:t>
                                </m:r>
                              </m:e>
                            </m:mr>
                            <m:mr>
                              <m:e>
                                <m:eqArr>
                                  <m:eqArrPr>
                                    <m:ctrlP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−20</m:t>
                                    </m:r>
                                  </m:e>
                                </m:eqArr>
                              </m:e>
                              <m:e>
                                <m:eqArr>
                                  <m:eqArrPr>
                                    <m:ctrlP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50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−70</m:t>
                                    </m:r>
                                  </m:e>
                                </m:eqAr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Content Placeholder 4">
                <a:extLst>
                  <a:ext uri="{FF2B5EF4-FFF2-40B4-BE49-F238E27FC236}">
                    <a16:creationId xmlns:a16="http://schemas.microsoft.com/office/drawing/2014/main" id="{364DED06-1B9A-4D30-BB6B-4F92CD60E2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7494" y="3755989"/>
                <a:ext cx="3261396" cy="1575461"/>
              </a:xfrm>
              <a:prstGeom prst="rect">
                <a:avLst/>
              </a:prstGeom>
              <a:blipFill>
                <a:blip r:embed="rId4"/>
                <a:stretch>
                  <a:fillRect t="-7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4">
                <a:extLst>
                  <a:ext uri="{FF2B5EF4-FFF2-40B4-BE49-F238E27FC236}">
                    <a16:creationId xmlns:a16="http://schemas.microsoft.com/office/drawing/2014/main" id="{0ABAEF73-116A-4798-ADD2-2ED2995D20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185701" y="3755989"/>
                <a:ext cx="2413884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𝐛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−2000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2500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−700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Content Placeholder 4">
                <a:extLst>
                  <a:ext uri="{FF2B5EF4-FFF2-40B4-BE49-F238E27FC236}">
                    <a16:creationId xmlns:a16="http://schemas.microsoft.com/office/drawing/2014/main" id="{0ABAEF73-116A-4798-ADD2-2ED2995D20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5701" y="3755989"/>
                <a:ext cx="2413884" cy="1575461"/>
              </a:xfrm>
              <a:prstGeom prst="rect">
                <a:avLst/>
              </a:prstGeom>
              <a:blipFill>
                <a:blip r:embed="rId5"/>
                <a:stretch>
                  <a:fillRect t="-7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4">
                <a:extLst>
                  <a:ext uri="{FF2B5EF4-FFF2-40B4-BE49-F238E27FC236}">
                    <a16:creationId xmlns:a16="http://schemas.microsoft.com/office/drawing/2014/main" id="{8D6D3386-F12A-4236-A63A-9B0ABDE259A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654374" y="4131076"/>
                <a:ext cx="2413884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𝐜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0.5</m:t>
                              </m:r>
                            </m:e>
                          </m:eqArr>
                        </m:e>
                      </m:d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Content Placeholder 4">
                <a:extLst>
                  <a:ext uri="{FF2B5EF4-FFF2-40B4-BE49-F238E27FC236}">
                    <a16:creationId xmlns:a16="http://schemas.microsoft.com/office/drawing/2014/main" id="{8D6D3386-F12A-4236-A63A-9B0ABDE259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4374" y="4131076"/>
                <a:ext cx="2413884" cy="15754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4">
                <a:extLst>
                  <a:ext uri="{FF2B5EF4-FFF2-40B4-BE49-F238E27FC236}">
                    <a16:creationId xmlns:a16="http://schemas.microsoft.com/office/drawing/2014/main" id="{4F88BB11-47DD-4E4D-B30E-30E2D7BAA58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-201780" y="4131075"/>
                <a:ext cx="2413884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en-US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eqArr>
                        </m:e>
                      </m:d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Content Placeholder 4">
                <a:extLst>
                  <a:ext uri="{FF2B5EF4-FFF2-40B4-BE49-F238E27FC236}">
                    <a16:creationId xmlns:a16="http://schemas.microsoft.com/office/drawing/2014/main" id="{4F88BB11-47DD-4E4D-B30E-30E2D7BAA5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01780" y="4131075"/>
                <a:ext cx="2413884" cy="15754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A7486F9-9979-0569-88B8-96FEF26717C5}"/>
                  </a:ext>
                </a:extLst>
              </p:cNvPr>
              <p:cNvSpPr txBox="1"/>
              <p:nvPr/>
            </p:nvSpPr>
            <p:spPr>
              <a:xfrm>
                <a:off x="552099" y="1718798"/>
                <a:ext cx="2541850" cy="12638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lim>
                        </m:limLow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 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𝐜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⊤</m:t>
                            </m:r>
                          </m:sup>
                        </m:sSup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func>
                  </m:oMath>
                </a14:m>
                <a:r>
                  <a:rPr lang="en-US" sz="2800" dirty="0"/>
                  <a:t> </a:t>
                </a:r>
              </a:p>
              <a:p>
                <a:endParaRPr lang="en-US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28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⪯</m:t>
                    </m:r>
                    <m:r>
                      <a:rPr lang="en-US" sz="28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𝐛</m:t>
                    </m:r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A7486F9-9979-0569-88B8-96FEF26717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9" y="1718798"/>
                <a:ext cx="2541850" cy="1263808"/>
              </a:xfrm>
              <a:prstGeom prst="rect">
                <a:avLst/>
              </a:prstGeom>
              <a:blipFill>
                <a:blip r:embed="rId8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6119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ED6D-EBE2-4F6C-95F3-520138F1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7565F-D6F0-4766-AD8B-02BB7A31A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has to increase to add more menu items?</a:t>
            </a:r>
          </a:p>
        </p:txBody>
      </p:sp>
      <p:pic>
        <p:nvPicPr>
          <p:cNvPr id="9" name="Picture 4">
            <a:extLst>
              <a:ext uri="{FF2B5EF4-FFF2-40B4-BE49-F238E27FC236}">
                <a16:creationId xmlns:a16="http://schemas.microsoft.com/office/drawing/2014/main" id="{E2475F62-BF63-4AB6-8787-392C54C87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6309" y="207242"/>
            <a:ext cx="2770420" cy="277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671CBEBE-6F6C-4E2C-B5FC-F82428E4505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2099" y="3320961"/>
                <a:ext cx="10515600" cy="2039539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Select all that apply</a:t>
                </a:r>
              </a:p>
              <a:p>
                <a:pPr marL="514350" indent="-514350">
                  <a:buAutoNum type="alphaUcParenR"/>
                </a:pPr>
                <a:r>
                  <a:rPr lang="en-US" dirty="0">
                    <a:solidFill>
                      <a:schemeClr val="tx1"/>
                    </a:solidFill>
                  </a:rPr>
                  <a:t>length </a:t>
                </a:r>
                <a14:m>
                  <m:oMath xmlns:m="http://schemas.openxmlformats.org/officeDocument/2006/math">
                    <m:r>
                      <a:rPr lang="en-US" b="1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𝐱</m:t>
                    </m:r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  <a:p>
                <a:pPr marL="514350" indent="-514350">
                  <a:buAutoNum type="alphaUcParenR"/>
                </a:pPr>
                <a:r>
                  <a:rPr lang="en-US" dirty="0">
                    <a:solidFill>
                      <a:schemeClr val="tx1"/>
                    </a:solidFill>
                  </a:rPr>
                  <a:t>length </a:t>
                </a:r>
                <a14:m>
                  <m:oMath xmlns:m="http://schemas.openxmlformats.org/officeDocument/2006/math">
                    <m:r>
                      <a:rPr lang="en-US" b="1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𝐜</m:t>
                    </m:r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  <a:p>
                <a:pPr marL="514350" indent="-514350">
                  <a:buAutoNum type="alphaUcParenR"/>
                </a:pPr>
                <a:r>
                  <a:rPr lang="en-US" dirty="0">
                    <a:solidFill>
                      <a:schemeClr val="tx1"/>
                    </a:solidFill>
                  </a:rPr>
                  <a:t>height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marL="514350" indent="-514350">
                  <a:buAutoNum type="alphaUcParenR"/>
                </a:pPr>
                <a:r>
                  <a:rPr lang="en-US" dirty="0">
                    <a:solidFill>
                      <a:schemeClr val="tx1"/>
                    </a:solidFill>
                  </a:rPr>
                  <a:t>width </a:t>
                </a:r>
                <a14:m>
                  <m:oMath xmlns:m="http://schemas.openxmlformats.org/officeDocument/2006/math">
                    <m:r>
                      <a:rPr lang="en-US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marL="514350" indent="-514350">
                  <a:buAutoNum type="alphaUcParenR"/>
                </a:pPr>
                <a:r>
                  <a:rPr lang="en-US" dirty="0">
                    <a:solidFill>
                      <a:schemeClr val="tx1"/>
                    </a:solidFill>
                  </a:rPr>
                  <a:t>length </a:t>
                </a:r>
                <a14:m>
                  <m:oMath xmlns:m="http://schemas.openxmlformats.org/officeDocument/2006/math">
                    <m:r>
                      <a:rPr lang="en-US" b="1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𝐛</m:t>
                    </m:r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671CBEBE-6F6C-4E2C-B5FC-F82428E450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9" y="3320961"/>
                <a:ext cx="10515600" cy="2039539"/>
              </a:xfrm>
              <a:prstGeom prst="rect">
                <a:avLst/>
              </a:prstGeom>
              <a:blipFill>
                <a:blip r:embed="rId3"/>
                <a:stretch>
                  <a:fillRect l="-1217" t="-5090" b="-574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75D0EA5-88F2-FBB5-B648-C965FD419FE7}"/>
              </a:ext>
            </a:extLst>
          </p:cNvPr>
          <p:cNvGraphicFramePr>
            <a:graphicFrameLocks noGrp="1"/>
          </p:cNvGraphicFramePr>
          <p:nvPr/>
        </p:nvGraphicFramePr>
        <p:xfrm>
          <a:off x="6593305" y="5137136"/>
          <a:ext cx="5434486" cy="1310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1659">
                  <a:extLst>
                    <a:ext uri="{9D8B030D-6E8A-4147-A177-3AD203B41FA5}">
                      <a16:colId xmlns:a16="http://schemas.microsoft.com/office/drawing/2014/main" val="1419125171"/>
                    </a:ext>
                  </a:extLst>
                </a:gridCol>
                <a:gridCol w="961730">
                  <a:extLst>
                    <a:ext uri="{9D8B030D-6E8A-4147-A177-3AD203B41FA5}">
                      <a16:colId xmlns:a16="http://schemas.microsoft.com/office/drawing/2014/main" val="2133331604"/>
                    </a:ext>
                  </a:extLst>
                </a:gridCol>
                <a:gridCol w="967742">
                  <a:extLst>
                    <a:ext uri="{9D8B030D-6E8A-4147-A177-3AD203B41FA5}">
                      <a16:colId xmlns:a16="http://schemas.microsoft.com/office/drawing/2014/main" val="3315887434"/>
                    </a:ext>
                  </a:extLst>
                </a:gridCol>
                <a:gridCol w="863072">
                  <a:extLst>
                    <a:ext uri="{9D8B030D-6E8A-4147-A177-3AD203B41FA5}">
                      <a16:colId xmlns:a16="http://schemas.microsoft.com/office/drawing/2014/main" val="183471038"/>
                    </a:ext>
                  </a:extLst>
                </a:gridCol>
                <a:gridCol w="1000283">
                  <a:extLst>
                    <a:ext uri="{9D8B030D-6E8A-4147-A177-3AD203B41FA5}">
                      <a16:colId xmlns:a16="http://schemas.microsoft.com/office/drawing/2014/main" val="4082008671"/>
                    </a:ext>
                  </a:extLst>
                </a:gridCol>
              </a:tblGrid>
              <a:tr h="4367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Food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Cost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Calories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Sugar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Calcium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113569"/>
                  </a:ext>
                </a:extLst>
              </a:tr>
              <a:tr h="4367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B050"/>
                          </a:solidFill>
                        </a:rPr>
                        <a:t>Stir-fry</a:t>
                      </a:r>
                      <a:r>
                        <a:rPr lang="en-US" sz="1800" dirty="0"/>
                        <a:t> (per oz)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6390953"/>
                  </a:ext>
                </a:extLst>
              </a:tr>
              <a:tr h="4367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B050"/>
                          </a:solidFill>
                        </a:rPr>
                        <a:t>Boba</a:t>
                      </a:r>
                      <a:r>
                        <a:rPr lang="en-US" sz="1800" dirty="0"/>
                        <a:t> (per </a:t>
                      </a:r>
                      <a:r>
                        <a:rPr lang="en-US" sz="1800" dirty="0" err="1"/>
                        <a:t>fl</a:t>
                      </a:r>
                      <a:r>
                        <a:rPr lang="en-US" sz="1800" dirty="0"/>
                        <a:t> oz)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949181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2EC01C6-F0CA-4F4A-A1AD-80B4935A49FD}"/>
                  </a:ext>
                </a:extLst>
              </p:cNvPr>
              <p:cNvSpPr txBox="1"/>
              <p:nvPr/>
            </p:nvSpPr>
            <p:spPr>
              <a:xfrm>
                <a:off x="552099" y="1718798"/>
                <a:ext cx="2541850" cy="12638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lim>
                        </m:limLow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 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𝐜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⊤</m:t>
                            </m:r>
                          </m:sup>
                        </m:sSup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func>
                  </m:oMath>
                </a14:m>
                <a:r>
                  <a:rPr lang="en-US" sz="2800" dirty="0"/>
                  <a:t> </a:t>
                </a:r>
              </a:p>
              <a:p>
                <a:endParaRPr lang="en-US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28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⪯</m:t>
                    </m:r>
                    <m:r>
                      <a:rPr lang="en-US" sz="28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𝐛</m:t>
                    </m:r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2EC01C6-F0CA-4F4A-A1AD-80B4935A49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9" y="1718798"/>
                <a:ext cx="2541850" cy="1263808"/>
              </a:xfrm>
              <a:prstGeom prst="rect">
                <a:avLst/>
              </a:prstGeom>
              <a:blipFill>
                <a:blip r:embed="rId4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760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ED6D-EBE2-4F6C-95F3-520138F1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7565F-D6F0-4766-AD8B-02BB7A31A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has to increase to add more nutrition constraints?</a:t>
            </a:r>
          </a:p>
        </p:txBody>
      </p:sp>
      <p:pic>
        <p:nvPicPr>
          <p:cNvPr id="9" name="Picture 4">
            <a:extLst>
              <a:ext uri="{FF2B5EF4-FFF2-40B4-BE49-F238E27FC236}">
                <a16:creationId xmlns:a16="http://schemas.microsoft.com/office/drawing/2014/main" id="{E2475F62-BF63-4AB6-8787-392C54C87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6309" y="207242"/>
            <a:ext cx="2770420" cy="277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4">
                <a:extLst>
                  <a:ext uri="{FF2B5EF4-FFF2-40B4-BE49-F238E27FC236}">
                    <a16:creationId xmlns:a16="http://schemas.microsoft.com/office/drawing/2014/main" id="{6CD93350-1C02-4EA8-BF36-D5F0A6C3C9D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37494" y="3755989"/>
                <a:ext cx="3261396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100</m:t>
                                </m:r>
                              </m:e>
                              <m:e>
                                <m: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−50</m:t>
                                </m:r>
                              </m:e>
                            </m:mr>
                            <m:mr>
                              <m:e>
                                <m:eqArr>
                                  <m:eqArrPr>
                                    <m:ctrlP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−20</m:t>
                                    </m:r>
                                  </m:e>
                                </m:eqArr>
                              </m:e>
                              <m:e>
                                <m:eqArr>
                                  <m:eqArrPr>
                                    <m:ctrlP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50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e>
                                  <m:e>
                                    <m:r>
                                      <a:rPr lang="en-US" b="0" i="1" dirty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−70</m:t>
                                    </m:r>
                                  </m:e>
                                </m:eqAr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Content Placeholder 4">
                <a:extLst>
                  <a:ext uri="{FF2B5EF4-FFF2-40B4-BE49-F238E27FC236}">
                    <a16:creationId xmlns:a16="http://schemas.microsoft.com/office/drawing/2014/main" id="{6CD93350-1C02-4EA8-BF36-D5F0A6C3C9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7494" y="3755989"/>
                <a:ext cx="3261396" cy="1575461"/>
              </a:xfrm>
              <a:prstGeom prst="rect">
                <a:avLst/>
              </a:prstGeom>
              <a:blipFill>
                <a:blip r:embed="rId4"/>
                <a:stretch>
                  <a:fillRect t="-7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4">
                <a:extLst>
                  <a:ext uri="{FF2B5EF4-FFF2-40B4-BE49-F238E27FC236}">
                    <a16:creationId xmlns:a16="http://schemas.microsoft.com/office/drawing/2014/main" id="{5BB07118-CB54-4244-97BC-BFABBE48978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185701" y="3755989"/>
                <a:ext cx="2413884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𝐛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−2000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2500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100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−700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Content Placeholder 4">
                <a:extLst>
                  <a:ext uri="{FF2B5EF4-FFF2-40B4-BE49-F238E27FC236}">
                    <a16:creationId xmlns:a16="http://schemas.microsoft.com/office/drawing/2014/main" id="{5BB07118-CB54-4244-97BC-BFABBE4897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5701" y="3755989"/>
                <a:ext cx="2413884" cy="1575461"/>
              </a:xfrm>
              <a:prstGeom prst="rect">
                <a:avLst/>
              </a:prstGeom>
              <a:blipFill>
                <a:blip r:embed="rId5"/>
                <a:stretch>
                  <a:fillRect t="-7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4">
                <a:extLst>
                  <a:ext uri="{FF2B5EF4-FFF2-40B4-BE49-F238E27FC236}">
                    <a16:creationId xmlns:a16="http://schemas.microsoft.com/office/drawing/2014/main" id="{1F830A26-B735-4469-A6BB-25AF186B94E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654374" y="4131076"/>
                <a:ext cx="2413884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𝐜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0.5</m:t>
                              </m:r>
                            </m:e>
                          </m:eqArr>
                        </m:e>
                      </m:d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Content Placeholder 4">
                <a:extLst>
                  <a:ext uri="{FF2B5EF4-FFF2-40B4-BE49-F238E27FC236}">
                    <a16:creationId xmlns:a16="http://schemas.microsoft.com/office/drawing/2014/main" id="{1F830A26-B735-4469-A6BB-25AF186B94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4374" y="4131076"/>
                <a:ext cx="2413884" cy="15754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Content Placeholder 4">
                <a:extLst>
                  <a:ext uri="{FF2B5EF4-FFF2-40B4-BE49-F238E27FC236}">
                    <a16:creationId xmlns:a16="http://schemas.microsoft.com/office/drawing/2014/main" id="{FB6F9F28-129A-4B74-800B-50AC4C45C07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-201780" y="4131075"/>
                <a:ext cx="2413884" cy="157546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en-US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eqArr>
                        </m:e>
                      </m:d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Content Placeholder 4">
                <a:extLst>
                  <a:ext uri="{FF2B5EF4-FFF2-40B4-BE49-F238E27FC236}">
                    <a16:creationId xmlns:a16="http://schemas.microsoft.com/office/drawing/2014/main" id="{FB6F9F28-129A-4B74-800B-50AC4C45C0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01780" y="4131075"/>
                <a:ext cx="2413884" cy="15754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387CCF5-2BDD-6613-6539-7EFBD52C68E8}"/>
                  </a:ext>
                </a:extLst>
              </p:cNvPr>
              <p:cNvSpPr txBox="1"/>
              <p:nvPr/>
            </p:nvSpPr>
            <p:spPr>
              <a:xfrm>
                <a:off x="552099" y="1718798"/>
                <a:ext cx="2541850" cy="12638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lim>
                        </m:limLow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 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𝐜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⊤</m:t>
                            </m:r>
                          </m:sup>
                        </m:sSup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func>
                  </m:oMath>
                </a14:m>
                <a:r>
                  <a:rPr lang="en-US" sz="2800" dirty="0"/>
                  <a:t> </a:t>
                </a:r>
              </a:p>
              <a:p>
                <a:endParaRPr lang="en-US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28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⪯</m:t>
                    </m:r>
                    <m:r>
                      <a:rPr lang="en-US" sz="28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𝐛</m:t>
                    </m:r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387CCF5-2BDD-6613-6539-7EFBD52C68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9" y="1718798"/>
                <a:ext cx="2541850" cy="1263808"/>
              </a:xfrm>
              <a:prstGeom prst="rect">
                <a:avLst/>
              </a:prstGeom>
              <a:blipFill>
                <a:blip r:embed="rId8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3910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ED6D-EBE2-4F6C-95F3-520138F1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AE7565F-D6F0-4766-AD8B-02BB7A31A68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p>
                    </m:sSup>
                  </m:oMath>
                </a14:m>
                <a:r>
                  <a:rPr lang="en-US" dirty="0"/>
                  <a:t>, which of the following also equals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AE7565F-D6F0-4766-AD8B-02BB7A31A68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50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4">
            <a:extLst>
              <a:ext uri="{FF2B5EF4-FFF2-40B4-BE49-F238E27FC236}">
                <a16:creationId xmlns:a16="http://schemas.microsoft.com/office/drawing/2014/main" id="{E2475F62-BF63-4AB6-8787-392C54C87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6309" y="207242"/>
            <a:ext cx="2770420" cy="277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671CBEBE-6F6C-4E2C-B5FC-F82428E4505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2099" y="3320961"/>
                <a:ext cx="10515600" cy="2039539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Select all that apply</a:t>
                </a:r>
              </a:p>
              <a:p>
                <a:pPr marL="514350" indent="-514350">
                  <a:buAutoNum type="alphaUcParenR"/>
                </a:pPr>
                <a:r>
                  <a:rPr lang="en-US" dirty="0">
                    <a:solidFill>
                      <a:schemeClr val="tx1"/>
                    </a:solidFill>
                  </a:rPr>
                  <a:t>length </a:t>
                </a:r>
                <a14:m>
                  <m:oMath xmlns:m="http://schemas.openxmlformats.org/officeDocument/2006/math">
                    <m:r>
                      <a:rPr lang="en-US" b="1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𝐱</m:t>
                    </m:r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  <a:p>
                <a:pPr marL="514350" indent="-514350">
                  <a:buAutoNum type="alphaUcParenR"/>
                </a:pPr>
                <a:r>
                  <a:rPr lang="en-US" dirty="0">
                    <a:solidFill>
                      <a:schemeClr val="tx1"/>
                    </a:solidFill>
                  </a:rPr>
                  <a:t>length </a:t>
                </a:r>
                <a14:m>
                  <m:oMath xmlns:m="http://schemas.openxmlformats.org/officeDocument/2006/math">
                    <m:r>
                      <a:rPr lang="en-US" b="1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𝐜</m:t>
                    </m:r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  <a:p>
                <a:pPr marL="514350" indent="-514350">
                  <a:buAutoNum type="alphaUcParenR"/>
                </a:pPr>
                <a:r>
                  <a:rPr lang="en-US" dirty="0">
                    <a:solidFill>
                      <a:schemeClr val="tx1"/>
                    </a:solidFill>
                  </a:rPr>
                  <a:t>length </a:t>
                </a:r>
                <a14:m>
                  <m:oMath xmlns:m="http://schemas.openxmlformats.org/officeDocument/2006/math">
                    <m:r>
                      <a:rPr lang="en-US" b="1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𝐛</m:t>
                    </m:r>
                  </m:oMath>
                </a14:m>
                <a:endParaRPr lang="en-US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Content Placeholder 2">
                <a:extLst>
                  <a:ext uri="{FF2B5EF4-FFF2-40B4-BE49-F238E27FC236}">
                    <a16:creationId xmlns:a16="http://schemas.microsoft.com/office/drawing/2014/main" id="{671CBEBE-6F6C-4E2C-B5FC-F82428E450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9" y="3320961"/>
                <a:ext cx="10515600" cy="2039539"/>
              </a:xfrm>
              <a:prstGeom prst="rect">
                <a:avLst/>
              </a:prstGeom>
              <a:blipFill>
                <a:blip r:embed="rId4"/>
                <a:stretch>
                  <a:fillRect l="-1217" t="-5090" b="-71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672B0F1-2484-46AF-BA02-E13C822A799A}"/>
              </a:ext>
            </a:extLst>
          </p:cNvPr>
          <p:cNvSpPr txBox="1">
            <a:spLocks/>
          </p:cNvSpPr>
          <p:nvPr/>
        </p:nvSpPr>
        <p:spPr>
          <a:xfrm>
            <a:off x="552099" y="6081161"/>
            <a:ext cx="5434486" cy="58060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Notation Alert!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0DF6ADB-7BD3-F4E4-AE52-9B612F97CB7D}"/>
                  </a:ext>
                </a:extLst>
              </p:cNvPr>
              <p:cNvSpPr txBox="1"/>
              <p:nvPr/>
            </p:nvSpPr>
            <p:spPr>
              <a:xfrm>
                <a:off x="552099" y="1718798"/>
                <a:ext cx="2541850" cy="12638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lim>
                        </m:limLow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 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𝐜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⊤</m:t>
                            </m:r>
                          </m:sup>
                        </m:sSup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func>
                  </m:oMath>
                </a14:m>
                <a:r>
                  <a:rPr lang="en-US" sz="2800" dirty="0"/>
                  <a:t> </a:t>
                </a:r>
              </a:p>
              <a:p>
                <a:endParaRPr lang="en-US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28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⪯</m:t>
                    </m:r>
                    <m:r>
                      <a:rPr lang="en-US" sz="28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𝐛</m:t>
                    </m:r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0DF6ADB-7BD3-F4E4-AE52-9B612F97CB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9" y="1718798"/>
                <a:ext cx="2541850" cy="1263808"/>
              </a:xfrm>
              <a:prstGeom prst="rect">
                <a:avLst/>
              </a:prstGeom>
              <a:blipFill>
                <a:blip r:embed="rId5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2534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279401"/>
            <a:ext cx="12192000" cy="1470025"/>
          </a:xfrm>
        </p:spPr>
        <p:txBody>
          <a:bodyPr>
            <a:normAutofit/>
          </a:bodyPr>
          <a:lstStyle/>
          <a:p>
            <a:r>
              <a:rPr lang="en-US" sz="4400" dirty="0"/>
              <a:t>AI: Representation and Problem Solving</a:t>
            </a:r>
            <a:br>
              <a:rPr lang="en-US" sz="4400" dirty="0"/>
            </a:br>
            <a:endParaRPr lang="en-US" sz="4400" dirty="0"/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0" y="1295400"/>
            <a:ext cx="12192000" cy="1524000"/>
          </a:xfrm>
        </p:spPr>
        <p:txBody>
          <a:bodyPr/>
          <a:lstStyle/>
          <a:p>
            <a:pPr eaLnBrk="1" hangingPunct="1"/>
            <a:r>
              <a:rPr lang="en-US" sz="4267" dirty="0"/>
              <a:t>Linear Programming</a:t>
            </a:r>
          </a:p>
        </p:txBody>
      </p:sp>
      <p:sp>
        <p:nvSpPr>
          <p:cNvPr id="5125" name="Text Box 8"/>
          <p:cNvSpPr txBox="1">
            <a:spLocks noChangeArrowheads="1"/>
          </p:cNvSpPr>
          <p:nvPr/>
        </p:nvSpPr>
        <p:spPr bwMode="auto">
          <a:xfrm>
            <a:off x="0" y="5562600"/>
            <a:ext cx="12192000" cy="892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9" tIns="45719" rIns="91439" bIns="4571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/>
              <a:t>Instructor: Pat Virtue</a:t>
            </a:r>
          </a:p>
          <a:p>
            <a:pPr algn="ctr">
              <a:spcBef>
                <a:spcPct val="50000"/>
              </a:spcBef>
            </a:pPr>
            <a:r>
              <a:rPr lang="en-US" sz="1867" dirty="0"/>
              <a:t>Slide credits: CMU AI with drawings from http://ai.berkeley.edu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57A4CFC-81F9-4851-AC3A-7AEAE2EC4F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4831" y="2166018"/>
            <a:ext cx="4642338" cy="316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0557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ED6D-EBE2-4F6C-95F3-520138F1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7565F-D6F0-4766-AD8B-02BB7A31A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Linear objective with linear constraints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/>
              <p:nvPr/>
            </p:nvSpPr>
            <p:spPr>
              <a:xfrm>
                <a:off x="552099" y="1712346"/>
                <a:ext cx="2586542" cy="11099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lim>
                        </m:limLow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.</m:t>
                        </m:r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 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𝐜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⊤</m:t>
                            </m:r>
                          </m:sup>
                        </m:sSup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func>
                  </m:oMath>
                </a14:m>
                <a:r>
                  <a:rPr lang="en-US" sz="2800" dirty="0"/>
                  <a:t> </a:t>
                </a: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28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⪯</m:t>
                    </m:r>
                    <m:r>
                      <a:rPr lang="en-US" sz="28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𝐛</m:t>
                    </m:r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9" y="1712346"/>
                <a:ext cx="2586542" cy="1109919"/>
              </a:xfrm>
              <a:prstGeom prst="rect">
                <a:avLst/>
              </a:prstGeom>
              <a:blipFill>
                <a:blip r:embed="rId2"/>
                <a:stretch>
                  <a:fillRect b="-126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750ED6B-41FE-4FC4-9269-FDB84908CBC6}"/>
              </a:ext>
            </a:extLst>
          </p:cNvPr>
          <p:cNvSpPr txBox="1">
            <a:spLocks/>
          </p:cNvSpPr>
          <p:nvPr/>
        </p:nvSpPr>
        <p:spPr>
          <a:xfrm>
            <a:off x="610714" y="3924594"/>
            <a:ext cx="10515600" cy="203953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 opposed to general optimization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C57C4F7-4153-40C8-89BE-1F8245496077}"/>
                  </a:ext>
                </a:extLst>
              </p:cNvPr>
              <p:cNvSpPr txBox="1"/>
              <p:nvPr/>
            </p:nvSpPr>
            <p:spPr>
              <a:xfrm>
                <a:off x="610714" y="4696471"/>
                <a:ext cx="4660187" cy="15351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lim>
                        </m:limLow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.</m:t>
                        </m:r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 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e>
                        </m:d>
                      </m:e>
                    </m:func>
                  </m:oMath>
                </a14:m>
                <a:r>
                  <a:rPr lang="en-US" sz="2800" dirty="0"/>
                  <a:t> </a:t>
                </a: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𝐱</m:t>
                        </m:r>
                      </m:e>
                    </m:d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≤0,   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=1…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𝑀</m:t>
                    </m:r>
                  </m:oMath>
                </a14:m>
                <a:endParaRPr lang="en-US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𝐚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⊤</m:t>
                        </m:r>
                      </m:sup>
                    </m:sSubSup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𝐛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=1…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𝑃</m:t>
                    </m:r>
                  </m:oMath>
                </a14:m>
                <a:endParaRPr lang="en-US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C57C4F7-4153-40C8-89BE-1F82454960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714" y="4696471"/>
                <a:ext cx="4660187" cy="15351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2073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ED6D-EBE2-4F6C-95F3-520138F1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7565F-D6F0-4766-AD8B-02BB7A31A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Different formulations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/>
              <p:nvPr/>
            </p:nvSpPr>
            <p:spPr>
              <a:xfrm>
                <a:off x="552099" y="2724552"/>
                <a:ext cx="2586542" cy="11078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lim>
                        </m:limLow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.</m:t>
                        </m:r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 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𝐜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⊤</m:t>
                            </m:r>
                          </m:sup>
                        </m:sSup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func>
                  </m:oMath>
                </a14:m>
                <a:r>
                  <a:rPr lang="en-US" sz="2800" dirty="0"/>
                  <a:t> </a:t>
                </a: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28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⪯</m:t>
                    </m:r>
                    <m:r>
                      <a:rPr lang="en-US" sz="28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𝐛</m:t>
                    </m:r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9" y="2724552"/>
                <a:ext cx="2586542" cy="1107867"/>
              </a:xfrm>
              <a:prstGeom prst="rect">
                <a:avLst/>
              </a:prstGeom>
              <a:blipFill>
                <a:blip r:embed="rId2"/>
                <a:stretch>
                  <a:fillRect b="-126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71CBEBE-6F6C-4E2C-B5FC-F82428E45057}"/>
              </a:ext>
            </a:extLst>
          </p:cNvPr>
          <p:cNvSpPr txBox="1">
            <a:spLocks/>
          </p:cNvSpPr>
          <p:nvPr/>
        </p:nvSpPr>
        <p:spPr>
          <a:xfrm>
            <a:off x="552099" y="2132947"/>
            <a:ext cx="3308701" cy="67270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Inequality form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85D2077-E04E-4591-84F3-42A2E6379090}"/>
              </a:ext>
            </a:extLst>
          </p:cNvPr>
          <p:cNvSpPr txBox="1">
            <a:spLocks/>
          </p:cNvSpPr>
          <p:nvPr/>
        </p:nvSpPr>
        <p:spPr>
          <a:xfrm>
            <a:off x="488179" y="4989422"/>
            <a:ext cx="5434486" cy="58060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Important to pay attention to form!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r>
              <a:rPr lang="en-US" dirty="0">
                <a:solidFill>
                  <a:srgbClr val="C00000"/>
                </a:solidFill>
              </a:rPr>
              <a:t>Can switch between formulations!</a:t>
            </a:r>
          </a:p>
          <a:p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BA16DF7-4E8A-4E50-9C41-0327552143EB}"/>
                  </a:ext>
                </a:extLst>
              </p:cNvPr>
              <p:cNvSpPr txBox="1"/>
              <p:nvPr/>
            </p:nvSpPr>
            <p:spPr>
              <a:xfrm>
                <a:off x="4268315" y="2724552"/>
                <a:ext cx="2720425" cy="152048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min</m:t>
                            </m:r>
                            <m: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lim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lim>
                        </m:limLow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𝐜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⊤</m:t>
                            </m:r>
                          </m:sup>
                        </m:sSup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func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800" b="1" i="0" smtClean="0">
                        <a:latin typeface="Cambria Math" panose="02040503050406030204" pitchFamily="18" charset="0"/>
                      </a:rPr>
                      <m:t>𝐝</m:t>
                    </m:r>
                  </m:oMath>
                </a14:m>
                <a:endParaRPr lang="en-US" sz="2800" dirty="0"/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𝐺</m:t>
                    </m:r>
                    <m:r>
                      <a:rPr lang="en-US" sz="28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⪯</m:t>
                    </m:r>
                    <m:r>
                      <a:rPr lang="en-US" sz="2800" b="1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𝐡</m:t>
                    </m:r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𝐛</m:t>
                    </m:r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BA16DF7-4E8A-4E50-9C41-0327552143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8315" y="2724552"/>
                <a:ext cx="2720425" cy="152048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0229363-2256-4234-B9A6-44CFB317D95E}"/>
              </a:ext>
            </a:extLst>
          </p:cNvPr>
          <p:cNvSpPr txBox="1">
            <a:spLocks/>
          </p:cNvSpPr>
          <p:nvPr/>
        </p:nvSpPr>
        <p:spPr>
          <a:xfrm>
            <a:off x="4268315" y="2132947"/>
            <a:ext cx="3308701" cy="67270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General form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FCEE867-A5CA-47C4-91F6-5E6D5B6E0A09}"/>
                  </a:ext>
                </a:extLst>
              </p:cNvPr>
              <p:cNvSpPr txBox="1"/>
              <p:nvPr/>
            </p:nvSpPr>
            <p:spPr>
              <a:xfrm>
                <a:off x="7984531" y="2724552"/>
                <a:ext cx="2538644" cy="15387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min</m:t>
                            </m:r>
                            <m: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.</m:t>
                            </m:r>
                          </m:e>
                          <m:lim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lim>
                        </m:limLow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latin typeface="Cambria Math" panose="02040503050406030204" pitchFamily="18" charset="0"/>
                              </a:rPr>
                              <m:t>𝐜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⊤</m:t>
                            </m:r>
                          </m:sup>
                        </m:sSup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func>
                  </m:oMath>
                </a14:m>
                <a:endParaRPr lang="en-US" sz="2800" dirty="0"/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 A</a:t>
                </a:r>
                <a14:m>
                  <m:oMath xmlns:m="http://schemas.openxmlformats.org/officeDocument/2006/math">
                    <m:r>
                      <a:rPr lang="en-US" sz="28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en-US" sz="28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b="1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𝐛</m:t>
                    </m:r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   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⪰0</m:t>
                    </m:r>
                  </m:oMath>
                </a14:m>
                <a:endParaRPr lang="en-US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FCEE867-A5CA-47C4-91F6-5E6D5B6E0A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4531" y="2724552"/>
                <a:ext cx="2538644" cy="153875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873FC165-344F-489F-BD4A-F7EC94767328}"/>
              </a:ext>
            </a:extLst>
          </p:cNvPr>
          <p:cNvSpPr txBox="1">
            <a:spLocks/>
          </p:cNvSpPr>
          <p:nvPr/>
        </p:nvSpPr>
        <p:spPr>
          <a:xfrm>
            <a:off x="7984531" y="2132947"/>
            <a:ext cx="3308701" cy="672701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Standard form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931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834E7769-F8B6-4294-98EC-78107D08960B}"/>
              </a:ext>
            </a:extLst>
          </p:cNvPr>
          <p:cNvSpPr txBox="1"/>
          <p:nvPr/>
        </p:nvSpPr>
        <p:spPr>
          <a:xfrm>
            <a:off x="1098412" y="3690195"/>
            <a:ext cx="3419232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315470-10D3-4175-997A-56A580933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9D00A2-4B2C-4307-A3D0-4799116EB9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3698" y="1570892"/>
            <a:ext cx="4105656" cy="412652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F39A08C-9CFC-4FF1-A613-B50AB9314520}"/>
                  </a:ext>
                </a:extLst>
              </p:cNvPr>
              <p:cNvSpPr txBox="1"/>
              <p:nvPr/>
            </p:nvSpPr>
            <p:spPr>
              <a:xfrm>
                <a:off x="987043" y="5004856"/>
                <a:ext cx="3310906" cy="1102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ts val="26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 i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sz="3200" b="1" i="0" smtClean="0"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lim>
                          </m:limLow>
                        </m:fName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  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1" i="0" smtClean="0">
                                  <a:latin typeface="Cambria Math" panose="02040503050406030204" pitchFamily="18" charset="0"/>
                                </a:rPr>
                                <m:t>𝐜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⊤</m:t>
                              </m:r>
                            </m:sup>
                          </m:sSup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</m:func>
                    </m:oMath>
                  </m:oMathPara>
                </a14:m>
                <a:endParaRPr lang="en-US" sz="3200" dirty="0"/>
              </a:p>
              <a:p>
                <a:pPr>
                  <a:lnSpc>
                    <a:spcPts val="2600"/>
                  </a:lnSpc>
                </a:pPr>
                <a:endParaRPr lang="en-US" sz="3200" dirty="0"/>
              </a:p>
              <a:p>
                <a:pPr>
                  <a:lnSpc>
                    <a:spcPts val="2600"/>
                  </a:lnSpc>
                </a:pPr>
                <a:r>
                  <a:rPr lang="en-US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</a:t>
                </a:r>
                <a:r>
                  <a:rPr lang="en-US" sz="32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</a:t>
                </a:r>
                <a14:m>
                  <m:oMath xmlns:m="http://schemas.openxmlformats.org/officeDocument/2006/math">
                    <m:r>
                      <a:rPr lang="en-US" sz="3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32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⪯</m:t>
                    </m:r>
                    <m:r>
                      <a:rPr lang="en-US" sz="3200" b="1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𝐛</m:t>
                    </m:r>
                  </m:oMath>
                </a14:m>
                <a:endParaRPr lang="en-US" sz="32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F39A08C-9CFC-4FF1-A613-B50AB9314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043" y="5004856"/>
                <a:ext cx="3310906" cy="1102610"/>
              </a:xfrm>
              <a:prstGeom prst="rect">
                <a:avLst/>
              </a:prstGeom>
              <a:blipFill>
                <a:blip r:embed="rId3"/>
                <a:stretch>
                  <a:fillRect t="-16575" b="-171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67307E79-A377-4153-828C-982995DA0BA6}"/>
              </a:ext>
            </a:extLst>
          </p:cNvPr>
          <p:cNvSpPr txBox="1"/>
          <p:nvPr/>
        </p:nvSpPr>
        <p:spPr>
          <a:xfrm>
            <a:off x="1098413" y="1366921"/>
            <a:ext cx="3419231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Problem Description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3858DC-2800-463D-9404-8B5DCD8D2993}"/>
              </a:ext>
            </a:extLst>
          </p:cNvPr>
          <p:cNvSpPr txBox="1"/>
          <p:nvPr/>
        </p:nvSpPr>
        <p:spPr>
          <a:xfrm>
            <a:off x="6718652" y="920621"/>
            <a:ext cx="4621471" cy="50167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Graphical Representation</a:t>
            </a: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AB5AE0-582C-4E5D-BD85-31E6209C3EA1}"/>
              </a:ext>
            </a:extLst>
          </p:cNvPr>
          <p:cNvSpPr txBox="1"/>
          <p:nvPr/>
        </p:nvSpPr>
        <p:spPr>
          <a:xfrm>
            <a:off x="1098411" y="3676008"/>
            <a:ext cx="34192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Optimization Representation</a:t>
            </a:r>
          </a:p>
        </p:txBody>
      </p:sp>
    </p:spTree>
    <p:extLst>
      <p:ext uri="{BB962C8B-B14F-4D97-AF65-F5344CB8AC3E}">
        <p14:creationId xmlns:p14="http://schemas.microsoft.com/office/powerpoint/2010/main" val="15602112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ED6D-EBE2-4F6C-95F3-520138F1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Poll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AE7565F-D6F0-4766-AD8B-02BB7A31A68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Which of these points have cost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𝐜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p>
                    <m:r>
                      <a:rPr lang="en-US" b="1" i="0" smtClean="0">
                        <a:latin typeface="Cambria Math" panose="02040503050406030204" pitchFamily="18" charset="0"/>
                      </a:rPr>
                      <m:t>𝐱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dirty="0"/>
                  <a:t>?</a:t>
                </a:r>
              </a:p>
              <a:p>
                <a:r>
                  <a:rPr lang="en-US" dirty="0"/>
                  <a:t>for cost vector: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 panose="02040503050406030204" pitchFamily="18" charset="0"/>
                      </a:rPr>
                      <m:t>𝐜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b="0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AE7565F-D6F0-4766-AD8B-02BB7A31A68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50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4B9F6FC3-F0DC-4EF5-96AD-9C3EA08462B4}"/>
              </a:ext>
            </a:extLst>
          </p:cNvPr>
          <p:cNvCxnSpPr/>
          <p:nvPr/>
        </p:nvCxnSpPr>
        <p:spPr>
          <a:xfrm>
            <a:off x="1309880" y="5046935"/>
            <a:ext cx="44233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92A6ED8-2A5C-46E4-B037-3E28151FF200}"/>
                  </a:ext>
                </a:extLst>
              </p:cNvPr>
              <p:cNvSpPr txBox="1"/>
              <p:nvPr/>
            </p:nvSpPr>
            <p:spPr>
              <a:xfrm>
                <a:off x="5702638" y="4929602"/>
                <a:ext cx="61254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92A6ED8-2A5C-46E4-B037-3E28151FF2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2638" y="4929602"/>
                <a:ext cx="612540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DDBAC2D-3A55-40DA-BD13-BEA18F8B9823}"/>
              </a:ext>
            </a:extLst>
          </p:cNvPr>
          <p:cNvCxnSpPr/>
          <p:nvPr/>
        </p:nvCxnSpPr>
        <p:spPr>
          <a:xfrm flipH="1" flipV="1">
            <a:off x="2895712" y="2965994"/>
            <a:ext cx="33454" cy="343085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6456BC4-AE16-4D6B-B15C-7BA6CDCA667F}"/>
                  </a:ext>
                </a:extLst>
              </p:cNvPr>
              <p:cNvSpPr txBox="1"/>
              <p:nvPr/>
            </p:nvSpPr>
            <p:spPr>
              <a:xfrm>
                <a:off x="1872546" y="2752558"/>
                <a:ext cx="62081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6456BC4-AE16-4D6B-B15C-7BA6CDCA66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2546" y="2752558"/>
                <a:ext cx="620811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DF0A80AE-EF42-4100-B6B1-B44247D33AE1}"/>
              </a:ext>
            </a:extLst>
          </p:cNvPr>
          <p:cNvSpPr txBox="1"/>
          <p:nvPr/>
        </p:nvSpPr>
        <p:spPr>
          <a:xfrm>
            <a:off x="1937759" y="406827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II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1767632-B21A-75FB-5694-B2AA1BA64BA4}"/>
              </a:ext>
            </a:extLst>
          </p:cNvPr>
          <p:cNvGrpSpPr/>
          <p:nvPr/>
        </p:nvGrpSpPr>
        <p:grpSpPr>
          <a:xfrm rot="776947">
            <a:off x="2252192" y="4435603"/>
            <a:ext cx="1272044" cy="1202248"/>
            <a:chOff x="2244726" y="4458181"/>
            <a:chExt cx="1272044" cy="1202248"/>
          </a:xfrm>
        </p:grpSpPr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81B407A2-B3CC-438C-8E41-9A565800177F}"/>
                </a:ext>
              </a:extLst>
            </p:cNvPr>
            <p:cNvCxnSpPr/>
            <p:nvPr/>
          </p:nvCxnSpPr>
          <p:spPr>
            <a:xfrm flipH="1" flipV="1">
              <a:off x="2244726" y="4654548"/>
              <a:ext cx="670389" cy="41662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83FF01A2-D293-41E7-BDC4-98F10D671284}"/>
                </a:ext>
              </a:extLst>
            </p:cNvPr>
            <p:cNvCxnSpPr/>
            <p:nvPr/>
          </p:nvCxnSpPr>
          <p:spPr>
            <a:xfrm>
              <a:off x="2921922" y="5071170"/>
              <a:ext cx="594848" cy="38165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014755F5-3987-47FB-AD4C-89893D072791}"/>
                </a:ext>
              </a:extLst>
            </p:cNvPr>
            <p:cNvCxnSpPr>
              <a:cxnSpLocks/>
            </p:cNvCxnSpPr>
            <p:nvPr/>
          </p:nvCxnSpPr>
          <p:spPr>
            <a:xfrm rot="20823053" flipV="1">
              <a:off x="2832093" y="4458181"/>
              <a:ext cx="562033" cy="57252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3365E9BF-6A73-42CB-9DFB-7FFEDC773D76}"/>
                </a:ext>
              </a:extLst>
            </p:cNvPr>
            <p:cNvCxnSpPr>
              <a:cxnSpLocks/>
            </p:cNvCxnSpPr>
            <p:nvPr/>
          </p:nvCxnSpPr>
          <p:spPr>
            <a:xfrm rot="20823053" flipH="1">
              <a:off x="2442260" y="5124063"/>
              <a:ext cx="538134" cy="53636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AA1188B6-CB9A-463B-B8BC-FBA6305B22C5}"/>
              </a:ext>
            </a:extLst>
          </p:cNvPr>
          <p:cNvSpPr txBox="1"/>
          <p:nvPr/>
        </p:nvSpPr>
        <p:spPr>
          <a:xfrm>
            <a:off x="3438985" y="3972459"/>
            <a:ext cx="2744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0CD90B-74CA-431A-9A77-821D2021102D}"/>
              </a:ext>
            </a:extLst>
          </p:cNvPr>
          <p:cNvSpPr txBox="1"/>
          <p:nvPr/>
        </p:nvSpPr>
        <p:spPr>
          <a:xfrm>
            <a:off x="3430490" y="5412447"/>
            <a:ext cx="4780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IV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80C408B-5A91-4CD3-9243-3594FF273F5E}"/>
              </a:ext>
            </a:extLst>
          </p:cNvPr>
          <p:cNvSpPr txBox="1"/>
          <p:nvPr/>
        </p:nvSpPr>
        <p:spPr>
          <a:xfrm>
            <a:off x="1954886" y="5522897"/>
            <a:ext cx="453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III</a:t>
            </a:r>
          </a:p>
        </p:txBody>
      </p:sp>
    </p:spTree>
    <p:extLst>
      <p:ext uri="{BB962C8B-B14F-4D97-AF65-F5344CB8AC3E}">
        <p14:creationId xmlns:p14="http://schemas.microsoft.com/office/powerpoint/2010/main" val="638308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Warm-up: What to eat?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7BE3B31-AFA3-48BB-9502-DD594832B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099" y="1113178"/>
            <a:ext cx="11022486" cy="1028237"/>
          </a:xfrm>
        </p:spPr>
        <p:txBody>
          <a:bodyPr/>
          <a:lstStyle/>
          <a:p>
            <a:r>
              <a:rPr lang="en-US" dirty="0"/>
              <a:t>We are trying healthy by finding the optimal amount of food to purchase.</a:t>
            </a:r>
          </a:p>
          <a:p>
            <a:r>
              <a:rPr lang="en-US" dirty="0"/>
              <a:t>We can choose the amount of </a:t>
            </a:r>
            <a:r>
              <a:rPr lang="en-US" dirty="0">
                <a:solidFill>
                  <a:srgbClr val="00B050"/>
                </a:solidFill>
              </a:rPr>
              <a:t>stir-fry</a:t>
            </a:r>
            <a:r>
              <a:rPr lang="en-US" dirty="0"/>
              <a:t> (ounce) and </a:t>
            </a:r>
            <a:r>
              <a:rPr lang="en-US" dirty="0" err="1">
                <a:solidFill>
                  <a:srgbClr val="00B050"/>
                </a:solidFill>
              </a:rPr>
              <a:t>boba</a:t>
            </a:r>
            <a:r>
              <a:rPr lang="en-US" dirty="0"/>
              <a:t> (fluid ounces).</a:t>
            </a:r>
          </a:p>
          <a:p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4">
                <a:extLst>
                  <a:ext uri="{FF2B5EF4-FFF2-40B4-BE49-F238E27FC236}">
                    <a16:creationId xmlns:a16="http://schemas.microsoft.com/office/drawing/2014/main" id="{9B1179B3-B712-4841-AA11-B9B634BA49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52099" y="2456704"/>
                <a:ext cx="3730732" cy="194459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u="sng" dirty="0"/>
                  <a:t>Healthy Squad Goals</a:t>
                </a:r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en-US" sz="2400" dirty="0">
                    <a:solidFill>
                      <a:schemeClr val="tx1"/>
                    </a:solidFill>
                  </a:rPr>
                  <a:t>2000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Calories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2500</a:t>
                </a:r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en-US" sz="2400" dirty="0">
                    <a:solidFill>
                      <a:schemeClr val="tx1"/>
                    </a:solidFill>
                  </a:rPr>
                  <a:t>Sugar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100 g</a:t>
                </a:r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en-US" sz="2400" dirty="0">
                    <a:solidFill>
                      <a:schemeClr val="tx1"/>
                    </a:solidFill>
                  </a:rPr>
                  <a:t>Calcium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700 mg</a:t>
                </a:r>
              </a:p>
              <a:p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6" name="Content Placeholder 4">
                <a:extLst>
                  <a:ext uri="{FF2B5EF4-FFF2-40B4-BE49-F238E27FC236}">
                    <a16:creationId xmlns:a16="http://schemas.microsoft.com/office/drawing/2014/main" id="{9B1179B3-B712-4841-AA11-B9B634BA49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9" y="2456704"/>
                <a:ext cx="3730732" cy="1944591"/>
              </a:xfrm>
              <a:prstGeom prst="rect">
                <a:avLst/>
              </a:prstGeom>
              <a:blipFill>
                <a:blip r:embed="rId2"/>
                <a:stretch>
                  <a:fillRect l="-3431" t="-5016" b="-18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2619A59-A031-4743-A024-CAD57349207E}"/>
              </a:ext>
            </a:extLst>
          </p:cNvPr>
          <p:cNvGraphicFramePr>
            <a:graphicFrameLocks noGrp="1"/>
          </p:cNvGraphicFramePr>
          <p:nvPr/>
        </p:nvGraphicFramePr>
        <p:xfrm>
          <a:off x="4474806" y="2456703"/>
          <a:ext cx="7251975" cy="1944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689">
                  <a:extLst>
                    <a:ext uri="{9D8B030D-6E8A-4147-A177-3AD203B41FA5}">
                      <a16:colId xmlns:a16="http://schemas.microsoft.com/office/drawing/2014/main" val="1419125171"/>
                    </a:ext>
                  </a:extLst>
                </a:gridCol>
                <a:gridCol w="1283368">
                  <a:extLst>
                    <a:ext uri="{9D8B030D-6E8A-4147-A177-3AD203B41FA5}">
                      <a16:colId xmlns:a16="http://schemas.microsoft.com/office/drawing/2014/main" val="2133331604"/>
                    </a:ext>
                  </a:extLst>
                </a:gridCol>
                <a:gridCol w="1291390">
                  <a:extLst>
                    <a:ext uri="{9D8B030D-6E8A-4147-A177-3AD203B41FA5}">
                      <a16:colId xmlns:a16="http://schemas.microsoft.com/office/drawing/2014/main" val="3315887434"/>
                    </a:ext>
                  </a:extLst>
                </a:gridCol>
                <a:gridCol w="1267326">
                  <a:extLst>
                    <a:ext uri="{9D8B030D-6E8A-4147-A177-3AD203B41FA5}">
                      <a16:colId xmlns:a16="http://schemas.microsoft.com/office/drawing/2014/main" val="183471038"/>
                    </a:ext>
                  </a:extLst>
                </a:gridCol>
                <a:gridCol w="1219202">
                  <a:extLst>
                    <a:ext uri="{9D8B030D-6E8A-4147-A177-3AD203B41FA5}">
                      <a16:colId xmlns:a16="http://schemas.microsoft.com/office/drawing/2014/main" val="4082008671"/>
                    </a:ext>
                  </a:extLst>
                </a:gridCol>
              </a:tblGrid>
              <a:tr h="64819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Food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Calories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Sugar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Calcium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113569"/>
                  </a:ext>
                </a:extLst>
              </a:tr>
              <a:tr h="64819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B050"/>
                          </a:solidFill>
                        </a:rPr>
                        <a:t>Stir-fry</a:t>
                      </a:r>
                      <a:r>
                        <a:rPr lang="en-US" sz="2400" dirty="0"/>
                        <a:t> (per oz)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6390953"/>
                  </a:ext>
                </a:extLst>
              </a:tr>
              <a:tr h="64819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00B050"/>
                          </a:solidFill>
                        </a:rPr>
                        <a:t>Boba</a:t>
                      </a:r>
                      <a:r>
                        <a:rPr lang="en-US" sz="2400" dirty="0"/>
                        <a:t> (per </a:t>
                      </a:r>
                      <a:r>
                        <a:rPr lang="en-US" sz="2400" dirty="0" err="1"/>
                        <a:t>fl</a:t>
                      </a:r>
                      <a:r>
                        <a:rPr lang="en-US" sz="2400" dirty="0"/>
                        <a:t> oz)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9491810"/>
                  </a:ext>
                </a:extLst>
              </a:tr>
            </a:tbl>
          </a:graphicData>
        </a:graphic>
      </p:graphicFrame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1EA6416A-C2DF-4BCC-BD31-ADD072B89DD9}"/>
              </a:ext>
            </a:extLst>
          </p:cNvPr>
          <p:cNvSpPr txBox="1">
            <a:spLocks/>
          </p:cNvSpPr>
          <p:nvPr/>
        </p:nvSpPr>
        <p:spPr>
          <a:xfrm>
            <a:off x="552099" y="4995368"/>
            <a:ext cx="11022486" cy="102823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is the cheapest way to stay “healthy” with this menu?</a:t>
            </a:r>
          </a:p>
          <a:p>
            <a:r>
              <a:rPr lang="en-US" dirty="0"/>
              <a:t>How much </a:t>
            </a:r>
            <a:r>
              <a:rPr lang="en-US" dirty="0">
                <a:solidFill>
                  <a:srgbClr val="00B050"/>
                </a:solidFill>
              </a:rPr>
              <a:t>stir-fry</a:t>
            </a:r>
            <a:r>
              <a:rPr lang="en-US" dirty="0"/>
              <a:t> (ounce) and </a:t>
            </a:r>
            <a:r>
              <a:rPr lang="en-US" dirty="0" err="1">
                <a:solidFill>
                  <a:srgbClr val="00B050"/>
                </a:solidFill>
              </a:rPr>
              <a:t>boba</a:t>
            </a:r>
            <a:r>
              <a:rPr lang="en-US" dirty="0"/>
              <a:t> (fluid ounces) should we buy?</a:t>
            </a:r>
          </a:p>
        </p:txBody>
      </p:sp>
    </p:spTree>
    <p:extLst>
      <p:ext uri="{BB962C8B-B14F-4D97-AF65-F5344CB8AC3E}">
        <p14:creationId xmlns:p14="http://schemas.microsoft.com/office/powerpoint/2010/main" val="330162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834E7769-F8B6-4294-98EC-78107D08960B}"/>
              </a:ext>
            </a:extLst>
          </p:cNvPr>
          <p:cNvSpPr txBox="1"/>
          <p:nvPr/>
        </p:nvSpPr>
        <p:spPr>
          <a:xfrm>
            <a:off x="1098412" y="3690195"/>
            <a:ext cx="3419232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315470-10D3-4175-997A-56A580933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9D00A2-4B2C-4307-A3D0-4799116EB9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3698" y="1570892"/>
            <a:ext cx="4105656" cy="412652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F39A08C-9CFC-4FF1-A613-B50AB9314520}"/>
                  </a:ext>
                </a:extLst>
              </p:cNvPr>
              <p:cNvSpPr txBox="1"/>
              <p:nvPr/>
            </p:nvSpPr>
            <p:spPr>
              <a:xfrm>
                <a:off x="987043" y="5004856"/>
                <a:ext cx="3310906" cy="1102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ts val="26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32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3200" i="0" smtClean="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r>
                                <a:rPr lang="en-US" sz="3200" b="1" i="0" smtClean="0"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lim>
                          </m:limLow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</m:fName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  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1" i="0" smtClean="0">
                                  <a:latin typeface="Cambria Math" panose="02040503050406030204" pitchFamily="18" charset="0"/>
                                </a:rPr>
                                <m:t>𝐜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⊤</m:t>
                              </m:r>
                            </m:sup>
                          </m:sSup>
                          <m:r>
                            <a:rPr lang="en-US" sz="3200" b="1" i="0" smtClean="0"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</m:func>
                    </m:oMath>
                  </m:oMathPara>
                </a14:m>
                <a:endParaRPr lang="en-US" sz="3200" dirty="0"/>
              </a:p>
              <a:p>
                <a:pPr>
                  <a:lnSpc>
                    <a:spcPts val="2600"/>
                  </a:lnSpc>
                </a:pPr>
                <a:endParaRPr lang="en-US" sz="3200" dirty="0"/>
              </a:p>
              <a:p>
                <a:pPr>
                  <a:lnSpc>
                    <a:spcPts val="2600"/>
                  </a:lnSpc>
                </a:pPr>
                <a:r>
                  <a:rPr lang="en-US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</a:t>
                </a:r>
                <a:r>
                  <a:rPr lang="en-US" sz="32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3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</a:t>
                </a:r>
                <a14:m>
                  <m:oMath xmlns:m="http://schemas.openxmlformats.org/officeDocument/2006/math">
                    <m:r>
                      <a:rPr lang="en-US" sz="32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32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⪯</m:t>
                    </m:r>
                    <m:r>
                      <a:rPr lang="en-US" sz="3200" b="1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𝐛</m:t>
                    </m:r>
                  </m:oMath>
                </a14:m>
                <a:endParaRPr lang="en-US" sz="32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F39A08C-9CFC-4FF1-A613-B50AB93145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043" y="5004856"/>
                <a:ext cx="3310906" cy="1102610"/>
              </a:xfrm>
              <a:prstGeom prst="rect">
                <a:avLst/>
              </a:prstGeom>
              <a:blipFill>
                <a:blip r:embed="rId3"/>
                <a:stretch>
                  <a:fillRect t="-16575" b="-171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67307E79-A377-4153-828C-982995DA0BA6}"/>
              </a:ext>
            </a:extLst>
          </p:cNvPr>
          <p:cNvSpPr txBox="1"/>
          <p:nvPr/>
        </p:nvSpPr>
        <p:spPr>
          <a:xfrm>
            <a:off x="1098413" y="1366921"/>
            <a:ext cx="3419231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Problem Description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3858DC-2800-463D-9404-8B5DCD8D2993}"/>
              </a:ext>
            </a:extLst>
          </p:cNvPr>
          <p:cNvSpPr txBox="1"/>
          <p:nvPr/>
        </p:nvSpPr>
        <p:spPr>
          <a:xfrm>
            <a:off x="6718652" y="920621"/>
            <a:ext cx="4621471" cy="50167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Graphical Representation</a:t>
            </a: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AB5AE0-582C-4E5D-BD85-31E6209C3EA1}"/>
              </a:ext>
            </a:extLst>
          </p:cNvPr>
          <p:cNvSpPr txBox="1"/>
          <p:nvPr/>
        </p:nvSpPr>
        <p:spPr>
          <a:xfrm>
            <a:off x="1098411" y="3676008"/>
            <a:ext cx="34192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Optimization Representation</a:t>
            </a:r>
          </a:p>
        </p:txBody>
      </p:sp>
    </p:spTree>
    <p:extLst>
      <p:ext uri="{BB962C8B-B14F-4D97-AF65-F5344CB8AC3E}">
        <p14:creationId xmlns:p14="http://schemas.microsoft.com/office/powerpoint/2010/main" val="2472104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ED6D-EBE2-4F6C-95F3-520138F1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 Satisfaction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7565F-D6F0-4766-AD8B-02BB7A31A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Map coloring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B475CA2-6469-4D94-B205-270B5B7B6D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16048" y="1864220"/>
            <a:ext cx="4623853" cy="3129559"/>
          </a:xfrm>
          <a:prstGeom prst="rect">
            <a:avLst/>
          </a:prstGeom>
          <a:noFill/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10BC47F-90FC-26B0-22BB-A600B2816048}"/>
              </a:ext>
            </a:extLst>
          </p:cNvPr>
          <p:cNvSpPr txBox="1">
            <a:spLocks/>
          </p:cNvSpPr>
          <p:nvPr/>
        </p:nvSpPr>
        <p:spPr>
          <a:xfrm>
            <a:off x="552099" y="6081161"/>
            <a:ext cx="5434486" cy="58060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Notation Alert!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5A5A9D1-E61F-35B2-060C-A7AE27BC8437}"/>
                  </a:ext>
                </a:extLst>
              </p:cNvPr>
              <p:cNvSpPr txBox="1"/>
              <p:nvPr/>
            </p:nvSpPr>
            <p:spPr>
              <a:xfrm>
                <a:off x="552099" y="1885055"/>
                <a:ext cx="4889480" cy="1092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ts val="2600"/>
                  </a:lnSpc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𝐴𝑛𝑦</m:t>
                        </m:r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func>
                  </m:oMath>
                </a14:m>
                <a:r>
                  <a:rPr lang="en-US" sz="2800" dirty="0"/>
                  <a:t> </a:t>
                </a:r>
              </a:p>
              <a:p>
                <a:pPr>
                  <a:lnSpc>
                    <a:spcPts val="2600"/>
                  </a:lnSpc>
                </a:pPr>
                <a:endParaRPr lang="en-US" sz="2800" dirty="0"/>
              </a:p>
              <a:p>
                <a:pPr>
                  <a:lnSpc>
                    <a:spcPts val="2600"/>
                  </a:lnSpc>
                </a:pP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</a:t>
                </a:r>
                <a14:m>
                  <m:oMath xmlns:m="http://schemas.openxmlformats.org/officeDocument/2006/math">
                    <m:r>
                      <a:rPr lang="en-US" sz="28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en-US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satisfies</m:t>
                    </m:r>
                    <m:r>
                      <a:rPr lang="en-US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en-US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constraints</m:t>
                    </m:r>
                  </m:oMath>
                </a14:m>
                <a:r>
                  <a:rPr lang="en-US" sz="28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A5A5A9D1-E61F-35B2-060C-A7AE27BC84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9" y="1885055"/>
                <a:ext cx="4889480" cy="1092607"/>
              </a:xfrm>
              <a:prstGeom prst="rect">
                <a:avLst/>
              </a:prstGeom>
              <a:blipFill>
                <a:blip r:embed="rId3"/>
                <a:stretch>
                  <a:fillRect b="-145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D6AB6836-5641-E56B-B963-7AE38DD627CC}"/>
              </a:ext>
            </a:extLst>
          </p:cNvPr>
          <p:cNvSpPr txBox="1"/>
          <p:nvPr/>
        </p:nvSpPr>
        <p:spPr>
          <a:xfrm>
            <a:off x="552099" y="5353974"/>
            <a:ext cx="5320239" cy="4371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sz="2800" dirty="0">
                <a:solidFill>
                  <a:srgbClr val="7030A0"/>
                </a:solidFill>
              </a:rPr>
              <a:t>Assume vectors are column vectors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FEC72B-10FB-42AF-7E59-3F2D23A473F4}"/>
              </a:ext>
            </a:extLst>
          </p:cNvPr>
          <p:cNvSpPr txBox="1"/>
          <p:nvPr/>
        </p:nvSpPr>
        <p:spPr>
          <a:xfrm>
            <a:off x="1757445" y="3099878"/>
            <a:ext cx="1824410" cy="4371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600"/>
              </a:lnSpc>
            </a:pPr>
            <a:r>
              <a:rPr lang="en-US" sz="2800" dirty="0">
                <a:solidFill>
                  <a:srgbClr val="7030A0"/>
                </a:solidFill>
              </a:rPr>
              <a:t>"such that"</a:t>
            </a:r>
          </a:p>
        </p:txBody>
      </p:sp>
    </p:spTree>
    <p:extLst>
      <p:ext uri="{BB962C8B-B14F-4D97-AF65-F5344CB8AC3E}">
        <p14:creationId xmlns:p14="http://schemas.microsoft.com/office/powerpoint/2010/main" val="3732165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ED6D-EBE2-4F6C-95F3-520138F1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Formulation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7565F-D6F0-4766-AD8B-02BB7A31A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Diet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/>
              <p:nvPr/>
            </p:nvSpPr>
            <p:spPr>
              <a:xfrm>
                <a:off x="552099" y="1885055"/>
                <a:ext cx="5046574" cy="1092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ts val="2600"/>
                  </a:lnSpc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𝐴𝑛𝑦</m:t>
                        </m:r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func>
                  </m:oMath>
                </a14:m>
                <a:r>
                  <a:rPr lang="en-US" sz="2800" dirty="0"/>
                  <a:t> </a:t>
                </a:r>
              </a:p>
              <a:p>
                <a:pPr>
                  <a:lnSpc>
                    <a:spcPts val="2600"/>
                  </a:lnSpc>
                </a:pPr>
                <a:endParaRPr lang="en-US" sz="2800" dirty="0"/>
              </a:p>
              <a:p>
                <a:pPr>
                  <a:lnSpc>
                    <a:spcPts val="2600"/>
                  </a:lnSpc>
                </a:pP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</a:t>
                </a:r>
                <a14:m>
                  <m:oMath xmlns:m="http://schemas.openxmlformats.org/officeDocument/2006/math">
                    <m:r>
                      <a:rPr lang="en-US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sz="28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en-US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satisfies</m:t>
                    </m:r>
                    <m:r>
                      <a:rPr lang="en-US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en-US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constraints</m:t>
                    </m:r>
                  </m:oMath>
                </a14:m>
                <a:r>
                  <a:rPr lang="en-US" sz="28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9" y="1885055"/>
                <a:ext cx="5046574" cy="1092607"/>
              </a:xfrm>
              <a:prstGeom prst="rect">
                <a:avLst/>
              </a:prstGeom>
              <a:blipFill>
                <a:blip r:embed="rId2"/>
                <a:stretch>
                  <a:fillRect b="-145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4">
                <a:extLst>
                  <a:ext uri="{FF2B5EF4-FFF2-40B4-BE49-F238E27FC236}">
                    <a16:creationId xmlns:a16="http://schemas.microsoft.com/office/drawing/2014/main" id="{8158590D-EA2A-4E8D-BA9E-6A3C3BFDD3F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70815" y="3270952"/>
                <a:ext cx="3310349" cy="194459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u="sng" dirty="0"/>
                  <a:t>Healthy Squad Goals</a:t>
                </a:r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solidFill>
                      <a:schemeClr val="tx1"/>
                    </a:solidFill>
                  </a:rPr>
                  <a:t>2000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Calories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2500</a:t>
                </a:r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solidFill>
                      <a:schemeClr val="tx1"/>
                    </a:solidFill>
                  </a:rPr>
                  <a:t>Sugar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100 g</a:t>
                </a:r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solidFill>
                      <a:schemeClr val="tx1"/>
                    </a:solidFill>
                  </a:rPr>
                  <a:t>Calcium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700 mg</a:t>
                </a:r>
              </a:p>
              <a:p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7" name="Content Placeholder 4">
                <a:extLst>
                  <a:ext uri="{FF2B5EF4-FFF2-40B4-BE49-F238E27FC236}">
                    <a16:creationId xmlns:a16="http://schemas.microsoft.com/office/drawing/2014/main" id="{8158590D-EA2A-4E8D-BA9E-6A3C3BFDD3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0815" y="3270952"/>
                <a:ext cx="3310349" cy="1944591"/>
              </a:xfrm>
              <a:prstGeom prst="rect">
                <a:avLst/>
              </a:prstGeom>
              <a:blipFill>
                <a:blip r:embed="rId3"/>
                <a:stretch>
                  <a:fillRect l="-2947" t="-4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4">
            <a:extLst>
              <a:ext uri="{FF2B5EF4-FFF2-40B4-BE49-F238E27FC236}">
                <a16:creationId xmlns:a16="http://schemas.microsoft.com/office/drawing/2014/main" id="{E2475F62-BF63-4AB6-8787-392C54C87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6309" y="207242"/>
            <a:ext cx="2770420" cy="277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EADFF84-27D2-6075-4E9A-829D3682A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190391"/>
              </p:ext>
            </p:extLst>
          </p:nvPr>
        </p:nvGraphicFramePr>
        <p:xfrm>
          <a:off x="6593305" y="5137136"/>
          <a:ext cx="5434486" cy="1310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1659">
                  <a:extLst>
                    <a:ext uri="{9D8B030D-6E8A-4147-A177-3AD203B41FA5}">
                      <a16:colId xmlns:a16="http://schemas.microsoft.com/office/drawing/2014/main" val="1419125171"/>
                    </a:ext>
                  </a:extLst>
                </a:gridCol>
                <a:gridCol w="961730">
                  <a:extLst>
                    <a:ext uri="{9D8B030D-6E8A-4147-A177-3AD203B41FA5}">
                      <a16:colId xmlns:a16="http://schemas.microsoft.com/office/drawing/2014/main" val="2133331604"/>
                    </a:ext>
                  </a:extLst>
                </a:gridCol>
                <a:gridCol w="967742">
                  <a:extLst>
                    <a:ext uri="{9D8B030D-6E8A-4147-A177-3AD203B41FA5}">
                      <a16:colId xmlns:a16="http://schemas.microsoft.com/office/drawing/2014/main" val="3315887434"/>
                    </a:ext>
                  </a:extLst>
                </a:gridCol>
                <a:gridCol w="863072">
                  <a:extLst>
                    <a:ext uri="{9D8B030D-6E8A-4147-A177-3AD203B41FA5}">
                      <a16:colId xmlns:a16="http://schemas.microsoft.com/office/drawing/2014/main" val="183471038"/>
                    </a:ext>
                  </a:extLst>
                </a:gridCol>
                <a:gridCol w="1000283">
                  <a:extLst>
                    <a:ext uri="{9D8B030D-6E8A-4147-A177-3AD203B41FA5}">
                      <a16:colId xmlns:a16="http://schemas.microsoft.com/office/drawing/2014/main" val="4082008671"/>
                    </a:ext>
                  </a:extLst>
                </a:gridCol>
              </a:tblGrid>
              <a:tr h="4367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Food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Cost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Calories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Sugar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Calcium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113569"/>
                  </a:ext>
                </a:extLst>
              </a:tr>
              <a:tr h="4367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B050"/>
                          </a:solidFill>
                        </a:rPr>
                        <a:t>Stir-fry</a:t>
                      </a:r>
                      <a:r>
                        <a:rPr lang="en-US" sz="1800" dirty="0"/>
                        <a:t> (per oz)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6390953"/>
                  </a:ext>
                </a:extLst>
              </a:tr>
              <a:tr h="4367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B050"/>
                          </a:solidFill>
                        </a:rPr>
                        <a:t>Boba</a:t>
                      </a:r>
                      <a:r>
                        <a:rPr lang="en-US" sz="1800" dirty="0"/>
                        <a:t> (per </a:t>
                      </a:r>
                      <a:r>
                        <a:rPr lang="en-US" sz="1800" dirty="0" err="1"/>
                        <a:t>fl</a:t>
                      </a:r>
                      <a:r>
                        <a:rPr lang="en-US" sz="1800" dirty="0"/>
                        <a:t> oz)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9491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8633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ED6D-EBE2-4F6C-95F3-520138F1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Formulation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7565F-D6F0-4766-AD8B-02BB7A31A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Diet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/>
              <p:nvPr/>
            </p:nvSpPr>
            <p:spPr>
              <a:xfrm>
                <a:off x="552099" y="1885055"/>
                <a:ext cx="5046574" cy="10926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ts val="2600"/>
                  </a:lnSpc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800" b="1" i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lim>
                        </m:limLow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𝑐𝑜𝑠𝑡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2800" dirty="0"/>
                  <a:t> </a:t>
                </a:r>
              </a:p>
              <a:p>
                <a:pPr>
                  <a:lnSpc>
                    <a:spcPts val="2600"/>
                  </a:lnSpc>
                </a:pPr>
                <a:endParaRPr lang="en-US" sz="2800" dirty="0"/>
              </a:p>
              <a:p>
                <a:pPr>
                  <a:lnSpc>
                    <a:spcPts val="2600"/>
                  </a:lnSpc>
                </a:pP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  </a:t>
                </a:r>
                <a14:m>
                  <m:oMath xmlns:m="http://schemas.openxmlformats.org/officeDocument/2006/math">
                    <m:r>
                      <a:rPr lang="en-US" sz="2800" b="1" i="0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𝐱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en-US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satisfies</m:t>
                    </m:r>
                    <m:r>
                      <a:rPr lang="en-US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en-US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constraints</m:t>
                    </m:r>
                  </m:oMath>
                </a14:m>
                <a:r>
                  <a:rPr lang="en-US" sz="2800" b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9" y="1885055"/>
                <a:ext cx="5046574" cy="1092607"/>
              </a:xfrm>
              <a:prstGeom prst="rect">
                <a:avLst/>
              </a:prstGeom>
              <a:blipFill>
                <a:blip r:embed="rId2"/>
                <a:stretch>
                  <a:fillRect t="-3352" b="-145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406A219-E2CE-4E46-B0F6-B1B451551EED}"/>
              </a:ext>
            </a:extLst>
          </p:cNvPr>
          <p:cNvSpPr txBox="1">
            <a:spLocks/>
          </p:cNvSpPr>
          <p:nvPr/>
        </p:nvSpPr>
        <p:spPr>
          <a:xfrm>
            <a:off x="552099" y="6081161"/>
            <a:ext cx="5434486" cy="58060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Notation Alert!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4">
                <a:extLst>
                  <a:ext uri="{FF2B5EF4-FFF2-40B4-BE49-F238E27FC236}">
                    <a16:creationId xmlns:a16="http://schemas.microsoft.com/office/drawing/2014/main" id="{8158590D-EA2A-4E8D-BA9E-6A3C3BFDD3F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70815" y="3270952"/>
                <a:ext cx="3256976" cy="194459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u="sng" dirty="0"/>
                  <a:t>Healthy Squad Goals</a:t>
                </a:r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solidFill>
                      <a:schemeClr val="tx1"/>
                    </a:solidFill>
                  </a:rPr>
                  <a:t>2000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Calories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2500</a:t>
                </a:r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solidFill>
                      <a:schemeClr val="tx1"/>
                    </a:solidFill>
                  </a:rPr>
                  <a:t>Sugar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100 g</a:t>
                </a:r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solidFill>
                      <a:schemeClr val="tx1"/>
                    </a:solidFill>
                  </a:rPr>
                  <a:t>Calcium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700 mg</a:t>
                </a:r>
              </a:p>
              <a:p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7" name="Content Placeholder 4">
                <a:extLst>
                  <a:ext uri="{FF2B5EF4-FFF2-40B4-BE49-F238E27FC236}">
                    <a16:creationId xmlns:a16="http://schemas.microsoft.com/office/drawing/2014/main" id="{8158590D-EA2A-4E8D-BA9E-6A3C3BFDD3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0815" y="3270952"/>
                <a:ext cx="3256976" cy="1944591"/>
              </a:xfrm>
              <a:prstGeom prst="rect">
                <a:avLst/>
              </a:prstGeom>
              <a:blipFill>
                <a:blip r:embed="rId3"/>
                <a:stretch>
                  <a:fillRect l="-2996" t="-4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8133317-5679-4CC4-B856-AA7E3B19EAB5}"/>
              </a:ext>
            </a:extLst>
          </p:cNvPr>
          <p:cNvSpPr txBox="1">
            <a:spLocks/>
          </p:cNvSpPr>
          <p:nvPr/>
        </p:nvSpPr>
        <p:spPr>
          <a:xfrm>
            <a:off x="3705607" y="1766820"/>
            <a:ext cx="3182873" cy="58060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Objective function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ED7036-8F38-9AEE-5981-260215E32B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190391"/>
              </p:ext>
            </p:extLst>
          </p:nvPr>
        </p:nvGraphicFramePr>
        <p:xfrm>
          <a:off x="6593305" y="5137136"/>
          <a:ext cx="5434486" cy="1310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1659">
                  <a:extLst>
                    <a:ext uri="{9D8B030D-6E8A-4147-A177-3AD203B41FA5}">
                      <a16:colId xmlns:a16="http://schemas.microsoft.com/office/drawing/2014/main" val="1419125171"/>
                    </a:ext>
                  </a:extLst>
                </a:gridCol>
                <a:gridCol w="961730">
                  <a:extLst>
                    <a:ext uri="{9D8B030D-6E8A-4147-A177-3AD203B41FA5}">
                      <a16:colId xmlns:a16="http://schemas.microsoft.com/office/drawing/2014/main" val="2133331604"/>
                    </a:ext>
                  </a:extLst>
                </a:gridCol>
                <a:gridCol w="967742">
                  <a:extLst>
                    <a:ext uri="{9D8B030D-6E8A-4147-A177-3AD203B41FA5}">
                      <a16:colId xmlns:a16="http://schemas.microsoft.com/office/drawing/2014/main" val="3315887434"/>
                    </a:ext>
                  </a:extLst>
                </a:gridCol>
                <a:gridCol w="863072">
                  <a:extLst>
                    <a:ext uri="{9D8B030D-6E8A-4147-A177-3AD203B41FA5}">
                      <a16:colId xmlns:a16="http://schemas.microsoft.com/office/drawing/2014/main" val="183471038"/>
                    </a:ext>
                  </a:extLst>
                </a:gridCol>
                <a:gridCol w="1000283">
                  <a:extLst>
                    <a:ext uri="{9D8B030D-6E8A-4147-A177-3AD203B41FA5}">
                      <a16:colId xmlns:a16="http://schemas.microsoft.com/office/drawing/2014/main" val="4082008671"/>
                    </a:ext>
                  </a:extLst>
                </a:gridCol>
              </a:tblGrid>
              <a:tr h="4367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Food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Cost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Calories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Sugar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Calcium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113569"/>
                  </a:ext>
                </a:extLst>
              </a:tr>
              <a:tr h="4367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B050"/>
                          </a:solidFill>
                        </a:rPr>
                        <a:t>Stir-fry</a:t>
                      </a:r>
                      <a:r>
                        <a:rPr lang="en-US" sz="1800" dirty="0"/>
                        <a:t> (per oz)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6390953"/>
                  </a:ext>
                </a:extLst>
              </a:tr>
              <a:tr h="4367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B050"/>
                          </a:solidFill>
                        </a:rPr>
                        <a:t>Boba</a:t>
                      </a:r>
                      <a:r>
                        <a:rPr lang="en-US" sz="1800" dirty="0"/>
                        <a:t> (per </a:t>
                      </a:r>
                      <a:r>
                        <a:rPr lang="en-US" sz="1800" dirty="0" err="1"/>
                        <a:t>fl</a:t>
                      </a:r>
                      <a:r>
                        <a:rPr lang="en-US" sz="1800" dirty="0"/>
                        <a:t> oz)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9491810"/>
                  </a:ext>
                </a:extLst>
              </a:tr>
            </a:tbl>
          </a:graphicData>
        </a:graphic>
      </p:graphicFrame>
      <p:pic>
        <p:nvPicPr>
          <p:cNvPr id="10" name="Picture 4">
            <a:extLst>
              <a:ext uri="{FF2B5EF4-FFF2-40B4-BE49-F238E27FC236}">
                <a16:creationId xmlns:a16="http://schemas.microsoft.com/office/drawing/2014/main" id="{0B5AF0A7-641D-6FDF-AF1B-9BDF2D1B9E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6309" y="207242"/>
            <a:ext cx="2770420" cy="277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5592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7ED6D-EBE2-4F6C-95F3-520138F1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Formulation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7565F-D6F0-4766-AD8B-02BB7A31A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Diet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/>
              <p:nvPr/>
            </p:nvSpPr>
            <p:spPr>
              <a:xfrm>
                <a:off x="552099" y="1718801"/>
                <a:ext cx="5012334" cy="20995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800" b="1" i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lim>
                        </m:limLow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𝑐𝑜𝑠𝑡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2800" dirty="0"/>
                  <a:t> </a:t>
                </a:r>
              </a:p>
              <a:p>
                <a:endParaRPr lang="en-US" sz="1000" dirty="0"/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𝑐𝑎𝑙𝑜𝑟𝑖𝑒𝑠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𝐱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𝑐𝑜𝑛𝑡𝑎𝑖𝑛𝑒𝑑</m:t>
                    </m:r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	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𝑠𝑢𝑔𝑎𝑟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𝐱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𝑙𝑖𝑚𝑖𝑡</m:t>
                    </m:r>
                  </m:oMath>
                </a14:m>
                <a:endParaRPr lang="en-US" sz="2800" b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  calcium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𝐱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𝑙𝑖𝑚𝑖𝑡</m:t>
                    </m:r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99" y="1718801"/>
                <a:ext cx="5012334" cy="2099549"/>
              </a:xfrm>
              <a:prstGeom prst="rect">
                <a:avLst/>
              </a:prstGeom>
              <a:blipFill>
                <a:blip r:embed="rId2"/>
                <a:stretch>
                  <a:fillRect b="-69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BE6E29B-6C57-4B7B-A949-E83545C004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46728"/>
              </p:ext>
            </p:extLst>
          </p:nvPr>
        </p:nvGraphicFramePr>
        <p:xfrm>
          <a:off x="6593305" y="5137136"/>
          <a:ext cx="5434486" cy="1310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1659">
                  <a:extLst>
                    <a:ext uri="{9D8B030D-6E8A-4147-A177-3AD203B41FA5}">
                      <a16:colId xmlns:a16="http://schemas.microsoft.com/office/drawing/2014/main" val="1419125171"/>
                    </a:ext>
                  </a:extLst>
                </a:gridCol>
                <a:gridCol w="961730">
                  <a:extLst>
                    <a:ext uri="{9D8B030D-6E8A-4147-A177-3AD203B41FA5}">
                      <a16:colId xmlns:a16="http://schemas.microsoft.com/office/drawing/2014/main" val="2133331604"/>
                    </a:ext>
                  </a:extLst>
                </a:gridCol>
                <a:gridCol w="967742">
                  <a:extLst>
                    <a:ext uri="{9D8B030D-6E8A-4147-A177-3AD203B41FA5}">
                      <a16:colId xmlns:a16="http://schemas.microsoft.com/office/drawing/2014/main" val="3315887434"/>
                    </a:ext>
                  </a:extLst>
                </a:gridCol>
                <a:gridCol w="863072">
                  <a:extLst>
                    <a:ext uri="{9D8B030D-6E8A-4147-A177-3AD203B41FA5}">
                      <a16:colId xmlns:a16="http://schemas.microsoft.com/office/drawing/2014/main" val="183471038"/>
                    </a:ext>
                  </a:extLst>
                </a:gridCol>
                <a:gridCol w="1000283">
                  <a:extLst>
                    <a:ext uri="{9D8B030D-6E8A-4147-A177-3AD203B41FA5}">
                      <a16:colId xmlns:a16="http://schemas.microsoft.com/office/drawing/2014/main" val="4082008671"/>
                    </a:ext>
                  </a:extLst>
                </a:gridCol>
              </a:tblGrid>
              <a:tr h="4367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Food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Cost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Calories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Sugar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Calcium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113569"/>
                  </a:ext>
                </a:extLst>
              </a:tr>
              <a:tr h="4367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B050"/>
                          </a:solidFill>
                        </a:rPr>
                        <a:t>Stir-fry</a:t>
                      </a:r>
                      <a:r>
                        <a:rPr lang="en-US" sz="1800" dirty="0"/>
                        <a:t> (per oz)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6390953"/>
                  </a:ext>
                </a:extLst>
              </a:tr>
              <a:tr h="4367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B050"/>
                          </a:solidFill>
                        </a:rPr>
                        <a:t>Boba</a:t>
                      </a:r>
                      <a:r>
                        <a:rPr lang="en-US" sz="1800" dirty="0"/>
                        <a:t> (per </a:t>
                      </a:r>
                      <a:r>
                        <a:rPr lang="en-US" sz="1800" dirty="0" err="1"/>
                        <a:t>fl</a:t>
                      </a:r>
                      <a:r>
                        <a:rPr lang="en-US" sz="1800" dirty="0"/>
                        <a:t> oz)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9491810"/>
                  </a:ext>
                </a:extLst>
              </a:tr>
            </a:tbl>
          </a:graphicData>
        </a:graphic>
      </p:graphicFrame>
      <p:pic>
        <p:nvPicPr>
          <p:cNvPr id="9" name="Picture 4">
            <a:extLst>
              <a:ext uri="{FF2B5EF4-FFF2-40B4-BE49-F238E27FC236}">
                <a16:creationId xmlns:a16="http://schemas.microsoft.com/office/drawing/2014/main" id="{E2475F62-BF63-4AB6-8787-392C54C87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6309" y="207242"/>
            <a:ext cx="2770420" cy="277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4">
                <a:extLst>
                  <a:ext uri="{FF2B5EF4-FFF2-40B4-BE49-F238E27FC236}">
                    <a16:creationId xmlns:a16="http://schemas.microsoft.com/office/drawing/2014/main" id="{658FBFEC-F7C6-A826-66E9-7EC2ED52329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70815" y="3270952"/>
                <a:ext cx="3256976" cy="194459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u="sng" dirty="0"/>
                  <a:t>Healthy Squad Goals</a:t>
                </a:r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solidFill>
                      <a:schemeClr val="tx1"/>
                    </a:solidFill>
                  </a:rPr>
                  <a:t>2000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Calories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2500</a:t>
                </a:r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solidFill>
                      <a:schemeClr val="tx1"/>
                    </a:solidFill>
                  </a:rPr>
                  <a:t>Sugar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100 g</a:t>
                </a:r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solidFill>
                      <a:schemeClr val="tx1"/>
                    </a:solidFill>
                  </a:rPr>
                  <a:t>Calcium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700 mg</a:t>
                </a:r>
              </a:p>
              <a:p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4" name="Content Placeholder 4">
                <a:extLst>
                  <a:ext uri="{FF2B5EF4-FFF2-40B4-BE49-F238E27FC236}">
                    <a16:creationId xmlns:a16="http://schemas.microsoft.com/office/drawing/2014/main" id="{658FBFEC-F7C6-A826-66E9-7EC2ED5232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0815" y="3270952"/>
                <a:ext cx="3256976" cy="1944591"/>
              </a:xfrm>
              <a:prstGeom prst="rect">
                <a:avLst/>
              </a:prstGeom>
              <a:blipFill>
                <a:blip r:embed="rId4"/>
                <a:stretch>
                  <a:fillRect l="-2996" t="-4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9031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/>
              <p:nvPr/>
            </p:nvSpPr>
            <p:spPr>
              <a:xfrm>
                <a:off x="507311" y="1717017"/>
                <a:ext cx="5043368" cy="25817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unc>
                      <m:func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lim>
                        </m:limLow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     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1 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+0.5 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func>
                  </m:oMath>
                </a14:m>
                <a:r>
                  <a:rPr lang="en-US" sz="2800" dirty="0"/>
                  <a:t> </a:t>
                </a:r>
              </a:p>
              <a:p>
                <a:endParaRPr lang="en-US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  <a:r>
                  <a:rPr lang="en-US" sz="2800" dirty="0" err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s.t.</a:t>
                </a:r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100 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+50 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≥2000</m:t>
                    </m:r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	    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100 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+50 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00</m:t>
                    </m:r>
                  </m:oMath>
                </a14:m>
                <a:endParaRPr lang="en-US" sz="28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	    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4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en-US" sz="2800" b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en-US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	     </a:t>
                </a:r>
                <a14:m>
                  <m:oMath xmlns:m="http://schemas.openxmlformats.org/officeDocument/2006/math">
                    <m:r>
                      <a:rPr lang="en-US" sz="28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70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≥7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00</m:t>
                    </m:r>
                  </m:oMath>
                </a14:m>
                <a:endParaRPr lang="en-US" sz="2800" b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8AA1C1A-258C-4275-8682-91A6796CCB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311" y="1717017"/>
                <a:ext cx="5043368" cy="258179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3607ED6D-EBE2-4F6C-95F3-520138F1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 Formulation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7565F-D6F0-4766-AD8B-02BB7A31A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Diet Problem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BE6E29B-6C57-4B7B-A949-E83545C004F9}"/>
              </a:ext>
            </a:extLst>
          </p:cNvPr>
          <p:cNvGraphicFramePr>
            <a:graphicFrameLocks noGrp="1"/>
          </p:cNvGraphicFramePr>
          <p:nvPr/>
        </p:nvGraphicFramePr>
        <p:xfrm>
          <a:off x="6593305" y="5137136"/>
          <a:ext cx="5434486" cy="1310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1659">
                  <a:extLst>
                    <a:ext uri="{9D8B030D-6E8A-4147-A177-3AD203B41FA5}">
                      <a16:colId xmlns:a16="http://schemas.microsoft.com/office/drawing/2014/main" val="1419125171"/>
                    </a:ext>
                  </a:extLst>
                </a:gridCol>
                <a:gridCol w="961730">
                  <a:extLst>
                    <a:ext uri="{9D8B030D-6E8A-4147-A177-3AD203B41FA5}">
                      <a16:colId xmlns:a16="http://schemas.microsoft.com/office/drawing/2014/main" val="2133331604"/>
                    </a:ext>
                  </a:extLst>
                </a:gridCol>
                <a:gridCol w="967742">
                  <a:extLst>
                    <a:ext uri="{9D8B030D-6E8A-4147-A177-3AD203B41FA5}">
                      <a16:colId xmlns:a16="http://schemas.microsoft.com/office/drawing/2014/main" val="3315887434"/>
                    </a:ext>
                  </a:extLst>
                </a:gridCol>
                <a:gridCol w="863072">
                  <a:extLst>
                    <a:ext uri="{9D8B030D-6E8A-4147-A177-3AD203B41FA5}">
                      <a16:colId xmlns:a16="http://schemas.microsoft.com/office/drawing/2014/main" val="183471038"/>
                    </a:ext>
                  </a:extLst>
                </a:gridCol>
                <a:gridCol w="1000283">
                  <a:extLst>
                    <a:ext uri="{9D8B030D-6E8A-4147-A177-3AD203B41FA5}">
                      <a16:colId xmlns:a16="http://schemas.microsoft.com/office/drawing/2014/main" val="4082008671"/>
                    </a:ext>
                  </a:extLst>
                </a:gridCol>
              </a:tblGrid>
              <a:tr h="4367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Food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Cost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Calories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Sugar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Calcium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2113569"/>
                  </a:ext>
                </a:extLst>
              </a:tr>
              <a:tr h="4367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B050"/>
                          </a:solidFill>
                        </a:rPr>
                        <a:t>Stir-fry</a:t>
                      </a:r>
                      <a:r>
                        <a:rPr lang="en-US" sz="1800" dirty="0"/>
                        <a:t> (per oz)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56390953"/>
                  </a:ext>
                </a:extLst>
              </a:tr>
              <a:tr h="4367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B050"/>
                          </a:solidFill>
                        </a:rPr>
                        <a:t>Boba</a:t>
                      </a:r>
                      <a:r>
                        <a:rPr lang="en-US" sz="1800" dirty="0"/>
                        <a:t> (per </a:t>
                      </a:r>
                      <a:r>
                        <a:rPr lang="en-US" sz="1800" dirty="0" err="1"/>
                        <a:t>fl</a:t>
                      </a:r>
                      <a:r>
                        <a:rPr lang="en-US" sz="1800" dirty="0"/>
                        <a:t> oz)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0.5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9491810"/>
                  </a:ext>
                </a:extLst>
              </a:tr>
            </a:tbl>
          </a:graphicData>
        </a:graphic>
      </p:graphicFrame>
      <p:pic>
        <p:nvPicPr>
          <p:cNvPr id="9" name="Picture 4">
            <a:extLst>
              <a:ext uri="{FF2B5EF4-FFF2-40B4-BE49-F238E27FC236}">
                <a16:creationId xmlns:a16="http://schemas.microsoft.com/office/drawing/2014/main" id="{E2475F62-BF63-4AB6-8787-392C54C877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66309" y="207242"/>
            <a:ext cx="2770420" cy="2770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E454A95-5FD3-448F-9115-E1D9D301FCF5}"/>
              </a:ext>
            </a:extLst>
          </p:cNvPr>
          <p:cNvSpPr txBox="1">
            <a:spLocks/>
          </p:cNvSpPr>
          <p:nvPr/>
        </p:nvSpPr>
        <p:spPr>
          <a:xfrm>
            <a:off x="552099" y="6081161"/>
            <a:ext cx="5434486" cy="580609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8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30188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indent="-23018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4213" indent="-2238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C00000"/>
                </a:solidFill>
              </a:rPr>
              <a:t>Notation Alert!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4">
                <a:extLst>
                  <a:ext uri="{FF2B5EF4-FFF2-40B4-BE49-F238E27FC236}">
                    <a16:creationId xmlns:a16="http://schemas.microsoft.com/office/drawing/2014/main" id="{639317B0-D555-8E90-85F8-A05CBEFBCA9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70815" y="3270952"/>
                <a:ext cx="3256976" cy="1944591"/>
              </a:xfrm>
              <a:prstGeom prst="rect">
                <a:avLst/>
              </a:prstGeom>
            </p:spPr>
            <p:txBody>
              <a:bodyPr/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Wingdings" panose="05000000000000000000" pitchFamily="2" charset="2"/>
                  <a:buNone/>
                  <a:defRPr sz="2800" kern="120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230188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460375" indent="-23018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684213" indent="-22383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914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Wingdings" panose="05000000000000000000" pitchFamily="2" charset="2"/>
                  <a:buChar char="§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u="sng" dirty="0"/>
                  <a:t>Healthy Squad Goals</a:t>
                </a:r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solidFill>
                      <a:schemeClr val="tx1"/>
                    </a:solidFill>
                  </a:rPr>
                  <a:t>2000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Calories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2500</a:t>
                </a:r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solidFill>
                      <a:schemeClr val="tx1"/>
                    </a:solidFill>
                  </a:rPr>
                  <a:t>Sugar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100 g</a:t>
                </a:r>
              </a:p>
              <a:p>
                <a:pPr marL="457200" indent="-457200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solidFill>
                      <a:schemeClr val="tx1"/>
                    </a:solidFill>
                  </a:rPr>
                  <a:t>Calcium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700 mg</a:t>
                </a:r>
              </a:p>
              <a:p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4" name="Content Placeholder 4">
                <a:extLst>
                  <a:ext uri="{FF2B5EF4-FFF2-40B4-BE49-F238E27FC236}">
                    <a16:creationId xmlns:a16="http://schemas.microsoft.com/office/drawing/2014/main" id="{639317B0-D555-8E90-85F8-A05CBEFBCA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0815" y="3270952"/>
                <a:ext cx="3256976" cy="1944591"/>
              </a:xfrm>
              <a:prstGeom prst="rect">
                <a:avLst/>
              </a:prstGeom>
              <a:blipFill>
                <a:blip r:embed="rId4"/>
                <a:stretch>
                  <a:fillRect l="-2996" t="-4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8369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.potx" id="{DA11FA2B-8FCA-4322-93DA-6C8F53468DA7}" vid="{856CF231-596A-4CB8-93D6-B29F8EE288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7998</TotalTime>
  <Words>1283</Words>
  <Application>Microsoft Office PowerPoint</Application>
  <PresentationFormat>Widescreen</PresentationFormat>
  <Paragraphs>415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Cambria Math</vt:lpstr>
      <vt:lpstr>Wingdings</vt:lpstr>
      <vt:lpstr>Office Theme</vt:lpstr>
      <vt:lpstr>Warm-up: What to eat?</vt:lpstr>
      <vt:lpstr>AI: Representation and Problem Solving </vt:lpstr>
      <vt:lpstr>Warm-up: What to eat?</vt:lpstr>
      <vt:lpstr>Optimization</vt:lpstr>
      <vt:lpstr>Constraint Satisfaction Problems</vt:lpstr>
      <vt:lpstr>Optimization Formulation</vt:lpstr>
      <vt:lpstr>Optimization Formulation</vt:lpstr>
      <vt:lpstr>Optimization Formulation</vt:lpstr>
      <vt:lpstr>Optimization Formulation</vt:lpstr>
      <vt:lpstr>Optimization Formulation</vt:lpstr>
      <vt:lpstr>Optimization Formulation</vt:lpstr>
      <vt:lpstr>Optimization Formulation</vt:lpstr>
      <vt:lpstr>Optimization Formulation</vt:lpstr>
      <vt:lpstr>Optimization Formulation</vt:lpstr>
      <vt:lpstr>Poll 1</vt:lpstr>
      <vt:lpstr>Poll 1</vt:lpstr>
      <vt:lpstr>Poll 2</vt:lpstr>
      <vt:lpstr>Poll 2</vt:lpstr>
      <vt:lpstr>Question</vt:lpstr>
      <vt:lpstr>Linear Programming</vt:lpstr>
      <vt:lpstr>Linear Programming</vt:lpstr>
      <vt:lpstr>Optimization</vt:lpstr>
      <vt:lpstr>Poll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</dc:title>
  <dc:creator>Pat Virtue</dc:creator>
  <cp:lastModifiedBy>Pat Virtue</cp:lastModifiedBy>
  <cp:revision>732</cp:revision>
  <cp:lastPrinted>2018-11-27T13:42:27Z</cp:lastPrinted>
  <dcterms:created xsi:type="dcterms:W3CDTF">2018-10-11T11:39:27Z</dcterms:created>
  <dcterms:modified xsi:type="dcterms:W3CDTF">2025-09-18T20:08:41Z</dcterms:modified>
</cp:coreProperties>
</file>