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360" r:id="rId2"/>
    <p:sldId id="256" r:id="rId3"/>
    <p:sldId id="1255" r:id="rId4"/>
    <p:sldId id="1256" r:id="rId5"/>
    <p:sldId id="2406" r:id="rId6"/>
    <p:sldId id="338" r:id="rId7"/>
    <p:sldId id="287" r:id="rId8"/>
    <p:sldId id="308" r:id="rId9"/>
    <p:sldId id="309" r:id="rId10"/>
    <p:sldId id="340" r:id="rId11"/>
    <p:sldId id="341" r:id="rId12"/>
    <p:sldId id="342" r:id="rId13"/>
    <p:sldId id="343" r:id="rId14"/>
    <p:sldId id="344" r:id="rId15"/>
    <p:sldId id="345" r:id="rId16"/>
    <p:sldId id="2361" r:id="rId17"/>
    <p:sldId id="266" r:id="rId18"/>
    <p:sldId id="262" r:id="rId19"/>
    <p:sldId id="270" r:id="rId20"/>
    <p:sldId id="2368" r:id="rId21"/>
    <p:sldId id="2366" r:id="rId22"/>
    <p:sldId id="2369" r:id="rId23"/>
    <p:sldId id="2365" r:id="rId24"/>
    <p:sldId id="264" r:id="rId25"/>
    <p:sldId id="1204" r:id="rId26"/>
    <p:sldId id="1205" r:id="rId27"/>
    <p:sldId id="331" r:id="rId28"/>
    <p:sldId id="2352" r:id="rId29"/>
    <p:sldId id="352" r:id="rId30"/>
    <p:sldId id="2416" r:id="rId31"/>
    <p:sldId id="2424" r:id="rId32"/>
    <p:sldId id="2430" r:id="rId33"/>
    <p:sldId id="2431" r:id="rId34"/>
    <p:sldId id="2432" r:id="rId35"/>
    <p:sldId id="2425" r:id="rId36"/>
    <p:sldId id="2422" r:id="rId37"/>
    <p:sldId id="284" r:id="rId38"/>
    <p:sldId id="351" r:id="rId39"/>
    <p:sldId id="350" r:id="rId40"/>
    <p:sldId id="306" r:id="rId41"/>
    <p:sldId id="291" r:id="rId42"/>
    <p:sldId id="307" r:id="rId43"/>
    <p:sldId id="2429" r:id="rId44"/>
    <p:sldId id="1233" r:id="rId45"/>
    <p:sldId id="2364" r:id="rId46"/>
    <p:sldId id="2426" r:id="rId47"/>
    <p:sldId id="2407" r:id="rId48"/>
    <p:sldId id="356" r:id="rId49"/>
    <p:sldId id="357" r:id="rId50"/>
    <p:sldId id="2427" r:id="rId51"/>
    <p:sldId id="2433" r:id="rId52"/>
    <p:sldId id="2428" r:id="rId5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98" autoAdjust="0"/>
    <p:restoredTop sz="79796" autoAdjust="0"/>
  </p:normalViewPr>
  <p:slideViewPr>
    <p:cSldViewPr snapToGrid="0">
      <p:cViewPr>
        <p:scale>
          <a:sx n="74" d="100"/>
          <a:sy n="74" d="100"/>
        </p:scale>
        <p:origin x="5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2:24:25.353"/>
    </inkml:context>
    <inkml:brush xml:id="br0">
      <inkml:brushProperty name="width" value="0.05292" units="cm"/>
      <inkml:brushProperty name="height" value="0.05292" units="cm"/>
      <inkml:brushProperty name="color" value="#FF0000"/>
    </inkml:brush>
  </inkml:definitions>
  <inkml:trace contextRef="#ctx0" brushRef="#br0">25207 8431 911 0,'0'-1'0'0,"0"1"0"0,1 0 0 0,-1-3 0 0,3 6 336 0,-3-6-16 0,1 1 0 0,0-2 0 0,2 0-320 0,-1 1 0 0,2-4 0 0,-2 1 128 0,0 0-128 0,0 1 0 0,-1 1 0 0,-1 1 0 0,2-1 0 0,-2 2 0 0,0-2 0 0,0-1 0 0,0 4 0 0,0-2 0 0,0-1 0 16,0 2 0-16,-2 1 352 0,2-2 96 0,-1 1 32 0,0 2 0 0,0 0 624 0,-1-1 128 16,1 1 32-16,1 0 0 0,0 0-16 0,0 0 0 0,0 0 0 15,0 0 0-15,0 0-128 0,0 0-32 16,0 0 0-16,0 0 0 0,-20-3-96 0,18 3-32 0,-1 0 0 0,0 0 0 15,1 0-64-15,0 0-32 0,0 0 0 0,-1 3 0 16,1-3-160-16,0 0-48 0,0 1 0 0,1-1 0 16,-1 2-48-16,1-2-16 0,0 3 0 0,1-2 0 15,0 1-80-15,-1 0 0 16,1 0-16-16,0 1 0 0,0-3-368 0,0 3-128 0,0 0 0 0,0 1 144 16,0-2 48-16,1-1 16 0,-1 4 0 0,0-1 0 0,1 0-208 15,0-2 176-15,2 2-176 0,-1 0 160 0,2 0-160 0,-1-2 0 31,1 0 0-31,1 2-9200 0,2-2-1712 16</inkml:trace>
  <inkml:trace contextRef="#ctx0" brushRef="#br0" timeOffset="3257.31">21502 11281 3679 0,'-1'2'320'0,"1"0"-320"0,0-2 0 0,-1 0 0 0,1 0 704 0,-1 2 64 0,-1-2 0 0,1 4 16 0,-1-1 16 0,-1 0 0 0,1 0 0 0,-1-2 0 0,1 2-384 0,1-2-80 0,-1 1-16 0,1-2 0 0,1 3-176 0,-1-3-144 0,0 0 192 0,1 0-192 31,0 0 384-31,1 0-16 0,-1 0-16 0,0 0 0 0,0 0-224 0,0 0-128 0,0 0 128 0,0 0-128 31,21-5 0-31,-16 4 0 0,2-2-192 0,-1 2-5232 0</inkml:trace>
  <inkml:trace contextRef="#ctx0" brushRef="#br0" timeOffset="4391.84">21494 11237 4607 0,'-2'0'400'0,"1"-3"-400"15,1 3 0-15,-1 0 0 0,1 0 640 0,0 0 32 0,-1 0 16 0,0-2 0 0,-2 2 208 0,2-1 32 0,0-2 16 0,1 3 0 0,0 0-528 0,0 0-96 0,0 0-32 0,0 0 0 0,0 0-288 0,0 0 128 0,0 0-128 0,0 0 0 0,0 0 192 0,0 0-192 16,0 0 192-16,0 0-192 0,0 0 384 0,0 0-48 15,0 0 0-15,0 0 0 16,0 0-32-16,0 0-16 0,0 0 0 0,0 0 0 16,0 0-288-16,0 0 0 0,3 22 128 0,-3-19-128 0,2-2 0 0,-2 2 0 15,1 0 0-15,-1 0 0 0,1-1 0 0,0 2 0 16,0-2 0-16,1 2-144 0,-1 0 144 0,0 0 0 0,2 0 0 16,-2 3 0-16,1-4 0 0,0 4 0 15,0-4 0-15,-1 3 0 0,2-2 0 0,-3 1-128 0,1 1 128 0,0-2-128 16,1-3 128-16,-1 2 0 0,0-1 0 0,0-2 0 15,0 1 0-15,1-2 0 0,-1 1 0 0,1-2 0 16,1-2 0-16,-1 0 0 0,2-2 0 0,0-3-6208 16</inkml:trace>
  <inkml:trace contextRef="#ctx0" brushRef="#br0" timeOffset="5996.58">25150 15792 911 0,'1'0'0'0,"-1"-2"0"0,2 2 0 15,-2-3 0-15,1 2 928 0,-1 1 96 0,2-3 32 0,1-2 0 0,-1 1 256 0,2-2 48 0,0-1 16 0,-1 4 0 0,2-1-432 0,-1 4-96 0,1 0-16 0,0 0 0 0,1 5-672 0,-1 0-160 0,0-1 0 0,0-1 0 0,0 2 0 16,-1 2 0-16,1-4-160 0,-2 3 160 0,1-4 0 0,1 3 224 16,-1-2-32-16,-1 0 0 0,2-2 496 0,-1 1 80 15,2 0 32-15,0-1 0 16,1 3-368-16,-1-3-80 0,-1 1-16 0,1 1 0 0,0-2-336 0,-1 2-128 15,1-3 0-15,-1 2-7376 0</inkml:trace>
</inkml:ink>
</file>

<file path=ppt/ink/ink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2:25:30.572"/>
    </inkml:context>
    <inkml:brush xml:id="br0">
      <inkml:brushProperty name="width" value="0.05292" units="cm"/>
      <inkml:brushProperty name="height" value="0.05292" units="cm"/>
      <inkml:brushProperty name="color" value="#7030A0"/>
    </inkml:brush>
  </inkml:definitions>
  <inkml:trace contextRef="#ctx0" brushRef="#br0">19657 9884 4031 0,'0'0'0'0,"-1"0"0"0,1 0 0 0,0-3 0 16,0 3 0-16,-1 0 0 0,1 0 0 0,-1-2 0 0,0 1 0 0,-2-2 0 0,2 1 0 0,1 2 0 0,0 0 0 0,0 0 0 15,0 0 0-15,0 0 0 0,0 0 0 0,0 0 0 16,0 0 0-16,0 0 0 0,0 0 0 0,0 0 0 16,2-20 0-16,0 18 0 0,-2-2 0 0,0 0 0 15,0 2 0-15,0-2 0 0,0 1 0 0,0 2 0 16,-2-1 0-16,2-2 0 0,-1 2 0 0,1-1 0 15,0 2 0-15,0-2 0 0,0 3 0 0,0-1 0 16,0 1 0-16,0 0 0 0,0 0 0 0,0 0 0 16,0 0 0-16,0 0 0 0,0 0 0 0,0 0 0 15,0 0 0-15,0 0 0 0,0 0 0 0,0 0 0 16,0 0 0-16,0 0 0 0,0 0 0 0,0 0 0 16,0 0 0-16,0 0 0 0,0 0 0 0,0 0 0 15,0 0 0-15,0 0 0 16,0 0 0-16,0 0 0 0,0 0 0 0,0 0 0 0,0 0 0 0,0 0 0 15,0 0 0-15,0 0 0 0,0 0 0 0,0 0 0 16,0 0 0-16,0 0 0 0,-16 16 0 0,12-12 0 16,1 0 0-16,-2-1 0 0,1 2 0 0,0 2 0 0,-1-6 0 0,2 4 0 15,0-2 0-15,-1 0 0 16,1-2 0-16,0 2 0 0,1-2 0 0,0 0 0 16,0 0 0-16,-1 2 0 0,2-3 0 0,0 0 0 0,0 0 0 0,0-3 0 0,-1 2 0 0,2-1 0 15,0-1 0-15,2 2 0 16,-1-4 0-16,1 1 0 0,1 1 0 0,0 0 0 0,2-1 0 0,-1-2 0 15,2 2 0-15,-1-1 0 0,1 2 0 0,-1-1 0 16,0-1 0-16,-1 1 0 0,0 2 0 0,-1 1 0 31,0-2 0-31,-1 2 0 0,2 1 0 0,-3 0 0 0,2 1 0 0,-1-1 0 0,0 3 0 0,1-1 0 32,0 2 0-32,2-3 0 0,0 4 0 0,-8-7 0 0,-9-8 0 0,-7-9 0 0</inkml:trace>
  <inkml:trace contextRef="#ctx0" brushRef="#br0" timeOffset="22437.33">23598 15799 4191 0,'0'-12'384'0,"-1"8"-384"15,1 1 0-15,-1-1 0 0,1 2 0 0,0 2 0 0,0 0 576 0,-1-3 128 0,-1 2 0 0,0-1 48 0,-1-2-176 0,1 4-16 16,0-3-16-16,-2 3 16 0,3-2-176 0,-2 2-16 0,2-1-16 0,1 1 32 0,-1-3-160 0,1 2-32 0,0 1 0 0,0-2 32 0,1-2-96 16,-1 1-128-16,1 1 176 0,0 1-48 0,-1-2 128 15,2 0 0-15,-2 3 16 0,1 0 32 16,-1 0-144-16,0 0-32 0,-1 0 0 0,1 0 16 0,-2 1 48 0,1 1 16 15,-1 1 0-15,2-3 32 16,0 0-48-16,0 0-16 0,0 0 0 0,0 0 16 0,0 0 80 0,0 0 16 16,0 0 0-16,0 0 32 0,0 0-320 0,0 0 128 15,0 0-128-15,0 0 128 0,0 0-128 0,0 0-128 16,0 0 128-16,0 0-160 0,0 0 160 0,0 0 0 0,0 0 0 16,0 0 128-16,0 0 96 0,0 0 32 0,0 0 0 15,0 0 0-15,0 0 256 0,0 0 64 0,12-16 16 0,-11 13 0 16,-1 3-240-16,0 0-48 0,0 0-16 0,-1 0 0 15,1 0-288-15,-1 0 160 0,1 0-160 0,-1 0 128 16,-1 3-128-16,1-3 0 0,1 0 0 0,0 0 0 16,0 0 0-16,0 0 0 0,0 0 0 0,0 0 0 15,0 0 0-15,0 0 0 0,0 0 0 0,0 0 0 16,0 0 0-16,0 0 0 0,0 0 0 0,0 0 0 16,0 0 0-16,0 0 0 0,0 0 0 0,-7 17 0 0,5-12 0 0,2 1 0 15,-1 4 0-15,-1-3 0 0,-1 5 0 0,-1-3 0 16,1 4 0-16,-1-3 128 15,-1 2-128-15,1-2 0 0,1 0 0 0,-1-2 0 16,2-1 0-16,-1-2 0 0,1 0 0 0,-1-2 0 16,1 0 0-16,0-2 0 0,2-1 0 0,0-1 0 0,0-2 0 0,2 1 0 15,-1 1-176-15,0-6 176 0,0 4-128 16,-1 3 128-16,0 0-128 0,9-19 128 0,-5 13-192 0,-1-3 32 16,2 2 16-16,-1 1 0 0,1-3 144 0,-1 2-208 15,-1 2 80-15,0-2 128 0,1 3-256 0,-2 1 80 16,1-3 16-16,0 2 0 0,0-1 160 0,-2 1 0 15,1 1-144-15,0-1 144 0,0 2-128 0,-1-1 128 0,2 2-160 0,-3-2 160 16,1 3-256-16,0 0 64 0,-1 0 0 0,0 3-7232 16</inkml:trace>
</inkml:ink>
</file>

<file path=ppt/ink/ink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5-08-26T12:27:46.818"/>
    </inkml:context>
    <inkml:brush xml:id="br0">
      <inkml:brushProperty name="width" value="0.05292" units="cm"/>
      <inkml:brushProperty name="height" value="0.05292" units="cm"/>
      <inkml:brushProperty name="color" value="#FF0000"/>
    </inkml:brush>
  </inkml:definitions>
  <inkml:trace contextRef="#ctx0" brushRef="#br0">24121 14860 4863 0,'-2'1'0'0,"1"2"0"15,1-3 0-15,0 0 0 0,1 0 0 0,-1 0 0 16,-1 2 0-16,1-2 0 0,-2 4 0 0,2-2 0 31,0 0 0-31,0-2 0 0,0 0 0 0,0 0 0 16,0 0 0-16,0 0 0 0,0 0 0 0,0 0 0 0,0 0 0 0,0 0 0 0,0 0 0 0,0 0 0 15,3 21 0-15,-3-18 0 0,0 0 0 0,-1 1 0 0,1-2 0 32,-2 2 0-32,2-2 0 0,-1-1 0 0,0 2 0 0,0-2 0 15,0 2 0-15</inkml:trace>
  <inkml:trace contextRef="#ctx0" brushRef="#br0" timeOffset="16483.43">24197 14730 4607 0,'-4'0'400'0,"2"-2"-400"0,-1 2 0 0,1-4 0 0,0 4 912 0,2 0 112 16,-1-2 0-16,-1-1 16 0,-1 2 624 0,0-5 112 15,-2 2 16-15,0-2 16 0,1 1-32 0,0 1-16 16,1 2 0-16,-1-2 0 0,0 3-176 0,0-2-48 16,2 3 0-16,-2 0 0 0,2 0-176 0,-1 3-32 0,1-2-16 0,1 1 0 15,-1 1-320-15,2 2-64 0,0 1-16 0,2 3 0 16,-1-2-592-16,0 4-112 0,0-1-16 0,1 4-16 16,0 1-176-16,-1 1 0 0,-1-2 0 15,0 4 0-15,-1 0 0 0,0 1 192 0,0-1-192 16,-2 2 192-16,2 5 384 0,-4 0 64 0,1 1 32 0,-2 0 0 15,0 2-112-15,-2-1-32 0,1 2 0 0,0-1 0 16,-2-2-336-16,0-1-192 16,2-2 192-16,-2 0-192 0,2-2 208 15,1-3-64-15,-1-2-16 0,1-3 0 0,2 3-128 0,0-4 128 16,0-1-128-16,1 0 128 0,0 2-128 0,0-3 0 0,1 2 0 16,0-2 0-16,0-3 0 0,0 2 0 0,-1-2 0 0,2-1 0 0,0 3 0 0,-1-3 0 15,1 0 0-15,0 1 0 0,1-1 0 0,-1 0 0 16,-1-2 0-16,2 2 0 0,0-2 0 0,2 2 0 15,-2-4 0-15,1 2 0 0,0-2 0 0,2 2 0 16,-2 0 0-16,0-2 0 0,2 2 0 0,-2-1 0 16,1 0 0-16,1-3 0 0,-2 3 0 0,1-3 0 15,0 0 128-15,0 1-128 0,1-1 0 0,-1 2 0 16,1-2 0-16,-1 0 0 0,0 3 0 0,1-3 0 16,1 0 0-16,-2 0 0 0,3 0 0 0,-1 0 0 15,2 0 0 1,-1 0 0-16,1-3 0 0,0 3 0 0,0 0 0 0,1-2 0 15,1 1-128-15,2 1 128 0,1 0 0 0,0-3 0 0,1 3 0 0,0 0 0 16,0 3 0-16,2-3 0 0,0 0 0 0,0 1 0 16,1 1 0-16,1-2 0 0,2 3 0 0,0-2 0 0,2 2 0 0,0-1 0 15,-2-1 0-15,2-1 0 0,0 0 0 0,0 0 0 16,-1-1 0-16,1-4 0 0,0 4 0 0,-1-4 0 0,-2 4 0 16,-1-2 0-16,1 0 0 0,-2 0 0 0,0 2-128 15,-2 1 128-15,2 0 0 0,1 1 0 16,-1 2 0-16,-1-3 0 0,-1 1 0 0,0 1 0 0,0-2 0 0,0 0 0 15,-1 0 0-15,-1 0 0 0,0-3 0 0,-1 0 0 16,0 1 0-16,0-2 0 0,0 0 0 0,-1 0 0 16,-1 2 0-1,1-2 0-15,-2 2 0 0,0-1 0 0,0 2 0 0,-1-1 0 16,0 0 0-16,1 1 0 0,-3 1 0 0,1 0 0 16,0 1 0-16,-1 3 0 0,1-3 0 0,0 2 0 15,-1 1 0-15,1 0 0 0,-2 0 0 0,1 0 0 0,0 0 0 0,-1 1 0 0,1-2 0 0,0 0 0 31,-2-3 0-31,0 1 0 0,0 1 0 0,1-2 0 16,-1 0 0-16,-1 0 0 0,2 0 0 0,-2-2 0 16,0 2 0-16,0 0 0 0,1 0 0 0,-1-1 0 0,-1 1 0 0,1 0 0 15,-1 0 0-15,1 0 0 0,-1 0 0 0,0-3 0 16,0 3 0-16,0 0 0 16,0 0 0-16,0 0 0 0,0 0 0 0,0 0 0 0,0 0 0 0,0 0 0 15,0 0 0-15,0 0 0 0,0 0 0 16,0 0 0-16,0 0 0 0,0 0 0 0,0 0 0 0,0 0 0 15,0 0 0-15,0 0 0 0,0 0 0 0,0 0 0 16,0 0 0-16,0 0 0 0,0 0 0 0,0 0 0 16,-7-20 0-16,7 14 0 0,1 0 0 0,2-4 0 15,-2 2 0-15,1-6 0 0,1-1 0 0,1-1 0 16,-1 0 0-16,1-3 0 0,1 0 0 0,-1-2 0 16,-1-2 0-16,1 1 0 0,-1 0 0 0,-1 0 0 15,-1-1 0-15,0 1 0 0,-1-3 0 0,0 3 0 16,0-3 0-16,-1 1 0 0,-1 0 0 0,1 6 0 15,-2 1 0-15,2-1 0 0,0-2 0 0,-1-5 0 0,2-1 0 16,0 2 0-16,0-1 0 0,2 3 0 0,-1 2 0 0,1 1 0 16,0 3 0-16,0 0 0 0,0 4 0 0,0 2 0 15,0-1 0-15,-1 3 0 0,1 2 0 0,-1 0 0 16,-1 0 0-16,1 2 0 0,-1 2 0 0,0-2 0 16,0 2 0-16,-1-1 0 0,0 2 0 0,-2-2 0 15,2 2 0-15,0 1 0 0,-3-2 0 0,3-2 0 16,-2 4 0-16,2-3 0 0,0 3 0 0,0-2 0 0,1 1 0 15,-2 1 0-15,2-3 0 0,0 3 0 0,0 0 0 16,0-2 0-16,0 1 0 0,0 1 0 0,0 0 0 0,0 0 0 16,0 0 0-16,0 0 0 15,0 0 0-15,0 0 0 0,0 0 0 0,0 0 0 0,0 0 0 16,-8-19 0-16,6 15 0 0,0 2 0 0,-2 2 0 0,2-4 0 16,-1 4 0-16,0-4 0 0,-1 3 0 15,0 0 0-15,0 1 0 0,1-3 0 0,-2 2 0 0,0-1 0 16,0-1 0-16,0 2 0 0,0-1 0 0,-1-2 0 15,0 1 0-15,-2 0 0 0,1 0 0 0,-2 1 0 16,1 0 0-16,-2 0 0 0,-2 1 0 0,1-2 0 16,-1 1 0-16,-2 2 0 0,0 0 0 0,-3 0 0 15,3 2 0-15,-4-2 0 0,0 0 0 0,-2 3 0 0,-1-2 0 16,-1 1 0-16,-1 0 0 0,0 0 0 0,-1 1 128 0,-1-3-128 16,-1 3 256-16,0 0 0 0,-2-3 16 0,2 1 0 15,2 2-272-15,0-3 160 0,1 0-160 0,0 0 128 16,4-3-128-16,1 3 0 0,5 0 0 0,0-1 0 15,0 1 0-15,0 0 0 0,3 0 0 0,1 0 0 16,1 1 0-16,1 2 0 0,1-3 0 0,1 2 0 16,-2-2 0-16,3 1 0 0,-1 2 0 0,-2-3 0 0,2 0 0 15,-2-3 0-15,1 2 0 0,-2-1 0 0,2 2 0 16,-1-4 0-16,-1 1 0 0,1 0 0 0,0-2-416 16,0 1 32-16,2 3 16 0,0-5-11888 15,1 1-2384-15</inkml:trace>
  <inkml:trace contextRef="#ctx0" brushRef="#br0" timeOffset="23890.32">24142 7469 911 0,'0'-3'0'0,"0"2"0"0,0 0 0 0,0 1 0 0,0-1 160 0,0 1-160 0,0-3 192 0,0 2-192 15,2-4 640-15,-2 1 0 0,0-2 16 0,1 2 0 16,-1-1 240-16,0 2 64 0,0-1 0 0,0-2 0 15,0 3 48-15,0 0 16 0,0-1 0 0,0-1 0 16,-1 1-16-16,-1 1 0 0,2 0 0 16,-2-1 0-16,1 2-272 0,-2 1-48 0,1-2-16 0,-1 0 0 15,0 0 112-15,0 1 32 0,1 0 0 0,-2 0 0 0,1 1 256 16,1-2 48-16,-2 3 16 0,2-2 0 16,1 0 48-16,-1 2 16 0,1 0 0 0,1 0 0 0,0-2-288 15,-1 2-48-15,1 0-16 0,0 2 0 0,0-2-336 0,0 0-80 16,0 0-16-16,0 0 0 0,0 0-288 0,0 0-128 15,4 20 0-15,-4-14 128 0,0 1 240 0,-2 0 32 16,2 2 16-16,-2-1 0 0,1 3 128 0,-1 2 32 16,0 2 0-16,1-2 0 0,1 3-112 0,-2 3-16 15,2 2 0-15,-1-1 0 0,1 2-256 0,0 5-48 16,0-1-16-16,1 5 0 0,2 1-128 16,1 4 0-16,-2 4 0 0,-1-2 0 0,-1-2 0 0,-2 1 0 15,-2-6 0-15,0 1 0 0,-2 0 0 0,0-1 0 0,1 1 0 16,-1-1 0-16,0-2 0 15,0-1 0-15,1-2 0 0,-2-1 128 0,1-3 192 0,0-2 48 0,0-2 0 0,0-3 0 16,1-1-128-16,0-2-32 0,0 1 0 0,0-7 0 16,0 1-208-16,1-1 0 15,1-2 0-15,-1 1 0 0,1-4 0 0,1 2 0 16,1-3 0-16,-2 0 0 0,3 0 0 0,-1 0 0 16,1 0 0-16,0-3 0 0,0 2 0 0,2-2 0 0,-2 3 0 0,0 0 0 15,0 0 0-15,0 0 0 0,17-19 0 0,-14 16 0 0,2 0 0 16,-1 0 0-16,1-1 0 0,0 1 0 0,0 0 0 15,-2 3 0-15,2-2 0 0,-1 0 0 0,1 2 0 0,-1 0 0 16,-1-2 0-16,1 2 0 0,0-3 0 0,0 3 0 16,-1-1 0-16,1 1 0 0,1-2 0 0,0-1 0 15,0 2 0-15,0 1 0 0,0-2 0 0,0-1 0 16,1 2 0-16,0-2 0 0,0 1 0 0,2 1 0 16,-1-3 0-16,2 2 0 0,2-1 0 0,0-1 0 15,1 2 0-15,3-2 0 0,-1 2 0 0,1-2 0 16,2 0 0-16,1 1 0 0,2 0 0 0,0 3 0 15,1 0 0-15,1-2 0 16,1 4 0-16,0-2 0 0,1 3 0 0,-3 0 0 16,-2 0 0-16,5 0 0 0,2 4 0 0,2-4 0 0,3 1 0 0,1-1 0 0,2-1 0 0,-1-2 0 15,3 1 0-15,-1-1 0 0,-2 0 0 0,-1 0 0 16,-3-1 0-16,-1 1 0 0,-2 1 0 0,0 2 0 16,-1-1 0-16,-2 2-128 0,-2 2 128 0,-1-2 0 15,-1-1 0-15,-2 4 0 0,0-1 0 0,0 0 0 16,0 0 0-16,-3 0 0 0,1 1 0 15,-1-1 0-15,-2-3 0 0,1 1 0 0,-2 1 0 0,-1-1 0 16,-2-2 0-16,0 0 0 0,-2 0 0 0,-1-2 0 0,-2 1 0 0,1-1 0 16,0-1 0-16,-2 1 0 0,1-4 0 15,-1 2 0 1,1-2 0-16,-2 2 0 0,2-5 0 0,-2 4 0 0,0-3 0 16,1-1 0-16,0 4 0 0,0-3 0 15,-1-1 0-15,1 1 0 0,-1 2 0 0,1-2 0 0,0 4 0 0,-1-2 0 0,0 2 0 0,0-1 0 16,-1 2 0-16,0 1 0 0,2 0 0 0,-2 0 0 15,-2 0 0-15,2 0 0 0,0 1 0 0,0-1 0 16,0 0 0-16,0 0 0 0,0 0 0 0,0 0 0 31,0 0 0-31,0 0 0 0,-18 9 0 0,15-9 0 16,1 0 0-16,-1 0 0 0,2 0 0 0,-1-3 0 0,0 2 0 16,1-1 0-16,0-2 0 0,-2-1 0 0,2 0 0 15,0-1 0-15,0 1 0 0,-2 1 0 0,1-3 0 0,1 1 0 16,-2-1 0-16,-1-1 0 0,2-2 0 0,-1 0 0 15,0-2 0-15,-1-1 128 0,0 1-128 0,1-4 0 16,-1 0 128-16,-1-3-128 0,0-1 176 0,0-2-176 16,-1-1 128-16,0-3-128 0,-1 0 0 0,0-3 0 15,1-2 0-15,-2-1 0 0,1-2 0 0,0-1 0 16,-1 3 0-16,2-3 0 0,0-2 0 0,1 2 0 16,1 6 0-16,2-2 0 0,0 2 0 0,1 1 0 15,1 2 0-15,0 1 0 0,1 3 0 0,2 1 0 0,-1 4 0 16,2 1 0-16,0 1 0 0,1-1 0 0,0 3 0 15,0 1 0-15,0 2 0 0,-2 0 0 0,1 0 0 0,0 2 0 16,-1 1 0-16,0 0 0 0,-2 1 0 0,0 1 0 16,1-1 0-16,-2 2 0 0,0 0 0 0,0 1 0 15,-2 3 0-15,1-3 0 0,-1 3 0 0,-1 0 0 16,1 3 0-16,-1-3 0 0,1 1 0 0,-2 1 0 16,2-2 0-16,-1 1 0 0,2 2 0 0,-2-3 0 15,2 0-128-15,-1 0 128 0,0 0 0 0,1-3 0 0,0 3 0 16,0-1 0-16,0-1 0 0,1 2 0 0,0 0 0 15,0 0 0-15,0 0 0 0,0 0 0 0,0 0 0 0,0 0 0 16,0 0 0-16,-12-16 0 0,10 16 0 0,-3 0 0 16,1 2 0-16,-1-2 0 0,0 1 0 0,-1 2 0 15,-1-1 0-15,1 0 0 0,-2 3 0 0,1-4 0 16,-1 2 0-16,0 0 0 0,0 1 0 0,0-2 0 16,-4 1 0-16,4-2 0 0,-1 1 0 0,1 1 0 15,0-3 0-15,-1 0 0 0,1 0 0 0,-2 0 0 0,-1 0 0 16,0 0 0-16,-2 0 0 0,0 0 0 15,-2 0 0-15,-1 0 0 0,0 0 0 0,-4 0 0 0,0 1 0 16,-3 1 0-16,-3 0 0 0,-2 0 0 0,2 1 0 0,-2-2 0 16,-2 1 0-16,-1 1 0 0,2 1 0 0,-3-2 0 15,-3 2 0-15,0 2 0 0,1 0 0 0,-1-2 0 16,2 2 0-16,1 0 0 0,-1 0 0 0,3-2 0 16,0 2 0-16,0-3 0 0,3-2 0 0,2 1 0 15,4 1 0-15,1-2 0 0,1 2 0 0,3-3-176 16,1 0 0-16,4 0-11888 15,1-3-2384-15</inkml:trace>
  <inkml:trace contextRef="#ctx0" brushRef="#br0" timeOffset="28923.93">20501 10469 6447 0,'-1'-5'576'0,"1"4"-576"0,0-2 0 0,-2 2 0 0,2 1 896 0,0 0 64 0,0-3 0 0,-1 0 16 16,0-3 640-16,0-1 128 0,-1 2 32 0,0 1 0 15,1-1-624-15,1 1-128 0,-2-2-32 0,2 2 0 0,0-2-272 0,0 0-48 16,0 2-16-16,0-2 0 0,2 0-80 0,-2-1-32 15,0 4 0-15,0-4 0 0,-2 1 272 0,2 1 48 16,0 2 16-16,-1-4 0 0,1 4 96 16,-1-1 32-16,0 2 0 0,1-2 0 0,-2 1-416 0,1 3-80 15,1-2 0-15,-1 2-16 0,0 0-96 0,1 2-16 16,0 1 0-16,0-2 0 0,1 4-256 0,-1-5-128 16,0 0 128-16,0 0-128 0,4 28 0 0,-3-18 0 15,0 3 0-15,0-1 0 0,1 2 0 0,0 1 0 16,-1 1 0-16,1 0 0 0,-1 3 0 0,0 2 0 15,2 2 0-15,-3-1 128 0,1 1 16 0,-1 2 0 0,0 2 0 16,0-1 0-16,-1 0 48 0,-2 2 16 0,1-2 0 16,-2-2 0-16,0-1 160 0,-1-1 16 0,2 0 16 15,-4-3 0-15,4 0-80 0,-2 0-32 16,-1-1 0-16,1-4 0 0,1 1-96 0,0-3-32 0,0-2 0 0,2 0 0 16,1-1-160-16,-2-2 160 0,3 2-160 0,-1-3 160 15,1-2-160-15,0 2 0 0,1-2 0 0,0-1 0 16,-1 0 0-16,2-1 0 0,-1 2 0 0,0-2 0 15,2 0 0-15,-1 0 0 0,1-1-144 0,-2 1 144 16,1-1 0-16,1 1 0 0,-2 2 0 0,2-1 0 0,-2-2 0 16,1 1 0-16,-1 2 0 0,-1 1 0 15,2-4 0-15,-1 3 0 0,-1 1 0 0,1-2 0 0,-1 1 0 16,1 1 0-16,-1-1 0 0,2 2 0 0,-2-4 0 0,1 2 0 16,-1 0 0-16,0 0 0 0,0-2 0 0,-1 1 0 15,1-2 0-15,-2 1 0 0,2-2 0 0,-1 0 0 16,1 3 0-16,-1-3 0 0,0 0 0 0,1 0 224 15,0 0-64-15,0 0-16 16,0 0 112-16,0 0 0 0,0 0 16 0,0 0 0 0,0 0-272 0,0 0 0 16,0 0 0-16,0 0 0 0,0 0 0 0,0 0 0 15,0 0 0-15,0 0 0 0,0 0 0 0,0 0 0 0,0 0 0 16,0 0 0-16,0 0 0 0,0 0 0 0,21-5 0 16,-16 4 0-16,0 1 0 0,1 0 0 0,2 1 0 0,1-1 0 15,1 2 0-15,0-2 0 16,1 3 0-16,1-3 0 0,2 1 0 0,-2-1 0 0,2 2 0 0,0-2 0 15,0 2 0-15,2-1 0 16,1 0 0-16,0-1 0 0,-2 0 0 0,0-1 0 16,2-2 0-16,1 1 0 0,2 1 0 0,-3-4 0 0,0 4 0 0,0-2 0 15,3 1 0-15,1 0 0 0,0 2 0 0,0 0 0 16,-3 0 0-16,3 2 0 0,0 0 0 0,-1 2 0 16,1 1 0-16,0-4 0 0,0 3 0 0,-1-2 0 0,-2 1 0 15,0-3 0-15,-2 0 0 0,-1 0 0 0,1 0 0 16,-1-4 0-16,-1 1 0 0,1 0 0 15,-2 0 0-15,0 1 0 0,0-2 0 0,-1 0 0 0,0 2 0 0,-1-2 0 16,-1 2 0-16,0 0 0 0,-1 2 0 0,0-1 0 16,-2 2 0-16,0 1 0 0,0 0 0 0,-1-1 0 15,-1 2 0-15,1-1 0 16,0 2 0-16,0-1 0 0,2 3 0 0,-1-5 0 0,-1 3 0 0,0-2 0 16,-1 1 0-16,0 0 0 0,0-3 0 0,-1 3 0 15,0-3 0-15,-1 1 0 0,1-1 0 0,-1 0 0 0,0 0 0 16,1 0 0-16,0 0 0 0,-2 0 0 0,1 0 0 15,-2-1 0-15,0 1 0 0,0 0 0 16,1 0 0-16,-2 0 0 0,1 0 0 0,-1 0 0 16,0 0 0-16,0 0 0 0,0 0 0 0,0 0 0 0,0 0 0 0,0 0 0 15,0 0 0-15,0 0 0 0,0 0 0 0,0 0 0 16,0 0 0-16,0 0 0 16,0 0 0-16,0 0 0 0,0 0 0 0,0 0 0 0,0 0 0 0,0 0 0 15,0 0 0-15,0 0 0 0,0 0 0 0,0 0 0 16,0 0 0-16,0 0 0 0,16-13 0 0,-14 11 0 0,0 1 0 31,0-4 0-31,1 4 0 0,-1-4 0 0,1 1 0 0,-1 1 0 0,2 0 0 0,-1-1 0 16,0 0 0-16,-1 2 0 0,2-2 0 0,0 2 0 0,0-2 0 15,-2 1 0 1,2 0 0-16,-3-1 0 0,1 2 0 0,1-1 0 16,-2-1 0-16,-1 2 0 0,0 1 0 0,1-2 0 15,-1 0 0-15,-1 0 0 0,1-1 0 0,-1 2 0 16,0-2 0-16,1 0 0 0,-2-1 0 0,2-1 0 15,0 0 0-15,0-1 0 0,0-3 0 0,0 1 0 0,0-3 0 16,0 2 0-16,0-4 0 0,0-1 0 16,-1-1 0-16,0 0 0 0,0 0 0 0,-1-2 0 0,0-5 0 0,-2 1 0 15,1 0 0-15,-2-5 0 0,-2 1 0 0,1 0 0 16,0 1 0-16,0-1 0 0,-1 3 0 0,0-1 0 16,-1-1 0-16,0-1 0 0,2 4 0 0,0 0 0 15,1 3 0-15,1-2 0 0,1 4 0 0,-1 2 0 16,0-1 0-16,3 4 0 0,0-2 0 0,-1 5 0 15,2 0 0-15,-1-1 0 0,1 1 0 0,-1 0 0 16,1 2 0-16,0 1 0 0,-1 0 0 0,1-1 0 0,-2 1 0 16,2 0 0-16,-1 2 0 0,1-2 0 0,-1 0 0 15,0 0 0-15,-1 2 0 0,2 0 0 0,0-2 0 16,0 4 0-16,0-2 0 0,0-1 0 0,0 1 0 0,0 1 0 16,2-1 0-16,-2-1 0 0,0 1 0 0,1 2 0 15,-1 1 0-15,0-4 0 0,0 3 0 0,1 0 0 16,-1-1 0-16,1 2 0 0,-1 1 0 0,2-2 0 15,-2 0-128-15,1 2 128 0,-1 0 0 0,1-2 0 16,-1 2 0-16,1-3 0 0,-1 2 0 0,2 1 0 16,-2 0 0-16,0 0 0 0,0 0 0 0,0 0 0 15,0 0 0-15,0 0 0 0,0 0 0 0,0 0 0 16,0 0 0-16,0 0 0 0,0 0 0 0,0 0 0 0,0 0 0 16,0 0 0-16,0 0 0 0,0 0 0 0,0 0 0 0,0 0 160 15,0 0-160-15,0 0 0 0,0 0 0 16,0 0 0-16,0 0-128 0,-19-6 128 0,17 4 0 0,-1 2 0 15,-1 0 0-15,1 0 0 0,-2-3 0 16,0 3 0-16,-1-1 0 0,-1 1 0 0,0 0 128 0,0-3-128 16,-2 2 0-16,0 0 0 0,-2 0 0 0,0-2 0 0,0 2 0 15,-3-4 0-15,1 4 0 0,-2-2 0 0,-1 0 0 16,-2 0 0-16,1-1 0 0,-1 4 0 0,-2-3 192 0,-1 0-64 16,0 1 0-16,0 1 0 0,0 1-128 0,-2 0 192 15,1 0-192-15,-2 0 192 0,-1 0-192 0,-1 0 128 16,-1 1-128-16,-2 1 128 0,2 2 0 0,0 0 0 15,-2 1 0-15,3 1 0 0,0-2-128 0,2 2 192 16,-4 0-192-16,2-2 192 16,2-2-192-16,0 2 128 0,1-2-128 0,1-1 128 0,2 2-128 15,1-6 0-15,2 2 144 0,2-1-144 0,0-2 0 0,2-1 0 16,1 0 0-16,1-1 128 0,3 0-128 0,-2 0 0 16,1-4 0-16,2 1 0 0,1 0 0 0,1 0 0 0,1-1 0 15,0 1 0-15,3-1 0 0,0 3-128 0,1 0 128 16,1 1 0-1,0 4-624-15,3-2-32 0</inkml:trace>
  <inkml:trace contextRef="#ctx0" brushRef="#br0" timeOffset="31331.92">24317 7544 4143 0,'0'0'368'0,"0"0"-368"16,0-2 0-16,0 2 0 0,0 0 0 0,-1 0 0 15,1 0 0-15,-2 0 0 0,1 0 0 0,0 0 0 16,-2 0 0-16,3 0 0 0,0 0 0 0,0 0 0 0,0 0 0 0,0 0 0 16,0 0 0-16,-22 6 0 0,18-6 320 0,1 0 128 15,-1 0 0-15,2 0 64 0,-2-2 0 0,1 2 0 16,1-2 0-16,-1 0 16 0,1-1-32 0,-1 2-16 15,2-1 0-15,-1-2 32 0,0 1 32 0,1 0 16 16,0 0 0-16,1 0 32 0,-1-1 496 0,2 1 112 0,-1 0 16 0,0 0 16 16,1-1 128-16,0 2 32 0,1 0 0 0,-1 0 32 15,1 0-736-15,0-1-160 0,0 2-16 16,1-1 0-16,-2 0-256 0,1 2-48 0,0-2-16 16,-1-1 32-16,0 2 752 0,0-1 160 0,1 2 16 15,-1-3 64-15,-1 2-128 0,1 1 0 0,-1-2-16 0,1 2 16 16,-1 0-112-16,0 0-16 0,0 0-16 0,1 0 32 15,1 2-592-15,-2-2-128 0,1 4-32 0,-1-4 32 16,0 0-256-16,0 0 0 0,10 22 128 0,-8-13-128 16,2-2 0-16,0 3 0 0,1 1 0 0,0 3 0 15,0-2 240-15,-1 2 0 0,3 3 0 0,0 3 0 0,-1-2 64 16,2 2 16-16,-1 1 0 0,1-1 0 0,-1 1-320 16,0 1 0-16,1 0 0 0,-2 1 0 0,0-3 0 0,-1 1 0 15,0-4 0-15,-1-1 0 0,-2-1 0 0,2-2 0 16,-2 2 0-16,1-1 0 0,1 1 128 0,-2-2-128 15,2 2 0-15,-1-3 0 0,0-2 0 0,1 0 0 16,-1 3 0-16,1-5 0 0,0 0 0 0,0 0 0 16,0 0 0-16,1 0 0 0,0-1 304 0,2-1 0 15,-3-3 0-15,3 1 0 0,-2 1 0 0,0-5 0 0,0 4 0 16,-2-4 0-16,1 0-112 0,-2 0-32 0,1 0 0 16,-2-3 0-16,0 3-32 0,-1 0-128 15,0-1 192-15,0 1-64 0,0-2-128 0,0 2 0 0,0-3 0 0,-1 2 128 16,1-2-128-16,0 3 0 0,0 0 0 0,0 0 0 15,0 0 0-15,-4-19 0 0,4 14 0 0,0-1 0 16,0 1 0-16,0-2 0 0,0-1 0 0,0-1 0 16,0 2 0-16,0-3 0 0,2 1 0 0,-2 2 0 15,1-2 0-15,-1-1 0 0,1 4 0 0,-1-4 0 16,0 4 0-16,0-3 0 0,0 2 0 0,1 1 0 0,-1-3 0 16,0 0 0-16,2 2 0 0,-1-3 0 0,0 1 0 15,0 2 0-15,1-2 0 0,0 3 0 0,0-1 0 16,1 1 0-16,-1-1 0 0,1 1 0 0,-1 1 0 15,1 0 0-15,1 3 0 0,-2-2 0 0,0 2 0 16,2-2 0-16,-1 4 0 0,0 0 0 0,2 0 0 0,0 1 0 16,1 2 0-16,1 3 0 0,0 0 0 0,-1 0 0 15,3 2 0-15,-2 1 0 0,1 0 0 0,0 1 0 16,0 2 0-16,0-2 0 0,0 1 0 0,-2-1 0 16,0 0 0-16,-1-1 0 0,1 1 0 0,1-3 0 15,-1 2 0-15,-1-2 0 0,1 2 0 0,0-5 0 16,-1 1 0-16,0 1 0 0,0-3 0 0,0-1 0 15,1 0 0-15,-1 1 0 0,-1-2 0 0,-1-1 0 16,1 2 0-16,0-4 0 0,0 2 0 0,-2-1 0 0,2-2 0 0,-2 1 0 16,1 0 0-16,-1-1 0 0,1-2 0 0,-1 1 0 15,1 0 0-15,-2-2 0 0,1-2 0 0,1 0 0 16,-1-1 0 0,1 0 0-16,-1-1 144 0,-1-3-144 0,2 1 272 0,-1-3-16 15,1 2 0-15,-1-4 0 0,2-1-256 0,-2-2 0 0,1-2 0 0,-2 1 0 16,2-1 0-16,-2-3 0 0,0 3 0 0,-1-1 0 15,1 1 0-15,1 4 0 0,-2 1 0 0,1 1 0 0,-1-2 0 16,1-2 0 0,-1 1 0-16,0 3 0 0,0 0 0 0,1 0-176 0,1 4 176 0,-1 2-12592 15,0 1-2384-15</inkml:trace>
  <inkml:trace contextRef="#ctx0" brushRef="#br0" timeOffset="33106.05">20722 10469 5519 0,'-1'0'496'0,"0"-3"-496"0,1 3 0 0,-2 0 0 0,2 0 816 0,-1-2 64 0,0 1 16 16,-2 1 0-16,1-4 128 0,0-1 48 16,-3 1 0-16,1 1 0 0,0-2-352 0,0 1-64 15,0-2-16-15,-1 2 0 0,1 0 288 0,0-2 48 0,-1 0 16 0,0 1 0 16,3 1 192-16,-2 1 32 0,0-1 16 0,2 1 0 15,-1 1-528-15,2 1-96 0,0-2-32 0,1 1 0 16,0 1-80-16,0-2-32 0,0 1 0 0,1 0 0 16,0 0-192-16,-1 1-32 0,2 1-16 0,-1-3 0 15,0 3 352-15,0 0 64 0,1-2 0 0,-1 2 16 16,-1 0-16-16,1 2-16 0,0-2 0 0,-1 0 0 0,0 0-160 0,0 0-16 16,0 0-16-16,6 22 0 0,-3-15-240 0,-1 3-32 15,2-2-16-15,-1 2 0 0,0 0-144 0,2 2 0 16,-1 1 0-16,0-1 0 15,-2 0 0-15,2 2 0 0,0-2 0 0,-1 2 0 0,1 1 0 0,0 1 0 16,-1-1 0-16,0 2 0 0,1 2 0 0,-2-3 0 16,1 2 0-1,0 1 0-15,0-6 464 0,0 3 64 0,0 2 16 16,-1-2 0-16,2 0-96 0,0-4-32 0,-2 2 0 0,2-2 0 0,0-2-256 0,-2-1-160 0,2-3 192 16,-2 0-192-16,2 0 128 0,0-4-128 0,-1 3 0 15,1-5 0-15,0 0 192 0,0 0-192 0,-1 0 192 0,1 0-192 16,0-3 160-16,-1 3-160 15,2-4 128-15,-1 2-128 0,1-2 0 0,-1-2 0 16,1 0 0-16,0 0 0 0,-2-1 0 0,1-1 0 0,2-2 0 0,-2 0 0 16,1 0 0-16,0 0 0 0,-1 2 0 15,-1-2 0-15,1 0 0 0,-2 1 0 0,1 3 0 0,-1 0 0 16,0 2 0-16,-1-2 0 0,0 0 0 0,-2 2 0 31,1-1 0-31,0 0 0 0,-1 0 0 0,-1-1 0 0,2 2 0 16,-1-2 0-16,1-1 0 0,-1 0 0 0,1 1 0 15,0 0 0-15,1 0 0 0,0 0 0 0,1-3 0 0,0 2 0 16,1 0 0-16,0 1 0 0,0 3 0 0,-1-4 0 16,2 5 0-16,0-2 0 0,-1-1 0 0,2 4 0 15,0 1 0-15,-1-2 0 0,1 4 0 0,-1-2 0 16,-1 1 0-16,1 4 0 0,1-1 0 0,0 0 0 16,0 2 0-16,1 2 0 0,-1-1 0 0,0 3 0 15,0-3 0-15,0 2 0 0,1 0 0 0,-1 1 0 16,1 2 0-16,-1 0 0 0,1 1-128 0,2 0 128 15,-2-1 0-15,1 1 0 0,-1-1 0 0,2-1 0 0,-1 1 0 16,0 1 0-16,0-1 0 0,0 1 0 0,1-4 0 0,-1 1 0 16,-1 0 0-16,1-1 0 0,-1 0 0 0,-1-5 0 15,0 3 0-15,-2-2 0 0,2-2 0 0,0 0 0 16,-1-3 0-16,0 1 0 0,-1-2 0 0,1 1 0 16,0-3 0-16,-2 0 0 0,1 0 128 0,-1-1-128 15,2-1 0-15,-2 1 0 0,0-3 0 0,0-1 0 16,1-2 320-16,-2 0 48 0,1 1 0 0,0-4 0 15,-1 0-128-15,-1 1-32 0,1-4 0 0,0 1 0 16,-1-1-80-16,1 0 0 0,1-5-128 0,-1 1 192 0,0 0-192 16,0-2 176-16,2 0-176 0,-2-3 160 0,3 0-160 15,-3 1 0-15,2-2 0 0,-1 0 0 0,2 3 0 0,-2 1 0 16,1-1 0-16,-2 3 0 0,1 1 0 0,0 3-144 16,-1 3 144-16,0 4-12256 15,0 3-2384-15</inkml:trace>
  <inkml:trace contextRef="#ctx0" brushRef="#br0" timeOffset="35516.82">24297 14801 8287 0,'-1'-2'736'0,"0"2"-592"16,1 0-144-16,0 0 0 0,0 0 928 0,-2 0 160 16,2 0 16-16,-2-2 16 0,1 2 352 0,-2 0 80 0,2 0 16 0,1 0 0 15,0 0-672-15,0 0-144 0,0 0-32 0,0 0 0 16,0 0-336-16,0 0-64 0,0 0 0 0,0 0-16 15,0 22 272-15,0-13 48 0,1-2 16 0,0-1 0 16,1 4 272-16,-1-1 64 0,0-3 16 0,0 0 0 16,2 4-48-16,-1 0-16 0,1 3 0 0,-1-1 0 15,1 0-208-15,-1 1-32 0,1 3-16 0,-1-3 0 16,1 2-352-16,-1 1-80 0,0 0-16 0,1 0 0 16,-1-1-224-16,1 1 0 0,-2 0 128 0,2-2-128 15,-2 1 512-15,0 1 64 0,2-1 16 0,-2 1 0 0,1 0-160 16,1-3-48-16,0 2 0 0,0-1 0 0,1 1-384 15,-1-3 0-15,1 4 0 0,0-3 0 0,1-4 0 0,-3 1 0 16,2-1 0-16,0-3 0 0,-2-1 0 0,1 0 0 16,-1-4 0-16,-1 2 0 0,1-3 256 0,-1 0-16 15,1-4-16-15,-1 2 0 0,1 2 112 0,-1-4 32 16,0-2 0-16,0 0 0 0,2-3-176 0,-1 1-48 16,1-1 0-16,-1 0 0 0,1-1-144 0,-1 0 0 15,1-2-160-15,-1 2 160 0,2-3 0 0,-2 2 0 0,2 1 0 16,0 3 0-16,-1-5 0 0,0 3 0 0,1 2 0 15,-1 0 0-15,1-1 0 0,-1 2 0 0,0 2 0 0,1-2 0 16,-2 2 0-16,1-1 0 0,-1 0 0 0,1 3 0 16,-2-2 0-16,0 1 0 0,1 3 0 0,0-2 0 15,-1 1 0-15,1 1 0 0,0 1 0 0,-1 1 0 16,2 1 0-16,-1-2 0 0,2 4 0 0,-2-1 0 16,2 2 0-16,1 0 0 0,-1 0 0 0,-1 1 0 15,2-3 0-15,-1 3 0 0,1-1 0 0,0 0 0 16,0 0 0-16,2 0 0 0,-2 3-128 0,0-3 128 15,0 0 0-15,0 2 0 0,0-2 0 0,0 0 0 16,1 3 0-16,-2-2 0 0,1 2 0 0,0-3 0 16,-1 2 0-16,-1 0 0 0,0-2 0 0,-1 1 0 0,1-1 0 0,-2 1 0 15,1-1 0-15,1 3 0 0,-2-3 0 0,2-1 0 16,-2 1 0-16,2-1 0 0,-1-1 0 0,-1 0 0 16,0-2 0-16,0 1 0 0,1-3 0 0,-2 0 0 15,1 0 0-15,0-3 0 0,0 1 0 0,1-2 160 16,-1 0-160-16,0-4 192 0,0 1 16 0,-1 0 16 15,2-2 0-15,-2-1 0 0,1 1-64 0,0-6-16 0,0 1 0 16,1-3 0-16,-1 1-144 0,1-2 128 0,2 1-128 16,-2-3 128-16,2 1-128 0,0 0 0 0,1-3 0 15,0-1 128-15,1 2-128 0,-1-1 0 16,1 0 0-16,-1 2 0 0,-1 2 0 0,1-1 0 16,0-3 0-16,0 2 0 0,1-2 0 0,-1 3 0 0,-2 1 0 0,2 2 0 15,0-1 0-15,0 3-272 0,0 1 64 0,1 1-18320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8/26/2025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36</a:t>
            </a:fld>
            <a:endParaRPr lang="en-US"/>
          </a:p>
        </p:txBody>
      </p:sp>
    </p:spTree>
    <p:extLst>
      <p:ext uri="{BB962C8B-B14F-4D97-AF65-F5344CB8AC3E}">
        <p14:creationId xmlns:p14="http://schemas.microsoft.com/office/powerpoint/2010/main" val="24853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5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47</a:t>
            </a:fld>
            <a:endParaRPr lang="en-US"/>
          </a:p>
        </p:txBody>
      </p:sp>
    </p:spTree>
    <p:extLst>
      <p:ext uri="{BB962C8B-B14F-4D97-AF65-F5344CB8AC3E}">
        <p14:creationId xmlns:p14="http://schemas.microsoft.com/office/powerpoint/2010/main" val="2962462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3</a:t>
            </a:fld>
            <a:endParaRPr lang="en-US" dirty="0"/>
          </a:p>
        </p:txBody>
      </p:sp>
    </p:spTree>
    <p:extLst>
      <p:ext uri="{BB962C8B-B14F-4D97-AF65-F5344CB8AC3E}">
        <p14:creationId xmlns:p14="http://schemas.microsoft.com/office/powerpoint/2010/main" val="20210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50</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2CFDF-8613-8AFD-8AEB-A4408FAD0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5B88C-6CE2-9066-24D8-68BEE3BE2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8DB77-D83B-F5F6-1FB7-5150F5C2F3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1EF08C-3347-ECFD-6B3C-A83C47716B56}"/>
              </a:ext>
            </a:extLst>
          </p:cNvPr>
          <p:cNvSpPr>
            <a:spLocks noGrp="1"/>
          </p:cNvSpPr>
          <p:nvPr>
            <p:ph type="sldNum" sz="quarter" idx="10"/>
          </p:nvPr>
        </p:nvSpPr>
        <p:spPr/>
        <p:txBody>
          <a:bodyPr/>
          <a:lstStyle/>
          <a:p>
            <a:pPr>
              <a:defRPr/>
            </a:pPr>
            <a:fld id="{951F94F5-58D1-42ED-AB38-DD97D2E49478}" type="slidenum">
              <a:rPr lang="en-US" smtClean="0"/>
              <a:pPr>
                <a:defRPr/>
              </a:pPr>
              <a:t>51</a:t>
            </a:fld>
            <a:endParaRPr lang="en-US"/>
          </a:p>
        </p:txBody>
      </p:sp>
    </p:spTree>
    <p:extLst>
      <p:ext uri="{BB962C8B-B14F-4D97-AF65-F5344CB8AC3E}">
        <p14:creationId xmlns:p14="http://schemas.microsoft.com/office/powerpoint/2010/main" val="2777392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52</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4</a:t>
            </a:fld>
            <a:endParaRPr lang="en-US" dirty="0"/>
          </a:p>
        </p:txBody>
      </p:sp>
    </p:spTree>
    <p:extLst>
      <p:ext uri="{BB962C8B-B14F-4D97-AF65-F5344CB8AC3E}">
        <p14:creationId xmlns:p14="http://schemas.microsoft.com/office/powerpoint/2010/main" val="354031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68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29</a:t>
            </a:fld>
            <a:endParaRPr lang="en-US"/>
          </a:p>
        </p:txBody>
      </p:sp>
    </p:spTree>
    <p:extLst>
      <p:ext uri="{BB962C8B-B14F-4D97-AF65-F5344CB8AC3E}">
        <p14:creationId xmlns:p14="http://schemas.microsoft.com/office/powerpoint/2010/main" val="92826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6D822-5ACA-55B2-980A-81D14DA80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ECC9B-6D1A-F38E-5B2C-CE5CBCE02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D88B9-1E14-448A-9A03-BDA6A60C4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925C2-AE9F-C909-2A4B-9FD8CD1409D7}"/>
              </a:ext>
            </a:extLst>
          </p:cNvPr>
          <p:cNvSpPr>
            <a:spLocks noGrp="1"/>
          </p:cNvSpPr>
          <p:nvPr>
            <p:ph type="sldNum" sz="quarter" idx="10"/>
          </p:nvPr>
        </p:nvSpPr>
        <p:spPr/>
        <p:txBody>
          <a:bodyPr/>
          <a:lstStyle/>
          <a:p>
            <a:pPr>
              <a:defRPr/>
            </a:pPr>
            <a:fld id="{951F94F5-58D1-42ED-AB38-DD97D2E49478}" type="slidenum">
              <a:rPr lang="en-US" smtClean="0"/>
              <a:pPr>
                <a:defRPr/>
              </a:pPr>
              <a:t>35</a:t>
            </a:fld>
            <a:endParaRPr lang="en-US"/>
          </a:p>
        </p:txBody>
      </p:sp>
    </p:spTree>
    <p:extLst>
      <p:ext uri="{BB962C8B-B14F-4D97-AF65-F5344CB8AC3E}">
        <p14:creationId xmlns:p14="http://schemas.microsoft.com/office/powerpoint/2010/main" val="423909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8/26/2025</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customXml" Target="../ink/ink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EfGD2qveGdQ"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formal.stanford.edu/jmc/whatisai/whatisai.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echcrunch.com/2024/01/15/elons-tesla-robot-is-sort-of-ok-at-folding-laundry-in-pre-scripted-demo" TargetMode="External"/><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x.com/elonmusk/status/174696488794993495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formal.stanford.edu/jmc/whatisai/whatisai.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ooks.google.com/ngram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books.google.com/ngram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s://edstem.org/" TargetMode="External"/><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you walk in</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923707"/>
            <a:ext cx="6610701" cy="5738349"/>
          </a:xfrm>
        </p:spPr>
        <p:txBody>
          <a:bodyPr/>
          <a:lstStyle/>
          <a:p>
            <a:r>
              <a:rPr lang="en-US" dirty="0"/>
              <a:t>Candy Grab game!</a:t>
            </a:r>
            <a:endParaRPr lang="en-US" dirty="0">
              <a:solidFill>
                <a:schemeClr val="tx1"/>
              </a:solidFill>
            </a:endParaRPr>
          </a:p>
          <a:p>
            <a:pPr marL="514350" indent="-514350">
              <a:buAutoNum type="arabicPeriod"/>
            </a:pPr>
            <a:r>
              <a:rPr lang="en-US" dirty="0">
                <a:solidFill>
                  <a:schemeClr val="tx1"/>
                </a:solidFill>
              </a:rPr>
              <a:t>Grab a pack of game pieces (candy/pretzels)</a:t>
            </a:r>
          </a:p>
          <a:p>
            <a:pPr marL="514350" indent="-514350">
              <a:buAutoNum type="arabicPeriod"/>
            </a:pPr>
            <a:r>
              <a:rPr lang="en-US" dirty="0">
                <a:solidFill>
                  <a:schemeClr val="tx1"/>
                </a:solidFill>
              </a:rPr>
              <a:t>Groups of 3</a:t>
            </a:r>
          </a:p>
          <a:p>
            <a:pPr marL="514350" indent="-514350">
              <a:buAutoNum type="arabicPeriod"/>
            </a:pPr>
            <a:r>
              <a:rPr lang="en-US" dirty="0">
                <a:solidFill>
                  <a:schemeClr val="tx1"/>
                </a:solidFill>
              </a:rPr>
              <a:t>Play the game!</a:t>
            </a:r>
          </a:p>
          <a:p>
            <a:pPr marL="974725" lvl="2" indent="-514350">
              <a:buFont typeface="+mj-lt"/>
              <a:buAutoNum type="alphaLcPeriod"/>
            </a:pPr>
            <a:r>
              <a:rPr lang="en-US" sz="2800" dirty="0">
                <a:solidFill>
                  <a:schemeClr val="tx1"/>
                </a:solidFill>
              </a:rPr>
              <a:t>Select 2 players</a:t>
            </a:r>
          </a:p>
          <a:p>
            <a:pPr lvl="2" indent="0">
              <a:buNone/>
            </a:pPr>
            <a:r>
              <a:rPr lang="en-US" sz="2800" dirty="0"/>
              <a:t>	</a:t>
            </a:r>
            <a:r>
              <a:rPr lang="en-US" sz="2800" dirty="0">
                <a:solidFill>
                  <a:schemeClr val="tx1"/>
                </a:solidFill>
              </a:rPr>
              <a:t>(third player will observe)</a:t>
            </a:r>
          </a:p>
          <a:p>
            <a:pPr marL="974725" lvl="2" indent="-514350">
              <a:buFont typeface="+mj-lt"/>
              <a:buAutoNum type="alphaLcPeriod"/>
            </a:pPr>
            <a:r>
              <a:rPr lang="en-US" sz="2800" dirty="0"/>
              <a:t>11 pieces on the table</a:t>
            </a:r>
          </a:p>
          <a:p>
            <a:pPr marL="974725" lvl="2" indent="-514350">
              <a:buFont typeface="+mj-lt"/>
              <a:buAutoNum type="alphaLcPeriod"/>
            </a:pPr>
            <a:r>
              <a:rPr lang="en-US" sz="2800" dirty="0">
                <a:solidFill>
                  <a:schemeClr val="tx1"/>
                </a:solidFill>
              </a:rPr>
              <a:t>Take turns taking 1 or 2 pieces</a:t>
            </a:r>
          </a:p>
          <a:p>
            <a:pPr marL="974725" lvl="2" indent="-514350">
              <a:buFont typeface="+mj-lt"/>
              <a:buAutoNum type="alphaLcPeriod"/>
            </a:pPr>
            <a:r>
              <a:rPr lang="en-US" sz="2800" dirty="0"/>
              <a:t>Person that takes the last piece wins!</a:t>
            </a:r>
          </a:p>
          <a:p>
            <a:pPr marL="514350" indent="-514350">
              <a:buAutoNum type="arabicPeriod"/>
            </a:pPr>
            <a:r>
              <a:rPr lang="en-US" dirty="0">
                <a:solidFill>
                  <a:schemeClr val="tx1"/>
                </a:solidFill>
              </a:rPr>
              <a:t>Keep playing the game</a:t>
            </a:r>
          </a:p>
          <a:p>
            <a:r>
              <a:rPr lang="en-US" dirty="0">
                <a:solidFill>
                  <a:schemeClr val="tx1"/>
                </a:solidFill>
              </a:rPr>
              <a:t>       (rotate which two students are playing)</a:t>
            </a:r>
          </a:p>
          <a:p>
            <a:endParaRPr lang="en-US" sz="2400" dirty="0">
              <a:latin typeface="Courier New"/>
              <a:cs typeface="Courier New"/>
            </a:endParaRPr>
          </a:p>
          <a:p>
            <a:endParaRPr lang="en-US" dirty="0"/>
          </a:p>
        </p:txBody>
      </p:sp>
      <p:sp>
        <p:nvSpPr>
          <p:cNvPr id="4" name="TextBox 3">
            <a:extLst>
              <a:ext uri="{FF2B5EF4-FFF2-40B4-BE49-F238E27FC236}">
                <a16:creationId xmlns:a16="http://schemas.microsoft.com/office/drawing/2014/main" id="{F3E493BA-3C79-D2C6-BC79-00AD85967A1F}"/>
              </a:ext>
            </a:extLst>
          </p:cNvPr>
          <p:cNvSpPr txBox="1"/>
          <p:nvPr/>
        </p:nvSpPr>
        <p:spPr>
          <a:xfrm>
            <a:off x="6513444" y="582162"/>
            <a:ext cx="5126457" cy="3293209"/>
          </a:xfrm>
          <a:prstGeom prst="rect">
            <a:avLst/>
          </a:prstGeom>
          <a:noFill/>
          <a:ln w="28575">
            <a:solidFill>
              <a:srgbClr val="7030A0"/>
            </a:solidFill>
          </a:ln>
        </p:spPr>
        <p:txBody>
          <a:bodyPr wrap="square" rtlCol="0">
            <a:spAutoFit/>
          </a:bodyPr>
          <a:lstStyle/>
          <a:p>
            <a:r>
              <a:rPr lang="en-US" sz="2800" dirty="0">
                <a:solidFill>
                  <a:srgbClr val="7030A0"/>
                </a:solidFill>
                <a:sym typeface="Wingdings"/>
              </a:rPr>
              <a:t>Think about:</a:t>
            </a:r>
          </a:p>
          <a:p>
            <a:endParaRPr lang="en-US" sz="1200" dirty="0">
              <a:solidFill>
                <a:srgbClr val="7030A0"/>
              </a:solidFill>
              <a:sym typeface="Wingdings"/>
            </a:endParaRPr>
          </a:p>
          <a:p>
            <a:r>
              <a:rPr lang="en-US" sz="2800" dirty="0">
                <a:solidFill>
                  <a:srgbClr val="7030A0"/>
                </a:solidFill>
                <a:sym typeface="Wingdings"/>
              </a:rPr>
              <a:t>How humans learn to play</a:t>
            </a:r>
          </a:p>
          <a:p>
            <a:endParaRPr lang="en-US" sz="1200" dirty="0">
              <a:solidFill>
                <a:srgbClr val="7030A0"/>
              </a:solidFill>
              <a:sym typeface="Wingdings"/>
            </a:endParaRPr>
          </a:p>
          <a:p>
            <a:r>
              <a:rPr lang="en-US" sz="2800" dirty="0">
                <a:solidFill>
                  <a:srgbClr val="7030A0"/>
                </a:solidFill>
                <a:sym typeface="Wingdings"/>
              </a:rPr>
              <a:t>How you might implement an Agent bot to play this in code:</a:t>
            </a:r>
          </a:p>
          <a:p>
            <a:pPr>
              <a:lnSpc>
                <a:spcPct val="100000"/>
              </a:lnSpc>
              <a:spcBef>
                <a:spcPts val="0"/>
              </a:spcBef>
            </a:pPr>
            <a:r>
              <a:rPr lang="en-US" sz="2400" dirty="0">
                <a:solidFill>
                  <a:srgbClr val="7030A0"/>
                </a:solidFill>
                <a:latin typeface="Courier New"/>
                <a:cs typeface="Courier New"/>
              </a:rPr>
              <a:t>class Agent:</a:t>
            </a:r>
          </a:p>
          <a:p>
            <a:pPr>
              <a:lnSpc>
                <a:spcPct val="100000"/>
              </a:lnSpc>
              <a:spcBef>
                <a:spcPts val="0"/>
              </a:spcBef>
            </a:pPr>
            <a:r>
              <a:rPr lang="en-US" sz="2400" dirty="0">
                <a:solidFill>
                  <a:srgbClr val="7030A0"/>
                </a:solidFill>
                <a:latin typeface="Courier New"/>
                <a:cs typeface="Courier New"/>
              </a:rPr>
              <a:t>	def </a:t>
            </a:r>
            <a:r>
              <a:rPr lang="en-US" sz="2400" b="1" dirty="0" err="1">
                <a:solidFill>
                  <a:srgbClr val="7030A0"/>
                </a:solidFill>
                <a:latin typeface="Courier New"/>
                <a:cs typeface="Courier New"/>
              </a:rPr>
              <a:t>getAction</a:t>
            </a:r>
            <a:r>
              <a:rPr lang="en-US" sz="2400" dirty="0">
                <a:solidFill>
                  <a:srgbClr val="7030A0"/>
                </a:solidFill>
                <a:latin typeface="Courier New"/>
                <a:cs typeface="Courier New"/>
              </a:rPr>
              <a:t>(state)</a:t>
            </a:r>
          </a:p>
          <a:p>
            <a:r>
              <a:rPr lang="en-US" sz="2400" dirty="0">
                <a:solidFill>
                  <a:srgbClr val="7030A0"/>
                </a:solidFill>
                <a:latin typeface="Courier New"/>
                <a:cs typeface="Courier New"/>
              </a:rPr>
              <a:t>	    return action</a:t>
            </a:r>
            <a:endParaRPr lang="en-US" sz="2800" dirty="0">
              <a:solidFill>
                <a:srgbClr val="7030A0"/>
              </a:solidFill>
            </a:endParaRPr>
          </a:p>
        </p:txBody>
      </p:sp>
    </p:spTree>
    <p:extLst>
      <p:ext uri="{BB962C8B-B14F-4D97-AF65-F5344CB8AC3E}">
        <p14:creationId xmlns:p14="http://schemas.microsoft.com/office/powerpoint/2010/main" val="3904492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(Nim)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p:spTree>
    <p:extLst>
      <p:ext uri="{BB962C8B-B14F-4D97-AF65-F5344CB8AC3E}">
        <p14:creationId xmlns:p14="http://schemas.microsoft.com/office/powerpoint/2010/main" val="74252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sp>
        <p:nvSpPr>
          <p:cNvPr id="4" name="Content Placeholder 2"/>
          <p:cNvSpPr txBox="1">
            <a:spLocks/>
          </p:cNvSpPr>
          <p:nvPr/>
        </p:nvSpPr>
        <p:spPr>
          <a:xfrm>
            <a:off x="425939" y="892128"/>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See Ed for link to Drive</a:t>
            </a:r>
          </a:p>
          <a:p>
            <a:endParaRPr lang="en-US" dirty="0">
              <a:solidFill>
                <a:schemeClr val="accent1">
                  <a:lumMod val="75000"/>
                </a:schemeClr>
              </a:solidFill>
            </a:endParaRPr>
          </a:p>
          <a:p>
            <a:r>
              <a:rPr lang="en-US" dirty="0">
                <a:solidFill>
                  <a:schemeClr val="accent1">
                    <a:lumMod val="75000"/>
                  </a:schemeClr>
                </a:solidFill>
              </a:rPr>
              <a:t>Seat form</a:t>
            </a:r>
          </a:p>
          <a:p>
            <a:endParaRPr lang="en-US" dirty="0">
              <a:solidFill>
                <a:schemeClr val="accent1">
                  <a:lumMod val="75000"/>
                </a:schemeClr>
              </a:solidFill>
            </a:endParaRPr>
          </a:p>
          <a:p>
            <a:r>
              <a:rPr lang="en-US" dirty="0">
                <a:solidFill>
                  <a:schemeClr val="accent1">
                    <a:lumMod val="75000"/>
                  </a:schemeClr>
                </a:solidFill>
              </a:rPr>
              <a:t>More details on participation later</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Participation Polls</a:t>
            </a:r>
            <a:endParaRPr lang="en-US" dirty="0"/>
          </a:p>
        </p:txBody>
      </p:sp>
    </p:spTree>
    <p:extLst>
      <p:ext uri="{BB962C8B-B14F-4D97-AF65-F5344CB8AC3E}">
        <p14:creationId xmlns:p14="http://schemas.microsoft.com/office/powerpoint/2010/main" val="209152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Tree>
    <p:extLst>
      <p:ext uri="{BB962C8B-B14F-4D97-AF65-F5344CB8AC3E}">
        <p14:creationId xmlns:p14="http://schemas.microsoft.com/office/powerpoint/2010/main" val="127630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A03EE-0034-FD96-8282-AABDFBA7E137}"/>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085DFBB-9454-3F3C-9804-BBCE4E63BF9D}"/>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13EEEEAE-213B-7691-DF7D-A84A518450A6}"/>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1B33E488-B8B7-3B67-F322-BD71DA5802B4}"/>
              </a:ext>
            </a:extLst>
          </p:cNvPr>
          <p:cNvSpPr>
            <a:spLocks noGrp="1"/>
          </p:cNvSpPr>
          <p:nvPr>
            <p:ph idx="1"/>
          </p:nvPr>
        </p:nvSpPr>
        <p:spPr/>
        <p:txBody>
          <a:bodyPr>
            <a:normAutofit/>
          </a:bodyPr>
          <a:lstStyle/>
          <a:p>
            <a:r>
              <a:rPr lang="en-US" dirty="0"/>
              <a:t>C: Record statistics of winning positions</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696BDE32-F509-DDBF-E52F-1CA0DD42D701}"/>
                  </a:ext>
                </a:extLst>
              </p14:cNvPr>
              <p14:cNvContentPartPr/>
              <p14:nvPr/>
            </p14:nvContentPartPr>
            <p14:xfrm>
              <a:off x="7732080" y="3005280"/>
              <a:ext cx="1380600" cy="2692800"/>
            </p14:xfrm>
          </p:contentPart>
        </mc:Choice>
        <mc:Fallback>
          <p:pic>
            <p:nvPicPr>
              <p:cNvPr id="4" name="Ink 3">
                <a:extLst>
                  <a:ext uri="{FF2B5EF4-FFF2-40B4-BE49-F238E27FC236}">
                    <a16:creationId xmlns:a16="http://schemas.microsoft.com/office/drawing/2014/main" id="{696BDE32-F509-DDBF-E52F-1CA0DD42D701}"/>
                  </a:ext>
                </a:extLst>
              </p:cNvPr>
              <p:cNvPicPr/>
              <p:nvPr/>
            </p:nvPicPr>
            <p:blipFill>
              <a:blip r:embed="rId3"/>
              <a:stretch>
                <a:fillRect/>
              </a:stretch>
            </p:blipFill>
            <p:spPr>
              <a:xfrm>
                <a:off x="7722720" y="2995920"/>
                <a:ext cx="1399320" cy="2711520"/>
              </a:xfrm>
              <a:prstGeom prst="rect">
                <a:avLst/>
              </a:prstGeom>
            </p:spPr>
          </p:pic>
        </mc:Fallback>
      </mc:AlternateContent>
    </p:spTree>
    <p:extLst>
      <p:ext uri="{BB962C8B-B14F-4D97-AF65-F5344CB8AC3E}">
        <p14:creationId xmlns:p14="http://schemas.microsoft.com/office/powerpoint/2010/main" val="1484037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A3827-94D5-57F7-CAFA-F6700E9342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8F734-B702-A8DA-3585-78D08A0FA97B}"/>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E1FC1703-5D19-A41C-F051-1828E7FC6425}"/>
              </a:ext>
            </a:extLst>
          </p:cNvPr>
          <p:cNvSpPr>
            <a:spLocks noGrp="1"/>
          </p:cNvSpPr>
          <p:nvPr>
            <p:ph idx="1"/>
          </p:nvPr>
        </p:nvSpPr>
        <p:spPr/>
        <p:txBody>
          <a:bodyPr>
            <a:normAutofit/>
          </a:bodyPr>
          <a:lstStyle/>
          <a:p>
            <a:r>
              <a:rPr lang="en-US" dirty="0"/>
              <a:t>C: Record statistics of winning positions</a:t>
            </a:r>
          </a:p>
        </p:txBody>
      </p:sp>
      <p:graphicFrame>
        <p:nvGraphicFramePr>
          <p:cNvPr id="5" name="Table 4">
            <a:extLst>
              <a:ext uri="{FF2B5EF4-FFF2-40B4-BE49-F238E27FC236}">
                <a16:creationId xmlns:a16="http://schemas.microsoft.com/office/drawing/2014/main" id="{F0CA1F91-8551-090B-0F7F-3904A48CAF6C}"/>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35626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7927D-5BCE-F71F-DE40-6082D8C8BA5C}"/>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BA23988-2C99-CEA8-749C-99418F85FAB0}"/>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31050D38-54F1-F1CA-EF0F-79A9DB2EB7A1}"/>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D6731E7E-D96F-6F99-954E-AA871014E581}"/>
              </a:ext>
            </a:extLst>
          </p:cNvPr>
          <p:cNvSpPr>
            <a:spLocks noGrp="1"/>
          </p:cNvSpPr>
          <p:nvPr>
            <p:ph idx="1"/>
          </p:nvPr>
        </p:nvSpPr>
        <p:spPr/>
        <p:txBody>
          <a:bodyPr>
            <a:normAutofit/>
          </a:bodyPr>
          <a:lstStyle/>
          <a:p>
            <a:r>
              <a:rPr lang="en-US" dirty="0"/>
              <a:t>C: Record statistics of winning positions</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B99C99A1-F51E-908A-71E6-7684278FE859}"/>
                  </a:ext>
                </a:extLst>
              </p14:cNvPr>
              <p14:cNvContentPartPr/>
              <p14:nvPr/>
            </p14:nvContentPartPr>
            <p14:xfrm>
              <a:off x="7048080" y="3526560"/>
              <a:ext cx="1447560" cy="2190240"/>
            </p14:xfrm>
          </p:contentPart>
        </mc:Choice>
        <mc:Fallback>
          <p:pic>
            <p:nvPicPr>
              <p:cNvPr id="4" name="Ink 3">
                <a:extLst>
                  <a:ext uri="{FF2B5EF4-FFF2-40B4-BE49-F238E27FC236}">
                    <a16:creationId xmlns:a16="http://schemas.microsoft.com/office/drawing/2014/main" id="{B99C99A1-F51E-908A-71E6-7684278FE859}"/>
                  </a:ext>
                </a:extLst>
              </p:cNvPr>
              <p:cNvPicPr/>
              <p:nvPr/>
            </p:nvPicPr>
            <p:blipFill>
              <a:blip r:embed="rId3"/>
              <a:stretch>
                <a:fillRect/>
              </a:stretch>
            </p:blipFill>
            <p:spPr>
              <a:xfrm>
                <a:off x="7038720" y="3517200"/>
                <a:ext cx="1466280" cy="22089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40EC58A7-D343-4924-415E-B6A8687283E3}"/>
                  </a:ext>
                </a:extLst>
              </p14:cNvPr>
              <p14:cNvContentPartPr/>
              <p14:nvPr/>
            </p14:nvContentPartPr>
            <p14:xfrm>
              <a:off x="7342560" y="2620800"/>
              <a:ext cx="1742760" cy="2959200"/>
            </p14:xfrm>
          </p:contentPart>
        </mc:Choice>
        <mc:Fallback>
          <p:pic>
            <p:nvPicPr>
              <p:cNvPr id="5" name="Ink 4">
                <a:extLst>
                  <a:ext uri="{FF2B5EF4-FFF2-40B4-BE49-F238E27FC236}">
                    <a16:creationId xmlns:a16="http://schemas.microsoft.com/office/drawing/2014/main" id="{40EC58A7-D343-4924-415E-B6A8687283E3}"/>
                  </a:ext>
                </a:extLst>
              </p:cNvPr>
              <p:cNvPicPr/>
              <p:nvPr/>
            </p:nvPicPr>
            <p:blipFill>
              <a:blip r:embed="rId5"/>
              <a:stretch>
                <a:fillRect/>
              </a:stretch>
            </p:blipFill>
            <p:spPr>
              <a:xfrm>
                <a:off x="7333200" y="2611440"/>
                <a:ext cx="1761480" cy="2977920"/>
              </a:xfrm>
              <a:prstGeom prst="rect">
                <a:avLst/>
              </a:prstGeom>
            </p:spPr>
          </p:pic>
        </mc:Fallback>
      </mc:AlternateContent>
    </p:spTree>
    <p:extLst>
      <p:ext uri="{BB962C8B-B14F-4D97-AF65-F5344CB8AC3E}">
        <p14:creationId xmlns:p14="http://schemas.microsoft.com/office/powerpoint/2010/main" val="1789132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D6304-41DD-84A3-A4E1-550BEF635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D3A0B-DED4-785B-FDCA-12CA6550D27C}"/>
              </a:ext>
            </a:extLst>
          </p:cNvPr>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a:extLst>
              <a:ext uri="{FF2B5EF4-FFF2-40B4-BE49-F238E27FC236}">
                <a16:creationId xmlns:a16="http://schemas.microsoft.com/office/drawing/2014/main" id="{337714B9-43CE-142F-1C4B-99FF66DF4B58}"/>
              </a:ext>
            </a:extLst>
          </p:cNvPr>
          <p:cNvSpPr>
            <a:spLocks noGrp="1"/>
          </p:cNvSpPr>
          <p:nvPr>
            <p:ph idx="1"/>
          </p:nvPr>
        </p:nvSpPr>
        <p:spPr/>
        <p:txBody>
          <a:bodyPr>
            <a:normAutofit/>
          </a:bodyPr>
          <a:lstStyle/>
          <a:p>
            <a:r>
              <a:rPr lang="en-US" dirty="0"/>
              <a:t>C: Record statistics of winning positions</a:t>
            </a:r>
          </a:p>
        </p:txBody>
      </p:sp>
      <p:graphicFrame>
        <p:nvGraphicFramePr>
          <p:cNvPr id="7" name="Table 6">
            <a:extLst>
              <a:ext uri="{FF2B5EF4-FFF2-40B4-BE49-F238E27FC236}">
                <a16:creationId xmlns:a16="http://schemas.microsoft.com/office/drawing/2014/main" id="{5A3DAF19-8512-D222-8B3E-DE5861B77DA9}"/>
              </a:ext>
            </a:extLst>
          </p:cNvPr>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55806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p:spTree>
    <p:extLst>
      <p:ext uri="{BB962C8B-B14F-4D97-AF65-F5344CB8AC3E}">
        <p14:creationId xmlns:p14="http://schemas.microsoft.com/office/powerpoint/2010/main" val="23089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Breakthrough!</a:t>
            </a:r>
          </a:p>
        </p:txBody>
      </p:sp>
      <p:pic>
        <p:nvPicPr>
          <p:cNvPr id="6" name="Picture 5" descr="Screen Shot 2015-03-04 at 3.36.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69379"/>
            <a:ext cx="8432800" cy="4498021"/>
          </a:xfrm>
          <a:prstGeom prst="rect">
            <a:avLst/>
          </a:prstGeom>
          <a:ln>
            <a:solidFill>
              <a:srgbClr val="000000"/>
            </a:solidFill>
          </a:ln>
        </p:spPr>
      </p:pic>
      <p:sp>
        <p:nvSpPr>
          <p:cNvPr id="7" name="Title 3"/>
          <p:cNvSpPr txBox="1">
            <a:spLocks/>
          </p:cNvSpPr>
          <p:nvPr/>
        </p:nvSpPr>
        <p:spPr>
          <a:xfrm>
            <a:off x="1016000" y="6145981"/>
            <a:ext cx="10489299" cy="432620"/>
          </a:xfrm>
          <a:prstGeom prst="rect">
            <a:avLst/>
          </a:prstGeom>
        </p:spPr>
        <p:txBody>
          <a:bodyPr vert="horz" lIns="121920" tIns="60960" rIns="121920" bIns="6096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hlinkClick r:id="rId4"/>
              </a:rPr>
              <a:t>https://www.youtube.com/watch?v=EfGD2qveGdQ</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0664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8BC0-5795-573D-7A3E-E3E9641855D4}"/>
              </a:ext>
            </a:extLst>
          </p:cNvPr>
          <p:cNvSpPr>
            <a:spLocks noGrp="1"/>
          </p:cNvSpPr>
          <p:nvPr>
            <p:ph type="title"/>
          </p:nvPr>
        </p:nvSpPr>
        <p:spPr/>
        <p:txBody>
          <a:bodyPr/>
          <a:lstStyle/>
          <a:p>
            <a:r>
              <a:rPr lang="en-US" dirty="0"/>
              <a:t>What is "</a:t>
            </a:r>
            <a:r>
              <a:rPr lang="en-US" dirty="0" err="1"/>
              <a:t>Aritifical</a:t>
            </a:r>
            <a:r>
              <a:rPr lang="en-US" dirty="0"/>
              <a:t> Intelligence"?</a:t>
            </a:r>
          </a:p>
        </p:txBody>
      </p:sp>
      <p:sp>
        <p:nvSpPr>
          <p:cNvPr id="3" name="Text Placeholder 2">
            <a:extLst>
              <a:ext uri="{FF2B5EF4-FFF2-40B4-BE49-F238E27FC236}">
                <a16:creationId xmlns:a16="http://schemas.microsoft.com/office/drawing/2014/main" id="{8E7FF637-72D2-EF52-E979-B365F098C5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2252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552098" y="6172200"/>
            <a:ext cx="11639901" cy="420564"/>
          </a:xfrm>
          <a:prstGeom prst="rect">
            <a:avLst/>
          </a:prstGeom>
        </p:spPr>
        <p:txBody>
          <a:bodyPr wrap="square">
            <a:spAutoFit/>
          </a:bodyPr>
          <a:lstStyle/>
          <a:p>
            <a:r>
              <a:rPr lang="en-US" sz="2133" dirty="0">
                <a:solidFill>
                  <a:schemeClr val="tx1">
                    <a:lumMod val="75000"/>
                  </a:schemeClr>
                </a:solidFill>
                <a:latin typeface="Calibri"/>
                <a:cs typeface="Calibri"/>
              </a:rPr>
              <a:t>Source: </a:t>
            </a:r>
            <a:r>
              <a:rPr lang="en-US" sz="2133" dirty="0">
                <a:solidFill>
                  <a:schemeClr val="tx1">
                    <a:lumMod val="75000"/>
                  </a:schemeClr>
                </a:solidFill>
                <a:latin typeface="Calibri"/>
                <a:cs typeface="Calibri"/>
                <a:hlinkClick r:id="rId3"/>
              </a:rPr>
              <a:t>http://www-formal.stanford.edu/jmc/whatisai/whatisai.html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4">
            <a:extLst>
              <a:ext uri="{28A0092B-C50C-407E-A947-70E740481C1C}">
                <a14:useLocalDpi xmlns:a14="http://schemas.microsoft.com/office/drawing/2010/main"/>
              </a:ext>
            </a:extLst>
          </a:blip>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1390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9" name="Text Box 19">
            <a:extLst>
              <a:ext uri="{FF2B5EF4-FFF2-40B4-BE49-F238E27FC236}">
                <a16:creationId xmlns:a16="http://schemas.microsoft.com/office/drawing/2014/main" id="{619E9A80-802D-4948-BB87-DEA2B5C954B6}"/>
              </a:ext>
            </a:extLst>
          </p:cNvPr>
          <p:cNvSpPr txBox="1">
            <a:spLocks noChangeArrowheads="1"/>
          </p:cNvSpPr>
          <p:nvPr/>
        </p:nvSpPr>
        <p:spPr bwMode="auto">
          <a:xfrm>
            <a:off x="5942145" y="1097536"/>
            <a:ext cx="3544128"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Teaching Assistants </a:t>
            </a:r>
          </a:p>
        </p:txBody>
      </p:sp>
      <p:sp>
        <p:nvSpPr>
          <p:cNvPr id="10" name="Text Box 21">
            <a:extLst>
              <a:ext uri="{FF2B5EF4-FFF2-40B4-BE49-F238E27FC236}">
                <a16:creationId xmlns:a16="http://schemas.microsoft.com/office/drawing/2014/main" id="{2EEDA8D7-3DB9-499C-8112-67EE556589C2}"/>
              </a:ext>
            </a:extLst>
          </p:cNvPr>
          <p:cNvSpPr txBox="1">
            <a:spLocks noChangeArrowheads="1"/>
          </p:cNvSpPr>
          <p:nvPr/>
        </p:nvSpPr>
        <p:spPr bwMode="auto">
          <a:xfrm>
            <a:off x="613118" y="1097536"/>
            <a:ext cx="1828800"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Instructor</a:t>
            </a:r>
          </a:p>
        </p:txBody>
      </p:sp>
      <p:pic>
        <p:nvPicPr>
          <p:cNvPr id="13" name="Picture 12">
            <a:extLst>
              <a:ext uri="{FF2B5EF4-FFF2-40B4-BE49-F238E27FC236}">
                <a16:creationId xmlns:a16="http://schemas.microsoft.com/office/drawing/2014/main" id="{5F66A466-5DBA-5ABC-84E7-5BAAC0F3DEFF}"/>
              </a:ext>
            </a:extLst>
          </p:cNvPr>
          <p:cNvPicPr>
            <a:picLocks noChangeAspect="1"/>
          </p:cNvPicPr>
          <p:nvPr/>
        </p:nvPicPr>
        <p:blipFill>
          <a:blip r:embed="rId3"/>
          <a:srcRect t="8664"/>
          <a:stretch>
            <a:fillRect/>
          </a:stretch>
        </p:blipFill>
        <p:spPr>
          <a:xfrm>
            <a:off x="3406648" y="1587048"/>
            <a:ext cx="8653390" cy="5012535"/>
          </a:xfrm>
          <a:prstGeom prst="rect">
            <a:avLst/>
          </a:prstGeom>
        </p:spPr>
      </p:pic>
      <p:pic>
        <p:nvPicPr>
          <p:cNvPr id="15" name="Picture 14">
            <a:extLst>
              <a:ext uri="{FF2B5EF4-FFF2-40B4-BE49-F238E27FC236}">
                <a16:creationId xmlns:a16="http://schemas.microsoft.com/office/drawing/2014/main" id="{512BFB14-3D64-2A31-D428-4C8152A3DD6D}"/>
              </a:ext>
            </a:extLst>
          </p:cNvPr>
          <p:cNvPicPr>
            <a:picLocks noChangeAspect="1"/>
          </p:cNvPicPr>
          <p:nvPr/>
        </p:nvPicPr>
        <p:blipFill>
          <a:blip r:embed="rId4"/>
          <a:stretch>
            <a:fillRect/>
          </a:stretch>
        </p:blipFill>
        <p:spPr>
          <a:xfrm>
            <a:off x="552099" y="1586499"/>
            <a:ext cx="2128594" cy="2506816"/>
          </a:xfrm>
          <a:prstGeom prst="rect">
            <a:avLst/>
          </a:prstGeom>
        </p:spPr>
      </p:pic>
    </p:spTree>
    <p:extLst>
      <p:ext uri="{BB962C8B-B14F-4D97-AF65-F5344CB8AC3E}">
        <p14:creationId xmlns:p14="http://schemas.microsoft.com/office/powerpoint/2010/main" val="101878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3CBE7-E36F-07D9-3DCF-620CC1D23A4B}"/>
              </a:ext>
            </a:extLst>
          </p:cNvPr>
          <p:cNvSpPr>
            <a:spLocks noGrp="1"/>
          </p:cNvSpPr>
          <p:nvPr>
            <p:ph type="title"/>
          </p:nvPr>
        </p:nvSpPr>
        <p:spPr/>
        <p:txBody>
          <a:bodyPr/>
          <a:lstStyle/>
          <a:p>
            <a:r>
              <a:rPr lang="en-US" dirty="0"/>
              <a:t>What is artificial Intelligence?</a:t>
            </a:r>
          </a:p>
        </p:txBody>
      </p:sp>
      <p:sp>
        <p:nvSpPr>
          <p:cNvPr id="3" name="Content Placeholder 2">
            <a:extLst>
              <a:ext uri="{FF2B5EF4-FFF2-40B4-BE49-F238E27FC236}">
                <a16:creationId xmlns:a16="http://schemas.microsoft.com/office/drawing/2014/main" id="{FAA8080A-EB70-4CCC-8ADD-11C378111A5E}"/>
              </a:ext>
            </a:extLst>
          </p:cNvPr>
          <p:cNvSpPr>
            <a:spLocks noGrp="1"/>
          </p:cNvSpPr>
          <p:nvPr>
            <p:ph idx="1"/>
          </p:nvPr>
        </p:nvSpPr>
        <p:spPr/>
        <p:txBody>
          <a:bodyPr/>
          <a:lstStyle/>
          <a:p>
            <a:r>
              <a:rPr lang="en-US" dirty="0"/>
              <a:t>Why is folding clothes a research problem while robots are actively being used to assemble cars in factories?</a:t>
            </a:r>
          </a:p>
          <a:p>
            <a:endParaRPr lang="en-US" dirty="0"/>
          </a:p>
        </p:txBody>
      </p:sp>
      <p:pic>
        <p:nvPicPr>
          <p:cNvPr id="1026" name="Picture 2" descr="This New Robot Is So Far Ahead of Elon Musk's Optimus That It's Almost  Embarrassing">
            <a:extLst>
              <a:ext uri="{FF2B5EF4-FFF2-40B4-BE49-F238E27FC236}">
                <a16:creationId xmlns:a16="http://schemas.microsoft.com/office/drawing/2014/main" id="{99C1058B-276D-4E45-D6D4-69F615FE2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50"/>
          <a:stretch/>
        </p:blipFill>
        <p:spPr bwMode="auto">
          <a:xfrm>
            <a:off x="668908" y="2255857"/>
            <a:ext cx="5186067" cy="3855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150 Lightning pre-production at Rouge Electric Vehicle Center | Ford  Media Center">
            <a:extLst>
              <a:ext uri="{FF2B5EF4-FFF2-40B4-BE49-F238E27FC236}">
                <a16:creationId xmlns:a16="http://schemas.microsoft.com/office/drawing/2014/main" id="{63633576-C5B5-C5D1-1A15-101D45FAF1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4" r="14213"/>
          <a:stretch/>
        </p:blipFill>
        <p:spPr bwMode="auto">
          <a:xfrm>
            <a:off x="6136221" y="2272568"/>
            <a:ext cx="5503680" cy="385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58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2D1C-557F-A21F-C9D7-CF5D060D2D5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231D468-20F1-ADD9-D7A3-713C712B473C}"/>
              </a:ext>
            </a:extLst>
          </p:cNvPr>
          <p:cNvPicPr>
            <a:picLocks noChangeAspect="1"/>
          </p:cNvPicPr>
          <p:nvPr/>
        </p:nvPicPr>
        <p:blipFill>
          <a:blip r:embed="rId2"/>
          <a:stretch>
            <a:fillRect/>
          </a:stretch>
        </p:blipFill>
        <p:spPr>
          <a:xfrm>
            <a:off x="627530" y="1901453"/>
            <a:ext cx="7204741" cy="1358156"/>
          </a:xfrm>
          <a:prstGeom prst="rect">
            <a:avLst/>
          </a:prstGeom>
        </p:spPr>
      </p:pic>
      <p:sp>
        <p:nvSpPr>
          <p:cNvPr id="2" name="Title 1">
            <a:extLst>
              <a:ext uri="{FF2B5EF4-FFF2-40B4-BE49-F238E27FC236}">
                <a16:creationId xmlns:a16="http://schemas.microsoft.com/office/drawing/2014/main" id="{96E52264-8E32-8375-318F-8A10B99651EB}"/>
              </a:ext>
            </a:extLst>
          </p:cNvPr>
          <p:cNvSpPr>
            <a:spLocks noGrp="1"/>
          </p:cNvSpPr>
          <p:nvPr>
            <p:ph type="title"/>
          </p:nvPr>
        </p:nvSpPr>
        <p:spPr/>
        <p:txBody>
          <a:bodyPr/>
          <a:lstStyle/>
          <a:p>
            <a:r>
              <a:rPr lang="en-US" dirty="0"/>
              <a:t>Whoops</a:t>
            </a:r>
          </a:p>
        </p:txBody>
      </p:sp>
      <p:sp>
        <p:nvSpPr>
          <p:cNvPr id="8" name="TextBox 7">
            <a:extLst>
              <a:ext uri="{FF2B5EF4-FFF2-40B4-BE49-F238E27FC236}">
                <a16:creationId xmlns:a16="http://schemas.microsoft.com/office/drawing/2014/main" id="{FF50C933-53F5-418C-7E22-22642C8DF723}"/>
              </a:ext>
            </a:extLst>
          </p:cNvPr>
          <p:cNvSpPr txBox="1"/>
          <p:nvPr/>
        </p:nvSpPr>
        <p:spPr>
          <a:xfrm>
            <a:off x="761998" y="5853192"/>
            <a:ext cx="9628415" cy="1015663"/>
          </a:xfrm>
          <a:prstGeom prst="rect">
            <a:avLst/>
          </a:prstGeom>
          <a:noFill/>
        </p:spPr>
        <p:txBody>
          <a:bodyPr wrap="square">
            <a:spAutoFit/>
          </a:bodyPr>
          <a:lstStyle/>
          <a:p>
            <a:r>
              <a:rPr lang="en-US" sz="2000" dirty="0">
                <a:hlinkClick r:id="rId3"/>
              </a:rPr>
              <a:t>https://techcrunch.com/2024/01/15/elons-tesla-robot-is-sort-of-ok-at-folding-laundry-in-pre-scripted-demo</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970E2F11-B30C-171C-6FA6-A16107C7CA4D}"/>
              </a:ext>
            </a:extLst>
          </p:cNvPr>
          <p:cNvPicPr>
            <a:picLocks noChangeAspect="1"/>
          </p:cNvPicPr>
          <p:nvPr/>
        </p:nvPicPr>
        <p:blipFill>
          <a:blip r:embed="rId5"/>
          <a:stretch>
            <a:fillRect/>
          </a:stretch>
        </p:blipFill>
        <p:spPr>
          <a:xfrm>
            <a:off x="6058285" y="2999511"/>
            <a:ext cx="4084795" cy="2641854"/>
          </a:xfrm>
          <a:prstGeom prst="rect">
            <a:avLst/>
          </a:prstGeom>
        </p:spPr>
      </p:pic>
      <p:pic>
        <p:nvPicPr>
          <p:cNvPr id="11" name="Picture 10">
            <a:extLst>
              <a:ext uri="{FF2B5EF4-FFF2-40B4-BE49-F238E27FC236}">
                <a16:creationId xmlns:a16="http://schemas.microsoft.com/office/drawing/2014/main" id="{B21837D7-6150-3729-B64F-220E41EC2A2A}"/>
              </a:ext>
            </a:extLst>
          </p:cNvPr>
          <p:cNvPicPr>
            <a:picLocks noChangeAspect="1"/>
          </p:cNvPicPr>
          <p:nvPr/>
        </p:nvPicPr>
        <p:blipFill>
          <a:blip r:embed="rId6"/>
          <a:stretch>
            <a:fillRect/>
          </a:stretch>
        </p:blipFill>
        <p:spPr>
          <a:xfrm>
            <a:off x="552099" y="1038566"/>
            <a:ext cx="1467055" cy="819264"/>
          </a:xfrm>
          <a:prstGeom prst="rect">
            <a:avLst/>
          </a:prstGeom>
        </p:spPr>
      </p:pic>
      <p:pic>
        <p:nvPicPr>
          <p:cNvPr id="13" name="Picture 12">
            <a:extLst>
              <a:ext uri="{FF2B5EF4-FFF2-40B4-BE49-F238E27FC236}">
                <a16:creationId xmlns:a16="http://schemas.microsoft.com/office/drawing/2014/main" id="{09C1EBF9-26B6-B15D-D788-090442C0E1A1}"/>
              </a:ext>
            </a:extLst>
          </p:cNvPr>
          <p:cNvPicPr>
            <a:picLocks noChangeAspect="1"/>
          </p:cNvPicPr>
          <p:nvPr/>
        </p:nvPicPr>
        <p:blipFill>
          <a:blip r:embed="rId7"/>
          <a:stretch>
            <a:fillRect/>
          </a:stretch>
        </p:blipFill>
        <p:spPr>
          <a:xfrm>
            <a:off x="2107835" y="1283871"/>
            <a:ext cx="2747194" cy="462490"/>
          </a:xfrm>
          <a:prstGeom prst="rect">
            <a:avLst/>
          </a:prstGeom>
        </p:spPr>
      </p:pic>
      <p:sp>
        <p:nvSpPr>
          <p:cNvPr id="15" name="TextBox 14">
            <a:extLst>
              <a:ext uri="{FF2B5EF4-FFF2-40B4-BE49-F238E27FC236}">
                <a16:creationId xmlns:a16="http://schemas.microsoft.com/office/drawing/2014/main" id="{0B1468EB-6FAF-69EE-82C1-C45553A91964}"/>
              </a:ext>
            </a:extLst>
          </p:cNvPr>
          <p:cNvSpPr txBox="1"/>
          <p:nvPr/>
        </p:nvSpPr>
        <p:spPr>
          <a:xfrm>
            <a:off x="680358" y="3303232"/>
            <a:ext cx="5328556" cy="2462213"/>
          </a:xfrm>
          <a:prstGeom prst="rect">
            <a:avLst/>
          </a:prstGeom>
          <a:noFill/>
        </p:spPr>
        <p:txBody>
          <a:bodyPr wrap="square">
            <a:spAutoFit/>
          </a:bodyPr>
          <a:lstStyle/>
          <a:p>
            <a:r>
              <a:rPr lang="en-US" sz="2200" b="0" i="0" dirty="0">
                <a:solidFill>
                  <a:srgbClr val="333333"/>
                </a:solidFill>
                <a:effectLst/>
                <a:latin typeface="Helvetica Neue"/>
              </a:rPr>
              <a:t>Musk said that eventually, it will “certainly be able to do this fully autonomously,” however, and without the highly artificial constraints in place for this demo, including the fixed-height table and single article of clothing in the carefully placed basket.</a:t>
            </a:r>
            <a:endParaRPr lang="en-US" sz="2200" dirty="0"/>
          </a:p>
        </p:txBody>
      </p:sp>
    </p:spTree>
    <p:extLst>
      <p:ext uri="{BB962C8B-B14F-4D97-AF65-F5344CB8AC3E}">
        <p14:creationId xmlns:p14="http://schemas.microsoft.com/office/powerpoint/2010/main" val="3360201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8E21-7B1A-8690-C492-18F692497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CA55B-9B39-67F6-F8B8-4FD86BFA7BFD}"/>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36A8E519-715E-1E5F-91BF-11FDAA7EBC96}"/>
              </a:ext>
            </a:extLst>
          </p:cNvPr>
          <p:cNvSpPr>
            <a:spLocks noGrp="1"/>
          </p:cNvSpPr>
          <p:nvPr>
            <p:ph idx="1"/>
          </p:nvPr>
        </p:nvSpPr>
        <p:spPr/>
        <p:txBody>
          <a:bodyPr/>
          <a:lstStyle/>
          <a:p>
            <a:r>
              <a:rPr lang="en-US" dirty="0"/>
              <a:t>Another way to think about intelligence is to consider how much </a:t>
            </a:r>
            <a:r>
              <a:rPr lang="en-US" dirty="0">
                <a:solidFill>
                  <a:srgbClr val="7030A0"/>
                </a:solidFill>
              </a:rPr>
              <a:t>uncertainty</a:t>
            </a:r>
            <a:r>
              <a:rPr lang="en-US" dirty="0"/>
              <a:t> is involved</a:t>
            </a:r>
          </a:p>
          <a:p>
            <a:endParaRPr lang="en-US" dirty="0"/>
          </a:p>
          <a:p>
            <a:r>
              <a:rPr lang="en-US" dirty="0"/>
              <a:t>Uncertainty comes into play whenever it is not feasible to determine exact information</a:t>
            </a:r>
          </a:p>
          <a:p>
            <a:endParaRPr lang="en-US" dirty="0"/>
          </a:p>
          <a:p>
            <a:r>
              <a:rPr lang="en-US" dirty="0"/>
              <a:t>Uncertainty requires decisions to be made</a:t>
            </a:r>
          </a:p>
          <a:p>
            <a:endParaRPr lang="en-US" dirty="0"/>
          </a:p>
          <a:p>
            <a:endParaRPr lang="en-US" dirty="0">
              <a:solidFill>
                <a:schemeClr val="tx1"/>
              </a:solidFill>
            </a:endParaRPr>
          </a:p>
        </p:txBody>
      </p:sp>
    </p:spTree>
    <p:extLst>
      <p:ext uri="{BB962C8B-B14F-4D97-AF65-F5344CB8AC3E}">
        <p14:creationId xmlns:p14="http://schemas.microsoft.com/office/powerpoint/2010/main" val="1853750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0CE22F-57A3-AA6F-3BF1-71D9DCC1C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1750E-6A9F-2538-BC41-1D7022478E22}"/>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A665511A-5E23-1767-839F-35996E04A10E}"/>
              </a:ext>
            </a:extLst>
          </p:cNvPr>
          <p:cNvSpPr>
            <a:spLocks noGrp="1"/>
          </p:cNvSpPr>
          <p:nvPr>
            <p:ph idx="1"/>
          </p:nvPr>
        </p:nvSpPr>
        <p:spPr>
          <a:xfrm>
            <a:off x="552099" y="1113179"/>
            <a:ext cx="10515600" cy="495300"/>
          </a:xfrm>
        </p:spPr>
        <p:txBody>
          <a:bodyPr/>
          <a:lstStyle/>
          <a:p>
            <a:r>
              <a:rPr lang="en-US" dirty="0"/>
              <a:t>Consider the uncertainty present in the following</a:t>
            </a:r>
          </a:p>
        </p:txBody>
      </p:sp>
      <p:sp>
        <p:nvSpPr>
          <p:cNvPr id="4" name="Content Placeholder 2">
            <a:extLst>
              <a:ext uri="{FF2B5EF4-FFF2-40B4-BE49-F238E27FC236}">
                <a16:creationId xmlns:a16="http://schemas.microsoft.com/office/drawing/2014/main" id="{C2A0D88D-7E19-6941-0090-7072661E612C}"/>
              </a:ext>
            </a:extLst>
          </p:cNvPr>
          <p:cNvSpPr txBox="1">
            <a:spLocks/>
          </p:cNvSpPr>
          <p:nvPr/>
        </p:nvSpPr>
        <p:spPr>
          <a:xfrm>
            <a:off x="552099" y="1963271"/>
            <a:ext cx="6783272" cy="4222376"/>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
            </a:pPr>
            <a:r>
              <a:rPr lang="en-US" dirty="0">
                <a:solidFill>
                  <a:schemeClr val="tx1"/>
                </a:solidFill>
              </a:rPr>
              <a:t>Typing a product ID number into a website (book ISBN number into amazon.com)</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book in a   well-lit library</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bag of carrots in a grocery store</a:t>
            </a:r>
          </a:p>
          <a:p>
            <a:pPr marL="457200" indent="-457200">
              <a:buFont typeface="Wingdings" panose="05000000000000000000" pitchFamily="2" charset="2"/>
              <a:buChar char="§"/>
            </a:pPr>
            <a:endParaRPr lang="en-US" dirty="0">
              <a:solidFill>
                <a:schemeClr val="tx1"/>
              </a:solidFill>
            </a:endParaRPr>
          </a:p>
        </p:txBody>
      </p:sp>
      <p:pic>
        <p:nvPicPr>
          <p:cNvPr id="1026" name="Picture 2" descr="Carrots - oaklands - 750g">
            <a:extLst>
              <a:ext uri="{FF2B5EF4-FFF2-40B4-BE49-F238E27FC236}">
                <a16:creationId xmlns:a16="http://schemas.microsoft.com/office/drawing/2014/main" id="{F482D6CE-E33F-F083-A045-324312D3EF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74"/>
          <a:stretch/>
        </p:blipFill>
        <p:spPr bwMode="auto">
          <a:xfrm>
            <a:off x="8518711" y="3900730"/>
            <a:ext cx="3458135" cy="2769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227ED04E-6CDA-9299-9494-6ECF85295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710" y="1157998"/>
            <a:ext cx="3458135" cy="2579678"/>
          </a:xfrm>
          <a:prstGeom prst="rect">
            <a:avLst/>
          </a:prstGeom>
        </p:spPr>
      </p:pic>
      <p:sp>
        <p:nvSpPr>
          <p:cNvPr id="7" name="TextBox 6">
            <a:extLst>
              <a:ext uri="{FF2B5EF4-FFF2-40B4-BE49-F238E27FC236}">
                <a16:creationId xmlns:a16="http://schemas.microsoft.com/office/drawing/2014/main" id="{A38F2BE2-9F58-48BA-D223-5731FFACDE66}"/>
              </a:ext>
            </a:extLst>
          </p:cNvPr>
          <p:cNvSpPr txBox="1"/>
          <p:nvPr/>
        </p:nvSpPr>
        <p:spPr>
          <a:xfrm>
            <a:off x="8458199" y="631542"/>
            <a:ext cx="3677771" cy="400110"/>
          </a:xfrm>
          <a:prstGeom prst="rect">
            <a:avLst/>
          </a:prstGeom>
          <a:noFill/>
        </p:spPr>
        <p:txBody>
          <a:bodyPr wrap="square" rtlCol="0">
            <a:spAutoFit/>
          </a:bodyPr>
          <a:lstStyle/>
          <a:p>
            <a:r>
              <a:rPr lang="en-US" sz="2000" b="1" dirty="0">
                <a:latin typeface="Courier New" panose="02070309020205020404" pitchFamily="49" charset="0"/>
                <a:cs typeface="Courier New" panose="02070309020205020404" pitchFamily="49" charset="0"/>
              </a:rPr>
              <a:t>ISBN 978-0-307-95090-1</a:t>
            </a:r>
          </a:p>
        </p:txBody>
      </p:sp>
    </p:spTree>
    <p:extLst>
      <p:ext uri="{BB962C8B-B14F-4D97-AF65-F5344CB8AC3E}">
        <p14:creationId xmlns:p14="http://schemas.microsoft.com/office/powerpoint/2010/main" val="2314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59F0-8485-FAFE-3990-FB3427624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4324A-F6B0-6928-B06D-9A23EA7BA9E6}"/>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B3D637DA-5149-D4E9-B8B0-EB7E9CED1CB2}"/>
              </a:ext>
            </a:extLst>
          </p:cNvPr>
          <p:cNvSpPr>
            <a:spLocks noGrp="1"/>
          </p:cNvSpPr>
          <p:nvPr>
            <p:ph idx="1"/>
          </p:nvPr>
        </p:nvSpPr>
        <p:spPr>
          <a:xfrm>
            <a:off x="552099" y="1113178"/>
            <a:ext cx="11012372" cy="5227110"/>
          </a:xfrm>
        </p:spPr>
        <p:txBody>
          <a:bodyPr/>
          <a:lstStyle/>
          <a:p>
            <a:r>
              <a:rPr lang="en-US" dirty="0"/>
              <a:t>Uncertainty can have lots of sources, including anything we attribute to random chance</a:t>
            </a:r>
          </a:p>
          <a:p>
            <a:pPr marL="457200" indent="-457200">
              <a:buFont typeface="Wingdings" panose="05000000000000000000" pitchFamily="2" charset="2"/>
              <a:buChar char="§"/>
            </a:pPr>
            <a:r>
              <a:rPr lang="en-US" dirty="0">
                <a:solidFill>
                  <a:schemeClr val="tx1"/>
                </a:solidFill>
              </a:rPr>
              <a:t>Hidden information</a:t>
            </a:r>
          </a:p>
          <a:p>
            <a:pPr marL="917575" lvl="2" indent="-457200"/>
            <a:r>
              <a:rPr lang="en-US" sz="2800" dirty="0"/>
              <a:t>Cards in another player’s hand</a:t>
            </a:r>
          </a:p>
          <a:p>
            <a:pPr marL="457200" indent="-457200">
              <a:buFont typeface="Wingdings" panose="05000000000000000000" pitchFamily="2" charset="2"/>
              <a:buChar char="§"/>
            </a:pPr>
            <a:r>
              <a:rPr lang="en-US" dirty="0">
                <a:solidFill>
                  <a:schemeClr val="tx1"/>
                </a:solidFill>
              </a:rPr>
              <a:t>Noise</a:t>
            </a:r>
          </a:p>
          <a:p>
            <a:pPr marL="917575" lvl="2" indent="-457200"/>
            <a:r>
              <a:rPr lang="en-US" sz="2800" dirty="0"/>
              <a:t>Sensor noise</a:t>
            </a:r>
          </a:p>
          <a:p>
            <a:pPr marL="457200" indent="-457200">
              <a:buFont typeface="Wingdings" panose="05000000000000000000" pitchFamily="2" charset="2"/>
              <a:buChar char="§"/>
            </a:pPr>
            <a:r>
              <a:rPr lang="en-US" dirty="0">
                <a:solidFill>
                  <a:schemeClr val="tx1"/>
                </a:solidFill>
              </a:rPr>
              <a:t>Way to complicated to model</a:t>
            </a:r>
          </a:p>
          <a:p>
            <a:pPr marL="917575" lvl="2" indent="-457200"/>
            <a:r>
              <a:rPr lang="en-US" sz="2800" dirty="0"/>
              <a:t>Leaves blowing in the wind</a:t>
            </a:r>
          </a:p>
          <a:p>
            <a:pPr marL="457200" indent="-457200">
              <a:buFont typeface="Wingdings" panose="05000000000000000000" pitchFamily="2" charset="2"/>
              <a:buChar char="§"/>
            </a:pPr>
            <a:r>
              <a:rPr lang="en-US" dirty="0">
                <a:solidFill>
                  <a:schemeClr val="tx1"/>
                </a:solidFill>
              </a:rPr>
              <a:t>Infinite number of possible configurations</a:t>
            </a:r>
          </a:p>
          <a:p>
            <a:pPr marL="457200" indent="-457200">
              <a:buFont typeface="Wingdings" panose="05000000000000000000" pitchFamily="2" charset="2"/>
              <a:buChar char="§"/>
            </a:pPr>
            <a:r>
              <a:rPr lang="en-US" dirty="0">
                <a:solidFill>
                  <a:schemeClr val="tx1"/>
                </a:solidFill>
              </a:rPr>
              <a:t>More possibilities than any computer can compute in a reasonable time</a:t>
            </a:r>
          </a:p>
          <a:p>
            <a:pPr marL="917575" lvl="2" indent="-457200"/>
            <a:r>
              <a:rPr lang="en-US" sz="2800" dirty="0"/>
              <a:t>Tic-tac-toe </a:t>
            </a:r>
            <a:r>
              <a:rPr lang="en-US" sz="2800" dirty="0">
                <a:sym typeface="Wingdings" panose="05000000000000000000" pitchFamily="2" charset="2"/>
              </a:rPr>
              <a:t> Checkers  Chess</a:t>
            </a:r>
            <a:endParaRPr lang="en-US" sz="2800" dirty="0">
              <a:solidFill>
                <a:schemeClr val="tx1"/>
              </a:solidFill>
            </a:endParaRPr>
          </a:p>
          <a:p>
            <a:endParaRPr lang="en-US" dirty="0"/>
          </a:p>
        </p:txBody>
      </p:sp>
    </p:spTree>
    <p:extLst>
      <p:ext uri="{BB962C8B-B14F-4D97-AF65-F5344CB8AC3E}">
        <p14:creationId xmlns:p14="http://schemas.microsoft.com/office/powerpoint/2010/main" val="418386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61B5-A898-33E9-CFBF-C249A22DC335}"/>
            </a:ext>
          </a:extLst>
        </p:cNvPr>
        <p:cNvGrpSpPr/>
        <p:nvPr/>
      </p:nvGrpSpPr>
      <p:grpSpPr>
        <a:xfrm>
          <a:off x="0" y="0"/>
          <a:ext cx="0" cy="0"/>
          <a:chOff x="0" y="0"/>
          <a:chExt cx="0" cy="0"/>
        </a:xfrm>
      </p:grpSpPr>
      <p:sp>
        <p:nvSpPr>
          <p:cNvPr id="11266" name="Rectangle 2">
            <a:extLst>
              <a:ext uri="{FF2B5EF4-FFF2-40B4-BE49-F238E27FC236}">
                <a16:creationId xmlns:a16="http://schemas.microsoft.com/office/drawing/2014/main" id="{BD15A55B-A8BD-B304-19D5-277C0AD16C46}"/>
              </a:ext>
            </a:extLst>
          </p:cNvPr>
          <p:cNvSpPr>
            <a:spLocks noGrp="1" noChangeArrowheads="1"/>
          </p:cNvSpPr>
          <p:nvPr>
            <p:ph type="title"/>
          </p:nvPr>
        </p:nvSpPr>
        <p:spPr/>
        <p:txBody>
          <a:bodyPr/>
          <a:lstStyle/>
          <a:p>
            <a:pPr eaLnBrk="1" hangingPunct="1"/>
            <a:r>
              <a:rPr lang="en-US" dirty="0"/>
              <a:t>AI Definition by John McCarthy</a:t>
            </a:r>
          </a:p>
        </p:txBody>
      </p:sp>
      <p:sp>
        <p:nvSpPr>
          <p:cNvPr id="15" name="Content Placeholder 4">
            <a:extLst>
              <a:ext uri="{FF2B5EF4-FFF2-40B4-BE49-F238E27FC236}">
                <a16:creationId xmlns:a16="http://schemas.microsoft.com/office/drawing/2014/main" id="{F54650F7-7A85-8D97-3C5C-2CDCA903983A}"/>
              </a:ext>
            </a:extLst>
          </p:cNvPr>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a:extLst>
              <a:ext uri="{FF2B5EF4-FFF2-40B4-BE49-F238E27FC236}">
                <a16:creationId xmlns:a16="http://schemas.microsoft.com/office/drawing/2014/main" id="{F4B9BB77-02E3-14E1-0D85-ECA5AE2DA6C0}"/>
              </a:ext>
            </a:extLst>
          </p:cNvPr>
          <p:cNvSpPr/>
          <p:nvPr/>
        </p:nvSpPr>
        <p:spPr>
          <a:xfrm>
            <a:off x="552098" y="6172200"/>
            <a:ext cx="11639901" cy="420564"/>
          </a:xfrm>
          <a:prstGeom prst="rect">
            <a:avLst/>
          </a:prstGeom>
        </p:spPr>
        <p:txBody>
          <a:bodyPr wrap="square">
            <a:spAutoFit/>
          </a:bodyPr>
          <a:lstStyle/>
          <a:p>
            <a:r>
              <a:rPr lang="en-US" sz="2133" dirty="0">
                <a:solidFill>
                  <a:schemeClr val="tx1">
                    <a:lumMod val="75000"/>
                  </a:schemeClr>
                </a:solidFill>
                <a:latin typeface="Calibri"/>
                <a:cs typeface="Calibri"/>
              </a:rPr>
              <a:t>Source: </a:t>
            </a:r>
            <a:r>
              <a:rPr lang="en-US" sz="2133" dirty="0">
                <a:solidFill>
                  <a:schemeClr val="tx1">
                    <a:lumMod val="75000"/>
                  </a:schemeClr>
                </a:solidFill>
                <a:latin typeface="Calibri"/>
                <a:cs typeface="Calibri"/>
                <a:hlinkClick r:id="rId3"/>
              </a:rPr>
              <a:t>http://www-formal.stanford.edu/jmc/whatisai/whatisai.html</a:t>
            </a:r>
            <a:endParaRPr lang="en-US" sz="2133" dirty="0">
              <a:solidFill>
                <a:schemeClr val="tx1">
                  <a:lumMod val="75000"/>
                </a:schemeClr>
              </a:solidFill>
              <a:latin typeface="Calibri"/>
              <a:cs typeface="Calibri"/>
            </a:endParaRPr>
          </a:p>
        </p:txBody>
      </p:sp>
      <p:pic>
        <p:nvPicPr>
          <p:cNvPr id="6" name="Content Placeholder 6">
            <a:extLst>
              <a:ext uri="{FF2B5EF4-FFF2-40B4-BE49-F238E27FC236}">
                <a16:creationId xmlns:a16="http://schemas.microsoft.com/office/drawing/2014/main" id="{E1BCDF93-0E01-1F74-41FA-1674866DDA90}"/>
              </a:ext>
            </a:extLst>
          </p:cNvPr>
          <p:cNvPicPr>
            <a:picLocks noChangeAspect="1"/>
          </p:cNvPicPr>
          <p:nvPr/>
        </p:nvPicPr>
        <p:blipFill>
          <a:blip r:embed="rId4">
            <a:extLst>
              <a:ext uri="{28A0092B-C50C-407E-A947-70E740481C1C}">
                <a14:useLocalDpi xmlns:a14="http://schemas.microsoft.com/office/drawing/2010/main"/>
              </a:ext>
            </a:extLst>
          </a:blip>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18245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(Pat's Version)</a:t>
            </a:r>
          </a:p>
        </p:txBody>
      </p:sp>
      <p:sp>
        <p:nvSpPr>
          <p:cNvPr id="15" name="Content Placeholder 4"/>
          <p:cNvSpPr>
            <a:spLocks noGrp="1"/>
          </p:cNvSpPr>
          <p:nvPr>
            <p:ph sz="half" idx="1"/>
          </p:nvPr>
        </p:nvSpPr>
        <p:spPr>
          <a:xfrm>
            <a:off x="588603" y="1295402"/>
            <a:ext cx="6929797" cy="5195468"/>
          </a:xfrm>
        </p:spPr>
        <p:txBody>
          <a:bodyPr>
            <a:noAutofit/>
          </a:bodyPr>
          <a:lstStyle/>
          <a:p>
            <a:r>
              <a:rPr lang="en-US" dirty="0"/>
              <a:t>What is intelligence</a:t>
            </a:r>
          </a:p>
          <a:p>
            <a:pPr lvl="1"/>
            <a:r>
              <a:rPr lang="en-US" sz="2800" dirty="0"/>
              <a:t>Intelligence is the ability to perform well on a task that involves uncertainty</a:t>
            </a:r>
            <a:endParaRPr lang="en-US" dirty="0"/>
          </a:p>
          <a:p>
            <a:endParaRPr lang="en-US" dirty="0"/>
          </a:p>
          <a:p>
            <a:r>
              <a:rPr lang="en-US" dirty="0"/>
              <a:t>Intelligence is not binary</a:t>
            </a:r>
          </a:p>
          <a:p>
            <a:pPr lvl="1"/>
            <a:r>
              <a:rPr lang="en-US" sz="2800" dirty="0"/>
              <a:t>How </a:t>
            </a:r>
            <a:r>
              <a:rPr lang="en-US" sz="2800" b="1" dirty="0"/>
              <a:t>well</a:t>
            </a:r>
            <a:r>
              <a:rPr lang="en-US" sz="2800" dirty="0"/>
              <a:t> an agent performs and how much </a:t>
            </a:r>
            <a:r>
              <a:rPr lang="en-US" sz="2800" b="1" dirty="0"/>
              <a:t>uncertainty</a:t>
            </a:r>
            <a:r>
              <a:rPr lang="en-US" sz="2800" dirty="0"/>
              <a:t> is involved will determine how intelligent we consider the agent to be</a:t>
            </a:r>
          </a:p>
          <a:p>
            <a:pPr lvl="1"/>
            <a:endParaRPr lang="en-US" dirty="0"/>
          </a:p>
        </p:txBody>
      </p:sp>
      <p:pic>
        <p:nvPicPr>
          <p:cNvPr id="3" name="Picture 2">
            <a:extLst>
              <a:ext uri="{FF2B5EF4-FFF2-40B4-BE49-F238E27FC236}">
                <a16:creationId xmlns:a16="http://schemas.microsoft.com/office/drawing/2014/main" id="{A61AEF0F-8FEE-159F-D9F9-E6905875C4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41786" y="1295400"/>
            <a:ext cx="2625913" cy="4668290"/>
          </a:xfrm>
          <a:prstGeom prst="rect">
            <a:avLst/>
          </a:prstGeom>
        </p:spPr>
      </p:pic>
      <p:pic>
        <p:nvPicPr>
          <p:cNvPr id="1028" name="Picture 4" descr="Snapchat Logo PNG Transparent &amp; SVG Vector - Freebie Supply">
            <a:extLst>
              <a:ext uri="{FF2B5EF4-FFF2-40B4-BE49-F238E27FC236}">
                <a16:creationId xmlns:a16="http://schemas.microsoft.com/office/drawing/2014/main" id="{0346BD66-766E-08D1-07B9-853547B380A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83562" y="5291501"/>
            <a:ext cx="541696" cy="54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Tree>
    <p:extLst>
      <p:ext uri="{BB962C8B-B14F-4D97-AF65-F5344CB8AC3E}">
        <p14:creationId xmlns:p14="http://schemas.microsoft.com/office/powerpoint/2010/main" val="67163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28" name="Text Box 21">
            <a:extLst>
              <a:ext uri="{FF2B5EF4-FFF2-40B4-BE49-F238E27FC236}">
                <a16:creationId xmlns:a16="http://schemas.microsoft.com/office/drawing/2014/main" id="{C04C4B43-4419-4440-9B33-3496FBBD1546}"/>
              </a:ext>
            </a:extLst>
          </p:cNvPr>
          <p:cNvSpPr txBox="1">
            <a:spLocks noChangeArrowheads="1"/>
          </p:cNvSpPr>
          <p:nvPr/>
        </p:nvSpPr>
        <p:spPr bwMode="auto">
          <a:xfrm>
            <a:off x="5104692" y="761721"/>
            <a:ext cx="1982613"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Students!!</a:t>
            </a:r>
          </a:p>
        </p:txBody>
      </p:sp>
      <p:pic>
        <p:nvPicPr>
          <p:cNvPr id="29" name="Picture 28">
            <a:extLst>
              <a:ext uri="{FF2B5EF4-FFF2-40B4-BE49-F238E27FC236}">
                <a16:creationId xmlns:a16="http://schemas.microsoft.com/office/drawing/2014/main" id="{54413F6D-7D9F-468B-87EC-31DD30E42D50}"/>
              </a:ext>
            </a:extLst>
          </p:cNvPr>
          <p:cNvPicPr>
            <a:picLocks noChangeAspect="1"/>
          </p:cNvPicPr>
          <p:nvPr/>
        </p:nvPicPr>
        <p:blipFill>
          <a:blip r:embed="rId3"/>
          <a:stretch>
            <a:fillRect/>
          </a:stretch>
        </p:blipFill>
        <p:spPr>
          <a:xfrm>
            <a:off x="1440227" y="1255623"/>
            <a:ext cx="9311545" cy="5235246"/>
          </a:xfrm>
          <a:prstGeom prst="rect">
            <a:avLst/>
          </a:prstGeom>
        </p:spPr>
      </p:pic>
    </p:spTree>
    <p:extLst>
      <p:ext uri="{BB962C8B-B14F-4D97-AF65-F5344CB8AC3E}">
        <p14:creationId xmlns:p14="http://schemas.microsoft.com/office/powerpoint/2010/main" val="21093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740535" y="1217054"/>
            <a:ext cx="9602787" cy="3532746"/>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5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We’ll use the term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rational</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in a very specific, technical way:</a:t>
            </a: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Rational: maximally achieving pre-defined goals</a:t>
            </a:r>
            <a:endParaRPr lang="en-US" sz="2800" i="1" dirty="0">
              <a:solidFill>
                <a:prstClr val="black"/>
              </a:solidFill>
              <a:latin typeface="Calibri" pitchFamily="34" charset="0"/>
              <a:cs typeface="Arial" charset="0"/>
            </a:endParaRP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Only concerned</a:t>
            </a:r>
            <a:r>
              <a:rPr kumimoji="0" lang="en-US" sz="2800" b="0" i="0" u="none" strike="noStrike" kern="1200" cap="none" spc="0" normalizeH="0" noProof="0" dirty="0">
                <a:ln>
                  <a:noFill/>
                </a:ln>
                <a:solidFill>
                  <a:prstClr val="black"/>
                </a:solidFill>
                <a:effectLst/>
                <a:uLnTx/>
                <a:uFillTx/>
                <a:latin typeface="Calibri" pitchFamily="34" charset="0"/>
                <a:ea typeface="+mn-ea"/>
                <a:cs typeface="Arial" charset="0"/>
              </a:rPr>
              <a:t> with</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what decisions are made (not the thought process behind them)</a:t>
            </a: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Goals are expressed in terms of the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utility</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of outcomes</a:t>
            </a:r>
          </a:p>
          <a:p>
            <a:pPr marL="496886" marR="0" lvl="0" indent="-457200" algn="l" defTabSz="914400" rtl="0" eaLnBrk="1" fontAlgn="auto" latinLnBrk="0" hangingPunct="1">
              <a:lnSpc>
                <a:spcPct val="15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1212D2"/>
                </a:solidFill>
                <a:effectLst/>
                <a:uLnTx/>
                <a:uFillTx/>
                <a:latin typeface="Calibri" pitchFamily="34" charset="0"/>
                <a:ea typeface="+mn-ea"/>
                <a:cs typeface="Arial" charset="0"/>
              </a:rPr>
              <a:t>Being rational means </a:t>
            </a:r>
            <a:r>
              <a:rPr kumimoji="0" lang="en-US" sz="2800" b="1" i="0" u="none" strike="noStrike" kern="1200" cap="none" spc="0" normalizeH="0" baseline="0" noProof="0" dirty="0">
                <a:ln>
                  <a:noFill/>
                </a:ln>
                <a:solidFill>
                  <a:srgbClr val="1212D2"/>
                </a:solidFill>
                <a:effectLst/>
                <a:uLnTx/>
                <a:uFillTx/>
                <a:latin typeface="Calibri" pitchFamily="34" charset="0"/>
                <a:ea typeface="+mn-ea"/>
                <a:cs typeface="Arial" charset="0"/>
              </a:rPr>
              <a:t>maximizing your expected utility</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Maximize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srcRect/>
          <a:stretch>
            <a:fillRect/>
          </a:stretch>
        </p:blipFill>
        <p:spPr bwMode="auto">
          <a:xfrm>
            <a:off x="6197600" y="1600201"/>
            <a:ext cx="5486400" cy="3917289"/>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5384800" y="1295399"/>
            <a:ext cx="6705600" cy="5032500"/>
          </a:xfrm>
          <a:prstGeom prst="rect">
            <a:avLst/>
          </a:prstGeom>
          <a:noFill/>
        </p:spPr>
      </p:pic>
      <p:sp>
        <p:nvSpPr>
          <p:cNvPr id="14340" name="Rectangle 5"/>
          <p:cNvSpPr>
            <a:spLocks noGrp="1" noChangeArrowheads="1"/>
          </p:cNvSpPr>
          <p:nvPr>
            <p:ph type="title"/>
          </p:nvPr>
        </p:nvSpPr>
        <p:spPr/>
        <p:txBody>
          <a:bodyPr rIns="132077">
            <a:noAutofit/>
          </a:bodyPr>
          <a:lstStyle/>
          <a:p>
            <a:r>
              <a:rPr lang="en-US" dirty="0"/>
              <a:t>What About the Brain?</a:t>
            </a:r>
          </a:p>
        </p:txBody>
      </p:sp>
      <p:sp>
        <p:nvSpPr>
          <p:cNvPr id="5" name="Content Placeholder 2"/>
          <p:cNvSpPr txBox="1">
            <a:spLocks/>
          </p:cNvSpPr>
          <p:nvPr/>
        </p:nvSpPr>
        <p:spPr bwMode="auto">
          <a:xfrm>
            <a:off x="406400" y="1397001"/>
            <a:ext cx="5689600" cy="4729164"/>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(human minds) are very good at making rational decisions, but not perfect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aren’t as modular as software, so hard to reverse engineer!</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 to intelligence as wings are to flight”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Lessons learned from the brain: memory and simulation are key to decision making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1923D-AD4B-C5E9-39E6-8FEBEB7EA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9346C-9F1B-5EBD-14F3-6544346D07B7}"/>
              </a:ext>
            </a:extLst>
          </p:cNvPr>
          <p:cNvSpPr>
            <a:spLocks noGrp="1"/>
          </p:cNvSpPr>
          <p:nvPr>
            <p:ph type="title"/>
          </p:nvPr>
        </p:nvSpPr>
        <p:spPr/>
        <p:txBody>
          <a:bodyPr/>
          <a:lstStyle/>
          <a:p>
            <a:r>
              <a:rPr lang="en-US" dirty="0"/>
              <a:t>Artificial Intelligence vs Machine Learning?</a:t>
            </a:r>
          </a:p>
        </p:txBody>
      </p:sp>
      <p:sp>
        <p:nvSpPr>
          <p:cNvPr id="10" name="Oval 9">
            <a:extLst>
              <a:ext uri="{FF2B5EF4-FFF2-40B4-BE49-F238E27FC236}">
                <a16:creationId xmlns:a16="http://schemas.microsoft.com/office/drawing/2014/main" id="{13CCDAC7-3628-5A53-2610-E352CC0F15DD}"/>
              </a:ext>
            </a:extLst>
          </p:cNvPr>
          <p:cNvSpPr/>
          <p:nvPr/>
        </p:nvSpPr>
        <p:spPr>
          <a:xfrm>
            <a:off x="552098" y="1204175"/>
            <a:ext cx="11360859" cy="5447763"/>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B1E5CDC-6E53-8D9C-BDDB-240E81E20092}"/>
              </a:ext>
            </a:extLst>
          </p:cNvPr>
          <p:cNvSpPr txBox="1"/>
          <p:nvPr/>
        </p:nvSpPr>
        <p:spPr>
          <a:xfrm>
            <a:off x="4517138" y="1464884"/>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grpSp>
        <p:nvGrpSpPr>
          <p:cNvPr id="3" name="Group 2">
            <a:extLst>
              <a:ext uri="{FF2B5EF4-FFF2-40B4-BE49-F238E27FC236}">
                <a16:creationId xmlns:a16="http://schemas.microsoft.com/office/drawing/2014/main" id="{CAAE3A7A-5EE8-61F9-A677-BA8F2877E833}"/>
              </a:ext>
            </a:extLst>
          </p:cNvPr>
          <p:cNvGrpSpPr/>
          <p:nvPr/>
        </p:nvGrpSpPr>
        <p:grpSpPr>
          <a:xfrm>
            <a:off x="4095482" y="1988104"/>
            <a:ext cx="7418231" cy="4293533"/>
            <a:chOff x="3037031" y="3617258"/>
            <a:chExt cx="6241439" cy="2140025"/>
          </a:xfrm>
        </p:grpSpPr>
        <p:sp>
          <p:nvSpPr>
            <p:cNvPr id="6" name="Oval 5">
              <a:extLst>
                <a:ext uri="{FF2B5EF4-FFF2-40B4-BE49-F238E27FC236}">
                  <a16:creationId xmlns:a16="http://schemas.microsoft.com/office/drawing/2014/main" id="{93AECBDB-8D8A-06A7-1209-3BA7BD9C6A45}"/>
                </a:ext>
              </a:extLst>
            </p:cNvPr>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E4CFCC2-BCD4-6788-2D88-89C04DDC7088}"/>
                </a:ext>
              </a:extLst>
            </p:cNvPr>
            <p:cNvSpPr txBox="1"/>
            <p:nvPr/>
          </p:nvSpPr>
          <p:spPr>
            <a:xfrm>
              <a:off x="4490570" y="3708297"/>
              <a:ext cx="3334361" cy="2607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grpSp>
    </p:spTree>
    <p:extLst>
      <p:ext uri="{BB962C8B-B14F-4D97-AF65-F5344CB8AC3E}">
        <p14:creationId xmlns:p14="http://schemas.microsoft.com/office/powerpoint/2010/main" val="1715598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552098" y="1204175"/>
            <a:ext cx="11360859" cy="5447763"/>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517138" y="1464884"/>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grpSp>
        <p:nvGrpSpPr>
          <p:cNvPr id="3" name="Group 2">
            <a:extLst>
              <a:ext uri="{FF2B5EF4-FFF2-40B4-BE49-F238E27FC236}">
                <a16:creationId xmlns:a16="http://schemas.microsoft.com/office/drawing/2014/main" id="{7348B67B-3B54-87D7-29D4-25BAA59ED264}"/>
              </a:ext>
            </a:extLst>
          </p:cNvPr>
          <p:cNvGrpSpPr/>
          <p:nvPr/>
        </p:nvGrpSpPr>
        <p:grpSpPr>
          <a:xfrm>
            <a:off x="4095482" y="1988104"/>
            <a:ext cx="7418231" cy="4293533"/>
            <a:chOff x="3037031" y="3617258"/>
            <a:chExt cx="6241439" cy="2140025"/>
          </a:xfrm>
        </p:grpSpPr>
        <p:sp>
          <p:nvSpPr>
            <p:cNvPr id="6" name="Oval 5"/>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490570" y="3708297"/>
              <a:ext cx="3334361" cy="2607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grpSp>
      <p:grpSp>
        <p:nvGrpSpPr>
          <p:cNvPr id="4" name="Group 3">
            <a:extLst>
              <a:ext uri="{FF2B5EF4-FFF2-40B4-BE49-F238E27FC236}">
                <a16:creationId xmlns:a16="http://schemas.microsoft.com/office/drawing/2014/main" id="{17D11AAF-8F82-7DBD-7F87-D30BF3EB6C53}"/>
              </a:ext>
            </a:extLst>
          </p:cNvPr>
          <p:cNvGrpSpPr/>
          <p:nvPr/>
        </p:nvGrpSpPr>
        <p:grpSpPr>
          <a:xfrm>
            <a:off x="7995477" y="2802234"/>
            <a:ext cx="3072221" cy="2851591"/>
            <a:chOff x="4470400" y="4864891"/>
            <a:chExt cx="3343564" cy="742846"/>
          </a:xfrm>
        </p:grpSpPr>
        <p:sp>
          <p:nvSpPr>
            <p:cNvPr id="8" name="Oval 7"/>
            <p:cNvSpPr/>
            <p:nvPr/>
          </p:nvSpPr>
          <p:spPr>
            <a:xfrm>
              <a:off x="4470400" y="4864891"/>
              <a:ext cx="3343564" cy="742846"/>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208103" y="4945763"/>
              <a:ext cx="1868155" cy="1202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Deep Learning</a:t>
              </a:r>
            </a:p>
          </p:txBody>
        </p:sp>
      </p:grpSp>
      <p:grpSp>
        <p:nvGrpSpPr>
          <p:cNvPr id="11" name="Group 10">
            <a:extLst>
              <a:ext uri="{FF2B5EF4-FFF2-40B4-BE49-F238E27FC236}">
                <a16:creationId xmlns:a16="http://schemas.microsoft.com/office/drawing/2014/main" id="{9644B88F-7681-D765-E514-EBBB8AAB5E7F}"/>
              </a:ext>
            </a:extLst>
          </p:cNvPr>
          <p:cNvGrpSpPr/>
          <p:nvPr/>
        </p:nvGrpSpPr>
        <p:grpSpPr>
          <a:xfrm>
            <a:off x="8783392" y="4146997"/>
            <a:ext cx="1963568" cy="1242810"/>
            <a:chOff x="4822327" y="5054257"/>
            <a:chExt cx="2991637" cy="553480"/>
          </a:xfrm>
        </p:grpSpPr>
        <p:sp>
          <p:nvSpPr>
            <p:cNvPr id="12" name="Oval 11">
              <a:extLst>
                <a:ext uri="{FF2B5EF4-FFF2-40B4-BE49-F238E27FC236}">
                  <a16:creationId xmlns:a16="http://schemas.microsoft.com/office/drawing/2014/main" id="{E4214F6E-4F52-35AA-0756-D913F2773492}"/>
                </a:ext>
              </a:extLst>
            </p:cNvPr>
            <p:cNvSpPr/>
            <p:nvPr/>
          </p:nvSpPr>
          <p:spPr>
            <a:xfrm>
              <a:off x="4822327" y="5054257"/>
              <a:ext cx="2991637" cy="553480"/>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F9FE377-7C4D-EAC0-2AD5-E955A75969A0}"/>
                </a:ext>
              </a:extLst>
            </p:cNvPr>
            <p:cNvSpPr txBox="1"/>
            <p:nvPr/>
          </p:nvSpPr>
          <p:spPr>
            <a:xfrm>
              <a:off x="5101308" y="5161799"/>
              <a:ext cx="2497480" cy="284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Generative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AI</a:t>
              </a:r>
            </a:p>
          </p:txBody>
        </p:sp>
      </p:grpSp>
      <p:sp>
        <p:nvSpPr>
          <p:cNvPr id="22" name="Oval 21">
            <a:extLst>
              <a:ext uri="{FF2B5EF4-FFF2-40B4-BE49-F238E27FC236}">
                <a16:creationId xmlns:a16="http://schemas.microsoft.com/office/drawing/2014/main" id="{5D5AAE80-B949-B569-A715-736FE7209501}"/>
              </a:ext>
            </a:extLst>
          </p:cNvPr>
          <p:cNvSpPr/>
          <p:nvPr/>
        </p:nvSpPr>
        <p:spPr>
          <a:xfrm>
            <a:off x="1897831" y="2075799"/>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Search</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825D23A-47EB-464A-2773-69299B710AE5}"/>
              </a:ext>
            </a:extLst>
          </p:cNvPr>
          <p:cNvSpPr/>
          <p:nvPr/>
        </p:nvSpPr>
        <p:spPr>
          <a:xfrm>
            <a:off x="1112151" y="2602399"/>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CSPs</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26A085A6-A93A-4FC2-1D70-05C676114BDE}"/>
              </a:ext>
            </a:extLst>
          </p:cNvPr>
          <p:cNvSpPr/>
          <p:nvPr/>
        </p:nvSpPr>
        <p:spPr>
          <a:xfrm>
            <a:off x="2248425" y="3093522"/>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Planning</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923DE343-B582-B2CB-E8FF-84B1473192BA}"/>
              </a:ext>
            </a:extLst>
          </p:cNvPr>
          <p:cNvSpPr/>
          <p:nvPr/>
        </p:nvSpPr>
        <p:spPr>
          <a:xfrm>
            <a:off x="865759" y="3462507"/>
            <a:ext cx="1873304" cy="759711"/>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Logic</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089E8ECE-3515-6F48-5CC1-BB817E4E4F44}"/>
              </a:ext>
            </a:extLst>
          </p:cNvPr>
          <p:cNvSpPr/>
          <p:nvPr/>
        </p:nvSpPr>
        <p:spPr>
          <a:xfrm>
            <a:off x="1269159" y="4075127"/>
            <a:ext cx="2695978" cy="928384"/>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Linear/Int. Programming</a:t>
            </a:r>
          </a:p>
        </p:txBody>
      </p:sp>
      <p:sp>
        <p:nvSpPr>
          <p:cNvPr id="28" name="Oval 27">
            <a:extLst>
              <a:ext uri="{FF2B5EF4-FFF2-40B4-BE49-F238E27FC236}">
                <a16:creationId xmlns:a16="http://schemas.microsoft.com/office/drawing/2014/main" id="{A186DFB6-DB76-F3AC-2730-625ECB7D97D7}"/>
              </a:ext>
            </a:extLst>
          </p:cNvPr>
          <p:cNvSpPr/>
          <p:nvPr/>
        </p:nvSpPr>
        <p:spPr>
          <a:xfrm>
            <a:off x="2034145" y="4934592"/>
            <a:ext cx="1873304" cy="928384"/>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Game Theory</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651C5A1D-E9E6-7382-F3D3-35D10EE989A4}"/>
              </a:ext>
            </a:extLst>
          </p:cNvPr>
          <p:cNvGrpSpPr/>
          <p:nvPr/>
        </p:nvGrpSpPr>
        <p:grpSpPr>
          <a:xfrm>
            <a:off x="4368537" y="3877519"/>
            <a:ext cx="2205450" cy="1444108"/>
            <a:chOff x="4658209" y="5054257"/>
            <a:chExt cx="3155755" cy="553480"/>
          </a:xfrm>
          <a:solidFill>
            <a:schemeClr val="accent1">
              <a:lumMod val="20000"/>
              <a:lumOff val="80000"/>
            </a:schemeClr>
          </a:solidFill>
        </p:grpSpPr>
        <p:sp>
          <p:nvSpPr>
            <p:cNvPr id="16" name="Oval 15">
              <a:extLst>
                <a:ext uri="{FF2B5EF4-FFF2-40B4-BE49-F238E27FC236}">
                  <a16:creationId xmlns:a16="http://schemas.microsoft.com/office/drawing/2014/main" id="{B2333784-71BA-9E3F-F638-7AA8B7C6FBD0}"/>
                </a:ext>
              </a:extLst>
            </p:cNvPr>
            <p:cNvSpPr/>
            <p:nvPr/>
          </p:nvSpPr>
          <p:spPr>
            <a:xfrm>
              <a:off x="4658209" y="5054257"/>
              <a:ext cx="3155755" cy="5534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670958-76C1-D153-3A25-6A214EA3BF40}"/>
                </a:ext>
              </a:extLst>
            </p:cNvPr>
            <p:cNvSpPr txBox="1"/>
            <p:nvPr/>
          </p:nvSpPr>
          <p:spPr>
            <a:xfrm>
              <a:off x="4987346" y="5134368"/>
              <a:ext cx="2497480" cy="4106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solidFill>
                  <a:latin typeface="Calibri" panose="020F0502020204030204"/>
                </a:rPr>
                <a:t>Probabilistic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Graphical Models</a:t>
              </a:r>
            </a:p>
          </p:txBody>
        </p:sp>
      </p:grpSp>
      <p:sp>
        <p:nvSpPr>
          <p:cNvPr id="29" name="Oval 28">
            <a:extLst>
              <a:ext uri="{FF2B5EF4-FFF2-40B4-BE49-F238E27FC236}">
                <a16:creationId xmlns:a16="http://schemas.microsoft.com/office/drawing/2014/main" id="{FEAE9068-9A9D-BA08-9725-7998E012F499}"/>
              </a:ext>
            </a:extLst>
          </p:cNvPr>
          <p:cNvSpPr/>
          <p:nvPr/>
        </p:nvSpPr>
        <p:spPr>
          <a:xfrm>
            <a:off x="4337841" y="2134814"/>
            <a:ext cx="1511484" cy="1065695"/>
          </a:xfrm>
          <a:prstGeom prst="ellips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Calibri" panose="020F0502020204030204"/>
              </a:rPr>
              <a:t>AI Ethics</a:t>
            </a:r>
            <a:endPar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BD94628-B2D6-E9EE-4DC5-BABC1C81AC93}"/>
              </a:ext>
            </a:extLst>
          </p:cNvPr>
          <p:cNvGrpSpPr/>
          <p:nvPr/>
        </p:nvGrpSpPr>
        <p:grpSpPr>
          <a:xfrm>
            <a:off x="5874590" y="4815093"/>
            <a:ext cx="2359871" cy="1302904"/>
            <a:chOff x="4658209" y="5054257"/>
            <a:chExt cx="3155755" cy="553480"/>
          </a:xfrm>
          <a:solidFill>
            <a:schemeClr val="accent1">
              <a:lumMod val="20000"/>
              <a:lumOff val="80000"/>
            </a:schemeClr>
          </a:solidFill>
        </p:grpSpPr>
        <p:sp>
          <p:nvSpPr>
            <p:cNvPr id="19" name="Oval 18">
              <a:extLst>
                <a:ext uri="{FF2B5EF4-FFF2-40B4-BE49-F238E27FC236}">
                  <a16:creationId xmlns:a16="http://schemas.microsoft.com/office/drawing/2014/main" id="{DE352701-7D25-AC9D-8A56-711071518C4B}"/>
                </a:ext>
              </a:extLst>
            </p:cNvPr>
            <p:cNvSpPr/>
            <p:nvPr/>
          </p:nvSpPr>
          <p:spPr>
            <a:xfrm>
              <a:off x="4658209" y="5054257"/>
              <a:ext cx="3155755" cy="55348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DA2C30-A0F8-FBE1-DCC2-30B1148DDD0E}"/>
                </a:ext>
              </a:extLst>
            </p:cNvPr>
            <p:cNvSpPr txBox="1"/>
            <p:nvPr/>
          </p:nvSpPr>
          <p:spPr>
            <a:xfrm>
              <a:off x="4867412" y="5176691"/>
              <a:ext cx="2737348" cy="284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solidFill>
                  <a:latin typeface="Calibri" panose="020F0502020204030204"/>
                </a:rPr>
                <a:t>Reinforcement Learning</a:t>
              </a:r>
              <a:endPar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1546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and ML Courses</a:t>
            </a:r>
          </a:p>
        </p:txBody>
      </p:sp>
      <p:sp>
        <p:nvSpPr>
          <p:cNvPr id="3" name="Content Placeholder 2"/>
          <p:cNvSpPr>
            <a:spLocks noGrp="1"/>
          </p:cNvSpPr>
          <p:nvPr>
            <p:ph idx="1"/>
          </p:nvPr>
        </p:nvSpPr>
        <p:spPr>
          <a:xfrm>
            <a:off x="558537" y="1113178"/>
            <a:ext cx="8759327" cy="5693307"/>
          </a:xfrm>
        </p:spPr>
        <p:txBody>
          <a:bodyPr/>
          <a:lstStyle/>
          <a:p>
            <a:r>
              <a:rPr lang="en-US" dirty="0"/>
              <a:t>15-281 and 10-315 (Intro ML)</a:t>
            </a:r>
          </a:p>
          <a:p>
            <a:pPr marL="457200" indent="-457200">
              <a:buFont typeface="Wingdings" panose="05000000000000000000" pitchFamily="2" charset="2"/>
              <a:buChar char="§"/>
            </a:pPr>
            <a:r>
              <a:rPr lang="en-US" dirty="0">
                <a:solidFill>
                  <a:schemeClr val="tx1"/>
                </a:solidFill>
              </a:rPr>
              <a:t>Designed to go together</a:t>
            </a:r>
          </a:p>
          <a:p>
            <a:pPr marL="457200" indent="-457200">
              <a:buFont typeface="Wingdings" panose="05000000000000000000" pitchFamily="2" charset="2"/>
              <a:buChar char="§"/>
            </a:pPr>
            <a:r>
              <a:rPr lang="en-US" dirty="0">
                <a:solidFill>
                  <a:schemeClr val="tx1"/>
                </a:solidFill>
              </a:rPr>
              <a:t>Topics divided among two courses for breadth</a:t>
            </a:r>
          </a:p>
          <a:p>
            <a:pPr marL="457200" indent="-457200">
              <a:buFont typeface="Wingdings" panose="05000000000000000000" pitchFamily="2" charset="2"/>
              <a:buChar char="§"/>
            </a:pPr>
            <a:r>
              <a:rPr lang="en-US" dirty="0">
                <a:solidFill>
                  <a:schemeClr val="tx1"/>
                </a:solidFill>
              </a:rPr>
              <a:t>Two courses allows depth</a:t>
            </a:r>
          </a:p>
          <a:p>
            <a:pPr marL="457200" indent="-457200">
              <a:buFont typeface="Wingdings" panose="05000000000000000000" pitchFamily="2" charset="2"/>
              <a:buChar char="§"/>
            </a:pPr>
            <a:r>
              <a:rPr lang="en-US" dirty="0">
                <a:solidFill>
                  <a:schemeClr val="tx1"/>
                </a:solidFill>
              </a:rPr>
              <a:t>15-281 has some machine learning topics but,      notably, no neural networks (deep learning)</a:t>
            </a:r>
          </a:p>
          <a:p>
            <a:pPr marL="917575" lvl="2" indent="-457200"/>
            <a:r>
              <a:rPr lang="en-US" sz="2800" dirty="0">
                <a:solidFill>
                  <a:schemeClr val="tx1"/>
                </a:solidFill>
              </a:rPr>
              <a:t>Reinforcement learning (RL)</a:t>
            </a:r>
          </a:p>
          <a:p>
            <a:pPr marL="917575" lvl="2" indent="-457200"/>
            <a:r>
              <a:rPr lang="en-US" sz="2800" dirty="0" err="1"/>
              <a:t>Probabilisted</a:t>
            </a:r>
            <a:r>
              <a:rPr lang="en-US" sz="2800" dirty="0"/>
              <a:t> Graphical Models (Bayes Nets, HMMs)</a:t>
            </a:r>
            <a:endParaRPr lang="en-US" sz="2800" dirty="0">
              <a:solidFill>
                <a:schemeClr val="tx1"/>
              </a:solidFill>
            </a:endParaRPr>
          </a:p>
          <a:p>
            <a:endParaRPr lang="en-US" sz="1200" dirty="0"/>
          </a:p>
          <a:p>
            <a:r>
              <a:rPr lang="en-US" dirty="0"/>
              <a:t>10-301/10-601 (Intro ML)</a:t>
            </a:r>
          </a:p>
          <a:p>
            <a:pPr marL="457200" indent="-457200">
              <a:buFont typeface="Wingdings" panose="05000000000000000000" pitchFamily="2" charset="2"/>
              <a:buChar char="§"/>
            </a:pPr>
            <a:r>
              <a:rPr lang="en-US" dirty="0">
                <a:solidFill>
                  <a:schemeClr val="tx1"/>
                </a:solidFill>
              </a:rPr>
              <a:t>Has really good ML breadth (and also decent depth) but not AI breadth</a:t>
            </a:r>
          </a:p>
        </p:txBody>
      </p:sp>
    </p:spTree>
    <p:extLst>
      <p:ext uri="{BB962C8B-B14F-4D97-AF65-F5344CB8AC3E}">
        <p14:creationId xmlns:p14="http://schemas.microsoft.com/office/powerpoint/2010/main" val="3679183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659E-B02C-E3AD-ED58-4B04A3B32606}"/>
              </a:ext>
            </a:extLst>
          </p:cNvPr>
          <p:cNvSpPr>
            <a:spLocks noGrp="1"/>
          </p:cNvSpPr>
          <p:nvPr>
            <p:ph type="title"/>
          </p:nvPr>
        </p:nvSpPr>
        <p:spPr>
          <a:xfrm>
            <a:off x="831850" y="2637393"/>
            <a:ext cx="10515600" cy="2852737"/>
          </a:xfrm>
        </p:spPr>
        <p:txBody>
          <a:bodyPr/>
          <a:lstStyle/>
          <a:p>
            <a:r>
              <a:rPr lang="en-US" dirty="0"/>
              <a:t>A Brief History of AI</a:t>
            </a:r>
          </a:p>
        </p:txBody>
      </p:sp>
      <p:sp>
        <p:nvSpPr>
          <p:cNvPr id="3" name="Text Placeholder 2">
            <a:extLst>
              <a:ext uri="{FF2B5EF4-FFF2-40B4-BE49-F238E27FC236}">
                <a16:creationId xmlns:a16="http://schemas.microsoft.com/office/drawing/2014/main" id="{25FC654C-40C4-483F-5645-59BD29B9B1CA}"/>
              </a:ext>
            </a:extLst>
          </p:cNvPr>
          <p:cNvSpPr>
            <a:spLocks noGrp="1"/>
          </p:cNvSpPr>
          <p:nvPr>
            <p:ph type="body" idx="1"/>
          </p:nvPr>
        </p:nvSpPr>
        <p:spPr>
          <a:xfrm>
            <a:off x="831850" y="5517118"/>
            <a:ext cx="10515600" cy="1500187"/>
          </a:xfrm>
        </p:spPr>
        <p:txBody>
          <a:bodyPr/>
          <a:lstStyle/>
          <a:p>
            <a:endParaRPr lang="en-US" dirty="0"/>
          </a:p>
        </p:txBody>
      </p:sp>
      <p:pic>
        <p:nvPicPr>
          <p:cNvPr id="6" name="Picture 1" descr="C:\Temp\ketrina\HistoryOfAI.png"/>
          <p:cNvPicPr>
            <a:picLocks noChangeAspect="1" noChangeArrowheads="1"/>
          </p:cNvPicPr>
          <p:nvPr/>
        </p:nvPicPr>
        <p:blipFill>
          <a:blip r:embed="rId2" cstate="print"/>
          <a:srcRect/>
          <a:stretch>
            <a:fillRect/>
          </a:stretch>
        </p:blipFill>
        <p:spPr bwMode="auto">
          <a:xfrm>
            <a:off x="8026400" y="462755"/>
            <a:ext cx="3507744" cy="4876801"/>
          </a:xfrm>
          <a:prstGeom prst="rect">
            <a:avLst/>
          </a:prstGeom>
          <a:noFill/>
        </p:spPr>
      </p:pic>
    </p:spTree>
    <p:extLst>
      <p:ext uri="{BB962C8B-B14F-4D97-AF65-F5344CB8AC3E}">
        <p14:creationId xmlns:p14="http://schemas.microsoft.com/office/powerpoint/2010/main" val="3108672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 Via Google N-grams Viewer</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pic>
        <p:nvPicPr>
          <p:cNvPr id="7" name="Picture 6">
            <a:extLst>
              <a:ext uri="{FF2B5EF4-FFF2-40B4-BE49-F238E27FC236}">
                <a16:creationId xmlns:a16="http://schemas.microsoft.com/office/drawing/2014/main" id="{B047B9D4-CE3F-0445-1A23-C0EF97B2CC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485" y="0"/>
            <a:ext cx="11939029" cy="6858000"/>
          </a:xfrm>
          <a:prstGeom prst="rect">
            <a:avLst/>
          </a:prstGeom>
        </p:spPr>
      </p:pic>
      <p:sp>
        <p:nvSpPr>
          <p:cNvPr id="8" name="Rectangle 7">
            <a:extLst>
              <a:ext uri="{FF2B5EF4-FFF2-40B4-BE49-F238E27FC236}">
                <a16:creationId xmlns:a16="http://schemas.microsoft.com/office/drawing/2014/main" id="{1AF4C039-A6AB-3CEF-32C8-27FB9775CA27}"/>
              </a:ext>
            </a:extLst>
          </p:cNvPr>
          <p:cNvSpPr/>
          <p:nvPr/>
        </p:nvSpPr>
        <p:spPr>
          <a:xfrm>
            <a:off x="6304547" y="89674"/>
            <a:ext cx="4993105" cy="420564"/>
          </a:xfrm>
          <a:prstGeom prst="rect">
            <a:avLst/>
          </a:prstGeom>
          <a:noFill/>
        </p:spPr>
        <p:txBody>
          <a:bodyPr wrap="square">
            <a:spAutoFit/>
          </a:bodyPr>
          <a:lstStyle/>
          <a:p>
            <a:pPr algn="ctr"/>
            <a:r>
              <a:rPr lang="en-US" sz="2133" dirty="0">
                <a:latin typeface="Calibri"/>
                <a:cs typeface="Calibri"/>
                <a:hlinkClick r:id="rId4"/>
              </a:rPr>
              <a:t>https://books.google.com/ngrams</a:t>
            </a:r>
            <a:endParaRPr lang="en-US" sz="2133" dirty="0">
              <a:latin typeface="Calibri"/>
              <a:cs typeface="Calibri"/>
            </a:endParaRPr>
          </a:p>
        </p:txBody>
      </p:sp>
    </p:spTree>
    <p:extLst>
      <p:ext uri="{BB962C8B-B14F-4D97-AF65-F5344CB8AC3E}">
        <p14:creationId xmlns:p14="http://schemas.microsoft.com/office/powerpoint/2010/main" val="2446274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CD8F1-28BD-424B-852E-9D3CE1E5E1B2}"/>
              </a:ext>
            </a:extLst>
          </p:cNvPr>
          <p:cNvPicPr>
            <a:picLocks noChangeAspect="1"/>
          </p:cNvPicPr>
          <p:nvPr/>
        </p:nvPicPr>
        <p:blipFill>
          <a:blip r:embed="rId3"/>
          <a:stretch>
            <a:fillRect/>
          </a:stretch>
        </p:blipFill>
        <p:spPr>
          <a:xfrm>
            <a:off x="75234" y="2209360"/>
            <a:ext cx="10992465" cy="3945658"/>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478935" y="3191117"/>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478935" y="4478329"/>
            <a:ext cx="2630964"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DE0000"/>
                </a:solidFill>
                <a:effectLst/>
                <a:uLnTx/>
                <a:uFillTx/>
                <a:latin typeface="Calibri"/>
                <a:ea typeface="+mn-ea"/>
                <a:cs typeface="Calibri"/>
              </a:rPr>
              <a:t>artificial intelligence</a:t>
            </a:r>
          </a:p>
        </p:txBody>
      </p:sp>
      <p:sp>
        <p:nvSpPr>
          <p:cNvPr id="17" name="Rectangle 16"/>
          <p:cNvSpPr/>
          <p:nvPr/>
        </p:nvSpPr>
        <p:spPr>
          <a:xfrm>
            <a:off x="9254532" y="5283209"/>
            <a:ext cx="2137905"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chemeClr val="accent1"/>
                </a:solidFill>
                <a:effectLst/>
                <a:uLnTx/>
                <a:uFillTx/>
                <a:latin typeface="Calibri"/>
                <a:ea typeface="+mn-ea"/>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hlinkClick r:id="rId4"/>
              </a:rPr>
              <a:t>https://books.google.com/ngrams</a:t>
            </a:r>
            <a:endParaRPr kumimoji="0" lang="en-US" sz="213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Left Brace 18"/>
          <p:cNvSpPr/>
          <p:nvPr/>
        </p:nvSpPr>
        <p:spPr>
          <a:xfrm rot="5400000">
            <a:off x="3335132" y="155804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2421127" y="1498601"/>
            <a:ext cx="2133600" cy="10770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Excitement!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1950-1970</a:t>
            </a:r>
          </a:p>
        </p:txBody>
      </p:sp>
      <p:sp>
        <p:nvSpPr>
          <p:cNvPr id="21" name="Left Brace 20"/>
          <p:cNvSpPr/>
          <p:nvPr/>
        </p:nvSpPr>
        <p:spPr>
          <a:xfrm rot="5400000">
            <a:off x="5737497" y="154532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4885105" y="1157651"/>
            <a:ext cx="2036305" cy="14052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Knowledge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1970-1990</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What went wrong?</a:t>
            </a:r>
          </a:p>
        </p:txBody>
      </p:sp>
      <p:pic>
        <p:nvPicPr>
          <p:cNvPr id="2" name="Picture 1" descr="2236_1096997179213_2218_n.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23123" t="10203" r="7647" b="25812"/>
          <a:stretch>
            <a:fillRect/>
          </a:stretch>
        </p:blipFill>
        <p:spPr>
          <a:xfrm>
            <a:off x="304799" y="1759600"/>
            <a:ext cx="5486400" cy="3803000"/>
          </a:xfrm>
          <a:prstGeom prst="rect">
            <a:avLst/>
          </a:prstGeom>
        </p:spPr>
      </p:pic>
      <p:sp>
        <p:nvSpPr>
          <p:cNvPr id="12" name="Content Placeholder 4">
            <a:extLst>
              <a:ext uri="{FF2B5EF4-FFF2-40B4-BE49-F238E27FC236}">
                <a16:creationId xmlns:a16="http://schemas.microsoft.com/office/drawing/2014/main" id="{32AC6787-64DA-4198-88A0-B4A3EAF488F5}"/>
              </a:ext>
            </a:extLst>
          </p:cNvPr>
          <p:cNvSpPr txBox="1">
            <a:spLocks/>
          </p:cNvSpPr>
          <p:nvPr/>
        </p:nvSpPr>
        <p:spPr>
          <a:xfrm>
            <a:off x="6347790" y="2329071"/>
            <a:ext cx="3405809"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Dog</a:t>
            </a:r>
          </a:p>
          <a:p>
            <a:pPr marL="684177" indent="-457189">
              <a:spcBef>
                <a:spcPts val="500"/>
              </a:spcBef>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Barks</a:t>
            </a:r>
          </a:p>
          <a:p>
            <a:pPr marL="684177" indent="-457189">
              <a:spcBef>
                <a:spcPts val="500"/>
              </a:spcBef>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Has Fur</a:t>
            </a:r>
          </a:p>
          <a:p>
            <a:pPr marL="684177" indent="-457189">
              <a:spcBef>
                <a:spcPts val="500"/>
              </a:spcBef>
              <a:buFont typeface="Wingdings" panose="05000000000000000000" pitchFamily="2" charset="2"/>
              <a:buChar char="§"/>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Has four legs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4">
            <a:extLst>
              <a:ext uri="{FF2B5EF4-FFF2-40B4-BE49-F238E27FC236}">
                <a16:creationId xmlns:a16="http://schemas.microsoft.com/office/drawing/2014/main" id="{32CEA27F-712A-4F03-87AA-EF226D451A9E}"/>
              </a:ext>
            </a:extLst>
          </p:cNvPr>
          <p:cNvSpPr txBox="1">
            <a:spLocks/>
          </p:cNvSpPr>
          <p:nvPr/>
        </p:nvSpPr>
        <p:spPr bwMode="auto">
          <a:xfrm>
            <a:off x="9347200" y="2290743"/>
            <a:ext cx="2540000" cy="25400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D7D31"/>
              </a:buClr>
              <a:buSzTx/>
              <a:buFont typeface="Wingdings" pitchFamily="2" charset="2"/>
              <a:buNone/>
              <a:tabLst/>
              <a:defRPr/>
            </a:pPr>
            <a:r>
              <a:rPr kumimoji="0" lang="en-US" sz="3600" b="0" i="0" u="none" strike="noStrike" kern="1200" cap="none" spc="0" normalizeH="0" baseline="0" noProof="0" dirty="0">
                <a:ln>
                  <a:noFill/>
                </a:ln>
                <a:solidFill>
                  <a:srgbClr val="ED7D31"/>
                </a:solidFill>
                <a:effectLst/>
                <a:uLnTx/>
                <a:uFillTx/>
                <a:latin typeface="Calibri" pitchFamily="34" charset="0"/>
                <a:ea typeface="+mn-ea"/>
                <a:cs typeface="+mn-cs"/>
              </a:rPr>
              <a:t>Buster</a:t>
            </a:r>
          </a:p>
        </p:txBody>
      </p:sp>
      <p:sp>
        <p:nvSpPr>
          <p:cNvPr id="14" name="Freeform 13">
            <a:extLst>
              <a:ext uri="{FF2B5EF4-FFF2-40B4-BE49-F238E27FC236}">
                <a16:creationId xmlns:a16="http://schemas.microsoft.com/office/drawing/2014/main" id="{65A6AEEF-39EF-455F-9992-36F80C794DCA}"/>
              </a:ext>
            </a:extLst>
          </p:cNvPr>
          <p:cNvSpPr>
            <a:spLocks/>
          </p:cNvSpPr>
          <p:nvPr/>
        </p:nvSpPr>
        <p:spPr bwMode="auto">
          <a:xfrm>
            <a:off x="9753600" y="4012471"/>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
            <a:extLst>
              <a:ext uri="{FF2B5EF4-FFF2-40B4-BE49-F238E27FC236}">
                <a16:creationId xmlns:a16="http://schemas.microsoft.com/office/drawing/2014/main" id="{72CB047E-D955-4350-B03D-81005ADA461F}"/>
              </a:ext>
            </a:extLst>
          </p:cNvPr>
          <p:cNvSpPr>
            <a:spLocks/>
          </p:cNvSpPr>
          <p:nvPr/>
        </p:nvSpPr>
        <p:spPr bwMode="auto">
          <a:xfrm>
            <a:off x="9753601" y="2894871"/>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5C0C0F61-B6E0-44BD-87B7-90EE0C173092}"/>
              </a:ext>
            </a:extLst>
          </p:cNvPr>
          <p:cNvSpPr>
            <a:spLocks/>
          </p:cNvSpPr>
          <p:nvPr/>
        </p:nvSpPr>
        <p:spPr bwMode="auto">
          <a:xfrm>
            <a:off x="9753601" y="3402871"/>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Generated image">
            <a:extLst>
              <a:ext uri="{FF2B5EF4-FFF2-40B4-BE49-F238E27FC236}">
                <a16:creationId xmlns:a16="http://schemas.microsoft.com/office/drawing/2014/main" id="{A41EA7FD-21C2-42A5-6202-A7A2E266FD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99" b="48045"/>
          <a:stretch>
            <a:fillRect/>
          </a:stretch>
        </p:blipFill>
        <p:spPr bwMode="auto">
          <a:xfrm>
            <a:off x="304799" y="1755913"/>
            <a:ext cx="5486400" cy="380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7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6358910" cy="4117583"/>
          </a:xfrm>
        </p:spPr>
        <p:txBody>
          <a:bodyPr/>
          <a:lstStyle/>
          <a:p>
            <a:r>
              <a:rPr lang="en-US" dirty="0"/>
              <a:t>Website: </a:t>
            </a:r>
            <a:r>
              <a:rPr lang="en-US" dirty="0">
                <a:hlinkClick r:id="rId2"/>
              </a:rPr>
              <a:t>https://www.cs.cmu.edu/~15281</a:t>
            </a:r>
            <a:endParaRPr lang="en-US" dirty="0"/>
          </a:p>
          <a:p>
            <a:endParaRPr lang="en-US" sz="2000" dirty="0"/>
          </a:p>
          <a:p>
            <a:r>
              <a:rPr lang="en-US" dirty="0"/>
              <a:t>Communication:</a:t>
            </a:r>
          </a:p>
          <a:p>
            <a:r>
              <a:rPr lang="en-US" dirty="0">
                <a:hlinkClick r:id="rId3"/>
              </a:rPr>
              <a:t>https://edstem.org/</a:t>
            </a:r>
            <a:endParaRPr lang="en-US" dirty="0"/>
          </a:p>
          <a:p>
            <a:pPr marL="457200" indent="-457200">
              <a:buFont typeface="Wingdings" panose="05000000000000000000" pitchFamily="2" charset="2"/>
              <a:buChar char="§"/>
            </a:pPr>
            <a:r>
              <a:rPr lang="en-US" dirty="0">
                <a:solidFill>
                  <a:schemeClr val="tx1"/>
                </a:solidFill>
              </a:rPr>
              <a:t>Including any messages to Pat</a:t>
            </a:r>
          </a:p>
          <a:p>
            <a:pPr marL="457200" indent="-457200">
              <a:buFont typeface="Wingdings" panose="05000000000000000000" pitchFamily="2" charset="2"/>
              <a:buChar char="§"/>
            </a:pPr>
            <a:r>
              <a:rPr lang="en-US" dirty="0">
                <a:solidFill>
                  <a:schemeClr val="tx1"/>
                </a:solidFill>
              </a:rPr>
              <a:t>(e-mail Pat if Ed doesn’t work pvirtue@andrew.cmu.edu)</a:t>
            </a:r>
            <a:endParaRPr lang="en-US" sz="2000" dirty="0">
              <a:solidFill>
                <a:schemeClr val="tx1"/>
              </a:solidFill>
            </a:endParaRPr>
          </a:p>
          <a:p>
            <a:endParaRPr lang="en-US" dirty="0"/>
          </a:p>
        </p:txBody>
      </p:sp>
      <p:sp>
        <p:nvSpPr>
          <p:cNvPr id="6" name="Content Placeholder 2">
            <a:extLst>
              <a:ext uri="{FF2B5EF4-FFF2-40B4-BE49-F238E27FC236}">
                <a16:creationId xmlns:a16="http://schemas.microsoft.com/office/drawing/2014/main" id="{0DD997A8-799F-C3B2-E547-73E3F97C7259}"/>
              </a:ext>
            </a:extLst>
          </p:cNvPr>
          <p:cNvSpPr txBox="1">
            <a:spLocks/>
          </p:cNvSpPr>
          <p:nvPr/>
        </p:nvSpPr>
        <p:spPr>
          <a:xfrm>
            <a:off x="7141334" y="3827959"/>
            <a:ext cx="4885014" cy="2805603"/>
          </a:xfrm>
          <a:prstGeom prst="rect">
            <a:avLst/>
          </a:prstGeom>
          <a:ln w="28575">
            <a:solidFill>
              <a:srgbClr val="7030A0"/>
            </a:solidFill>
          </a:ln>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030A0"/>
                </a:solidFill>
              </a:rPr>
              <a:t>Important posts coming soon!</a:t>
            </a:r>
          </a:p>
          <a:p>
            <a:pPr marL="457200" indent="-457200">
              <a:buFont typeface="Wingdings" panose="05000000000000000000" pitchFamily="2" charset="2"/>
              <a:buChar char="§"/>
            </a:pPr>
            <a:r>
              <a:rPr lang="en-US" dirty="0">
                <a:solidFill>
                  <a:schemeClr val="tx1"/>
                </a:solidFill>
              </a:rPr>
              <a:t>Office Hours</a:t>
            </a:r>
          </a:p>
          <a:p>
            <a:pPr marL="457200" indent="-457200">
              <a:buFont typeface="Wingdings" panose="05000000000000000000" pitchFamily="2" charset="2"/>
              <a:buChar char="§"/>
            </a:pPr>
            <a:r>
              <a:rPr lang="en-US" dirty="0">
                <a:solidFill>
                  <a:schemeClr val="tx1"/>
                </a:solidFill>
              </a:rPr>
              <a:t>Recitation (Fri)</a:t>
            </a:r>
          </a:p>
          <a:p>
            <a:pPr marL="457200" indent="-457200">
              <a:buFont typeface="Wingdings" panose="05000000000000000000" pitchFamily="2" charset="2"/>
              <a:buChar char="§"/>
            </a:pPr>
            <a:r>
              <a:rPr lang="en-US" dirty="0">
                <a:solidFill>
                  <a:schemeClr val="tx1"/>
                </a:solidFill>
              </a:rPr>
              <a:t>P0</a:t>
            </a:r>
          </a:p>
          <a:p>
            <a:pPr marL="457200" indent="-457200">
              <a:buFont typeface="Wingdings" panose="05000000000000000000" pitchFamily="2" charset="2"/>
              <a:buChar char="§"/>
            </a:pPr>
            <a:r>
              <a:rPr lang="en-US" dirty="0">
                <a:solidFill>
                  <a:schemeClr val="tx1"/>
                </a:solidFill>
              </a:rPr>
              <a:t>HW1</a:t>
            </a:r>
          </a:p>
        </p:txBody>
      </p:sp>
      <p:pic>
        <p:nvPicPr>
          <p:cNvPr id="7" name="Picture 6">
            <a:extLst>
              <a:ext uri="{FF2B5EF4-FFF2-40B4-BE49-F238E27FC236}">
                <a16:creationId xmlns:a16="http://schemas.microsoft.com/office/drawing/2014/main" id="{F5E82B38-97D7-EDA3-D31B-222F03443276}"/>
              </a:ext>
            </a:extLst>
          </p:cNvPr>
          <p:cNvPicPr>
            <a:picLocks noChangeAspect="1"/>
          </p:cNvPicPr>
          <p:nvPr/>
        </p:nvPicPr>
        <p:blipFill>
          <a:blip r:embed="rId4"/>
          <a:srcRect t="7148"/>
          <a:stretch/>
        </p:blipFill>
        <p:spPr>
          <a:xfrm>
            <a:off x="7141334" y="2015561"/>
            <a:ext cx="3129091" cy="1413439"/>
          </a:xfrm>
          <a:prstGeom prst="rect">
            <a:avLst/>
          </a:prstGeom>
        </p:spPr>
      </p:pic>
    </p:spTree>
    <p:extLst>
      <p:ext uri="{BB962C8B-B14F-4D97-AF65-F5344CB8AC3E}">
        <p14:creationId xmlns:p14="http://schemas.microsoft.com/office/powerpoint/2010/main" val="3105875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130" y="2207326"/>
            <a:ext cx="10722569" cy="3922145"/>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8523669" y="555308"/>
            <a:ext cx="331523" cy="4398293"/>
          </a:xfrm>
          <a:prstGeom prst="leftBrace">
            <a:avLst>
              <a:gd name="adj1" fmla="val 38093"/>
              <a:gd name="adj2" fmla="val 8012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4" name="Rectangle 3">
            <a:extLst>
              <a:ext uri="{FF2B5EF4-FFF2-40B4-BE49-F238E27FC236}">
                <a16:creationId xmlns:a16="http://schemas.microsoft.com/office/drawing/2014/main" id="{DAD6C828-E7EA-257E-BE92-95E349EFF6F1}"/>
              </a:ext>
            </a:extLst>
          </p:cNvPr>
          <p:cNvSpPr/>
          <p:nvPr/>
        </p:nvSpPr>
        <p:spPr>
          <a:xfrm>
            <a:off x="9738372" y="940565"/>
            <a:ext cx="1775849" cy="1200329"/>
          </a:xfrm>
          <a:prstGeom prst="rect">
            <a:avLst/>
          </a:prstGeom>
          <a:noFill/>
        </p:spPr>
        <p:txBody>
          <a:bodyPr wrap="square">
            <a:spAutoFit/>
          </a:bodyPr>
          <a:lstStyle/>
          <a:p>
            <a:pPr algn="ctr"/>
            <a:r>
              <a:rPr lang="en-US" sz="2400" dirty="0">
                <a:solidFill>
                  <a:srgbClr val="000000"/>
                </a:solidFill>
                <a:latin typeface="Calibri"/>
                <a:cs typeface="Calibri"/>
              </a:rPr>
              <a:t>Generative AI Era</a:t>
            </a:r>
          </a:p>
          <a:p>
            <a:pPr algn="ctr"/>
            <a:r>
              <a:rPr lang="en-US" sz="2400" dirty="0">
                <a:solidFill>
                  <a:srgbClr val="000000"/>
                </a:solidFill>
                <a:latin typeface="Calibri"/>
                <a:cs typeface="Calibri"/>
              </a:rPr>
              <a:t>2023-</a:t>
            </a:r>
          </a:p>
        </p:txBody>
      </p:sp>
      <p:sp>
        <p:nvSpPr>
          <p:cNvPr id="5" name="Left Brace 4">
            <a:extLst>
              <a:ext uri="{FF2B5EF4-FFF2-40B4-BE49-F238E27FC236}">
                <a16:creationId xmlns:a16="http://schemas.microsoft.com/office/drawing/2014/main" id="{28D31318-4CDC-0E9D-C587-B231A9B617B2}"/>
              </a:ext>
            </a:extLst>
          </p:cNvPr>
          <p:cNvSpPr/>
          <p:nvPr/>
        </p:nvSpPr>
        <p:spPr>
          <a:xfrm rot="5400000">
            <a:off x="9377547" y="1207433"/>
            <a:ext cx="331523" cy="2690539"/>
          </a:xfrm>
          <a:prstGeom prst="leftBrace">
            <a:avLst>
              <a:gd name="adj1" fmla="val 38093"/>
              <a:gd name="adj2" fmla="val 74138"/>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 name="Left Brace 5">
            <a:extLst>
              <a:ext uri="{FF2B5EF4-FFF2-40B4-BE49-F238E27FC236}">
                <a16:creationId xmlns:a16="http://schemas.microsoft.com/office/drawing/2014/main" id="{7AC9924D-56B6-73C3-B939-59704625E44F}"/>
              </a:ext>
            </a:extLst>
          </p:cNvPr>
          <p:cNvSpPr/>
          <p:nvPr/>
        </p:nvSpPr>
        <p:spPr>
          <a:xfrm rot="5400000">
            <a:off x="10094961" y="1728646"/>
            <a:ext cx="331523" cy="1255708"/>
          </a:xfrm>
          <a:prstGeom prst="leftBrace">
            <a:avLst>
              <a:gd name="adj1" fmla="val 38093"/>
              <a:gd name="adj2" fmla="val 26742"/>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19394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4" grpId="0"/>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20495-5759-E6E3-55A8-E5D0560840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851CFE-316E-3289-083B-FAB86A1756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130" y="2207326"/>
            <a:ext cx="10722569" cy="3922145"/>
          </a:xfrm>
          <a:prstGeom prst="rect">
            <a:avLst/>
          </a:prstGeom>
        </p:spPr>
      </p:pic>
      <p:pic>
        <p:nvPicPr>
          <p:cNvPr id="7" name="Picture 6">
            <a:extLst>
              <a:ext uri="{FF2B5EF4-FFF2-40B4-BE49-F238E27FC236}">
                <a16:creationId xmlns:a16="http://schemas.microsoft.com/office/drawing/2014/main" id="{29753797-D6DB-D213-BB11-B3D9EB4C9FE6}"/>
              </a:ext>
            </a:extLst>
          </p:cNvPr>
          <p:cNvPicPr>
            <a:picLocks noChangeAspect="1"/>
          </p:cNvPicPr>
          <p:nvPr/>
        </p:nvPicPr>
        <p:blipFill>
          <a:blip r:embed="rId4"/>
          <a:stretch>
            <a:fillRect/>
          </a:stretch>
        </p:blipFill>
        <p:spPr>
          <a:xfrm>
            <a:off x="454905" y="2191979"/>
            <a:ext cx="10833427" cy="3912425"/>
          </a:xfrm>
          <a:prstGeom prst="rect">
            <a:avLst/>
          </a:prstGeom>
        </p:spPr>
      </p:pic>
      <p:sp>
        <p:nvSpPr>
          <p:cNvPr id="1027" name="Rectangle 2">
            <a:extLst>
              <a:ext uri="{FF2B5EF4-FFF2-40B4-BE49-F238E27FC236}">
                <a16:creationId xmlns:a16="http://schemas.microsoft.com/office/drawing/2014/main" id="{247EDB87-6F72-FA33-1F55-8EDF4CD94CF5}"/>
              </a:ext>
            </a:extLst>
          </p:cNvPr>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a:extLst>
              <a:ext uri="{FF2B5EF4-FFF2-40B4-BE49-F238E27FC236}">
                <a16:creationId xmlns:a16="http://schemas.microsoft.com/office/drawing/2014/main" id="{BB30293A-0778-37CD-680A-12DFE6E7F35C}"/>
              </a:ext>
            </a:extLst>
          </p:cNvPr>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a:extLst>
              <a:ext uri="{FF2B5EF4-FFF2-40B4-BE49-F238E27FC236}">
                <a16:creationId xmlns:a16="http://schemas.microsoft.com/office/drawing/2014/main" id="{4C837D10-6E25-EFE0-F6CB-1FCAEBCA200E}"/>
              </a:ext>
            </a:extLst>
          </p:cNvPr>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BED814E5-179C-B027-7851-C83B3586EE0F}"/>
              </a:ext>
            </a:extLst>
          </p:cNvPr>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a:extLst>
              <a:ext uri="{FF2B5EF4-FFF2-40B4-BE49-F238E27FC236}">
                <a16:creationId xmlns:a16="http://schemas.microsoft.com/office/drawing/2014/main" id="{BDF8A11D-417B-9E1D-6FFB-00EE80AC3011}"/>
              </a:ext>
            </a:extLst>
          </p:cNvPr>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E979D9C8-4CCE-A8E7-3B83-387B62FFC88E}"/>
              </a:ext>
            </a:extLst>
          </p:cNvPr>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99C0068C-257E-4A17-2330-F9C4EBC4E08D}"/>
              </a:ext>
            </a:extLst>
          </p:cNvPr>
          <p:cNvSpPr/>
          <p:nvPr/>
        </p:nvSpPr>
        <p:spPr>
          <a:xfrm rot="5400000">
            <a:off x="8523669" y="555308"/>
            <a:ext cx="331523" cy="4398293"/>
          </a:xfrm>
          <a:prstGeom prst="leftBrace">
            <a:avLst>
              <a:gd name="adj1" fmla="val 38093"/>
              <a:gd name="adj2" fmla="val 8012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201ADA15-9B96-BF4C-8016-3BDE48996A31}"/>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9CFF204F-14D4-814B-00DE-9BD203016D03}"/>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4" name="Rectangle 3">
            <a:extLst>
              <a:ext uri="{FF2B5EF4-FFF2-40B4-BE49-F238E27FC236}">
                <a16:creationId xmlns:a16="http://schemas.microsoft.com/office/drawing/2014/main" id="{052F9DFE-07EB-F4BA-E543-B990242F7E14}"/>
              </a:ext>
            </a:extLst>
          </p:cNvPr>
          <p:cNvSpPr/>
          <p:nvPr/>
        </p:nvSpPr>
        <p:spPr>
          <a:xfrm>
            <a:off x="9738372" y="940565"/>
            <a:ext cx="1775849" cy="1200329"/>
          </a:xfrm>
          <a:prstGeom prst="rect">
            <a:avLst/>
          </a:prstGeom>
          <a:noFill/>
        </p:spPr>
        <p:txBody>
          <a:bodyPr wrap="square">
            <a:spAutoFit/>
          </a:bodyPr>
          <a:lstStyle/>
          <a:p>
            <a:pPr algn="ctr"/>
            <a:r>
              <a:rPr lang="en-US" sz="2400" dirty="0">
                <a:solidFill>
                  <a:srgbClr val="000000"/>
                </a:solidFill>
                <a:latin typeface="Calibri"/>
                <a:cs typeface="Calibri"/>
              </a:rPr>
              <a:t>Generative AI Era</a:t>
            </a:r>
          </a:p>
          <a:p>
            <a:pPr algn="ctr"/>
            <a:r>
              <a:rPr lang="en-US" sz="2400" dirty="0">
                <a:solidFill>
                  <a:srgbClr val="000000"/>
                </a:solidFill>
                <a:latin typeface="Calibri"/>
                <a:cs typeface="Calibri"/>
              </a:rPr>
              <a:t>2023-</a:t>
            </a:r>
          </a:p>
        </p:txBody>
      </p:sp>
      <p:sp>
        <p:nvSpPr>
          <p:cNvPr id="5" name="Left Brace 4">
            <a:extLst>
              <a:ext uri="{FF2B5EF4-FFF2-40B4-BE49-F238E27FC236}">
                <a16:creationId xmlns:a16="http://schemas.microsoft.com/office/drawing/2014/main" id="{EEDDCCBA-FED5-1539-7DC5-FD34C48E4400}"/>
              </a:ext>
            </a:extLst>
          </p:cNvPr>
          <p:cNvSpPr/>
          <p:nvPr/>
        </p:nvSpPr>
        <p:spPr>
          <a:xfrm rot="5400000">
            <a:off x="9377547" y="1207433"/>
            <a:ext cx="331523" cy="2690539"/>
          </a:xfrm>
          <a:prstGeom prst="leftBrace">
            <a:avLst>
              <a:gd name="adj1" fmla="val 38093"/>
              <a:gd name="adj2" fmla="val 74138"/>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 name="Left Brace 5">
            <a:extLst>
              <a:ext uri="{FF2B5EF4-FFF2-40B4-BE49-F238E27FC236}">
                <a16:creationId xmlns:a16="http://schemas.microsoft.com/office/drawing/2014/main" id="{DCD0DEA7-AF76-02C2-D95A-70FF1FF444DE}"/>
              </a:ext>
            </a:extLst>
          </p:cNvPr>
          <p:cNvSpPr/>
          <p:nvPr/>
        </p:nvSpPr>
        <p:spPr>
          <a:xfrm rot="5400000">
            <a:off x="10094961" y="1728646"/>
            <a:ext cx="331523" cy="1255708"/>
          </a:xfrm>
          <a:prstGeom prst="leftBrace">
            <a:avLst>
              <a:gd name="adj1" fmla="val 38093"/>
              <a:gd name="adj2" fmla="val 26742"/>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418709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00000" y="40000"/>
                                    </p:animScale>
                                  </p:childTnLst>
                                </p:cTn>
                              </p:par>
                              <p:par>
                                <p:cTn id="11" presetID="42" presetClass="path" presetSubtype="0" fill="hold" nodeType="withEffect">
                                  <p:stCondLst>
                                    <p:cond delay="0"/>
                                  </p:stCondLst>
                                  <p:childTnLst>
                                    <p:animMotion origin="layout" path="M 1.25E-6 1.11111E-6 L -0.00208 0.14722 " pathEditMode="relative" rAng="0" ptsTypes="AA">
                                      <p:cBhvr>
                                        <p:cTn id="12" dur="2000" fill="hold"/>
                                        <p:tgtEl>
                                          <p:spTgt spid="3"/>
                                        </p:tgtEl>
                                        <p:attrNameLst>
                                          <p:attrName>ppt_x</p:attrName>
                                          <p:attrName>ppt_y</p:attrName>
                                        </p:attrNameLst>
                                      </p:cBhvr>
                                      <p:rCtr x="-104" y="7361"/>
                                    </p:animMotion>
                                  </p:childTnLst>
                                </p:cTn>
                              </p:par>
                              <p:par>
                                <p:cTn id="13" presetID="10" presetClass="entr" presetSubtype="0"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r>
              <a:rPr lang="en-US" sz="1867" dirty="0"/>
              <a:t>2023—: Generative AI</a:t>
            </a:r>
          </a:p>
          <a:p>
            <a:pPr lvl="1">
              <a:lnSpc>
                <a:spcPct val="80000"/>
              </a:lnSpc>
            </a:pPr>
            <a:r>
              <a:rPr lang="en-US" sz="1600" dirty="0"/>
              <a:t>Nov. 2022: ChatGPT released to public</a:t>
            </a: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273733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P0: Python &amp; Autograder Tutorial</a:t>
            </a:r>
          </a:p>
          <a:p>
            <a:pPr marL="917575" lvl="2" indent="-457200"/>
            <a:r>
              <a:rPr lang="en-US" sz="2800" dirty="0"/>
              <a:t>Not required, worth zero points</a:t>
            </a:r>
          </a:p>
          <a:p>
            <a:pPr marL="917575" lvl="2" indent="-457200"/>
            <a:r>
              <a:rPr lang="en-US" sz="2800" dirty="0"/>
              <a:t>Recommended for those with little Python experience</a:t>
            </a:r>
          </a:p>
          <a:p>
            <a:pPr marL="917575" lvl="2" indent="-457200"/>
            <a:r>
              <a:rPr lang="en-US" sz="2800" dirty="0"/>
              <a:t>Due Thu 9/4, 10 pm</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a:r>
            <a:r>
              <a:rPr lang="en-US" sz="2800" dirty="0"/>
              <a:t>Thursday</a:t>
            </a:r>
            <a:endParaRPr lang="en-US" sz="2800" dirty="0">
              <a:solidFill>
                <a:schemeClr val="tx1"/>
              </a:solidFill>
            </a:endParaRPr>
          </a:p>
          <a:p>
            <a:pPr marL="917575" lvl="2" indent="-457200"/>
            <a:r>
              <a:rPr lang="en-US" sz="2800" dirty="0">
                <a:solidFill>
                  <a:schemeClr val="tx1"/>
                </a:solidFill>
              </a:rPr>
              <a:t>Due Thu </a:t>
            </a:r>
            <a:r>
              <a:rPr lang="en-US" sz="2800" dirty="0"/>
              <a:t>9/4</a:t>
            </a:r>
            <a:r>
              <a:rPr lang="en-US" sz="2800" dirty="0">
                <a:solidFill>
                  <a:schemeClr val="tx1"/>
                </a:solidFill>
              </a:rPr>
              <a:t>, 10 pm</a:t>
            </a:r>
          </a:p>
          <a:p>
            <a:endParaRPr lang="en-US" dirty="0"/>
          </a:p>
        </p:txBody>
      </p:sp>
    </p:spTree>
    <p:extLst>
      <p:ext uri="{BB962C8B-B14F-4D97-AF65-F5344CB8AC3E}">
        <p14:creationId xmlns:p14="http://schemas.microsoft.com/office/powerpoint/2010/main" val="3349166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Agents</a:t>
            </a:r>
          </a:p>
          <a:p>
            <a:pPr eaLnBrk="1" hangingPunct="1"/>
            <a:endParaRPr lang="en-US" dirty="0"/>
          </a:p>
          <a:p>
            <a:pPr eaLnBrk="1" hangingPunct="1"/>
            <a:r>
              <a:rPr lang="en-US" dirty="0"/>
              <a:t>What is artificial intelligence?</a:t>
            </a:r>
          </a:p>
          <a:p>
            <a:pPr eaLnBrk="1" hangingPunct="1"/>
            <a:endParaRPr lang="en-US" dirty="0"/>
          </a:p>
          <a:p>
            <a:pPr eaLnBrk="1" hangingPunct="1"/>
            <a:r>
              <a:rPr lang="en-US" dirty="0"/>
              <a:t>A brief history of AI</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13301</TotalTime>
  <Words>2376</Words>
  <Application>Microsoft Office PowerPoint</Application>
  <PresentationFormat>Widescreen</PresentationFormat>
  <Paragraphs>524</Paragraphs>
  <Slides>52</Slides>
  <Notes>22</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Calibri Light</vt:lpstr>
      <vt:lpstr>Courier</vt:lpstr>
      <vt:lpstr>Courier New</vt:lpstr>
      <vt:lpstr>Helvetica Neue</vt:lpstr>
      <vt:lpstr>Lucida Grande</vt:lpstr>
      <vt:lpstr>Wingdings</vt:lpstr>
      <vt:lpstr>Office Theme</vt:lpstr>
      <vt:lpstr>Warm-up as you walk in</vt:lpstr>
      <vt:lpstr>AI: Representation and Problem Solving </vt:lpstr>
      <vt:lpstr>Course Team</vt:lpstr>
      <vt:lpstr>Course Team</vt:lpstr>
      <vt:lpstr>Course Information</vt:lpstr>
      <vt:lpstr>Announcements</vt:lpstr>
      <vt:lpstr>Today</vt:lpstr>
      <vt:lpstr>Designing Agents</vt:lpstr>
      <vt:lpstr>Pac-Man as an Agent</vt:lpstr>
      <vt:lpstr>Candy Grab (Nim) Agent</vt:lpstr>
      <vt:lpstr>Nim Agent</vt:lpstr>
      <vt:lpstr>Nim Agent</vt:lpstr>
      <vt:lpstr>Nim Agent</vt:lpstr>
      <vt:lpstr>Nim Agent</vt:lpstr>
      <vt:lpstr>Nim Agent</vt:lpstr>
      <vt:lpstr> </vt:lpstr>
      <vt:lpstr> Games – Three “Intelligent” Agents </vt:lpstr>
      <vt:lpstr>Games – Three “Intelligent” Agents </vt:lpstr>
      <vt:lpstr>Games – Three “Intelligent” Agents </vt:lpstr>
      <vt:lpstr>Games – Three “Intelligent” Agents </vt:lpstr>
      <vt:lpstr>Games – Three “Intelligent” Agents </vt:lpstr>
      <vt:lpstr>Games – Three “Intelligent” Agents </vt:lpstr>
      <vt:lpstr>Games – Three “Intelligent” Agents </vt:lpstr>
      <vt:lpstr>Games – Three “Intelligent” Agents </vt:lpstr>
      <vt:lpstr>PowerPoint Presentation</vt:lpstr>
      <vt:lpstr>Games – Three “Intelligent” Agents </vt:lpstr>
      <vt:lpstr>AI Breakthrough!</vt:lpstr>
      <vt:lpstr>What is "Aritifical Intelligence"?</vt:lpstr>
      <vt:lpstr>AI Definition by John McCarthy</vt:lpstr>
      <vt:lpstr>What is artificial Intelligence?</vt:lpstr>
      <vt:lpstr>Whoops</vt:lpstr>
      <vt:lpstr>Intelligence and Uncertainty</vt:lpstr>
      <vt:lpstr>Intelligence and Uncertainty</vt:lpstr>
      <vt:lpstr>Intelligence and Uncertainty</vt:lpstr>
      <vt:lpstr>AI Definition by John McCarthy</vt:lpstr>
      <vt:lpstr>AI Definition (Pat's Version)</vt:lpstr>
      <vt:lpstr>What is AI?</vt:lpstr>
      <vt:lpstr>Turing Test</vt:lpstr>
      <vt:lpstr>What is AI?</vt:lpstr>
      <vt:lpstr>Rational Decisions</vt:lpstr>
      <vt:lpstr>PowerPoint Presentation</vt:lpstr>
      <vt:lpstr>What About the Brain?</vt:lpstr>
      <vt:lpstr>Artificial Intelligence vs Machine Learning?</vt:lpstr>
      <vt:lpstr>Artificial Intelligence vs Machine Learning?</vt:lpstr>
      <vt:lpstr>AI and ML Courses</vt:lpstr>
      <vt:lpstr>A Brief History of AI</vt:lpstr>
      <vt:lpstr>A Brief History of AI: Via Google N-grams Viewer</vt:lpstr>
      <vt:lpstr>A Brief History of AI</vt:lpstr>
      <vt:lpstr>What went wrong?</vt:lpstr>
      <vt:lpstr>A Brief History of AI</vt:lpstr>
      <vt:lpstr>A Brief History of AI</vt:lpstr>
      <vt:lpstr>A Brief History of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 Virtue</cp:lastModifiedBy>
  <cp:revision>646</cp:revision>
  <cp:lastPrinted>2019-08-27T16:33:12Z</cp:lastPrinted>
  <dcterms:created xsi:type="dcterms:W3CDTF">2018-10-11T11:39:27Z</dcterms:created>
  <dcterms:modified xsi:type="dcterms:W3CDTF">2025-08-26T20:10:36Z</dcterms:modified>
</cp:coreProperties>
</file>