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36" r:id="rId2"/>
    <p:sldId id="542" r:id="rId3"/>
    <p:sldId id="638" r:id="rId4"/>
    <p:sldId id="652" r:id="rId5"/>
    <p:sldId id="684" r:id="rId6"/>
    <p:sldId id="691" r:id="rId7"/>
    <p:sldId id="692" r:id="rId8"/>
    <p:sldId id="655" r:id="rId9"/>
    <p:sldId id="617" r:id="rId10"/>
    <p:sldId id="674" r:id="rId11"/>
    <p:sldId id="618" r:id="rId12"/>
    <p:sldId id="619" r:id="rId13"/>
    <p:sldId id="675" r:id="rId14"/>
    <p:sldId id="658" r:id="rId15"/>
    <p:sldId id="659" r:id="rId16"/>
    <p:sldId id="660" r:id="rId17"/>
    <p:sldId id="661" r:id="rId18"/>
    <p:sldId id="662" r:id="rId19"/>
    <p:sldId id="663" r:id="rId20"/>
    <p:sldId id="664" r:id="rId21"/>
    <p:sldId id="665" r:id="rId22"/>
    <p:sldId id="681" r:id="rId23"/>
    <p:sldId id="682" r:id="rId24"/>
    <p:sldId id="683" r:id="rId25"/>
    <p:sldId id="693" r:id="rId26"/>
    <p:sldId id="694" r:id="rId27"/>
    <p:sldId id="695" r:id="rId28"/>
    <p:sldId id="685" r:id="rId29"/>
    <p:sldId id="657" r:id="rId30"/>
    <p:sldId id="574" r:id="rId31"/>
    <p:sldId id="676" r:id="rId32"/>
    <p:sldId id="575" r:id="rId33"/>
    <p:sldId id="653" r:id="rId34"/>
    <p:sldId id="576" r:id="rId35"/>
    <p:sldId id="577" r:id="rId36"/>
    <p:sldId id="578" r:id="rId37"/>
    <p:sldId id="677" r:id="rId38"/>
    <p:sldId id="579" r:id="rId39"/>
    <p:sldId id="596" r:id="rId40"/>
    <p:sldId id="680" r:id="rId41"/>
    <p:sldId id="687" r:id="rId42"/>
    <p:sldId id="656" r:id="rId43"/>
    <p:sldId id="625" r:id="rId44"/>
    <p:sldId id="626" r:id="rId45"/>
    <p:sldId id="627" r:id="rId46"/>
    <p:sldId id="628" r:id="rId47"/>
    <p:sldId id="632" r:id="rId48"/>
    <p:sldId id="630" r:id="rId49"/>
    <p:sldId id="633" r:id="rId50"/>
    <p:sldId id="631" r:id="rId51"/>
    <p:sldId id="688" r:id="rId52"/>
    <p:sldId id="689" r:id="rId53"/>
    <p:sldId id="690" r:id="rId54"/>
    <p:sldId id="686" r:id="rId55"/>
    <p:sldId id="593" r:id="rId56"/>
  </p:sldIdLst>
  <p:sldSz cx="9144000" cy="6858000" type="screen4x3"/>
  <p:notesSz cx="7315200" cy="96012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9494"/>
    <a:srgbClr val="990000"/>
    <a:srgbClr val="F7F5CD"/>
    <a:srgbClr val="000000"/>
    <a:srgbClr val="9D3E40"/>
    <a:srgbClr val="D5F1CF"/>
    <a:srgbClr val="F1C7C7"/>
    <a:srgbClr val="F6F5BD"/>
    <a:srgbClr val="EBAFAF"/>
    <a:srgbClr val="DB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5" autoAdjust="0"/>
    <p:restoredTop sz="96071" autoAdjust="0"/>
  </p:normalViewPr>
  <p:slideViewPr>
    <p:cSldViewPr snapToObjects="1">
      <p:cViewPr varScale="1">
        <p:scale>
          <a:sx n="86" d="100"/>
          <a:sy n="86" d="100"/>
        </p:scale>
        <p:origin x="1552" y="192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4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84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220"/>
            <a:ext cx="5364480" cy="43198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6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Resume here 7/28,</a:t>
            </a:r>
            <a:r>
              <a:rPr lang="en-US" baseline="0" dirty="0"/>
              <a:t> re-export slides afterward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Nov. 21,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6514" y="50276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67000" y="990600"/>
            <a:ext cx="56388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43200" y="990600"/>
            <a:ext cx="3581400" cy="517064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535187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90062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Reminder: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"</a:t>
            </a:r>
            <a:r>
              <a:rPr lang="en-US" dirty="0" err="1"/>
              <a:t>Proberen</a:t>
            </a:r>
            <a:r>
              <a:rPr lang="en-US" dirty="0"/>
              <a:t>"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"</a:t>
            </a:r>
            <a:r>
              <a:rPr lang="en-US" dirty="0" err="1"/>
              <a:t>Verhogen</a:t>
            </a:r>
            <a:r>
              <a:rPr lang="en-US" dirty="0"/>
              <a:t>"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dirty="0"/>
              <a:t>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Don’t share state</a:t>
            </a:r>
          </a:p>
          <a:p>
            <a:pPr lvl="1"/>
            <a:r>
              <a:rPr lang="en-US" dirty="0"/>
              <a:t>E.g., use malloc to generate separate copy of argument for each thread</a:t>
            </a:r>
          </a:p>
          <a:p>
            <a:r>
              <a:rPr lang="en-US" dirty="0"/>
              <a:t>Use synchronization primitives to control access to shared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412468"/>
            <a:ext cx="99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norace.c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224462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buNone/>
            </a:pPr>
            <a:endParaRPr lang="en-US" dirty="0">
              <a:solidFill>
                <a:srgbClr val="DB6F6F"/>
              </a:solidFill>
            </a:endParaRPr>
          </a:p>
          <a:p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25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>
                <a:latin typeface="+mn-lt"/>
              </a:rPr>
              <a:t>No way for trajectory to get stuck</a:t>
            </a:r>
          </a:p>
          <a:p>
            <a:pPr algn="l"/>
            <a:endParaRPr lang="en-US" sz="1800">
              <a:latin typeface="+mn-lt"/>
            </a:endParaRPr>
          </a:p>
          <a:p>
            <a:pPr algn="l"/>
            <a:r>
              <a:rPr lang="en-US" sz="1800">
                <a:latin typeface="+mn-lt"/>
              </a:rPr>
              <a:t>Processes acquire locks in same order</a:t>
            </a:r>
          </a:p>
          <a:p>
            <a:pPr algn="l"/>
            <a:endParaRPr lang="en-US" sz="1800">
              <a:latin typeface="+mn-lt"/>
            </a:endParaRPr>
          </a:p>
          <a:p>
            <a:pPr algn="l"/>
            <a:r>
              <a:rPr lang="en-US" sz="1800">
                <a:latin typeface="+mn-lt"/>
              </a:rPr>
              <a:t>Order in which locks released immaterial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semaphores to protect shared resources via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09937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470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 (or mutex)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4252886" cy="4657726"/>
          </a:xfrm>
        </p:spPr>
        <p:txBody>
          <a:bodyPr/>
          <a:lstStyle/>
          <a:p>
            <a:r>
              <a:rPr lang="en-US" dirty="0"/>
              <a:t>Returning a pointer  to a static variable</a:t>
            </a:r>
          </a:p>
          <a:p>
            <a:r>
              <a:rPr lang="en-US" dirty="0"/>
              <a:t>Fix 1.  Rewrite function so caller passes address of variable to store result</a:t>
            </a:r>
          </a:p>
          <a:p>
            <a:pPr lvl="1"/>
            <a:r>
              <a:rPr lang="en-US" dirty="0"/>
              <a:t>Requires changes in caller and </a:t>
            </a:r>
            <a:r>
              <a:rPr lang="en-US" dirty="0" err="1"/>
              <a:t>callee</a:t>
            </a:r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95800" y="3399710"/>
            <a:ext cx="4494239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1114711"/>
            <a:ext cx="4494239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it </a:t>
            </a:r>
            <a:r>
              <a:rPr lang="en-US" dirty="0" err="1"/>
              <a:t>reetnrant</a:t>
            </a:r>
            <a:r>
              <a:rPr lang="en-US" dirty="0"/>
              <a:t> 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Lock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>
              <a:tabLst>
                <a:tab pos="2054225" algn="l"/>
              </a:tabLst>
            </a:pPr>
            <a:r>
              <a:rPr lang="en-US" dirty="0"/>
              <a:t>Mutex is special case of semaphore that only has value 0 (locked) or 1 (unlocked)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while (m == 0); m=0; </a:t>
            </a:r>
            <a:r>
              <a:rPr lang="en-US" dirty="0"/>
              <a:t>]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Unlock(m):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m=1</a:t>
            </a:r>
            <a:r>
              <a:rPr lang="en-US" dirty="0"/>
              <a:t>]</a:t>
            </a:r>
          </a:p>
          <a:p>
            <a:pPr marL="742950" indent="-285750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~2x faster than using semaphore for this purpose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And, more clearly indicates programmer’s intention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550" y="4419600"/>
            <a:ext cx="2346325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lock(mutex)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unlock(mutex)</a:t>
            </a:r>
          </a:p>
        </p:txBody>
      </p:sp>
    </p:spTree>
    <p:extLst>
      <p:ext uri="{BB962C8B-B14F-4D97-AF65-F5344CB8AC3E}">
        <p14:creationId xmlns:p14="http://schemas.microsoft.com/office/powerpoint/2010/main" val="3230638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Thread safety</a:t>
            </a:r>
          </a:p>
          <a:p>
            <a:pPr lvl="1"/>
            <a:r>
              <a:rPr lang="en-US" b="1" dirty="0"/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07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Handling Review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Action</a:t>
            </a:r>
          </a:p>
          <a:p>
            <a:pPr lvl="1"/>
            <a:r>
              <a:rPr lang="en-US" dirty="0"/>
              <a:t>Signal can occur at any point in program execution</a:t>
            </a:r>
          </a:p>
          <a:p>
            <a:pPr lvl="2"/>
            <a:r>
              <a:rPr lang="en-US" dirty="0"/>
              <a:t>Unless signal is blocked</a:t>
            </a:r>
          </a:p>
          <a:p>
            <a:pPr lvl="1"/>
            <a:r>
              <a:rPr lang="en-US" dirty="0"/>
              <a:t>Signal handler runs within same thread</a:t>
            </a:r>
          </a:p>
          <a:p>
            <a:pPr lvl="1"/>
            <a:r>
              <a:rPr lang="en-US" dirty="0"/>
              <a:t>Must run to completion and then return to regular program execution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81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/ Signals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Many library functions use lock-and-copy for thread safety</a:t>
            </a:r>
          </a:p>
          <a:p>
            <a:pPr lvl="1"/>
            <a:r>
              <a:rPr lang="en-US" dirty="0"/>
              <a:t>Because they have hidden state</a:t>
            </a:r>
          </a:p>
          <a:p>
            <a:pPr lvl="1"/>
            <a:r>
              <a:rPr lang="en-US" dirty="0"/>
              <a:t>malloc</a:t>
            </a:r>
          </a:p>
          <a:p>
            <a:pPr lvl="2"/>
            <a:r>
              <a:rPr lang="en-US" dirty="0"/>
              <a:t>Free lists</a:t>
            </a:r>
          </a:p>
          <a:p>
            <a:pPr lvl="1"/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puts</a:t>
            </a:r>
          </a:p>
          <a:p>
            <a:pPr lvl="2"/>
            <a:r>
              <a:rPr lang="en-US" dirty="0"/>
              <a:t>So that outputs from multiple threads don’t interleave</a:t>
            </a:r>
          </a:p>
          <a:p>
            <a:pPr lvl="1"/>
            <a:r>
              <a:rPr lang="en-US" dirty="0" err="1"/>
              <a:t>sprintf</a:t>
            </a:r>
            <a:endParaRPr lang="en-US" dirty="0"/>
          </a:p>
          <a:p>
            <a:pPr lvl="2"/>
            <a:r>
              <a:rPr lang="en-US" dirty="0"/>
              <a:t>Not officially </a:t>
            </a:r>
            <a:r>
              <a:rPr lang="en-US" dirty="0" err="1"/>
              <a:t>asynch</a:t>
            </a:r>
            <a:r>
              <a:rPr lang="en-US" dirty="0"/>
              <a:t>-signal-safe, but seems to be OK</a:t>
            </a:r>
          </a:p>
          <a:p>
            <a:r>
              <a:rPr lang="en-US" dirty="0"/>
              <a:t>OK for handler that doesn’t use these library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08363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Thread / Signal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What if:</a:t>
            </a:r>
          </a:p>
          <a:p>
            <a:pPr lvl="1"/>
            <a:r>
              <a:rPr lang="en-US" sz="2200" dirty="0"/>
              <a:t>Signal received while library function holds lock</a:t>
            </a:r>
          </a:p>
          <a:p>
            <a:pPr lvl="1"/>
            <a:r>
              <a:rPr lang="en-US" sz="2200" dirty="0"/>
              <a:t>Handler calls same (or related) library function</a:t>
            </a:r>
          </a:p>
          <a:p>
            <a:r>
              <a:rPr lang="en-US" dirty="0"/>
              <a:t>Deadlock!</a:t>
            </a:r>
          </a:p>
          <a:p>
            <a:pPr lvl="1"/>
            <a:r>
              <a:rPr lang="en-US" dirty="0"/>
              <a:t>Signal handler cannot proceed until it gets lock</a:t>
            </a:r>
          </a:p>
          <a:p>
            <a:pPr lvl="1"/>
            <a:r>
              <a:rPr lang="en-US" dirty="0"/>
              <a:t>Main program cannot proceed until handler completes</a:t>
            </a:r>
          </a:p>
          <a:p>
            <a:r>
              <a:rPr lang="en-US" dirty="0"/>
              <a:t>Key Point</a:t>
            </a:r>
          </a:p>
          <a:p>
            <a:pPr lvl="1"/>
            <a:r>
              <a:rPr lang="en-US" dirty="0"/>
              <a:t>Threads employ symmetric concurrency</a:t>
            </a:r>
          </a:p>
          <a:p>
            <a:pPr lvl="1"/>
            <a:r>
              <a:rPr lang="en-US" dirty="0"/>
              <a:t>Signal handling is asymmetric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D46DC-49D0-804A-A785-2CBF9DE450A1}"/>
              </a:ext>
            </a:extLst>
          </p:cNvPr>
          <p:cNvSpPr txBox="1"/>
          <p:nvPr/>
        </p:nvSpPr>
        <p:spPr>
          <a:xfrm>
            <a:off x="5607720" y="1905000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D10CF-E88D-274B-991B-9E9AE30228C0}"/>
              </a:ext>
            </a:extLst>
          </p:cNvPr>
          <p:cNvSpPr txBox="1"/>
          <p:nvPr/>
        </p:nvSpPr>
        <p:spPr>
          <a:xfrm>
            <a:off x="5587745" y="2190693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7488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2375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153400" cy="573088"/>
          </a:xfrm>
        </p:spPr>
        <p:txBody>
          <a:bodyPr/>
          <a:lstStyle/>
          <a:p>
            <a:r>
              <a:rPr lang="en-US" dirty="0"/>
              <a:t>Review: 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89196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Review: 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r>
              <a:rPr lang="en-US" dirty="0"/>
              <a:t>Single entry buffer implemented with two binary semaphores</a:t>
            </a:r>
          </a:p>
          <a:p>
            <a:pPr lvl="2"/>
            <a:r>
              <a:rPr lang="en-US" dirty="0"/>
              <a:t>One to control access by producer(s)</a:t>
            </a:r>
          </a:p>
          <a:p>
            <a:pPr lvl="2"/>
            <a:r>
              <a:rPr lang="en-US" dirty="0"/>
              <a:t>One to control access by consumer(s)</a:t>
            </a:r>
          </a:p>
          <a:p>
            <a:pPr lvl="1"/>
            <a:r>
              <a:rPr lang="en-US" dirty="0"/>
              <a:t>N-entry implemented with semaphores + circular buffer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semaphores to schedule shared resources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29300</TotalTime>
  <Words>4419</Words>
  <Application>Microsoft Macintosh PowerPoint</Application>
  <PresentationFormat>On-screen Show (4:3)</PresentationFormat>
  <Paragraphs>1031</Paragraphs>
  <Slides>55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Synchronization: Advanced  15-213/18-213/14-513/15-513/18-613:  Introduction to Computer Systems 26th Lecture, Nov. 21, 2019</vt:lpstr>
      <vt:lpstr>Reminder: Semaphores</vt:lpstr>
      <vt:lpstr>Review: Using semaphores to protect shared resources via mutual exclusion</vt:lpstr>
      <vt:lpstr>Review: Using Lock for Mutual Exclusion</vt:lpstr>
      <vt:lpstr>Review: Producer-Consumer Problem</vt:lpstr>
      <vt:lpstr>Review: Using Semaphores to Coordinate Access to Shared Resources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  <vt:lpstr>Today</vt:lpstr>
      <vt:lpstr>One Worry: Races</vt:lpstr>
      <vt:lpstr>Data Race</vt:lpstr>
      <vt:lpstr>Race Elimination</vt:lpstr>
      <vt:lpstr>Today</vt:lpstr>
      <vt:lpstr>A Worry: Deadlock</vt:lpstr>
      <vt:lpstr>Deadlocking With Semaphores</vt:lpstr>
      <vt:lpstr>Deadlock Visualized in Progress Graph</vt:lpstr>
      <vt:lpstr>Deadlock</vt:lpstr>
      <vt:lpstr>Avoiding Deadlock</vt:lpstr>
      <vt:lpstr>Avoided Deadlock in Progress Graph</vt:lpstr>
      <vt:lpstr>Demonstration</vt:lpstr>
      <vt:lpstr>Quiz Time!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Today</vt:lpstr>
      <vt:lpstr>Signal Handling Review</vt:lpstr>
      <vt:lpstr>Threads / Signals Interactions</vt:lpstr>
      <vt:lpstr>Bad Thread / Signal Interactions</vt:lpstr>
      <vt:lpstr>Threads 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920</cp:revision>
  <cp:lastPrinted>2019-11-15T19:17:28Z</cp:lastPrinted>
  <dcterms:created xsi:type="dcterms:W3CDTF">2012-11-26T22:46:36Z</dcterms:created>
  <dcterms:modified xsi:type="dcterms:W3CDTF">2019-11-21T16:59:07Z</dcterms:modified>
</cp:coreProperties>
</file>