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60"/>
  </p:notesMasterIdLst>
  <p:handoutMasterIdLst>
    <p:handoutMasterId r:id="rId61"/>
  </p:handoutMasterIdLst>
  <p:sldIdLst>
    <p:sldId id="332" r:id="rId4"/>
    <p:sldId id="256" r:id="rId5"/>
    <p:sldId id="257" r:id="rId6"/>
    <p:sldId id="324" r:id="rId7"/>
    <p:sldId id="258" r:id="rId8"/>
    <p:sldId id="317" r:id="rId9"/>
    <p:sldId id="259" r:id="rId10"/>
    <p:sldId id="263" r:id="rId11"/>
    <p:sldId id="264" r:id="rId12"/>
    <p:sldId id="267" r:id="rId13"/>
    <p:sldId id="307" r:id="rId14"/>
    <p:sldId id="308" r:id="rId15"/>
    <p:sldId id="270" r:id="rId16"/>
    <p:sldId id="273" r:id="rId17"/>
    <p:sldId id="309" r:id="rId18"/>
    <p:sldId id="310" r:id="rId19"/>
    <p:sldId id="276" r:id="rId20"/>
    <p:sldId id="278" r:id="rId21"/>
    <p:sldId id="311" r:id="rId22"/>
    <p:sldId id="277" r:id="rId23"/>
    <p:sldId id="337" r:id="rId24"/>
    <p:sldId id="318" r:id="rId25"/>
    <p:sldId id="304" r:id="rId26"/>
    <p:sldId id="327" r:id="rId27"/>
    <p:sldId id="319" r:id="rId28"/>
    <p:sldId id="306" r:id="rId29"/>
    <p:sldId id="314" r:id="rId30"/>
    <p:sldId id="320" r:id="rId31"/>
    <p:sldId id="321" r:id="rId32"/>
    <p:sldId id="333" r:id="rId33"/>
    <p:sldId id="328" r:id="rId34"/>
    <p:sldId id="334" r:id="rId35"/>
    <p:sldId id="323" r:id="rId36"/>
    <p:sldId id="280" r:id="rId37"/>
    <p:sldId id="313" r:id="rId38"/>
    <p:sldId id="335" r:id="rId39"/>
    <p:sldId id="281" r:id="rId40"/>
    <p:sldId id="282" r:id="rId41"/>
    <p:sldId id="325" r:id="rId42"/>
    <p:sldId id="326" r:id="rId43"/>
    <p:sldId id="286" r:id="rId44"/>
    <p:sldId id="287" r:id="rId45"/>
    <p:sldId id="288" r:id="rId46"/>
    <p:sldId id="290" r:id="rId47"/>
    <p:sldId id="291" r:id="rId48"/>
    <p:sldId id="292" r:id="rId49"/>
    <p:sldId id="293" r:id="rId50"/>
    <p:sldId id="295" r:id="rId51"/>
    <p:sldId id="294" r:id="rId52"/>
    <p:sldId id="296" r:id="rId53"/>
    <p:sldId id="298" r:id="rId54"/>
    <p:sldId id="299" r:id="rId55"/>
    <p:sldId id="302" r:id="rId56"/>
    <p:sldId id="331" r:id="rId57"/>
    <p:sldId id="336" r:id="rId58"/>
    <p:sldId id="300" r:id="rId59"/>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9C43D-8567-43FC-AF28-8D441357C912}" v="9" dt="2019-08-26T19:03:18.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94694"/>
  </p:normalViewPr>
  <p:slideViewPr>
    <p:cSldViewPr>
      <p:cViewPr varScale="1">
        <p:scale>
          <a:sx n="99" d="100"/>
          <a:sy n="99" d="100"/>
        </p:scale>
        <p:origin x="162" y="51"/>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Gibbons" userId="f619c6e5d38ed7a7" providerId="LiveId" clId="{8409C43D-8567-43FC-AF28-8D441357C912}"/>
    <pc:docChg chg="undo modSld">
      <pc:chgData name="Phil Gibbons" userId="f619c6e5d38ed7a7" providerId="LiveId" clId="{8409C43D-8567-43FC-AF28-8D441357C912}" dt="2019-08-26T19:27:38.370" v="338" actId="255"/>
      <pc:docMkLst>
        <pc:docMk/>
      </pc:docMkLst>
      <pc:sldChg chg="modSp">
        <pc:chgData name="Phil Gibbons" userId="f619c6e5d38ed7a7" providerId="LiveId" clId="{8409C43D-8567-43FC-AF28-8D441357C912}" dt="2019-08-26T19:09:32.518" v="113" actId="20577"/>
        <pc:sldMkLst>
          <pc:docMk/>
          <pc:sldMk cId="0" sldId="282"/>
        </pc:sldMkLst>
        <pc:spChg chg="mod">
          <ac:chgData name="Phil Gibbons" userId="f619c6e5d38ed7a7" providerId="LiveId" clId="{8409C43D-8567-43FC-AF28-8D441357C912}" dt="2019-08-26T19:09:32.518" v="113" actId="20577"/>
          <ac:spMkLst>
            <pc:docMk/>
            <pc:sldMk cId="0" sldId="282"/>
            <ac:spMk id="32772" creationId="{00000000-0000-0000-0000-000000000000}"/>
          </ac:spMkLst>
        </pc:spChg>
      </pc:sldChg>
      <pc:sldChg chg="modSp">
        <pc:chgData name="Phil Gibbons" userId="f619c6e5d38ed7a7" providerId="LiveId" clId="{8409C43D-8567-43FC-AF28-8D441357C912}" dt="2019-08-26T19:11:15.997" v="136" actId="20577"/>
        <pc:sldMkLst>
          <pc:docMk/>
          <pc:sldMk cId="0" sldId="287"/>
        </pc:sldMkLst>
        <pc:spChg chg="mod">
          <ac:chgData name="Phil Gibbons" userId="f619c6e5d38ed7a7" providerId="LiveId" clId="{8409C43D-8567-43FC-AF28-8D441357C912}" dt="2019-08-26T19:11:15.997" v="136" actId="20577"/>
          <ac:spMkLst>
            <pc:docMk/>
            <pc:sldMk cId="0" sldId="287"/>
            <ac:spMk id="37892" creationId="{00000000-0000-0000-0000-000000000000}"/>
          </ac:spMkLst>
        </pc:spChg>
      </pc:sldChg>
      <pc:sldChg chg="modSp">
        <pc:chgData name="Phil Gibbons" userId="f619c6e5d38ed7a7" providerId="LiveId" clId="{8409C43D-8567-43FC-AF28-8D441357C912}" dt="2019-08-26T19:27:38.370" v="338" actId="255"/>
        <pc:sldMkLst>
          <pc:docMk/>
          <pc:sldMk cId="2001216533" sldId="313"/>
        </pc:sldMkLst>
        <pc:spChg chg="mod">
          <ac:chgData name="Phil Gibbons" userId="f619c6e5d38ed7a7" providerId="LiveId" clId="{8409C43D-8567-43FC-AF28-8D441357C912}" dt="2019-08-26T19:27:38.370" v="338" actId="255"/>
          <ac:spMkLst>
            <pc:docMk/>
            <pc:sldMk cId="2001216533" sldId="313"/>
            <ac:spMk id="11" creationId="{00000000-0000-0000-0000-000000000000}"/>
          </ac:spMkLst>
        </pc:spChg>
      </pc:sldChg>
      <pc:sldChg chg="modSp">
        <pc:chgData name="Phil Gibbons" userId="f619c6e5d38ed7a7" providerId="LiveId" clId="{8409C43D-8567-43FC-AF28-8D441357C912}" dt="2019-08-26T19:10:27.083" v="132" actId="20577"/>
        <pc:sldMkLst>
          <pc:docMk/>
          <pc:sldMk cId="3749273259" sldId="325"/>
        </pc:sldMkLst>
        <pc:spChg chg="mod">
          <ac:chgData name="Phil Gibbons" userId="f619c6e5d38ed7a7" providerId="LiveId" clId="{8409C43D-8567-43FC-AF28-8D441357C912}" dt="2019-08-26T19:10:27.083" v="132" actId="20577"/>
          <ac:spMkLst>
            <pc:docMk/>
            <pc:sldMk cId="3749273259" sldId="325"/>
            <ac:spMk id="33796" creationId="{00000000-0000-0000-0000-000000000000}"/>
          </ac:spMkLst>
        </pc:spChg>
      </pc:sldChg>
      <pc:sldChg chg="modSp">
        <pc:chgData name="Phil Gibbons" userId="f619c6e5d38ed7a7" providerId="LiveId" clId="{8409C43D-8567-43FC-AF28-8D441357C912}" dt="2019-08-26T19:22:14.644" v="221" actId="20577"/>
        <pc:sldMkLst>
          <pc:docMk/>
          <pc:sldMk cId="225483583" sldId="331"/>
        </pc:sldMkLst>
        <pc:spChg chg="mod">
          <ac:chgData name="Phil Gibbons" userId="f619c6e5d38ed7a7" providerId="LiveId" clId="{8409C43D-8567-43FC-AF28-8D441357C912}" dt="2019-08-26T19:22:14.644" v="221" actId="20577"/>
          <ac:spMkLst>
            <pc:docMk/>
            <pc:sldMk cId="225483583" sldId="331"/>
            <ac:spMk id="3" creationId="{00000000-0000-0000-0000-000000000000}"/>
          </ac:spMkLst>
        </pc:spChg>
      </pc:sldChg>
      <pc:sldChg chg="addSp modSp">
        <pc:chgData name="Phil Gibbons" userId="f619c6e5d38ed7a7" providerId="LiveId" clId="{8409C43D-8567-43FC-AF28-8D441357C912}" dt="2019-08-26T19:04:47.462" v="69" actId="1076"/>
        <pc:sldMkLst>
          <pc:docMk/>
          <pc:sldMk cId="4042517480" sldId="332"/>
        </pc:sldMkLst>
        <pc:spChg chg="add mod">
          <ac:chgData name="Phil Gibbons" userId="f619c6e5d38ed7a7" providerId="LiveId" clId="{8409C43D-8567-43FC-AF28-8D441357C912}" dt="2019-08-26T19:04:47.462" v="69" actId="1076"/>
          <ac:spMkLst>
            <pc:docMk/>
            <pc:sldMk cId="4042517480" sldId="332"/>
            <ac:spMk id="3" creationId="{EFB87060-9CA1-44CC-939E-8B0D1195A2FF}"/>
          </ac:spMkLst>
        </pc:spChg>
        <pc:spChg chg="add mod">
          <ac:chgData name="Phil Gibbons" userId="f619c6e5d38ed7a7" providerId="LiveId" clId="{8409C43D-8567-43FC-AF28-8D441357C912}" dt="2019-08-26T19:01:30.613" v="62" actId="1076"/>
          <ac:spMkLst>
            <pc:docMk/>
            <pc:sldMk cId="4042517480" sldId="332"/>
            <ac:spMk id="5" creationId="{ADFE2BDB-EFF5-4A0C-917F-CE029070F9C4}"/>
          </ac:spMkLst>
        </pc:spChg>
        <pc:picChg chg="mod">
          <ac:chgData name="Phil Gibbons" userId="f619c6e5d38ed7a7" providerId="LiveId" clId="{8409C43D-8567-43FC-AF28-8D441357C912}" dt="2019-08-26T18:57:13.069" v="37" actId="1076"/>
          <ac:picMkLst>
            <pc:docMk/>
            <pc:sldMk cId="4042517480" sldId="332"/>
            <ac:picMk id="4" creationId="{00000000-0000-0000-0000-000000000000}"/>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8/27/2019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677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50800"/>
            <a:ext cx="2081212" cy="6075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7188" y="50800"/>
            <a:ext cx="6096000" cy="6075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357188" y="50800"/>
            <a:ext cx="7591425" cy="15494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3" name="Rectangle 2"/>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4" name="TextBox 3"/>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5"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6"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342900" indent="-3429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742950" indent="-2857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1143000" indent="-2286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600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20574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25146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9718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3429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8862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cs.cmu.edu/afs/cs.cmu.edu/academic/class/15213-f18/www/academicintegrity.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www.cs.cmu.edu/~213"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mailto:ini-enrollment@andrew.cmu.edu"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ourier New" charset="0"/>
                <a:ea typeface="Zapf Dingbats" charset="2"/>
                <a:cs typeface="Zapf Dingbats" charset="2"/>
                <a:sym typeface="Courier New" charset="0"/>
              </a:rPr>
              <a:t>3.14</a:t>
            </a:r>
            <a:endParaRPr lang="en-US" sz="1800" dirty="0">
              <a:solidFill>
                <a:schemeClr val="tx1"/>
              </a:solidFill>
              <a:latin typeface="Courier New" charset="0"/>
              <a:ea typeface="Monaco" charset="0"/>
              <a:cs typeface="Monaco" charset="0"/>
              <a:sym typeface="Courier New" charset="0"/>
            </a:endParaRPr>
          </a:p>
          <a:p>
            <a:pPr algn="l"/>
            <a:r>
              <a:rPr lang="en-US" sz="1800" dirty="0">
                <a:solidFill>
                  <a:schemeClr val="tx1"/>
                </a:solidFill>
                <a:latin typeface="Courier New" charset="0"/>
                <a:ea typeface="Courier New" charset="0"/>
                <a:cs typeface="Courier New" charset="0"/>
                <a:sym typeface="Courier New" charset="0"/>
              </a:rPr>
              <a:t>fun(5)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327919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extLst>
              <p:ext uri="{D42A27DB-BD31-4B8C-83A1-F6EECF244321}">
                <p14:modId xmlns:p14="http://schemas.microsoft.com/office/powerpoint/2010/main" val="2657191078"/>
              </p:ext>
            </p:extLst>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8387994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676039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6672876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990600" y="5533157"/>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15-213/18-213/15-513/14-513/18-613: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Introduction to Computer Systems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Aug 27, 2019</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Randy Bryant</a:t>
            </a:r>
          </a:p>
          <a:p>
            <a:pPr lvl="0" algn="l">
              <a:spcBef>
                <a:spcPct val="20000"/>
              </a:spcBef>
              <a:buClr>
                <a:srgbClr val="990000"/>
              </a:buClr>
              <a:buSzPct val="60000"/>
              <a:defRPr/>
            </a:pPr>
            <a:r>
              <a:rPr lang="en-US" sz="2000" kern="0" dirty="0">
                <a:solidFill>
                  <a:schemeClr val="tx1"/>
                </a:solidFill>
                <a:latin typeface="Calibri" pitchFamily="34" charset="0"/>
              </a:rPr>
              <a:t>Brandon Lucia</a:t>
            </a:r>
          </a:p>
          <a:p>
            <a:pPr algn="l">
              <a:spcBef>
                <a:spcPct val="20000"/>
              </a:spcBef>
              <a:buClr>
                <a:srgbClr val="990000"/>
              </a:buClr>
              <a:buSzPct val="60000"/>
              <a:defRPr/>
            </a:pPr>
            <a:r>
              <a:rPr lang="en-US" sz="2000" kern="0" dirty="0">
                <a:solidFill>
                  <a:schemeClr val="tx1"/>
                </a:solidFill>
                <a:latin typeface="Calibri" pitchFamily="34" charset="0"/>
              </a:rPr>
              <a:t>Greg </a:t>
            </a:r>
            <a:r>
              <a:rPr lang="en-US" sz="2000" kern="0" dirty="0" err="1">
                <a:solidFill>
                  <a:schemeClr val="tx1"/>
                </a:solidFill>
                <a:latin typeface="Calibri" pitchFamily="34" charset="0"/>
              </a:rPr>
              <a:t>Kesden</a:t>
            </a:r>
            <a:endParaRPr lang="en-US" sz="2000" kern="0" dirty="0">
              <a:solidFill>
                <a:schemeClr val="tx1"/>
              </a:solidFill>
              <a:latin typeface="Calibri" pitchFamily="34" charset="0"/>
            </a:endParaRPr>
          </a:p>
          <a:p>
            <a:pPr lvl="0" algn="l">
              <a:spcBef>
                <a:spcPct val="20000"/>
              </a:spcBef>
              <a:buClr>
                <a:srgbClr val="990000"/>
              </a:buClr>
              <a:buSzPct val="60000"/>
              <a:defRPr/>
            </a:pPr>
            <a:r>
              <a:rPr lang="en-US" sz="2000" kern="0" dirty="0">
                <a:solidFill>
                  <a:schemeClr val="tx1"/>
                </a:solidFill>
                <a:latin typeface="Calibri" pitchFamily="34" charset="0"/>
              </a:rPr>
              <a:t>Brian Railing</a:t>
            </a:r>
          </a:p>
          <a:p>
            <a:pPr algn="l">
              <a:spcBef>
                <a:spcPct val="20000"/>
              </a:spcBef>
              <a:buClr>
                <a:srgbClr val="990000"/>
              </a:buClr>
              <a:buSzPct val="60000"/>
              <a:defRPr/>
            </a:pPr>
            <a:r>
              <a:rPr lang="en-US" sz="2000" kern="0" dirty="0">
                <a:solidFill>
                  <a:schemeClr val="tx1"/>
                </a:solidFill>
                <a:latin typeface="Calibri" pitchFamily="34" charset="0"/>
              </a:rPr>
              <a:t>Phil Gibbons</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18-349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a:p>
            <a:r>
              <a:rPr lang="en-US" sz="2800" dirty="0">
                <a:solidFill>
                  <a:srgbClr val="FFFFFF"/>
                </a:solidFill>
                <a:latin typeface="Calibri" charset="0"/>
                <a:ea typeface="Calibri" charset="0"/>
                <a:cs typeface="Calibri" charset="0"/>
                <a:sym typeface="Calibri" charset="0"/>
              </a:rPr>
              <a:t>/613</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999E-D42E-FB46-863E-AD1A8323FCEA}"/>
              </a:ext>
            </a:extLst>
          </p:cNvPr>
          <p:cNvSpPr>
            <a:spLocks noGrp="1"/>
          </p:cNvSpPr>
          <p:nvPr>
            <p:ph type="title"/>
          </p:nvPr>
        </p:nvSpPr>
        <p:spPr/>
        <p:txBody>
          <a:bodyPr/>
          <a:lstStyle/>
          <a:p>
            <a:r>
              <a:rPr lang="en-US" dirty="0"/>
              <a:t>Systems Concentration</a:t>
            </a:r>
          </a:p>
        </p:txBody>
      </p:sp>
      <p:sp>
        <p:nvSpPr>
          <p:cNvPr id="3" name="Content Placeholder 2">
            <a:extLst>
              <a:ext uri="{FF2B5EF4-FFF2-40B4-BE49-F238E27FC236}">
                <a16:creationId xmlns:a16="http://schemas.microsoft.com/office/drawing/2014/main" id="{B75EA88D-22C5-0044-95F4-7F47C0CA8307}"/>
              </a:ext>
            </a:extLst>
          </p:cNvPr>
          <p:cNvSpPr>
            <a:spLocks noGrp="1"/>
          </p:cNvSpPr>
          <p:nvPr>
            <p:ph idx="1"/>
          </p:nvPr>
        </p:nvSpPr>
        <p:spPr/>
        <p:txBody>
          <a:bodyPr/>
          <a:lstStyle/>
          <a:p>
            <a:r>
              <a:rPr lang="en-US" dirty="0"/>
              <a:t>For CS undergrads (currently)</a:t>
            </a:r>
          </a:p>
          <a:p>
            <a:r>
              <a:rPr lang="en-US" dirty="0"/>
              <a:t>Take ~5 systems courses</a:t>
            </a:r>
          </a:p>
          <a:p>
            <a:r>
              <a:rPr lang="en-US" dirty="0"/>
              <a:t>Chance to learn about wide range of systems and systems issues</a:t>
            </a:r>
          </a:p>
        </p:txBody>
      </p:sp>
    </p:spTree>
    <p:extLst>
      <p:ext uri="{BB962C8B-B14F-4D97-AF65-F5344CB8AC3E}">
        <p14:creationId xmlns:p14="http://schemas.microsoft.com/office/powerpoint/2010/main" val="6012008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9219" y="454025"/>
            <a:ext cx="7772400" cy="1470025"/>
          </a:xfrm>
        </p:spPr>
        <p:txBody>
          <a:bodyPr/>
          <a:lstStyle/>
          <a:p>
            <a:pPr algn="ctr"/>
            <a:r>
              <a:rPr lang="en-US" sz="7200" dirty="0"/>
              <a:t>Academic Integrity</a:t>
            </a:r>
          </a:p>
        </p:txBody>
      </p:sp>
      <p:sp>
        <p:nvSpPr>
          <p:cNvPr id="5" name="Text Placeholder 4"/>
          <p:cNvSpPr>
            <a:spLocks noGrp="1"/>
          </p:cNvSpPr>
          <p:nvPr>
            <p:ph type="subTitle" idx="1"/>
          </p:nvPr>
        </p:nvSpPr>
        <p:spPr>
          <a:xfrm>
            <a:off x="1605019" y="2209800"/>
            <a:ext cx="6400800" cy="1752600"/>
          </a:xfrm>
        </p:spPr>
        <p:txBody>
          <a:bodyPr/>
          <a:lstStyle/>
          <a:p>
            <a:pPr algn="l"/>
            <a:r>
              <a:rPr lang="en-US" sz="3200" b="1" dirty="0">
                <a:solidFill>
                  <a:srgbClr val="FF0000"/>
                </a:solidFill>
              </a:rPr>
              <a:t>Please pay close attention, especially if this is your first semester at CMU</a:t>
            </a:r>
          </a:p>
          <a:p>
            <a:pPr algn="l"/>
            <a:endParaRPr lang="en-US" sz="3200" b="1" dirty="0">
              <a:solidFill>
                <a:srgbClr val="FF0000"/>
              </a:solidFill>
            </a:endParaRPr>
          </a:p>
          <a:p>
            <a:pPr algn="l"/>
            <a:r>
              <a:rPr lang="en-US" sz="3200" b="1" dirty="0">
                <a:solidFill>
                  <a:srgbClr val="FF0000"/>
                </a:solidFill>
              </a:rPr>
              <a:t>Carefully review policy:</a:t>
            </a:r>
          </a:p>
          <a:p>
            <a:pPr algn="l"/>
            <a:endParaRPr lang="en-US" sz="3200" dirty="0"/>
          </a:p>
        </p:txBody>
      </p:sp>
      <p:sp>
        <p:nvSpPr>
          <p:cNvPr id="2" name="TextBox 1">
            <a:hlinkClick r:id="rId2"/>
            <a:extLst>
              <a:ext uri="{FF2B5EF4-FFF2-40B4-BE49-F238E27FC236}">
                <a16:creationId xmlns:a16="http://schemas.microsoft.com/office/drawing/2014/main" id="{EF6BB150-4DCA-BB46-A6EC-6AB5D8E09775}"/>
              </a:ext>
            </a:extLst>
          </p:cNvPr>
          <p:cNvSpPr txBox="1"/>
          <p:nvPr/>
        </p:nvSpPr>
        <p:spPr>
          <a:xfrm>
            <a:off x="1132340" y="4343400"/>
            <a:ext cx="6879319" cy="461665"/>
          </a:xfrm>
          <a:prstGeom prst="rect">
            <a:avLst/>
          </a:prstGeom>
          <a:noFill/>
        </p:spPr>
        <p:txBody>
          <a:bodyPr wrap="none" rtlCol="0">
            <a:spAutoFit/>
          </a:bodyPr>
          <a:lstStyle/>
          <a:p>
            <a:r>
              <a:rPr lang="en-US" sz="2400" dirty="0">
                <a:latin typeface="+mn-lt"/>
              </a:rPr>
              <a:t>http://</a:t>
            </a:r>
            <a:r>
              <a:rPr lang="en-US" sz="2400" dirty="0" err="1">
                <a:latin typeface="+mn-lt"/>
              </a:rPr>
              <a:t>www.cs.cmu.edu</a:t>
            </a:r>
            <a:r>
              <a:rPr lang="en-US" sz="2400" dirty="0">
                <a:latin typeface="+mn-lt"/>
              </a:rPr>
              <a:t>/~213/</a:t>
            </a:r>
            <a:r>
              <a:rPr lang="en-US" sz="2400" dirty="0" err="1">
                <a:latin typeface="+mn-lt"/>
              </a:rPr>
              <a:t>academicintegrity.html</a:t>
            </a:r>
            <a:endParaRPr lang="en-US" sz="2400" dirty="0">
              <a:latin typeface="+mn-lt"/>
            </a:endParaRPr>
          </a:p>
        </p:txBody>
      </p:sp>
    </p:spTree>
    <p:extLst>
      <p:ext uri="{BB962C8B-B14F-4D97-AF65-F5344CB8AC3E}">
        <p14:creationId xmlns:p14="http://schemas.microsoft.com/office/powerpoint/2010/main" val="40739802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use of information</a:t>
            </a:r>
          </a:p>
          <a:p>
            <a:pPr lvl="1"/>
            <a:r>
              <a:rPr lang="en-US" dirty="0"/>
              <a:t>Borrowing code: by copying, retyping, </a:t>
            </a:r>
            <a:r>
              <a:rPr lang="en-US" b="1" dirty="0"/>
              <a:t>looking at</a:t>
            </a:r>
            <a:r>
              <a:rPr lang="en-US" dirty="0"/>
              <a:t> a file</a:t>
            </a:r>
          </a:p>
          <a:p>
            <a:pPr lvl="1"/>
            <a:r>
              <a:rPr lang="en-US" dirty="0"/>
              <a:t>Describing: verbal description of code from one person to another.</a:t>
            </a:r>
          </a:p>
          <a:p>
            <a:pPr lvl="1"/>
            <a:r>
              <a:rPr lang="en-US" dirty="0"/>
              <a:t>Searching the Web for solutions</a:t>
            </a:r>
          </a:p>
          <a:p>
            <a:pPr lvl="1"/>
            <a:r>
              <a:rPr lang="en-US" dirty="0"/>
              <a:t>Copying code from a previous course or online solution</a:t>
            </a:r>
          </a:p>
          <a:p>
            <a:pPr lvl="1"/>
            <a:r>
              <a:rPr lang="en-US" dirty="0"/>
              <a:t>Reusing your code from a previous semester (here or elsewhere)</a:t>
            </a:r>
          </a:p>
          <a:p>
            <a:pPr lvl="2"/>
            <a:r>
              <a:rPr lang="en-US" dirty="0"/>
              <a:t>Arrange meeting with instructor before reusing your old solutions</a:t>
            </a:r>
          </a:p>
        </p:txBody>
      </p:sp>
    </p:spTree>
    <p:extLst>
      <p:ext uri="{BB962C8B-B14F-4D97-AF65-F5344CB8AC3E}">
        <p14:creationId xmlns:p14="http://schemas.microsoft.com/office/powerpoint/2010/main" val="39678703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no statute of limitations 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19188232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issues</a:t>
            </a:r>
          </a:p>
          <a:p>
            <a:pPr lvl="2"/>
            <a:r>
              <a:rPr lang="en-US" dirty="0"/>
              <a:t>High means very high</a:t>
            </a:r>
          </a:p>
          <a:p>
            <a:pPr lvl="1"/>
            <a:r>
              <a:rPr lang="en-US" dirty="0"/>
              <a:t>Using code supplied by us</a:t>
            </a:r>
          </a:p>
          <a:p>
            <a:pPr lvl="2"/>
            <a:r>
              <a:rPr lang="en-US" dirty="0"/>
              <a:t>Starter code, class examples</a:t>
            </a:r>
          </a:p>
          <a:p>
            <a:pPr lvl="1"/>
            <a:r>
              <a:rPr lang="en-US" dirty="0"/>
              <a:t>Using code from the CS:APP web site</a:t>
            </a:r>
          </a:p>
          <a:p>
            <a:r>
              <a:rPr lang="en-US" dirty="0"/>
              <a:t>Attribution Requirements</a:t>
            </a:r>
          </a:p>
          <a:p>
            <a:pPr lvl="1"/>
            <a:r>
              <a:rPr lang="en-US" dirty="0"/>
              <a:t>Starter code: No</a:t>
            </a:r>
          </a:p>
          <a:p>
            <a:pPr lvl="1"/>
            <a:r>
              <a:rPr lang="en-US" dirty="0"/>
              <a:t>Other allowed code (course, CS:APP): Yes</a:t>
            </a:r>
          </a:p>
          <a:p>
            <a:pPr lvl="1"/>
            <a:r>
              <a:rPr lang="en-US" dirty="0"/>
              <a:t>Indicate source, beginning and end</a:t>
            </a:r>
          </a:p>
        </p:txBody>
      </p:sp>
    </p:spTree>
    <p:extLst>
      <p:ext uri="{BB962C8B-B14F-4D97-AF65-F5344CB8AC3E}">
        <p14:creationId xmlns:p14="http://schemas.microsoft.com/office/powerpoint/2010/main" val="1107813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600" dirty="0"/>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600" dirty="0"/>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37871301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err="1"/>
              <a:t>malloclab</a:t>
            </a:r>
            <a:r>
              <a:rPr lang="en-US" dirty="0"/>
              <a:t>, 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(but not with your code) </a:t>
            </a:r>
          </a:p>
          <a:p>
            <a:pPr lvl="1"/>
            <a:r>
              <a:rPr lang="en-US" dirty="0"/>
              <a:t>Asking a TA or course instructor for help, showing them your code, …</a:t>
            </a:r>
          </a:p>
          <a:p>
            <a:pPr lvl="1"/>
            <a:r>
              <a:rPr lang="en-US" dirty="0"/>
              <a:t>Using code examples from book (with attribution)</a:t>
            </a:r>
          </a:p>
          <a:p>
            <a:pPr lvl="1"/>
            <a:r>
              <a:rPr lang="en-US" dirty="0"/>
              <a:t>Talking about a (high-level) approach to the lab with a classmate</a:t>
            </a:r>
          </a:p>
        </p:txBody>
      </p:sp>
    </p:spTree>
    <p:extLst>
      <p:ext uri="{BB962C8B-B14F-4D97-AF65-F5344CB8AC3E}">
        <p14:creationId xmlns:p14="http://schemas.microsoft.com/office/powerpoint/2010/main" val="40942074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3177898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 (cont.)</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8105330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19686712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p:txBody>
          <a:bodyPr/>
          <a:lstStyle/>
          <a:p>
            <a:r>
              <a:rPr lang="en-US" dirty="0"/>
              <a:t>We will be using </a:t>
            </a:r>
            <a:r>
              <a:rPr lang="en-US" dirty="0" err="1"/>
              <a:t>Github</a:t>
            </a:r>
            <a:r>
              <a:rPr lang="en-US" dirty="0"/>
              <a:t> Education</a:t>
            </a:r>
          </a:p>
          <a:p>
            <a:pPr lvl="1"/>
            <a:r>
              <a:rPr lang="en-US" dirty="0"/>
              <a:t>Assignment distribution</a:t>
            </a:r>
          </a:p>
          <a:p>
            <a:pPr lvl="1"/>
            <a:r>
              <a:rPr lang="en-US" dirty="0"/>
              <a:t>Your workspace</a:t>
            </a:r>
          </a:p>
          <a:p>
            <a:pPr lvl="2"/>
            <a:r>
              <a:rPr lang="en-US" dirty="0"/>
              <a:t>Use your course account, rather than a personal </a:t>
            </a:r>
            <a:r>
              <a:rPr lang="en-US" dirty="0" err="1"/>
              <a:t>Github</a:t>
            </a:r>
            <a:r>
              <a:rPr lang="en-US" dirty="0"/>
              <a:t> account</a:t>
            </a:r>
          </a:p>
          <a:p>
            <a:r>
              <a:rPr lang="en-US" dirty="0"/>
              <a:t>Use as you should a version server</a:t>
            </a:r>
          </a:p>
          <a:p>
            <a:pPr lvl="1"/>
            <a:r>
              <a:rPr lang="en-US" dirty="0"/>
              <a:t>Commit early and often</a:t>
            </a:r>
          </a:p>
          <a:p>
            <a:pPr lvl="1"/>
            <a:r>
              <a:rPr lang="en-US" dirty="0"/>
              <a:t>Document your commits</a:t>
            </a:r>
          </a:p>
          <a:p>
            <a:pPr lvl="1"/>
            <a:r>
              <a:rPr lang="en-US" dirty="0"/>
              <a:t>Missing GIT history can count against you</a:t>
            </a:r>
          </a:p>
          <a:p>
            <a:r>
              <a:rPr lang="en-US" dirty="0"/>
              <a:t>How we use it</a:t>
            </a:r>
          </a:p>
          <a:p>
            <a:pPr lvl="1"/>
            <a:r>
              <a:rPr lang="en-US" dirty="0"/>
              <a:t>If we suspect academic integrity issues, we can see if commit history looks reasonable.</a:t>
            </a:r>
          </a:p>
          <a:p>
            <a:pPr lvl="2"/>
            <a:r>
              <a:rPr lang="en-US" dirty="0"/>
              <a:t>Steady, consistent, and sustained work</a:t>
            </a:r>
          </a:p>
          <a:p>
            <a:pPr lvl="2"/>
            <a:r>
              <a:rPr lang="en-US" dirty="0"/>
              <a:t>It can serve as your character witness</a:t>
            </a:r>
          </a:p>
          <a:p>
            <a:pPr lvl="1"/>
            <a:endParaRPr lang="en-US" dirty="0"/>
          </a:p>
        </p:txBody>
      </p:sp>
    </p:spTree>
    <p:extLst>
      <p:ext uri="{BB962C8B-B14F-4D97-AF65-F5344CB8AC3E}">
        <p14:creationId xmlns:p14="http://schemas.microsoft.com/office/powerpoint/2010/main" val="213109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2065596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a:t>
            </a:r>
          </a:p>
        </p:txBody>
      </p:sp>
      <p:sp>
        <p:nvSpPr>
          <p:cNvPr id="13" name="TextBox 10"/>
          <p:cNvSpPr txBox="1"/>
          <p:nvPr/>
        </p:nvSpPr>
        <p:spPr>
          <a:xfrm>
            <a:off x="1066800" y="183424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15-213/18-213</a:t>
            </a:r>
          </a:p>
        </p:txBody>
      </p:sp>
      <p:grpSp>
        <p:nvGrpSpPr>
          <p:cNvPr id="8" name="Group 7">
            <a:extLst>
              <a:ext uri="{FF2B5EF4-FFF2-40B4-BE49-F238E27FC236}">
                <a16:creationId xmlns:a16="http://schemas.microsoft.com/office/drawing/2014/main" id="{B1E4DCDC-7867-8A49-B41F-FF69F2AC47CF}"/>
              </a:ext>
            </a:extLst>
          </p:cNvPr>
          <p:cNvGrpSpPr/>
          <p:nvPr/>
        </p:nvGrpSpPr>
        <p:grpSpPr>
          <a:xfrm>
            <a:off x="10625" y="3948836"/>
            <a:ext cx="2855786" cy="2154118"/>
            <a:chOff x="10625" y="3948836"/>
            <a:chExt cx="2855786" cy="2154118"/>
          </a:xfrm>
        </p:grpSpPr>
        <p:sp>
          <p:nvSpPr>
            <p:cNvPr id="12" name="TextBox 10"/>
            <p:cNvSpPr txBox="1"/>
            <p:nvPr/>
          </p:nvSpPr>
          <p:spPr>
            <a:xfrm>
              <a:off x="220735" y="394883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Brian Railing</a:t>
              </a:r>
            </a:p>
          </p:txBody>
        </p:sp>
        <p:grpSp>
          <p:nvGrpSpPr>
            <p:cNvPr id="5" name="Group 4">
              <a:extLst>
                <a:ext uri="{FF2B5EF4-FFF2-40B4-BE49-F238E27FC236}">
                  <a16:creationId xmlns:a16="http://schemas.microsoft.com/office/drawing/2014/main" id="{3DB58FCE-096A-B94F-B293-A5C391554B80}"/>
                </a:ext>
              </a:extLst>
            </p:cNvPr>
            <p:cNvGrpSpPr/>
            <p:nvPr/>
          </p:nvGrpSpPr>
          <p:grpSpPr>
            <a:xfrm>
              <a:off x="10625" y="4410501"/>
              <a:ext cx="2855786" cy="1692453"/>
              <a:chOff x="10625" y="4410501"/>
              <a:chExt cx="2855786" cy="1692453"/>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241" y="4410501"/>
                <a:ext cx="1660170" cy="1692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0"/>
              <p:cNvSpPr txBox="1"/>
              <p:nvPr/>
            </p:nvSpPr>
            <p:spPr>
              <a:xfrm>
                <a:off x="10625" y="4841229"/>
                <a:ext cx="1335600" cy="830997"/>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15-213/</a:t>
                </a:r>
              </a:p>
              <a:p>
                <a:pPr algn="l"/>
                <a:r>
                  <a:rPr lang="en-US" sz="2400" dirty="0">
                    <a:latin typeface="+mn-lt"/>
                  </a:rPr>
                  <a:t>15-513</a:t>
                </a:r>
              </a:p>
            </p:txBody>
          </p:sp>
        </p:grpSp>
      </p:grpSp>
      <p:grpSp>
        <p:nvGrpSpPr>
          <p:cNvPr id="11" name="Group 10">
            <a:extLst>
              <a:ext uri="{FF2B5EF4-FFF2-40B4-BE49-F238E27FC236}">
                <a16:creationId xmlns:a16="http://schemas.microsoft.com/office/drawing/2014/main" id="{28C3E57E-302A-5E48-BE66-9E6EC1010BC1}"/>
              </a:ext>
            </a:extLst>
          </p:cNvPr>
          <p:cNvGrpSpPr/>
          <p:nvPr/>
        </p:nvGrpSpPr>
        <p:grpSpPr>
          <a:xfrm>
            <a:off x="3050469" y="3859936"/>
            <a:ext cx="2741629" cy="2136836"/>
            <a:chOff x="4654426" y="3859936"/>
            <a:chExt cx="2741629" cy="2136836"/>
          </a:xfrm>
        </p:grpSpPr>
        <p:grpSp>
          <p:nvGrpSpPr>
            <p:cNvPr id="10" name="Group 9">
              <a:extLst>
                <a:ext uri="{FF2B5EF4-FFF2-40B4-BE49-F238E27FC236}">
                  <a16:creationId xmlns:a16="http://schemas.microsoft.com/office/drawing/2014/main" id="{4DE43461-17D6-274C-B3A6-CEA5AAA9A092}"/>
                </a:ext>
              </a:extLst>
            </p:cNvPr>
            <p:cNvGrpSpPr/>
            <p:nvPr/>
          </p:nvGrpSpPr>
          <p:grpSpPr>
            <a:xfrm>
              <a:off x="4654426" y="4321601"/>
              <a:ext cx="2741629" cy="1675171"/>
              <a:chOff x="4573571" y="4321601"/>
              <a:chExt cx="2741629" cy="1675171"/>
            </a:xfrm>
          </p:grpSpPr>
          <p:pic>
            <p:nvPicPr>
              <p:cNvPr id="4" name="Picture 3">
                <a:extLst>
                  <a:ext uri="{FF2B5EF4-FFF2-40B4-BE49-F238E27FC236}">
                    <a16:creationId xmlns:a16="http://schemas.microsoft.com/office/drawing/2014/main" id="{2DB01381-5E99-054B-A45C-186B9113D2AC}"/>
                  </a:ext>
                </a:extLst>
              </p:cNvPr>
              <p:cNvPicPr>
                <a:picLocks noChangeAspect="1"/>
              </p:cNvPicPr>
              <p:nvPr/>
            </p:nvPicPr>
            <p:blipFill>
              <a:blip r:embed="rId3"/>
              <a:stretch>
                <a:fillRect/>
              </a:stretch>
            </p:blipFill>
            <p:spPr>
              <a:xfrm>
                <a:off x="5640029" y="4321601"/>
                <a:ext cx="1675171" cy="1675171"/>
              </a:xfrm>
              <a:prstGeom prst="rect">
                <a:avLst/>
              </a:prstGeom>
            </p:spPr>
          </p:pic>
          <p:sp>
            <p:nvSpPr>
              <p:cNvPr id="15" name="TextBox 10">
                <a:extLst>
                  <a:ext uri="{FF2B5EF4-FFF2-40B4-BE49-F238E27FC236}">
                    <a16:creationId xmlns:a16="http://schemas.microsoft.com/office/drawing/2014/main" id="{3EFC762C-A3F6-D24F-AF5F-714C7657C341}"/>
                  </a:ext>
                </a:extLst>
              </p:cNvPr>
              <p:cNvSpPr txBox="1"/>
              <p:nvPr/>
            </p:nvSpPr>
            <p:spPr>
              <a:xfrm>
                <a:off x="4573571" y="4928354"/>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14-513</a:t>
                </a:r>
              </a:p>
            </p:txBody>
          </p:sp>
        </p:grpSp>
        <p:sp>
          <p:nvSpPr>
            <p:cNvPr id="16" name="TextBox 10">
              <a:extLst>
                <a:ext uri="{FF2B5EF4-FFF2-40B4-BE49-F238E27FC236}">
                  <a16:creationId xmlns:a16="http://schemas.microsoft.com/office/drawing/2014/main" id="{DD25168E-4AFE-D14D-A9B9-8E3DF58299E2}"/>
                </a:ext>
              </a:extLst>
            </p:cNvPr>
            <p:cNvSpPr txBox="1"/>
            <p:nvPr/>
          </p:nvSpPr>
          <p:spPr>
            <a:xfrm>
              <a:off x="4807457" y="385993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Greg </a:t>
              </a:r>
              <a:r>
                <a:rPr lang="en-US" sz="2400" dirty="0" err="1">
                  <a:latin typeface="+mn-lt"/>
                </a:rPr>
                <a:t>Kesden</a:t>
              </a:r>
              <a:endParaRPr lang="en-US" sz="2400" dirty="0">
                <a:latin typeface="+mn-lt"/>
              </a:endParaRPr>
            </a:p>
          </p:txBody>
        </p:sp>
      </p:grpSp>
      <p:grpSp>
        <p:nvGrpSpPr>
          <p:cNvPr id="18" name="Group 17">
            <a:extLst>
              <a:ext uri="{FF2B5EF4-FFF2-40B4-BE49-F238E27FC236}">
                <a16:creationId xmlns:a16="http://schemas.microsoft.com/office/drawing/2014/main" id="{31EC8710-F9D6-D14F-96F5-3DDFDC95C7DD}"/>
              </a:ext>
            </a:extLst>
          </p:cNvPr>
          <p:cNvGrpSpPr/>
          <p:nvPr/>
        </p:nvGrpSpPr>
        <p:grpSpPr>
          <a:xfrm>
            <a:off x="6017468" y="3870446"/>
            <a:ext cx="2686065" cy="2140055"/>
            <a:chOff x="6321499" y="3856717"/>
            <a:chExt cx="2686065" cy="2140055"/>
          </a:xfrm>
        </p:grpSpPr>
        <p:sp>
          <p:nvSpPr>
            <p:cNvPr id="9" name="TextBox 10"/>
            <p:cNvSpPr txBox="1"/>
            <p:nvPr/>
          </p:nvSpPr>
          <p:spPr>
            <a:xfrm>
              <a:off x="6446748" y="3856717"/>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Phil Gibbons</a:t>
              </a:r>
            </a:p>
          </p:txBody>
        </p:sp>
        <p:grpSp>
          <p:nvGrpSpPr>
            <p:cNvPr id="17" name="Group 16">
              <a:extLst>
                <a:ext uri="{FF2B5EF4-FFF2-40B4-BE49-F238E27FC236}">
                  <a16:creationId xmlns:a16="http://schemas.microsoft.com/office/drawing/2014/main" id="{8201B097-1974-FC4B-8713-12A2A95A5567}"/>
                </a:ext>
              </a:extLst>
            </p:cNvPr>
            <p:cNvGrpSpPr/>
            <p:nvPr/>
          </p:nvGrpSpPr>
          <p:grpSpPr>
            <a:xfrm>
              <a:off x="6321499" y="4318382"/>
              <a:ext cx="2686065" cy="1678390"/>
              <a:chOff x="6034939" y="4318382"/>
              <a:chExt cx="2686065" cy="1678390"/>
            </a:xfrm>
          </p:grpSpPr>
          <p:pic>
            <p:nvPicPr>
              <p:cNvPr id="3" name="Picture 2"/>
              <p:cNvPicPr>
                <a:picLocks noChangeAspect="1"/>
              </p:cNvPicPr>
              <p:nvPr/>
            </p:nvPicPr>
            <p:blipFill>
              <a:blip r:embed="rId4"/>
              <a:stretch>
                <a:fillRect/>
              </a:stretch>
            </p:blipFill>
            <p:spPr>
              <a:xfrm>
                <a:off x="7042614" y="4318382"/>
                <a:ext cx="1678390" cy="1678390"/>
              </a:xfrm>
              <a:prstGeom prst="rect">
                <a:avLst/>
              </a:prstGeom>
            </p:spPr>
          </p:pic>
          <p:sp>
            <p:nvSpPr>
              <p:cNvPr id="19" name="TextBox 10">
                <a:extLst>
                  <a:ext uri="{FF2B5EF4-FFF2-40B4-BE49-F238E27FC236}">
                    <a16:creationId xmlns:a16="http://schemas.microsoft.com/office/drawing/2014/main" id="{666374F5-AD7F-F142-81E9-01421E8C2426}"/>
                  </a:ext>
                </a:extLst>
              </p:cNvPr>
              <p:cNvSpPr txBox="1"/>
              <p:nvPr/>
            </p:nvSpPr>
            <p:spPr>
              <a:xfrm>
                <a:off x="6034939" y="4926745"/>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18-613</a:t>
                </a:r>
              </a:p>
            </p:txBody>
          </p:sp>
        </p:grpSp>
      </p:grpSp>
      <p:grpSp>
        <p:nvGrpSpPr>
          <p:cNvPr id="20" name="Group 19">
            <a:extLst>
              <a:ext uri="{FF2B5EF4-FFF2-40B4-BE49-F238E27FC236}">
                <a16:creationId xmlns:a16="http://schemas.microsoft.com/office/drawing/2014/main" id="{0BB1901E-CB05-6744-B1AB-C79CC715370B}"/>
              </a:ext>
            </a:extLst>
          </p:cNvPr>
          <p:cNvGrpSpPr/>
          <p:nvPr/>
        </p:nvGrpSpPr>
        <p:grpSpPr>
          <a:xfrm>
            <a:off x="2751505" y="984646"/>
            <a:ext cx="2435567" cy="2160863"/>
            <a:chOff x="2751505" y="990600"/>
            <a:chExt cx="2435567" cy="2160863"/>
          </a:xfrm>
        </p:grpSpPr>
        <p:sp>
          <p:nvSpPr>
            <p:cNvPr id="7" name="TextBox 10"/>
            <p:cNvSpPr txBox="1"/>
            <p:nvPr/>
          </p:nvSpPr>
          <p:spPr>
            <a:xfrm>
              <a:off x="2751505" y="990600"/>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Randy Bryant</a:t>
              </a:r>
            </a:p>
          </p:txBody>
        </p:sp>
        <p:pic>
          <p:nvPicPr>
            <p:cNvPr id="1028" name="Picture 4" descr="Randy Bryant">
              <a:extLst>
                <a:ext uri="{FF2B5EF4-FFF2-40B4-BE49-F238E27FC236}">
                  <a16:creationId xmlns:a16="http://schemas.microsoft.com/office/drawing/2014/main" id="{9BAEB83E-F64B-7147-BE91-D103577577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0093" y="1473072"/>
              <a:ext cx="1678391" cy="1678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9984EDA7-2E69-7B4B-A260-6FEED561DC33}"/>
              </a:ext>
            </a:extLst>
          </p:cNvPr>
          <p:cNvGrpSpPr/>
          <p:nvPr/>
        </p:nvGrpSpPr>
        <p:grpSpPr>
          <a:xfrm>
            <a:off x="4916703" y="970808"/>
            <a:ext cx="2435567" cy="2188538"/>
            <a:chOff x="5576836" y="1000196"/>
            <a:chExt cx="2435567" cy="2188538"/>
          </a:xfrm>
        </p:grpSpPr>
        <p:pic>
          <p:nvPicPr>
            <p:cNvPr id="1026" name="Picture 2" descr="Brandon Lucia">
              <a:extLst>
                <a:ext uri="{FF2B5EF4-FFF2-40B4-BE49-F238E27FC236}">
                  <a16:creationId xmlns:a16="http://schemas.microsoft.com/office/drawing/2014/main" id="{8359E1A8-EB54-0240-A1E5-DC8E791FD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423" y="1510342"/>
              <a:ext cx="1678392" cy="16783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0">
              <a:extLst>
                <a:ext uri="{FF2B5EF4-FFF2-40B4-BE49-F238E27FC236}">
                  <a16:creationId xmlns:a16="http://schemas.microsoft.com/office/drawing/2014/main" id="{EF518245-DDBB-444E-B404-706ED95F1AD9}"/>
                </a:ext>
              </a:extLst>
            </p:cNvPr>
            <p:cNvSpPr txBox="1"/>
            <p:nvPr/>
          </p:nvSpPr>
          <p:spPr>
            <a:xfrm>
              <a:off x="5576836" y="100019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Brandon Lucia</a:t>
              </a:r>
            </a:p>
          </p:txBody>
        </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15-213/18-213, 14-513, 15-513, and 18-613</a:t>
            </a:r>
          </a:p>
        </p:txBody>
      </p:sp>
      <p:sp>
        <p:nvSpPr>
          <p:cNvPr id="11" name="Rectangle 4"/>
          <p:cNvSpPr txBox="1">
            <a:spLocks noChangeArrowheads="1"/>
          </p:cNvSpPr>
          <p:nvPr/>
        </p:nvSpPr>
        <p:spPr bwMode="auto">
          <a:xfrm>
            <a:off x="387350" y="9271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15-213/18-213 </a:t>
            </a:r>
          </a:p>
          <a:p>
            <a:pPr lvl="1"/>
            <a:r>
              <a:rPr lang="en-US" sz="1800" dirty="0"/>
              <a:t>Only undergraduates</a:t>
            </a:r>
          </a:p>
          <a:p>
            <a:pPr lvl="1"/>
            <a:r>
              <a:rPr lang="en-US" sz="1800" dirty="0"/>
              <a:t>Live lectures (1:30-2:50 pm)</a:t>
            </a:r>
          </a:p>
          <a:p>
            <a:pPr lvl="2"/>
            <a:r>
              <a:rPr lang="en-US" sz="1800" dirty="0"/>
              <a:t>In-class quizzes via Canvas</a:t>
            </a:r>
          </a:p>
          <a:p>
            <a:r>
              <a:rPr lang="en-US" sz="2000" dirty="0"/>
              <a:t>14-513</a:t>
            </a:r>
          </a:p>
          <a:p>
            <a:pPr lvl="1"/>
            <a:r>
              <a:rPr lang="en-US" sz="1800" dirty="0"/>
              <a:t>INI Masters students</a:t>
            </a:r>
          </a:p>
          <a:p>
            <a:pPr lvl="1"/>
            <a:r>
              <a:rPr lang="en-US" sz="1800" dirty="0"/>
              <a:t>Live + live-streamed lectures (noon-1:20 pm)</a:t>
            </a:r>
          </a:p>
          <a:p>
            <a:r>
              <a:rPr lang="en-US" sz="2000" dirty="0"/>
              <a:t>15-513</a:t>
            </a:r>
          </a:p>
          <a:p>
            <a:pPr lvl="1"/>
            <a:r>
              <a:rPr lang="en-US" sz="1800" dirty="0"/>
              <a:t>CS and other Masters students</a:t>
            </a:r>
          </a:p>
          <a:p>
            <a:pPr lvl="1"/>
            <a:r>
              <a:rPr lang="en-US" sz="1800" dirty="0"/>
              <a:t>Lectures by video</a:t>
            </a:r>
          </a:p>
          <a:p>
            <a:pPr lvl="2"/>
            <a:r>
              <a:rPr lang="en-US" sz="1800" dirty="0"/>
              <a:t>Welcome to attend live lectures (213 or 14-513) when space is available</a:t>
            </a:r>
          </a:p>
          <a:p>
            <a:pPr lvl="2"/>
            <a:r>
              <a:rPr lang="en-US" sz="1800" dirty="0"/>
              <a:t>Welcome to make use of live-streamed lectures from 14-513</a:t>
            </a:r>
          </a:p>
          <a:p>
            <a:r>
              <a:rPr lang="en-US" sz="2000" dirty="0"/>
              <a:t>18-613</a:t>
            </a:r>
          </a:p>
          <a:p>
            <a:pPr lvl="1"/>
            <a:r>
              <a:rPr lang="en-US" sz="1800" dirty="0"/>
              <a:t>ECE Masters Students</a:t>
            </a:r>
          </a:p>
          <a:p>
            <a:pPr lvl="1"/>
            <a:r>
              <a:rPr lang="en-US" sz="1800" dirty="0"/>
              <a:t>Live lectures (noon-1:20 pm), Broadcast to CMU Silicon Valley (9-10:20 am </a:t>
            </a:r>
            <a:r>
              <a:rPr lang="en-US" sz="1800"/>
              <a:t>PT)</a:t>
            </a:r>
          </a:p>
          <a:p>
            <a:pPr lvl="1"/>
            <a:endParaRPr lang="en-US" sz="400" dirty="0"/>
          </a:p>
          <a:p>
            <a:r>
              <a:rPr lang="en-US" dirty="0"/>
              <a:t>Everything else is the same for all the courses</a:t>
            </a:r>
          </a:p>
          <a:p>
            <a:pPr lvl="1"/>
            <a:endParaRPr lang="en-US" sz="1800" dirty="0"/>
          </a:p>
        </p:txBody>
      </p:sp>
    </p:spTree>
    <p:extLst>
      <p:ext uri="{BB962C8B-B14F-4D97-AF65-F5344CB8AC3E}">
        <p14:creationId xmlns:p14="http://schemas.microsoft.com/office/powerpoint/2010/main" val="200121653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D543-7860-4C6F-B352-1EAD66F7AB56}"/>
              </a:ext>
            </a:extLst>
          </p:cNvPr>
          <p:cNvSpPr>
            <a:spLocks noGrp="1"/>
          </p:cNvSpPr>
          <p:nvPr>
            <p:ph type="title"/>
          </p:nvPr>
        </p:nvSpPr>
        <p:spPr/>
        <p:txBody>
          <a:bodyPr/>
          <a:lstStyle/>
          <a:p>
            <a:r>
              <a:rPr lang="en-US" dirty="0"/>
              <a:t>Live-Streamed Lecture Availability</a:t>
            </a:r>
          </a:p>
        </p:txBody>
      </p:sp>
      <p:sp>
        <p:nvSpPr>
          <p:cNvPr id="3" name="Content Placeholder 2">
            <a:extLst>
              <a:ext uri="{FF2B5EF4-FFF2-40B4-BE49-F238E27FC236}">
                <a16:creationId xmlns:a16="http://schemas.microsoft.com/office/drawing/2014/main" id="{A6DD56A2-3D7A-4318-8811-CC16FA37E80C}"/>
              </a:ext>
            </a:extLst>
          </p:cNvPr>
          <p:cNvSpPr>
            <a:spLocks noGrp="1"/>
          </p:cNvSpPr>
          <p:nvPr>
            <p:ph idx="1"/>
          </p:nvPr>
        </p:nvSpPr>
        <p:spPr>
          <a:xfrm>
            <a:off x="381000" y="1397000"/>
            <a:ext cx="8382000" cy="5435600"/>
          </a:xfrm>
        </p:spPr>
        <p:txBody>
          <a:bodyPr/>
          <a:lstStyle/>
          <a:p>
            <a:r>
              <a:rPr lang="en-US" dirty="0"/>
              <a:t>Optional virtual lecture attendance via </a:t>
            </a:r>
            <a:r>
              <a:rPr lang="en-US" dirty="0" err="1"/>
              <a:t>BlueJeans</a:t>
            </a:r>
            <a:endParaRPr lang="en-US" dirty="0"/>
          </a:p>
          <a:p>
            <a:pPr lvl="1"/>
            <a:r>
              <a:rPr lang="en-US" dirty="0"/>
              <a:t>Lecture (T </a:t>
            </a:r>
            <a:r>
              <a:rPr lang="en-US" dirty="0" err="1"/>
              <a:t>Th</a:t>
            </a:r>
            <a:r>
              <a:rPr lang="en-US" dirty="0"/>
              <a:t>): 12:00 – 1:20 pm</a:t>
            </a:r>
          </a:p>
          <a:p>
            <a:pPr lvl="1"/>
            <a:r>
              <a:rPr lang="en-US" dirty="0"/>
              <a:t>Recitation (M): 11:30-12:20, 12:30-1:20, or 1:30-2:20 pm</a:t>
            </a:r>
          </a:p>
          <a:p>
            <a:r>
              <a:rPr lang="en-US" dirty="0"/>
              <a:t>Separate video and slide streams</a:t>
            </a:r>
          </a:p>
          <a:p>
            <a:pPr lvl="1"/>
            <a:r>
              <a:rPr lang="en-US" dirty="0"/>
              <a:t>Can adjust how much real-estate for each</a:t>
            </a:r>
          </a:p>
          <a:p>
            <a:pPr lvl="1"/>
            <a:r>
              <a:rPr lang="en-US" dirty="0"/>
              <a:t>Can ask questions via push-to-talk </a:t>
            </a:r>
          </a:p>
          <a:p>
            <a:pPr lvl="2"/>
            <a:r>
              <a:rPr lang="en-US" dirty="0"/>
              <a:t>Have your video pop up when you do, or just an icon</a:t>
            </a:r>
          </a:p>
          <a:p>
            <a:r>
              <a:rPr lang="en-US" sz="2200" dirty="0"/>
              <a:t>Links</a:t>
            </a:r>
          </a:p>
          <a:p>
            <a:pPr lvl="1"/>
            <a:r>
              <a:rPr lang="en-US" sz="1800" dirty="0"/>
              <a:t>Lecture: https://cmu.zoom.us/j/498237829</a:t>
            </a:r>
          </a:p>
          <a:p>
            <a:pPr lvl="1"/>
            <a:r>
              <a:rPr lang="en-US" sz="1800" dirty="0"/>
              <a:t>Recitation: https://bluejeans.com/356748408</a:t>
            </a:r>
          </a:p>
          <a:p>
            <a:pPr lvl="1"/>
            <a:r>
              <a:rPr lang="en-US" sz="1800" dirty="0"/>
              <a:t>Socrative: https://api.socrative.com/rc/XYqCCh (Will discuss during Lecture 1)</a:t>
            </a:r>
          </a:p>
          <a:p>
            <a:r>
              <a:rPr lang="en-US" dirty="0"/>
              <a:t>Etiquette: Join with audio off and push-to-talk </a:t>
            </a:r>
          </a:p>
          <a:p>
            <a:pPr lvl="1"/>
            <a:r>
              <a:rPr lang="en-US" dirty="0"/>
              <a:t>Joining microphone-on distracts everyone with background noise. </a:t>
            </a:r>
          </a:p>
        </p:txBody>
      </p:sp>
    </p:spTree>
    <p:extLst>
      <p:ext uri="{BB962C8B-B14F-4D97-AF65-F5344CB8AC3E}">
        <p14:creationId xmlns:p14="http://schemas.microsoft.com/office/powerpoint/2010/main" val="328579948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382000" cy="5435600"/>
          </a:xfrm>
          <a:ln/>
        </p:spPr>
        <p:txBody>
          <a:bodyPr/>
          <a:lstStyle/>
          <a:p>
            <a:r>
              <a:rPr lang="en-US" dirty="0"/>
              <a:t>Lectures </a:t>
            </a:r>
          </a:p>
          <a:p>
            <a:pPr lvl="1"/>
            <a:r>
              <a:rPr lang="en-US" dirty="0"/>
              <a:t>Higher level concepts</a:t>
            </a:r>
          </a:p>
          <a:p>
            <a:pPr marL="552450" lvl="1"/>
            <a:r>
              <a:rPr lang="en-US" dirty="0"/>
              <a:t>15-213/18-213/18-613: Will run in-class quizzes via Canvas</a:t>
            </a:r>
          </a:p>
          <a:p>
            <a:pPr marL="838200" lvl="2"/>
            <a:r>
              <a:rPr lang="en-US" dirty="0"/>
              <a:t>Your performance could tilt you to a higher grade if it’s a borderline case.</a:t>
            </a:r>
          </a:p>
          <a:p>
            <a:r>
              <a:rPr lang="en-US" dirty="0"/>
              <a:t>Labs (8)</a:t>
            </a:r>
          </a:p>
          <a:p>
            <a:pPr marL="552450" lvl="1"/>
            <a:r>
              <a:rPr lang="en-US" dirty="0"/>
              <a:t>The heart of the course</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r>
              <a:rPr lang="en-US" dirty="0"/>
              <a:t>Exams (midterm + final)</a:t>
            </a:r>
          </a:p>
          <a:p>
            <a:pPr marL="552450" lvl="1"/>
            <a:r>
              <a:rPr lang="en-US" dirty="0"/>
              <a:t>Test your understanding of concepts &amp; mathematical principles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ln/>
        </p:spPr>
        <p:txBody>
          <a:bodyPr/>
          <a:lstStyle/>
          <a:p>
            <a:r>
              <a:rPr lang="en-US" dirty="0"/>
              <a:t>Class Web pages: </a:t>
            </a:r>
          </a:p>
          <a:p>
            <a:pPr lvl="2"/>
            <a:r>
              <a:rPr lang="en-US" b="1" dirty="0">
                <a:solidFill>
                  <a:srgbClr val="FF0000"/>
                </a:solidFill>
                <a:hlinkClick r:id="rId2"/>
              </a:rPr>
              <a:t>http://www.cs.cmu.edu/~213</a:t>
            </a:r>
            <a:endParaRPr lang="en-US" b="1" dirty="0">
              <a:solidFill>
                <a:srgbClr val="FF0000"/>
              </a:solidFill>
            </a:endParaRPr>
          </a:p>
          <a:p>
            <a:pPr marL="552450"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By default, your posts will be private</a:t>
            </a:r>
          </a:p>
          <a:p>
            <a:pPr lvl="1"/>
            <a:r>
              <a:rPr lang="en-US" dirty="0"/>
              <a:t>We will fill the FAQ and Piazza with answers to common questions</a:t>
            </a:r>
          </a:p>
          <a:p>
            <a:r>
              <a:rPr lang="en-US" dirty="0"/>
              <a:t>Canvas (15-213, 18-213, 18-613)</a:t>
            </a:r>
          </a:p>
          <a:p>
            <a:pPr lvl="1"/>
            <a:r>
              <a:rPr lang="en-US" dirty="0"/>
              <a:t>15-213/18-213/18-613 We will use Canvas for in-class quizzes</a:t>
            </a:r>
          </a:p>
        </p:txBody>
      </p:sp>
    </p:spTree>
    <p:extLst>
      <p:ext uri="{BB962C8B-B14F-4D97-AF65-F5344CB8AC3E}">
        <p14:creationId xmlns:p14="http://schemas.microsoft.com/office/powerpoint/2010/main" val="37492732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193800"/>
            <a:ext cx="83820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552450" lvl="1"/>
            <a:endParaRPr lang="en-US" dirty="0"/>
          </a:p>
          <a:p>
            <a:pPr marL="292100"/>
            <a:r>
              <a:rPr lang="en-US" dirty="0"/>
              <a:t>Office hours (starting Tue Sep 5):</a:t>
            </a:r>
          </a:p>
          <a:p>
            <a:pPr marL="552450" lvl="1"/>
            <a:r>
              <a:rPr lang="en-US" dirty="0"/>
              <a:t>TAs: SMTWR, 5:00–9:00pm, </a:t>
            </a:r>
            <a:r>
              <a:rPr lang="en-US" dirty="0" err="1"/>
              <a:t>WeH</a:t>
            </a:r>
            <a:r>
              <a:rPr lang="en-US" dirty="0"/>
              <a:t> 5207 [Thursdays are 5:30–9:00]</a:t>
            </a:r>
          </a:p>
          <a:p>
            <a:pPr marL="552450" lvl="1"/>
            <a:r>
              <a:rPr lang="en-US" dirty="0"/>
              <a:t>Instructors: See course home page</a:t>
            </a:r>
          </a:p>
          <a:p>
            <a:pPr marL="552450" lvl="1"/>
            <a:endParaRPr lang="en-US" dirty="0"/>
          </a:p>
          <a:p>
            <a:pPr marL="292100"/>
            <a:r>
              <a:rPr lang="en-US" dirty="0"/>
              <a:t>Walk-in Tutoring</a:t>
            </a:r>
          </a:p>
          <a:p>
            <a:pPr marL="552450" lvl="1"/>
            <a:r>
              <a:rPr lang="en-US" dirty="0"/>
              <a:t>Details TBA.  Will put information on class webpage.</a:t>
            </a:r>
          </a:p>
          <a:p>
            <a:pPr marL="292100">
              <a:buNone/>
            </a:pPr>
            <a:endParaRPr lang="en-US"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Tree>
    <p:extLst>
      <p:ext uri="{BB962C8B-B14F-4D97-AF65-F5344CB8AC3E}">
        <p14:creationId xmlns:p14="http://schemas.microsoft.com/office/powerpoint/2010/main" val="33667049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Labs And Exams</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alone on all lab assignments</a:t>
            </a:r>
          </a:p>
          <a:p>
            <a:r>
              <a:rPr lang="en-US" dirty="0" err="1"/>
              <a:t>Handins</a:t>
            </a:r>
            <a:endParaRPr lang="en-US" dirty="0"/>
          </a:p>
          <a:p>
            <a:pPr marL="552450" lvl="1"/>
            <a:r>
              <a:rPr lang="en-US" dirty="0"/>
              <a:t>Labs due at 11:00pm</a:t>
            </a:r>
          </a:p>
          <a:p>
            <a:pPr marL="552450" lvl="1"/>
            <a:r>
              <a:rPr lang="en-US" dirty="0"/>
              <a:t>Electronic handins using </a:t>
            </a:r>
            <a:r>
              <a:rPr lang="en-US" b="1" dirty="0" err="1">
                <a:solidFill>
                  <a:srgbClr val="FF0000"/>
                </a:solidFill>
              </a:rPr>
              <a:t>Autolab</a:t>
            </a:r>
            <a:r>
              <a:rPr lang="en-US" dirty="0"/>
              <a:t> (no exceptions!)</a:t>
            </a:r>
          </a:p>
          <a:p>
            <a:r>
              <a:rPr lang="en-US" dirty="0"/>
              <a:t>Exams</a:t>
            </a:r>
          </a:p>
          <a:p>
            <a:pPr marL="552450" lvl="1"/>
            <a:r>
              <a:rPr lang="en-US" dirty="0"/>
              <a:t>Exams will be online in network-isolated clusters</a:t>
            </a:r>
          </a:p>
          <a:p>
            <a:pPr marL="552450" lvl="1"/>
            <a:r>
              <a:rPr lang="en-US" dirty="0"/>
              <a:t>Held over multiple days. Self-scheduled; just sign up!</a:t>
            </a:r>
          </a:p>
          <a:p>
            <a:pPr marL="292100"/>
            <a:r>
              <a:rPr lang="en-US" dirty="0"/>
              <a:t>Appealing grades</a:t>
            </a:r>
          </a:p>
          <a:p>
            <a:pPr marL="552450" lvl="1"/>
            <a:r>
              <a:rPr lang="en-US" dirty="0"/>
              <a:t>Exams: Request via exam server</a:t>
            </a:r>
          </a:p>
          <a:p>
            <a:pPr marL="552450" lvl="1"/>
            <a:r>
              <a:rPr lang="en-US" dirty="0"/>
              <a:t>Assignments: via detailed private post to Piazza within 7 days of completion of grading</a:t>
            </a:r>
          </a:p>
          <a:p>
            <a:pPr marL="552450" lvl="1"/>
            <a:r>
              <a:rPr lang="en-US" dirty="0"/>
              <a:t>Follow formal procedure described in syllabus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a:ln/>
        </p:spPr>
        <p:txBody>
          <a:bodyPr/>
          <a:lstStyle/>
          <a:p>
            <a:pPr marL="119063" indent="-119063"/>
            <a:r>
              <a:rPr lang="en-US" dirty="0"/>
              <a:t>Other Rules of the Lecture Hall</a:t>
            </a:r>
          </a:p>
        </p:txBody>
      </p:sp>
      <p:sp>
        <p:nvSpPr>
          <p:cNvPr id="40964" name="Rectangle 4"/>
          <p:cNvSpPr>
            <a:spLocks noGrp="1" noChangeArrowheads="1"/>
          </p:cNvSpPr>
          <p:nvPr>
            <p:ph type="body" idx="1"/>
          </p:nvPr>
        </p:nvSpPr>
        <p:spPr>
          <a:ln/>
        </p:spPr>
        <p:txBody>
          <a:bodyPr/>
          <a:lstStyle/>
          <a:p>
            <a:r>
              <a:rPr lang="en-US" dirty="0"/>
              <a:t>Laptops: permitted</a:t>
            </a:r>
          </a:p>
          <a:p>
            <a:endParaRPr lang="en-US" dirty="0"/>
          </a:p>
          <a:p>
            <a:r>
              <a:rPr lang="en-US" dirty="0"/>
              <a:t>Electronic communications: </a:t>
            </a:r>
            <a:r>
              <a:rPr lang="en-US" b="1" dirty="0">
                <a:solidFill>
                  <a:srgbClr val="FF0000"/>
                </a:solidFill>
                <a:latin typeface="Calibri Bold" charset="0"/>
                <a:ea typeface="Calibri Bold" charset="0"/>
                <a:cs typeface="Calibri Bold" charset="0"/>
                <a:sym typeface="Calibri Italic" charset="0"/>
              </a:rPr>
              <a:t>forbidden</a:t>
            </a:r>
            <a:endParaRPr lang="en-US" b="1" dirty="0">
              <a:solidFill>
                <a:srgbClr val="FF0000"/>
              </a:solidFill>
              <a:latin typeface="Calibri Bold" charset="0"/>
              <a:ea typeface="Calibri Bold" charset="0"/>
              <a:cs typeface="Calibri Bold" charset="0"/>
              <a:sym typeface="Calibri" charset="0"/>
            </a:endParaRPr>
          </a:p>
          <a:p>
            <a:pPr marL="552450" lvl="1"/>
            <a:r>
              <a:rPr lang="en-US" dirty="0"/>
              <a:t>No email, instant messaging, cell phone calls, etc</a:t>
            </a:r>
          </a:p>
          <a:p>
            <a:endParaRPr lang="en-US" dirty="0"/>
          </a:p>
          <a:p>
            <a:r>
              <a:rPr lang="en-US" dirty="0"/>
              <a:t>Presence in lectures (213): strongly encouraged (and can count in your favor for borderline grades)</a:t>
            </a:r>
          </a:p>
          <a:p>
            <a:endParaRPr lang="en-US" dirty="0"/>
          </a:p>
          <a:p>
            <a:r>
              <a:rPr lang="en-US" dirty="0"/>
              <a:t>No recordings of </a:t>
            </a:r>
            <a:r>
              <a:rPr lang="en-US" b="1" dirty="0">
                <a:solidFill>
                  <a:srgbClr val="FF0000"/>
                </a:solidFill>
                <a:latin typeface="Calibri Bold" charset="0"/>
                <a:ea typeface="Calibri Bold" charset="0"/>
                <a:cs typeface="Calibri Bold" charset="0"/>
              </a:rPr>
              <a:t>ANY KIND</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ln/>
        </p:spPr>
        <p:txBody>
          <a:bodyPr/>
          <a:lstStyle/>
          <a:p>
            <a:r>
              <a:rPr lang="en-US" dirty="0"/>
              <a:t>Exams (50%): midterm (20%), final (30%)</a:t>
            </a:r>
            <a:br>
              <a:rPr lang="en-US" dirty="0"/>
            </a:br>
            <a:r>
              <a:rPr lang="en-US" dirty="0"/>
              <a:t>		</a:t>
            </a:r>
          </a:p>
          <a:p>
            <a:r>
              <a:rPr lang="en-US" dirty="0"/>
              <a:t>Labs (50%): weighted according to effort</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213/513/613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ln/>
        </p:spPr>
        <p:txBody>
          <a:bodyPr/>
          <a:lstStyle/>
          <a:p>
            <a:pPr marL="292100"/>
            <a:r>
              <a:rPr lang="en-US" dirty="0"/>
              <a:t>Students enrolled on Friday, Aug 23 have Autolab accounts</a:t>
            </a:r>
          </a:p>
          <a:p>
            <a:pPr marL="292100">
              <a:spcBef>
                <a:spcPts val="1800"/>
              </a:spcBef>
            </a:pPr>
            <a:r>
              <a:rPr lang="en-US" dirty="0"/>
              <a:t>You must be enrolled to get an account</a:t>
            </a:r>
          </a:p>
          <a:p>
            <a:pPr marL="552450" lvl="1"/>
            <a:r>
              <a:rPr lang="en-US" dirty="0" err="1"/>
              <a:t>Autolab</a:t>
            </a:r>
            <a:r>
              <a:rPr lang="en-US" dirty="0"/>
              <a:t> is not tied in to the Hub’s rosters</a:t>
            </a:r>
          </a:p>
          <a:p>
            <a:pPr marL="552450" lvl="1"/>
            <a:r>
              <a:rPr lang="en-US" dirty="0"/>
              <a:t>If you add in, sign up with Google form (check on Piazza)</a:t>
            </a:r>
          </a:p>
          <a:p>
            <a:pPr marL="552450" lvl="1"/>
            <a:r>
              <a:rPr lang="en-US" dirty="0"/>
              <a:t>We will update the autolab accounts once a day, so check back in 24 hours.</a:t>
            </a:r>
          </a:p>
          <a:p>
            <a:pPr marL="292100">
              <a:spcBef>
                <a:spcPts val="1800"/>
              </a:spcBef>
            </a:pPr>
            <a:r>
              <a:rPr lang="en-US" dirty="0"/>
              <a:t>For those who are waiting to add in, the first lab (C Programming Lab) is available on the Schedule page of the course Web site. </a:t>
            </a:r>
          </a:p>
        </p:txBody>
      </p:sp>
    </p:spTree>
    <p:extLst>
      <p:ext uri="{BB962C8B-B14F-4D97-AF65-F5344CB8AC3E}">
        <p14:creationId xmlns:p14="http://schemas.microsoft.com/office/powerpoint/2010/main" val="31232751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Linux/</a:t>
            </a:r>
            <a:r>
              <a:rPr lang="en-US" dirty="0" err="1"/>
              <a:t>Git</a:t>
            </a:r>
            <a:r>
              <a:rPr lang="en-US" dirty="0"/>
              <a:t> </a:t>
            </a:r>
            <a:r>
              <a:rPr lang="en-US" dirty="0" err="1"/>
              <a:t>bootcamp</a:t>
            </a:r>
            <a:endParaRPr lang="en-US" dirty="0"/>
          </a:p>
        </p:txBody>
      </p:sp>
      <p:sp>
        <p:nvSpPr>
          <p:cNvPr id="3" name="Content Placeholder 2"/>
          <p:cNvSpPr>
            <a:spLocks noGrp="1"/>
          </p:cNvSpPr>
          <p:nvPr>
            <p:ph idx="1"/>
          </p:nvPr>
        </p:nvSpPr>
        <p:spPr/>
        <p:txBody>
          <a:bodyPr/>
          <a:lstStyle/>
          <a:p>
            <a:r>
              <a:rPr lang="en-US" dirty="0"/>
              <a:t>Monday, Sept. 2, 7:00pm GHC Rashid Auditorium</a:t>
            </a:r>
          </a:p>
          <a:p>
            <a:pPr lvl="1"/>
            <a:r>
              <a:rPr lang="en-US" dirty="0"/>
              <a:t>There will also be a bootcamp in SV--time and place TBD</a:t>
            </a:r>
          </a:p>
          <a:p>
            <a:endParaRPr lang="en-US" dirty="0"/>
          </a:p>
          <a:p>
            <a:r>
              <a:rPr lang="en-US" dirty="0"/>
              <a:t>How to tar and </a:t>
            </a:r>
            <a:r>
              <a:rPr lang="en-US" dirty="0" err="1"/>
              <a:t>untar</a:t>
            </a:r>
            <a:r>
              <a:rPr lang="en-US" dirty="0"/>
              <a:t> files</a:t>
            </a:r>
          </a:p>
          <a:p>
            <a:r>
              <a:rPr lang="en-US" dirty="0"/>
              <a:t>How to set permissions on local and </a:t>
            </a:r>
            <a:r>
              <a:rPr lang="en-US" dirty="0" err="1"/>
              <a:t>afs</a:t>
            </a:r>
            <a:r>
              <a:rPr lang="en-US" dirty="0"/>
              <a:t> directories</a:t>
            </a:r>
          </a:p>
          <a:p>
            <a:r>
              <a:rPr lang="en-US" dirty="0"/>
              <a:t>How to set up GIT repository</a:t>
            </a:r>
          </a:p>
          <a:p>
            <a:r>
              <a:rPr lang="en-US" dirty="0"/>
              <a:t>How to recover old files from </a:t>
            </a:r>
            <a:r>
              <a:rPr lang="en-US" dirty="0" err="1"/>
              <a:t>git</a:t>
            </a:r>
            <a:endParaRPr lang="en-US" dirty="0"/>
          </a:p>
          <a:p>
            <a:r>
              <a:rPr lang="en-US" dirty="0"/>
              <a:t>How to </a:t>
            </a:r>
            <a:r>
              <a:rPr lang="en-US" dirty="0" err="1"/>
              <a:t>ssh</a:t>
            </a:r>
            <a:r>
              <a:rPr lang="en-US" dirty="0"/>
              <a:t> to the lab machines</a:t>
            </a:r>
          </a:p>
          <a:p>
            <a:r>
              <a:rPr lang="en-US" dirty="0"/>
              <a:t>How to use a make file</a:t>
            </a:r>
          </a:p>
          <a:p>
            <a:r>
              <a:rPr lang="en-US" dirty="0"/>
              <a:t>And all the other things you were always afraid to ask …</a:t>
            </a:r>
          </a:p>
          <a:p>
            <a:endParaRPr lang="en-US" dirty="0"/>
          </a:p>
        </p:txBody>
      </p:sp>
    </p:spTree>
    <p:extLst>
      <p:ext uri="{BB962C8B-B14F-4D97-AF65-F5344CB8AC3E}">
        <p14:creationId xmlns:p14="http://schemas.microsoft.com/office/powerpoint/2010/main" val="22548358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15-213: Mary </a:t>
            </a:r>
            <a:r>
              <a:rPr lang="en-US" dirty="0" err="1"/>
              <a:t>Widom</a:t>
            </a:r>
            <a:r>
              <a:rPr lang="en-US" dirty="0"/>
              <a:t> (marwidom@cs.cmu.edu)</a:t>
            </a:r>
          </a:p>
          <a:p>
            <a:pPr marL="292100"/>
            <a:r>
              <a:rPr lang="en-US" dirty="0"/>
              <a:t>18-213: ECE Academic services (</a:t>
            </a:r>
            <a:r>
              <a:rPr lang="en-US" dirty="0" err="1"/>
              <a:t>ece-asc@andrew.cmu.edu</a:t>
            </a:r>
            <a:r>
              <a:rPr lang="en-US" dirty="0"/>
              <a:t>)</a:t>
            </a:r>
          </a:p>
          <a:p>
            <a:pPr marL="292100"/>
            <a:r>
              <a:rPr lang="en-US" dirty="0"/>
              <a:t>15-513: Mary </a:t>
            </a:r>
            <a:r>
              <a:rPr lang="en-US" dirty="0" err="1"/>
              <a:t>Widom</a:t>
            </a:r>
            <a:r>
              <a:rPr lang="en-US" dirty="0"/>
              <a:t> (marwidom@cs.cmu.edu)</a:t>
            </a:r>
          </a:p>
          <a:p>
            <a:pPr marL="292100"/>
            <a:r>
              <a:rPr lang="en-US" dirty="0"/>
              <a:t>14-513: INI Enrollment (</a:t>
            </a:r>
            <a:r>
              <a:rPr lang="en-US" dirty="0">
                <a:hlinkClick r:id="rId2"/>
              </a:rPr>
              <a:t>ini-enrollment@andrew.cmu.edu</a:t>
            </a:r>
            <a:r>
              <a:rPr lang="en-US" dirty="0"/>
              <a:t>)</a:t>
            </a:r>
          </a:p>
          <a:p>
            <a:pPr marL="292100"/>
            <a:r>
              <a:rPr lang="en-US" dirty="0"/>
              <a:t>18-613: ECE Academic services (</a:t>
            </a:r>
            <a:r>
              <a:rPr lang="en-US" dirty="0" err="1"/>
              <a:t>ece-asc@andrew.cmu.edu</a:t>
            </a:r>
            <a:r>
              <a:rPr lang="en-US" dirty="0"/>
              <a:t>)</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9425909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Only">
  <a:themeElements>
    <a:clrScheme name="">
      <a:dk1>
        <a:srgbClr val="000000"/>
      </a:dk1>
      <a:lt1>
        <a:srgbClr val="FFFFFF"/>
      </a:lt1>
      <a:dk2>
        <a:srgbClr val="000000"/>
      </a:dk2>
      <a:lt2>
        <a:srgbClr val="00000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Only">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12084</TotalTime>
  <Pages>0</Pages>
  <Words>4016</Words>
  <Characters>0</Characters>
  <Application>Microsoft Office PowerPoint</Application>
  <PresentationFormat>On-screen Show (4:3)</PresentationFormat>
  <Lines>0</Lines>
  <Paragraphs>627</Paragraphs>
  <Slides>56</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56</vt:i4>
      </vt:variant>
    </vt:vector>
  </HeadingPairs>
  <TitlesOfParts>
    <vt:vector size="71" baseType="lpstr">
      <vt:lpstr>Arial</vt:lpstr>
      <vt:lpstr>Arial Narrow</vt:lpstr>
      <vt:lpstr>Calibri</vt:lpstr>
      <vt:lpstr>Calibri Bold</vt:lpstr>
      <vt:lpstr>Calibri Italic</vt:lpstr>
      <vt:lpstr>Courier New</vt:lpstr>
      <vt:lpstr>Gill Sans</vt:lpstr>
      <vt:lpstr>Gill Sans MT</vt:lpstr>
      <vt:lpstr>Gill Sans MT Condensed</vt:lpstr>
      <vt:lpstr>Times New Roman</vt:lpstr>
      <vt:lpstr>Wingdings</vt:lpstr>
      <vt:lpstr>Wingdings 2</vt:lpstr>
      <vt:lpstr>Title Slide</vt:lpstr>
      <vt:lpstr>Title and Content</vt:lpstr>
      <vt:lpstr>Title Only</vt:lpstr>
      <vt:lpstr>PowerPoint Presentation</vt:lpstr>
      <vt:lpstr>PowerPoint Presentation</vt:lpstr>
      <vt:lpstr>Overview</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Systems Concentration</vt:lpstr>
      <vt:lpstr>Academic Integrity</vt:lpstr>
      <vt:lpstr>Cheating/Plagiarism: Description</vt:lpstr>
      <vt:lpstr>Cheating/Plagiarism: Description (cont.)</vt:lpstr>
      <vt:lpstr>Cheating/Plagiarism: Description</vt:lpstr>
      <vt:lpstr>Cheating: Consequences</vt:lpstr>
      <vt:lpstr>Some Concrete Examples:</vt:lpstr>
      <vt:lpstr>How it Feels: Student and Instructor</vt:lpstr>
      <vt:lpstr>How it Feels: Student and Instructor (cont.)</vt:lpstr>
      <vt:lpstr>Why It’s a Big Deal</vt:lpstr>
      <vt:lpstr>Version Control: Your Good Friend</vt:lpstr>
      <vt:lpstr>How to Avoid AIVs</vt:lpstr>
      <vt:lpstr>Logistics</vt:lpstr>
      <vt:lpstr>Instructors</vt:lpstr>
      <vt:lpstr>15-213/18-213, 14-513, 15-513, and 18-613</vt:lpstr>
      <vt:lpstr>Live-Streamed Lecture Availability</vt:lpstr>
      <vt:lpstr>Textbooks</vt:lpstr>
      <vt:lpstr>Course Components</vt:lpstr>
      <vt:lpstr>Getting Help </vt:lpstr>
      <vt:lpstr>Getting Help </vt:lpstr>
      <vt:lpstr>Policies: Labs And Exams</vt:lpstr>
      <vt:lpstr>Facilities</vt:lpstr>
      <vt:lpstr>Timeliness</vt:lpstr>
      <vt:lpstr>Other Rules of the Lecture Hall</vt:lpstr>
      <vt:lpstr>Policies: Grading</vt:lpstr>
      <vt:lpstr>Programs and Data</vt:lpstr>
      <vt:lpstr>The Memory Hierarchy</vt:lpstr>
      <vt:lpstr> Virtual Memory</vt:lpstr>
      <vt:lpstr>Exceptional  Control Flow</vt:lpstr>
      <vt:lpstr> Networking, and Concurrency</vt:lpstr>
      <vt:lpstr>Lab Rationale </vt:lpstr>
      <vt:lpstr> Autolab (https://autolab.andrew.cmu.edu)</vt:lpstr>
      <vt:lpstr> Autolab accounts</vt:lpstr>
      <vt:lpstr>Linux/Git bootcamp</vt:lpstr>
      <vt:lpstr> Waitlist questions</vt:lpstr>
      <vt:lpstr>Welcome and Enjoy!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Kesden</cp:lastModifiedBy>
  <cp:revision>187</cp:revision>
  <cp:lastPrinted>2011-08-30T03:47:10Z</cp:lastPrinted>
  <dcterms:created xsi:type="dcterms:W3CDTF">2012-08-28T17:04:18Z</dcterms:created>
  <dcterms:modified xsi:type="dcterms:W3CDTF">2019-08-27T15:56:38Z</dcterms:modified>
</cp:coreProperties>
</file>