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636" r:id="rId2"/>
    <p:sldId id="542" r:id="rId3"/>
    <p:sldId id="638" r:id="rId4"/>
    <p:sldId id="652" r:id="rId5"/>
    <p:sldId id="654" r:id="rId6"/>
    <p:sldId id="608" r:id="rId7"/>
    <p:sldId id="605" r:id="rId8"/>
    <p:sldId id="606" r:id="rId9"/>
    <p:sldId id="668" r:id="rId10"/>
    <p:sldId id="607" r:id="rId11"/>
    <p:sldId id="669" r:id="rId12"/>
    <p:sldId id="670" r:id="rId13"/>
    <p:sldId id="671" r:id="rId14"/>
    <p:sldId id="672" r:id="rId15"/>
    <p:sldId id="673" r:id="rId16"/>
    <p:sldId id="610" r:id="rId17"/>
    <p:sldId id="609" r:id="rId18"/>
    <p:sldId id="613" r:id="rId19"/>
    <p:sldId id="615" r:id="rId20"/>
    <p:sldId id="616" r:id="rId21"/>
    <p:sldId id="678" r:id="rId22"/>
    <p:sldId id="655" r:id="rId23"/>
    <p:sldId id="617" r:id="rId24"/>
    <p:sldId id="674" r:id="rId25"/>
    <p:sldId id="618" r:id="rId26"/>
    <p:sldId id="619" r:id="rId27"/>
    <p:sldId id="675" r:id="rId28"/>
    <p:sldId id="658" r:id="rId29"/>
    <p:sldId id="659" r:id="rId30"/>
    <p:sldId id="660" r:id="rId31"/>
    <p:sldId id="661" r:id="rId32"/>
    <p:sldId id="662" r:id="rId33"/>
    <p:sldId id="663" r:id="rId34"/>
    <p:sldId id="664" r:id="rId35"/>
    <p:sldId id="665" r:id="rId36"/>
    <p:sldId id="681" r:id="rId37"/>
    <p:sldId id="682" r:id="rId38"/>
    <p:sldId id="683" r:id="rId39"/>
    <p:sldId id="657" r:id="rId40"/>
    <p:sldId id="574" r:id="rId41"/>
    <p:sldId id="676" r:id="rId42"/>
    <p:sldId id="575" r:id="rId43"/>
    <p:sldId id="653" r:id="rId44"/>
    <p:sldId id="576" r:id="rId45"/>
    <p:sldId id="577" r:id="rId46"/>
    <p:sldId id="578" r:id="rId47"/>
    <p:sldId id="677" r:id="rId48"/>
    <p:sldId id="579" r:id="rId49"/>
    <p:sldId id="596" r:id="rId50"/>
    <p:sldId id="680" r:id="rId51"/>
    <p:sldId id="641" r:id="rId52"/>
    <p:sldId id="656" r:id="rId53"/>
    <p:sldId id="625" r:id="rId54"/>
    <p:sldId id="626" r:id="rId55"/>
    <p:sldId id="627" r:id="rId56"/>
    <p:sldId id="628" r:id="rId57"/>
    <p:sldId id="632" r:id="rId58"/>
    <p:sldId id="630" r:id="rId59"/>
    <p:sldId id="633" r:id="rId60"/>
    <p:sldId id="631" r:id="rId61"/>
    <p:sldId id="593" r:id="rId62"/>
  </p:sldIdLst>
  <p:sldSz cx="9144000" cy="6858000" type="screen4x3"/>
  <p:notesSz cx="7315200" cy="9601200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7F5CD"/>
    <a:srgbClr val="000000"/>
    <a:srgbClr val="9D3E40"/>
    <a:srgbClr val="D5F1CF"/>
    <a:srgbClr val="F1C7C7"/>
    <a:srgbClr val="F6F5BD"/>
    <a:srgbClr val="EBAFAF"/>
    <a:srgbClr val="DB6F6F"/>
    <a:srgbClr val="E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4" autoAdjust="0"/>
    <p:restoredTop sz="96071" autoAdjust="0"/>
  </p:normalViewPr>
  <p:slideViewPr>
    <p:cSldViewPr snapToObjects="1">
      <p:cViewPr varScale="1">
        <p:scale>
          <a:sx n="144" d="100"/>
          <a:sy n="144" d="100"/>
        </p:scale>
        <p:origin x="2688" y="192"/>
      </p:cViewPr>
      <p:guideLst>
        <p:guide orient="horz" pos="1728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0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Resume here 7/28,</a:t>
            </a:r>
            <a:r>
              <a:rPr lang="en-US" baseline="0" dirty="0"/>
              <a:t> re-export slides afterward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2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220"/>
            <a:ext cx="5364480" cy="43198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2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24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21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2598280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6500608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067016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5633424" y="32568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5199832" y="32568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4766240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332648" y="32568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3899056" y="32568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3465464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3031872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762000" y="2895599"/>
            <a:ext cx="1447800" cy="914400"/>
            <a:chOff x="2438400" y="3429000"/>
            <a:chExt cx="1447800" cy="914400"/>
          </a:xfrm>
        </p:grpSpPr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98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99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01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02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5</a:t>
              </a:r>
            </a:p>
          </p:txBody>
        </p:sp>
      </p:grpSp>
      <p:sp>
        <p:nvSpPr>
          <p:cNvPr id="106" name="Text Box 6"/>
          <p:cNvSpPr txBox="1">
            <a:spLocks noChangeArrowheads="1"/>
          </p:cNvSpPr>
          <p:nvPr/>
        </p:nvSpPr>
        <p:spPr bwMode="auto">
          <a:xfrm>
            <a:off x="6500608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6067016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5633424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199832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4766240" y="457200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6" name="Text Box 6"/>
          <p:cNvSpPr txBox="1">
            <a:spLocks noChangeArrowheads="1"/>
          </p:cNvSpPr>
          <p:nvPr/>
        </p:nvSpPr>
        <p:spPr bwMode="auto">
          <a:xfrm>
            <a:off x="4343400" y="4572000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3899056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2598280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21" name="Text Box 6"/>
          <p:cNvSpPr txBox="1">
            <a:spLocks noChangeArrowheads="1"/>
          </p:cNvSpPr>
          <p:nvPr/>
        </p:nvSpPr>
        <p:spPr bwMode="auto">
          <a:xfrm>
            <a:off x="3465464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3031872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62000" y="4190999"/>
            <a:ext cx="1447800" cy="914400"/>
            <a:chOff x="2438400" y="3429000"/>
            <a:chExt cx="1447800" cy="914400"/>
          </a:xfrm>
        </p:grpSpPr>
        <p:sp>
          <p:nvSpPr>
            <p:cNvPr id="127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128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29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30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32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5</a:t>
              </a:r>
            </a:p>
          </p:txBody>
        </p:sp>
      </p:grpSp>
      <p:sp>
        <p:nvSpPr>
          <p:cNvPr id="133" name="Text Box 6"/>
          <p:cNvSpPr txBox="1">
            <a:spLocks noChangeArrowheads="1"/>
          </p:cNvSpPr>
          <p:nvPr/>
        </p:nvSpPr>
        <p:spPr bwMode="auto">
          <a:xfrm>
            <a:off x="6500608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5" name="Text Box 6"/>
          <p:cNvSpPr txBox="1">
            <a:spLocks noChangeArrowheads="1"/>
          </p:cNvSpPr>
          <p:nvPr/>
        </p:nvSpPr>
        <p:spPr bwMode="auto">
          <a:xfrm>
            <a:off x="6067016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5633424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9" name="Text Box 6"/>
          <p:cNvSpPr txBox="1">
            <a:spLocks noChangeArrowheads="1"/>
          </p:cNvSpPr>
          <p:nvPr/>
        </p:nvSpPr>
        <p:spPr bwMode="auto">
          <a:xfrm>
            <a:off x="5199832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1" name="Text Box 6"/>
          <p:cNvSpPr txBox="1">
            <a:spLocks noChangeArrowheads="1"/>
          </p:cNvSpPr>
          <p:nvPr/>
        </p:nvSpPr>
        <p:spPr bwMode="auto">
          <a:xfrm>
            <a:off x="4766240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3" name="Text Box 6"/>
          <p:cNvSpPr txBox="1">
            <a:spLocks noChangeArrowheads="1"/>
          </p:cNvSpPr>
          <p:nvPr/>
        </p:nvSpPr>
        <p:spPr bwMode="auto">
          <a:xfrm>
            <a:off x="4332648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5" name="Text Box 6"/>
          <p:cNvSpPr txBox="1">
            <a:spLocks noChangeArrowheads="1"/>
          </p:cNvSpPr>
          <p:nvPr/>
        </p:nvSpPr>
        <p:spPr bwMode="auto">
          <a:xfrm>
            <a:off x="3899056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7" name="Text Box 6"/>
          <p:cNvSpPr txBox="1">
            <a:spLocks noChangeArrowheads="1"/>
          </p:cNvSpPr>
          <p:nvPr/>
        </p:nvSpPr>
        <p:spPr bwMode="auto">
          <a:xfrm>
            <a:off x="2598280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3465464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51" name="Text Box 6"/>
          <p:cNvSpPr txBox="1">
            <a:spLocks noChangeArrowheads="1"/>
          </p:cNvSpPr>
          <p:nvPr/>
        </p:nvSpPr>
        <p:spPr bwMode="auto">
          <a:xfrm>
            <a:off x="3031872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762000" y="5562599"/>
            <a:ext cx="1447800" cy="914400"/>
            <a:chOff x="2438400" y="3429000"/>
            <a:chExt cx="1447800" cy="914400"/>
          </a:xfrm>
        </p:grpSpPr>
        <p:sp>
          <p:nvSpPr>
            <p:cNvPr id="154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155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156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57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58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59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590800" y="2839179"/>
            <a:ext cx="4343400" cy="361221"/>
            <a:chOff x="2590800" y="5562599"/>
            <a:chExt cx="4343400" cy="361221"/>
          </a:xfrm>
        </p:grpSpPr>
        <p:sp>
          <p:nvSpPr>
            <p:cNvPr id="192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93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94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95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96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97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98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99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00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01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590800" y="4134579"/>
            <a:ext cx="4343400" cy="361221"/>
            <a:chOff x="2590800" y="5562599"/>
            <a:chExt cx="4343400" cy="361221"/>
          </a:xfrm>
        </p:grpSpPr>
        <p:sp>
          <p:nvSpPr>
            <p:cNvPr id="203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204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205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206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207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208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209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210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11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12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590800" y="5506179"/>
            <a:ext cx="4343400" cy="361221"/>
            <a:chOff x="2590800" y="5562599"/>
            <a:chExt cx="4343400" cy="361221"/>
          </a:xfrm>
        </p:grpSpPr>
        <p:sp>
          <p:nvSpPr>
            <p:cNvPr id="214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215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216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217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21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21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22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22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2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2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52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Advanced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 / 18-213: 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Nov. 20,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66514" y="50276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produce-</a:t>
            </a:r>
            <a:r>
              <a:rPr lang="en-US" dirty="0" err="1"/>
              <a:t>consume.c</a:t>
            </a:r>
            <a:r>
              <a:rPr lang="en-US" dirty="0"/>
              <a:t> in code directory</a:t>
            </a:r>
          </a:p>
          <a:p>
            <a:r>
              <a:rPr lang="en-US" dirty="0"/>
              <a:t>10-entry shared circular buffer</a:t>
            </a:r>
          </a:p>
          <a:p>
            <a:r>
              <a:rPr lang="en-US" dirty="0"/>
              <a:t>5 producers</a:t>
            </a:r>
          </a:p>
          <a:p>
            <a:pPr lvl="1"/>
            <a:r>
              <a:rPr lang="en-US" dirty="0"/>
              <a:t>Agent </a:t>
            </a:r>
            <a:r>
              <a:rPr lang="en-US" dirty="0" err="1"/>
              <a:t>i</a:t>
            </a:r>
            <a:r>
              <a:rPr lang="en-US" dirty="0"/>
              <a:t> generates numbers from 20*</a:t>
            </a:r>
            <a:r>
              <a:rPr lang="en-US" dirty="0" err="1"/>
              <a:t>i</a:t>
            </a:r>
            <a:r>
              <a:rPr lang="en-US" dirty="0"/>
              <a:t> to 20*</a:t>
            </a:r>
            <a:r>
              <a:rPr lang="en-US" dirty="0" err="1"/>
              <a:t>i</a:t>
            </a:r>
            <a:r>
              <a:rPr lang="en-US" dirty="0"/>
              <a:t> – 1.</a:t>
            </a:r>
          </a:p>
          <a:p>
            <a:pPr lvl="1"/>
            <a:r>
              <a:rPr lang="en-US" dirty="0"/>
              <a:t>Puts them in buffer</a:t>
            </a:r>
          </a:p>
          <a:p>
            <a:r>
              <a:rPr lang="en-US" dirty="0"/>
              <a:t>5 consumers</a:t>
            </a:r>
          </a:p>
          <a:p>
            <a:pPr lvl="1"/>
            <a:r>
              <a:rPr lang="en-US" dirty="0"/>
              <a:t>Each retrieves 20 elements from buffer</a:t>
            </a:r>
          </a:p>
          <a:p>
            <a:r>
              <a:rPr lang="en-US" dirty="0"/>
              <a:t>Main program</a:t>
            </a:r>
          </a:p>
          <a:p>
            <a:pPr lvl="1"/>
            <a:r>
              <a:rPr lang="en-US" dirty="0"/>
              <a:t>Makes sure each value between 0 and 99 retrieved once</a:t>
            </a:r>
          </a:p>
        </p:txBody>
      </p:sp>
    </p:spTree>
    <p:extLst>
      <p:ext uri="{BB962C8B-B14F-4D97-AF65-F5344CB8AC3E}">
        <p14:creationId xmlns:p14="http://schemas.microsoft.com/office/powerpoint/2010/main" val="11501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semaphores to schedule shared resources</a:t>
            </a:r>
          </a:p>
          <a:p>
            <a:pPr lvl="1"/>
            <a:r>
              <a:rPr lang="en-US" dirty="0"/>
              <a:t>Producer-consumer problem</a:t>
            </a:r>
          </a:p>
          <a:p>
            <a:pPr lvl="1"/>
            <a:r>
              <a:rPr lang="en-US" b="1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i="1" dirty="0"/>
              <a:t>Reader</a:t>
            </a:r>
            <a:r>
              <a:rPr lang="en-US" dirty="0"/>
              <a:t> threads only read the object</a:t>
            </a:r>
          </a:p>
          <a:p>
            <a:pPr lvl="1"/>
            <a:r>
              <a:rPr lang="en-US" i="1" dirty="0"/>
              <a:t>Writer</a:t>
            </a:r>
            <a:r>
              <a:rPr lang="en-US" dirty="0"/>
              <a:t> threads modify the object (read/write access)</a:t>
            </a:r>
          </a:p>
          <a:p>
            <a:pPr lvl="1"/>
            <a:r>
              <a:rPr lang="en-US" dirty="0"/>
              <a:t>Writers must have exclusive access to the object</a:t>
            </a:r>
          </a:p>
          <a:p>
            <a:pPr lvl="1"/>
            <a:r>
              <a:rPr lang="en-US" dirty="0"/>
              <a:t>Unlimited number of readers can access the object</a:t>
            </a:r>
          </a:p>
          <a:p>
            <a:r>
              <a:rPr lang="en-US" dirty="0"/>
              <a:t>Occurs frequently in real systems, e.g.,</a:t>
            </a:r>
          </a:p>
          <a:p>
            <a:pPr lvl="1"/>
            <a:r>
              <a:rPr lang="en-US" dirty="0"/>
              <a:t>Online airline reservation system</a:t>
            </a:r>
          </a:p>
          <a:p>
            <a:pPr lvl="1"/>
            <a:r>
              <a:rPr lang="en-US" dirty="0"/>
              <a:t>Multithreaded caching Web proxy</a:t>
            </a:r>
          </a:p>
          <a:p>
            <a:pPr lvl="1"/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Read/</a:t>
            </a:r>
          </a:p>
          <a:p>
            <a:r>
              <a:rPr lang="en-US" sz="1800" dirty="0">
                <a:latin typeface="Calibri" pitchFamily="34" charset="0"/>
              </a:rPr>
              <a:t>Write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Read-only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20" name="Left Brace 19"/>
          <p:cNvSpPr/>
          <p:nvPr/>
        </p:nvSpPr>
        <p:spPr bwMode="auto"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83825" y="4419600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421775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2437637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2421775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4663046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4678908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4663046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279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Readers-Writers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readers-writers problem </a:t>
            </a:r>
            <a:r>
              <a:rPr lang="en-US" dirty="0"/>
              <a:t>(favors readers)</a:t>
            </a:r>
          </a:p>
          <a:p>
            <a:pPr lvl="1"/>
            <a:r>
              <a:rPr lang="en-US" dirty="0"/>
              <a:t>No reader should be kept waiting unless a writer has already been granted permission to use the object. </a:t>
            </a:r>
          </a:p>
          <a:p>
            <a:pPr lvl="1"/>
            <a:r>
              <a:rPr lang="en-US" dirty="0"/>
              <a:t>A reader that arrives after a waiting writer gets priority over the writer. </a:t>
            </a:r>
          </a:p>
          <a:p>
            <a:pPr lvl="1">
              <a:buNone/>
            </a:pPr>
            <a:endParaRPr lang="en-US" dirty="0"/>
          </a:p>
          <a:p>
            <a:r>
              <a:rPr lang="en-US" i="1" dirty="0"/>
              <a:t>Second readers-writers problem </a:t>
            </a:r>
            <a:r>
              <a:rPr lang="en-US" dirty="0"/>
              <a:t>(favors writers)</a:t>
            </a:r>
          </a:p>
          <a:p>
            <a:pPr lvl="1"/>
            <a:r>
              <a:rPr lang="en-US" dirty="0"/>
              <a:t>Once a writer is ready to write, it performs its write as soon as possible </a:t>
            </a:r>
          </a:p>
          <a:p>
            <a:pPr lvl="1"/>
            <a:r>
              <a:rPr lang="en-US" dirty="0"/>
              <a:t>A reader that arrives after a writer must wait, even if the writer is also waiting. </a:t>
            </a:r>
          </a:p>
          <a:p>
            <a:pPr lvl="1"/>
            <a:endParaRPr lang="en-US" dirty="0"/>
          </a:p>
          <a:p>
            <a:r>
              <a:rPr lang="en-US" i="1" dirty="0"/>
              <a:t>Starvation</a:t>
            </a:r>
            <a:r>
              <a:rPr lang="en-US" dirty="0"/>
              <a:t> (where a thread waits indefinitely) is possible in both cases.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3654842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86400" y="5347136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4324350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340212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4324350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6565621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6581483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6565621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538" y="1853118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79488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895350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879488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120759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H="1">
            <a:off x="3136621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3120759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1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141416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</p:spTree>
    <p:extLst>
      <p:ext uri="{BB962C8B-B14F-4D97-AF65-F5344CB8AC3E}">
        <p14:creationId xmlns:p14="http://schemas.microsoft.com/office/powerpoint/2010/main" val="2677405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</p:spTree>
    <p:extLst>
      <p:ext uri="{BB962C8B-B14F-4D97-AF65-F5344CB8AC3E}">
        <p14:creationId xmlns:p14="http://schemas.microsoft.com/office/powerpoint/2010/main" val="333591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Reminder: 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"</a:t>
            </a:r>
            <a:r>
              <a:rPr lang="en-US" dirty="0" err="1"/>
              <a:t>Proberen</a:t>
            </a:r>
            <a:r>
              <a:rPr lang="en-US" dirty="0"/>
              <a:t>"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"</a:t>
            </a:r>
            <a:r>
              <a:rPr lang="en-US" dirty="0" err="1"/>
              <a:t>Verhogen</a:t>
            </a:r>
            <a:r>
              <a:rPr lang="en-US" dirty="0"/>
              <a:t>"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3429000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9487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95250" y="4420731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1865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8246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67735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4913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588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94286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1209" y="4738062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74574" y="3429000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04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2082" y="5963453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4462" y="4287142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3979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0</a:t>
            </a:r>
          </a:p>
          <a:p>
            <a:r>
              <a:rPr lang="en-US" sz="2000" dirty="0">
                <a:latin typeface="Calibri" pitchFamily="34" charset="0"/>
              </a:rPr>
              <a:t>W ==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5181" y="5862935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3936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Readers-Writers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Shortcoming of first solution</a:t>
            </a:r>
          </a:p>
          <a:p>
            <a:pPr lvl="1"/>
            <a:r>
              <a:rPr lang="en-US" dirty="0"/>
              <a:t>Continuous stream of readers will block writers indefinitely</a:t>
            </a:r>
          </a:p>
          <a:p>
            <a:r>
              <a:rPr lang="en-US" dirty="0"/>
              <a:t>Second version</a:t>
            </a:r>
          </a:p>
          <a:p>
            <a:pPr lvl="1"/>
            <a:r>
              <a:rPr lang="en-US" dirty="0"/>
              <a:t>Once writer comes along, blocks access to later readers</a:t>
            </a:r>
          </a:p>
          <a:p>
            <a:pPr lvl="1"/>
            <a:r>
              <a:rPr lang="en-US" dirty="0"/>
              <a:t>Series of writes could block all reads</a:t>
            </a:r>
          </a:p>
          <a:p>
            <a:r>
              <a:rPr lang="en-US" dirty="0"/>
              <a:t>FIFO implementation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rwqueue</a:t>
            </a:r>
            <a:r>
              <a:rPr lang="en-US" dirty="0"/>
              <a:t> code in code directory</a:t>
            </a:r>
          </a:p>
          <a:p>
            <a:pPr lvl="1"/>
            <a:r>
              <a:rPr lang="en-US" dirty="0"/>
              <a:t>Service requests in order received</a:t>
            </a:r>
          </a:p>
          <a:p>
            <a:pPr lvl="1"/>
            <a:r>
              <a:rPr lang="en-US" dirty="0"/>
              <a:t>Threads kept in FIFO</a:t>
            </a:r>
          </a:p>
          <a:p>
            <a:pPr lvl="1"/>
            <a:r>
              <a:rPr lang="en-US" dirty="0"/>
              <a:t>Each has semaphore that enables its access to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67000" y="990600"/>
            <a:ext cx="5638800" cy="541686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;      // Initially 0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, r, w; // Initially 1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P(&amp;r);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V(&amp;r)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43200" y="990600"/>
            <a:ext cx="3581400" cy="517064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1)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P(&amp;r);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P(&amp;w);</a:t>
            </a: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r>
              <a:rPr lang="en-US" sz="1600" dirty="0">
                <a:latin typeface="Courier New" pitchFamily="49" charset="0"/>
              </a:rPr>
              <a:t>    V(&amp;w);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0);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V(&amp;r);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/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semaphores to protect shared resources via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</a:t>
            </a:r>
          </a:p>
          <a:p>
            <a:pPr lvl="1"/>
            <a:r>
              <a:rPr lang="en-US" dirty="0"/>
              <a:t>Surround each access to the shared variable(s) with </a:t>
            </a:r>
            <a:r>
              <a:rPr lang="en-US" i="1" dirty="0"/>
              <a:t>P(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V(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operations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This case is so common, that </a:t>
            </a:r>
            <a:r>
              <a:rPr lang="en-US" dirty="0" err="1"/>
              <a:t>pthreads</a:t>
            </a:r>
            <a:r>
              <a:rPr lang="en-US" dirty="0"/>
              <a:t> provides </a:t>
            </a:r>
            <a:r>
              <a:rPr lang="en-US" dirty="0" err="1"/>
              <a:t>mutex</a:t>
            </a:r>
            <a:r>
              <a:rPr lang="en-US" dirty="0"/>
              <a:t> as primitive.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875" y="3733800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34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77508" y="427727"/>
            <a:ext cx="7592093" cy="762000"/>
          </a:xfrm>
        </p:spPr>
        <p:txBody>
          <a:bodyPr/>
          <a:lstStyle/>
          <a:p>
            <a:r>
              <a:rPr lang="en-US" dirty="0"/>
              <a:t>One Worry: Races</a:t>
            </a: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correctness of the program depends on one thread reaching point x before another thread reaches point y</a:t>
            </a: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720684" y="2229683"/>
            <a:ext cx="6341199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 threaded program with a race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tid[N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Pthread_create(&amp;tid[i</a:t>
            </a:r>
            <a:r>
              <a:rPr lang="en-US" sz="1600" dirty="0">
                <a:latin typeface="Courier New" pitchFamily="49" charset="0"/>
              </a:rPr>
              <a:t>], NULL, thread,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Pthread_join(tid[i</a:t>
            </a:r>
            <a:r>
              <a:rPr lang="en-US" sz="1600" dirty="0">
                <a:latin typeface="Courier New" pitchFamily="49" charset="0"/>
              </a:rPr>
              <a:t>], NULL);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*thread(void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("Hello from thread %d\n",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156" y="6412468"/>
            <a:ext cx="74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92093" cy="762000"/>
          </a:xfrm>
        </p:spPr>
        <p:txBody>
          <a:bodyPr/>
          <a:lstStyle/>
          <a:p>
            <a:r>
              <a:rPr lang="en-US"/>
              <a:t>Race Elimination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53" y="1143000"/>
            <a:ext cx="8219447" cy="609600"/>
          </a:xfrm>
        </p:spPr>
        <p:txBody>
          <a:bodyPr/>
          <a:lstStyle/>
          <a:p>
            <a:r>
              <a:rPr lang="en-US" dirty="0"/>
              <a:t>Make sure don’t have unintended sharing of state</a:t>
            </a:r>
          </a:p>
        </p:txBody>
      </p:sp>
      <p:sp>
        <p:nvSpPr>
          <p:cNvPr id="951300" name="Rectangle 4"/>
          <p:cNvSpPr>
            <a:spLocks noChangeArrowheads="1"/>
          </p:cNvSpPr>
          <p:nvPr/>
        </p:nvSpPr>
        <p:spPr bwMode="auto">
          <a:xfrm>
            <a:off x="505493" y="1629489"/>
            <a:ext cx="6587461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 threaded program without the race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tid[N];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i;</a:t>
            </a:r>
          </a:p>
          <a:p>
            <a:r>
              <a:rPr lang="en-US" sz="1600" dirty="0">
                <a:latin typeface="Courier New" pitchFamily="49" charset="0"/>
              </a:rPr>
              <a:t>    for (i = 0; i &lt; N;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*valp = </a:t>
            </a:r>
            <a:r>
              <a:rPr lang="en-US" sz="1600" dirty="0" err="1">
                <a:latin typeface="Courier New" pitchFamily="49" charset="0"/>
              </a:rPr>
              <a:t>Malloc</a:t>
            </a:r>
            <a:r>
              <a:rPr lang="en-US" sz="1600" dirty="0">
                <a:latin typeface="Courier New" pitchFamily="49" charset="0"/>
              </a:rPr>
              <a:t>(sizeof(int));</a:t>
            </a:r>
          </a:p>
          <a:p>
            <a:r>
              <a:rPr lang="en-US" sz="1600" dirty="0">
                <a:latin typeface="Courier New" pitchFamily="49" charset="0"/>
              </a:rPr>
              <a:t>        *valp = i;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Pthread_create(&amp;tid[i</a:t>
            </a:r>
            <a:r>
              <a:rPr lang="en-US" sz="1600" dirty="0">
                <a:latin typeface="Courier New" pitchFamily="49" charset="0"/>
              </a:rPr>
              <a:t>], NULL, thread, valp);</a:t>
            </a:r>
          </a:p>
          <a:p>
            <a:r>
              <a:rPr lang="en-US" sz="1600" dirty="0">
                <a:latin typeface="Courier New" pitchFamily="49" charset="0"/>
              </a:rPr>
              <a:t>    }  </a:t>
            </a:r>
          </a:p>
          <a:p>
            <a:r>
              <a:rPr lang="en-US" sz="1600" dirty="0">
                <a:latin typeface="Courier New" pitchFamily="49" charset="0"/>
              </a:rPr>
              <a:t>    for (i = 0; i &lt; N; i++)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Pthread_join(tid[i</a:t>
            </a:r>
            <a:r>
              <a:rPr lang="en-US" sz="1600" dirty="0">
                <a:latin typeface="Courier New" pitchFamily="49" charset="0"/>
              </a:rPr>
              <a:t>], NULL);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*thread(void *vargp)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myid = *((int *)vargp);</a:t>
            </a:r>
          </a:p>
          <a:p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printf("Hello</a:t>
            </a:r>
            <a:r>
              <a:rPr lang="en-US" sz="1600" dirty="0">
                <a:latin typeface="Courier New" pitchFamily="49" charset="0"/>
              </a:rPr>
              <a:t> from thread %d\n", myid);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412468"/>
            <a:ext cx="99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norace.c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/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7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5678"/>
            <a:ext cx="7592093" cy="762000"/>
          </a:xfrm>
        </p:spPr>
        <p:txBody>
          <a:bodyPr/>
          <a:lstStyle/>
          <a:p>
            <a:r>
              <a:rPr lang="en-US" dirty="0"/>
              <a:t>A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396287" cy="5224462"/>
          </a:xfrm>
        </p:spPr>
        <p:txBody>
          <a:bodyPr/>
          <a:lstStyle/>
          <a:p>
            <a:r>
              <a:rPr lang="en-US" dirty="0"/>
              <a:t>Def: A process is </a:t>
            </a:r>
            <a:r>
              <a:rPr lang="en-US" i="1" dirty="0">
                <a:solidFill>
                  <a:srgbClr val="990000"/>
                </a:solidFill>
              </a:rPr>
              <a:t>deadlocked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/>
              <a:t>iff</a:t>
            </a:r>
            <a:r>
              <a:rPr lang="en-US" dirty="0"/>
              <a:t> it is waiting for a condition that will never be true. </a:t>
            </a:r>
          </a:p>
          <a:p>
            <a:pPr>
              <a:buNone/>
            </a:pPr>
            <a:endParaRPr lang="en-US" dirty="0">
              <a:solidFill>
                <a:srgbClr val="DB6F6F"/>
              </a:solidFill>
            </a:endParaRPr>
          </a:p>
          <a:p>
            <a:r>
              <a:rPr lang="en-US" dirty="0"/>
              <a:t>Typical Scenario</a:t>
            </a:r>
          </a:p>
          <a:p>
            <a:pPr lvl="1"/>
            <a:r>
              <a:rPr lang="en-US" dirty="0"/>
              <a:t>Processes 1 and 2 needs two resources (A and B) to proceed</a:t>
            </a:r>
          </a:p>
          <a:p>
            <a:pPr lvl="1"/>
            <a:r>
              <a:rPr lang="en-US" dirty="0"/>
              <a:t>Process 1 acquires A, waits for B</a:t>
            </a:r>
          </a:p>
          <a:p>
            <a:pPr lvl="1"/>
            <a:r>
              <a:rPr lang="en-US" dirty="0"/>
              <a:t>Process 2 acquires B, waits for A</a:t>
            </a:r>
          </a:p>
          <a:p>
            <a:pPr lvl="1"/>
            <a:r>
              <a:rPr lang="en-US" dirty="0"/>
              <a:t>Both will wait forever!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 dirty="0"/>
              <a:t>Deadlocking With Semaphores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46129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346129" y="4049513"/>
            <a:ext cx="499848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P(&amp;mutex[id</a:t>
            </a:r>
            <a:r>
              <a:rPr lang="en-US" sz="1600" dirty="0">
                <a:latin typeface="Courier New" pitchFamily="49" charset="0"/>
              </a:rPr>
              <a:t>]); P(&amp;mutex[1-id]);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>
                <a:latin typeface="Courier New"/>
                <a:cs typeface="Courier New"/>
              </a:rPr>
              <a:t>Tid[1]: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cnt++;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737225" y="1381125"/>
            <a:ext cx="3105150" cy="4801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Locking introduces  the</a:t>
            </a:r>
          </a:p>
          <a:p>
            <a:pPr algn="l"/>
            <a:r>
              <a:rPr lang="en-US" sz="1800" dirty="0">
                <a:latin typeface="+mn-lt"/>
              </a:rPr>
              <a:t>potential for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deadlock: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waiting for a condition that will never be true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Any trajectory that enters</a:t>
            </a:r>
          </a:p>
          <a:p>
            <a:pPr algn="l"/>
            <a:r>
              <a:rPr lang="en-US" sz="1800" dirty="0">
                <a:latin typeface="+mn-lt"/>
              </a:rPr>
              <a:t>the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region </a:t>
            </a:r>
            <a:r>
              <a:rPr lang="en-US" sz="1800" dirty="0">
                <a:latin typeface="+mn-lt"/>
              </a:rPr>
              <a:t>will</a:t>
            </a:r>
          </a:p>
          <a:p>
            <a:pPr algn="l"/>
            <a:r>
              <a:rPr lang="en-US" sz="1800" dirty="0">
                <a:latin typeface="+mn-lt"/>
              </a:rPr>
              <a:t>eventually reach the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state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dirty="0">
                <a:latin typeface="+mn-lt"/>
              </a:rPr>
              <a:t>waiting for either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or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to become nonzero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Other trajectories luck out and skirt the deadlock region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Unfortunate fact: deadlock is often nondeterministic (race)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231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75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4596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055115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323264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6087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9" name="Oval 29"/>
          <p:cNvSpPr>
            <a:spLocks noChangeArrowheads="1"/>
          </p:cNvSpPr>
          <p:nvPr/>
        </p:nvSpPr>
        <p:spPr bwMode="auto">
          <a:xfrm>
            <a:off x="2133600" y="4343400"/>
            <a:ext cx="182880" cy="18288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1072379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>
                <a:latin typeface="+mn-lt"/>
              </a:rPr>
              <a:t>Deadlock</a:t>
            </a: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341549" y="2598182"/>
            <a:ext cx="18161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877163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Deadlock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19" grpId="0" animBg="1"/>
      <p:bldP spid="120" grpId="0"/>
      <p:bldP spid="121" grpId="0" animBg="1"/>
      <p:bldP spid="1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25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07" y="304800"/>
            <a:ext cx="7592093" cy="762000"/>
          </a:xfrm>
        </p:spPr>
        <p:txBody>
          <a:bodyPr/>
          <a:lstStyle/>
          <a:p>
            <a:r>
              <a:rPr lang="en-US"/>
              <a:t>Avoiding Deadlock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355804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pthread_t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355804" y="4073366"/>
            <a:ext cx="493436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P(&amp;mutex[0]); P(&amp;mutex[1])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3" name="Text Box 7"/>
          <p:cNvSpPr txBox="1">
            <a:spLocks noChangeArrowheads="1"/>
          </p:cNvSpPr>
          <p:nvPr/>
        </p:nvSpPr>
        <p:spPr bwMode="auto">
          <a:xfrm>
            <a:off x="4191000" y="533400"/>
            <a:ext cx="4259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i="1" dirty="0">
                <a:latin typeface="+mn-lt"/>
              </a:rPr>
              <a:t>Acquire shared resources in same order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[1]: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Avoided Deadlock in Progress Graph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09185" y="5786437"/>
            <a:ext cx="635110" cy="3740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86437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2090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5887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105916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452382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7378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86354"/>
            <a:ext cx="1828800" cy="2560320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737225" y="1536700"/>
            <a:ext cx="3105150" cy="219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1800">
                <a:latin typeface="+mn-lt"/>
              </a:rPr>
              <a:t>No way for trajectory to get stuck</a:t>
            </a:r>
          </a:p>
          <a:p>
            <a:pPr algn="l"/>
            <a:endParaRPr lang="en-US" sz="1800">
              <a:latin typeface="+mn-lt"/>
            </a:endParaRPr>
          </a:p>
          <a:p>
            <a:pPr algn="l"/>
            <a:r>
              <a:rPr lang="en-US" sz="1800">
                <a:latin typeface="+mn-lt"/>
              </a:rPr>
              <a:t>Processes acquire locks in same order</a:t>
            </a:r>
          </a:p>
          <a:p>
            <a:pPr algn="l"/>
            <a:endParaRPr lang="en-US" sz="1800">
              <a:latin typeface="+mn-lt"/>
            </a:endParaRPr>
          </a:p>
          <a:p>
            <a:pPr algn="l"/>
            <a:r>
              <a:rPr lang="en-US" sz="1800">
                <a:latin typeface="+mn-lt"/>
              </a:rPr>
              <a:t>Order in which locks released immaterial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semaphores to schedule shared resources</a:t>
            </a:r>
          </a:p>
          <a:p>
            <a:pPr lvl="1"/>
            <a:r>
              <a:rPr lang="en-US" dirty="0"/>
              <a:t>Producer-consumer problem</a:t>
            </a:r>
          </a:p>
          <a:p>
            <a:pPr lvl="1"/>
            <a:r>
              <a:rPr lang="en-US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14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</a:t>
            </a:r>
            <a:r>
              <a:rPr lang="en-US" dirty="0" err="1"/>
              <a:t>deadlock.c</a:t>
            </a:r>
            <a:endParaRPr lang="en-US" dirty="0"/>
          </a:p>
          <a:p>
            <a:r>
              <a:rPr lang="en-US" dirty="0"/>
              <a:t>100 threads, each acquiring same two locks</a:t>
            </a:r>
          </a:p>
          <a:p>
            <a:r>
              <a:rPr lang="en-US" dirty="0"/>
              <a:t>Risky mode</a:t>
            </a:r>
          </a:p>
          <a:p>
            <a:pPr lvl="1"/>
            <a:r>
              <a:rPr lang="en-US" dirty="0"/>
              <a:t>Even numbered threads request locks in opposite order of odd-numbered ones</a:t>
            </a:r>
          </a:p>
          <a:p>
            <a:endParaRPr lang="en-US" dirty="0"/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All threads acquire locks in same order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66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</a:t>
            </a:r>
            <a:r>
              <a:rPr lang="en-US" sz="2800" u="sng" dirty="0">
                <a:solidFill>
                  <a:srgbClr val="C00000"/>
                </a:solidFill>
              </a:rPr>
              <a:t>5835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8430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/>
              <a:t>Thread safety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5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/>
              <a:t>Crucial concept: Thread Safety</a:t>
            </a:r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  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</a:p>
          <a:p>
            <a:pPr lvl="1"/>
            <a:endParaRPr lang="en-US" dirty="0"/>
          </a:p>
          <a:p>
            <a:r>
              <a:rPr lang="en-US" i="1" dirty="0"/>
              <a:t>Def:  </a:t>
            </a:r>
            <a:r>
              <a:rPr lang="en-US" dirty="0"/>
              <a:t>A function is </a:t>
            </a:r>
            <a:r>
              <a:rPr lang="en-US" i="1" dirty="0"/>
              <a:t>thread-safe </a:t>
            </a:r>
            <a:r>
              <a:rPr lang="en-US" dirty="0" err="1"/>
              <a:t>iff</a:t>
            </a:r>
            <a:r>
              <a:rPr lang="en-US" dirty="0"/>
              <a:t> it will always produce correct results when called repeatedly from multiple concurrent threads. </a:t>
            </a:r>
          </a:p>
          <a:p>
            <a:endParaRPr lang="en-US" dirty="0"/>
          </a:p>
          <a:p>
            <a:r>
              <a:rPr lang="en-US" dirty="0"/>
              <a:t>Classes of thread-unsafe functions:</a:t>
            </a:r>
          </a:p>
          <a:p>
            <a:pPr lvl="1"/>
            <a:r>
              <a:rPr lang="en-US" dirty="0"/>
              <a:t>Class 1: Functions that do not protect shared variables</a:t>
            </a:r>
          </a:p>
          <a:p>
            <a:pPr lvl="1"/>
            <a:r>
              <a:rPr lang="en-US" dirty="0"/>
              <a:t>Class 2: Functions that keep state across multiple invocations</a:t>
            </a:r>
          </a:p>
          <a:p>
            <a:pPr lvl="1"/>
            <a:r>
              <a:rPr lang="en-US" dirty="0"/>
              <a:t>Class 3: Functions that return a pointer to a static variable</a:t>
            </a:r>
          </a:p>
          <a:p>
            <a:pPr lvl="1"/>
            <a:r>
              <a:rPr lang="en-US" dirty="0"/>
              <a:t>Class 4: Functions that call thread-unsafe functions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921500" cy="573088"/>
          </a:xfrm>
        </p:spPr>
        <p:txBody>
          <a:bodyPr/>
          <a:lstStyle/>
          <a:p>
            <a:r>
              <a:rPr lang="en-US" dirty="0"/>
              <a:t>Thread-Unsafe Functions (Class 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Failing to protect shared variables</a:t>
            </a:r>
          </a:p>
          <a:p>
            <a:pPr lvl="1"/>
            <a:r>
              <a:rPr lang="en-US" dirty="0"/>
              <a:t>Fix: Use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semaphore operations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latin typeface="Courier New" pitchFamily="49" charset="0"/>
              </a:rPr>
              <a:t>goodcnt.c</a:t>
            </a:r>
            <a:endParaRPr lang="en-US" b="1" dirty="0"/>
          </a:p>
          <a:p>
            <a:pPr lvl="1"/>
            <a:r>
              <a:rPr lang="en-US" dirty="0"/>
              <a:t>Issue: Synchronization operations will slow down code</a:t>
            </a:r>
          </a:p>
          <a:p>
            <a:pPr>
              <a:buNone/>
            </a:pP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47" y="493712"/>
            <a:ext cx="7340600" cy="573088"/>
          </a:xfrm>
        </p:spPr>
        <p:txBody>
          <a:bodyPr/>
          <a:lstStyle/>
          <a:p>
            <a:r>
              <a:rPr lang="en-US" dirty="0"/>
              <a:t>Thread-Unsafe Functions (Class 2)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548688" cy="1979612"/>
          </a:xfrm>
        </p:spPr>
        <p:txBody>
          <a:bodyPr/>
          <a:lstStyle/>
          <a:p>
            <a:r>
              <a:rPr lang="en-US" dirty="0"/>
              <a:t>Relying on persistent state across multiple function invocations</a:t>
            </a:r>
          </a:p>
          <a:p>
            <a:pPr lvl="1"/>
            <a:r>
              <a:rPr lang="en-US" dirty="0"/>
              <a:t>Example: Random number generator that relies on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838200" y="2229803"/>
            <a:ext cx="6726521" cy="36933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static unsigned int next = 1; </a:t>
            </a:r>
          </a:p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rand: return pseudo-random integer on 0..32767 */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rand(void)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next*1103515245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int)(next/65536)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srand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: set seed for rand() */ </a:t>
            </a:r>
          </a:p>
          <a:p>
            <a:r>
              <a:rPr lang="en-US" sz="1600" dirty="0">
                <a:latin typeface="Courier New" pitchFamily="49" charset="0"/>
              </a:rPr>
              <a:t>void srand(unsigned int seed)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seed;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8" y="493712"/>
            <a:ext cx="8169302" cy="954088"/>
          </a:xfrm>
        </p:spPr>
        <p:txBody>
          <a:bodyPr/>
          <a:lstStyle/>
          <a:p>
            <a:r>
              <a:rPr lang="en-US" dirty="0"/>
              <a:t>Thread-Safe Random Number Generator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7988"/>
            <a:ext cx="8548688" cy="1979612"/>
          </a:xfrm>
        </p:spPr>
        <p:txBody>
          <a:bodyPr/>
          <a:lstStyle/>
          <a:p>
            <a:r>
              <a:rPr lang="en-US" dirty="0"/>
              <a:t>Pass state as part of argument</a:t>
            </a:r>
          </a:p>
          <a:p>
            <a:pPr lvl="1"/>
            <a:r>
              <a:rPr lang="en-US" dirty="0"/>
              <a:t>and, thereby, eliminate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Consequence: programmer using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must maintain seed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838200" y="2830830"/>
            <a:ext cx="6956852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rand_r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return pseudo-random integer on 0..32767 */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int rand_r(int *nextp)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*nextp = *nextp*1103515245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int)(*nextp/65536)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Thread-Unsafe Functions (Class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4252886" cy="4657726"/>
          </a:xfrm>
        </p:spPr>
        <p:txBody>
          <a:bodyPr/>
          <a:lstStyle/>
          <a:p>
            <a:r>
              <a:rPr lang="en-US" dirty="0"/>
              <a:t>Returning a pointer  to a static variable</a:t>
            </a:r>
          </a:p>
          <a:p>
            <a:r>
              <a:rPr lang="en-US" dirty="0"/>
              <a:t>Fix 1.  Rewrite function so caller passes address of variable to store result</a:t>
            </a:r>
          </a:p>
          <a:p>
            <a:pPr lvl="1"/>
            <a:r>
              <a:rPr lang="en-US" dirty="0"/>
              <a:t>Requires changes in caller and </a:t>
            </a:r>
            <a:r>
              <a:rPr lang="en-US" dirty="0" err="1"/>
              <a:t>callee</a:t>
            </a:r>
            <a:endParaRPr lang="en-US" dirty="0"/>
          </a:p>
          <a:p>
            <a:r>
              <a:rPr lang="en-US" dirty="0"/>
              <a:t>Fix 2. Lock-and-copy</a:t>
            </a:r>
          </a:p>
          <a:p>
            <a:pPr lvl="1"/>
            <a:r>
              <a:rPr lang="en-US" dirty="0"/>
              <a:t>Requires simple changes in caller (and none in </a:t>
            </a:r>
            <a:r>
              <a:rPr lang="en-US" dirty="0" err="1"/>
              <a:t>callee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However, caller must free memory.</a:t>
            </a:r>
          </a:p>
          <a:p>
            <a:pPr lvl="1"/>
            <a:r>
              <a:rPr lang="en-US" dirty="0"/>
              <a:t>That’s what is done with Unix buffered I/O (e.g., </a:t>
            </a:r>
            <a:r>
              <a:rPr lang="en-US" dirty="0" err="1"/>
              <a:t>printf</a:t>
            </a:r>
            <a:r>
              <a:rPr lang="en-US" dirty="0"/>
              <a:t>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95800" y="3399710"/>
            <a:ext cx="4494239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lc_itoa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x, char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strcpy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(x));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1114711"/>
            <a:ext cx="4494239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Convert integer to string */</a:t>
            </a:r>
          </a:p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static 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"%d", x);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642100" cy="573088"/>
          </a:xfrm>
        </p:spPr>
        <p:txBody>
          <a:bodyPr/>
          <a:lstStyle/>
          <a:p>
            <a:r>
              <a:rPr lang="en-US" dirty="0"/>
              <a:t>Thread-Unsafe Functions (Class 4)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52538"/>
            <a:ext cx="8548687" cy="5224462"/>
          </a:xfrm>
        </p:spPr>
        <p:txBody>
          <a:bodyPr/>
          <a:lstStyle/>
          <a:p>
            <a:r>
              <a:rPr lang="en-US"/>
              <a:t>Calling thread-unsafe functions</a:t>
            </a:r>
          </a:p>
          <a:p>
            <a:pPr lvl="1"/>
            <a:r>
              <a:rPr lang="en-US"/>
              <a:t>Calling one thread-unsafe function makes the entire function that calls it thread-unsafe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Fix: Modify the function so it calls only thread-safe functions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8"/>
          <p:cNvSpPr>
            <a:spLocks noChangeArrowheads="1"/>
          </p:cNvSpPr>
          <p:nvPr/>
        </p:nvSpPr>
        <p:spPr bwMode="auto">
          <a:xfrm>
            <a:off x="1371600" y="4267200"/>
            <a:ext cx="2514600" cy="1905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352615"/>
          </a:xfrm>
        </p:spPr>
        <p:txBody>
          <a:bodyPr/>
          <a:lstStyle/>
          <a:p>
            <a:r>
              <a:rPr lang="en-US" dirty="0"/>
              <a:t>Def: A function is </a:t>
            </a:r>
            <a:r>
              <a:rPr lang="en-US" i="1" dirty="0">
                <a:solidFill>
                  <a:srgbClr val="990000"/>
                </a:solidFill>
              </a:rPr>
              <a:t>reentrant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it accesses no shared variables when called by multiple threads. </a:t>
            </a:r>
          </a:p>
          <a:p>
            <a:pPr lvl="1"/>
            <a:r>
              <a:rPr lang="en-US" dirty="0"/>
              <a:t>Important subset of thread-safe functions</a:t>
            </a:r>
          </a:p>
          <a:p>
            <a:pPr lvl="2"/>
            <a:r>
              <a:rPr lang="en-US" dirty="0"/>
              <a:t>Require no synchronization operations</a:t>
            </a:r>
          </a:p>
          <a:p>
            <a:pPr lvl="2"/>
            <a:r>
              <a:rPr lang="en-US" dirty="0"/>
              <a:t>Only way to make a Class 2 function thread-safe is to make it </a:t>
            </a:r>
            <a:r>
              <a:rPr lang="en-US" dirty="0" err="1"/>
              <a:t>reetnrant</a:t>
            </a:r>
            <a:r>
              <a:rPr lang="en-US" dirty="0"/>
              <a:t> (e.g.,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)</a:t>
            </a:r>
          </a:p>
        </p:txBody>
      </p:sp>
      <p:sp>
        <p:nvSpPr>
          <p:cNvPr id="4" name="Oval 383"/>
          <p:cNvSpPr>
            <a:spLocks noChangeArrowheads="1"/>
          </p:cNvSpPr>
          <p:nvPr/>
        </p:nvSpPr>
        <p:spPr bwMode="auto">
          <a:xfrm>
            <a:off x="1828800" y="4876800"/>
            <a:ext cx="1524000" cy="1143000"/>
          </a:xfrm>
          <a:prstGeom prst="ellipse">
            <a:avLst/>
          </a:prstGeom>
          <a:solidFill>
            <a:srgbClr val="F7F5C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Reentrant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1312862" y="3867090"/>
            <a:ext cx="15311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All functions</a:t>
            </a:r>
          </a:p>
        </p:txBody>
      </p:sp>
      <p:sp>
        <p:nvSpPr>
          <p:cNvPr id="7" name="Rectangle 389"/>
          <p:cNvSpPr>
            <a:spLocks noChangeArrowheads="1"/>
          </p:cNvSpPr>
          <p:nvPr/>
        </p:nvSpPr>
        <p:spPr bwMode="auto">
          <a:xfrm>
            <a:off x="3886200" y="4267200"/>
            <a:ext cx="2514600" cy="1905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" name="Text Box 390"/>
          <p:cNvSpPr txBox="1">
            <a:spLocks noChangeArrowheads="1"/>
          </p:cNvSpPr>
          <p:nvPr/>
        </p:nvSpPr>
        <p:spPr bwMode="auto">
          <a:xfrm>
            <a:off x="4310301" y="4813369"/>
            <a:ext cx="17235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Thread-unsafe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9" name="Text Box 391"/>
          <p:cNvSpPr txBox="1">
            <a:spLocks noChangeArrowheads="1"/>
          </p:cNvSpPr>
          <p:nvPr/>
        </p:nvSpPr>
        <p:spPr bwMode="auto">
          <a:xfrm>
            <a:off x="1861476" y="4203769"/>
            <a:ext cx="144277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Two classic examples:</a:t>
            </a:r>
          </a:p>
          <a:p>
            <a:pPr lvl="1"/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The Readers-Writers Problem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Thread-Safe Library Functions</a:t>
            </a: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functions in the Standard C Library (at the back of your K&amp;R text) are 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Most Unix system calls are thread-safe, with a few exceptions: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1114425" y="3606800"/>
            <a:ext cx="6750050" cy="2569934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Thread-unsafe function	Class	Reentrant version</a:t>
            </a:r>
          </a:p>
          <a:p>
            <a:pPr algn="l">
              <a:spcBef>
                <a:spcPts val="600"/>
              </a:spcBef>
            </a:pPr>
            <a:r>
              <a:rPr lang="en-US" sz="1800" dirty="0" err="1">
                <a:latin typeface="Courier New" pitchFamily="49" charset="0"/>
              </a:rPr>
              <a:t>asctime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asctime_r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ctime</a:t>
            </a:r>
            <a:r>
              <a:rPr lang="en-US" sz="1800" dirty="0">
                <a:latin typeface="Courier New" pitchFamily="49" charset="0"/>
              </a:rPr>
              <a:t>			 3	</a:t>
            </a:r>
            <a:r>
              <a:rPr lang="en-US" sz="1800" dirty="0" err="1">
                <a:latin typeface="Courier New" pitchFamily="49" charset="0"/>
              </a:rPr>
              <a:t>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gethostbyaddr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gethostbyaddr_r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gethostbyname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gethostbyname_r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inet_ntoa</a:t>
            </a:r>
            <a:r>
              <a:rPr lang="en-US" sz="1800" dirty="0">
                <a:latin typeface="Courier New" pitchFamily="49" charset="0"/>
              </a:rPr>
              <a:t>		 3	(none)</a:t>
            </a:r>
          </a:p>
          <a:p>
            <a:pPr algn="l"/>
            <a:r>
              <a:rPr lang="en-US" sz="1800" dirty="0" err="1">
                <a:latin typeface="Courier New" pitchFamily="49" charset="0"/>
              </a:rPr>
              <a:t>localtime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localtime_r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>
                <a:latin typeface="Courier New" pitchFamily="49" charset="0"/>
              </a:rPr>
              <a:t>rand			 2	</a:t>
            </a:r>
            <a:r>
              <a:rPr lang="en-US" sz="1800" dirty="0" err="1">
                <a:latin typeface="Courier New" pitchFamily="49" charset="0"/>
              </a:rPr>
              <a:t>rand_r</a:t>
            </a:r>
            <a:endParaRPr lang="en-US" sz="1800" dirty="0">
              <a:latin typeface="Courier New" pitchFamily="49" charset="0"/>
            </a:endParaRP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022" y="1276350"/>
            <a:ext cx="8237578" cy="4972050"/>
          </a:xfrm>
        </p:spPr>
        <p:txBody>
          <a:bodyPr/>
          <a:lstStyle/>
          <a:p>
            <a:r>
              <a:rPr lang="en-US" dirty="0"/>
              <a:t>Threads provide another mechanism for writing concurrent programs</a:t>
            </a:r>
          </a:p>
          <a:p>
            <a:r>
              <a:rPr lang="en-US" dirty="0"/>
              <a:t>Threads are growing in popularity</a:t>
            </a:r>
          </a:p>
          <a:p>
            <a:pPr lvl="1"/>
            <a:r>
              <a:rPr lang="en-US" dirty="0"/>
              <a:t>Somewhat cheaper than processes</a:t>
            </a:r>
          </a:p>
          <a:p>
            <a:pPr lvl="1"/>
            <a:r>
              <a:rPr lang="en-US" dirty="0"/>
              <a:t>Easy to share data between threads</a:t>
            </a:r>
          </a:p>
          <a:p>
            <a:r>
              <a:rPr lang="en-US" dirty="0"/>
              <a:t>However, the ease of sharing has a cost:</a:t>
            </a:r>
          </a:p>
          <a:p>
            <a:pPr lvl="1"/>
            <a:r>
              <a:rPr lang="en-US" dirty="0"/>
              <a:t>Easy to introduce subtle synchronization errors</a:t>
            </a:r>
          </a:p>
          <a:p>
            <a:pPr lvl="1"/>
            <a:r>
              <a:rPr lang="en-US" dirty="0"/>
              <a:t>Tread carefully with threads!</a:t>
            </a:r>
          </a:p>
          <a:p>
            <a:pPr lvl="1"/>
            <a:endParaRPr lang="en-US" dirty="0"/>
          </a:p>
          <a:p>
            <a:r>
              <a:rPr lang="en-US" dirty="0"/>
              <a:t>For more info: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Butenhof</a:t>
            </a:r>
            <a:r>
              <a:rPr lang="en-US" dirty="0"/>
              <a:t>, “Programming with </a:t>
            </a:r>
            <a:r>
              <a:rPr lang="en-US" dirty="0" err="1"/>
              <a:t>Posix</a:t>
            </a:r>
            <a:r>
              <a:rPr lang="en-US" dirty="0"/>
              <a:t> Threads”, Addison-Wesley, 1997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 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6759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28833</TotalTime>
  <Words>5530</Words>
  <Application>Microsoft Macintosh PowerPoint</Application>
  <PresentationFormat>On-screen Show (4:3)</PresentationFormat>
  <Paragraphs>1252</Paragraphs>
  <Slides>61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ＭＳ Ｐゴシック</vt:lpstr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PowerPoint Presentation</vt:lpstr>
      <vt:lpstr>Synchronization: Advanced  15-213 / 18-213: Introduction to Computer Systems 25th Lecture, Nov. 20, 2018</vt:lpstr>
      <vt:lpstr>Reminder: Semaphores</vt:lpstr>
      <vt:lpstr>Review: Using semaphores to protect shared resources via mutual exclusion</vt:lpstr>
      <vt:lpstr>Today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Demonstration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Other Versions of Readers-Writers</vt:lpstr>
      <vt:lpstr>Solution to Second Readers-Writers Problem</vt:lpstr>
      <vt:lpstr>Solution to Second Readers-Writers Problem</vt:lpstr>
      <vt:lpstr>Today</vt:lpstr>
      <vt:lpstr>One Worry: Races</vt:lpstr>
      <vt:lpstr>Data Race</vt:lpstr>
      <vt:lpstr>Race Elimination</vt:lpstr>
      <vt:lpstr>Today</vt:lpstr>
      <vt:lpstr>A Worry: Deadlock</vt:lpstr>
      <vt:lpstr>Deadlocking With Semaphores</vt:lpstr>
      <vt:lpstr>Deadlock Visualized in Progress Graph</vt:lpstr>
      <vt:lpstr>Deadlock</vt:lpstr>
      <vt:lpstr>Avoiding Deadlock</vt:lpstr>
      <vt:lpstr>Avoided Deadlock in Progress Graph</vt:lpstr>
      <vt:lpstr>Demonstration</vt:lpstr>
      <vt:lpstr>Quiz Time!</vt:lpstr>
      <vt:lpstr>Today</vt:lpstr>
      <vt:lpstr>Crucial concept: Thread Safety</vt:lpstr>
      <vt:lpstr>Thread-Unsafe Functions (Class 1)</vt:lpstr>
      <vt:lpstr>Thread-Unsafe Functions (Class 2)</vt:lpstr>
      <vt:lpstr>Thread-Safe Random Number Generator</vt:lpstr>
      <vt:lpstr>Thread-Unsafe Functions (Class 3)</vt:lpstr>
      <vt:lpstr>Thread-Unsafe Functions (Class 4)</vt:lpstr>
      <vt:lpstr>Reentrant Functions </vt:lpstr>
      <vt:lpstr>Thread-Safe Library Functions</vt:lpstr>
      <vt:lpstr>Threads 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897</cp:revision>
  <cp:lastPrinted>2017-11-21T15:51:21Z</cp:lastPrinted>
  <dcterms:created xsi:type="dcterms:W3CDTF">2012-11-26T22:46:36Z</dcterms:created>
  <dcterms:modified xsi:type="dcterms:W3CDTF">2018-11-19T23:18:46Z</dcterms:modified>
</cp:coreProperties>
</file>