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1475" r:id="rId2"/>
    <p:sldId id="1426" r:id="rId3"/>
    <p:sldId id="1423" r:id="rId4"/>
    <p:sldId id="1389" r:id="rId5"/>
    <p:sldId id="1427" r:id="rId6"/>
    <p:sldId id="1391" r:id="rId7"/>
    <p:sldId id="1392" r:id="rId8"/>
    <p:sldId id="1393" r:id="rId9"/>
    <p:sldId id="1394" r:id="rId10"/>
    <p:sldId id="1395" r:id="rId11"/>
    <p:sldId id="1396" r:id="rId12"/>
    <p:sldId id="1397" r:id="rId13"/>
    <p:sldId id="1418" r:id="rId14"/>
    <p:sldId id="1398" r:id="rId15"/>
    <p:sldId id="1419" r:id="rId16"/>
    <p:sldId id="1428" r:id="rId17"/>
    <p:sldId id="1420" r:id="rId18"/>
    <p:sldId id="1421" r:id="rId19"/>
    <p:sldId id="1430" r:id="rId20"/>
    <p:sldId id="1403" r:id="rId21"/>
    <p:sldId id="1429" r:id="rId22"/>
    <p:sldId id="1404" r:id="rId23"/>
    <p:sldId id="1424" r:id="rId24"/>
    <p:sldId id="1437" r:id="rId25"/>
    <p:sldId id="1438" r:id="rId26"/>
    <p:sldId id="1439" r:id="rId27"/>
    <p:sldId id="1407" r:id="rId28"/>
    <p:sldId id="1408" r:id="rId29"/>
    <p:sldId id="1409" r:id="rId30"/>
    <p:sldId id="1410" r:id="rId31"/>
    <p:sldId id="1411" r:id="rId32"/>
    <p:sldId id="1412" r:id="rId33"/>
    <p:sldId id="1413" r:id="rId34"/>
    <p:sldId id="1414" r:id="rId35"/>
    <p:sldId id="1425" r:id="rId36"/>
    <p:sldId id="1436" r:id="rId37"/>
    <p:sldId id="1431" r:id="rId38"/>
    <p:sldId id="1432" r:id="rId39"/>
    <p:sldId id="1434" r:id="rId40"/>
    <p:sldId id="1435" r:id="rId41"/>
    <p:sldId id="1415" r:id="rId42"/>
    <p:sldId id="1416" r:id="rId43"/>
  </p:sldIdLst>
  <p:sldSz cx="9144000" cy="6858000" type="screen4x3"/>
  <p:notesSz cx="7302500" cy="9586913"/>
  <p:custDataLst>
    <p:tags r:id="rId4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F1C7C7"/>
    <a:srgbClr val="D5F1CF"/>
    <a:srgbClr val="F7F5CD"/>
    <a:srgbClr val="990000"/>
    <a:srgbClr val="F6F5BD"/>
    <a:srgbClr val="EBAFAF"/>
    <a:srgbClr val="CCCCCC"/>
    <a:srgbClr val="8DBA84"/>
    <a:srgbClr val="8AD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64B128-D5C0-412A-B184-BB70BD98C0C5}" v="1" dt="2018-11-01T05:00:46.8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65" autoAdjust="0"/>
    <p:restoredTop sz="94649" autoAdjust="0"/>
  </p:normalViewPr>
  <p:slideViewPr>
    <p:cSldViewPr snapToObjects="1">
      <p:cViewPr varScale="1">
        <p:scale>
          <a:sx n="91" d="100"/>
          <a:sy n="91" d="100"/>
        </p:scale>
        <p:origin x="789" y="48"/>
      </p:cViewPr>
      <p:guideLst>
        <p:guide orient="horz" pos="259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0161" d="312500"/>
        <a:sy n="460161" d="312500"/>
      </p:scale>
      <p:origin x="0" y="-22758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BF64B128-D5C0-412A-B184-BB70BD98C0C5}"/>
    <pc:docChg chg="custSel addSld modSld">
      <pc:chgData name="Phil Gibbons" userId="f619c6e5d38ed7a7" providerId="LiveId" clId="{BF64B128-D5C0-412A-B184-BB70BD98C0C5}" dt="2018-11-01T05:00:52.613" v="10" actId="478"/>
      <pc:docMkLst>
        <pc:docMk/>
      </pc:docMkLst>
      <pc:sldChg chg="addSp delSp modSp">
        <pc:chgData name="Phil Gibbons" userId="f619c6e5d38ed7a7" providerId="LiveId" clId="{BF64B128-D5C0-412A-B184-BB70BD98C0C5}" dt="2018-11-01T04:59:38.582" v="8" actId="478"/>
        <pc:sldMkLst>
          <pc:docMk/>
          <pc:sldMk cId="0" sldId="1426"/>
        </pc:sldMkLst>
        <pc:spChg chg="add del mod">
          <ac:chgData name="Phil Gibbons" userId="f619c6e5d38ed7a7" providerId="LiveId" clId="{BF64B128-D5C0-412A-B184-BB70BD98C0C5}" dt="2018-11-01T04:59:38.582" v="8" actId="478"/>
          <ac:spMkLst>
            <pc:docMk/>
            <pc:sldMk cId="0" sldId="1426"/>
            <ac:spMk id="3" creationId="{3D815B7C-E84E-4FAB-A43E-22B3E5F0AE03}"/>
          </ac:spMkLst>
        </pc:spChg>
        <pc:spChg chg="mod">
          <ac:chgData name="Phil Gibbons" userId="f619c6e5d38ed7a7" providerId="LiveId" clId="{BF64B128-D5C0-412A-B184-BB70BD98C0C5}" dt="2018-11-01T04:59:28.151" v="6" actId="20577"/>
          <ac:spMkLst>
            <pc:docMk/>
            <pc:sldMk cId="0" sldId="1426"/>
            <ac:spMk id="9218" creationId="{00000000-0000-0000-0000-000000000000}"/>
          </ac:spMkLst>
        </pc:spChg>
        <pc:spChg chg="del">
          <ac:chgData name="Phil Gibbons" userId="f619c6e5d38ed7a7" providerId="LiveId" clId="{BF64B128-D5C0-412A-B184-BB70BD98C0C5}" dt="2018-11-01T04:59:35.008" v="7" actId="478"/>
          <ac:spMkLst>
            <pc:docMk/>
            <pc:sldMk cId="0" sldId="1426"/>
            <ac:spMk id="9219" creationId="{00000000-0000-0000-0000-000000000000}"/>
          </ac:spMkLst>
        </pc:spChg>
      </pc:sldChg>
      <pc:sldChg chg="delSp add">
        <pc:chgData name="Phil Gibbons" userId="f619c6e5d38ed7a7" providerId="LiveId" clId="{BF64B128-D5C0-412A-B184-BB70BD98C0C5}" dt="2018-11-01T05:00:52.613" v="10" actId="478"/>
        <pc:sldMkLst>
          <pc:docMk/>
          <pc:sldMk cId="690093946" sldId="1475"/>
        </pc:sldMkLst>
        <pc:spChg chg="del">
          <ac:chgData name="Phil Gibbons" userId="f619c6e5d38ed7a7" providerId="LiveId" clId="{BF64B128-D5C0-412A-B184-BB70BD98C0C5}" dt="2018-11-01T05:00:52.613" v="10" actId="478"/>
          <ac:spMkLst>
            <pc:docMk/>
            <pc:sldMk cId="690093946" sldId="1475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68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05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60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638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98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261456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89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09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342900" y="381000"/>
            <a:ext cx="55245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Constraints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2893" y="1143000"/>
            <a:ext cx="8542507" cy="5562600"/>
          </a:xfrm>
          <a:ln/>
        </p:spPr>
        <p:txBody>
          <a:bodyPr/>
          <a:lstStyle/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Applications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 issue arbitrary sequence of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/>
              <a:t> and </a:t>
            </a:r>
            <a:r>
              <a:rPr lang="en-GB" b="1" dirty="0">
                <a:latin typeface="Courier New"/>
                <a:cs typeface="Courier New"/>
              </a:rPr>
              <a:t>free</a:t>
            </a:r>
            <a:r>
              <a:rPr lang="en-GB" dirty="0"/>
              <a:t> requests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b="1" dirty="0">
                <a:latin typeface="Courier New"/>
                <a:cs typeface="Courier New"/>
              </a:rPr>
              <a:t>free</a:t>
            </a:r>
            <a:r>
              <a:rPr lang="en-GB" dirty="0">
                <a:cs typeface="Courier New"/>
              </a:rPr>
              <a:t> </a:t>
            </a:r>
            <a:r>
              <a:rPr lang="en-GB" dirty="0"/>
              <a:t>request must be to a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 err="1">
                <a:cs typeface="Courier New"/>
              </a:rPr>
              <a:t>’d</a:t>
            </a:r>
            <a:r>
              <a:rPr lang="en-GB" dirty="0">
                <a:cs typeface="Courier New"/>
              </a:rPr>
              <a:t> </a:t>
            </a:r>
            <a:r>
              <a:rPr lang="en-GB" dirty="0"/>
              <a:t> block</a:t>
            </a:r>
          </a:p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Explicit Allocators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Can’t control number or size of allocated blocks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respond immediately to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b="1" dirty="0">
                <a:cs typeface="Courier New"/>
              </a:rPr>
              <a:t> </a:t>
            </a:r>
            <a:r>
              <a:rPr lang="en-GB" dirty="0"/>
              <a:t>requests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can’t reorder or buffer requests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allocate blocks from free memory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can only place allocated blocks in free memory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align blocks so they satisfy all alignment requirements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16-byte (x86-64) alignment on Linux boxes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 manipulate and modify only free memory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Can’t move the allocated blocks once they are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 err="1"/>
              <a:t>’d</a:t>
            </a:r>
            <a:endParaRPr lang="en-GB" dirty="0"/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compaction is not allowed.  </a:t>
            </a:r>
            <a:r>
              <a:rPr lang="en-GB" i="1" dirty="0"/>
              <a:t>Why not?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364524" y="569913"/>
            <a:ext cx="7670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Performance Goal: Throughput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404938"/>
            <a:ext cx="87010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Given some sequence of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/>
              <a:t> and </a:t>
            </a:r>
            <a:r>
              <a:rPr lang="en-GB" dirty="0">
                <a:latin typeface="Courier New" pitchFamily="49" charset="0"/>
              </a:rPr>
              <a:t>free</a:t>
            </a:r>
            <a:r>
              <a:rPr lang="en-GB" dirty="0"/>
              <a:t> requests: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i="1" dirty="0"/>
              <a:t>R</a:t>
            </a:r>
            <a:r>
              <a:rPr lang="en-GB" i="1" baseline="-25000" dirty="0"/>
              <a:t>0</a:t>
            </a:r>
            <a:r>
              <a:rPr lang="en-GB" i="1" dirty="0"/>
              <a:t>, R</a:t>
            </a:r>
            <a:r>
              <a:rPr lang="en-GB" i="1" baseline="-25000" dirty="0"/>
              <a:t>1</a:t>
            </a:r>
            <a:r>
              <a:rPr lang="en-GB" i="1" dirty="0"/>
              <a:t>, ..., </a:t>
            </a:r>
            <a:r>
              <a:rPr lang="en-GB" i="1" dirty="0" err="1"/>
              <a:t>R</a:t>
            </a:r>
            <a:r>
              <a:rPr lang="en-GB" i="1" baseline="-25000" dirty="0" err="1"/>
              <a:t>k</a:t>
            </a:r>
            <a:r>
              <a:rPr lang="en-GB" i="1" dirty="0"/>
              <a:t>, ... , R</a:t>
            </a:r>
            <a:r>
              <a:rPr lang="en-GB" i="1" baseline="-25000" dirty="0"/>
              <a:t>n-1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i="1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Goals: maximize throughput and peak memory utilization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These goals are often conflicting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Throughput: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Number of completed requests per unit time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Example: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5,000  </a:t>
            </a:r>
            <a:r>
              <a:rPr lang="en-GB" b="1" dirty="0" err="1">
                <a:latin typeface="Courier New" pitchFamily="49" charset="0"/>
              </a:rPr>
              <a:t>malloc</a:t>
            </a:r>
            <a:r>
              <a:rPr lang="en-GB" dirty="0"/>
              <a:t> calls and 5,000 </a:t>
            </a:r>
            <a:r>
              <a:rPr lang="en-GB" b="1" dirty="0">
                <a:latin typeface="Courier New" pitchFamily="49" charset="0"/>
              </a:rPr>
              <a:t>free</a:t>
            </a:r>
            <a:r>
              <a:rPr lang="en-GB" b="1" dirty="0"/>
              <a:t> </a:t>
            </a:r>
            <a:r>
              <a:rPr lang="en-GB" dirty="0"/>
              <a:t>calls in 10 seconds 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Throughput is 1,000 operations/second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99500" cy="10969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Performance Goal: Peak Memory Utilization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8300" y="1295400"/>
            <a:ext cx="8470900" cy="5216525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Given some sequence of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/>
              <a:t> and </a:t>
            </a:r>
            <a:r>
              <a:rPr lang="en-GB" dirty="0">
                <a:latin typeface="Courier New" pitchFamily="49" charset="0"/>
              </a:rPr>
              <a:t>free</a:t>
            </a:r>
            <a:r>
              <a:rPr lang="en-GB" dirty="0"/>
              <a:t> requests: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i="1" dirty="0"/>
              <a:t>R</a:t>
            </a:r>
            <a:r>
              <a:rPr lang="en-GB" i="1" baseline="-25000" dirty="0"/>
              <a:t>0</a:t>
            </a:r>
            <a:r>
              <a:rPr lang="en-GB" i="1" dirty="0"/>
              <a:t>, R</a:t>
            </a:r>
            <a:r>
              <a:rPr lang="en-GB" i="1" baseline="-25000" dirty="0"/>
              <a:t>1</a:t>
            </a:r>
            <a:r>
              <a:rPr lang="en-GB" i="1" dirty="0"/>
              <a:t>, ..., </a:t>
            </a:r>
            <a:r>
              <a:rPr lang="en-GB" i="1" dirty="0" err="1"/>
              <a:t>R</a:t>
            </a:r>
            <a:r>
              <a:rPr lang="en-GB" i="1" baseline="-25000" dirty="0" err="1"/>
              <a:t>k</a:t>
            </a:r>
            <a:r>
              <a:rPr lang="en-GB" i="1" dirty="0"/>
              <a:t>, ... , R</a:t>
            </a:r>
            <a:r>
              <a:rPr lang="en-GB" i="1" baseline="-25000" dirty="0"/>
              <a:t>n-1</a:t>
            </a:r>
            <a:endParaRPr lang="en-GB" sz="1200" i="1" dirty="0"/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Def:</a:t>
            </a:r>
            <a:r>
              <a:rPr lang="en-GB" i="1" dirty="0"/>
              <a:t> Aggregate payload </a:t>
            </a:r>
            <a:r>
              <a:rPr lang="en-GB" i="1" dirty="0" err="1"/>
              <a:t>P</a:t>
            </a:r>
            <a:r>
              <a:rPr lang="en-GB" i="1" baseline="-25000" dirty="0" err="1"/>
              <a:t>k</a:t>
            </a:r>
            <a:r>
              <a:rPr lang="en-GB" dirty="0"/>
              <a:t>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dirty="0" err="1">
                <a:latin typeface="Courier New" pitchFamily="49" charset="0"/>
              </a:rPr>
              <a:t>malloc</a:t>
            </a:r>
            <a:r>
              <a:rPr lang="en-GB" b="1" dirty="0">
                <a:latin typeface="Courier New" pitchFamily="49" charset="0"/>
              </a:rPr>
              <a:t>(p)</a:t>
            </a:r>
            <a:r>
              <a:rPr lang="en-GB" dirty="0"/>
              <a:t> results in a block with a </a:t>
            </a:r>
            <a:r>
              <a:rPr lang="en-GB" b="1" i="1" dirty="0">
                <a:solidFill>
                  <a:srgbClr val="C00000"/>
                </a:solidFill>
              </a:rPr>
              <a:t>payload</a:t>
            </a:r>
            <a:r>
              <a:rPr lang="en-GB" dirty="0"/>
              <a:t> of </a:t>
            </a:r>
            <a:r>
              <a:rPr lang="en-GB" b="1" dirty="0">
                <a:latin typeface="Courier New" pitchFamily="49" charset="0"/>
              </a:rPr>
              <a:t>p</a:t>
            </a:r>
            <a:r>
              <a:rPr lang="en-GB" dirty="0"/>
              <a:t> bytes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After request </a:t>
            </a:r>
            <a:r>
              <a:rPr lang="en-GB" i="1" dirty="0" err="1"/>
              <a:t>R</a:t>
            </a:r>
            <a:r>
              <a:rPr lang="en-GB" i="1" baseline="-25000" dirty="0" err="1"/>
              <a:t>k</a:t>
            </a:r>
            <a:r>
              <a:rPr lang="en-GB" i="1" baseline="-25000" dirty="0"/>
              <a:t> </a:t>
            </a:r>
            <a:r>
              <a:rPr lang="en-GB" dirty="0"/>
              <a:t>has completed, the </a:t>
            </a:r>
            <a:r>
              <a:rPr lang="en-GB" b="1" i="1" dirty="0">
                <a:solidFill>
                  <a:srgbClr val="C00000"/>
                </a:solidFill>
              </a:rPr>
              <a:t>aggregate payload </a:t>
            </a:r>
            <a:r>
              <a:rPr lang="en-GB" i="1" dirty="0" err="1"/>
              <a:t>P</a:t>
            </a:r>
            <a:r>
              <a:rPr lang="en-GB" i="1" baseline="-25000" dirty="0" err="1"/>
              <a:t>k</a:t>
            </a:r>
            <a:r>
              <a:rPr lang="en-GB" i="1" baseline="-25000" dirty="0"/>
              <a:t>  </a:t>
            </a:r>
            <a:r>
              <a:rPr lang="en-GB" dirty="0"/>
              <a:t>is the sum of currently allocated payloads</a:t>
            </a: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Def:</a:t>
            </a:r>
            <a:r>
              <a:rPr lang="en-GB" i="1" dirty="0"/>
              <a:t> Current heap size </a:t>
            </a:r>
            <a:r>
              <a:rPr lang="en-GB" i="1" dirty="0" err="1"/>
              <a:t>H</a:t>
            </a:r>
            <a:r>
              <a:rPr lang="en-GB" i="1" baseline="-25000" dirty="0" err="1"/>
              <a:t>k</a:t>
            </a:r>
            <a:endParaRPr lang="en-GB" i="1" baseline="-25000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Assume </a:t>
            </a:r>
            <a:r>
              <a:rPr lang="en-GB" i="1" dirty="0" err="1"/>
              <a:t>H</a:t>
            </a:r>
            <a:r>
              <a:rPr lang="en-GB" i="1" baseline="-25000" dirty="0" err="1"/>
              <a:t>k</a:t>
            </a:r>
            <a:r>
              <a:rPr lang="en-GB" dirty="0"/>
              <a:t> is monotonically </a:t>
            </a:r>
            <a:r>
              <a:rPr lang="en-GB" dirty="0" err="1"/>
              <a:t>nondecreasing</a:t>
            </a:r>
            <a:endParaRPr lang="en-GB" dirty="0"/>
          </a:p>
          <a:p>
            <a:pPr lvl="2">
              <a:lnSpc>
                <a:spcPct val="94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i.e., heap only grows when allocator uses </a:t>
            </a:r>
            <a:r>
              <a:rPr lang="en-GB" b="1" dirty="0" err="1">
                <a:latin typeface="Courier New" pitchFamily="49" charset="0"/>
              </a:rPr>
              <a:t>sbrk</a:t>
            </a:r>
            <a:endParaRPr lang="en-GB" b="1" dirty="0">
              <a:latin typeface="Courier New" pitchFamily="49" charset="0"/>
            </a:endParaRP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Def:</a:t>
            </a:r>
            <a:r>
              <a:rPr lang="en-GB" i="1" dirty="0"/>
              <a:t> Peak memory utilization after k+1 requests 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 err="1"/>
              <a:t>U</a:t>
            </a:r>
            <a:r>
              <a:rPr lang="en-GB" i="1" baseline="-25000" dirty="0" err="1"/>
              <a:t>k</a:t>
            </a:r>
            <a:r>
              <a:rPr lang="en-GB" i="1" dirty="0"/>
              <a:t> = ( </a:t>
            </a:r>
            <a:r>
              <a:rPr lang="en-GB" i="1" dirty="0" err="1"/>
              <a:t>max</a:t>
            </a:r>
            <a:r>
              <a:rPr lang="en-GB" i="1" baseline="-25000" dirty="0" err="1"/>
              <a:t>i≤k</a:t>
            </a:r>
            <a:r>
              <a:rPr lang="en-GB" i="1" dirty="0"/>
              <a:t> P</a:t>
            </a:r>
            <a:r>
              <a:rPr lang="en-GB" i="1" baseline="-25000" dirty="0"/>
              <a:t>i </a:t>
            </a:r>
            <a:r>
              <a:rPr lang="en-GB" i="1" dirty="0"/>
              <a:t>)  /  </a:t>
            </a:r>
            <a:r>
              <a:rPr lang="en-GB" i="1" dirty="0" err="1"/>
              <a:t>H</a:t>
            </a:r>
            <a:r>
              <a:rPr lang="en-GB" i="1" baseline="-25000" dirty="0" err="1"/>
              <a:t>k</a:t>
            </a:r>
            <a:endParaRPr lang="en-GB" i="1" baseline="-25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Poor memory utilization caused by </a:t>
            </a:r>
            <a:r>
              <a:rPr lang="en-GB" i="1">
                <a:solidFill>
                  <a:srgbClr val="C00000"/>
                </a:solidFill>
              </a:rPr>
              <a:t>fragmentation</a:t>
            </a:r>
            <a:endParaRPr lang="en-GB">
              <a:solidFill>
                <a:srgbClr val="C00000"/>
              </a:solidFill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>
                <a:solidFill>
                  <a:srgbClr val="C00000"/>
                </a:solidFill>
                <a:ea typeface="+mn-ea"/>
                <a:cs typeface="+mn-cs"/>
              </a:rPr>
              <a:t>internal</a:t>
            </a:r>
            <a:r>
              <a:rPr lang="en-GB"/>
              <a:t> fragmentation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>
                <a:solidFill>
                  <a:srgbClr val="C00000"/>
                </a:solidFill>
                <a:ea typeface="+mn-ea"/>
                <a:cs typeface="+mn-cs"/>
              </a:rPr>
              <a:t>external</a:t>
            </a:r>
            <a:r>
              <a:rPr lang="en-GB"/>
              <a:t> fragmentation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731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Internal Fragmentation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20788"/>
            <a:ext cx="8307387" cy="5408612"/>
          </a:xfrm>
          <a:ln/>
        </p:spPr>
        <p:txBody>
          <a:bodyPr/>
          <a:lstStyle/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For a given block, </a:t>
            </a:r>
            <a:r>
              <a:rPr lang="en-GB" sz="2200" i="1" dirty="0">
                <a:solidFill>
                  <a:srgbClr val="C00000"/>
                </a:solidFill>
              </a:rPr>
              <a:t>internal fragmentation </a:t>
            </a:r>
            <a:r>
              <a:rPr lang="en-GB" sz="2200" dirty="0"/>
              <a:t>occurs if payload is smaller than block size</a:t>
            </a:r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Caused by 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Overhead of maintaining heap data structures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Padding for alignment purposes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Explicit policy decisions </a:t>
            </a:r>
            <a:br>
              <a:rPr lang="en-GB" dirty="0">
                <a:ea typeface="+mn-ea"/>
                <a:cs typeface="+mn-cs"/>
              </a:rPr>
            </a:br>
            <a:r>
              <a:rPr lang="en-GB" dirty="0">
                <a:ea typeface="+mn-ea"/>
                <a:cs typeface="+mn-cs"/>
              </a:rPr>
              <a:t>(e.g., to return a big block to satisfy a small request)</a:t>
            </a:r>
            <a:endParaRPr lang="en-GB" sz="2200" dirty="0"/>
          </a:p>
          <a:p>
            <a:pPr>
              <a:lnSpc>
                <a:spcPct val="88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Depends only on the pattern of </a:t>
            </a:r>
            <a:r>
              <a:rPr lang="en-GB" sz="2200" i="1" dirty="0">
                <a:solidFill>
                  <a:srgbClr val="C00000"/>
                </a:solidFill>
              </a:rPr>
              <a:t>previous</a:t>
            </a:r>
            <a:r>
              <a:rPr lang="en-GB" sz="2200" dirty="0"/>
              <a:t> requests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Thus, easy to measure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94846" y="2895600"/>
            <a:ext cx="28194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914246" y="2895600"/>
            <a:ext cx="76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32846" y="2895600"/>
            <a:ext cx="76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148335" y="2911642"/>
            <a:ext cx="140254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Internal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fragmentation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6321425" y="3200400"/>
            <a:ext cx="765175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8" name="AutoShape 8"/>
          <p:cNvSpPr>
            <a:spLocks/>
          </p:cNvSpPr>
          <p:nvPr/>
        </p:nvSpPr>
        <p:spPr bwMode="auto">
          <a:xfrm rot="16200000">
            <a:off x="4350559" y="495300"/>
            <a:ext cx="304800" cy="4343400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184773" y="2133600"/>
            <a:ext cx="641820" cy="336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B</a:t>
            </a:r>
            <a:r>
              <a:rPr lang="en-GB" sz="1600" b="1" dirty="0">
                <a:latin typeface="Calibri" pitchFamily="34" charset="0"/>
              </a:rPr>
              <a:t>lock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84814" y="2911642"/>
            <a:ext cx="140254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Internal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fragmentation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2057400" y="3200400"/>
            <a:ext cx="685800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Occurs when there is enough aggregate heap memory, but no single free block is large enough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Amount of external fragmentation</a:t>
            </a:r>
            <a:br>
              <a:rPr lang="en-GB" dirty="0"/>
            </a:br>
            <a:r>
              <a:rPr lang="en-GB" dirty="0"/>
              <a:t>depends on the pattern of future requests</a:t>
            </a:r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Thus, difficult to measure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0" name="Text Box 91"/>
          <p:cNvSpPr txBox="1">
            <a:spLocks noChangeArrowheads="1"/>
          </p:cNvSpPr>
          <p:nvPr/>
        </p:nvSpPr>
        <p:spPr bwMode="auto">
          <a:xfrm>
            <a:off x="323656" y="4876800"/>
            <a:ext cx="2663206" cy="354906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p4 = malloc(7*SIZ)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200400" y="4782744"/>
            <a:ext cx="450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Yikes! (what would happen now?)</a:t>
            </a:r>
          </a:p>
        </p:txBody>
      </p:sp>
      <p:sp>
        <p:nvSpPr>
          <p:cNvPr id="82" name="Text Box 19"/>
          <p:cNvSpPr txBox="1">
            <a:spLocks noChangeArrowheads="1"/>
          </p:cNvSpPr>
          <p:nvPr/>
        </p:nvSpPr>
        <p:spPr bwMode="auto">
          <a:xfrm>
            <a:off x="5278437" y="500547"/>
            <a:ext cx="3352498" cy="354906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#define SIZ </a:t>
            </a:r>
            <a:r>
              <a:rPr lang="en-GB" sz="1800" b="1" dirty="0" err="1">
                <a:latin typeface="Courier New" pitchFamily="49" charset="0"/>
              </a:rPr>
              <a:t>sizeof</a:t>
            </a:r>
            <a:r>
              <a:rPr lang="en-GB" sz="1800" b="1" dirty="0">
                <a:latin typeface="Courier New" pitchFamily="49" charset="0"/>
              </a:rPr>
              <a:t>(</a:t>
            </a:r>
            <a:r>
              <a:rPr lang="en-GB" sz="1800" b="1" dirty="0" err="1">
                <a:latin typeface="Courier New" pitchFamily="49" charset="0"/>
              </a:rPr>
              <a:t>int</a:t>
            </a:r>
            <a:r>
              <a:rPr lang="en-GB" sz="1800" b="1" dirty="0">
                <a:latin typeface="Courier New" pitchFamily="49" charset="0"/>
              </a:rPr>
              <a:t>)</a:t>
            </a:r>
          </a:p>
        </p:txBody>
      </p:sp>
      <p:sp>
        <p:nvSpPr>
          <p:cNvPr id="83" name="Text Box 19"/>
          <p:cNvSpPr txBox="1">
            <a:spLocks noChangeArrowheads="1"/>
          </p:cNvSpPr>
          <p:nvPr/>
        </p:nvSpPr>
        <p:spPr bwMode="auto">
          <a:xfrm>
            <a:off x="176831" y="2362200"/>
            <a:ext cx="2663206" cy="354906"/>
          </a:xfrm>
          <a:prstGeom prst="rect">
            <a:avLst/>
          </a:prstGeom>
          <a:solidFill>
            <a:srgbClr val="F6F5BD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p1 = malloc(4*SIZ)</a:t>
            </a:r>
          </a:p>
        </p:txBody>
      </p:sp>
      <p:sp>
        <p:nvSpPr>
          <p:cNvPr id="84" name="Text Box 37"/>
          <p:cNvSpPr txBox="1">
            <a:spLocks noChangeArrowheads="1"/>
          </p:cNvSpPr>
          <p:nvPr/>
        </p:nvSpPr>
        <p:spPr bwMode="auto">
          <a:xfrm>
            <a:off x="176831" y="2971800"/>
            <a:ext cx="2663206" cy="354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p2 = malloc(5*SIZ)</a:t>
            </a:r>
          </a:p>
        </p:txBody>
      </p:sp>
      <p:sp>
        <p:nvSpPr>
          <p:cNvPr id="85" name="Text Box 55"/>
          <p:cNvSpPr txBox="1">
            <a:spLocks noChangeArrowheads="1"/>
          </p:cNvSpPr>
          <p:nvPr/>
        </p:nvSpPr>
        <p:spPr bwMode="auto">
          <a:xfrm>
            <a:off x="176831" y="3657600"/>
            <a:ext cx="2663206" cy="354906"/>
          </a:xfrm>
          <a:prstGeom prst="rect">
            <a:avLst/>
          </a:prstGeom>
          <a:solidFill>
            <a:srgbClr val="F1C7C7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p3 = malloc(6*SIZ)</a:t>
            </a:r>
          </a:p>
        </p:txBody>
      </p:sp>
      <p:sp>
        <p:nvSpPr>
          <p:cNvPr id="86" name="Text Box 73"/>
          <p:cNvSpPr txBox="1">
            <a:spLocks noChangeArrowheads="1"/>
          </p:cNvSpPr>
          <p:nvPr/>
        </p:nvSpPr>
        <p:spPr bwMode="auto">
          <a:xfrm>
            <a:off x="533400" y="4263096"/>
            <a:ext cx="1284624" cy="359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</a:rPr>
              <a:t>free(p2)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992437" y="2393950"/>
            <a:ext cx="5486400" cy="304800"/>
            <a:chOff x="2992437" y="1614488"/>
            <a:chExt cx="5486400" cy="304800"/>
          </a:xfrm>
        </p:grpSpPr>
        <p:grpSp>
          <p:nvGrpSpPr>
            <p:cNvPr id="88" name="Group 87"/>
            <p:cNvGrpSpPr/>
            <p:nvPr/>
          </p:nvGrpSpPr>
          <p:grpSpPr>
            <a:xfrm>
              <a:off x="2992437" y="1614488"/>
              <a:ext cx="5181600" cy="304800"/>
              <a:chOff x="3006724" y="1614488"/>
              <a:chExt cx="5181600" cy="304800"/>
            </a:xfrm>
          </p:grpSpPr>
          <p:sp>
            <p:nvSpPr>
              <p:cNvPr id="90" name="Rectangle 2"/>
              <p:cNvSpPr>
                <a:spLocks noChangeArrowheads="1"/>
              </p:cNvSpPr>
              <p:nvPr/>
            </p:nvSpPr>
            <p:spPr bwMode="auto">
              <a:xfrm>
                <a:off x="30067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3"/>
              <p:cNvSpPr>
                <a:spLocks noChangeArrowheads="1"/>
              </p:cNvSpPr>
              <p:nvPr/>
            </p:nvSpPr>
            <p:spPr bwMode="auto">
              <a:xfrm>
                <a:off x="33115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4"/>
              <p:cNvSpPr>
                <a:spLocks noChangeArrowheads="1"/>
              </p:cNvSpPr>
              <p:nvPr/>
            </p:nvSpPr>
            <p:spPr bwMode="auto">
              <a:xfrm>
                <a:off x="36163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5"/>
              <p:cNvSpPr>
                <a:spLocks noChangeArrowheads="1"/>
              </p:cNvSpPr>
              <p:nvPr/>
            </p:nvSpPr>
            <p:spPr bwMode="auto">
              <a:xfrm>
                <a:off x="39211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Rectangle 6"/>
              <p:cNvSpPr>
                <a:spLocks noChangeArrowheads="1"/>
              </p:cNvSpPr>
              <p:nvPr/>
            </p:nvSpPr>
            <p:spPr bwMode="auto">
              <a:xfrm>
                <a:off x="4225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7"/>
              <p:cNvSpPr>
                <a:spLocks noChangeArrowheads="1"/>
              </p:cNvSpPr>
              <p:nvPr/>
            </p:nvSpPr>
            <p:spPr bwMode="auto">
              <a:xfrm>
                <a:off x="4530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8"/>
              <p:cNvSpPr>
                <a:spLocks noChangeArrowheads="1"/>
              </p:cNvSpPr>
              <p:nvPr/>
            </p:nvSpPr>
            <p:spPr bwMode="auto">
              <a:xfrm>
                <a:off x="4835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9"/>
              <p:cNvSpPr>
                <a:spLocks noChangeArrowheads="1"/>
              </p:cNvSpPr>
              <p:nvPr/>
            </p:nvSpPr>
            <p:spPr bwMode="auto">
              <a:xfrm>
                <a:off x="5140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10"/>
              <p:cNvSpPr>
                <a:spLocks noChangeArrowheads="1"/>
              </p:cNvSpPr>
              <p:nvPr/>
            </p:nvSpPr>
            <p:spPr bwMode="auto">
              <a:xfrm>
                <a:off x="5445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11"/>
              <p:cNvSpPr>
                <a:spLocks noChangeArrowheads="1"/>
              </p:cNvSpPr>
              <p:nvPr/>
            </p:nvSpPr>
            <p:spPr bwMode="auto">
              <a:xfrm>
                <a:off x="5749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2"/>
              <p:cNvSpPr>
                <a:spLocks noChangeArrowheads="1"/>
              </p:cNvSpPr>
              <p:nvPr/>
            </p:nvSpPr>
            <p:spPr bwMode="auto">
              <a:xfrm>
                <a:off x="6054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3"/>
              <p:cNvSpPr>
                <a:spLocks noChangeArrowheads="1"/>
              </p:cNvSpPr>
              <p:nvPr/>
            </p:nvSpPr>
            <p:spPr bwMode="auto">
              <a:xfrm>
                <a:off x="6359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14"/>
              <p:cNvSpPr>
                <a:spLocks noChangeArrowheads="1"/>
              </p:cNvSpPr>
              <p:nvPr/>
            </p:nvSpPr>
            <p:spPr bwMode="auto">
              <a:xfrm>
                <a:off x="6664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Rectangle 15"/>
              <p:cNvSpPr>
                <a:spLocks noChangeArrowheads="1"/>
              </p:cNvSpPr>
              <p:nvPr/>
            </p:nvSpPr>
            <p:spPr bwMode="auto">
              <a:xfrm>
                <a:off x="6969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Rectangle 16"/>
              <p:cNvSpPr>
                <a:spLocks noChangeArrowheads="1"/>
              </p:cNvSpPr>
              <p:nvPr/>
            </p:nvSpPr>
            <p:spPr bwMode="auto">
              <a:xfrm>
                <a:off x="7273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/>
            </p:nvSpPr>
            <p:spPr bwMode="auto">
              <a:xfrm>
                <a:off x="7578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Rectangle 18"/>
              <p:cNvSpPr>
                <a:spLocks noChangeArrowheads="1"/>
              </p:cNvSpPr>
              <p:nvPr/>
            </p:nvSpPr>
            <p:spPr bwMode="auto">
              <a:xfrm>
                <a:off x="7883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8174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992437" y="3008875"/>
            <a:ext cx="5486400" cy="304800"/>
            <a:chOff x="2992437" y="2501901"/>
            <a:chExt cx="5486400" cy="304800"/>
          </a:xfrm>
        </p:grpSpPr>
        <p:sp>
          <p:nvSpPr>
            <p:cNvPr id="108" name="Rectangle 20"/>
            <p:cNvSpPr>
              <a:spLocks noChangeArrowheads="1"/>
            </p:cNvSpPr>
            <p:nvPr/>
          </p:nvSpPr>
          <p:spPr bwMode="auto">
            <a:xfrm>
              <a:off x="29924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21"/>
            <p:cNvSpPr>
              <a:spLocks noChangeArrowheads="1"/>
            </p:cNvSpPr>
            <p:nvPr/>
          </p:nvSpPr>
          <p:spPr bwMode="auto">
            <a:xfrm>
              <a:off x="32972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Rectangle 22"/>
            <p:cNvSpPr>
              <a:spLocks noChangeArrowheads="1"/>
            </p:cNvSpPr>
            <p:nvPr/>
          </p:nvSpPr>
          <p:spPr bwMode="auto">
            <a:xfrm>
              <a:off x="36020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Rectangle 23"/>
            <p:cNvSpPr>
              <a:spLocks noChangeArrowheads="1"/>
            </p:cNvSpPr>
            <p:nvPr/>
          </p:nvSpPr>
          <p:spPr bwMode="auto">
            <a:xfrm>
              <a:off x="39068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Rectangle 24"/>
            <p:cNvSpPr>
              <a:spLocks noChangeArrowheads="1"/>
            </p:cNvSpPr>
            <p:nvPr/>
          </p:nvSpPr>
          <p:spPr bwMode="auto">
            <a:xfrm>
              <a:off x="42116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Rectangle 25"/>
            <p:cNvSpPr>
              <a:spLocks noChangeArrowheads="1"/>
            </p:cNvSpPr>
            <p:nvPr/>
          </p:nvSpPr>
          <p:spPr bwMode="auto">
            <a:xfrm>
              <a:off x="45164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Rectangle 26"/>
            <p:cNvSpPr>
              <a:spLocks noChangeArrowheads="1"/>
            </p:cNvSpPr>
            <p:nvPr/>
          </p:nvSpPr>
          <p:spPr bwMode="auto">
            <a:xfrm>
              <a:off x="48212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Rectangle 27"/>
            <p:cNvSpPr>
              <a:spLocks noChangeArrowheads="1"/>
            </p:cNvSpPr>
            <p:nvPr/>
          </p:nvSpPr>
          <p:spPr bwMode="auto">
            <a:xfrm>
              <a:off x="51260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Rectangle 28"/>
            <p:cNvSpPr>
              <a:spLocks noChangeArrowheads="1"/>
            </p:cNvSpPr>
            <p:nvPr/>
          </p:nvSpPr>
          <p:spPr bwMode="auto">
            <a:xfrm>
              <a:off x="54308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Rectangle 29"/>
            <p:cNvSpPr>
              <a:spLocks noChangeArrowheads="1"/>
            </p:cNvSpPr>
            <p:nvPr/>
          </p:nvSpPr>
          <p:spPr bwMode="auto">
            <a:xfrm>
              <a:off x="5735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Rectangle 30"/>
            <p:cNvSpPr>
              <a:spLocks noChangeArrowheads="1"/>
            </p:cNvSpPr>
            <p:nvPr/>
          </p:nvSpPr>
          <p:spPr bwMode="auto">
            <a:xfrm>
              <a:off x="6040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Rectangle 31"/>
            <p:cNvSpPr>
              <a:spLocks noChangeArrowheads="1"/>
            </p:cNvSpPr>
            <p:nvPr/>
          </p:nvSpPr>
          <p:spPr bwMode="auto">
            <a:xfrm>
              <a:off x="6345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32"/>
            <p:cNvSpPr>
              <a:spLocks noChangeArrowheads="1"/>
            </p:cNvSpPr>
            <p:nvPr/>
          </p:nvSpPr>
          <p:spPr bwMode="auto">
            <a:xfrm>
              <a:off x="6650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33"/>
            <p:cNvSpPr>
              <a:spLocks noChangeArrowheads="1"/>
            </p:cNvSpPr>
            <p:nvPr/>
          </p:nvSpPr>
          <p:spPr bwMode="auto">
            <a:xfrm>
              <a:off x="69548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" name="Rectangle 34"/>
            <p:cNvSpPr>
              <a:spLocks noChangeArrowheads="1"/>
            </p:cNvSpPr>
            <p:nvPr/>
          </p:nvSpPr>
          <p:spPr bwMode="auto">
            <a:xfrm>
              <a:off x="7259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35"/>
            <p:cNvSpPr>
              <a:spLocks noChangeArrowheads="1"/>
            </p:cNvSpPr>
            <p:nvPr/>
          </p:nvSpPr>
          <p:spPr bwMode="auto">
            <a:xfrm>
              <a:off x="7564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7869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9"/>
            <p:cNvSpPr>
              <a:spLocks noChangeArrowheads="1"/>
            </p:cNvSpPr>
            <p:nvPr/>
          </p:nvSpPr>
          <p:spPr bwMode="auto">
            <a:xfrm>
              <a:off x="8174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992437" y="3681785"/>
            <a:ext cx="5486400" cy="304800"/>
            <a:chOff x="2992437" y="3389313"/>
            <a:chExt cx="5486400" cy="304800"/>
          </a:xfrm>
        </p:grpSpPr>
        <p:sp>
          <p:nvSpPr>
            <p:cNvPr id="127" name="Rectangle 38"/>
            <p:cNvSpPr>
              <a:spLocks noChangeArrowheads="1"/>
            </p:cNvSpPr>
            <p:nvPr/>
          </p:nvSpPr>
          <p:spPr bwMode="auto">
            <a:xfrm>
              <a:off x="29924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39"/>
            <p:cNvSpPr>
              <a:spLocks noChangeArrowheads="1"/>
            </p:cNvSpPr>
            <p:nvPr/>
          </p:nvSpPr>
          <p:spPr bwMode="auto">
            <a:xfrm>
              <a:off x="32972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Rectangle 40"/>
            <p:cNvSpPr>
              <a:spLocks noChangeArrowheads="1"/>
            </p:cNvSpPr>
            <p:nvPr/>
          </p:nvSpPr>
          <p:spPr bwMode="auto">
            <a:xfrm>
              <a:off x="36020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41"/>
            <p:cNvSpPr>
              <a:spLocks noChangeArrowheads="1"/>
            </p:cNvSpPr>
            <p:nvPr/>
          </p:nvSpPr>
          <p:spPr bwMode="auto">
            <a:xfrm>
              <a:off x="39068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42"/>
            <p:cNvSpPr>
              <a:spLocks noChangeArrowheads="1"/>
            </p:cNvSpPr>
            <p:nvPr/>
          </p:nvSpPr>
          <p:spPr bwMode="auto">
            <a:xfrm>
              <a:off x="42116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43"/>
            <p:cNvSpPr>
              <a:spLocks noChangeArrowheads="1"/>
            </p:cNvSpPr>
            <p:nvPr/>
          </p:nvSpPr>
          <p:spPr bwMode="auto">
            <a:xfrm>
              <a:off x="45164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Rectangle 44"/>
            <p:cNvSpPr>
              <a:spLocks noChangeArrowheads="1"/>
            </p:cNvSpPr>
            <p:nvPr/>
          </p:nvSpPr>
          <p:spPr bwMode="auto">
            <a:xfrm>
              <a:off x="48212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45"/>
            <p:cNvSpPr>
              <a:spLocks noChangeArrowheads="1"/>
            </p:cNvSpPr>
            <p:nvPr/>
          </p:nvSpPr>
          <p:spPr bwMode="auto">
            <a:xfrm>
              <a:off x="51260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46"/>
            <p:cNvSpPr>
              <a:spLocks noChangeArrowheads="1"/>
            </p:cNvSpPr>
            <p:nvPr/>
          </p:nvSpPr>
          <p:spPr bwMode="auto">
            <a:xfrm>
              <a:off x="54308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Rectangle 47"/>
            <p:cNvSpPr>
              <a:spLocks noChangeArrowheads="1"/>
            </p:cNvSpPr>
            <p:nvPr/>
          </p:nvSpPr>
          <p:spPr bwMode="auto">
            <a:xfrm>
              <a:off x="5735637" y="3389313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Rectangle 48"/>
            <p:cNvSpPr>
              <a:spLocks noChangeArrowheads="1"/>
            </p:cNvSpPr>
            <p:nvPr/>
          </p:nvSpPr>
          <p:spPr bwMode="auto">
            <a:xfrm>
              <a:off x="6040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Rectangle 49"/>
            <p:cNvSpPr>
              <a:spLocks noChangeArrowheads="1"/>
            </p:cNvSpPr>
            <p:nvPr/>
          </p:nvSpPr>
          <p:spPr bwMode="auto">
            <a:xfrm>
              <a:off x="63452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Rectangle 50"/>
            <p:cNvSpPr>
              <a:spLocks noChangeArrowheads="1"/>
            </p:cNvSpPr>
            <p:nvPr/>
          </p:nvSpPr>
          <p:spPr bwMode="auto">
            <a:xfrm>
              <a:off x="66500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Rectangle 51"/>
            <p:cNvSpPr>
              <a:spLocks noChangeArrowheads="1"/>
            </p:cNvSpPr>
            <p:nvPr/>
          </p:nvSpPr>
          <p:spPr bwMode="auto">
            <a:xfrm>
              <a:off x="69548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Rectangle 52"/>
            <p:cNvSpPr>
              <a:spLocks noChangeArrowheads="1"/>
            </p:cNvSpPr>
            <p:nvPr/>
          </p:nvSpPr>
          <p:spPr bwMode="auto">
            <a:xfrm>
              <a:off x="72596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Rectangle 53"/>
            <p:cNvSpPr>
              <a:spLocks noChangeArrowheads="1"/>
            </p:cNvSpPr>
            <p:nvPr/>
          </p:nvSpPr>
          <p:spPr bwMode="auto">
            <a:xfrm>
              <a:off x="7564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54"/>
            <p:cNvSpPr>
              <a:spLocks noChangeArrowheads="1"/>
            </p:cNvSpPr>
            <p:nvPr/>
          </p:nvSpPr>
          <p:spPr bwMode="auto">
            <a:xfrm>
              <a:off x="78692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9"/>
            <p:cNvSpPr>
              <a:spLocks noChangeArrowheads="1"/>
            </p:cNvSpPr>
            <p:nvPr/>
          </p:nvSpPr>
          <p:spPr bwMode="auto">
            <a:xfrm>
              <a:off x="81740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992437" y="4290201"/>
            <a:ext cx="5486400" cy="309446"/>
            <a:chOff x="2992437" y="4272080"/>
            <a:chExt cx="5486400" cy="309446"/>
          </a:xfrm>
        </p:grpSpPr>
        <p:sp>
          <p:nvSpPr>
            <p:cNvPr id="146" name="Rectangle 56"/>
            <p:cNvSpPr>
              <a:spLocks noChangeArrowheads="1"/>
            </p:cNvSpPr>
            <p:nvPr/>
          </p:nvSpPr>
          <p:spPr bwMode="auto">
            <a:xfrm>
              <a:off x="29924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Rectangle 57"/>
            <p:cNvSpPr>
              <a:spLocks noChangeArrowheads="1"/>
            </p:cNvSpPr>
            <p:nvPr/>
          </p:nvSpPr>
          <p:spPr bwMode="auto">
            <a:xfrm>
              <a:off x="32972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Rectangle 58"/>
            <p:cNvSpPr>
              <a:spLocks noChangeArrowheads="1"/>
            </p:cNvSpPr>
            <p:nvPr/>
          </p:nvSpPr>
          <p:spPr bwMode="auto">
            <a:xfrm>
              <a:off x="36020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Rectangle 59"/>
            <p:cNvSpPr>
              <a:spLocks noChangeArrowheads="1"/>
            </p:cNvSpPr>
            <p:nvPr/>
          </p:nvSpPr>
          <p:spPr bwMode="auto">
            <a:xfrm>
              <a:off x="39068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Rectangle 60"/>
            <p:cNvSpPr>
              <a:spLocks noChangeArrowheads="1"/>
            </p:cNvSpPr>
            <p:nvPr/>
          </p:nvSpPr>
          <p:spPr bwMode="auto">
            <a:xfrm>
              <a:off x="42116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Rectangle 61"/>
            <p:cNvSpPr>
              <a:spLocks noChangeArrowheads="1"/>
            </p:cNvSpPr>
            <p:nvPr/>
          </p:nvSpPr>
          <p:spPr bwMode="auto">
            <a:xfrm>
              <a:off x="45164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Rectangle 62"/>
            <p:cNvSpPr>
              <a:spLocks noChangeArrowheads="1"/>
            </p:cNvSpPr>
            <p:nvPr/>
          </p:nvSpPr>
          <p:spPr bwMode="auto">
            <a:xfrm>
              <a:off x="4821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Rectangle 63"/>
            <p:cNvSpPr>
              <a:spLocks noChangeArrowheads="1"/>
            </p:cNvSpPr>
            <p:nvPr/>
          </p:nvSpPr>
          <p:spPr bwMode="auto">
            <a:xfrm>
              <a:off x="51260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Rectangle 64"/>
            <p:cNvSpPr>
              <a:spLocks noChangeArrowheads="1"/>
            </p:cNvSpPr>
            <p:nvPr/>
          </p:nvSpPr>
          <p:spPr bwMode="auto">
            <a:xfrm>
              <a:off x="54308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Rectangle 65"/>
            <p:cNvSpPr>
              <a:spLocks noChangeArrowheads="1"/>
            </p:cNvSpPr>
            <p:nvPr/>
          </p:nvSpPr>
          <p:spPr bwMode="auto">
            <a:xfrm>
              <a:off x="5735637" y="4276726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Rectangle 66"/>
            <p:cNvSpPr>
              <a:spLocks noChangeArrowheads="1"/>
            </p:cNvSpPr>
            <p:nvPr/>
          </p:nvSpPr>
          <p:spPr bwMode="auto">
            <a:xfrm>
              <a:off x="6040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Rectangle 67"/>
            <p:cNvSpPr>
              <a:spLocks noChangeArrowheads="1"/>
            </p:cNvSpPr>
            <p:nvPr/>
          </p:nvSpPr>
          <p:spPr bwMode="auto">
            <a:xfrm>
              <a:off x="63452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Rectangle 68"/>
            <p:cNvSpPr>
              <a:spLocks noChangeArrowheads="1"/>
            </p:cNvSpPr>
            <p:nvPr/>
          </p:nvSpPr>
          <p:spPr bwMode="auto">
            <a:xfrm>
              <a:off x="66500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Rectangle 69"/>
            <p:cNvSpPr>
              <a:spLocks noChangeArrowheads="1"/>
            </p:cNvSpPr>
            <p:nvPr/>
          </p:nvSpPr>
          <p:spPr bwMode="auto">
            <a:xfrm>
              <a:off x="69548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Rectangle 70"/>
            <p:cNvSpPr>
              <a:spLocks noChangeArrowheads="1"/>
            </p:cNvSpPr>
            <p:nvPr/>
          </p:nvSpPr>
          <p:spPr bwMode="auto">
            <a:xfrm>
              <a:off x="72596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Rectangle 71"/>
            <p:cNvSpPr>
              <a:spLocks noChangeArrowheads="1"/>
            </p:cNvSpPr>
            <p:nvPr/>
          </p:nvSpPr>
          <p:spPr bwMode="auto">
            <a:xfrm>
              <a:off x="7564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Rectangle 72"/>
            <p:cNvSpPr>
              <a:spLocks noChangeArrowheads="1"/>
            </p:cNvSpPr>
            <p:nvPr/>
          </p:nvSpPr>
          <p:spPr bwMode="auto">
            <a:xfrm>
              <a:off x="7869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Rectangle 9"/>
            <p:cNvSpPr>
              <a:spLocks noChangeArrowheads="1"/>
            </p:cNvSpPr>
            <p:nvPr/>
          </p:nvSpPr>
          <p:spPr bwMode="auto">
            <a:xfrm>
              <a:off x="8174037" y="427208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 Issues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we know how much memory to free given just a pointer?</a:t>
            </a:r>
          </a:p>
          <a:p>
            <a:endParaRPr lang="en-US" dirty="0"/>
          </a:p>
          <a:p>
            <a:r>
              <a:rPr lang="en-US" dirty="0"/>
              <a:t>How do we keep track of the free blocks?</a:t>
            </a:r>
          </a:p>
          <a:p>
            <a:endParaRPr lang="en-US" dirty="0"/>
          </a:p>
          <a:p>
            <a:r>
              <a:rPr lang="en-US" dirty="0"/>
              <a:t>What do we do with the extra space when allocating a structure that is smaller than the free block it is placed in?</a:t>
            </a:r>
          </a:p>
          <a:p>
            <a:endParaRPr lang="en-US" dirty="0"/>
          </a:p>
          <a:p>
            <a:r>
              <a:rPr lang="en-US" dirty="0"/>
              <a:t>How do we pick a block to use for allocation -- many might fit?</a:t>
            </a:r>
          </a:p>
          <a:p>
            <a:endParaRPr lang="en-US" dirty="0"/>
          </a:p>
          <a:p>
            <a:r>
              <a:rPr lang="en-US" dirty="0"/>
              <a:t>How do we reinsert freed block?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Knowing How Much to Free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method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Keep the length of a block in the word </a:t>
            </a:r>
            <a:r>
              <a:rPr lang="en-GB" i="1" dirty="0"/>
              <a:t>preceding</a:t>
            </a:r>
            <a:r>
              <a:rPr lang="en-GB" dirty="0"/>
              <a:t> the block.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This word is often called the </a:t>
            </a:r>
            <a:r>
              <a:rPr lang="en-GB" b="1" i="1" dirty="0">
                <a:solidFill>
                  <a:srgbClr val="C00000"/>
                </a:solidFill>
              </a:rPr>
              <a:t>header field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dirty="0"/>
              <a:t>or</a:t>
            </a:r>
            <a:r>
              <a:rPr lang="en-GB" i="1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header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Requires an extra word for every allocated block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1305" y="4014429"/>
            <a:ext cx="2403520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p0 = malloc(4*SIZ)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5410200" y="3733800"/>
            <a:ext cx="4254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p0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5114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8162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1210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34258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37306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0354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3402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46450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49498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55594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58642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1690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4738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67786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7083425" y="4343400"/>
            <a:ext cx="304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>
            <a:off x="6778625" y="4166286"/>
            <a:ext cx="1588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85228" y="5665237"/>
            <a:ext cx="1169208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free(p0)</a:t>
            </a:r>
          </a:p>
        </p:txBody>
      </p:sp>
      <p:sp>
        <p:nvSpPr>
          <p:cNvPr id="58" name="Text Box 57"/>
          <p:cNvSpPr txBox="1">
            <a:spLocks noChangeArrowheads="1"/>
          </p:cNvSpPr>
          <p:nvPr/>
        </p:nvSpPr>
        <p:spPr bwMode="auto">
          <a:xfrm>
            <a:off x="4914985" y="5129816"/>
            <a:ext cx="995507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b</a:t>
            </a:r>
            <a:r>
              <a:rPr lang="en-GB" sz="1600" b="1" dirty="0">
                <a:latin typeface="Calibri" pitchFamily="34" charset="0"/>
              </a:rPr>
              <a:t>lock size</a:t>
            </a:r>
          </a:p>
        </p:txBody>
      </p:sp>
      <p:sp>
        <p:nvSpPr>
          <p:cNvPr id="60" name="Text Box 59"/>
          <p:cNvSpPr txBox="1">
            <a:spLocks noChangeArrowheads="1"/>
          </p:cNvSpPr>
          <p:nvPr/>
        </p:nvSpPr>
        <p:spPr bwMode="auto">
          <a:xfrm>
            <a:off x="6071611" y="5129816"/>
            <a:ext cx="93196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Payload</a:t>
            </a:r>
            <a:br>
              <a:rPr lang="en-GB" sz="1600" dirty="0">
                <a:latin typeface="Calibri" pitchFamily="34" charset="0"/>
              </a:rPr>
            </a:br>
            <a:r>
              <a:rPr lang="en-GB" sz="1600" dirty="0">
                <a:latin typeface="Calibri" pitchFamily="34" charset="0"/>
              </a:rPr>
              <a:t>(aligned)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5" name="Line 64"/>
          <p:cNvSpPr>
            <a:spLocks noChangeShapeType="1"/>
          </p:cNvSpPr>
          <p:nvPr/>
        </p:nvSpPr>
        <p:spPr bwMode="auto">
          <a:xfrm>
            <a:off x="5612113" y="4038600"/>
            <a:ext cx="1588" cy="304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5254625" y="4343400"/>
            <a:ext cx="304800" cy="304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5</a:t>
            </a:r>
          </a:p>
        </p:txBody>
      </p:sp>
      <p:sp>
        <p:nvSpPr>
          <p:cNvPr id="66" name="Line 65"/>
          <p:cNvSpPr>
            <a:spLocks noChangeShapeType="1"/>
          </p:cNvSpPr>
          <p:nvPr/>
        </p:nvSpPr>
        <p:spPr bwMode="auto">
          <a:xfrm>
            <a:off x="5254625" y="4166286"/>
            <a:ext cx="1588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69" name="Straight Arrow Connector 68"/>
          <p:cNvCxnSpPr>
            <a:endCxn id="67" idx="2"/>
          </p:cNvCxnSpPr>
          <p:nvPr/>
        </p:nvCxnSpPr>
        <p:spPr bwMode="auto">
          <a:xfrm rot="16200000" flipV="1">
            <a:off x="5179695" y="4875530"/>
            <a:ext cx="457200" cy="2539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>
            <a:endCxn id="50" idx="2"/>
          </p:cNvCxnSpPr>
          <p:nvPr/>
        </p:nvCxnSpPr>
        <p:spPr bwMode="auto">
          <a:xfrm flipH="1" flipV="1">
            <a:off x="5711825" y="4648200"/>
            <a:ext cx="8225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endCxn id="51" idx="2"/>
          </p:cNvCxnSpPr>
          <p:nvPr/>
        </p:nvCxnSpPr>
        <p:spPr bwMode="auto">
          <a:xfrm flipH="1" flipV="1">
            <a:off x="6016625" y="4648200"/>
            <a:ext cx="5177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7" name="Straight Arrow Connector 76"/>
          <p:cNvCxnSpPr>
            <a:endCxn id="52" idx="2"/>
          </p:cNvCxnSpPr>
          <p:nvPr/>
        </p:nvCxnSpPr>
        <p:spPr bwMode="auto">
          <a:xfrm flipH="1" flipV="1">
            <a:off x="6321425" y="4648200"/>
            <a:ext cx="2129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endCxn id="53" idx="2"/>
          </p:cNvCxnSpPr>
          <p:nvPr/>
        </p:nvCxnSpPr>
        <p:spPr bwMode="auto">
          <a:xfrm flipV="1">
            <a:off x="6534418" y="4648200"/>
            <a:ext cx="91807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57" name="Group 56"/>
          <p:cNvGrpSpPr/>
          <p:nvPr/>
        </p:nvGrpSpPr>
        <p:grpSpPr>
          <a:xfrm>
            <a:off x="2511425" y="3200400"/>
            <a:ext cx="5489575" cy="304800"/>
            <a:chOff x="2511425" y="3200400"/>
            <a:chExt cx="5489575" cy="3048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511425" y="32004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816225" y="32004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121025" y="3200400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425825" y="3200400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730625" y="32004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35425" y="32004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340225" y="3200400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645025" y="3200400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949825" y="3200400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559425" y="32004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864225" y="32004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6169025" y="32004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6473825" y="32004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6778625" y="32004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7083425" y="3200400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7388225" y="3200400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5254625" y="32004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7696200" y="3200400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73882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7696200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2474754" y="5991225"/>
            <a:ext cx="5489575" cy="304800"/>
            <a:chOff x="2511425" y="3200400"/>
            <a:chExt cx="5489575" cy="304800"/>
          </a:xfrm>
        </p:grpSpPr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2511425" y="32004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2816225" y="32004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3121025" y="3200400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3425825" y="3200400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3730625" y="32004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4035425" y="32004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4340225" y="3200400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4645025" y="3200400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4949825" y="3200400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5559425" y="32004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5864225" y="32004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6169025" y="32004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6473825" y="32004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6778625" y="32004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7083425" y="3200400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7388225" y="3200400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5254625" y="32004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7696200" y="3200400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1197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2899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15332" y="1739897"/>
            <a:ext cx="1507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to tag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each block as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allocated/free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67893" y="3791634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space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for pointers</a:t>
            </a:r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16875" y="1905481"/>
            <a:ext cx="835725" cy="3416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</a:rPr>
                <a:t>4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dirty="0">
                  <a:latin typeface="+mn-lt"/>
                </a:rPr>
                <a:t>6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1" dirty="0">
                <a:latin typeface="Calibri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dirty="0">
                  <a:latin typeface="+mn-lt"/>
                </a:rPr>
                <a:t>4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1" dirty="0">
                <a:latin typeface="Calibri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1" dirty="0">
                <a:latin typeface="Calibri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</a:rPr>
                <a:t>4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dirty="0">
                  <a:latin typeface="+mn-lt"/>
                </a:rPr>
                <a:t>6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1" dirty="0">
                <a:latin typeface="Calibri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dirty="0">
                  <a:latin typeface="+mn-lt"/>
                </a:rPr>
                <a:t>4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1" dirty="0">
                <a:latin typeface="Calibri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1" dirty="0">
                <a:latin typeface="Calibri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>
                <a:latin typeface="+mn-lt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57F630D-B636-4E5C-99FE-DB0A2F896C83}"/>
              </a:ext>
            </a:extLst>
          </p:cNvPr>
          <p:cNvSpPr/>
          <p:nvPr/>
        </p:nvSpPr>
        <p:spPr bwMode="auto">
          <a:xfrm>
            <a:off x="174509" y="2135431"/>
            <a:ext cx="519688" cy="453538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7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Basic concepts</a:t>
            </a:r>
          </a:p>
          <a:p>
            <a:r>
              <a:rPr lang="en-US" dirty="0"/>
              <a:t>Implicit free lists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Dynamic Memory Allocation: </a:t>
            </a:r>
            <a:br>
              <a:rPr lang="en-US" dirty="0"/>
            </a:br>
            <a:r>
              <a:rPr lang="en-US" dirty="0"/>
              <a:t>Basic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15-213/18-213/14-513/15-513: Introduction to Computer Systems	</a:t>
            </a:r>
            <a:br>
              <a:rPr lang="en-US" b="0" dirty="0"/>
            </a:br>
            <a:r>
              <a:rPr lang="en-US" sz="2000" b="0" dirty="0"/>
              <a:t>19</a:t>
            </a:r>
            <a:r>
              <a:rPr lang="en-US" sz="2000" b="0" baseline="30000" dirty="0"/>
              <a:t>th</a:t>
            </a:r>
            <a:r>
              <a:rPr lang="en-US" sz="2000" b="0" dirty="0"/>
              <a:t> Lecture, October 30, 2018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359376" y="473676"/>
            <a:ext cx="65913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Method 1: Implicit Free List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92212"/>
            <a:ext cx="8255000" cy="2160588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For each block we need both size and allocation status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Could store this information in two words: wasteful!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Standard trick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blocks are aligned, some low-order address bits are always 0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Instead of storing an always-0 bit, use it as an allocated/free flag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reading the Size word, must mask out this bit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2971800" y="4279900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423604" y="3610125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21724" y="4707924"/>
            <a:ext cx="1623435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Format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allocated and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free blocks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2971800" y="4660900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006975" y="4302556"/>
            <a:ext cx="2329982" cy="2025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(allocated blocks only)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4343400" y="42799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2971800" y="5943600"/>
            <a:ext cx="1676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O</a:t>
            </a:r>
            <a:r>
              <a:rPr lang="en-GB" sz="1600" b="1" dirty="0">
                <a:latin typeface="Calibri" pitchFamily="34" charset="0"/>
              </a:rPr>
              <a:t>ptional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33" name="AutoShape 8"/>
          <p:cNvSpPr>
            <a:spLocks/>
          </p:cNvSpPr>
          <p:nvPr/>
        </p:nvSpPr>
        <p:spPr bwMode="auto">
          <a:xfrm rot="16200000">
            <a:off x="3695702" y="3222024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 animBg="1"/>
      <p:bldP spid="30" grpId="0"/>
      <p:bldP spid="31" grpId="0" animBg="1"/>
      <p:bldP spid="32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Implicit Free List Example</a:t>
            </a:r>
          </a:p>
        </p:txBody>
      </p:sp>
      <p:sp>
        <p:nvSpPr>
          <p:cNvPr id="25" name="Text Box 404"/>
          <p:cNvSpPr txBox="1">
            <a:spLocks noChangeAspect="1" noChangeArrowheads="1"/>
          </p:cNvSpPr>
          <p:nvPr/>
        </p:nvSpPr>
        <p:spPr bwMode="auto">
          <a:xfrm>
            <a:off x="76200" y="2057400"/>
            <a:ext cx="662561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Start </a:t>
            </a:r>
          </a:p>
          <a:p>
            <a:pPr algn="ctr"/>
            <a:r>
              <a:rPr lang="en-US" sz="1800" dirty="0">
                <a:latin typeface="+mn-lt"/>
              </a:rPr>
              <a:t>of </a:t>
            </a:r>
          </a:p>
          <a:p>
            <a:pPr algn="ctr"/>
            <a:r>
              <a:rPr lang="en-US" sz="1800" dirty="0">
                <a:latin typeface="+mn-lt"/>
              </a:rPr>
              <a:t>heap</a:t>
            </a:r>
          </a:p>
        </p:txBody>
      </p:sp>
      <p:sp>
        <p:nvSpPr>
          <p:cNvPr id="43" name="Line 429"/>
          <p:cNvSpPr>
            <a:spLocks noChangeAspect="1" noChangeShapeType="1"/>
          </p:cNvSpPr>
          <p:nvPr/>
        </p:nvSpPr>
        <p:spPr bwMode="auto">
          <a:xfrm flipV="1">
            <a:off x="1059691" y="4070975"/>
            <a:ext cx="0" cy="5010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44" name="Text Box 431"/>
          <p:cNvSpPr txBox="1">
            <a:spLocks noChangeAspect="1" noChangeArrowheads="1"/>
          </p:cNvSpPr>
          <p:nvPr/>
        </p:nvSpPr>
        <p:spPr bwMode="auto">
          <a:xfrm>
            <a:off x="1101482" y="3940314"/>
            <a:ext cx="1863209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Double-word</a:t>
            </a:r>
          </a:p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aligned</a:t>
            </a:r>
          </a:p>
        </p:txBody>
      </p:sp>
      <p:sp>
        <p:nvSpPr>
          <p:cNvPr id="5" name="Rectangle 432"/>
          <p:cNvSpPr>
            <a:spLocks noChangeAspect="1" noChangeArrowheads="1"/>
          </p:cNvSpPr>
          <p:nvPr/>
        </p:nvSpPr>
        <p:spPr bwMode="auto">
          <a:xfrm>
            <a:off x="6208814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6" name="Rectangle 379"/>
          <p:cNvSpPr>
            <a:spLocks noChangeAspect="1" noChangeArrowheads="1"/>
          </p:cNvSpPr>
          <p:nvPr/>
        </p:nvSpPr>
        <p:spPr bwMode="auto">
          <a:xfrm>
            <a:off x="1471696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2/0</a:t>
            </a:r>
          </a:p>
        </p:txBody>
      </p:sp>
      <p:sp>
        <p:nvSpPr>
          <p:cNvPr id="7" name="Rectangle 380"/>
          <p:cNvSpPr>
            <a:spLocks noChangeAspect="1" noChangeArrowheads="1"/>
          </p:cNvSpPr>
          <p:nvPr/>
        </p:nvSpPr>
        <p:spPr bwMode="auto">
          <a:xfrm>
            <a:off x="1867166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8" name="Rectangle 384"/>
          <p:cNvSpPr>
            <a:spLocks noChangeAspect="1" noChangeArrowheads="1"/>
          </p:cNvSpPr>
          <p:nvPr/>
        </p:nvSpPr>
        <p:spPr bwMode="auto">
          <a:xfrm>
            <a:off x="2247294" y="2310981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4/1</a:t>
            </a:r>
          </a:p>
        </p:txBody>
      </p:sp>
      <p:sp>
        <p:nvSpPr>
          <p:cNvPr id="9" name="Rectangle 385"/>
          <p:cNvSpPr>
            <a:spLocks noChangeAspect="1" noChangeArrowheads="1"/>
          </p:cNvSpPr>
          <p:nvPr/>
        </p:nvSpPr>
        <p:spPr bwMode="auto">
          <a:xfrm>
            <a:off x="2641060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10" name="Rectangle 386"/>
          <p:cNvSpPr>
            <a:spLocks noChangeAspect="1" noChangeArrowheads="1"/>
          </p:cNvSpPr>
          <p:nvPr/>
        </p:nvSpPr>
        <p:spPr bwMode="auto">
          <a:xfrm>
            <a:off x="3036530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11" name="Rectangle 387" descr="Wide upward diagonal"/>
          <p:cNvSpPr>
            <a:spLocks noChangeAspect="1" noChangeArrowheads="1"/>
          </p:cNvSpPr>
          <p:nvPr/>
        </p:nvSpPr>
        <p:spPr bwMode="auto">
          <a:xfrm>
            <a:off x="3432001" y="2310981"/>
            <a:ext cx="393766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12" name="Rectangle 388"/>
          <p:cNvSpPr>
            <a:spLocks noChangeAspect="1" noChangeArrowheads="1"/>
          </p:cNvSpPr>
          <p:nvPr/>
        </p:nvSpPr>
        <p:spPr bwMode="auto">
          <a:xfrm>
            <a:off x="4248509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13" name="Rectangle 389"/>
          <p:cNvSpPr>
            <a:spLocks noChangeAspect="1" noChangeArrowheads="1"/>
          </p:cNvSpPr>
          <p:nvPr/>
        </p:nvSpPr>
        <p:spPr bwMode="auto">
          <a:xfrm>
            <a:off x="4642275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14" name="Rectangle 390"/>
          <p:cNvSpPr>
            <a:spLocks noChangeAspect="1" noChangeArrowheads="1"/>
          </p:cNvSpPr>
          <p:nvPr/>
        </p:nvSpPr>
        <p:spPr bwMode="auto">
          <a:xfrm>
            <a:off x="5037745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15" name="Rectangle 391"/>
          <p:cNvSpPr>
            <a:spLocks noChangeAspect="1" noChangeArrowheads="1"/>
          </p:cNvSpPr>
          <p:nvPr/>
        </p:nvSpPr>
        <p:spPr bwMode="auto">
          <a:xfrm>
            <a:off x="5431511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16" name="Rectangle 392"/>
          <p:cNvSpPr>
            <a:spLocks noChangeAspect="1" noChangeArrowheads="1"/>
          </p:cNvSpPr>
          <p:nvPr/>
        </p:nvSpPr>
        <p:spPr bwMode="auto">
          <a:xfrm>
            <a:off x="5826981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17" name="Rectangle 393"/>
          <p:cNvSpPr>
            <a:spLocks noChangeAspect="1" noChangeArrowheads="1"/>
          </p:cNvSpPr>
          <p:nvPr/>
        </p:nvSpPr>
        <p:spPr bwMode="auto">
          <a:xfrm>
            <a:off x="6967367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4/1</a:t>
            </a:r>
          </a:p>
        </p:txBody>
      </p:sp>
      <p:sp>
        <p:nvSpPr>
          <p:cNvPr id="18" name="Rectangle 394"/>
          <p:cNvSpPr>
            <a:spLocks noChangeAspect="1" noChangeArrowheads="1"/>
          </p:cNvSpPr>
          <p:nvPr/>
        </p:nvSpPr>
        <p:spPr bwMode="auto">
          <a:xfrm>
            <a:off x="7362837" y="2310981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19" name="Rectangle 395"/>
          <p:cNvSpPr>
            <a:spLocks noChangeAspect="1" noChangeArrowheads="1"/>
          </p:cNvSpPr>
          <p:nvPr/>
        </p:nvSpPr>
        <p:spPr bwMode="auto">
          <a:xfrm>
            <a:off x="3853039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8/0</a:t>
            </a:r>
          </a:p>
        </p:txBody>
      </p:sp>
      <p:sp>
        <p:nvSpPr>
          <p:cNvPr id="20" name="Freeform 396"/>
          <p:cNvSpPr>
            <a:spLocks noChangeAspect="1"/>
          </p:cNvSpPr>
          <p:nvPr/>
        </p:nvSpPr>
        <p:spPr bwMode="auto">
          <a:xfrm>
            <a:off x="1553517" y="1777268"/>
            <a:ext cx="806282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1" name="Freeform 397"/>
          <p:cNvSpPr>
            <a:spLocks noChangeAspect="1"/>
          </p:cNvSpPr>
          <p:nvPr/>
        </p:nvSpPr>
        <p:spPr bwMode="auto">
          <a:xfrm>
            <a:off x="2431393" y="1777268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2" name="Freeform 398"/>
          <p:cNvSpPr>
            <a:spLocks noChangeAspect="1"/>
          </p:cNvSpPr>
          <p:nvPr/>
        </p:nvSpPr>
        <p:spPr bwMode="auto">
          <a:xfrm>
            <a:off x="3955316" y="1759328"/>
            <a:ext cx="310069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3" name="Rectangle 399"/>
          <p:cNvSpPr>
            <a:spLocks noChangeAspect="1" noChangeArrowheads="1"/>
          </p:cNvSpPr>
          <p:nvPr/>
        </p:nvSpPr>
        <p:spPr bwMode="auto">
          <a:xfrm>
            <a:off x="7756602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4" name="Rectangle 403" descr="Wide upward diagonal"/>
          <p:cNvSpPr>
            <a:spLocks noChangeAspect="1" noChangeArrowheads="1"/>
          </p:cNvSpPr>
          <p:nvPr/>
        </p:nvSpPr>
        <p:spPr bwMode="auto">
          <a:xfrm>
            <a:off x="1076226" y="2310981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>
              <a:latin typeface="+mn-lt"/>
            </a:endParaRPr>
          </a:p>
        </p:txBody>
      </p:sp>
      <p:sp>
        <p:nvSpPr>
          <p:cNvPr id="26" name="Rectangle 406"/>
          <p:cNvSpPr>
            <a:spLocks noChangeAspect="1" noChangeArrowheads="1"/>
          </p:cNvSpPr>
          <p:nvPr/>
        </p:nvSpPr>
        <p:spPr bwMode="auto">
          <a:xfrm>
            <a:off x="1471696" y="2308738"/>
            <a:ext cx="777303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7" name="Rectangle 407"/>
          <p:cNvSpPr>
            <a:spLocks noChangeAspect="1" noChangeArrowheads="1"/>
          </p:cNvSpPr>
          <p:nvPr/>
        </p:nvSpPr>
        <p:spPr bwMode="auto">
          <a:xfrm>
            <a:off x="2248999" y="2308738"/>
            <a:ext cx="1595518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8" name="Text Box 410"/>
          <p:cNvSpPr txBox="1">
            <a:spLocks noChangeAspect="1" noChangeArrowheads="1"/>
          </p:cNvSpPr>
          <p:nvPr/>
        </p:nvSpPr>
        <p:spPr bwMode="auto">
          <a:xfrm>
            <a:off x="8507026" y="1759328"/>
            <a:ext cx="588624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End</a:t>
            </a:r>
          </a:p>
          <a:p>
            <a:pPr algn="ctr"/>
            <a:r>
              <a:rPr lang="en-US" sz="1400" dirty="0">
                <a:latin typeface="+mn-lt"/>
              </a:rPr>
              <a:t>Block</a:t>
            </a:r>
          </a:p>
        </p:txBody>
      </p:sp>
      <p:sp>
        <p:nvSpPr>
          <p:cNvPr id="29" name="Line 411"/>
          <p:cNvSpPr>
            <a:spLocks noChangeAspect="1" noChangeShapeType="1"/>
          </p:cNvSpPr>
          <p:nvPr/>
        </p:nvSpPr>
        <p:spPr bwMode="auto">
          <a:xfrm flipV="1">
            <a:off x="1867166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0" name="Line 413"/>
          <p:cNvSpPr>
            <a:spLocks noChangeAspect="1" noChangeShapeType="1"/>
          </p:cNvSpPr>
          <p:nvPr/>
        </p:nvSpPr>
        <p:spPr bwMode="auto">
          <a:xfrm flipV="1">
            <a:off x="2644469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1" name="Line 414"/>
          <p:cNvSpPr>
            <a:spLocks noChangeAspect="1" noChangeShapeType="1"/>
          </p:cNvSpPr>
          <p:nvPr/>
        </p:nvSpPr>
        <p:spPr bwMode="auto">
          <a:xfrm flipV="1">
            <a:off x="3435410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2" name="Line 415"/>
          <p:cNvSpPr>
            <a:spLocks noChangeAspect="1" noChangeShapeType="1"/>
          </p:cNvSpPr>
          <p:nvPr/>
        </p:nvSpPr>
        <p:spPr bwMode="auto">
          <a:xfrm flipV="1">
            <a:off x="425362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3" name="Line 416"/>
          <p:cNvSpPr>
            <a:spLocks noChangeAspect="1" noChangeShapeType="1"/>
          </p:cNvSpPr>
          <p:nvPr/>
        </p:nvSpPr>
        <p:spPr bwMode="auto">
          <a:xfrm flipV="1">
            <a:off x="504456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4" name="Line 417"/>
          <p:cNvSpPr>
            <a:spLocks noChangeAspect="1" noChangeShapeType="1"/>
          </p:cNvSpPr>
          <p:nvPr/>
        </p:nvSpPr>
        <p:spPr bwMode="auto">
          <a:xfrm flipV="1">
            <a:off x="5821867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5" name="Line 418"/>
          <p:cNvSpPr>
            <a:spLocks noChangeAspect="1" noChangeShapeType="1"/>
          </p:cNvSpPr>
          <p:nvPr/>
        </p:nvSpPr>
        <p:spPr bwMode="auto">
          <a:xfrm flipV="1">
            <a:off x="7376473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6" name="Line 419"/>
          <p:cNvSpPr>
            <a:spLocks noChangeAspect="1" noChangeShapeType="1"/>
          </p:cNvSpPr>
          <p:nvPr/>
        </p:nvSpPr>
        <p:spPr bwMode="auto">
          <a:xfrm flipV="1">
            <a:off x="1089863" y="286487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7" name="Line 420"/>
          <p:cNvSpPr>
            <a:spLocks noChangeAspect="1" noChangeShapeType="1"/>
          </p:cNvSpPr>
          <p:nvPr/>
        </p:nvSpPr>
        <p:spPr bwMode="auto">
          <a:xfrm flipV="1">
            <a:off x="816741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8" name="Rectangle 421"/>
          <p:cNvSpPr>
            <a:spLocks noChangeAspect="1" noChangeArrowheads="1"/>
          </p:cNvSpPr>
          <p:nvPr/>
        </p:nvSpPr>
        <p:spPr bwMode="auto">
          <a:xfrm>
            <a:off x="8152073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9" name="Rectangle 409"/>
          <p:cNvSpPr>
            <a:spLocks noChangeAspect="1" noChangeArrowheads="1"/>
          </p:cNvSpPr>
          <p:nvPr/>
        </p:nvSpPr>
        <p:spPr bwMode="auto">
          <a:xfrm>
            <a:off x="6977595" y="2308738"/>
            <a:ext cx="1581880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40" name="Freeform 422"/>
          <p:cNvSpPr>
            <a:spLocks noChangeAspect="1"/>
          </p:cNvSpPr>
          <p:nvPr/>
        </p:nvSpPr>
        <p:spPr bwMode="auto">
          <a:xfrm>
            <a:off x="7108850" y="1752600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41" name="Rectangle 423" descr="Wide upward diagonal"/>
          <p:cNvSpPr>
            <a:spLocks noChangeAspect="1" noChangeArrowheads="1"/>
          </p:cNvSpPr>
          <p:nvPr/>
        </p:nvSpPr>
        <p:spPr bwMode="auto">
          <a:xfrm>
            <a:off x="8549247" y="2310981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0/1</a:t>
            </a:r>
          </a:p>
        </p:txBody>
      </p:sp>
      <p:sp>
        <p:nvSpPr>
          <p:cNvPr id="42" name="Rectangle 426"/>
          <p:cNvSpPr>
            <a:spLocks noChangeAspect="1" noChangeArrowheads="1"/>
          </p:cNvSpPr>
          <p:nvPr/>
        </p:nvSpPr>
        <p:spPr bwMode="auto">
          <a:xfrm>
            <a:off x="8549247" y="2308738"/>
            <a:ext cx="36819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45" name="Rectangle 433"/>
          <p:cNvSpPr>
            <a:spLocks noChangeAspect="1" noChangeArrowheads="1"/>
          </p:cNvSpPr>
          <p:nvPr/>
        </p:nvSpPr>
        <p:spPr bwMode="auto">
          <a:xfrm>
            <a:off x="6590647" y="2293040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46" name="Rectangle 408"/>
          <p:cNvSpPr>
            <a:spLocks noChangeAspect="1" noChangeArrowheads="1"/>
          </p:cNvSpPr>
          <p:nvPr/>
        </p:nvSpPr>
        <p:spPr bwMode="auto">
          <a:xfrm>
            <a:off x="3844517" y="2308738"/>
            <a:ext cx="3136487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47" name="Line 434"/>
          <p:cNvSpPr>
            <a:spLocks noChangeAspect="1" noChangeShapeType="1"/>
          </p:cNvSpPr>
          <p:nvPr/>
        </p:nvSpPr>
        <p:spPr bwMode="auto">
          <a:xfrm flipV="1">
            <a:off x="658553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40409" y="3886200"/>
            <a:ext cx="54548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Allocated blocks: </a:t>
            </a:r>
            <a:r>
              <a:rPr lang="en-US" sz="2000" b="0" dirty="0">
                <a:latin typeface="Calibri" pitchFamily="34" charset="0"/>
              </a:rPr>
              <a:t>shaded</a:t>
            </a:r>
          </a:p>
          <a:p>
            <a:r>
              <a:rPr lang="en-US" sz="2000" dirty="0">
                <a:latin typeface="Calibri" pitchFamily="34" charset="0"/>
              </a:rPr>
              <a:t>Free blocks: </a:t>
            </a:r>
            <a:r>
              <a:rPr lang="en-US" sz="2000" b="0" dirty="0" err="1">
                <a:latin typeface="Calibri" pitchFamily="34" charset="0"/>
              </a:rPr>
              <a:t>unshaded</a:t>
            </a:r>
            <a:endParaRPr lang="en-US" sz="2000" b="0" dirty="0">
              <a:latin typeface="Calibri" pitchFamily="34" charset="0"/>
            </a:endParaRPr>
          </a:p>
          <a:p>
            <a:r>
              <a:rPr lang="en-US" sz="2000" dirty="0">
                <a:latin typeface="Calibri" pitchFamily="34" charset="0"/>
              </a:rPr>
              <a:t>Headers: </a:t>
            </a:r>
            <a:r>
              <a:rPr lang="en-US" sz="2000" b="0" dirty="0">
                <a:latin typeface="Calibri" pitchFamily="34" charset="0"/>
              </a:rPr>
              <a:t>labeled with “size in words/allocated bit”</a:t>
            </a:r>
          </a:p>
        </p:txBody>
      </p:sp>
      <p:sp>
        <p:nvSpPr>
          <p:cNvPr id="48" name="Text Box 410">
            <a:extLst>
              <a:ext uri="{FF2B5EF4-FFF2-40B4-BE49-F238E27FC236}">
                <a16:creationId xmlns:a16="http://schemas.microsoft.com/office/drawing/2014/main" id="{C20F70C2-92A6-485D-B2F2-20DB681AEA8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69444" y="1945884"/>
            <a:ext cx="835725" cy="3416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Unused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Finding a Free Block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6086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First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Search list from beginning, choose </a:t>
            </a:r>
            <a:r>
              <a:rPr lang="en-GB" sz="1800" b="1" i="1" dirty="0">
                <a:solidFill>
                  <a:srgbClr val="C00000"/>
                </a:solidFill>
              </a:rPr>
              <a:t>first</a:t>
            </a:r>
            <a:r>
              <a:rPr lang="en-GB" sz="1800" b="0" dirty="0"/>
              <a:t> free block that fits:</a:t>
            </a:r>
            <a:endParaRPr lang="en-GB" b="1" i="1" dirty="0">
              <a:solidFill>
                <a:srgbClr val="C00000"/>
              </a:solidFill>
              <a:ea typeface="+mn-ea"/>
              <a:cs typeface="+mn-cs"/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Can take linear time in total number of blocks (allocated and free)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In practice it can cause “splinters” at beginning of list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Next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Like first fit, but search list starting where previous search finished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Should often be faster than first fit: avoids re-scanning unhelpful blocks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Some research suggests that fragmentation is worse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Best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Search the list, choose the </a:t>
            </a:r>
            <a:r>
              <a:rPr lang="en-GB" sz="1800" b="1" i="1" dirty="0">
                <a:solidFill>
                  <a:srgbClr val="C00000"/>
                </a:solidFill>
              </a:rPr>
              <a:t>best</a:t>
            </a:r>
            <a:r>
              <a:rPr lang="en-GB" sz="1800" b="0" dirty="0"/>
              <a:t> free block: fits, with fewest bytes left over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Keeps fragments small—usually improves memory utilization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Will typically run slower than first fit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143000" y="1911265"/>
            <a:ext cx="7464201" cy="125188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p = start;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while ((p &lt; end) &amp;&amp;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</a:rPr>
              <a:t>\\ not passed end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       ((*p &amp; 1) ||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</a:rPr>
              <a:t>\\ already allocated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       (*</a:t>
            </a:r>
            <a:r>
              <a:rPr lang="en-GB" sz="1600" b="1" dirty="0" err="1">
                <a:latin typeface="Courier New" pitchFamily="49" charset="0"/>
              </a:rPr>
              <a:t>p</a:t>
            </a:r>
            <a:r>
              <a:rPr lang="en-GB" sz="1600" b="1" dirty="0">
                <a:latin typeface="Courier New" pitchFamily="49" charset="0"/>
              </a:rPr>
              <a:t>  &lt;= </a:t>
            </a:r>
            <a:r>
              <a:rPr lang="en-GB" sz="1600" b="1" dirty="0" err="1">
                <a:latin typeface="Courier New" pitchFamily="49" charset="0"/>
              </a:rPr>
              <a:t>len</a:t>
            </a:r>
            <a:r>
              <a:rPr lang="en-GB" sz="1600" b="1" dirty="0">
                <a:latin typeface="Courier New" pitchFamily="49" charset="0"/>
              </a:rPr>
              <a:t>)))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</a:rPr>
              <a:t>\\ too small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  p = p + (*p &amp; -2);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</a:rPr>
              <a:t>\\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</a:rPr>
              <a:t>goto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</a:rPr>
              <a:t> next block (word addressed)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Allocating in Free Block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Allocating in a free block: </a:t>
            </a:r>
            <a:r>
              <a:rPr lang="en-GB" i="1" dirty="0">
                <a:solidFill>
                  <a:srgbClr val="C00000"/>
                </a:solidFill>
              </a:rPr>
              <a:t>splitting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Since allocated space might be smaller than free space, we might want to split the block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13952" y="4910915"/>
            <a:ext cx="8328219" cy="171848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</a:rPr>
              <a:t>void addblock(ptr p, int len) 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</a:rPr>
              <a:t>  </a:t>
            </a:r>
            <a:r>
              <a:rPr lang="en-GB" sz="1600" dirty="0">
                <a:solidFill>
                  <a:schemeClr val="accent2"/>
                </a:solidFill>
                <a:latin typeface="Courier New" pitchFamily="49" charset="0"/>
              </a:rPr>
              <a:t>int newsize = ((len + 1) &gt;&gt; 1) &lt;&lt; 1;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</a:rPr>
              <a:t>// round up to even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</a:rPr>
              <a:t>  int oldsize = *p &amp; -2;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</a:rPr>
              <a:t>// mask out low bit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</a:rPr>
              <a:t>  *p = newsize | 1;   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</a:rPr>
              <a:t>// set new length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</a:rPr>
              <a:t>  if (newsize &lt; oldsize)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</a:rPr>
              <a:t>    *(p+newsize) = oldsize - newsize;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</a:rPr>
              <a:t>// set length in remaining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</a:rPr>
              <a:t>}                     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</a:rPr>
              <a:t>//   part of block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0574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4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3622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6670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9718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2766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4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5814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38862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41910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48006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51054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54102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57150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60198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6324600" y="2751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2</a:t>
            </a: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6629400" y="2751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44958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6</a:t>
            </a:r>
          </a:p>
        </p:txBody>
      </p:sp>
      <p:sp>
        <p:nvSpPr>
          <p:cNvPr id="23572" name="Freeform 20"/>
          <p:cNvSpPr>
            <a:spLocks/>
          </p:cNvSpPr>
          <p:nvPr/>
        </p:nvSpPr>
        <p:spPr bwMode="auto">
          <a:xfrm>
            <a:off x="3429000" y="2514600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4648200" y="2514600"/>
            <a:ext cx="18288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32766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4</a:t>
            </a: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35814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38862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41910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48006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51054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54102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5715000" y="4250789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6019800" y="4250789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6324600" y="4250789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2</a:t>
            </a: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6629400" y="4250789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44958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4</a:t>
            </a:r>
          </a:p>
        </p:txBody>
      </p:sp>
      <p:sp>
        <p:nvSpPr>
          <p:cNvPr id="23586" name="Freeform 34"/>
          <p:cNvSpPr>
            <a:spLocks/>
          </p:cNvSpPr>
          <p:nvPr/>
        </p:nvSpPr>
        <p:spPr bwMode="auto">
          <a:xfrm>
            <a:off x="3429000" y="4013951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4638408" y="3054651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4482833" y="3208638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89" name="Freeform 37"/>
          <p:cNvSpPr>
            <a:spLocks/>
          </p:cNvSpPr>
          <p:nvPr/>
        </p:nvSpPr>
        <p:spPr bwMode="auto">
          <a:xfrm>
            <a:off x="2209800" y="2514600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5731476" y="4236201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2</a:t>
            </a:r>
          </a:p>
        </p:txBody>
      </p:sp>
      <p:sp>
        <p:nvSpPr>
          <p:cNvPr id="23591" name="Freeform 39"/>
          <p:cNvSpPr>
            <a:spLocks/>
          </p:cNvSpPr>
          <p:nvPr/>
        </p:nvSpPr>
        <p:spPr bwMode="auto">
          <a:xfrm>
            <a:off x="4572000" y="40139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Freeform 40"/>
          <p:cNvSpPr>
            <a:spLocks/>
          </p:cNvSpPr>
          <p:nvPr/>
        </p:nvSpPr>
        <p:spPr bwMode="auto">
          <a:xfrm>
            <a:off x="5867400" y="4090151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Rectangle 41"/>
          <p:cNvSpPr>
            <a:spLocks noChangeArrowheads="1"/>
          </p:cNvSpPr>
          <p:nvPr/>
        </p:nvSpPr>
        <p:spPr bwMode="auto">
          <a:xfrm>
            <a:off x="20574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4</a:t>
            </a:r>
          </a:p>
        </p:txBody>
      </p:sp>
      <p:sp>
        <p:nvSpPr>
          <p:cNvPr id="23594" name="Rectangle 42"/>
          <p:cNvSpPr>
            <a:spLocks noChangeArrowheads="1"/>
          </p:cNvSpPr>
          <p:nvPr/>
        </p:nvSpPr>
        <p:spPr bwMode="auto">
          <a:xfrm>
            <a:off x="23622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Rectangle 43"/>
          <p:cNvSpPr>
            <a:spLocks noChangeArrowheads="1"/>
          </p:cNvSpPr>
          <p:nvPr/>
        </p:nvSpPr>
        <p:spPr bwMode="auto">
          <a:xfrm>
            <a:off x="26670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6" name="Rectangle 44"/>
          <p:cNvSpPr>
            <a:spLocks noChangeArrowheads="1"/>
          </p:cNvSpPr>
          <p:nvPr/>
        </p:nvSpPr>
        <p:spPr bwMode="auto">
          <a:xfrm>
            <a:off x="29718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Freeform 45"/>
          <p:cNvSpPr>
            <a:spLocks/>
          </p:cNvSpPr>
          <p:nvPr/>
        </p:nvSpPr>
        <p:spPr bwMode="auto">
          <a:xfrm>
            <a:off x="2209800" y="4013951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688975" y="3685639"/>
            <a:ext cx="1820371" cy="3038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</a:rPr>
              <a:t>addblock</a:t>
            </a:r>
            <a:r>
              <a:rPr lang="en-GB" sz="1600" b="1" dirty="0">
                <a:latin typeface="Courier New" pitchFamily="49" charset="0"/>
              </a:rPr>
              <a:t>(p, 4)</a:t>
            </a: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1752600" y="2756693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1752600" y="4245534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6934200" y="2751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0</a:t>
            </a: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6934200" y="4250789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0</a:t>
            </a:r>
          </a:p>
        </p:txBody>
      </p:sp>
      <p:sp>
        <p:nvSpPr>
          <p:cNvPr id="52" name="Freeform 40"/>
          <p:cNvSpPr>
            <a:spLocks/>
          </p:cNvSpPr>
          <p:nvPr/>
        </p:nvSpPr>
        <p:spPr bwMode="auto">
          <a:xfrm>
            <a:off x="6492766" y="4083801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Freeform 40"/>
          <p:cNvSpPr>
            <a:spLocks/>
          </p:cNvSpPr>
          <p:nvPr/>
        </p:nvSpPr>
        <p:spPr bwMode="auto">
          <a:xfrm>
            <a:off x="6492766" y="2578372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Allocating in Free Block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Allocating in a free block: </a:t>
            </a:r>
            <a:r>
              <a:rPr lang="en-GB" i="1" dirty="0">
                <a:solidFill>
                  <a:srgbClr val="C00000"/>
                </a:solidFill>
              </a:rPr>
              <a:t>splitting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Since allocated space might be smaller than free space, we might want to split the block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13952" y="4910915"/>
            <a:ext cx="8328219" cy="171848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</a:rPr>
              <a:t>void addblock(ptr p, int len) 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</a:rPr>
              <a:t>  int newsize = ((len + 1) &gt;&gt; 1) &lt;&lt; 1;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</a:rPr>
              <a:t>// round up to even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</a:rPr>
              <a:t>  </a:t>
            </a:r>
            <a:r>
              <a:rPr lang="en-GB" sz="1600" dirty="0">
                <a:solidFill>
                  <a:schemeClr val="accent2"/>
                </a:solidFill>
                <a:latin typeface="Courier New" pitchFamily="49" charset="0"/>
              </a:rPr>
              <a:t>int oldsize = *p &amp; -2;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</a:rPr>
              <a:t>// mask out low bit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</a:rPr>
              <a:t>  *p = newsize | 1;   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</a:rPr>
              <a:t>// set new length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</a:rPr>
              <a:t>  if (newsize &lt; oldsize)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</a:rPr>
              <a:t>    *(p+newsize) = oldsize - newsize;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</a:rPr>
              <a:t>// set length in remaining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</a:rPr>
              <a:t>}                     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</a:rPr>
              <a:t>//   part of block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0574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4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3622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6670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9718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2766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4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5814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38862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41910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48006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51054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54102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57150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60198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6324600" y="2751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2</a:t>
            </a: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6629400" y="2751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44958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6</a:t>
            </a:r>
          </a:p>
        </p:txBody>
      </p:sp>
      <p:sp>
        <p:nvSpPr>
          <p:cNvPr id="23572" name="Freeform 20"/>
          <p:cNvSpPr>
            <a:spLocks/>
          </p:cNvSpPr>
          <p:nvPr/>
        </p:nvSpPr>
        <p:spPr bwMode="auto">
          <a:xfrm>
            <a:off x="3429000" y="2514600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4648200" y="2514600"/>
            <a:ext cx="18288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32766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4</a:t>
            </a: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35814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38862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41910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48006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51054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54102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5715000" y="4250789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6019800" y="4250789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6324600" y="4250789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2</a:t>
            </a: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6629400" y="4250789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44958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4</a:t>
            </a:r>
          </a:p>
        </p:txBody>
      </p:sp>
      <p:sp>
        <p:nvSpPr>
          <p:cNvPr id="23586" name="Freeform 34"/>
          <p:cNvSpPr>
            <a:spLocks/>
          </p:cNvSpPr>
          <p:nvPr/>
        </p:nvSpPr>
        <p:spPr bwMode="auto">
          <a:xfrm>
            <a:off x="3429000" y="4013951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4638408" y="3054651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4482833" y="3208638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89" name="Freeform 37"/>
          <p:cNvSpPr>
            <a:spLocks/>
          </p:cNvSpPr>
          <p:nvPr/>
        </p:nvSpPr>
        <p:spPr bwMode="auto">
          <a:xfrm>
            <a:off x="2209800" y="2514600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5731476" y="4236201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2</a:t>
            </a:r>
          </a:p>
        </p:txBody>
      </p:sp>
      <p:sp>
        <p:nvSpPr>
          <p:cNvPr id="23591" name="Freeform 39"/>
          <p:cNvSpPr>
            <a:spLocks/>
          </p:cNvSpPr>
          <p:nvPr/>
        </p:nvSpPr>
        <p:spPr bwMode="auto">
          <a:xfrm>
            <a:off x="4572000" y="40139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Freeform 40"/>
          <p:cNvSpPr>
            <a:spLocks/>
          </p:cNvSpPr>
          <p:nvPr/>
        </p:nvSpPr>
        <p:spPr bwMode="auto">
          <a:xfrm>
            <a:off x="5867400" y="4090151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Rectangle 41"/>
          <p:cNvSpPr>
            <a:spLocks noChangeArrowheads="1"/>
          </p:cNvSpPr>
          <p:nvPr/>
        </p:nvSpPr>
        <p:spPr bwMode="auto">
          <a:xfrm>
            <a:off x="20574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4</a:t>
            </a:r>
          </a:p>
        </p:txBody>
      </p:sp>
      <p:sp>
        <p:nvSpPr>
          <p:cNvPr id="23594" name="Rectangle 42"/>
          <p:cNvSpPr>
            <a:spLocks noChangeArrowheads="1"/>
          </p:cNvSpPr>
          <p:nvPr/>
        </p:nvSpPr>
        <p:spPr bwMode="auto">
          <a:xfrm>
            <a:off x="23622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Rectangle 43"/>
          <p:cNvSpPr>
            <a:spLocks noChangeArrowheads="1"/>
          </p:cNvSpPr>
          <p:nvPr/>
        </p:nvSpPr>
        <p:spPr bwMode="auto">
          <a:xfrm>
            <a:off x="26670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6" name="Rectangle 44"/>
          <p:cNvSpPr>
            <a:spLocks noChangeArrowheads="1"/>
          </p:cNvSpPr>
          <p:nvPr/>
        </p:nvSpPr>
        <p:spPr bwMode="auto">
          <a:xfrm>
            <a:off x="29718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Freeform 45"/>
          <p:cNvSpPr>
            <a:spLocks/>
          </p:cNvSpPr>
          <p:nvPr/>
        </p:nvSpPr>
        <p:spPr bwMode="auto">
          <a:xfrm>
            <a:off x="2209800" y="4013951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688975" y="3685639"/>
            <a:ext cx="1820371" cy="3038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</a:rPr>
              <a:t>addblock</a:t>
            </a:r>
            <a:r>
              <a:rPr lang="en-GB" sz="1600" b="1" dirty="0">
                <a:latin typeface="Courier New" pitchFamily="49" charset="0"/>
              </a:rPr>
              <a:t>(p, 4)</a:t>
            </a: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1752600" y="2756693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1752600" y="4245534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6934200" y="2751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0</a:t>
            </a: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6934200" y="4250789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0</a:t>
            </a:r>
          </a:p>
        </p:txBody>
      </p:sp>
      <p:sp>
        <p:nvSpPr>
          <p:cNvPr id="52" name="Freeform 40"/>
          <p:cNvSpPr>
            <a:spLocks/>
          </p:cNvSpPr>
          <p:nvPr/>
        </p:nvSpPr>
        <p:spPr bwMode="auto">
          <a:xfrm>
            <a:off x="6492766" y="4083801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Freeform 40"/>
          <p:cNvSpPr>
            <a:spLocks/>
          </p:cNvSpPr>
          <p:nvPr/>
        </p:nvSpPr>
        <p:spPr bwMode="auto">
          <a:xfrm>
            <a:off x="6492766" y="2578372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1285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Allocating in Free Block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Allocating in a free block: </a:t>
            </a:r>
            <a:r>
              <a:rPr lang="en-GB" i="1" dirty="0">
                <a:solidFill>
                  <a:srgbClr val="C00000"/>
                </a:solidFill>
              </a:rPr>
              <a:t>splitting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Since allocated space might be smaller than free space, we might want to split the block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13952" y="4910915"/>
            <a:ext cx="8328219" cy="171848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</a:rPr>
              <a:t>void addblock(ptr p, int len) 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</a:rPr>
              <a:t>  int newsize = ((len + 1) &gt;&gt; 1) &lt;&lt; 1;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</a:rPr>
              <a:t>// round up to even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</a:rPr>
              <a:t>  int oldsize = *p &amp; -2;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</a:rPr>
              <a:t>// mask out low bit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</a:rPr>
              <a:t>  </a:t>
            </a:r>
            <a:r>
              <a:rPr lang="en-GB" sz="1600" dirty="0">
                <a:solidFill>
                  <a:schemeClr val="accent2"/>
                </a:solidFill>
                <a:latin typeface="Courier New" pitchFamily="49" charset="0"/>
              </a:rPr>
              <a:t>*p = newsize | 1;   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</a:rPr>
              <a:t>// set new length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</a:rPr>
              <a:t>  if (newsize &lt; oldsize)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</a:rPr>
              <a:t>    *(p+newsize) = oldsize - newsize;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</a:rPr>
              <a:t>// set length in remaining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</a:rPr>
              <a:t>}                     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</a:rPr>
              <a:t>//   part of block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0574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4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3622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6670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9718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2766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4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5814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38862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41910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48006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51054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54102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57150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60198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6324600" y="2751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2</a:t>
            </a: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6629400" y="2751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44958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6</a:t>
            </a:r>
          </a:p>
        </p:txBody>
      </p:sp>
      <p:sp>
        <p:nvSpPr>
          <p:cNvPr id="23572" name="Freeform 20"/>
          <p:cNvSpPr>
            <a:spLocks/>
          </p:cNvSpPr>
          <p:nvPr/>
        </p:nvSpPr>
        <p:spPr bwMode="auto">
          <a:xfrm>
            <a:off x="3429000" y="2514600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4648200" y="2514600"/>
            <a:ext cx="18288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32766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4</a:t>
            </a: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35814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38862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41910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48006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51054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54102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5715000" y="4250789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6019800" y="4250789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6324600" y="4250789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2</a:t>
            </a: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6629400" y="4250789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44958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4</a:t>
            </a:r>
          </a:p>
        </p:txBody>
      </p:sp>
      <p:sp>
        <p:nvSpPr>
          <p:cNvPr id="23586" name="Freeform 34"/>
          <p:cNvSpPr>
            <a:spLocks/>
          </p:cNvSpPr>
          <p:nvPr/>
        </p:nvSpPr>
        <p:spPr bwMode="auto">
          <a:xfrm>
            <a:off x="3429000" y="4013951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4638408" y="3054651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4482833" y="3208638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89" name="Freeform 37"/>
          <p:cNvSpPr>
            <a:spLocks/>
          </p:cNvSpPr>
          <p:nvPr/>
        </p:nvSpPr>
        <p:spPr bwMode="auto">
          <a:xfrm>
            <a:off x="2209800" y="2514600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5731476" y="4236201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2</a:t>
            </a:r>
          </a:p>
        </p:txBody>
      </p:sp>
      <p:sp>
        <p:nvSpPr>
          <p:cNvPr id="23591" name="Freeform 39"/>
          <p:cNvSpPr>
            <a:spLocks/>
          </p:cNvSpPr>
          <p:nvPr/>
        </p:nvSpPr>
        <p:spPr bwMode="auto">
          <a:xfrm>
            <a:off x="4572000" y="40139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Freeform 40"/>
          <p:cNvSpPr>
            <a:spLocks/>
          </p:cNvSpPr>
          <p:nvPr/>
        </p:nvSpPr>
        <p:spPr bwMode="auto">
          <a:xfrm>
            <a:off x="5867400" y="4090151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Rectangle 41"/>
          <p:cNvSpPr>
            <a:spLocks noChangeArrowheads="1"/>
          </p:cNvSpPr>
          <p:nvPr/>
        </p:nvSpPr>
        <p:spPr bwMode="auto">
          <a:xfrm>
            <a:off x="20574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4</a:t>
            </a:r>
          </a:p>
        </p:txBody>
      </p:sp>
      <p:sp>
        <p:nvSpPr>
          <p:cNvPr id="23594" name="Rectangle 42"/>
          <p:cNvSpPr>
            <a:spLocks noChangeArrowheads="1"/>
          </p:cNvSpPr>
          <p:nvPr/>
        </p:nvSpPr>
        <p:spPr bwMode="auto">
          <a:xfrm>
            <a:off x="23622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Rectangle 43"/>
          <p:cNvSpPr>
            <a:spLocks noChangeArrowheads="1"/>
          </p:cNvSpPr>
          <p:nvPr/>
        </p:nvSpPr>
        <p:spPr bwMode="auto">
          <a:xfrm>
            <a:off x="26670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6" name="Rectangle 44"/>
          <p:cNvSpPr>
            <a:spLocks noChangeArrowheads="1"/>
          </p:cNvSpPr>
          <p:nvPr/>
        </p:nvSpPr>
        <p:spPr bwMode="auto">
          <a:xfrm>
            <a:off x="29718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Freeform 45"/>
          <p:cNvSpPr>
            <a:spLocks/>
          </p:cNvSpPr>
          <p:nvPr/>
        </p:nvSpPr>
        <p:spPr bwMode="auto">
          <a:xfrm>
            <a:off x="2209800" y="4013951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688975" y="3685639"/>
            <a:ext cx="1820371" cy="3038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</a:rPr>
              <a:t>addblock</a:t>
            </a:r>
            <a:r>
              <a:rPr lang="en-GB" sz="1600" b="1" dirty="0">
                <a:latin typeface="Courier New" pitchFamily="49" charset="0"/>
              </a:rPr>
              <a:t>(p, 4)</a:t>
            </a: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1752600" y="2756693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1752600" y="4245534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6934200" y="2751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0</a:t>
            </a: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6934200" y="4250789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0</a:t>
            </a:r>
          </a:p>
        </p:txBody>
      </p:sp>
      <p:sp>
        <p:nvSpPr>
          <p:cNvPr id="52" name="Freeform 40"/>
          <p:cNvSpPr>
            <a:spLocks/>
          </p:cNvSpPr>
          <p:nvPr/>
        </p:nvSpPr>
        <p:spPr bwMode="auto">
          <a:xfrm>
            <a:off x="6492766" y="4083801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Freeform 40"/>
          <p:cNvSpPr>
            <a:spLocks/>
          </p:cNvSpPr>
          <p:nvPr/>
        </p:nvSpPr>
        <p:spPr bwMode="auto">
          <a:xfrm>
            <a:off x="6492766" y="2578372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5956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Allocating in Free Block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Allocating in a free block: </a:t>
            </a:r>
            <a:r>
              <a:rPr lang="en-GB" i="1" dirty="0">
                <a:solidFill>
                  <a:srgbClr val="C00000"/>
                </a:solidFill>
              </a:rPr>
              <a:t>splitting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Since allocated space might be smaller than free space, we might want to split the block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13952" y="4910915"/>
            <a:ext cx="8328219" cy="171848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</a:rPr>
              <a:t>void addblock(ptr p, int len) 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</a:rPr>
              <a:t>  int newsize = ((len + 1) &gt;&gt; 1) &lt;&lt; 1;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</a:rPr>
              <a:t>// round up to even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</a:rPr>
              <a:t>  int oldsize = *p &amp; -2;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</a:rPr>
              <a:t>// mask out low bit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</a:rPr>
              <a:t>  *p = newsize | 1;   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</a:rPr>
              <a:t>// set new length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</a:rPr>
              <a:t>  </a:t>
            </a:r>
            <a:r>
              <a:rPr lang="en-GB" sz="1600" dirty="0">
                <a:solidFill>
                  <a:schemeClr val="accent2"/>
                </a:solidFill>
                <a:latin typeface="Courier New" pitchFamily="49" charset="0"/>
              </a:rPr>
              <a:t>if (newsize &lt; oldsize)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accent2"/>
                </a:solidFill>
                <a:latin typeface="Courier New" pitchFamily="49" charset="0"/>
              </a:rPr>
              <a:t>    *(p+newsize) = oldsize - newsize;</a:t>
            </a:r>
            <a:r>
              <a:rPr lang="en-GB" sz="1600" dirty="0">
                <a:latin typeface="Courier New" pitchFamily="49" charset="0"/>
              </a:rPr>
              <a:t>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</a:rPr>
              <a:t>// set length in remaining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</a:rPr>
              <a:t>}                     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</a:rPr>
              <a:t>//   part of block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0574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4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3622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6670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9718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2766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4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5814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38862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41910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48006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51054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54102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57150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60198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6324600" y="2751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2</a:t>
            </a: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6629400" y="2751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44958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6</a:t>
            </a:r>
          </a:p>
        </p:txBody>
      </p:sp>
      <p:sp>
        <p:nvSpPr>
          <p:cNvPr id="23572" name="Freeform 20"/>
          <p:cNvSpPr>
            <a:spLocks/>
          </p:cNvSpPr>
          <p:nvPr/>
        </p:nvSpPr>
        <p:spPr bwMode="auto">
          <a:xfrm>
            <a:off x="3429000" y="2514600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4648200" y="2514600"/>
            <a:ext cx="18288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32766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4</a:t>
            </a: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35814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38862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41910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48006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51054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54102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5715000" y="4250789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6019800" y="4250789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6324600" y="4250789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2</a:t>
            </a: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6629400" y="4250789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44958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4</a:t>
            </a:r>
          </a:p>
        </p:txBody>
      </p:sp>
      <p:sp>
        <p:nvSpPr>
          <p:cNvPr id="23586" name="Freeform 34"/>
          <p:cNvSpPr>
            <a:spLocks/>
          </p:cNvSpPr>
          <p:nvPr/>
        </p:nvSpPr>
        <p:spPr bwMode="auto">
          <a:xfrm>
            <a:off x="3429000" y="4013951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4638408" y="3054651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4482833" y="3208638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89" name="Freeform 37"/>
          <p:cNvSpPr>
            <a:spLocks/>
          </p:cNvSpPr>
          <p:nvPr/>
        </p:nvSpPr>
        <p:spPr bwMode="auto">
          <a:xfrm>
            <a:off x="2209800" y="2514600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5731476" y="4236201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2</a:t>
            </a:r>
          </a:p>
        </p:txBody>
      </p:sp>
      <p:sp>
        <p:nvSpPr>
          <p:cNvPr id="23591" name="Freeform 39"/>
          <p:cNvSpPr>
            <a:spLocks/>
          </p:cNvSpPr>
          <p:nvPr/>
        </p:nvSpPr>
        <p:spPr bwMode="auto">
          <a:xfrm>
            <a:off x="4572000" y="40139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Freeform 40"/>
          <p:cNvSpPr>
            <a:spLocks/>
          </p:cNvSpPr>
          <p:nvPr/>
        </p:nvSpPr>
        <p:spPr bwMode="auto">
          <a:xfrm>
            <a:off x="5867400" y="4090151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Rectangle 41"/>
          <p:cNvSpPr>
            <a:spLocks noChangeArrowheads="1"/>
          </p:cNvSpPr>
          <p:nvPr/>
        </p:nvSpPr>
        <p:spPr bwMode="auto">
          <a:xfrm>
            <a:off x="20574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4</a:t>
            </a:r>
          </a:p>
        </p:txBody>
      </p:sp>
      <p:sp>
        <p:nvSpPr>
          <p:cNvPr id="23594" name="Rectangle 42"/>
          <p:cNvSpPr>
            <a:spLocks noChangeArrowheads="1"/>
          </p:cNvSpPr>
          <p:nvPr/>
        </p:nvSpPr>
        <p:spPr bwMode="auto">
          <a:xfrm>
            <a:off x="23622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Rectangle 43"/>
          <p:cNvSpPr>
            <a:spLocks noChangeArrowheads="1"/>
          </p:cNvSpPr>
          <p:nvPr/>
        </p:nvSpPr>
        <p:spPr bwMode="auto">
          <a:xfrm>
            <a:off x="26670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6" name="Rectangle 44"/>
          <p:cNvSpPr>
            <a:spLocks noChangeArrowheads="1"/>
          </p:cNvSpPr>
          <p:nvPr/>
        </p:nvSpPr>
        <p:spPr bwMode="auto">
          <a:xfrm>
            <a:off x="29718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Freeform 45"/>
          <p:cNvSpPr>
            <a:spLocks/>
          </p:cNvSpPr>
          <p:nvPr/>
        </p:nvSpPr>
        <p:spPr bwMode="auto">
          <a:xfrm>
            <a:off x="2209800" y="4013951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688975" y="3685639"/>
            <a:ext cx="1820371" cy="3038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</a:rPr>
              <a:t>addblock</a:t>
            </a:r>
            <a:r>
              <a:rPr lang="en-GB" sz="1600" b="1" dirty="0">
                <a:latin typeface="Courier New" pitchFamily="49" charset="0"/>
              </a:rPr>
              <a:t>(p, 4)</a:t>
            </a: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1752600" y="2756693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1752600" y="4245534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6934200" y="2751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0</a:t>
            </a: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6934200" y="4250789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0</a:t>
            </a:r>
          </a:p>
        </p:txBody>
      </p:sp>
      <p:sp>
        <p:nvSpPr>
          <p:cNvPr id="52" name="Freeform 40"/>
          <p:cNvSpPr>
            <a:spLocks/>
          </p:cNvSpPr>
          <p:nvPr/>
        </p:nvSpPr>
        <p:spPr bwMode="auto">
          <a:xfrm>
            <a:off x="6492766" y="4083801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Freeform 40"/>
          <p:cNvSpPr>
            <a:spLocks/>
          </p:cNvSpPr>
          <p:nvPr/>
        </p:nvSpPr>
        <p:spPr bwMode="auto">
          <a:xfrm>
            <a:off x="6492766" y="2578372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68313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533400"/>
            <a:ext cx="72009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Freeing a Block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4341812"/>
          </a:xfrm>
          <a:ln/>
        </p:spPr>
        <p:txBody>
          <a:bodyPr/>
          <a:lstStyle/>
          <a:p>
            <a:pPr marL="346075" indent="-346075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Simplest implementation:</a:t>
            </a:r>
          </a:p>
          <a:p>
            <a:pPr lvl="1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Need only clear the “allocated” flag</a:t>
            </a:r>
          </a:p>
          <a:p>
            <a:pPr marL="1249363" lvl="2" indent="-341313">
              <a:lnSpc>
                <a:spcPct val="101000"/>
              </a:lnSpc>
              <a:spcBef>
                <a:spcPts val="200"/>
              </a:spcBef>
              <a:buSzPct val="90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>
                <a:latin typeface="Courier New" pitchFamily="49" charset="0"/>
              </a:rPr>
              <a:t>  </a:t>
            </a:r>
            <a:r>
              <a:rPr lang="en-GB" sz="1600" b="1" dirty="0">
                <a:latin typeface="Courier New" pitchFamily="49" charset="0"/>
              </a:rPr>
              <a:t>void </a:t>
            </a:r>
            <a:r>
              <a:rPr lang="en-GB" sz="1600" b="1" dirty="0" err="1">
                <a:latin typeface="Courier New" pitchFamily="49" charset="0"/>
              </a:rPr>
              <a:t>free_block(ptr</a:t>
            </a:r>
            <a:r>
              <a:rPr lang="en-GB" sz="1600" b="1" dirty="0">
                <a:latin typeface="Courier New" pitchFamily="49" charset="0"/>
              </a:rPr>
              <a:t> p) { *p = *p &amp; -2 }</a:t>
            </a:r>
          </a:p>
          <a:p>
            <a:pPr lvl="1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But can lead to “false fragmentation” </a:t>
            </a:r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</p:txBody>
      </p:sp>
      <p:grpSp>
        <p:nvGrpSpPr>
          <p:cNvPr id="54" name="Group 53"/>
          <p:cNvGrpSpPr/>
          <p:nvPr/>
        </p:nvGrpSpPr>
        <p:grpSpPr>
          <a:xfrm>
            <a:off x="2133600" y="3167513"/>
            <a:ext cx="4876800" cy="541638"/>
            <a:chOff x="2133600" y="3167513"/>
            <a:chExt cx="4876800" cy="541638"/>
          </a:xfrm>
        </p:grpSpPr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33528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36576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39624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42672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48768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51816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54864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57912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dirty="0">
                  <a:latin typeface="+mn-lt"/>
                </a:rPr>
                <a:t>2</a:t>
              </a:r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60960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6400800" y="34043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6705600" y="34043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45720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24591" name="Freeform 15"/>
            <p:cNvSpPr>
              <a:spLocks/>
            </p:cNvSpPr>
            <p:nvPr/>
          </p:nvSpPr>
          <p:spPr bwMode="auto">
            <a:xfrm>
              <a:off x="3505200" y="31675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3" name="Freeform 17"/>
            <p:cNvSpPr>
              <a:spLocks/>
            </p:cNvSpPr>
            <p:nvPr/>
          </p:nvSpPr>
          <p:spPr bwMode="auto">
            <a:xfrm>
              <a:off x="4648200" y="3167513"/>
              <a:ext cx="12954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32" y="0"/>
                </a:cxn>
                <a:cxn ang="0">
                  <a:pos x="816" y="144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48" y="72"/>
                    <a:pt x="296" y="0"/>
                    <a:pt x="432" y="0"/>
                  </a:cubicBezTo>
                  <a:cubicBezTo>
                    <a:pt x="568" y="0"/>
                    <a:pt x="692" y="72"/>
                    <a:pt x="816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4" name="Freeform 18"/>
            <p:cNvSpPr>
              <a:spLocks/>
            </p:cNvSpPr>
            <p:nvPr/>
          </p:nvSpPr>
          <p:spPr bwMode="auto">
            <a:xfrm>
              <a:off x="5943600" y="3243713"/>
              <a:ext cx="609600" cy="1524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92" y="0"/>
                </a:cxn>
                <a:cxn ang="0">
                  <a:pos x="384" y="96"/>
                </a:cxn>
              </a:cxnLst>
              <a:rect l="0" t="0" r="r" b="b"/>
              <a:pathLst>
                <a:path w="384" h="96">
                  <a:moveTo>
                    <a:pt x="0" y="96"/>
                  </a:moveTo>
                  <a:cubicBezTo>
                    <a:pt x="64" y="48"/>
                    <a:pt x="128" y="0"/>
                    <a:pt x="192" y="0"/>
                  </a:cubicBezTo>
                  <a:cubicBezTo>
                    <a:pt x="256" y="0"/>
                    <a:pt x="320" y="48"/>
                    <a:pt x="384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611" name="Rectangle 35"/>
            <p:cNvSpPr>
              <a:spLocks noChangeArrowheads="1"/>
            </p:cNvSpPr>
            <p:nvPr/>
          </p:nvSpPr>
          <p:spPr bwMode="auto">
            <a:xfrm>
              <a:off x="21336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24612" name="Rectangle 36"/>
            <p:cNvSpPr>
              <a:spLocks noChangeArrowheads="1"/>
            </p:cNvSpPr>
            <p:nvPr/>
          </p:nvSpPr>
          <p:spPr bwMode="auto">
            <a:xfrm>
              <a:off x="24384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3" name="Rectangle 37"/>
            <p:cNvSpPr>
              <a:spLocks noChangeArrowheads="1"/>
            </p:cNvSpPr>
            <p:nvPr/>
          </p:nvSpPr>
          <p:spPr bwMode="auto">
            <a:xfrm>
              <a:off x="27432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4" name="Rectangle 38"/>
            <p:cNvSpPr>
              <a:spLocks noChangeArrowheads="1"/>
            </p:cNvSpPr>
            <p:nvPr/>
          </p:nvSpPr>
          <p:spPr bwMode="auto">
            <a:xfrm>
              <a:off x="30480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5" name="Freeform 39"/>
            <p:cNvSpPr>
              <a:spLocks/>
            </p:cNvSpPr>
            <p:nvPr/>
          </p:nvSpPr>
          <p:spPr bwMode="auto">
            <a:xfrm>
              <a:off x="2286000" y="31675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25500" y="3707564"/>
            <a:ext cx="6184900" cy="1016836"/>
            <a:chOff x="825500" y="3707564"/>
            <a:chExt cx="6184900" cy="1016836"/>
          </a:xfrm>
        </p:grpSpPr>
        <p:sp>
          <p:nvSpPr>
            <p:cNvPr id="24595" name="Text Box 19"/>
            <p:cNvSpPr txBox="1">
              <a:spLocks noChangeArrowheads="1"/>
            </p:cNvSpPr>
            <p:nvPr/>
          </p:nvSpPr>
          <p:spPr bwMode="auto">
            <a:xfrm>
              <a:off x="825500" y="3863139"/>
              <a:ext cx="1045777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</a:rPr>
                <a:t>free(p)</a:t>
              </a:r>
            </a:p>
          </p:txBody>
        </p:sp>
        <p:sp>
          <p:nvSpPr>
            <p:cNvPr id="24596" name="Text Box 20"/>
            <p:cNvSpPr txBox="1">
              <a:spLocks noChangeArrowheads="1"/>
            </p:cNvSpPr>
            <p:nvPr/>
          </p:nvSpPr>
          <p:spPr bwMode="auto">
            <a:xfrm>
              <a:off x="4573588" y="3785351"/>
              <a:ext cx="305190" cy="3296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</a:rPr>
                <a:t>p</a:t>
              </a:r>
            </a:p>
          </p:txBody>
        </p:sp>
        <p:sp>
          <p:nvSpPr>
            <p:cNvPr id="24597" name="Line 21"/>
            <p:cNvSpPr>
              <a:spLocks noChangeShapeType="1"/>
            </p:cNvSpPr>
            <p:nvPr/>
          </p:nvSpPr>
          <p:spPr bwMode="auto">
            <a:xfrm flipV="1">
              <a:off x="4724400" y="3707564"/>
              <a:ext cx="1588" cy="155575"/>
            </a:xfrm>
            <a:prstGeom prst="line">
              <a:avLst/>
            </a:prstGeom>
            <a:noFill/>
            <a:ln w="2556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Rectangle 22"/>
            <p:cNvSpPr>
              <a:spLocks noChangeArrowheads="1"/>
            </p:cNvSpPr>
            <p:nvPr/>
          </p:nvSpPr>
          <p:spPr bwMode="auto">
            <a:xfrm>
              <a:off x="21336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24599" name="Rectangle 23"/>
            <p:cNvSpPr>
              <a:spLocks noChangeArrowheads="1"/>
            </p:cNvSpPr>
            <p:nvPr/>
          </p:nvSpPr>
          <p:spPr bwMode="auto">
            <a:xfrm>
              <a:off x="24384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Rectangle 24"/>
            <p:cNvSpPr>
              <a:spLocks noChangeArrowheads="1"/>
            </p:cNvSpPr>
            <p:nvPr/>
          </p:nvSpPr>
          <p:spPr bwMode="auto">
            <a:xfrm>
              <a:off x="27432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Rectangle 25"/>
            <p:cNvSpPr>
              <a:spLocks noChangeArrowheads="1"/>
            </p:cNvSpPr>
            <p:nvPr/>
          </p:nvSpPr>
          <p:spPr bwMode="auto">
            <a:xfrm>
              <a:off x="3048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Rectangle 26"/>
            <p:cNvSpPr>
              <a:spLocks noChangeArrowheads="1"/>
            </p:cNvSpPr>
            <p:nvPr/>
          </p:nvSpPr>
          <p:spPr bwMode="auto">
            <a:xfrm>
              <a:off x="33528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24603" name="Rectangle 27"/>
            <p:cNvSpPr>
              <a:spLocks noChangeArrowheads="1"/>
            </p:cNvSpPr>
            <p:nvPr/>
          </p:nvSpPr>
          <p:spPr bwMode="auto">
            <a:xfrm>
              <a:off x="36576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Rectangle 28"/>
            <p:cNvSpPr>
              <a:spLocks noChangeArrowheads="1"/>
            </p:cNvSpPr>
            <p:nvPr/>
          </p:nvSpPr>
          <p:spPr bwMode="auto">
            <a:xfrm>
              <a:off x="39624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Rectangle 29"/>
            <p:cNvSpPr>
              <a:spLocks noChangeArrowheads="1"/>
            </p:cNvSpPr>
            <p:nvPr/>
          </p:nvSpPr>
          <p:spPr bwMode="auto">
            <a:xfrm>
              <a:off x="42672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Rectangle 30"/>
            <p:cNvSpPr>
              <a:spLocks noChangeArrowheads="1"/>
            </p:cNvSpPr>
            <p:nvPr/>
          </p:nvSpPr>
          <p:spPr bwMode="auto">
            <a:xfrm>
              <a:off x="6400800" y="43949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24607" name="Rectangle 31"/>
            <p:cNvSpPr>
              <a:spLocks noChangeArrowheads="1"/>
            </p:cNvSpPr>
            <p:nvPr/>
          </p:nvSpPr>
          <p:spPr bwMode="auto">
            <a:xfrm>
              <a:off x="6705600" y="43949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8" name="Freeform 32"/>
            <p:cNvSpPr>
              <a:spLocks/>
            </p:cNvSpPr>
            <p:nvPr/>
          </p:nvSpPr>
          <p:spPr bwMode="auto">
            <a:xfrm>
              <a:off x="3505200" y="41581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9" name="Freeform 33"/>
            <p:cNvSpPr>
              <a:spLocks/>
            </p:cNvSpPr>
            <p:nvPr/>
          </p:nvSpPr>
          <p:spPr bwMode="auto">
            <a:xfrm>
              <a:off x="2286000" y="41581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6" name="Rectangle 40"/>
            <p:cNvSpPr>
              <a:spLocks noChangeArrowheads="1"/>
            </p:cNvSpPr>
            <p:nvPr/>
          </p:nvSpPr>
          <p:spPr bwMode="auto">
            <a:xfrm>
              <a:off x="48768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7" name="Rectangle 41"/>
            <p:cNvSpPr>
              <a:spLocks noChangeArrowheads="1"/>
            </p:cNvSpPr>
            <p:nvPr/>
          </p:nvSpPr>
          <p:spPr bwMode="auto">
            <a:xfrm>
              <a:off x="51816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8" name="Rectangle 42"/>
            <p:cNvSpPr>
              <a:spLocks noChangeArrowheads="1"/>
            </p:cNvSpPr>
            <p:nvPr/>
          </p:nvSpPr>
          <p:spPr bwMode="auto">
            <a:xfrm>
              <a:off x="54864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9" name="Rectangle 43"/>
            <p:cNvSpPr>
              <a:spLocks noChangeArrowheads="1"/>
            </p:cNvSpPr>
            <p:nvPr/>
          </p:nvSpPr>
          <p:spPr bwMode="auto">
            <a:xfrm>
              <a:off x="57912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0" name="Rectangle 44"/>
            <p:cNvSpPr>
              <a:spLocks noChangeArrowheads="1"/>
            </p:cNvSpPr>
            <p:nvPr/>
          </p:nvSpPr>
          <p:spPr bwMode="auto">
            <a:xfrm>
              <a:off x="6096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1" name="Rectangle 45"/>
            <p:cNvSpPr>
              <a:spLocks noChangeArrowheads="1"/>
            </p:cNvSpPr>
            <p:nvPr/>
          </p:nvSpPr>
          <p:spPr bwMode="auto">
            <a:xfrm>
              <a:off x="4572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24622" name="Text Box 46"/>
            <p:cNvSpPr txBox="1">
              <a:spLocks noChangeArrowheads="1"/>
            </p:cNvSpPr>
            <p:nvPr/>
          </p:nvSpPr>
          <p:spPr bwMode="auto">
            <a:xfrm>
              <a:off x="5776913" y="4388601"/>
              <a:ext cx="285954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24623" name="Freeform 47"/>
            <p:cNvSpPr>
              <a:spLocks/>
            </p:cNvSpPr>
            <p:nvPr/>
          </p:nvSpPr>
          <p:spPr bwMode="auto">
            <a:xfrm>
              <a:off x="4648200" y="4158113"/>
              <a:ext cx="12954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32" y="0"/>
                </a:cxn>
                <a:cxn ang="0">
                  <a:pos x="816" y="144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48" y="72"/>
                    <a:pt x="296" y="0"/>
                    <a:pt x="432" y="0"/>
                  </a:cubicBezTo>
                  <a:cubicBezTo>
                    <a:pt x="568" y="0"/>
                    <a:pt x="692" y="72"/>
                    <a:pt x="816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4" name="Freeform 48"/>
            <p:cNvSpPr>
              <a:spLocks/>
            </p:cNvSpPr>
            <p:nvPr/>
          </p:nvSpPr>
          <p:spPr bwMode="auto">
            <a:xfrm>
              <a:off x="5943600" y="4234313"/>
              <a:ext cx="609600" cy="1524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92" y="0"/>
                </a:cxn>
                <a:cxn ang="0">
                  <a:pos x="384" y="96"/>
                </a:cxn>
              </a:cxnLst>
              <a:rect l="0" t="0" r="r" b="b"/>
              <a:pathLst>
                <a:path w="384" h="96">
                  <a:moveTo>
                    <a:pt x="0" y="96"/>
                  </a:moveTo>
                  <a:cubicBezTo>
                    <a:pt x="64" y="48"/>
                    <a:pt x="128" y="0"/>
                    <a:pt x="192" y="0"/>
                  </a:cubicBezTo>
                  <a:cubicBezTo>
                    <a:pt x="256" y="0"/>
                    <a:pt x="320" y="48"/>
                    <a:pt x="384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25" name="Text Box 49"/>
          <p:cNvSpPr txBox="1">
            <a:spLocks noChangeArrowheads="1"/>
          </p:cNvSpPr>
          <p:nvPr/>
        </p:nvSpPr>
        <p:spPr bwMode="auto">
          <a:xfrm>
            <a:off x="841375" y="4967828"/>
            <a:ext cx="1786364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malloc(5*SIZ)</a:t>
            </a:r>
          </a:p>
        </p:txBody>
      </p:sp>
      <p:sp>
        <p:nvSpPr>
          <p:cNvPr id="24626" name="Text Box 50"/>
          <p:cNvSpPr txBox="1">
            <a:spLocks noChangeArrowheads="1"/>
          </p:cNvSpPr>
          <p:nvPr/>
        </p:nvSpPr>
        <p:spPr bwMode="auto">
          <a:xfrm>
            <a:off x="2728743" y="4890302"/>
            <a:ext cx="925616" cy="471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rgbClr val="C00000"/>
                </a:solidFill>
                <a:latin typeface="Calibri" pitchFamily="34" charset="0"/>
              </a:rPr>
              <a:t>Yike</a:t>
            </a:r>
            <a:r>
              <a:rPr lang="en-GB" b="1" i="1" dirty="0">
                <a:solidFill>
                  <a:srgbClr val="C00000"/>
                </a:solidFill>
                <a:latin typeface="Calibri" pitchFamily="34" charset="0"/>
              </a:rPr>
              <a:t>s!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34000" y="5079753"/>
            <a:ext cx="37561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i="1" dirty="0">
                <a:solidFill>
                  <a:srgbClr val="C00000"/>
                </a:solidFill>
                <a:latin typeface="+mj-lt"/>
              </a:rPr>
              <a:t>There is enough contiguous</a:t>
            </a:r>
          </a:p>
          <a:p>
            <a:pPr marL="0" lvl="1"/>
            <a:r>
              <a:rPr lang="en-GB" i="1" dirty="0">
                <a:solidFill>
                  <a:srgbClr val="C00000"/>
                </a:solidFill>
                <a:latin typeface="+mj-lt"/>
              </a:rPr>
              <a:t>free space, but the allocator</a:t>
            </a:r>
            <a:br>
              <a:rPr lang="en-GB" i="1" dirty="0">
                <a:solidFill>
                  <a:srgbClr val="C00000"/>
                </a:solidFill>
                <a:latin typeface="+mj-lt"/>
              </a:rPr>
            </a:br>
            <a:r>
              <a:rPr lang="en-GB" i="1" dirty="0">
                <a:solidFill>
                  <a:srgbClr val="C00000"/>
                </a:solidFill>
                <a:latin typeface="+mj-lt"/>
              </a:rPr>
              <a:t>won’t be able to find it</a:t>
            </a:r>
          </a:p>
          <a:p>
            <a:endParaRPr lang="en-US" sz="1800" dirty="0">
              <a:latin typeface="+mj-lt"/>
            </a:endParaRP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1828410" y="3402764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1822066" y="4386713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7010400" y="34043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0</a:t>
            </a: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7010400" y="43949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0</a:t>
            </a:r>
          </a:p>
        </p:txBody>
      </p:sp>
      <p:sp>
        <p:nvSpPr>
          <p:cNvPr id="59" name="Freeform 40"/>
          <p:cNvSpPr>
            <a:spLocks/>
          </p:cNvSpPr>
          <p:nvPr/>
        </p:nvSpPr>
        <p:spPr bwMode="auto">
          <a:xfrm>
            <a:off x="6555828" y="3239294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Freeform 40"/>
          <p:cNvSpPr>
            <a:spLocks/>
          </p:cNvSpPr>
          <p:nvPr/>
        </p:nvSpPr>
        <p:spPr bwMode="auto">
          <a:xfrm>
            <a:off x="6566338" y="4216134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25" grpId="0"/>
      <p:bldP spid="24626" grpId="0"/>
      <p:bldP spid="53" grpId="0"/>
      <p:bldP spid="56" grpId="0" animBg="1"/>
      <p:bldP spid="58" grpId="0" animBg="1"/>
      <p:bldP spid="6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67691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Coalescing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9689" y="1220788"/>
            <a:ext cx="8307387" cy="5486400"/>
          </a:xfrm>
          <a:ln>
            <a:prstDash val="sysDash"/>
          </a:ln>
        </p:spPr>
        <p:txBody>
          <a:bodyPr/>
          <a:lstStyle/>
          <a:p>
            <a:pPr>
              <a:lnSpc>
                <a:spcPct val="83000"/>
              </a:lnSpc>
              <a:spcBef>
                <a:spcPts val="1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Join </a:t>
            </a:r>
            <a:r>
              <a:rPr lang="en-GB" i="1" dirty="0">
                <a:solidFill>
                  <a:srgbClr val="C00000"/>
                </a:solidFill>
              </a:rPr>
              <a:t>(coalesce) </a:t>
            </a:r>
            <a:r>
              <a:rPr lang="en-GB" dirty="0"/>
              <a:t>with next/previous blocks, if they are free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Coalescing with next block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marL="1144588" lvl="2" indent="-236538">
              <a:lnSpc>
                <a:spcPct val="91000"/>
              </a:lnSpc>
              <a:buSzPct val="9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  </a:t>
            </a:r>
            <a:r>
              <a:rPr lang="en-GB" b="0" dirty="0">
                <a:latin typeface="Courier New" pitchFamily="49" charset="0"/>
              </a:rPr>
              <a:t> </a:t>
            </a: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8000"/>
              </a:lnSpc>
              <a:spcBef>
                <a:spcPts val="7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400" dirty="0"/>
          </a:p>
          <a:p>
            <a:pPr lvl="1">
              <a:lnSpc>
                <a:spcPct val="88000"/>
              </a:lnSpc>
              <a:spcBef>
                <a:spcPts val="7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400" dirty="0"/>
          </a:p>
          <a:p>
            <a:pPr lvl="1">
              <a:lnSpc>
                <a:spcPct val="88000"/>
              </a:lnSpc>
              <a:spcBef>
                <a:spcPts val="7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400" dirty="0"/>
          </a:p>
          <a:p>
            <a:pPr lvl="1">
              <a:lnSpc>
                <a:spcPct val="88000"/>
              </a:lnSpc>
              <a:spcBef>
                <a:spcPts val="7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400" dirty="0"/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 how do we coalesce with </a:t>
            </a:r>
            <a:r>
              <a:rPr lang="en-GB" i="1" dirty="0"/>
              <a:t>previous</a:t>
            </a:r>
            <a:r>
              <a:rPr lang="en-GB" dirty="0"/>
              <a:t> block?</a:t>
            </a:r>
          </a:p>
        </p:txBody>
      </p:sp>
      <p:sp>
        <p:nvSpPr>
          <p:cNvPr id="25647" name="Rectangle 47"/>
          <p:cNvSpPr>
            <a:spLocks noChangeArrowheads="1"/>
          </p:cNvSpPr>
          <p:nvPr/>
        </p:nvSpPr>
        <p:spPr bwMode="auto">
          <a:xfrm>
            <a:off x="1981200" y="2597150"/>
            <a:ext cx="6477000" cy="166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1074738" y="2597150"/>
            <a:ext cx="7535862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49" name="Text Box 49"/>
          <p:cNvSpPr txBox="1">
            <a:spLocks noChangeArrowheads="1"/>
          </p:cNvSpPr>
          <p:nvPr/>
        </p:nvSpPr>
        <p:spPr bwMode="auto">
          <a:xfrm>
            <a:off x="887027" y="3999389"/>
            <a:ext cx="6353319" cy="148701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buClr>
                <a:srgbClr val="005400"/>
              </a:buClr>
              <a:buSzPct val="90000"/>
              <a:buFont typeface="Wingdings" pitchFamily="2" charset="2"/>
              <a:buNone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</a:rPr>
              <a:t>void free_block(ptr p) {</a:t>
            </a:r>
            <a:br>
              <a:rPr lang="en-GB" sz="1600" dirty="0">
                <a:latin typeface="Courier New" pitchFamily="49" charset="0"/>
              </a:rPr>
            </a:br>
            <a:r>
              <a:rPr lang="en-GB" sz="1600" dirty="0">
                <a:latin typeface="Courier New" pitchFamily="49" charset="0"/>
              </a:rPr>
              <a:t>    *p = *p &amp; -2;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</a:rPr>
              <a:t>// clear allocated flag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</a:rPr>
            </a:br>
            <a:r>
              <a:rPr lang="en-GB" sz="1600" dirty="0">
                <a:latin typeface="Courier New" pitchFamily="49" charset="0"/>
              </a:rPr>
              <a:t>    next = p + *p;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</a:rPr>
              <a:t>// find next block</a:t>
            </a:r>
            <a:br>
              <a:rPr lang="en-GB" sz="1600" dirty="0">
                <a:latin typeface="Courier New" pitchFamily="49" charset="0"/>
              </a:rPr>
            </a:br>
            <a:r>
              <a:rPr lang="en-GB" sz="1600" dirty="0">
                <a:latin typeface="Courier New" pitchFamily="49" charset="0"/>
              </a:rPr>
              <a:t>    if ((*next &amp; 1) == 0)</a:t>
            </a:r>
            <a:br>
              <a:rPr lang="en-GB" sz="1600" dirty="0">
                <a:latin typeface="Courier New" pitchFamily="49" charset="0"/>
              </a:rPr>
            </a:br>
            <a:r>
              <a:rPr lang="en-GB" sz="1600" dirty="0">
                <a:latin typeface="Courier New" pitchFamily="49" charset="0"/>
              </a:rPr>
              <a:t>      *p = *p + *next;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</a:rPr>
              <a:t>// add to this block if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</a:rPr>
            </a:br>
            <a:r>
              <a:rPr lang="en-GB" sz="1600" dirty="0">
                <a:latin typeface="Courier New" pitchFamily="49" charset="0"/>
              </a:rPr>
              <a:t>}        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</a:rPr>
              <a:t>//    not allocated</a:t>
            </a:r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35814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4</a:t>
            </a: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38862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41910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44958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51054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54102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57150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6019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6324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66294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2</a:t>
            </a: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69342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48006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4</a:t>
            </a:r>
          </a:p>
        </p:txBody>
      </p:sp>
      <p:sp>
        <p:nvSpPr>
          <p:cNvPr id="66" name="Freeform 15"/>
          <p:cNvSpPr>
            <a:spLocks/>
          </p:cNvSpPr>
          <p:nvPr/>
        </p:nvSpPr>
        <p:spPr bwMode="auto">
          <a:xfrm>
            <a:off x="3733800" y="21769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Text Box 16"/>
          <p:cNvSpPr txBox="1">
            <a:spLocks noChangeArrowheads="1"/>
          </p:cNvSpPr>
          <p:nvPr/>
        </p:nvSpPr>
        <p:spPr bwMode="auto">
          <a:xfrm>
            <a:off x="6030227" y="2407401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2</a:t>
            </a:r>
          </a:p>
        </p:txBody>
      </p:sp>
      <p:sp>
        <p:nvSpPr>
          <p:cNvPr id="68" name="Freeform 17"/>
          <p:cNvSpPr>
            <a:spLocks/>
          </p:cNvSpPr>
          <p:nvPr/>
        </p:nvSpPr>
        <p:spPr bwMode="auto">
          <a:xfrm>
            <a:off x="4876800" y="2176913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Freeform 18"/>
          <p:cNvSpPr>
            <a:spLocks/>
          </p:cNvSpPr>
          <p:nvPr/>
        </p:nvSpPr>
        <p:spPr bwMode="auto">
          <a:xfrm>
            <a:off x="6172200" y="2253113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054100" y="2872539"/>
            <a:ext cx="1045777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free(p)</a:t>
            </a: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4802188" y="2794751"/>
            <a:ext cx="305190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p</a:t>
            </a:r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 flipV="1">
            <a:off x="4953000" y="2716964"/>
            <a:ext cx="1588" cy="155575"/>
          </a:xfrm>
          <a:prstGeom prst="line">
            <a:avLst/>
          </a:prstGeom>
          <a:noFill/>
          <a:ln w="2556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Rectangle 22"/>
          <p:cNvSpPr>
            <a:spLocks noChangeArrowheads="1"/>
          </p:cNvSpPr>
          <p:nvPr/>
        </p:nvSpPr>
        <p:spPr bwMode="auto">
          <a:xfrm>
            <a:off x="2362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4</a:t>
            </a:r>
          </a:p>
        </p:txBody>
      </p:sp>
      <p:sp>
        <p:nvSpPr>
          <p:cNvPr id="74" name="Rectangle 23"/>
          <p:cNvSpPr>
            <a:spLocks noChangeArrowheads="1"/>
          </p:cNvSpPr>
          <p:nvPr/>
        </p:nvSpPr>
        <p:spPr bwMode="auto">
          <a:xfrm>
            <a:off x="2667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2971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3276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Rectangle 26"/>
          <p:cNvSpPr>
            <a:spLocks noChangeArrowheads="1"/>
          </p:cNvSpPr>
          <p:nvPr/>
        </p:nvSpPr>
        <p:spPr bwMode="auto">
          <a:xfrm>
            <a:off x="35814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4</a:t>
            </a:r>
          </a:p>
        </p:txBody>
      </p:sp>
      <p:sp>
        <p:nvSpPr>
          <p:cNvPr id="78" name="Rectangle 27"/>
          <p:cNvSpPr>
            <a:spLocks noChangeArrowheads="1"/>
          </p:cNvSpPr>
          <p:nvPr/>
        </p:nvSpPr>
        <p:spPr bwMode="auto">
          <a:xfrm>
            <a:off x="38862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Rectangle 28"/>
          <p:cNvSpPr>
            <a:spLocks noChangeArrowheads="1"/>
          </p:cNvSpPr>
          <p:nvPr/>
        </p:nvSpPr>
        <p:spPr bwMode="auto">
          <a:xfrm>
            <a:off x="41910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Rectangle 29"/>
          <p:cNvSpPr>
            <a:spLocks noChangeArrowheads="1"/>
          </p:cNvSpPr>
          <p:nvPr/>
        </p:nvSpPr>
        <p:spPr bwMode="auto">
          <a:xfrm>
            <a:off x="44958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Rectangle 30"/>
          <p:cNvSpPr>
            <a:spLocks noChangeArrowheads="1"/>
          </p:cNvSpPr>
          <p:nvPr/>
        </p:nvSpPr>
        <p:spPr bwMode="auto">
          <a:xfrm>
            <a:off x="66294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2</a:t>
            </a:r>
          </a:p>
        </p:txBody>
      </p:sp>
      <p:sp>
        <p:nvSpPr>
          <p:cNvPr id="82" name="Rectangle 31"/>
          <p:cNvSpPr>
            <a:spLocks noChangeArrowheads="1"/>
          </p:cNvSpPr>
          <p:nvPr/>
        </p:nvSpPr>
        <p:spPr bwMode="auto">
          <a:xfrm>
            <a:off x="69342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Freeform 32"/>
          <p:cNvSpPr>
            <a:spLocks/>
          </p:cNvSpPr>
          <p:nvPr/>
        </p:nvSpPr>
        <p:spPr bwMode="auto">
          <a:xfrm>
            <a:off x="3733800" y="31675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Freeform 33"/>
          <p:cNvSpPr>
            <a:spLocks/>
          </p:cNvSpPr>
          <p:nvPr/>
        </p:nvSpPr>
        <p:spPr bwMode="auto">
          <a:xfrm>
            <a:off x="2514600" y="31675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23622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4</a:t>
            </a:r>
          </a:p>
        </p:txBody>
      </p:sp>
      <p:sp>
        <p:nvSpPr>
          <p:cNvPr id="86" name="Rectangle 36"/>
          <p:cNvSpPr>
            <a:spLocks noChangeArrowheads="1"/>
          </p:cNvSpPr>
          <p:nvPr/>
        </p:nvSpPr>
        <p:spPr bwMode="auto">
          <a:xfrm>
            <a:off x="26670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Rectangle 37"/>
          <p:cNvSpPr>
            <a:spLocks noChangeArrowheads="1"/>
          </p:cNvSpPr>
          <p:nvPr/>
        </p:nvSpPr>
        <p:spPr bwMode="auto">
          <a:xfrm>
            <a:off x="2971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Rectangle 38"/>
          <p:cNvSpPr>
            <a:spLocks noChangeArrowheads="1"/>
          </p:cNvSpPr>
          <p:nvPr/>
        </p:nvSpPr>
        <p:spPr bwMode="auto">
          <a:xfrm>
            <a:off x="3276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Freeform 39"/>
          <p:cNvSpPr>
            <a:spLocks/>
          </p:cNvSpPr>
          <p:nvPr/>
        </p:nvSpPr>
        <p:spPr bwMode="auto">
          <a:xfrm>
            <a:off x="2514600" y="21769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Rectangle 40"/>
          <p:cNvSpPr>
            <a:spLocks noChangeArrowheads="1"/>
          </p:cNvSpPr>
          <p:nvPr/>
        </p:nvSpPr>
        <p:spPr bwMode="auto">
          <a:xfrm>
            <a:off x="51054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Rectangle 41"/>
          <p:cNvSpPr>
            <a:spLocks noChangeArrowheads="1"/>
          </p:cNvSpPr>
          <p:nvPr/>
        </p:nvSpPr>
        <p:spPr bwMode="auto">
          <a:xfrm>
            <a:off x="5410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Rectangle 42"/>
          <p:cNvSpPr>
            <a:spLocks noChangeArrowheads="1"/>
          </p:cNvSpPr>
          <p:nvPr/>
        </p:nvSpPr>
        <p:spPr bwMode="auto">
          <a:xfrm>
            <a:off x="5715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Rectangle 43"/>
          <p:cNvSpPr>
            <a:spLocks noChangeArrowheads="1"/>
          </p:cNvSpPr>
          <p:nvPr/>
        </p:nvSpPr>
        <p:spPr bwMode="auto">
          <a:xfrm>
            <a:off x="6019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Rectangle 44"/>
          <p:cNvSpPr>
            <a:spLocks noChangeArrowheads="1"/>
          </p:cNvSpPr>
          <p:nvPr/>
        </p:nvSpPr>
        <p:spPr bwMode="auto">
          <a:xfrm>
            <a:off x="6324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Rectangle 45"/>
          <p:cNvSpPr>
            <a:spLocks noChangeArrowheads="1"/>
          </p:cNvSpPr>
          <p:nvPr/>
        </p:nvSpPr>
        <p:spPr bwMode="auto">
          <a:xfrm>
            <a:off x="4800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6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96" name="Text Box 46"/>
          <p:cNvSpPr txBox="1">
            <a:spLocks noChangeArrowheads="1"/>
          </p:cNvSpPr>
          <p:nvPr/>
        </p:nvSpPr>
        <p:spPr bwMode="auto">
          <a:xfrm>
            <a:off x="6030227" y="3398001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2</a:t>
            </a:r>
          </a:p>
        </p:txBody>
      </p:sp>
      <p:sp>
        <p:nvSpPr>
          <p:cNvPr id="97" name="Freeform 47"/>
          <p:cNvSpPr>
            <a:spLocks/>
          </p:cNvSpPr>
          <p:nvPr/>
        </p:nvSpPr>
        <p:spPr bwMode="auto">
          <a:xfrm>
            <a:off x="4876800" y="3167513"/>
            <a:ext cx="19050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799195" y="2570831"/>
            <a:ext cx="1062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logically</a:t>
            </a:r>
          </a:p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gone</a:t>
            </a:r>
          </a:p>
        </p:txBody>
      </p:sp>
      <p:cxnSp>
        <p:nvCxnSpPr>
          <p:cNvPr id="101" name="Straight Arrow Connector 100"/>
          <p:cNvCxnSpPr>
            <a:stCxn id="99" idx="1"/>
            <a:endCxn id="96" idx="0"/>
          </p:cNvCxnSpPr>
          <p:nvPr/>
        </p:nvCxnSpPr>
        <p:spPr bwMode="auto">
          <a:xfrm flipH="1">
            <a:off x="6173204" y="2924774"/>
            <a:ext cx="1625991" cy="473227"/>
          </a:xfrm>
          <a:prstGeom prst="straightConnector1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2048981" y="240740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" name="Rectangle 7"/>
          <p:cNvSpPr>
            <a:spLocks noChangeArrowheads="1"/>
          </p:cNvSpPr>
          <p:nvPr/>
        </p:nvSpPr>
        <p:spPr bwMode="auto">
          <a:xfrm>
            <a:off x="2057400" y="3398450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7247419" y="24117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0</a:t>
            </a:r>
          </a:p>
        </p:txBody>
      </p:sp>
      <p:sp>
        <p:nvSpPr>
          <p:cNvPr id="102" name="Rectangle 7"/>
          <p:cNvSpPr>
            <a:spLocks noChangeArrowheads="1"/>
          </p:cNvSpPr>
          <p:nvPr/>
        </p:nvSpPr>
        <p:spPr bwMode="auto">
          <a:xfrm>
            <a:off x="7247419" y="34043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0</a:t>
            </a:r>
          </a:p>
        </p:txBody>
      </p:sp>
      <p:sp>
        <p:nvSpPr>
          <p:cNvPr id="103" name="Freeform 18"/>
          <p:cNvSpPr>
            <a:spLocks/>
          </p:cNvSpPr>
          <p:nvPr/>
        </p:nvSpPr>
        <p:spPr bwMode="auto">
          <a:xfrm>
            <a:off x="6803685" y="2232299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Freeform 18"/>
          <p:cNvSpPr>
            <a:spLocks/>
          </p:cNvSpPr>
          <p:nvPr/>
        </p:nvSpPr>
        <p:spPr bwMode="auto">
          <a:xfrm>
            <a:off x="6803685" y="3230187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763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Bidirectional Coalescing 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4127" y="1220788"/>
            <a:ext cx="8307387" cy="1325562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Boundary tags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sz="2000" b="0" dirty="0"/>
              <a:t>[Knuth73]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Replicate size/allocated word at “bottom” (end) of free blocks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Allows us to traverse the “list” backwards, but requires extra space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Important and general technique!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11500" y="4275288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81000" y="4703913"/>
            <a:ext cx="1623435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Format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allocated and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free blocks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111500" y="4656288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 and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083175" y="4222691"/>
            <a:ext cx="2353025" cy="2025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Total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(allocated blocks only)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483100" y="4275288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3109913" y="5936872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483100" y="5936872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296937" y="5910498"/>
            <a:ext cx="1326815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Boundary tag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(footer)</a:t>
            </a: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2590800" y="61040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524000" y="2895600"/>
            <a:ext cx="5486400" cy="785054"/>
            <a:chOff x="1524000" y="5706762"/>
            <a:chExt cx="5486400" cy="785054"/>
          </a:xfrm>
        </p:grpSpPr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1524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828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2133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2438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26641" name="Rectangle 17"/>
            <p:cNvSpPr>
              <a:spLocks noChangeArrowheads="1"/>
            </p:cNvSpPr>
            <p:nvPr/>
          </p:nvSpPr>
          <p:spPr bwMode="auto">
            <a:xfrm>
              <a:off x="2743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26642" name="Rectangle 18"/>
            <p:cNvSpPr>
              <a:spLocks noChangeArrowheads="1"/>
            </p:cNvSpPr>
            <p:nvPr/>
          </p:nvSpPr>
          <p:spPr bwMode="auto">
            <a:xfrm>
              <a:off x="3048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Rectangle 19"/>
            <p:cNvSpPr>
              <a:spLocks noChangeArrowheads="1"/>
            </p:cNvSpPr>
            <p:nvPr/>
          </p:nvSpPr>
          <p:spPr bwMode="auto">
            <a:xfrm>
              <a:off x="3352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Rectangle 20"/>
            <p:cNvSpPr>
              <a:spLocks noChangeArrowheads="1"/>
            </p:cNvSpPr>
            <p:nvPr/>
          </p:nvSpPr>
          <p:spPr bwMode="auto">
            <a:xfrm>
              <a:off x="3657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26645" name="Rectangle 21"/>
            <p:cNvSpPr>
              <a:spLocks noChangeArrowheads="1"/>
            </p:cNvSpPr>
            <p:nvPr/>
          </p:nvSpPr>
          <p:spPr bwMode="auto">
            <a:xfrm>
              <a:off x="42672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Rectangle 22"/>
            <p:cNvSpPr>
              <a:spLocks noChangeArrowheads="1"/>
            </p:cNvSpPr>
            <p:nvPr/>
          </p:nvSpPr>
          <p:spPr bwMode="auto">
            <a:xfrm>
              <a:off x="4572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Rectangle 23"/>
            <p:cNvSpPr>
              <a:spLocks noChangeArrowheads="1"/>
            </p:cNvSpPr>
            <p:nvPr/>
          </p:nvSpPr>
          <p:spPr bwMode="auto">
            <a:xfrm>
              <a:off x="4876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Rectangle 24"/>
            <p:cNvSpPr>
              <a:spLocks noChangeArrowheads="1"/>
            </p:cNvSpPr>
            <p:nvPr/>
          </p:nvSpPr>
          <p:spPr bwMode="auto">
            <a:xfrm>
              <a:off x="5181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ectangle 25"/>
            <p:cNvSpPr>
              <a:spLocks noChangeArrowheads="1"/>
            </p:cNvSpPr>
            <p:nvPr/>
          </p:nvSpPr>
          <p:spPr bwMode="auto">
            <a:xfrm>
              <a:off x="5486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26650" name="Rectangle 26"/>
            <p:cNvSpPr>
              <a:spLocks noChangeArrowheads="1"/>
            </p:cNvSpPr>
            <p:nvPr/>
          </p:nvSpPr>
          <p:spPr bwMode="auto">
            <a:xfrm>
              <a:off x="5791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26651" name="Rectangle 27"/>
            <p:cNvSpPr>
              <a:spLocks noChangeArrowheads="1"/>
            </p:cNvSpPr>
            <p:nvPr/>
          </p:nvSpPr>
          <p:spPr bwMode="auto">
            <a:xfrm>
              <a:off x="6096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Rectangle 28"/>
            <p:cNvSpPr>
              <a:spLocks noChangeArrowheads="1"/>
            </p:cNvSpPr>
            <p:nvPr/>
          </p:nvSpPr>
          <p:spPr bwMode="auto">
            <a:xfrm>
              <a:off x="3962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auto">
            <a:xfrm>
              <a:off x="28956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auto">
            <a:xfrm>
              <a:off x="4114800" y="5706762"/>
              <a:ext cx="18288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auto">
            <a:xfrm>
              <a:off x="16764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Rectangle 32"/>
            <p:cNvSpPr>
              <a:spLocks noChangeArrowheads="1"/>
            </p:cNvSpPr>
            <p:nvPr/>
          </p:nvSpPr>
          <p:spPr bwMode="auto">
            <a:xfrm>
              <a:off x="6400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Rectangle 33"/>
            <p:cNvSpPr>
              <a:spLocks noChangeArrowheads="1"/>
            </p:cNvSpPr>
            <p:nvPr/>
          </p:nvSpPr>
          <p:spPr bwMode="auto">
            <a:xfrm>
              <a:off x="6705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auto">
            <a:xfrm>
              <a:off x="2590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36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16" y="72"/>
                    <a:pt x="464" y="144"/>
                    <a:pt x="336" y="144"/>
                  </a:cubicBezTo>
                  <a:cubicBezTo>
                    <a:pt x="208" y="144"/>
                    <a:pt x="104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auto">
            <a:xfrm>
              <a:off x="3810000" y="6263216"/>
              <a:ext cx="1828800" cy="228600"/>
            </a:xfrm>
            <a:custGeom>
              <a:avLst/>
              <a:gdLst/>
              <a:ahLst/>
              <a:cxnLst>
                <a:cxn ang="0">
                  <a:pos x="1152" y="0"/>
                </a:cxn>
                <a:cxn ang="0">
                  <a:pos x="576" y="144"/>
                </a:cxn>
                <a:cxn ang="0">
                  <a:pos x="0" y="0"/>
                </a:cxn>
              </a:cxnLst>
              <a:rect l="0" t="0" r="r" b="b"/>
              <a:pathLst>
                <a:path w="1152" h="144">
                  <a:moveTo>
                    <a:pt x="1152" y="0"/>
                  </a:moveTo>
                  <a:cubicBezTo>
                    <a:pt x="960" y="72"/>
                    <a:pt x="768" y="144"/>
                    <a:pt x="576" y="144"/>
                  </a:cubicBezTo>
                  <a:cubicBezTo>
                    <a:pt x="384" y="144"/>
                    <a:pt x="192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auto">
            <a:xfrm>
              <a:off x="5638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40" y="72"/>
                    <a:pt x="512" y="144"/>
                    <a:pt x="384" y="144"/>
                  </a:cubicBezTo>
                  <a:cubicBezTo>
                    <a:pt x="256" y="144"/>
                    <a:pt x="63" y="23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1788680" y="4267200"/>
            <a:ext cx="80212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Header</a:t>
            </a:r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>
            <a:off x="2590800" y="44276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1219200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0</a:t>
            </a: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7013028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0</a:t>
            </a:r>
          </a:p>
        </p:txBody>
      </p:sp>
      <p:sp>
        <p:nvSpPr>
          <p:cNvPr id="42" name="Freeform 31"/>
          <p:cNvSpPr>
            <a:spLocks/>
          </p:cNvSpPr>
          <p:nvPr/>
        </p:nvSpPr>
        <p:spPr bwMode="auto">
          <a:xfrm>
            <a:off x="5943600" y="2880784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Freeform 34"/>
          <p:cNvSpPr>
            <a:spLocks/>
          </p:cNvSpPr>
          <p:nvPr/>
        </p:nvSpPr>
        <p:spPr bwMode="auto">
          <a:xfrm>
            <a:off x="1368972" y="3473450"/>
            <a:ext cx="1219200" cy="228600"/>
          </a:xfrm>
          <a:custGeom>
            <a:avLst/>
            <a:gdLst/>
            <a:ahLst/>
            <a:cxnLst>
              <a:cxn ang="0">
                <a:pos x="768" y="0"/>
              </a:cxn>
              <a:cxn ang="0">
                <a:pos x="336" y="144"/>
              </a:cxn>
              <a:cxn ang="0">
                <a:pos x="0" y="0"/>
              </a:cxn>
            </a:cxnLst>
            <a:rect l="0" t="0" r="r" b="b"/>
            <a:pathLst>
              <a:path w="768" h="144">
                <a:moveTo>
                  <a:pt x="768" y="0"/>
                </a:moveTo>
                <a:cubicBezTo>
                  <a:pt x="616" y="72"/>
                  <a:pt x="464" y="144"/>
                  <a:pt x="336" y="144"/>
                </a:cubicBezTo>
                <a:cubicBezTo>
                  <a:pt x="208" y="144"/>
                  <a:pt x="104" y="72"/>
                  <a:pt x="0" y="0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9" grpId="0"/>
      <p:bldP spid="26630" grpId="0" animBg="1"/>
      <p:bldP spid="26631" grpId="0"/>
      <p:bldP spid="26632" grpId="0" animBg="1"/>
      <p:bldP spid="26633" grpId="0" animBg="1"/>
      <p:bldP spid="26634" grpId="0" animBg="1"/>
      <p:bldP spid="26635" grpId="0"/>
      <p:bldP spid="26636" grpId="0" animBg="1"/>
      <p:bldP spid="26661" grpId="0"/>
      <p:bldP spid="266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concepts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Implicit free lists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444500" y="569913"/>
            <a:ext cx="70231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438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438400" y="25908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438400" y="32004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962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962400" y="25908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962400" y="32004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5486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5486400" y="25908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5486400" y="32004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7010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7010400" y="25908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7010400" y="32004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368176" y="2749550"/>
            <a:ext cx="1284624" cy="6383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B</a:t>
            </a:r>
            <a:r>
              <a:rPr lang="en-GB" sz="1800" b="1" dirty="0">
                <a:latin typeface="Calibri" pitchFamily="34" charset="0"/>
              </a:rPr>
              <a:t>lock being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freed</a:t>
            </a: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1828800" y="3048000"/>
            <a:ext cx="4572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2590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1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4114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2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5638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3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7162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483417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1)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28696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697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9" name="Rectangle 27"/>
            <p:cNvSpPr>
              <a:spLocks noChangeArrowheads="1"/>
            </p:cNvSpPr>
            <p:nvPr/>
          </p:nvSpPr>
          <p:spPr bwMode="auto">
            <a:xfrm>
              <a:off x="4419600" y="25146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4419600" y="25146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5715000" y="25146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52578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44196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57150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4419600" y="3124200"/>
              <a:ext cx="1676400" cy="3048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44196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44196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57150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4419600" y="28194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1" name="Rectangle 39"/>
            <p:cNvSpPr>
              <a:spLocks noChangeArrowheads="1"/>
            </p:cNvSpPr>
            <p:nvPr/>
          </p:nvSpPr>
          <p:spPr bwMode="auto">
            <a:xfrm>
              <a:off x="4419600" y="37338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2" name="Rectangle 40"/>
            <p:cNvSpPr>
              <a:spLocks noChangeArrowheads="1"/>
            </p:cNvSpPr>
            <p:nvPr/>
          </p:nvSpPr>
          <p:spPr bwMode="auto">
            <a:xfrm>
              <a:off x="5715000" y="37338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4419600" y="40386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4" name="Rectangle 42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44196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533400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2)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733800" y="1905000"/>
            <a:ext cx="2514600" cy="2743200"/>
            <a:chOff x="3733800" y="1905000"/>
            <a:chExt cx="2514600" cy="2743200"/>
          </a:xfrm>
        </p:grpSpPr>
        <p:sp>
          <p:nvSpPr>
            <p:cNvPr id="29697" name="Rectangle 1"/>
            <p:cNvSpPr>
              <a:spLocks noChangeArrowheads="1"/>
            </p:cNvSpPr>
            <p:nvPr/>
          </p:nvSpPr>
          <p:spPr bwMode="auto">
            <a:xfrm>
              <a:off x="4572000" y="19050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698" name="Rectangle 2"/>
            <p:cNvSpPr>
              <a:spLocks noChangeArrowheads="1"/>
            </p:cNvSpPr>
            <p:nvPr/>
          </p:nvSpPr>
          <p:spPr bwMode="auto">
            <a:xfrm>
              <a:off x="5867400" y="19050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4572000" y="22098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4572000" y="25146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4572000" y="25146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5867400" y="25146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45720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45720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58674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45720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45720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58674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37338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4572000" y="31242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4572000" y="28194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3)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30744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</a:t>
              </a:r>
            </a:p>
          </p:txBody>
        </p:sp>
        <p:sp>
          <p:nvSpPr>
            <p:cNvPr id="30745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0746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Line 27"/>
            <p:cNvSpPr>
              <a:spLocks noChangeShapeType="1"/>
            </p:cNvSpPr>
            <p:nvPr/>
          </p:nvSpPr>
          <p:spPr bwMode="auto">
            <a:xfrm>
              <a:off x="52578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Rectangle 28"/>
            <p:cNvSpPr>
              <a:spLocks noChangeArrowheads="1"/>
            </p:cNvSpPr>
            <p:nvPr/>
          </p:nvSpPr>
          <p:spPr bwMode="auto">
            <a:xfrm>
              <a:off x="44196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9" name="Rectangle 29"/>
            <p:cNvSpPr>
              <a:spLocks noChangeArrowheads="1"/>
            </p:cNvSpPr>
            <p:nvPr/>
          </p:nvSpPr>
          <p:spPr bwMode="auto">
            <a:xfrm>
              <a:off x="44196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</a:t>
              </a:r>
            </a:p>
          </p:txBody>
        </p:sp>
        <p:sp>
          <p:nvSpPr>
            <p:cNvPr id="30750" name="Rectangle 30"/>
            <p:cNvSpPr>
              <a:spLocks noChangeArrowheads="1"/>
            </p:cNvSpPr>
            <p:nvPr/>
          </p:nvSpPr>
          <p:spPr bwMode="auto">
            <a:xfrm>
              <a:off x="57150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0751" name="Rectangle 31"/>
            <p:cNvSpPr>
              <a:spLocks noChangeArrowheads="1"/>
            </p:cNvSpPr>
            <p:nvPr/>
          </p:nvSpPr>
          <p:spPr bwMode="auto">
            <a:xfrm>
              <a:off x="4419600" y="37338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30752" name="Rectangle 32"/>
            <p:cNvSpPr>
              <a:spLocks noChangeArrowheads="1"/>
            </p:cNvSpPr>
            <p:nvPr/>
          </p:nvSpPr>
          <p:spPr bwMode="auto">
            <a:xfrm>
              <a:off x="5715000" y="37338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0753" name="Rectangle 33"/>
            <p:cNvSpPr>
              <a:spLocks noChangeArrowheads="1"/>
            </p:cNvSpPr>
            <p:nvPr/>
          </p:nvSpPr>
          <p:spPr bwMode="auto">
            <a:xfrm>
              <a:off x="4419600" y="40386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4" name="Rectangle 34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5" name="Rectangle 35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30756" name="Rectangle 36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0757" name="Rectangle 37"/>
            <p:cNvSpPr>
              <a:spLocks noChangeArrowheads="1"/>
            </p:cNvSpPr>
            <p:nvPr/>
          </p:nvSpPr>
          <p:spPr bwMode="auto">
            <a:xfrm>
              <a:off x="44196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8" name="Line 38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Rectangle 39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4)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31768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n+m1+m2</a:t>
              </a:r>
            </a:p>
          </p:txBody>
        </p:sp>
        <p:sp>
          <p:nvSpPr>
            <p:cNvPr id="31769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1770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21336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1" name="Rectangle 27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Rectangle 28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n+m1+m2</a:t>
              </a:r>
            </a:p>
          </p:txBody>
        </p:sp>
        <p:sp>
          <p:nvSpPr>
            <p:cNvPr id="31773" name="Rectangle 29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1774" name="Line 30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Rectangle 31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27432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Boundary 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r>
              <a:rPr lang="en-US" dirty="0"/>
              <a:t>Internal fragmentation</a:t>
            </a:r>
          </a:p>
          <a:p>
            <a:endParaRPr lang="en-US" dirty="0"/>
          </a:p>
          <a:p>
            <a:r>
              <a:rPr lang="en-US" dirty="0"/>
              <a:t>Can it be optimized?</a:t>
            </a:r>
          </a:p>
          <a:p>
            <a:pPr lvl="1"/>
            <a:r>
              <a:rPr lang="en-US" dirty="0"/>
              <a:t>Which blocks need the footer tag?</a:t>
            </a:r>
          </a:p>
          <a:p>
            <a:pPr lvl="1"/>
            <a:r>
              <a:rPr lang="en-US" dirty="0"/>
              <a:t>What does that mean?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3F57139-4973-46EF-A295-D3149FB01D9D}"/>
              </a:ext>
            </a:extLst>
          </p:cNvPr>
          <p:cNvGrpSpPr/>
          <p:nvPr/>
        </p:nvGrpSpPr>
        <p:grpSpPr>
          <a:xfrm>
            <a:off x="6172200" y="1981200"/>
            <a:ext cx="1677987" cy="2042584"/>
            <a:chOff x="3109913" y="4275288"/>
            <a:chExt cx="1677987" cy="20425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7B472C-40D0-47BD-A8FD-125D39632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0" y="4275288"/>
              <a:ext cx="1370013" cy="3810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S</a:t>
              </a:r>
              <a:r>
                <a:rPr lang="en-GB" sz="1600" b="1" dirty="0">
                  <a:latin typeface="Calibri" pitchFamily="34" charset="0"/>
                </a:rPr>
                <a:t>ize</a:t>
              </a:r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9C049783-DB1F-4D16-B893-899494DCE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0" y="4656288"/>
              <a:ext cx="1676400" cy="1285875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P</a:t>
              </a:r>
              <a:r>
                <a:rPr lang="en-GB" sz="1600" b="1" dirty="0">
                  <a:latin typeface="Calibri" pitchFamily="34" charset="0"/>
                </a:rPr>
                <a:t>ayload and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padding</a:t>
              </a:r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C930DBF7-B355-470B-A8F1-628DEE31B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4275288"/>
              <a:ext cx="304800" cy="38100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A8B5133E-3153-4C43-89E6-96984164B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913" y="5936872"/>
              <a:ext cx="1370012" cy="3810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S</a:t>
              </a:r>
              <a:r>
                <a:rPr lang="en-GB" sz="1600" b="1" dirty="0">
                  <a:latin typeface="Calibri" pitchFamily="34" charset="0"/>
                </a:rPr>
                <a:t>ize</a:t>
              </a: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8E78BD71-016E-4E92-8921-292A900FF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5936872"/>
              <a:ext cx="304800" cy="38100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a</a:t>
              </a: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 Boundary Tag for Allocated Blocks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33407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42404" y="267100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90600" y="3721779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25775" y="3363435"/>
            <a:ext cx="2931550" cy="20247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1: Previous block is allocated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0: Previous block is free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362200" y="33407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1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90600" y="5004479"/>
            <a:ext cx="1676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O</a:t>
            </a:r>
            <a:r>
              <a:rPr lang="en-GB" sz="1600" b="1" dirty="0">
                <a:latin typeface="Calibri" pitchFamily="34" charset="0"/>
              </a:rPr>
              <a:t>ptional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 rot="16200000">
            <a:off x="1714502" y="228290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399213" y="3306385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400801" y="3692603"/>
            <a:ext cx="1676400" cy="1616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Unallocated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772401" y="3306385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399214" y="53092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769226" y="53092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0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855231" y="263764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17" name="AutoShape 8"/>
          <p:cNvSpPr>
            <a:spLocks/>
          </p:cNvSpPr>
          <p:nvPr/>
        </p:nvSpPr>
        <p:spPr bwMode="auto">
          <a:xfrm rot="16200000">
            <a:off x="7127329" y="224954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19201" y="5906869"/>
            <a:ext cx="1082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Allocated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29844" y="5830669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Free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8442325" cy="897985"/>
          </a:xfrm>
        </p:spPr>
        <p:txBody>
          <a:bodyPr/>
          <a:lstStyle/>
          <a:p>
            <a:r>
              <a:rPr lang="en-US" dirty="0"/>
              <a:t>Boundary tag needed only for free blocks</a:t>
            </a:r>
          </a:p>
          <a:p>
            <a:r>
              <a:rPr lang="en-US" dirty="0"/>
              <a:t>When sizes are multiples of 4 or more, have 2+ spare bits</a:t>
            </a:r>
          </a:p>
        </p:txBody>
      </p:sp>
    </p:spTree>
    <p:extLst>
      <p:ext uri="{BB962C8B-B14F-4D97-AF65-F5344CB8AC3E}">
        <p14:creationId xmlns:p14="http://schemas.microsoft.com/office/powerpoint/2010/main" val="34757449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743200" y="22098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537180" y="656693"/>
            <a:ext cx="8534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</a:t>
            </a:r>
            <a:br>
              <a:rPr lang="en-GB" dirty="0"/>
            </a:br>
            <a:r>
              <a:rPr lang="en-GB" dirty="0"/>
              <a:t>(Case 1)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743200" y="191824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0386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7432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743200" y="3132123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743200" y="2829964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40386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27432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2745828" y="4054344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2735189" y="375218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4030589" y="3744262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27432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0" y="1905000"/>
            <a:ext cx="2514600" cy="2743885"/>
            <a:chOff x="4572000" y="1905000"/>
            <a:chExt cx="2514600" cy="2743885"/>
          </a:xfrm>
        </p:grpSpPr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5410200" y="2205682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5410200" y="1912883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6705600" y="192453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54102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62484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54102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67056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5410200" y="3124200"/>
              <a:ext cx="1676400" cy="3048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54102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54102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67056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5410200" y="28194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5410200" y="4039285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5410200" y="3753677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6705600" y="374435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54102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45720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953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931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6640429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5800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2)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2514600" y="2235036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495800" y="1905000"/>
            <a:ext cx="2514600" cy="2743200"/>
            <a:chOff x="4495800" y="1905000"/>
            <a:chExt cx="2514600" cy="2743200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5334000" y="2219394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5334000" y="1924844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6629400" y="192550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53340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3340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66294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53340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3340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66294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44958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5334000" y="31242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5334000" y="28194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954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429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07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6F408B-09D8-4F4F-8A1C-7B5D6C9A673D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904040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90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86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908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5908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5908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8862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5908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25908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8862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2590800" y="3124200"/>
            <a:ext cx="1676400" cy="588579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25908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590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886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2590800" y="40386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2590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5257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6553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5257800" y="2209800"/>
            <a:ext cx="1676400" cy="12192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52578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5257800" y="3429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6553200" y="3429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5257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6553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5257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>
            <a:off x="4419600" y="3276600"/>
            <a:ext cx="6096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5257800" y="1905000"/>
            <a:ext cx="1676400" cy="18288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3)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716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191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169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5266997" y="4038600"/>
            <a:ext cx="1667203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192E3F-5DFB-4F1D-A433-3BBC743F2A14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71550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4" grpId="0" animBg="1"/>
      <p:bldP spid="30745" grpId="0" animBg="1"/>
      <p:bldP spid="30746" grpId="0" animBg="1"/>
      <p:bldP spid="30748" grpId="0" animBg="1"/>
      <p:bldP spid="30749" grpId="0" animBg="1"/>
      <p:bldP spid="30750" grpId="0" animBg="1"/>
      <p:bldP spid="30751" grpId="0" animBg="1"/>
      <p:bldP spid="30752" grpId="0" animBg="1"/>
      <p:bldP spid="30757" grpId="0" animBg="1"/>
      <p:bldP spid="30758" grpId="0" animBg="1"/>
      <p:bldP spid="30759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Dynamic Memory Allocation	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280875" y="2940909"/>
            <a:ext cx="4093996" cy="3815473"/>
          </a:xfrm>
        </p:spPr>
        <p:txBody>
          <a:bodyPr/>
          <a:lstStyle/>
          <a:p>
            <a:r>
              <a:rPr lang="en-US" dirty="0"/>
              <a:t>Programmers use </a:t>
            </a:r>
            <a:r>
              <a:rPr lang="en-US" i="1" dirty="0">
                <a:solidFill>
                  <a:srgbClr val="990000"/>
                </a:solidFill>
              </a:rPr>
              <a:t>dynamic memory allocators </a:t>
            </a:r>
            <a:r>
              <a:rPr lang="en-US" dirty="0"/>
              <a:t>(such as </a:t>
            </a:r>
            <a:r>
              <a:rPr lang="en-US" dirty="0">
                <a:latin typeface="Courier New"/>
                <a:cs typeface="Courier New"/>
              </a:rPr>
              <a:t>malloc</a:t>
            </a:r>
            <a:r>
              <a:rPr lang="en-US" dirty="0"/>
              <a:t>) to acquire virtual memory (VM) at run time. </a:t>
            </a:r>
          </a:p>
          <a:p>
            <a:pPr lvl="1"/>
            <a:r>
              <a:rPr lang="en-US" dirty="0"/>
              <a:t>for data structures whose size is only known at runtime</a:t>
            </a:r>
          </a:p>
          <a:p>
            <a:r>
              <a:rPr lang="en-US" dirty="0"/>
              <a:t>Dynamic memory allocators manage an area of process VM known as the </a:t>
            </a:r>
            <a:r>
              <a:rPr lang="en-US" i="1" dirty="0">
                <a:solidFill>
                  <a:srgbClr val="990000"/>
                </a:solidFill>
              </a:rPr>
              <a:t>heap</a:t>
            </a:r>
            <a:r>
              <a:rPr lang="en-US" dirty="0"/>
              <a:t>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59F402-DA8D-4BA1-8DCC-12F3B2AF8AE4}"/>
              </a:ext>
            </a:extLst>
          </p:cNvPr>
          <p:cNvGrpSpPr/>
          <p:nvPr/>
        </p:nvGrpSpPr>
        <p:grpSpPr>
          <a:xfrm>
            <a:off x="701418" y="1362074"/>
            <a:ext cx="3505200" cy="1371600"/>
            <a:chOff x="4189412" y="1362075"/>
            <a:chExt cx="3505200" cy="137160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4189412" y="13620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Application</a:t>
              </a: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4189412" y="1819275"/>
              <a:ext cx="3505200" cy="4572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Dynamic Memory Allocator</a:t>
              </a:r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4189412" y="22764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+mn-lt"/>
                </a:rPr>
                <a:t>Heap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47B32-6206-4367-B7C8-5DDEB992958D}"/>
              </a:ext>
            </a:extLst>
          </p:cNvPr>
          <p:cNvGrpSpPr/>
          <p:nvPr/>
        </p:nvGrpSpPr>
        <p:grpSpPr>
          <a:xfrm>
            <a:off x="3985528" y="1057491"/>
            <a:ext cx="5172476" cy="5876709"/>
            <a:chOff x="3985528" y="1057491"/>
            <a:chExt cx="5172476" cy="5876709"/>
          </a:xfrm>
        </p:grpSpPr>
        <p:sp>
          <p:nvSpPr>
            <p:cNvPr id="48" name="Rectangle 14">
              <a:extLst>
                <a:ext uri="{FF2B5EF4-FFF2-40B4-BE49-F238E27FC236}">
                  <a16:creationId xmlns:a16="http://schemas.microsoft.com/office/drawing/2014/main" id="{3C6BC731-BCC7-4ECB-9878-B084C0C64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328954"/>
              <a:ext cx="2789237" cy="487362"/>
            </a:xfrm>
            <a:prstGeom prst="rect">
              <a:avLst/>
            </a:prstGeom>
            <a:solidFill>
              <a:srgbClr val="F1C7C7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Kernel virtual memory</a:t>
              </a:r>
            </a:p>
          </p:txBody>
        </p:sp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71DF70EE-8BA3-40E2-AC0D-4E5BC103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030754"/>
              <a:ext cx="2789237" cy="669925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Memory-mapped region for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shared libraries</a:t>
              </a:r>
            </a:p>
          </p:txBody>
        </p:sp>
        <p:sp>
          <p:nvSpPr>
            <p:cNvPr id="50" name="Rectangle 16">
              <a:extLst>
                <a:ext uri="{FF2B5EF4-FFF2-40B4-BE49-F238E27FC236}">
                  <a16:creationId xmlns:a16="http://schemas.microsoft.com/office/drawing/2014/main" id="{4467A38E-A137-4ED9-A1C9-28C0DC7D7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695916"/>
              <a:ext cx="2789237" cy="7239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8">
              <a:extLst>
                <a:ext uri="{FF2B5EF4-FFF2-40B4-BE49-F238E27FC236}">
                  <a16:creationId xmlns:a16="http://schemas.microsoft.com/office/drawing/2014/main" id="{68B8D680-7A45-47D5-B75E-C44C19F68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2121116"/>
              <a:ext cx="2789237" cy="9064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9">
              <a:extLst>
                <a:ext uri="{FF2B5EF4-FFF2-40B4-BE49-F238E27FC236}">
                  <a16:creationId xmlns:a16="http://schemas.microsoft.com/office/drawing/2014/main" id="{DEE5B908-3B29-4F80-8A43-61B405205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4024529"/>
              <a:ext cx="1588" cy="3841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20">
              <a:extLst>
                <a:ext uri="{FF2B5EF4-FFF2-40B4-BE49-F238E27FC236}">
                  <a16:creationId xmlns:a16="http://schemas.microsoft.com/office/drawing/2014/main" id="{DC92565D-8865-4ED7-ABD4-8546053FB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786154"/>
              <a:ext cx="2789237" cy="56356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stack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at runtime)</a:t>
              </a: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489F7873-687C-4A92-B1E0-FFF5AB564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2805329"/>
              <a:ext cx="1588" cy="2317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2">
              <a:extLst>
                <a:ext uri="{FF2B5EF4-FFF2-40B4-BE49-F238E27FC236}">
                  <a16:creationId xmlns:a16="http://schemas.microsoft.com/office/drawing/2014/main" id="{7F85D09C-7BA7-4CEC-A02C-8D764B099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8782" y="2349716"/>
              <a:ext cx="1588" cy="228600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D93691E9-1304-4426-A712-535E2AAED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6379849"/>
              <a:ext cx="2789238" cy="396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Unused</a:t>
              </a:r>
            </a:p>
          </p:txBody>
        </p:sp>
        <p:sp>
          <p:nvSpPr>
            <p:cNvPr id="58" name="Text Box 24">
              <a:extLst>
                <a:ext uri="{FF2B5EF4-FFF2-40B4-BE49-F238E27FC236}">
                  <a16:creationId xmlns:a16="http://schemas.microsoft.com/office/drawing/2014/main" id="{69070789-7074-4E29-9825-CA4717045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3026" y="6598401"/>
              <a:ext cx="285954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59" name="Text Box 25">
              <a:extLst>
                <a:ext uri="{FF2B5EF4-FFF2-40B4-BE49-F238E27FC236}">
                  <a16:creationId xmlns:a16="http://schemas.microsoft.com/office/drawing/2014/main" id="{3A65B827-6A3C-4488-88A6-40D81BD39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6053" y="2175091"/>
              <a:ext cx="869831" cy="8085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%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rsp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(stack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pointer)</a:t>
              </a:r>
            </a:p>
          </p:txBody>
        </p:sp>
        <p:sp>
          <p:nvSpPr>
            <p:cNvPr id="60" name="Line 26">
              <a:extLst>
                <a:ext uri="{FF2B5EF4-FFF2-40B4-BE49-F238E27FC236}">
                  <a16:creationId xmlns:a16="http://schemas.microsoft.com/office/drawing/2014/main" id="{0DE4F69E-885B-4E2B-A696-A98D610F5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39666" y="2346541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7">
              <a:extLst>
                <a:ext uri="{FF2B5EF4-FFF2-40B4-BE49-F238E27FC236}">
                  <a16:creationId xmlns:a16="http://schemas.microsoft.com/office/drawing/2014/main" id="{3095C856-5C32-4095-A5F8-54ECCE767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8032" y="1057491"/>
              <a:ext cx="1149972" cy="818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invisible to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code</a:t>
              </a:r>
            </a:p>
          </p:txBody>
        </p:sp>
        <p:sp>
          <p:nvSpPr>
            <p:cNvPr id="62" name="Line 28">
              <a:extLst>
                <a:ext uri="{FF2B5EF4-FFF2-40B4-BE49-F238E27FC236}">
                  <a16:creationId xmlns:a16="http://schemas.microsoft.com/office/drawing/2014/main" id="{9974C533-5AC4-4A28-AA60-8A8181E18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55632" y="1324459"/>
              <a:ext cx="1588" cy="4603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29">
              <a:extLst>
                <a:ext uri="{FF2B5EF4-FFF2-40B4-BE49-F238E27FC236}">
                  <a16:creationId xmlns:a16="http://schemas.microsoft.com/office/drawing/2014/main" id="{F5216458-C0DC-4DA7-9E11-D6122C2BE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0120" y="4240429"/>
              <a:ext cx="552052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brk</a:t>
              </a:r>
            </a:p>
          </p:txBody>
        </p:sp>
        <p:sp>
          <p:nvSpPr>
            <p:cNvPr id="64" name="Line 30">
              <a:extLst>
                <a:ext uri="{FF2B5EF4-FFF2-40B4-BE49-F238E27FC236}">
                  <a16:creationId xmlns:a16="http://schemas.microsoft.com/office/drawing/2014/main" id="{0D03DCEE-4D5D-474D-B273-F51B91F9B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15945" y="4407116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 Box 32">
              <a:extLst>
                <a:ext uri="{FF2B5EF4-FFF2-40B4-BE49-F238E27FC236}">
                  <a16:creationId xmlns:a16="http://schemas.microsoft.com/office/drawing/2014/main" id="{A9EA6A47-1273-4984-91DA-0AD78F8EC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5528" y="6256343"/>
              <a:ext cx="1043672" cy="2991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0x400000</a:t>
              </a:r>
            </a:p>
          </p:txBody>
        </p:sp>
        <p:sp>
          <p:nvSpPr>
            <p:cNvPr id="66" name="Rectangle 34">
              <a:extLst>
                <a:ext uri="{FF2B5EF4-FFF2-40B4-BE49-F238E27FC236}">
                  <a16:creationId xmlns:a16="http://schemas.microsoft.com/office/drawing/2014/main" id="{A34C9A30-356D-41C0-A8B6-38A25A8CB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084449"/>
              <a:ext cx="2789238" cy="6699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Read/write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bss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7" name="Rectangle 35">
              <a:extLst>
                <a:ext uri="{FF2B5EF4-FFF2-40B4-BE49-F238E27FC236}">
                  <a16:creationId xmlns:a16="http://schemas.microsoft.com/office/drawing/2014/main" id="{F6E1B079-3169-48E3-B21E-9B83D7C1D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709924"/>
              <a:ext cx="2789238" cy="669925"/>
            </a:xfrm>
            <a:prstGeom prst="rect">
              <a:avLst/>
            </a:prstGeom>
            <a:solidFill>
              <a:srgbClr val="F6F5BD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Read-only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.init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text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rodata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8" name="AutoShape 36">
              <a:extLst>
                <a:ext uri="{FF2B5EF4-FFF2-40B4-BE49-F238E27FC236}">
                  <a16:creationId xmlns:a16="http://schemas.microsoft.com/office/drawing/2014/main" id="{A5118769-711D-4D83-971A-3B3ED1712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582" y="5092916"/>
              <a:ext cx="76200" cy="1295400"/>
            </a:xfrm>
            <a:prstGeom prst="rightBrace">
              <a:avLst>
                <a:gd name="adj1" fmla="val 141667"/>
                <a:gd name="adj2" fmla="val 50000"/>
              </a:avLst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37">
              <a:extLst>
                <a:ext uri="{FF2B5EF4-FFF2-40B4-BE49-F238E27FC236}">
                  <a16:creationId xmlns:a16="http://schemas.microsoft.com/office/drawing/2014/main" id="{BDD0E81B-FCD2-476D-9F94-60248BFF3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8982" y="5077041"/>
              <a:ext cx="1149459" cy="13009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Loaded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from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the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executable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file</a:t>
              </a:r>
            </a:p>
          </p:txBody>
        </p:sp>
        <p:sp>
          <p:nvSpPr>
            <p:cNvPr id="51" name="Rectangle 17">
              <a:extLst>
                <a:ext uri="{FF2B5EF4-FFF2-40B4-BE49-F238E27FC236}">
                  <a16:creationId xmlns:a16="http://schemas.microsoft.com/office/drawing/2014/main" id="{8D2750E6-4CB4-4B36-B725-F6B8B2E9C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2" y="4417699"/>
              <a:ext cx="2789237" cy="669925"/>
            </a:xfrm>
            <a:prstGeom prst="rect">
              <a:avLst/>
            </a:prstGeom>
            <a:solidFill>
              <a:srgbClr val="D5F1C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Run-time heap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by 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malloc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4)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55572" y="202174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03141" y="283205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00939" y="391936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4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8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0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4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5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2525110" y="2514600"/>
            <a:ext cx="128489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3810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255516" y="1907108"/>
            <a:ext cx="2514600" cy="2743200"/>
            <a:chOff x="4255516" y="1907108"/>
            <a:chExt cx="2514600" cy="2743200"/>
          </a:xfrm>
        </p:grpSpPr>
        <p:grpSp>
          <p:nvGrpSpPr>
            <p:cNvPr id="2" name="Group 1"/>
            <p:cNvGrpSpPr/>
            <p:nvPr/>
          </p:nvGrpSpPr>
          <p:grpSpPr>
            <a:xfrm>
              <a:off x="4255516" y="1907108"/>
              <a:ext cx="2514600" cy="2743200"/>
              <a:chOff x="3581400" y="1905000"/>
              <a:chExt cx="2514600" cy="2743200"/>
            </a:xfrm>
          </p:grpSpPr>
          <p:sp>
            <p:nvSpPr>
              <p:cNvPr id="31768" name="Rectangle 24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0" name="Rectangle 26"/>
              <p:cNvSpPr>
                <a:spLocks noChangeArrowheads="1"/>
              </p:cNvSpPr>
              <p:nvPr/>
            </p:nvSpPr>
            <p:spPr bwMode="auto">
              <a:xfrm>
                <a:off x="4419600" y="2209800"/>
                <a:ext cx="1676400" cy="2133600"/>
              </a:xfrm>
              <a:prstGeom prst="rect">
                <a:avLst/>
              </a:prstGeom>
              <a:solidFill>
                <a:schemeClr val="bg1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1" name="Rectangle 27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676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2" name="Rectangle 28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3" name="Rectangle 29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3810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GB" sz="1600" b="1" dirty="0">
                  <a:latin typeface="Calibri" pitchFamily="34" charset="0"/>
                </a:endParaRPr>
              </a:p>
            </p:txBody>
          </p:sp>
          <p:sp>
            <p:nvSpPr>
              <p:cNvPr id="31774" name="Line 30"/>
              <p:cNvSpPr>
                <a:spLocks noChangeShapeType="1"/>
              </p:cNvSpPr>
              <p:nvPr/>
            </p:nvSpPr>
            <p:spPr bwMode="auto">
              <a:xfrm>
                <a:off x="3581400" y="3276600"/>
                <a:ext cx="609600" cy="1588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5" name="Rectangle 31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676400" cy="27432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" name="Rectangle 19"/>
            <p:cNvSpPr>
              <a:spLocks noChangeArrowheads="1"/>
            </p:cNvSpPr>
            <p:nvPr/>
          </p:nvSpPr>
          <p:spPr bwMode="auto">
            <a:xfrm>
              <a:off x="6385034" y="1907108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9" name="Rectangle 19"/>
            <p:cNvSpPr>
              <a:spLocks noChangeArrowheads="1"/>
            </p:cNvSpPr>
            <p:nvPr/>
          </p:nvSpPr>
          <p:spPr bwMode="auto">
            <a:xfrm>
              <a:off x="6385034" y="4342880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F9A8C06-F363-4FD3-8696-FBFF22FDB6C2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815550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349469" y="381000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Summary of Key Allocator Policies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066800"/>
            <a:ext cx="8307387" cy="549751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Placement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First-fit, next-fit, best-fit, etc.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Trades off lower throughput for less fragmentation	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Interesting observation</a:t>
            </a:r>
            <a:r>
              <a:rPr lang="en-GB" b="1" dirty="0">
                <a:solidFill>
                  <a:srgbClr val="C00000"/>
                </a:solidFill>
              </a:rPr>
              <a:t>: </a:t>
            </a:r>
            <a:r>
              <a:rPr lang="en-GB" dirty="0"/>
              <a:t>segregated free lists (next lecture) approximate a best fit placement policy without having to search entire free list</a:t>
            </a: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Splitting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do we go ahead and split free blocks?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much internal fragmentation are we willing to tolerate?</a:t>
            </a: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Coalescing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Immediate coalescing: </a:t>
            </a:r>
            <a:r>
              <a:rPr lang="en-GB" dirty="0"/>
              <a:t>coalesce each time </a:t>
            </a:r>
            <a:r>
              <a:rPr lang="en-GB" b="1" dirty="0">
                <a:latin typeface="Courier New" pitchFamily="49" charset="0"/>
              </a:rPr>
              <a:t>free</a:t>
            </a:r>
            <a:r>
              <a:rPr lang="en-GB" b="1" dirty="0"/>
              <a:t> </a:t>
            </a:r>
            <a:r>
              <a:rPr lang="en-GB" dirty="0"/>
              <a:t>is called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Deferred coalescing: </a:t>
            </a:r>
            <a:r>
              <a:rPr lang="en-GB" dirty="0"/>
              <a:t>try to improve performance of </a:t>
            </a:r>
            <a:r>
              <a:rPr lang="en-GB" b="1" dirty="0">
                <a:latin typeface="Courier New" pitchFamily="49" charset="0"/>
              </a:rPr>
              <a:t>free</a:t>
            </a:r>
            <a:r>
              <a:rPr lang="en-GB" b="1" dirty="0"/>
              <a:t> </a:t>
            </a:r>
            <a:r>
              <a:rPr lang="en-GB" dirty="0"/>
              <a:t>by deferring coalescing until needed. Examples:</a:t>
            </a:r>
          </a:p>
          <a:p>
            <a:pPr lvl="2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Coalesce as you scan the free list for </a:t>
            </a:r>
            <a:r>
              <a:rPr lang="en-GB" b="1" dirty="0" err="1">
                <a:latin typeface="Courier New" pitchFamily="49" charset="0"/>
              </a:rPr>
              <a:t>malloc</a:t>
            </a:r>
            <a:endParaRPr lang="en-GB" b="1" dirty="0"/>
          </a:p>
          <a:p>
            <a:pPr lvl="2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Coalesce when the amount of external fragmentation reaches some threshold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724" y="458703"/>
            <a:ext cx="6756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Lists: Summary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0266" y="1160463"/>
            <a:ext cx="8307387" cy="5392737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Implementation: very simple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linear time worst case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constant time worst case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even with coalescing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usage: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depend on placement policy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First-fit, next-fit or best-fit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used in practice for  </a:t>
            </a:r>
            <a:r>
              <a:rPr lang="en-GB" dirty="0">
                <a:latin typeface="Courier New" pitchFamily="49" charset="0"/>
              </a:rPr>
              <a:t>malloc/free </a:t>
            </a:r>
            <a:r>
              <a:rPr lang="en-GB" dirty="0"/>
              <a:t>because of linear-time allocation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many special purpose applications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However, the concepts of splitting and boundary tag coalescing are general to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allocators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Memory Allocation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671637"/>
            <a:ext cx="7896225" cy="4348163"/>
          </a:xfrm>
        </p:spPr>
        <p:txBody>
          <a:bodyPr/>
          <a:lstStyle/>
          <a:p>
            <a:r>
              <a:rPr lang="en-US" dirty="0"/>
              <a:t>Allocator maintains heap as collection of variable sized </a:t>
            </a:r>
            <a:r>
              <a:rPr lang="en-US" i="1" dirty="0">
                <a:solidFill>
                  <a:srgbClr val="990000"/>
                </a:solidFill>
              </a:rPr>
              <a:t>blocks</a:t>
            </a:r>
            <a:r>
              <a:rPr lang="en-US" dirty="0">
                <a:solidFill>
                  <a:srgbClr val="000000"/>
                </a:solidFill>
              </a:rPr>
              <a:t>, which are either </a:t>
            </a:r>
            <a:r>
              <a:rPr lang="en-US" i="1" dirty="0">
                <a:solidFill>
                  <a:srgbClr val="990000"/>
                </a:solidFill>
              </a:rPr>
              <a:t>allocated</a:t>
            </a:r>
            <a:r>
              <a:rPr lang="en-US" dirty="0">
                <a:solidFill>
                  <a:srgbClr val="000000"/>
                </a:solidFill>
              </a:rPr>
              <a:t> or </a:t>
            </a:r>
            <a:r>
              <a:rPr lang="en-US" i="1" dirty="0">
                <a:solidFill>
                  <a:srgbClr val="990000"/>
                </a:solidFill>
              </a:rPr>
              <a:t>free</a:t>
            </a:r>
          </a:p>
          <a:p>
            <a:r>
              <a:rPr lang="en-US" dirty="0"/>
              <a:t>Types of allocators</a:t>
            </a:r>
          </a:p>
          <a:p>
            <a:pPr lvl="1"/>
            <a:r>
              <a:rPr lang="en-US" b="1" i="1" dirty="0">
                <a:solidFill>
                  <a:srgbClr val="990000"/>
                </a:solidFill>
              </a:rPr>
              <a:t>Explicit allocator</a:t>
            </a:r>
            <a:r>
              <a:rPr lang="en-US" b="1" dirty="0"/>
              <a:t>:  </a:t>
            </a:r>
            <a:r>
              <a:rPr lang="en-US" dirty="0"/>
              <a:t>application allocates and frees space </a:t>
            </a:r>
          </a:p>
          <a:p>
            <a:pPr lvl="2"/>
            <a:r>
              <a:rPr lang="en-US" dirty="0"/>
              <a:t>E.g.,  </a:t>
            </a:r>
            <a:r>
              <a:rPr lang="en-US" b="1" dirty="0" err="1">
                <a:latin typeface="Courier New"/>
                <a:cs typeface="Courier New"/>
              </a:rPr>
              <a:t>malloc</a:t>
            </a:r>
            <a:r>
              <a:rPr lang="en-US" dirty="0"/>
              <a:t> and </a:t>
            </a:r>
            <a:r>
              <a:rPr lang="en-US" b="1" dirty="0">
                <a:latin typeface="Courier New"/>
                <a:cs typeface="Courier New"/>
              </a:rPr>
              <a:t>free</a:t>
            </a:r>
            <a:r>
              <a:rPr lang="en-US" dirty="0"/>
              <a:t> in C</a:t>
            </a:r>
          </a:p>
          <a:p>
            <a:pPr lvl="1"/>
            <a:r>
              <a:rPr lang="en-US" b="1" i="1" dirty="0">
                <a:solidFill>
                  <a:srgbClr val="990000"/>
                </a:solidFill>
              </a:rPr>
              <a:t>Implicit allocator:</a:t>
            </a:r>
            <a:r>
              <a:rPr lang="en-US" dirty="0"/>
              <a:t> application allocates, but does not free space</a:t>
            </a:r>
          </a:p>
          <a:p>
            <a:pPr lvl="2"/>
            <a:r>
              <a:rPr lang="en-US" dirty="0"/>
              <a:t>E.g.,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/>
              <a:t> and garbage collection in Java</a:t>
            </a:r>
          </a:p>
          <a:p>
            <a:endParaRPr lang="en-US" dirty="0"/>
          </a:p>
          <a:p>
            <a:r>
              <a:rPr lang="en-US" dirty="0"/>
              <a:t>Will discuss simple explicit memory allocation today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24248" y="417513"/>
            <a:ext cx="5943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The </a:t>
            </a:r>
            <a:r>
              <a:rPr lang="en-GB" dirty="0" err="1">
                <a:latin typeface="Courier New"/>
                <a:cs typeface="Courier New"/>
              </a:rPr>
              <a:t>malloc</a:t>
            </a:r>
            <a:r>
              <a:rPr lang="en-GB" dirty="0"/>
              <a:t> Package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2913" y="1126524"/>
            <a:ext cx="8624887" cy="5486400"/>
          </a:xfrm>
          <a:ln/>
        </p:spPr>
        <p:txBody>
          <a:bodyPr/>
          <a:lstStyle/>
          <a:p>
            <a:pPr marL="346075" indent="-346075">
              <a:lnSpc>
                <a:spcPct val="94000"/>
              </a:lnSpc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#include &lt;</a:t>
            </a:r>
            <a:r>
              <a:rPr lang="en-GB" sz="2000" dirty="0" err="1">
                <a:latin typeface="Courier New" pitchFamily="49" charset="0"/>
              </a:rPr>
              <a:t>stdlib.h</a:t>
            </a:r>
            <a:r>
              <a:rPr lang="en-GB" sz="2000" dirty="0">
                <a:latin typeface="Courier New" pitchFamily="49" charset="0"/>
              </a:rPr>
              <a:t>&gt;</a:t>
            </a: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void *</a:t>
            </a:r>
            <a:r>
              <a:rPr lang="en-GB" sz="2000" dirty="0" err="1">
                <a:latin typeface="Courier New" pitchFamily="49" charset="0"/>
              </a:rPr>
              <a:t>malloc</a:t>
            </a:r>
            <a:r>
              <a:rPr lang="en-GB" sz="2000" dirty="0">
                <a:latin typeface="Courier New" pitchFamily="49" charset="0"/>
              </a:rPr>
              <a:t>(</a:t>
            </a:r>
            <a:r>
              <a:rPr lang="en-GB" sz="2000" dirty="0" err="1">
                <a:latin typeface="Courier New" pitchFamily="49" charset="0"/>
              </a:rPr>
              <a:t>size_t</a:t>
            </a:r>
            <a:r>
              <a:rPr lang="en-GB" sz="2000" dirty="0">
                <a:latin typeface="Courier New" pitchFamily="49" charset="0"/>
              </a:rPr>
              <a:t> size)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Successful:</a:t>
            </a:r>
          </a:p>
          <a:p>
            <a:pPr lvl="2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Returns a pointer to a memory block of at least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size</a:t>
            </a:r>
            <a:r>
              <a:rPr lang="en-GB" dirty="0"/>
              <a:t> bytes</a:t>
            </a:r>
            <a:br>
              <a:rPr lang="en-GB" dirty="0"/>
            </a:br>
            <a:r>
              <a:rPr lang="en-GB" dirty="0"/>
              <a:t>aligned to a 16-byte boundary (on x86-64)</a:t>
            </a:r>
          </a:p>
          <a:p>
            <a:pPr lvl="2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If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size == 0</a:t>
            </a:r>
            <a:r>
              <a:rPr lang="en-GB" dirty="0"/>
              <a:t>, returns NULL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Unsuccessful: returns NULL (0) and sets </a:t>
            </a:r>
            <a:r>
              <a:rPr lang="en-GB" b="1" dirty="0" err="1">
                <a:latin typeface="Courier New"/>
                <a:cs typeface="Courier New"/>
              </a:rPr>
              <a:t>errno</a:t>
            </a:r>
            <a:r>
              <a:rPr lang="en-GB" b="1" dirty="0">
                <a:latin typeface="Courier New"/>
                <a:cs typeface="Courier New"/>
              </a:rPr>
              <a:t> </a:t>
            </a:r>
            <a:r>
              <a:rPr lang="en-GB" dirty="0">
                <a:latin typeface="+mn-lt"/>
                <a:cs typeface="Courier New"/>
              </a:rPr>
              <a:t>to</a:t>
            </a:r>
            <a:r>
              <a:rPr lang="en-GB" b="1" dirty="0">
                <a:latin typeface="Courier New"/>
                <a:cs typeface="Courier New"/>
              </a:rPr>
              <a:t> </a:t>
            </a:r>
            <a:r>
              <a:rPr lang="en-GB" dirty="0">
                <a:latin typeface="+mn-lt"/>
                <a:cs typeface="Courier New"/>
              </a:rPr>
              <a:t>ENOMEM</a:t>
            </a: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void free(void *p)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Returns the block pointed at by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GB" dirty="0"/>
              <a:t> to pool of available memory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GB" dirty="0"/>
              <a:t> must come from a previous call to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malloc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/>
              <a:t>or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realloc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+mn-lt"/>
              </a:rPr>
              <a:t>Other functions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calloc</a:t>
            </a:r>
            <a:r>
              <a:rPr lang="en-GB" b="1" dirty="0"/>
              <a:t>:</a:t>
            </a:r>
            <a:r>
              <a:rPr lang="en-GB" dirty="0"/>
              <a:t> Version of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/>
              <a:t> that initializes allocated block to zero. 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realloc</a:t>
            </a:r>
            <a:r>
              <a:rPr lang="en-GB" b="1" dirty="0">
                <a:latin typeface="Courier New"/>
                <a:cs typeface="Courier New"/>
              </a:rPr>
              <a:t>:</a:t>
            </a:r>
            <a:r>
              <a:rPr lang="en-GB" dirty="0"/>
              <a:t> Changes the size of a previously allocated block.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sbrk</a:t>
            </a:r>
            <a:r>
              <a:rPr lang="en-GB" b="1" dirty="0"/>
              <a:t>:</a:t>
            </a:r>
            <a:r>
              <a:rPr lang="en-GB" dirty="0"/>
              <a:t> Used internally by allocators to grow or shrink the heap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07772" y="398978"/>
            <a:ext cx="59436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>
                <a:latin typeface="Courier New"/>
                <a:cs typeface="Courier New"/>
              </a:rPr>
              <a:t>malloc</a:t>
            </a:r>
            <a:r>
              <a:rPr lang="en-GB" dirty="0"/>
              <a:t> Example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33400" y="1143000"/>
            <a:ext cx="8077200" cy="5265161"/>
          </a:xfrm>
          <a:prstGeom prst="rect">
            <a:avLst/>
          </a:prstGeom>
          <a:solidFill>
            <a:srgbClr val="F6F5BD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*</a:t>
            </a:r>
            <a:r>
              <a:rPr lang="fr-FR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fr-FR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fr-FR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</a:t>
            </a:r>
            <a:r>
              <a:rPr lang="fr-FR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block of n </a:t>
            </a:r>
            <a:r>
              <a:rPr lang="fr-FR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ints</a:t>
            </a:r>
            <a:r>
              <a:rPr lang="fr-FR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fr-FR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 = (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 * </a:t>
            </a:r>
            <a:r>
              <a:rPr lang="en-US" sz="1600" dirty="0" err="1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(p == </a:t>
            </a:r>
            <a:r>
              <a:rPr lang="en-US" sz="1600" dirty="0">
                <a:solidFill>
                  <a:srgbClr val="2C92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i-FI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perror(</a:t>
            </a:r>
            <a:r>
              <a:rPr lang="fi-FI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"malloc</a:t>
            </a:r>
            <a:r>
              <a:rPr lang="fi-FI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exit(0);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fi-FI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Initialize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fi-FI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(i=0; i&lt;n;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p[i] = i;</a:t>
            </a:r>
          </a:p>
          <a:p>
            <a:endParaRPr lang="da-DK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a-DK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Return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 the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da-DK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free(p);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435678"/>
            <a:ext cx="8991600" cy="762000"/>
          </a:xfrm>
        </p:spPr>
        <p:txBody>
          <a:bodyPr/>
          <a:lstStyle/>
          <a:p>
            <a:r>
              <a:rPr lang="en-GB" dirty="0"/>
              <a:t>Simplifying Assumptions Made in This Lecture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Memory is word addressed.</a:t>
            </a:r>
          </a:p>
          <a:p>
            <a:r>
              <a:rPr lang="en-GB" dirty="0"/>
              <a:t>Words are </a:t>
            </a:r>
            <a:r>
              <a:rPr lang="en-GB" dirty="0" err="1"/>
              <a:t>int</a:t>
            </a:r>
            <a:r>
              <a:rPr lang="en-GB" dirty="0"/>
              <a:t>-sized.</a:t>
            </a:r>
          </a:p>
          <a:p>
            <a:r>
              <a:rPr lang="en-GB" dirty="0"/>
              <a:t>Allocations are double-word aligned.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3001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6049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909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214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5193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8241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128962" y="3918718"/>
            <a:ext cx="3048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433762" y="3918718"/>
            <a:ext cx="3048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3738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40433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43481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46529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4957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5262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55673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58721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61769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6481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67865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70913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1186248" y="4572000"/>
            <a:ext cx="1484166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Allocated block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(4 words)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4130307" y="4572000"/>
            <a:ext cx="1095469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Free block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(2 words)</a:t>
            </a: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6532256" y="484580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6532256" y="522680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6913256" y="4845801"/>
            <a:ext cx="10424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Free word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6910081" y="5226801"/>
            <a:ext cx="1471919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Allocated word</a:t>
            </a:r>
          </a:p>
        </p:txBody>
      </p:sp>
      <p:sp>
        <p:nvSpPr>
          <p:cNvPr id="32" name="AutoShape 17"/>
          <p:cNvSpPr>
            <a:spLocks/>
          </p:cNvSpPr>
          <p:nvPr/>
        </p:nvSpPr>
        <p:spPr bwMode="auto">
          <a:xfrm rot="16200000">
            <a:off x="1827796" y="3766318"/>
            <a:ext cx="182880" cy="1188720"/>
          </a:xfrm>
          <a:prstGeom prst="leftBrace">
            <a:avLst>
              <a:gd name="adj1" fmla="val 33333"/>
              <a:gd name="adj2" fmla="val 50901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17"/>
          <p:cNvSpPr>
            <a:spLocks/>
          </p:cNvSpPr>
          <p:nvPr/>
        </p:nvSpPr>
        <p:spPr bwMode="auto">
          <a:xfrm rot="16200000">
            <a:off x="4575400" y="4067718"/>
            <a:ext cx="180842" cy="583882"/>
          </a:xfrm>
          <a:prstGeom prst="leftBrace">
            <a:avLst>
              <a:gd name="adj1" fmla="val 33333"/>
              <a:gd name="adj2" fmla="val 50901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64643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Allocation Example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76831" y="1582738"/>
            <a:ext cx="2663206" cy="354906"/>
          </a:xfrm>
          <a:prstGeom prst="rect">
            <a:avLst/>
          </a:prstGeom>
          <a:solidFill>
            <a:srgbClr val="F6F5BD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p1 = malloc(4*SIZ)</a:t>
            </a: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176831" y="2464826"/>
            <a:ext cx="2663206" cy="354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p2 = malloc(5*SIZ)</a:t>
            </a:r>
          </a:p>
        </p:txBody>
      </p:sp>
      <p:sp>
        <p:nvSpPr>
          <p:cNvPr id="11319" name="Text Box 55"/>
          <p:cNvSpPr txBox="1">
            <a:spLocks noChangeArrowheads="1"/>
          </p:cNvSpPr>
          <p:nvPr/>
        </p:nvSpPr>
        <p:spPr bwMode="auto">
          <a:xfrm>
            <a:off x="176831" y="3365128"/>
            <a:ext cx="2663206" cy="354906"/>
          </a:xfrm>
          <a:prstGeom prst="rect">
            <a:avLst/>
          </a:prstGeom>
          <a:solidFill>
            <a:srgbClr val="F1C7C7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p3 = malloc(6*SIZ)</a:t>
            </a:r>
          </a:p>
        </p:txBody>
      </p:sp>
      <p:sp>
        <p:nvSpPr>
          <p:cNvPr id="11337" name="Text Box 73"/>
          <p:cNvSpPr txBox="1">
            <a:spLocks noChangeArrowheads="1"/>
          </p:cNvSpPr>
          <p:nvPr/>
        </p:nvSpPr>
        <p:spPr bwMode="auto">
          <a:xfrm>
            <a:off x="533400" y="4244975"/>
            <a:ext cx="1284624" cy="359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</a:rPr>
              <a:t>free(p2)</a:t>
            </a:r>
          </a:p>
        </p:txBody>
      </p:sp>
      <p:sp>
        <p:nvSpPr>
          <p:cNvPr id="11355" name="Text Box 91"/>
          <p:cNvSpPr txBox="1">
            <a:spLocks noChangeArrowheads="1"/>
          </p:cNvSpPr>
          <p:nvPr/>
        </p:nvSpPr>
        <p:spPr bwMode="auto">
          <a:xfrm>
            <a:off x="176831" y="5128926"/>
            <a:ext cx="2663206" cy="354906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p4 = malloc(2*SIZ)</a:t>
            </a:r>
          </a:p>
        </p:txBody>
      </p:sp>
      <p:sp>
        <p:nvSpPr>
          <p:cNvPr id="99" name="Text Box 19"/>
          <p:cNvSpPr txBox="1">
            <a:spLocks noChangeArrowheads="1"/>
          </p:cNvSpPr>
          <p:nvPr/>
        </p:nvSpPr>
        <p:spPr bwMode="auto">
          <a:xfrm>
            <a:off x="5278437" y="500547"/>
            <a:ext cx="3352498" cy="354906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#define SIZ </a:t>
            </a:r>
            <a:r>
              <a:rPr lang="en-GB" sz="1800" b="1" dirty="0" err="1">
                <a:latin typeface="Courier New" pitchFamily="49" charset="0"/>
              </a:rPr>
              <a:t>sizeof</a:t>
            </a:r>
            <a:r>
              <a:rPr lang="en-GB" sz="1800" b="1" dirty="0">
                <a:latin typeface="Courier New" pitchFamily="49" charset="0"/>
              </a:rPr>
              <a:t>(</a:t>
            </a:r>
            <a:r>
              <a:rPr lang="en-GB" sz="1800" b="1" dirty="0" err="1">
                <a:latin typeface="Courier New" pitchFamily="49" charset="0"/>
              </a:rPr>
              <a:t>int</a:t>
            </a:r>
            <a:r>
              <a:rPr lang="en-GB" sz="1800" b="1" dirty="0">
                <a:latin typeface="Courier New" pitchFamily="49" charset="0"/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92437" y="1614488"/>
            <a:ext cx="5486400" cy="304800"/>
            <a:chOff x="2992437" y="1614488"/>
            <a:chExt cx="5486400" cy="304800"/>
          </a:xfrm>
        </p:grpSpPr>
        <p:grpSp>
          <p:nvGrpSpPr>
            <p:cNvPr id="98" name="Group 97"/>
            <p:cNvGrpSpPr/>
            <p:nvPr/>
          </p:nvGrpSpPr>
          <p:grpSpPr>
            <a:xfrm>
              <a:off x="2992437" y="1614488"/>
              <a:ext cx="5181600" cy="304800"/>
              <a:chOff x="3006724" y="1614488"/>
              <a:chExt cx="5181600" cy="304800"/>
            </a:xfrm>
          </p:grpSpPr>
          <p:sp>
            <p:nvSpPr>
              <p:cNvPr id="11266" name="Rectangle 2"/>
              <p:cNvSpPr>
                <a:spLocks noChangeArrowheads="1"/>
              </p:cNvSpPr>
              <p:nvPr/>
            </p:nvSpPr>
            <p:spPr bwMode="auto">
              <a:xfrm>
                <a:off x="30067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7" name="Rectangle 3"/>
              <p:cNvSpPr>
                <a:spLocks noChangeArrowheads="1"/>
              </p:cNvSpPr>
              <p:nvPr/>
            </p:nvSpPr>
            <p:spPr bwMode="auto">
              <a:xfrm>
                <a:off x="33115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8" name="Rectangle 4"/>
              <p:cNvSpPr>
                <a:spLocks noChangeArrowheads="1"/>
              </p:cNvSpPr>
              <p:nvPr/>
            </p:nvSpPr>
            <p:spPr bwMode="auto">
              <a:xfrm>
                <a:off x="36163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" name="Rectangle 5"/>
              <p:cNvSpPr>
                <a:spLocks noChangeArrowheads="1"/>
              </p:cNvSpPr>
              <p:nvPr/>
            </p:nvSpPr>
            <p:spPr bwMode="auto">
              <a:xfrm>
                <a:off x="39211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0" name="Rectangle 6"/>
              <p:cNvSpPr>
                <a:spLocks noChangeArrowheads="1"/>
              </p:cNvSpPr>
              <p:nvPr/>
            </p:nvSpPr>
            <p:spPr bwMode="auto">
              <a:xfrm>
                <a:off x="4225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1" name="Rectangle 7"/>
              <p:cNvSpPr>
                <a:spLocks noChangeArrowheads="1"/>
              </p:cNvSpPr>
              <p:nvPr/>
            </p:nvSpPr>
            <p:spPr bwMode="auto">
              <a:xfrm>
                <a:off x="4530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2" name="Rectangle 8"/>
              <p:cNvSpPr>
                <a:spLocks noChangeArrowheads="1"/>
              </p:cNvSpPr>
              <p:nvPr/>
            </p:nvSpPr>
            <p:spPr bwMode="auto">
              <a:xfrm>
                <a:off x="4835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3" name="Rectangle 9"/>
              <p:cNvSpPr>
                <a:spLocks noChangeArrowheads="1"/>
              </p:cNvSpPr>
              <p:nvPr/>
            </p:nvSpPr>
            <p:spPr bwMode="auto">
              <a:xfrm>
                <a:off x="5140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4" name="Rectangle 10"/>
              <p:cNvSpPr>
                <a:spLocks noChangeArrowheads="1"/>
              </p:cNvSpPr>
              <p:nvPr/>
            </p:nvSpPr>
            <p:spPr bwMode="auto">
              <a:xfrm>
                <a:off x="5445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5" name="Rectangle 11"/>
              <p:cNvSpPr>
                <a:spLocks noChangeArrowheads="1"/>
              </p:cNvSpPr>
              <p:nvPr/>
            </p:nvSpPr>
            <p:spPr bwMode="auto">
              <a:xfrm>
                <a:off x="5749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6" name="Rectangle 12"/>
              <p:cNvSpPr>
                <a:spLocks noChangeArrowheads="1"/>
              </p:cNvSpPr>
              <p:nvPr/>
            </p:nvSpPr>
            <p:spPr bwMode="auto">
              <a:xfrm>
                <a:off x="6054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7" name="Rectangle 13"/>
              <p:cNvSpPr>
                <a:spLocks noChangeArrowheads="1"/>
              </p:cNvSpPr>
              <p:nvPr/>
            </p:nvSpPr>
            <p:spPr bwMode="auto">
              <a:xfrm>
                <a:off x="6359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8" name="Rectangle 14"/>
              <p:cNvSpPr>
                <a:spLocks noChangeArrowheads="1"/>
              </p:cNvSpPr>
              <p:nvPr/>
            </p:nvSpPr>
            <p:spPr bwMode="auto">
              <a:xfrm>
                <a:off x="6664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9" name="Rectangle 15"/>
              <p:cNvSpPr>
                <a:spLocks noChangeArrowheads="1"/>
              </p:cNvSpPr>
              <p:nvPr/>
            </p:nvSpPr>
            <p:spPr bwMode="auto">
              <a:xfrm>
                <a:off x="6969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0" name="Rectangle 16"/>
              <p:cNvSpPr>
                <a:spLocks noChangeArrowheads="1"/>
              </p:cNvSpPr>
              <p:nvPr/>
            </p:nvSpPr>
            <p:spPr bwMode="auto">
              <a:xfrm>
                <a:off x="7273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1" name="Rectangle 17"/>
              <p:cNvSpPr>
                <a:spLocks noChangeArrowheads="1"/>
              </p:cNvSpPr>
              <p:nvPr/>
            </p:nvSpPr>
            <p:spPr bwMode="auto">
              <a:xfrm>
                <a:off x="7578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2" name="Rectangle 18"/>
              <p:cNvSpPr>
                <a:spLocks noChangeArrowheads="1"/>
              </p:cNvSpPr>
              <p:nvPr/>
            </p:nvSpPr>
            <p:spPr bwMode="auto">
              <a:xfrm>
                <a:off x="7883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01" name="Rectangle 9"/>
            <p:cNvSpPr>
              <a:spLocks noChangeArrowheads="1"/>
            </p:cNvSpPr>
            <p:nvPr/>
          </p:nvSpPr>
          <p:spPr bwMode="auto">
            <a:xfrm>
              <a:off x="8174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992437" y="2501901"/>
            <a:ext cx="5486400" cy="304800"/>
            <a:chOff x="2992437" y="2501901"/>
            <a:chExt cx="5486400" cy="304800"/>
          </a:xfrm>
        </p:grpSpPr>
        <p:sp>
          <p:nvSpPr>
            <p:cNvPr id="11284" name="Rectangle 20"/>
            <p:cNvSpPr>
              <a:spLocks noChangeArrowheads="1"/>
            </p:cNvSpPr>
            <p:nvPr/>
          </p:nvSpPr>
          <p:spPr bwMode="auto">
            <a:xfrm>
              <a:off x="29924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Rectangle 21"/>
            <p:cNvSpPr>
              <a:spLocks noChangeArrowheads="1"/>
            </p:cNvSpPr>
            <p:nvPr/>
          </p:nvSpPr>
          <p:spPr bwMode="auto">
            <a:xfrm>
              <a:off x="32972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Rectangle 22"/>
            <p:cNvSpPr>
              <a:spLocks noChangeArrowheads="1"/>
            </p:cNvSpPr>
            <p:nvPr/>
          </p:nvSpPr>
          <p:spPr bwMode="auto">
            <a:xfrm>
              <a:off x="36020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Rectangle 23"/>
            <p:cNvSpPr>
              <a:spLocks noChangeArrowheads="1"/>
            </p:cNvSpPr>
            <p:nvPr/>
          </p:nvSpPr>
          <p:spPr bwMode="auto">
            <a:xfrm>
              <a:off x="39068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42116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45164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Rectangle 26"/>
            <p:cNvSpPr>
              <a:spLocks noChangeArrowheads="1"/>
            </p:cNvSpPr>
            <p:nvPr/>
          </p:nvSpPr>
          <p:spPr bwMode="auto">
            <a:xfrm>
              <a:off x="48212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Rectangle 27"/>
            <p:cNvSpPr>
              <a:spLocks noChangeArrowheads="1"/>
            </p:cNvSpPr>
            <p:nvPr/>
          </p:nvSpPr>
          <p:spPr bwMode="auto">
            <a:xfrm>
              <a:off x="51260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" name="Rectangle 28"/>
            <p:cNvSpPr>
              <a:spLocks noChangeArrowheads="1"/>
            </p:cNvSpPr>
            <p:nvPr/>
          </p:nvSpPr>
          <p:spPr bwMode="auto">
            <a:xfrm>
              <a:off x="54308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" name="Rectangle 29"/>
            <p:cNvSpPr>
              <a:spLocks noChangeArrowheads="1"/>
            </p:cNvSpPr>
            <p:nvPr/>
          </p:nvSpPr>
          <p:spPr bwMode="auto">
            <a:xfrm>
              <a:off x="5735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Rectangle 30"/>
            <p:cNvSpPr>
              <a:spLocks noChangeArrowheads="1"/>
            </p:cNvSpPr>
            <p:nvPr/>
          </p:nvSpPr>
          <p:spPr bwMode="auto">
            <a:xfrm>
              <a:off x="6040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Rectangle 31"/>
            <p:cNvSpPr>
              <a:spLocks noChangeArrowheads="1"/>
            </p:cNvSpPr>
            <p:nvPr/>
          </p:nvSpPr>
          <p:spPr bwMode="auto">
            <a:xfrm>
              <a:off x="6345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Rectangle 32"/>
            <p:cNvSpPr>
              <a:spLocks noChangeArrowheads="1"/>
            </p:cNvSpPr>
            <p:nvPr/>
          </p:nvSpPr>
          <p:spPr bwMode="auto">
            <a:xfrm>
              <a:off x="6650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7" name="Rectangle 33"/>
            <p:cNvSpPr>
              <a:spLocks noChangeArrowheads="1"/>
            </p:cNvSpPr>
            <p:nvPr/>
          </p:nvSpPr>
          <p:spPr bwMode="auto">
            <a:xfrm>
              <a:off x="69548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98" name="Rectangle 34"/>
            <p:cNvSpPr>
              <a:spLocks noChangeArrowheads="1"/>
            </p:cNvSpPr>
            <p:nvPr/>
          </p:nvSpPr>
          <p:spPr bwMode="auto">
            <a:xfrm>
              <a:off x="7259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9" name="Rectangle 35"/>
            <p:cNvSpPr>
              <a:spLocks noChangeArrowheads="1"/>
            </p:cNvSpPr>
            <p:nvPr/>
          </p:nvSpPr>
          <p:spPr bwMode="auto">
            <a:xfrm>
              <a:off x="7564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0" name="Rectangle 36"/>
            <p:cNvSpPr>
              <a:spLocks noChangeArrowheads="1"/>
            </p:cNvSpPr>
            <p:nvPr/>
          </p:nvSpPr>
          <p:spPr bwMode="auto">
            <a:xfrm>
              <a:off x="7869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Rectangle 9"/>
            <p:cNvSpPr>
              <a:spLocks noChangeArrowheads="1"/>
            </p:cNvSpPr>
            <p:nvPr/>
          </p:nvSpPr>
          <p:spPr bwMode="auto">
            <a:xfrm>
              <a:off x="8174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92437" y="3389313"/>
            <a:ext cx="5486400" cy="304800"/>
            <a:chOff x="2992437" y="3389313"/>
            <a:chExt cx="5486400" cy="304800"/>
          </a:xfrm>
        </p:grpSpPr>
        <p:sp>
          <p:nvSpPr>
            <p:cNvPr id="11302" name="Rectangle 38"/>
            <p:cNvSpPr>
              <a:spLocks noChangeArrowheads="1"/>
            </p:cNvSpPr>
            <p:nvPr/>
          </p:nvSpPr>
          <p:spPr bwMode="auto">
            <a:xfrm>
              <a:off x="29924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3" name="Rectangle 39"/>
            <p:cNvSpPr>
              <a:spLocks noChangeArrowheads="1"/>
            </p:cNvSpPr>
            <p:nvPr/>
          </p:nvSpPr>
          <p:spPr bwMode="auto">
            <a:xfrm>
              <a:off x="32972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4" name="Rectangle 40"/>
            <p:cNvSpPr>
              <a:spLocks noChangeArrowheads="1"/>
            </p:cNvSpPr>
            <p:nvPr/>
          </p:nvSpPr>
          <p:spPr bwMode="auto">
            <a:xfrm>
              <a:off x="36020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5" name="Rectangle 41"/>
            <p:cNvSpPr>
              <a:spLocks noChangeArrowheads="1"/>
            </p:cNvSpPr>
            <p:nvPr/>
          </p:nvSpPr>
          <p:spPr bwMode="auto">
            <a:xfrm>
              <a:off x="39068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6" name="Rectangle 42"/>
            <p:cNvSpPr>
              <a:spLocks noChangeArrowheads="1"/>
            </p:cNvSpPr>
            <p:nvPr/>
          </p:nvSpPr>
          <p:spPr bwMode="auto">
            <a:xfrm>
              <a:off x="42116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7" name="Rectangle 43"/>
            <p:cNvSpPr>
              <a:spLocks noChangeArrowheads="1"/>
            </p:cNvSpPr>
            <p:nvPr/>
          </p:nvSpPr>
          <p:spPr bwMode="auto">
            <a:xfrm>
              <a:off x="45164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Rectangle 44"/>
            <p:cNvSpPr>
              <a:spLocks noChangeArrowheads="1"/>
            </p:cNvSpPr>
            <p:nvPr/>
          </p:nvSpPr>
          <p:spPr bwMode="auto">
            <a:xfrm>
              <a:off x="48212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51260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54308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1" name="Rectangle 47"/>
            <p:cNvSpPr>
              <a:spLocks noChangeArrowheads="1"/>
            </p:cNvSpPr>
            <p:nvPr/>
          </p:nvSpPr>
          <p:spPr bwMode="auto">
            <a:xfrm>
              <a:off x="5735637" y="3389313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2" name="Rectangle 48"/>
            <p:cNvSpPr>
              <a:spLocks noChangeArrowheads="1"/>
            </p:cNvSpPr>
            <p:nvPr/>
          </p:nvSpPr>
          <p:spPr bwMode="auto">
            <a:xfrm>
              <a:off x="6040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3" name="Rectangle 49"/>
            <p:cNvSpPr>
              <a:spLocks noChangeArrowheads="1"/>
            </p:cNvSpPr>
            <p:nvPr/>
          </p:nvSpPr>
          <p:spPr bwMode="auto">
            <a:xfrm>
              <a:off x="63452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4" name="Rectangle 50"/>
            <p:cNvSpPr>
              <a:spLocks noChangeArrowheads="1"/>
            </p:cNvSpPr>
            <p:nvPr/>
          </p:nvSpPr>
          <p:spPr bwMode="auto">
            <a:xfrm>
              <a:off x="66500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" name="Rectangle 51"/>
            <p:cNvSpPr>
              <a:spLocks noChangeArrowheads="1"/>
            </p:cNvSpPr>
            <p:nvPr/>
          </p:nvSpPr>
          <p:spPr bwMode="auto">
            <a:xfrm>
              <a:off x="69548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6" name="Rectangle 52"/>
            <p:cNvSpPr>
              <a:spLocks noChangeArrowheads="1"/>
            </p:cNvSpPr>
            <p:nvPr/>
          </p:nvSpPr>
          <p:spPr bwMode="auto">
            <a:xfrm>
              <a:off x="72596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7" name="Rectangle 53"/>
            <p:cNvSpPr>
              <a:spLocks noChangeArrowheads="1"/>
            </p:cNvSpPr>
            <p:nvPr/>
          </p:nvSpPr>
          <p:spPr bwMode="auto">
            <a:xfrm>
              <a:off x="7564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8" name="Rectangle 54"/>
            <p:cNvSpPr>
              <a:spLocks noChangeArrowheads="1"/>
            </p:cNvSpPr>
            <p:nvPr/>
          </p:nvSpPr>
          <p:spPr bwMode="auto">
            <a:xfrm>
              <a:off x="78692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9"/>
            <p:cNvSpPr>
              <a:spLocks noChangeArrowheads="1"/>
            </p:cNvSpPr>
            <p:nvPr/>
          </p:nvSpPr>
          <p:spPr bwMode="auto">
            <a:xfrm>
              <a:off x="81740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92437" y="4272080"/>
            <a:ext cx="5486400" cy="309446"/>
            <a:chOff x="2992437" y="4272080"/>
            <a:chExt cx="5486400" cy="309446"/>
          </a:xfrm>
        </p:grpSpPr>
        <p:sp>
          <p:nvSpPr>
            <p:cNvPr id="11320" name="Rectangle 56"/>
            <p:cNvSpPr>
              <a:spLocks noChangeArrowheads="1"/>
            </p:cNvSpPr>
            <p:nvPr/>
          </p:nvSpPr>
          <p:spPr bwMode="auto">
            <a:xfrm>
              <a:off x="29924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Rectangle 57"/>
            <p:cNvSpPr>
              <a:spLocks noChangeArrowheads="1"/>
            </p:cNvSpPr>
            <p:nvPr/>
          </p:nvSpPr>
          <p:spPr bwMode="auto">
            <a:xfrm>
              <a:off x="32972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2" name="Rectangle 58"/>
            <p:cNvSpPr>
              <a:spLocks noChangeArrowheads="1"/>
            </p:cNvSpPr>
            <p:nvPr/>
          </p:nvSpPr>
          <p:spPr bwMode="auto">
            <a:xfrm>
              <a:off x="36020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3" name="Rectangle 59"/>
            <p:cNvSpPr>
              <a:spLocks noChangeArrowheads="1"/>
            </p:cNvSpPr>
            <p:nvPr/>
          </p:nvSpPr>
          <p:spPr bwMode="auto">
            <a:xfrm>
              <a:off x="39068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4" name="Rectangle 60"/>
            <p:cNvSpPr>
              <a:spLocks noChangeArrowheads="1"/>
            </p:cNvSpPr>
            <p:nvPr/>
          </p:nvSpPr>
          <p:spPr bwMode="auto">
            <a:xfrm>
              <a:off x="42116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" name="Rectangle 61"/>
            <p:cNvSpPr>
              <a:spLocks noChangeArrowheads="1"/>
            </p:cNvSpPr>
            <p:nvPr/>
          </p:nvSpPr>
          <p:spPr bwMode="auto">
            <a:xfrm>
              <a:off x="45164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Rectangle 62"/>
            <p:cNvSpPr>
              <a:spLocks noChangeArrowheads="1"/>
            </p:cNvSpPr>
            <p:nvPr/>
          </p:nvSpPr>
          <p:spPr bwMode="auto">
            <a:xfrm>
              <a:off x="4821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7" name="Rectangle 63"/>
            <p:cNvSpPr>
              <a:spLocks noChangeArrowheads="1"/>
            </p:cNvSpPr>
            <p:nvPr/>
          </p:nvSpPr>
          <p:spPr bwMode="auto">
            <a:xfrm>
              <a:off x="51260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8" name="Rectangle 64"/>
            <p:cNvSpPr>
              <a:spLocks noChangeArrowheads="1"/>
            </p:cNvSpPr>
            <p:nvPr/>
          </p:nvSpPr>
          <p:spPr bwMode="auto">
            <a:xfrm>
              <a:off x="54308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9" name="Rectangle 65"/>
            <p:cNvSpPr>
              <a:spLocks noChangeArrowheads="1"/>
            </p:cNvSpPr>
            <p:nvPr/>
          </p:nvSpPr>
          <p:spPr bwMode="auto">
            <a:xfrm>
              <a:off x="5735637" y="4276726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0" name="Rectangle 66"/>
            <p:cNvSpPr>
              <a:spLocks noChangeArrowheads="1"/>
            </p:cNvSpPr>
            <p:nvPr/>
          </p:nvSpPr>
          <p:spPr bwMode="auto">
            <a:xfrm>
              <a:off x="6040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1" name="Rectangle 67"/>
            <p:cNvSpPr>
              <a:spLocks noChangeArrowheads="1"/>
            </p:cNvSpPr>
            <p:nvPr/>
          </p:nvSpPr>
          <p:spPr bwMode="auto">
            <a:xfrm>
              <a:off x="63452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2" name="Rectangle 68"/>
            <p:cNvSpPr>
              <a:spLocks noChangeArrowheads="1"/>
            </p:cNvSpPr>
            <p:nvPr/>
          </p:nvSpPr>
          <p:spPr bwMode="auto">
            <a:xfrm>
              <a:off x="66500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3" name="Rectangle 69"/>
            <p:cNvSpPr>
              <a:spLocks noChangeArrowheads="1"/>
            </p:cNvSpPr>
            <p:nvPr/>
          </p:nvSpPr>
          <p:spPr bwMode="auto">
            <a:xfrm>
              <a:off x="69548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4" name="Rectangle 70"/>
            <p:cNvSpPr>
              <a:spLocks noChangeArrowheads="1"/>
            </p:cNvSpPr>
            <p:nvPr/>
          </p:nvSpPr>
          <p:spPr bwMode="auto">
            <a:xfrm>
              <a:off x="72596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" name="Rectangle 71"/>
            <p:cNvSpPr>
              <a:spLocks noChangeArrowheads="1"/>
            </p:cNvSpPr>
            <p:nvPr/>
          </p:nvSpPr>
          <p:spPr bwMode="auto">
            <a:xfrm>
              <a:off x="7564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" name="Rectangle 72"/>
            <p:cNvSpPr>
              <a:spLocks noChangeArrowheads="1"/>
            </p:cNvSpPr>
            <p:nvPr/>
          </p:nvSpPr>
          <p:spPr bwMode="auto">
            <a:xfrm>
              <a:off x="7869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Rectangle 9"/>
            <p:cNvSpPr>
              <a:spLocks noChangeArrowheads="1"/>
            </p:cNvSpPr>
            <p:nvPr/>
          </p:nvSpPr>
          <p:spPr bwMode="auto">
            <a:xfrm>
              <a:off x="8174037" y="427208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92437" y="5164138"/>
            <a:ext cx="5486400" cy="304800"/>
            <a:chOff x="2992437" y="5164138"/>
            <a:chExt cx="5486400" cy="304800"/>
          </a:xfrm>
        </p:grpSpPr>
        <p:sp>
          <p:nvSpPr>
            <p:cNvPr id="11338" name="Rectangle 74"/>
            <p:cNvSpPr>
              <a:spLocks noChangeArrowheads="1"/>
            </p:cNvSpPr>
            <p:nvPr/>
          </p:nvSpPr>
          <p:spPr bwMode="auto">
            <a:xfrm>
              <a:off x="29924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9" name="Rectangle 75"/>
            <p:cNvSpPr>
              <a:spLocks noChangeArrowheads="1"/>
            </p:cNvSpPr>
            <p:nvPr/>
          </p:nvSpPr>
          <p:spPr bwMode="auto">
            <a:xfrm>
              <a:off x="32972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0" name="Rectangle 76"/>
            <p:cNvSpPr>
              <a:spLocks noChangeArrowheads="1"/>
            </p:cNvSpPr>
            <p:nvPr/>
          </p:nvSpPr>
          <p:spPr bwMode="auto">
            <a:xfrm>
              <a:off x="36020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1" name="Rectangle 77"/>
            <p:cNvSpPr>
              <a:spLocks noChangeArrowheads="1"/>
            </p:cNvSpPr>
            <p:nvPr/>
          </p:nvSpPr>
          <p:spPr bwMode="auto">
            <a:xfrm>
              <a:off x="39068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2" name="Rectangle 78"/>
            <p:cNvSpPr>
              <a:spLocks noChangeArrowheads="1"/>
            </p:cNvSpPr>
            <p:nvPr/>
          </p:nvSpPr>
          <p:spPr bwMode="auto">
            <a:xfrm>
              <a:off x="42116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3" name="Rectangle 79"/>
            <p:cNvSpPr>
              <a:spLocks noChangeArrowheads="1"/>
            </p:cNvSpPr>
            <p:nvPr/>
          </p:nvSpPr>
          <p:spPr bwMode="auto">
            <a:xfrm>
              <a:off x="45164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4" name="Rectangle 80"/>
            <p:cNvSpPr>
              <a:spLocks noChangeArrowheads="1"/>
            </p:cNvSpPr>
            <p:nvPr/>
          </p:nvSpPr>
          <p:spPr bwMode="auto">
            <a:xfrm>
              <a:off x="4821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5" name="Rectangle 81"/>
            <p:cNvSpPr>
              <a:spLocks noChangeArrowheads="1"/>
            </p:cNvSpPr>
            <p:nvPr/>
          </p:nvSpPr>
          <p:spPr bwMode="auto">
            <a:xfrm>
              <a:off x="51260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" name="Rectangle 82"/>
            <p:cNvSpPr>
              <a:spLocks noChangeArrowheads="1"/>
            </p:cNvSpPr>
            <p:nvPr/>
          </p:nvSpPr>
          <p:spPr bwMode="auto">
            <a:xfrm>
              <a:off x="54308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7" name="Rectangle 83"/>
            <p:cNvSpPr>
              <a:spLocks noChangeArrowheads="1"/>
            </p:cNvSpPr>
            <p:nvPr/>
          </p:nvSpPr>
          <p:spPr bwMode="auto">
            <a:xfrm>
              <a:off x="5735637" y="5164138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8" name="Rectangle 84"/>
            <p:cNvSpPr>
              <a:spLocks noChangeArrowheads="1"/>
            </p:cNvSpPr>
            <p:nvPr/>
          </p:nvSpPr>
          <p:spPr bwMode="auto">
            <a:xfrm>
              <a:off x="60404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9" name="Rectangle 85"/>
            <p:cNvSpPr>
              <a:spLocks noChangeArrowheads="1"/>
            </p:cNvSpPr>
            <p:nvPr/>
          </p:nvSpPr>
          <p:spPr bwMode="auto">
            <a:xfrm>
              <a:off x="63452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0" name="Rectangle 86"/>
            <p:cNvSpPr>
              <a:spLocks noChangeArrowheads="1"/>
            </p:cNvSpPr>
            <p:nvPr/>
          </p:nvSpPr>
          <p:spPr bwMode="auto">
            <a:xfrm>
              <a:off x="66500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1" name="Rectangle 87"/>
            <p:cNvSpPr>
              <a:spLocks noChangeArrowheads="1"/>
            </p:cNvSpPr>
            <p:nvPr/>
          </p:nvSpPr>
          <p:spPr bwMode="auto">
            <a:xfrm>
              <a:off x="69548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2" name="Rectangle 88"/>
            <p:cNvSpPr>
              <a:spLocks noChangeArrowheads="1"/>
            </p:cNvSpPr>
            <p:nvPr/>
          </p:nvSpPr>
          <p:spPr bwMode="auto">
            <a:xfrm>
              <a:off x="72596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3" name="Rectangle 89"/>
            <p:cNvSpPr>
              <a:spLocks noChangeArrowheads="1"/>
            </p:cNvSpPr>
            <p:nvPr/>
          </p:nvSpPr>
          <p:spPr bwMode="auto">
            <a:xfrm>
              <a:off x="75644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4" name="Rectangle 90"/>
            <p:cNvSpPr>
              <a:spLocks noChangeArrowheads="1"/>
            </p:cNvSpPr>
            <p:nvPr/>
          </p:nvSpPr>
          <p:spPr bwMode="auto">
            <a:xfrm>
              <a:off x="7869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Rectangle 9"/>
            <p:cNvSpPr>
              <a:spLocks noChangeArrowheads="1"/>
            </p:cNvSpPr>
            <p:nvPr/>
          </p:nvSpPr>
          <p:spPr bwMode="auto">
            <a:xfrm>
              <a:off x="81740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15619</TotalTime>
  <Words>2611</Words>
  <Application>Microsoft Office PowerPoint</Application>
  <PresentationFormat>On-screen Show (4:3)</PresentationFormat>
  <Paragraphs>730</Paragraphs>
  <Slides>42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ＭＳ Ｐゴシック</vt:lpstr>
      <vt:lpstr>Arial</vt:lpstr>
      <vt:lpstr>Arial Narrow</vt:lpstr>
      <vt:lpstr>Calibri</vt:lpstr>
      <vt:lpstr>Courier New</vt:lpstr>
      <vt:lpstr>msgothic</vt:lpstr>
      <vt:lpstr>Times New Roman</vt:lpstr>
      <vt:lpstr>Wingdings</vt:lpstr>
      <vt:lpstr>Wingdings 2</vt:lpstr>
      <vt:lpstr>template2007</vt:lpstr>
      <vt:lpstr>PowerPoint Presentation</vt:lpstr>
      <vt:lpstr>Dynamic Memory Allocation:  Basic Concepts  15-213/18-213/14-513/15-513: Introduction to Computer Systems  19th Lecture, October 30, 2018</vt:lpstr>
      <vt:lpstr>Today</vt:lpstr>
      <vt:lpstr>Dynamic Memory Allocation </vt:lpstr>
      <vt:lpstr>Dynamic Memory Allocation</vt:lpstr>
      <vt:lpstr>The malloc Package</vt:lpstr>
      <vt:lpstr>malloc Example</vt:lpstr>
      <vt:lpstr>Simplifying Assumptions Made in This Lecture</vt:lpstr>
      <vt:lpstr>Allocation Example</vt:lpstr>
      <vt:lpstr>Constraints</vt:lpstr>
      <vt:lpstr>Performance Goal: Throughput</vt:lpstr>
      <vt:lpstr>Performance Goal: Peak Memory Utilization</vt:lpstr>
      <vt:lpstr>Fragmentation</vt:lpstr>
      <vt:lpstr>Internal Fragmentation</vt:lpstr>
      <vt:lpstr>External Fragmentation</vt:lpstr>
      <vt:lpstr>Implementation Issues</vt:lpstr>
      <vt:lpstr>Knowing How Much to Free</vt:lpstr>
      <vt:lpstr>Keeping Track of Free Blocks</vt:lpstr>
      <vt:lpstr>Today</vt:lpstr>
      <vt:lpstr>Method 1: Implicit Free List</vt:lpstr>
      <vt:lpstr>Detailed Implicit Free List Example</vt:lpstr>
      <vt:lpstr>Implicit List: Finding a Free Block</vt:lpstr>
      <vt:lpstr>Implicit List: Allocating in Free Block</vt:lpstr>
      <vt:lpstr>Implicit List: Allocating in Free Block</vt:lpstr>
      <vt:lpstr>Implicit List: Allocating in Free Block</vt:lpstr>
      <vt:lpstr>Implicit List: Allocating in Free Block</vt:lpstr>
      <vt:lpstr>Implicit List: Freeing a Block</vt:lpstr>
      <vt:lpstr>Implicit List: Coalescing</vt:lpstr>
      <vt:lpstr>Implicit List: Bidirectional Coalescing </vt:lpstr>
      <vt:lpstr>Constant Time Coalescing</vt:lpstr>
      <vt:lpstr>Constant Time Coalescing (Case 1)</vt:lpstr>
      <vt:lpstr>Constant Time Coalescing (Case 2)</vt:lpstr>
      <vt:lpstr>Constant Time Coalescing (Case 3)</vt:lpstr>
      <vt:lpstr>Constant Time Coalescing (Case 4)</vt:lpstr>
      <vt:lpstr>Disadvantages of Boundary Tags</vt:lpstr>
      <vt:lpstr>No Boundary Tag for Allocated Blocks</vt:lpstr>
      <vt:lpstr>No Boundary Tag for Allocated Blocks (Case 1)</vt:lpstr>
      <vt:lpstr>No Boundary Tag for Allocated Blocks (Case 2)</vt:lpstr>
      <vt:lpstr>No Boundary Tag for Allocated Blocks (Case 3)</vt:lpstr>
      <vt:lpstr>No Boundary Tag for Allocated Blocks (Case 4)</vt:lpstr>
      <vt:lpstr>Summary of Key Allocator Policies</vt:lpstr>
      <vt:lpstr>Implicit Lists: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Phil Gibbons</cp:lastModifiedBy>
  <cp:revision>724</cp:revision>
  <cp:lastPrinted>1999-09-20T15:19:18Z</cp:lastPrinted>
  <dcterms:created xsi:type="dcterms:W3CDTF">2012-10-29T21:36:53Z</dcterms:created>
  <dcterms:modified xsi:type="dcterms:W3CDTF">2018-11-01T05:00:55Z</dcterms:modified>
</cp:coreProperties>
</file>