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542" r:id="rId2"/>
    <p:sldId id="569" r:id="rId3"/>
    <p:sldId id="662" r:id="rId4"/>
    <p:sldId id="614" r:id="rId5"/>
    <p:sldId id="654" r:id="rId6"/>
    <p:sldId id="655" r:id="rId7"/>
    <p:sldId id="696" r:id="rId8"/>
    <p:sldId id="620" r:id="rId9"/>
    <p:sldId id="686" r:id="rId10"/>
    <p:sldId id="687" r:id="rId11"/>
    <p:sldId id="689" r:id="rId12"/>
    <p:sldId id="688" r:id="rId13"/>
    <p:sldId id="690" r:id="rId14"/>
    <p:sldId id="691" r:id="rId15"/>
    <p:sldId id="692" r:id="rId16"/>
    <p:sldId id="693" r:id="rId17"/>
    <p:sldId id="694" r:id="rId18"/>
    <p:sldId id="695" r:id="rId19"/>
    <p:sldId id="653" r:id="rId20"/>
    <p:sldId id="657" r:id="rId21"/>
    <p:sldId id="624" r:id="rId22"/>
    <p:sldId id="626" r:id="rId23"/>
    <p:sldId id="627" r:id="rId24"/>
    <p:sldId id="643" r:id="rId25"/>
    <p:sldId id="641" r:id="rId26"/>
    <p:sldId id="642" r:id="rId27"/>
    <p:sldId id="679" r:id="rId28"/>
    <p:sldId id="680" r:id="rId29"/>
    <p:sldId id="681" r:id="rId30"/>
    <p:sldId id="682" r:id="rId31"/>
    <p:sldId id="645" r:id="rId32"/>
    <p:sldId id="683" r:id="rId33"/>
    <p:sldId id="652" r:id="rId34"/>
    <p:sldId id="651" r:id="rId35"/>
    <p:sldId id="658" r:id="rId36"/>
    <p:sldId id="684" r:id="rId37"/>
    <p:sldId id="685" r:id="rId38"/>
    <p:sldId id="659" r:id="rId39"/>
    <p:sldId id="698" r:id="rId40"/>
    <p:sldId id="672" r:id="rId41"/>
    <p:sldId id="673" r:id="rId42"/>
    <p:sldId id="674" r:id="rId43"/>
    <p:sldId id="675" r:id="rId44"/>
    <p:sldId id="676" r:id="rId45"/>
    <p:sldId id="699" r:id="rId46"/>
    <p:sldId id="697" r:id="rId47"/>
  </p:sldIdLst>
  <p:sldSz cx="9144000" cy="6858000" type="screen4x3"/>
  <p:notesSz cx="7302500" cy="9586913"/>
  <p:custDataLst>
    <p:tags r:id="rId5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0C8D3"/>
    <a:srgbClr val="9EF18B"/>
    <a:srgbClr val="ED0101"/>
    <a:srgbClr val="0046E2"/>
    <a:srgbClr val="FA004D"/>
    <a:srgbClr val="EA00EA"/>
    <a:srgbClr val="052FFF"/>
    <a:srgbClr val="4300EA"/>
    <a:srgbClr val="00EE71"/>
    <a:srgbClr val="E10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7" autoAdjust="0"/>
    <p:restoredTop sz="94626" autoAdjust="0"/>
  </p:normalViewPr>
  <p:slideViewPr>
    <p:cSldViewPr snapToObjects="1">
      <p:cViewPr>
        <p:scale>
          <a:sx n="86" d="100"/>
          <a:sy n="86" d="100"/>
        </p:scale>
        <p:origin x="450" y="36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38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Parallel Summation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psum-array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5.3599999999999994</c:v>
                </c:pt>
                <c:pt idx="1">
                  <c:v>4.24</c:v>
                </c:pt>
                <c:pt idx="2">
                  <c:v>2.54</c:v>
                </c:pt>
                <c:pt idx="3">
                  <c:v>1.64</c:v>
                </c:pt>
                <c:pt idx="4">
                  <c:v>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C2-4C4B-A792-DFC2308B3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7143656"/>
        <c:axId val="2109848136"/>
      </c:lineChart>
      <c:catAx>
        <c:axId val="20871436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Threads (cores)</a:t>
                </a:r>
              </a:p>
            </c:rich>
          </c:tx>
          <c:overlay val="0"/>
        </c:title>
        <c:numFmt formatCode="General" sourceLinked="0"/>
        <c:majorTickMark val="none"/>
        <c:minorTickMark val="none"/>
        <c:tickLblPos val="nextTo"/>
        <c:crossAx val="2109848136"/>
        <c:crosses val="autoZero"/>
        <c:auto val="1"/>
        <c:lblAlgn val="ctr"/>
        <c:lblOffset val="100"/>
        <c:noMultiLvlLbl val="0"/>
      </c:catAx>
      <c:valAx>
        <c:axId val="21098481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Elapsed</a:t>
                </a:r>
                <a:r>
                  <a:rPr lang="en-US" sz="1600" baseline="0"/>
                  <a:t> seconds</a:t>
                </a:r>
                <a:endParaRPr lang="en-US" sz="16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0871436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Parallel Summation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psum-array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5.3599999999999994</c:v>
                </c:pt>
                <c:pt idx="1">
                  <c:v>4.24</c:v>
                </c:pt>
                <c:pt idx="2">
                  <c:v>2.54</c:v>
                </c:pt>
                <c:pt idx="3">
                  <c:v>1.64</c:v>
                </c:pt>
                <c:pt idx="4">
                  <c:v>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A5-40FB-9E65-B2094104B79D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psum-local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1.98</c:v>
                </c:pt>
                <c:pt idx="1">
                  <c:v>1.1399999999999999</c:v>
                </c:pt>
                <c:pt idx="2">
                  <c:v>0.6</c:v>
                </c:pt>
                <c:pt idx="3">
                  <c:v>0.32</c:v>
                </c:pt>
                <c:pt idx="4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A5-40FB-9E65-B2094104B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2778536"/>
        <c:axId val="-2142773080"/>
      </c:lineChart>
      <c:catAx>
        <c:axId val="-2142778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Threads (cores)</a:t>
                </a:r>
              </a:p>
            </c:rich>
          </c:tx>
          <c:overlay val="0"/>
        </c:title>
        <c:numFmt formatCode="General" sourceLinked="0"/>
        <c:majorTickMark val="none"/>
        <c:minorTickMark val="none"/>
        <c:tickLblPos val="nextTo"/>
        <c:crossAx val="-2142773080"/>
        <c:crosses val="autoZero"/>
        <c:auto val="1"/>
        <c:lblAlgn val="ctr"/>
        <c:lblOffset val="100"/>
        <c:noMultiLvlLbl val="0"/>
      </c:catAx>
      <c:valAx>
        <c:axId val="-21427730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Elapsed</a:t>
                </a:r>
                <a:r>
                  <a:rPr lang="en-US" sz="1600" baseline="0"/>
                  <a:t> seconds</a:t>
                </a:r>
                <a:endParaRPr lang="en-US" sz="16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14277853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78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2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/>
              <a:t>Thread-Level Parallelism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</a:t>
            </a:r>
            <a:br>
              <a:rPr lang="en-US" b="0" dirty="0"/>
            </a:br>
            <a:r>
              <a:rPr lang="en-US" sz="2000" b="0" dirty="0"/>
              <a:t>26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29,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r>
              <a:rPr lang="en-US" dirty="0"/>
              <a:t>Phil Gibbons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psum-mutex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>
                <a:latin typeface="+mj-lt"/>
                <a:cs typeface="Courier New"/>
              </a:rPr>
              <a:t>(</a:t>
            </a:r>
            <a:r>
              <a:rPr lang="en-US" dirty="0" err="1">
                <a:latin typeface="+mj-lt"/>
                <a:cs typeface="Courier New"/>
              </a:rPr>
              <a:t>cont</a:t>
            </a:r>
            <a:r>
              <a:rPr lang="en-US" dirty="0">
                <a:latin typeface="+mj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15605" y="2496503"/>
            <a:ext cx="8058763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Create peer threads and wait for them to finish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myid[i] = i;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]); 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Check final answer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!=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(nelems-1))/2)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result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=%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4473" y="55742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6875" y="1229329"/>
            <a:ext cx="7896225" cy="1228725"/>
          </a:xfrm>
        </p:spPr>
        <p:txBody>
          <a:bodyPr/>
          <a:lstStyle/>
          <a:p>
            <a:r>
              <a:rPr lang="en-US" dirty="0"/>
              <a:t>Simplest approach: Threads sum into a global variable protected by a semaphore </a:t>
            </a:r>
            <a:r>
              <a:rPr lang="en-US" dirty="0" err="1"/>
              <a:t>mutex</a:t>
            </a:r>
            <a:r>
              <a:rPr lang="en-US" dirty="0"/>
              <a:t>.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48570" y="2057400"/>
            <a:ext cx="1283600" cy="30677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latin typeface="+mn-lt"/>
              </a:rPr>
              <a:t>Thread ID</a:t>
            </a: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3733800" y="2231533"/>
            <a:ext cx="1598145" cy="105164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7086600" y="1988342"/>
            <a:ext cx="1828800" cy="400110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2000" i="1" dirty="0">
                <a:latin typeface="+mn-lt"/>
              </a:rPr>
              <a:t>Thread routine</a:t>
            </a:r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 flipH="1">
            <a:off x="5660653" y="2400357"/>
            <a:ext cx="2288457" cy="84079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6804473" y="3818312"/>
            <a:ext cx="2207205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latin typeface="+mn-lt"/>
              </a:rPr>
              <a:t>Thread arguments</a:t>
            </a:r>
          </a:p>
          <a:p>
            <a:pPr algn="ctr"/>
            <a:r>
              <a:rPr lang="en-US" sz="2000" i="1" dirty="0">
                <a:latin typeface="+mn-lt"/>
              </a:rPr>
              <a:t>(void *p) </a:t>
            </a: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 flipV="1">
            <a:off x="6934200" y="3506124"/>
            <a:ext cx="1014910" cy="312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6520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psum-mutex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>
                <a:latin typeface="+mj-lt"/>
                <a:cs typeface="Courier New"/>
              </a:rPr>
              <a:t>Thread Routine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269" y="1233734"/>
            <a:ext cx="7896225" cy="1228725"/>
          </a:xfrm>
        </p:spPr>
        <p:txBody>
          <a:bodyPr/>
          <a:lstStyle/>
          <a:p>
            <a:r>
              <a:rPr lang="en-US" dirty="0"/>
              <a:t>Simplest approach: Threads sum into a global variable protected by a semaphore </a:t>
            </a:r>
            <a:r>
              <a:rPr lang="en-US" dirty="0" err="1"/>
              <a:t>mutex</a:t>
            </a:r>
            <a:r>
              <a:rPr lang="en-US" dirty="0"/>
              <a:t>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34337" y="2467690"/>
            <a:ext cx="8681063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psum-mutex.c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Extract thread ID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Start element index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End element index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      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P(&amp;mutex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    V(&amp;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0279" y="58028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114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psum-mutex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>
                <a:latin typeface="+mj-lt"/>
                <a:cs typeface="Courier New"/>
              </a:rPr>
              <a:t>Performance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/>
              <a:t>Shark machine with 8 cores,  n=2</a:t>
            </a:r>
            <a:r>
              <a:rPr lang="en-US" baseline="30000" dirty="0"/>
              <a:t>31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19270" y="2209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06229"/>
              </p:ext>
            </p:extLst>
          </p:nvPr>
        </p:nvGraphicFramePr>
        <p:xfrm>
          <a:off x="533400" y="2209800"/>
          <a:ext cx="5973116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91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2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Threads</a:t>
                      </a:r>
                      <a:r>
                        <a:rPr lang="en-US" baseline="0" dirty="0"/>
                        <a:t> (Cores)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(8)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 (8)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psum-mutex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secs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3200400"/>
            <a:ext cx="78962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Nasty surprise:</a:t>
            </a:r>
          </a:p>
          <a:p>
            <a:pPr lvl="1"/>
            <a:r>
              <a:rPr lang="en-US" dirty="0"/>
              <a:t>Single thread is very slow</a:t>
            </a:r>
          </a:p>
          <a:p>
            <a:pPr lvl="1"/>
            <a:r>
              <a:rPr lang="en-US" dirty="0"/>
              <a:t>Gets slower as we use more cores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31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Attempt: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1457325"/>
          </a:xfrm>
        </p:spPr>
        <p:txBody>
          <a:bodyPr/>
          <a:lstStyle/>
          <a:p>
            <a:r>
              <a:rPr lang="en-US" dirty="0"/>
              <a:t>Peer thread 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/>
              <a:t> sums into global array element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[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]</a:t>
            </a:r>
            <a:endParaRPr lang="en-US" dirty="0">
              <a:latin typeface="+mj-lt"/>
              <a:cs typeface="Courier New"/>
            </a:endParaRPr>
          </a:p>
          <a:p>
            <a:r>
              <a:rPr lang="en-US" dirty="0">
                <a:latin typeface="+mj-lt"/>
                <a:cs typeface="Courier New"/>
              </a:rPr>
              <a:t>Main waits for </a:t>
            </a:r>
            <a:r>
              <a:rPr lang="en-US" dirty="0" err="1">
                <a:latin typeface="+mj-lt"/>
                <a:cs typeface="Courier New"/>
              </a:rPr>
              <a:t>theads</a:t>
            </a:r>
            <a:r>
              <a:rPr lang="en-US" dirty="0">
                <a:latin typeface="+mj-lt"/>
                <a:cs typeface="Courier New"/>
              </a:rPr>
              <a:t> to finish, then sums elements of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+mn-lt"/>
                <a:cs typeface="Courier New"/>
              </a:rPr>
              <a:t>Eliminates need for </a:t>
            </a:r>
            <a:r>
              <a:rPr lang="en-US" dirty="0" err="1">
                <a:latin typeface="+mn-lt"/>
                <a:cs typeface="Courier New"/>
              </a:rPr>
              <a:t>mutex</a:t>
            </a:r>
            <a:r>
              <a:rPr lang="en-US" dirty="0">
                <a:latin typeface="+mn-lt"/>
                <a:cs typeface="Courier New"/>
              </a:rPr>
              <a:t> synchronization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0736" y="3123724"/>
            <a:ext cx="853206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9D0003"/>
                </a:solidFill>
                <a:latin typeface="Courier New"/>
                <a:cs typeface="Courier New"/>
              </a:rPr>
              <a:t>psum-array.c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>
                <a:solidFill>
                  <a:srgbClr val="0000FF"/>
                </a:solidFill>
                <a:latin typeface="Courier New"/>
                <a:cs typeface="Courier New"/>
              </a:rPr>
              <a:t>sum_array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     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Extract thread ID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Start element index */</a:t>
            </a:r>
          </a:p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End element index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279" y="5955268"/>
            <a:ext cx="1442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psum-array.c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082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-array </a:t>
            </a:r>
            <a:r>
              <a:rPr lang="en-US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Orders of magnitude faster than </a:t>
            </a:r>
            <a:r>
              <a:rPr lang="en-US" dirty="0" err="1">
                <a:latin typeface="Courier New"/>
                <a:cs typeface="Courier New"/>
              </a:rPr>
              <a:t>psum-mutex</a:t>
            </a:r>
            <a:endParaRPr lang="en-US" dirty="0">
              <a:latin typeface="Courier New"/>
              <a:cs typeface="Courier New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826496"/>
              </p:ext>
            </p:extLst>
          </p:nvPr>
        </p:nvGraphicFramePr>
        <p:xfrm>
          <a:off x="728686" y="1828800"/>
          <a:ext cx="7213600" cy="486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5893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Attempt: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-local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923925"/>
          </a:xfrm>
        </p:spPr>
        <p:txBody>
          <a:bodyPr/>
          <a:lstStyle/>
          <a:p>
            <a:r>
              <a:rPr lang="en-US" dirty="0"/>
              <a:t>Reduce memory references by having peer thread </a:t>
            </a:r>
            <a:r>
              <a:rPr lang="en-US" dirty="0" err="1"/>
              <a:t>i</a:t>
            </a:r>
            <a:r>
              <a:rPr lang="en-US" dirty="0"/>
              <a:t> sum into a local variable (register)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10538" y="2590800"/>
            <a:ext cx="8528662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psum-local.c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sum_local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Extract thread ID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Start element index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End element index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sum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] =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tr-TR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06906" y="5656259"/>
            <a:ext cx="138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psum-local.c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38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-local </a:t>
            </a:r>
            <a:r>
              <a:rPr lang="en-US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95400"/>
            <a:ext cx="7896225" cy="542925"/>
          </a:xfrm>
        </p:spPr>
        <p:txBody>
          <a:bodyPr/>
          <a:lstStyle/>
          <a:p>
            <a:r>
              <a:rPr lang="en-US" dirty="0"/>
              <a:t>Significantly faster than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-array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02559"/>
              </p:ext>
            </p:extLst>
          </p:nvPr>
        </p:nvGraphicFramePr>
        <p:xfrm>
          <a:off x="965200" y="1752600"/>
          <a:ext cx="7213600" cy="486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3138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35678"/>
            <a:ext cx="8839200" cy="762000"/>
          </a:xfrm>
        </p:spPr>
        <p:txBody>
          <a:bodyPr/>
          <a:lstStyle/>
          <a:p>
            <a:r>
              <a:rPr lang="en-US" dirty="0"/>
              <a:t>Characterizing Parallel Program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95400"/>
            <a:ext cx="8594725" cy="4972050"/>
          </a:xfrm>
        </p:spPr>
        <p:txBody>
          <a:bodyPr/>
          <a:lstStyle/>
          <a:p>
            <a:r>
              <a:rPr lang="en-US" i="1" dirty="0"/>
              <a:t>p</a:t>
            </a:r>
            <a:r>
              <a:rPr lang="en-US" dirty="0"/>
              <a:t> processor cores, </a:t>
            </a:r>
            <a:r>
              <a:rPr lang="en-US" i="1" dirty="0" err="1"/>
              <a:t>T</a:t>
            </a:r>
            <a:r>
              <a:rPr lang="en-US" i="1" baseline="-25000" dirty="0" err="1"/>
              <a:t>k</a:t>
            </a:r>
            <a:r>
              <a:rPr lang="en-US" dirty="0"/>
              <a:t> is the running time using </a:t>
            </a:r>
            <a:r>
              <a:rPr lang="en-US" i="1" dirty="0"/>
              <a:t>k</a:t>
            </a:r>
            <a:r>
              <a:rPr lang="en-US" dirty="0"/>
              <a:t> cores</a:t>
            </a:r>
          </a:p>
          <a:p>
            <a:r>
              <a:rPr lang="en-US" i="1" dirty="0"/>
              <a:t>Def. 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Speedup:  </a:t>
            </a:r>
            <a:r>
              <a:rPr lang="en-US" dirty="0"/>
              <a:t> </a:t>
            </a:r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r>
              <a:rPr lang="en-US" i="1" dirty="0"/>
              <a:t> = T</a:t>
            </a:r>
            <a:r>
              <a:rPr lang="en-US" i="1" baseline="-25000" dirty="0"/>
              <a:t>1</a:t>
            </a:r>
            <a:r>
              <a:rPr lang="en-US" i="1" dirty="0"/>
              <a:t> / </a:t>
            </a:r>
            <a:r>
              <a:rPr lang="en-US" i="1" dirty="0" err="1"/>
              <a:t>T</a:t>
            </a:r>
            <a:r>
              <a:rPr lang="en-US" i="1" baseline="-25000" dirty="0" err="1"/>
              <a:t>p</a:t>
            </a:r>
            <a:r>
              <a:rPr lang="en-US" i="1" dirty="0"/>
              <a:t> </a:t>
            </a:r>
            <a:endParaRPr lang="en-US" dirty="0"/>
          </a:p>
          <a:p>
            <a:pPr lvl="1"/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r>
              <a:rPr lang="en-US" i="1" dirty="0"/>
              <a:t> </a:t>
            </a:r>
            <a:r>
              <a:rPr lang="en-US" dirty="0"/>
              <a:t>is  </a:t>
            </a:r>
            <a:r>
              <a:rPr lang="en-US" i="1" dirty="0">
                <a:solidFill>
                  <a:srgbClr val="FF0000"/>
                </a:solidFill>
              </a:rPr>
              <a:t>relative speedup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if </a:t>
            </a:r>
            <a:r>
              <a:rPr lang="en-US" i="1" dirty="0"/>
              <a:t>T</a:t>
            </a:r>
            <a:r>
              <a:rPr lang="en-US" i="1" baseline="-25000" dirty="0"/>
              <a:t>1</a:t>
            </a:r>
            <a:r>
              <a:rPr lang="en-US" dirty="0"/>
              <a:t> is running time of parallel version of the code running on 1 core</a:t>
            </a:r>
          </a:p>
          <a:p>
            <a:pPr lvl="1"/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r>
              <a:rPr lang="en-US" dirty="0"/>
              <a:t> is  </a:t>
            </a:r>
            <a:r>
              <a:rPr lang="en-US" i="1" dirty="0">
                <a:solidFill>
                  <a:srgbClr val="FF0000"/>
                </a:solidFill>
              </a:rPr>
              <a:t>absolute speedup  </a:t>
            </a:r>
            <a:r>
              <a:rPr lang="en-US" dirty="0"/>
              <a:t>if </a:t>
            </a:r>
            <a:r>
              <a:rPr lang="en-US" i="1" dirty="0"/>
              <a:t>T</a:t>
            </a:r>
            <a:r>
              <a:rPr lang="en-US" i="1" baseline="-25000" dirty="0"/>
              <a:t>1</a:t>
            </a:r>
            <a:r>
              <a:rPr lang="en-US" dirty="0"/>
              <a:t> is running time of sequential version of code running on 1 core</a:t>
            </a:r>
          </a:p>
          <a:p>
            <a:pPr lvl="1"/>
            <a:r>
              <a:rPr lang="en-US" dirty="0"/>
              <a:t>Absolute speedup is a much truer measure of the benefits of parallelism </a:t>
            </a:r>
          </a:p>
          <a:p>
            <a:pPr lvl="1"/>
            <a:endParaRPr lang="en-US" dirty="0"/>
          </a:p>
          <a:p>
            <a:r>
              <a:rPr lang="en-US" i="1" dirty="0"/>
              <a:t>Def</a:t>
            </a:r>
            <a:r>
              <a:rPr lang="en-US" dirty="0"/>
              <a:t>.  </a:t>
            </a:r>
            <a:r>
              <a:rPr lang="en-US" i="1" dirty="0">
                <a:solidFill>
                  <a:srgbClr val="FF0000"/>
                </a:solidFill>
              </a:rPr>
              <a:t>Efficiency: </a:t>
            </a:r>
            <a:r>
              <a:rPr lang="en-US" dirty="0"/>
              <a:t> </a:t>
            </a:r>
            <a:r>
              <a:rPr lang="en-US" i="1" dirty="0" err="1"/>
              <a:t>E</a:t>
            </a:r>
            <a:r>
              <a:rPr lang="en-US" i="1" baseline="-25000" dirty="0" err="1"/>
              <a:t>p</a:t>
            </a:r>
            <a:r>
              <a:rPr lang="en-US" i="1" dirty="0"/>
              <a:t> = </a:t>
            </a:r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r>
              <a:rPr lang="en-US" i="1" baseline="-25000" dirty="0"/>
              <a:t>  </a:t>
            </a:r>
            <a:r>
              <a:rPr lang="en-US" i="1" dirty="0"/>
              <a:t>/p = T</a:t>
            </a:r>
            <a:r>
              <a:rPr lang="en-US" i="1" baseline="-25000" dirty="0"/>
              <a:t>1 </a:t>
            </a:r>
            <a:r>
              <a:rPr lang="en-US" i="1" dirty="0"/>
              <a:t>/(</a:t>
            </a:r>
            <a:r>
              <a:rPr lang="en-US" i="1" dirty="0" err="1"/>
              <a:t>pT</a:t>
            </a:r>
            <a:r>
              <a:rPr lang="en-US" i="1" baseline="-25000" dirty="0" err="1"/>
              <a:t>p</a:t>
            </a:r>
            <a:r>
              <a:rPr lang="en-US" i="1" dirty="0"/>
              <a:t>)</a:t>
            </a:r>
          </a:p>
          <a:p>
            <a:pPr lvl="1"/>
            <a:r>
              <a:rPr lang="en-US" dirty="0"/>
              <a:t>Reported as a percentage in the range (0, 100]</a:t>
            </a:r>
          </a:p>
          <a:p>
            <a:pPr lvl="1"/>
            <a:r>
              <a:rPr lang="en-US" dirty="0"/>
              <a:t>Measures the overhead due to parallelization</a:t>
            </a:r>
          </a:p>
          <a:p>
            <a:pPr lvl="1"/>
            <a:endParaRPr lang="en-US" dirty="0"/>
          </a:p>
          <a:p>
            <a:r>
              <a:rPr lang="en-US" dirty="0"/>
              <a:t>Is super-linear speed-up (</a:t>
            </a:r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r>
              <a:rPr lang="en-US" i="1" baseline="-25000" dirty="0"/>
              <a:t> </a:t>
            </a:r>
            <a:r>
              <a:rPr lang="en-US" dirty="0"/>
              <a:t>&gt; p, </a:t>
            </a:r>
            <a:r>
              <a:rPr lang="en-US" i="1" dirty="0"/>
              <a:t>E</a:t>
            </a:r>
            <a:r>
              <a:rPr lang="en-US" i="1" baseline="-25000" dirty="0"/>
              <a:t>p </a:t>
            </a:r>
            <a:r>
              <a:rPr lang="en-US" dirty="0"/>
              <a:t>&gt; 100%) possible?</a:t>
            </a:r>
          </a:p>
          <a:p>
            <a:pPr lvl="1"/>
            <a:r>
              <a:rPr lang="en-US" dirty="0"/>
              <a:t>Yes: Due to hyperthreading and cache effects</a:t>
            </a:r>
          </a:p>
        </p:txBody>
      </p:sp>
    </p:spTree>
    <p:extLst>
      <p:ext uri="{BB962C8B-B14F-4D97-AF65-F5344CB8AC3E}">
        <p14:creationId xmlns:p14="http://schemas.microsoft.com/office/powerpoint/2010/main" val="388541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of </a:t>
            </a:r>
            <a:r>
              <a:rPr lang="en-US" dirty="0" err="1">
                <a:latin typeface="Courier New"/>
                <a:cs typeface="Courier New"/>
              </a:rPr>
              <a:t>psum</a:t>
            </a:r>
            <a:r>
              <a:rPr lang="en-US" dirty="0">
                <a:latin typeface="Courier New"/>
                <a:cs typeface="Courier New"/>
              </a:rPr>
              <a:t>-local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096856"/>
              </p:ext>
            </p:extLst>
          </p:nvPr>
        </p:nvGraphicFramePr>
        <p:xfrm>
          <a:off x="304800" y="1447800"/>
          <a:ext cx="853302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1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Threads</a:t>
                      </a:r>
                      <a:r>
                        <a:rPr lang="en-US" baseline="0" dirty="0"/>
                        <a:t> 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Cores (p)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Running time (</a:t>
                      </a:r>
                      <a:r>
                        <a:rPr lang="en-US" i="1" dirty="0" err="1"/>
                        <a:t>T</a:t>
                      </a:r>
                      <a:r>
                        <a:rPr lang="en-US" i="1" baseline="-25000" dirty="0" err="1"/>
                        <a:t>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Speedup (</a:t>
                      </a:r>
                      <a:r>
                        <a:rPr lang="en-US" i="1" dirty="0" err="1"/>
                        <a:t>S</a:t>
                      </a:r>
                      <a:r>
                        <a:rPr lang="en-US" i="1" baseline="-25000" dirty="0" err="1"/>
                        <a:t>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Efficiency (</a:t>
                      </a:r>
                      <a:r>
                        <a:rPr lang="en-US" i="1" dirty="0" err="1"/>
                        <a:t>E</a:t>
                      </a:r>
                      <a:r>
                        <a:rPr lang="en-US" i="1" baseline="-25000" dirty="0" err="1"/>
                        <a:t>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496" y="3810000"/>
            <a:ext cx="78962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Efficiencies OK, not great</a:t>
            </a:r>
          </a:p>
          <a:p>
            <a:r>
              <a:rPr lang="en-US" dirty="0"/>
              <a:t>Our example is easily parallelizable</a:t>
            </a:r>
          </a:p>
          <a:p>
            <a:r>
              <a:rPr lang="en-US" dirty="0"/>
              <a:t>Real codes are often much harder to parallelize</a:t>
            </a:r>
          </a:p>
          <a:p>
            <a:pPr lvl="1"/>
            <a:r>
              <a:rPr lang="en-US" dirty="0"/>
              <a:t>e.g., parallel quicksort later in this lecture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65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pPr lvl="1"/>
            <a:r>
              <a:rPr lang="en-US" dirty="0"/>
              <a:t>Gene Amdahl (Nov. 16, 1922 – Nov. 10, 2015)</a:t>
            </a:r>
          </a:p>
          <a:p>
            <a:r>
              <a:rPr lang="en-US" dirty="0"/>
              <a:t>Captures the difficulty of using parallelism to speed things up.</a:t>
            </a:r>
          </a:p>
          <a:p>
            <a:r>
              <a:rPr lang="en-US" dirty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p 	Fraction of total that can be sped up (0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/>
              <a:t>T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pT</a:t>
            </a:r>
            <a:r>
              <a:rPr lang="en-US" dirty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Least possible running time: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k = </a:t>
            </a:r>
            <a:r>
              <a:rPr lang="en-US" dirty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  Computing Hardware</a:t>
            </a:r>
          </a:p>
          <a:p>
            <a:pPr lvl="1"/>
            <a:r>
              <a:rPr lang="en-US" dirty="0" err="1"/>
              <a:t>Multicore</a:t>
            </a:r>
            <a:endParaRPr lang="en-US" dirty="0"/>
          </a:p>
          <a:p>
            <a:pPr lvl="2"/>
            <a:r>
              <a:rPr lang="en-US" dirty="0"/>
              <a:t>Multiple separate processors on single chip</a:t>
            </a:r>
          </a:p>
          <a:p>
            <a:pPr lvl="1"/>
            <a:r>
              <a:rPr lang="en-US" dirty="0" err="1"/>
              <a:t>Hyperthreading</a:t>
            </a:r>
            <a:endParaRPr lang="en-US" dirty="0"/>
          </a:p>
          <a:p>
            <a:pPr lvl="2"/>
            <a:r>
              <a:rPr lang="en-US" dirty="0"/>
              <a:t>Efficient execution of multiple threads on single core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 1: Parallel summation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 2: Parallel quicksort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4972050"/>
          </a:xfrm>
        </p:spPr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k = 9	Speedup factor</a:t>
            </a:r>
          </a:p>
          <a:p>
            <a:pPr lvl="1">
              <a:tabLst>
                <a:tab pos="1662113" algn="l"/>
              </a:tabLst>
            </a:pPr>
            <a:endParaRPr lang="en-US" dirty="0"/>
          </a:p>
          <a:p>
            <a:pPr>
              <a:tabLst>
                <a:tab pos="1662113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</a:t>
            </a:r>
            <a:r>
              <a:rPr lang="en-US" baseline="-25000" dirty="0"/>
              <a:t>9</a:t>
            </a:r>
            <a:r>
              <a:rPr lang="en-US" dirty="0"/>
              <a:t> = 0.9 * 10/9 + 0.1 * 10 = 1.0 + 1.0 = 2.0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Least possible running time:</a:t>
            </a:r>
          </a:p>
          <a:p>
            <a:pPr lvl="2">
              <a:tabLst>
                <a:tab pos="1662113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0.1 * 10.0 = 1.0</a:t>
            </a:r>
          </a:p>
          <a:p>
            <a:pPr lvl="2">
              <a:tabLst>
                <a:tab pos="1662113" algn="l"/>
              </a:tabLst>
            </a:pPr>
            <a:endParaRPr lang="en-US" dirty="0">
              <a:sym typeface="Symbol"/>
            </a:endParaRPr>
          </a:p>
          <a:p>
            <a:pPr>
              <a:tabLst>
                <a:tab pos="1662113" algn="l"/>
              </a:tabLst>
            </a:pPr>
            <a:r>
              <a:rPr lang="en-US" dirty="0"/>
              <a:t>Limit on </a:t>
            </a:r>
            <a:r>
              <a:rPr lang="en-US" i="1" dirty="0">
                <a:solidFill>
                  <a:srgbClr val="FF0000"/>
                </a:solidFill>
              </a:rPr>
              <a:t>strong scaling</a:t>
            </a:r>
            <a:r>
              <a:rPr lang="en-US" dirty="0"/>
              <a:t>: fixed problem size, increasing cores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Not on </a:t>
            </a:r>
            <a:r>
              <a:rPr lang="en-US" i="1" dirty="0">
                <a:solidFill>
                  <a:srgbClr val="FF0000"/>
                </a:solidFill>
              </a:rPr>
              <a:t>weak scaling</a:t>
            </a:r>
            <a:r>
              <a:rPr lang="en-US" dirty="0"/>
              <a:t>: problem size scales with increasing cores </a:t>
            </a:r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marL="457200" lvl="1" indent="0">
              <a:buNone/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Substantial Example: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 set of N random numbers</a:t>
            </a:r>
          </a:p>
          <a:p>
            <a:r>
              <a:rPr lang="en-US" dirty="0"/>
              <a:t>Multiple possible algorithms</a:t>
            </a:r>
          </a:p>
          <a:p>
            <a:pPr lvl="1"/>
            <a:r>
              <a:rPr lang="en-US" dirty="0"/>
              <a:t>Use parallel version of quicksort</a:t>
            </a:r>
          </a:p>
          <a:p>
            <a:pPr lvl="1"/>
            <a:endParaRPr lang="en-US" dirty="0"/>
          </a:p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Choose “pivot” p from X</a:t>
            </a:r>
          </a:p>
          <a:p>
            <a:pPr lvl="1"/>
            <a:r>
              <a:rPr lang="en-US" dirty="0"/>
              <a:t>Rearrange X into</a:t>
            </a:r>
          </a:p>
          <a:p>
            <a:pPr lvl="2"/>
            <a:r>
              <a:rPr lang="en-US" dirty="0"/>
              <a:t>L: Values </a:t>
            </a:r>
            <a:r>
              <a:rPr lang="en-US" dirty="0">
                <a:sym typeface="Symbol"/>
              </a:rPr>
              <a:t>≤</a:t>
            </a:r>
            <a:r>
              <a:rPr lang="en-US" dirty="0"/>
              <a:t> p        (when value=p, break tie by array index)</a:t>
            </a:r>
          </a:p>
          <a:p>
            <a:pPr lvl="2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1"/>
            <a:r>
              <a:rPr lang="en-US" dirty="0"/>
              <a:t>Recursively sort L to get 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Recursively sort 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L2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R2</a:t>
              </a:r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Code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nele</a:t>
            </a:r>
            <a:r>
              <a:rPr lang="en-US" dirty="0"/>
              <a:t> elements starting at base</a:t>
            </a:r>
          </a:p>
          <a:p>
            <a:pPr lvl="1"/>
            <a:r>
              <a:rPr lang="en-US" dirty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if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if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m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dirty="0"/>
              <a:t>Parallel quicksort of set of values X of size N</a:t>
            </a:r>
          </a:p>
          <a:p>
            <a:pPr lvl="1"/>
            <a:r>
              <a:rPr lang="en-US" dirty="0"/>
              <a:t>If N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err="1"/>
              <a:t>Nthresh</a:t>
            </a:r>
            <a:r>
              <a:rPr lang="en-US" dirty="0"/>
              <a:t>, do sequential </a:t>
            </a:r>
            <a:r>
              <a:rPr lang="en-US" dirty="0" err="1"/>
              <a:t>quicksort</a:t>
            </a:r>
            <a:endParaRPr lang="en-US" dirty="0"/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Choose “pivot” p from X</a:t>
            </a:r>
          </a:p>
          <a:p>
            <a:pPr lvl="2"/>
            <a:r>
              <a:rPr lang="en-US" dirty="0"/>
              <a:t>Rearrange X into</a:t>
            </a:r>
          </a:p>
          <a:p>
            <a:pPr lvl="3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3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Recursively spawn separate threads</a:t>
            </a:r>
          </a:p>
          <a:p>
            <a:pPr lvl="3"/>
            <a:r>
              <a:rPr lang="en-US" dirty="0"/>
              <a:t>Sort L to get L</a:t>
            </a:r>
            <a:r>
              <a:rPr lang="en-US" dirty="0">
                <a:sym typeface="Symbol"/>
              </a:rPr>
              <a:t></a:t>
            </a:r>
          </a:p>
          <a:p>
            <a:pPr lvl="3"/>
            <a:r>
              <a:rPr lang="en-US" dirty="0">
                <a:sym typeface="Symbol"/>
              </a:rPr>
              <a:t>Sort </a:t>
            </a:r>
            <a:r>
              <a:rPr lang="en-US" dirty="0"/>
              <a:t>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2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p2</a:t>
                </a: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L2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R2</a:t>
                </a:r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  <a:r>
                  <a:rPr lang="en-US" dirty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Structure: Sorting Tasks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/>
              <a:t>Task: Sort </a:t>
            </a:r>
            <a:r>
              <a:rPr lang="en-US" dirty="0" err="1"/>
              <a:t>subrange</a:t>
            </a:r>
            <a:r>
              <a:rPr lang="en-US" dirty="0"/>
              <a:t> of data</a:t>
            </a:r>
          </a:p>
          <a:p>
            <a:pPr lvl="1"/>
            <a:r>
              <a:rPr lang="en-US" dirty="0"/>
              <a:t>Specify as: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base</a:t>
            </a:r>
            <a:r>
              <a:rPr lang="en-US" dirty="0"/>
              <a:t>: Starting address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nele</a:t>
            </a:r>
            <a:r>
              <a:rPr lang="en-US" dirty="0"/>
              <a:t>: Number of elements in </a:t>
            </a:r>
            <a:r>
              <a:rPr lang="en-US" dirty="0" err="1"/>
              <a:t>subrange</a:t>
            </a:r>
            <a:endParaRPr lang="en-US" dirty="0"/>
          </a:p>
          <a:p>
            <a:r>
              <a:rPr lang="en-US" dirty="0"/>
              <a:t>Run as separate thread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Sort Task Operation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subrange</a:t>
            </a:r>
            <a:r>
              <a:rPr lang="en-US" dirty="0"/>
              <a:t> using serial quicksort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Sort Task Operation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X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Partition </a:t>
            </a:r>
            <a:r>
              <a:rPr lang="en-US" sz="1800" dirty="0" err="1">
                <a:latin typeface="Calibri" pitchFamily="34" charset="0"/>
              </a:rPr>
              <a:t>Subrange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Spawn 2 tasks</a:t>
            </a: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parallel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So far, we’ve used threads to deal with I/O delays</a:t>
            </a:r>
          </a:p>
          <a:p>
            <a:pPr lvl="1"/>
            <a:r>
              <a:rPr lang="en-US" sz="2200" dirty="0"/>
              <a:t>e.g., one thread per client to prevent one from delaying another</a:t>
            </a:r>
          </a:p>
          <a:p>
            <a:r>
              <a:rPr lang="en-US" sz="2600" dirty="0"/>
              <a:t>Multi-core/</a:t>
            </a:r>
            <a:r>
              <a:rPr lang="en-US" sz="2600" dirty="0" err="1"/>
              <a:t>Hyperthreaded</a:t>
            </a:r>
            <a:r>
              <a:rPr lang="en-US" sz="2600" dirty="0"/>
              <a:t> CPUs offer another opportunity</a:t>
            </a:r>
          </a:p>
          <a:p>
            <a:pPr lvl="1"/>
            <a:r>
              <a:rPr lang="en-US" sz="2200" dirty="0"/>
              <a:t>Spread work over threads executing in parallel</a:t>
            </a:r>
          </a:p>
          <a:p>
            <a:pPr lvl="1"/>
            <a:r>
              <a:rPr lang="en-US" sz="2200" dirty="0"/>
              <a:t>Happens automatically, if many independent tasks</a:t>
            </a:r>
          </a:p>
          <a:p>
            <a:pPr lvl="2"/>
            <a:r>
              <a:rPr lang="en-US" dirty="0"/>
              <a:t>e.g., running many applications or serving many clients</a:t>
            </a:r>
          </a:p>
          <a:p>
            <a:pPr lvl="1"/>
            <a:r>
              <a:rPr lang="en-US" sz="2200" dirty="0"/>
              <a:t>Can also write code to make one big task go faster</a:t>
            </a:r>
          </a:p>
          <a:p>
            <a:pPr lvl="2"/>
            <a:r>
              <a:rPr lang="en-US" dirty="0"/>
              <a:t>by organizing it as multiple parallel sub-tasks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Function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Sets up data structures</a:t>
            </a:r>
          </a:p>
          <a:p>
            <a:r>
              <a:rPr lang="en-US" dirty="0"/>
              <a:t>Calls recursive sort routine</a:t>
            </a:r>
          </a:p>
          <a:p>
            <a:r>
              <a:rPr lang="en-US" dirty="0"/>
              <a:t>Keeps joining threads until none left</a:t>
            </a:r>
          </a:p>
          <a:p>
            <a:r>
              <a:rPr lang="en-US" dirty="0"/>
              <a:t>Frees data structures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sort routine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Small partition: Sort serially</a:t>
            </a:r>
          </a:p>
          <a:p>
            <a:r>
              <a:rPr lang="en-US" dirty="0"/>
              <a:t>Large partition: Spawn new sort task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295400"/>
            <a:ext cx="6585536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 task thread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7896225" cy="1353359"/>
          </a:xfrm>
        </p:spPr>
        <p:txBody>
          <a:bodyPr/>
          <a:lstStyle/>
          <a:p>
            <a:r>
              <a:rPr lang="en-US" dirty="0"/>
              <a:t>Get task parameters</a:t>
            </a:r>
          </a:p>
          <a:p>
            <a:r>
              <a:rPr lang="en-US" dirty="0"/>
              <a:t>Perform partitioning step</a:t>
            </a:r>
          </a:p>
          <a:p>
            <a:r>
              <a:rPr lang="en-US" dirty="0"/>
              <a:t>Call recursive sort routine on each partition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24000" y="1277927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*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m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334000"/>
            <a:ext cx="7896225" cy="1447800"/>
          </a:xfrm>
        </p:spPr>
        <p:txBody>
          <a:bodyPr/>
          <a:lstStyle/>
          <a:p>
            <a:r>
              <a:rPr lang="en-US" dirty="0"/>
              <a:t>Serial fraction: Fraction of input at which do serial sort</a:t>
            </a:r>
          </a:p>
          <a:p>
            <a:r>
              <a:rPr lang="en-US" dirty="0"/>
              <a:t>Sort 2</a:t>
            </a:r>
            <a:r>
              <a:rPr lang="en-US" baseline="30000" dirty="0"/>
              <a:t>27</a:t>
            </a:r>
            <a:r>
              <a:rPr lang="en-US" dirty="0"/>
              <a:t> (134,217,728) random values</a:t>
            </a:r>
          </a:p>
          <a:p>
            <a:r>
              <a:rPr lang="en-US" dirty="0"/>
              <a:t>Best speedup = 6.84X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1731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1447800"/>
          </a:xfrm>
        </p:spPr>
        <p:txBody>
          <a:bodyPr/>
          <a:lstStyle/>
          <a:p>
            <a:r>
              <a:rPr lang="en-US" dirty="0"/>
              <a:t>Good performance over wide range of fraction values</a:t>
            </a:r>
          </a:p>
          <a:p>
            <a:pPr lvl="1"/>
            <a:r>
              <a:rPr lang="en-US" dirty="0"/>
              <a:t>F too small: Not enough parallelism</a:t>
            </a:r>
          </a:p>
          <a:p>
            <a:pPr lvl="1"/>
            <a:r>
              <a:rPr lang="en-US" dirty="0"/>
              <a:t>F too large: Thread overhead + run out of thread memory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1731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&amp; 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bottleneck</a:t>
            </a:r>
          </a:p>
          <a:p>
            <a:pPr lvl="1"/>
            <a:r>
              <a:rPr lang="en-US" dirty="0"/>
              <a:t>Top-level partition: No speedup</a:t>
            </a:r>
          </a:p>
          <a:p>
            <a:pPr lvl="1"/>
            <a:r>
              <a:rPr lang="en-US" dirty="0"/>
              <a:t>Second level: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2X speedup</a:t>
            </a:r>
          </a:p>
          <a:p>
            <a:pPr lvl="1"/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level: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</a:t>
            </a:r>
            <a:r>
              <a:rPr lang="en-US" baseline="30000" dirty="0"/>
              <a:t>k-1</a:t>
            </a:r>
            <a:r>
              <a:rPr lang="en-US" dirty="0"/>
              <a:t>X speedup</a:t>
            </a:r>
          </a:p>
          <a:p>
            <a:r>
              <a:rPr lang="en-US" dirty="0"/>
              <a:t>Implications</a:t>
            </a:r>
          </a:p>
          <a:p>
            <a:pPr lvl="1"/>
            <a:r>
              <a:rPr lang="en-US" dirty="0"/>
              <a:t>Good performance for small-scale parallelism</a:t>
            </a:r>
          </a:p>
          <a:p>
            <a:pPr lvl="1"/>
            <a:r>
              <a:rPr lang="en-US" dirty="0"/>
              <a:t>Would need to parallelize partitioning step to get large-scale parallelism</a:t>
            </a:r>
          </a:p>
          <a:p>
            <a:pPr lvl="2"/>
            <a:r>
              <a:rPr lang="en-US" dirty="0"/>
              <a:t>Parallel Sorting by Regular Sampling</a:t>
            </a:r>
          </a:p>
          <a:p>
            <a:pPr lvl="3"/>
            <a:r>
              <a:rPr lang="en-US" dirty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445070"/>
            <a:ext cx="7591425" cy="762000"/>
          </a:xfrm>
        </p:spPr>
        <p:txBody>
          <a:bodyPr/>
          <a:lstStyle/>
          <a:p>
            <a:r>
              <a:rPr lang="en-US" dirty="0"/>
              <a:t>Parallelizing Partitioning Step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6200" y="2892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929" y="2890012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968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X</a:t>
            </a:r>
            <a:r>
              <a:rPr lang="en-US" baseline="-25000" dirty="0">
                <a:latin typeface="+mn-lt"/>
              </a:rPr>
              <a:t>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304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X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6640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X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7976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X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362200" y="2895600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352801" y="2892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724399" y="2892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045074" y="2892806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010400" y="2892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489950" y="2890012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17265" y="2253734"/>
            <a:ext cx="381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Parallel partitioning based on global p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4800" y="5178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3803295" y="5178806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019175" y="5178806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5230167" y="5178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009775" y="5178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6373167" y="5181600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2330450" y="5178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185150" y="5178806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62425" y="457200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Reassemble into partitions</a:t>
            </a:r>
          </a:p>
        </p:txBody>
      </p:sp>
    </p:spTree>
    <p:extLst>
      <p:ext uri="{BB962C8B-B14F-4D97-AF65-F5344CB8AC3E}">
        <p14:creationId xmlns:p14="http://schemas.microsoft.com/office/powerpoint/2010/main" val="13073748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 with Parallel Partitioning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not obtain speedup</a:t>
            </a:r>
          </a:p>
          <a:p>
            <a:r>
              <a:rPr lang="en-US" dirty="0"/>
              <a:t>Speculate: Too much data copying</a:t>
            </a:r>
          </a:p>
          <a:p>
            <a:pPr lvl="1"/>
            <a:r>
              <a:rPr lang="en-US" dirty="0"/>
              <a:t>Could not do everything within source array</a:t>
            </a:r>
          </a:p>
          <a:p>
            <a:pPr lvl="1"/>
            <a:r>
              <a:rPr lang="en-US" dirty="0"/>
              <a:t>Set up temporary space for reassembling partition</a:t>
            </a:r>
          </a:p>
        </p:txBody>
      </p:sp>
    </p:spTree>
    <p:extLst>
      <p:ext uri="{BB962C8B-B14F-4D97-AF65-F5344CB8AC3E}">
        <p14:creationId xmlns:p14="http://schemas.microsoft.com/office/powerpoint/2010/main" val="40715114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parallelization strategy</a:t>
            </a:r>
          </a:p>
          <a:p>
            <a:pPr lvl="1"/>
            <a:r>
              <a:rPr lang="en-US" dirty="0"/>
              <a:t>Partition into K independent parts</a:t>
            </a:r>
          </a:p>
          <a:p>
            <a:pPr lvl="1"/>
            <a:r>
              <a:rPr lang="en-US" dirty="0"/>
              <a:t>Divide-and-conquer</a:t>
            </a:r>
          </a:p>
          <a:p>
            <a:r>
              <a:rPr lang="en-US" dirty="0"/>
              <a:t>Inner loops must be synchronization free</a:t>
            </a:r>
          </a:p>
          <a:p>
            <a:pPr lvl="1"/>
            <a:r>
              <a:rPr lang="en-US" dirty="0"/>
              <a:t>Synchronization operations very expensive</a:t>
            </a:r>
          </a:p>
          <a:p>
            <a:r>
              <a:rPr lang="en-US" dirty="0"/>
              <a:t>Beware of Amdahl’s Law</a:t>
            </a:r>
          </a:p>
          <a:p>
            <a:pPr lvl="1"/>
            <a:r>
              <a:rPr lang="en-US" dirty="0"/>
              <a:t>Serial code can become bottleneck</a:t>
            </a:r>
          </a:p>
          <a:p>
            <a:r>
              <a:rPr lang="en-US" dirty="0"/>
              <a:t>You can do it!</a:t>
            </a:r>
          </a:p>
          <a:p>
            <a:pPr lvl="1"/>
            <a:r>
              <a:rPr lang="en-US" dirty="0"/>
              <a:t>Achieving modest levels of parallelism is not difficult</a:t>
            </a:r>
          </a:p>
          <a:p>
            <a:pPr lvl="1"/>
            <a:r>
              <a:rPr lang="en-US" dirty="0"/>
              <a:t>Set up experimental framework and test multiple strategies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Parallel  Computing Hardware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Multicore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Multiple separate processors on single chip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Hyperthreading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Efficient execution of multiple threads on single core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Thread-Level Parallelism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Splitting program into independent tasks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Example 1: Parallel summation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Divide-and conquer parallelism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Example 2: Parallel quicksort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</p:txBody>
      </p:sp>
    </p:spTree>
    <p:extLst>
      <p:ext uri="{BB962C8B-B14F-4D97-AF65-F5344CB8AC3E}">
        <p14:creationId xmlns:p14="http://schemas.microsoft.com/office/powerpoint/2010/main" val="3562533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Multicore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812882"/>
            <a:ext cx="8366125" cy="923924"/>
          </a:xfrm>
        </p:spPr>
        <p:txBody>
          <a:bodyPr/>
          <a:lstStyle/>
          <a:p>
            <a:r>
              <a:rPr lang="en-US" dirty="0"/>
              <a:t>Multiple processors operating with coherent view of memory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914400" y="12954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>
                  <a:latin typeface="+mn-lt"/>
                </a:rPr>
                <a:t>L1 </a:t>
              </a:r>
            </a:p>
            <a:p>
              <a:r>
                <a:rPr lang="en-US" sz="1400" dirty="0">
                  <a:latin typeface="+mn-lt"/>
                </a:rPr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66026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+mn-lt"/>
                </a:rPr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41111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Core n-1</a:t>
              </a:r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03711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+mn-lt"/>
                </a:rPr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L3 unified cache</a:t>
              </a:r>
            </a:p>
            <a:p>
              <a:r>
                <a:rPr lang="en-US" sz="1400">
                  <a:latin typeface="+mn-lt"/>
                </a:rPr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</p:grp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9787" y="391665"/>
            <a:ext cx="2564485" cy="178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813" y="3675222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Overall effect consistent with each individual thread</a:t>
            </a:r>
          </a:p>
          <a:p>
            <a:pPr lvl="1"/>
            <a:r>
              <a:rPr lang="en-US" dirty="0"/>
              <a:t>Otherwise, arbitrary interleaving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b="0" dirty="0" err="1">
                  <a:latin typeface="Calibri" pitchFamily="34" charset="0"/>
                </a:rPr>
                <a:t>int</a:t>
              </a:r>
              <a:r>
                <a:rPr lang="en-US" sz="1800" b="0" dirty="0">
                  <a:latin typeface="Calibri" pitchFamily="34" charset="0"/>
                </a:rPr>
                <a:t> a = 1;</a:t>
              </a:r>
            </a:p>
            <a:p>
              <a:r>
                <a:rPr lang="en-US" sz="1800" b="0" dirty="0" err="1">
                  <a:latin typeface="Calibri" pitchFamily="34" charset="0"/>
                </a:rPr>
                <a:t>int</a:t>
              </a:r>
              <a:r>
                <a:rPr lang="en-US" sz="1800" b="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Wa</a:t>
              </a:r>
              <a:r>
                <a:rPr lang="en-US" sz="1800" b="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Rb</a:t>
              </a:r>
              <a:r>
                <a:rPr lang="en-US" sz="1800" b="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Wb</a:t>
              </a:r>
              <a:r>
                <a:rPr lang="en-US" sz="1800" b="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0" name="Group 9"/>
          <p:cNvGrpSpPr/>
          <p:nvPr/>
        </p:nvGrpSpPr>
        <p:grpSpPr>
          <a:xfrm>
            <a:off x="6464505" y="1664732"/>
            <a:ext cx="2006190" cy="1563888"/>
            <a:chOff x="6464505" y="1664732"/>
            <a:chExt cx="2006190" cy="1563888"/>
          </a:xfrm>
        </p:grpSpPr>
        <p:sp>
          <p:nvSpPr>
            <p:cNvPr id="15" name="TextBox 14"/>
            <p:cNvSpPr txBox="1"/>
            <p:nvPr/>
          </p:nvSpPr>
          <p:spPr>
            <a:xfrm>
              <a:off x="6464505" y="223802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34233" y="224544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>
              <a:off x="6894592" y="245495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triangl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6464505" y="285186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34233" y="28592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6894592" y="306879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triangl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6464505" y="166473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constraints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465" y="352433"/>
            <a:ext cx="7592093" cy="762000"/>
          </a:xfrm>
        </p:spPr>
        <p:txBody>
          <a:bodyPr/>
          <a:lstStyle/>
          <a:p>
            <a:r>
              <a:rPr lang="en-US" dirty="0"/>
              <a:t>Sequential Consistency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/>
              <a:t>Impossible outputs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100</a:t>
            </a:r>
            <a:r>
              <a:rPr lang="en-US" dirty="0">
                <a:solidFill>
                  <a:srgbClr val="FF0000"/>
                </a:solidFill>
              </a:rPr>
              <a:t>, 1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1, </a:t>
            </a:r>
            <a:r>
              <a:rPr lang="en-US" dirty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/>
              <a:t>Would require reaching both Ra and </a:t>
            </a:r>
            <a:r>
              <a:rPr lang="en-US" dirty="0" err="1"/>
              <a:t>Rb</a:t>
            </a:r>
            <a:r>
              <a:rPr lang="en-US" dirty="0"/>
              <a:t> before </a:t>
            </a:r>
            <a:r>
              <a:rPr lang="en-US" dirty="0" err="1"/>
              <a:t>Wa</a:t>
            </a:r>
            <a:r>
              <a:rPr lang="en-US" dirty="0"/>
              <a:t> and </a:t>
            </a:r>
            <a:r>
              <a:rPr lang="en-US" dirty="0" err="1"/>
              <a:t>Wb</a:t>
            </a:r>
            <a:endParaRPr lang="en-US" dirty="0"/>
          </a:p>
        </p:txBody>
      </p:sp>
      <p:grpSp>
        <p:nvGrpSpPr>
          <p:cNvPr id="4" name="Group 83"/>
          <p:cNvGrpSpPr/>
          <p:nvPr/>
        </p:nvGrpSpPr>
        <p:grpSpPr>
          <a:xfrm>
            <a:off x="3427523" y="3009900"/>
            <a:ext cx="5184553" cy="2362200"/>
            <a:chOff x="2057400" y="3048000"/>
            <a:chExt cx="5184553" cy="2362200"/>
          </a:xfrm>
        </p:grpSpPr>
        <p:sp>
          <p:nvSpPr>
            <p:cNvPr id="11" name="TextBox 10"/>
            <p:cNvSpPr txBox="1"/>
            <p:nvPr/>
          </p:nvSpPr>
          <p:spPr>
            <a:xfrm>
              <a:off x="2079121" y="347293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 flipV="1">
              <a:off x="2579258" y="3276600"/>
              <a:ext cx="876855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456113" y="30596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25841" y="306709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45472" y="307451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57800" y="327501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1" idx="3"/>
            </p:cNvCxnSpPr>
            <p:nvPr/>
          </p:nvCxnSpPr>
          <p:spPr bwMode="auto">
            <a:xfrm>
              <a:off x="2579258" y="3657600"/>
              <a:ext cx="876855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456113" y="3669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24" name="Straight Connector 23"/>
            <p:cNvCxnSpPr>
              <a:stCxn id="23" idx="3"/>
            </p:cNvCxnSpPr>
            <p:nvPr/>
          </p:nvCxnSpPr>
          <p:spPr bwMode="auto">
            <a:xfrm flipV="1">
              <a:off x="3974204" y="3689866"/>
              <a:ext cx="751637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4725841" y="348035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45472" y="348777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257800" y="36882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23" idx="3"/>
            </p:cNvCxnSpPr>
            <p:nvPr/>
          </p:nvCxnSpPr>
          <p:spPr bwMode="auto">
            <a:xfrm>
              <a:off x="3974204" y="3853934"/>
              <a:ext cx="751637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4725841" y="389362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5472" y="390104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5257800" y="4101544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057400" y="461275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43" name="Straight Connector 42"/>
            <p:cNvCxnSpPr>
              <a:stCxn id="42" idx="3"/>
            </p:cNvCxnSpPr>
            <p:nvPr/>
          </p:nvCxnSpPr>
          <p:spPr bwMode="auto">
            <a:xfrm flipV="1">
              <a:off x="2575491" y="4416424"/>
              <a:ext cx="858901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434392" y="419949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65920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4704120" y="420691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23751" y="421433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5236079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2" idx="3"/>
            </p:cNvCxnSpPr>
            <p:nvPr/>
          </p:nvCxnSpPr>
          <p:spPr bwMode="auto">
            <a:xfrm>
              <a:off x="2575491" y="4797424"/>
              <a:ext cx="858901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3434392" y="4809092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51" name="Straight Connector 50"/>
            <p:cNvCxnSpPr>
              <a:stCxn id="50" idx="3"/>
            </p:cNvCxnSpPr>
            <p:nvPr/>
          </p:nvCxnSpPr>
          <p:spPr bwMode="auto">
            <a:xfrm flipV="1">
              <a:off x="3934529" y="4829690"/>
              <a:ext cx="769591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4704120" y="4620180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023751" y="462760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236079" y="482810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50" idx="3"/>
            </p:cNvCxnSpPr>
            <p:nvPr/>
          </p:nvCxnSpPr>
          <p:spPr bwMode="auto">
            <a:xfrm>
              <a:off x="3934529" y="4993758"/>
              <a:ext cx="769591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4704120" y="503344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23751" y="50408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5236079" y="524136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6477000" y="3048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100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477000" y="3516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477000" y="3886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77000" y="4191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1, 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77000" y="4572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77000" y="5040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3886200" y="3276600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58"/>
          <p:cNvGrpSpPr/>
          <p:nvPr/>
        </p:nvGrpSpPr>
        <p:grpSpPr>
          <a:xfrm>
            <a:off x="5344327" y="1114433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b="0" dirty="0" err="1">
                  <a:latin typeface="Calibri" pitchFamily="34" charset="0"/>
                </a:rPr>
                <a:t>int</a:t>
              </a:r>
              <a:r>
                <a:rPr lang="en-US" sz="1800" b="0" dirty="0">
                  <a:latin typeface="Calibri" pitchFamily="34" charset="0"/>
                </a:rPr>
                <a:t> a = 1;</a:t>
              </a:r>
            </a:p>
            <a:p>
              <a:r>
                <a:rPr lang="en-US" sz="1800" b="0" dirty="0" err="1">
                  <a:latin typeface="Calibri" pitchFamily="34" charset="0"/>
                </a:rPr>
                <a:t>int</a:t>
              </a:r>
              <a:r>
                <a:rPr lang="en-US" sz="1800" b="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Wa</a:t>
              </a:r>
              <a:r>
                <a:rPr lang="en-US" sz="1800" b="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Rb</a:t>
              </a:r>
              <a:r>
                <a:rPr lang="en-US" sz="1800" b="0" dirty="0">
                  <a:latin typeface="Calibri" pitchFamily="34" charset="0"/>
                </a:rPr>
                <a:t>: 	</a:t>
              </a:r>
              <a:r>
                <a:rPr lang="en-US" sz="1800" b="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b="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>
                  <a:latin typeface="Calibri" pitchFamily="34" charset="0"/>
                </a:rPr>
                <a:t>Wb</a:t>
              </a:r>
              <a:r>
                <a:rPr lang="en-US" sz="1800" b="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>
                  <a:latin typeface="Calibri" pitchFamily="34" charset="0"/>
                </a:rPr>
                <a:t>Ra:	</a:t>
              </a:r>
              <a:r>
                <a:rPr lang="en-US" sz="1800" b="0" dirty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b="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Exclusive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a:2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E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E</a:t>
              </a:r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+mn-lt"/>
                </a:rPr>
                <a:t>int</a:t>
              </a:r>
              <a:r>
                <a:rPr lang="en-US" sz="1800" dirty="0">
                  <a:latin typeface="+mn-lt"/>
                </a:rPr>
                <a:t> a = 1;</a:t>
              </a:r>
            </a:p>
            <a:p>
              <a:r>
                <a:rPr lang="en-US" sz="1800" dirty="0" err="1">
                  <a:latin typeface="+mn-lt"/>
                </a:rPr>
                <a:t>int</a:t>
              </a:r>
              <a:r>
                <a:rPr lang="en-US" sz="1800" dirty="0">
                  <a:latin typeface="+mn-lt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+mn-lt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+mn-lt"/>
                </a:rPr>
                <a:t>Wa</a:t>
              </a:r>
              <a:r>
                <a:rPr lang="en-US" sz="1800" dirty="0">
                  <a:latin typeface="+mn-lt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+mn-lt"/>
                </a:rPr>
                <a:t>Rb</a:t>
              </a:r>
              <a:r>
                <a:rPr lang="en-US" sz="1800" dirty="0">
                  <a:latin typeface="+mn-lt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+mn-lt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+mn-lt"/>
                </a:rPr>
                <a:t>Wb</a:t>
              </a:r>
              <a:r>
                <a:rPr lang="en-US" sz="1800" dirty="0">
                  <a:latin typeface="+mn-lt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+mn-lt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1" name="Rectangle 30"/>
          <p:cNvSpPr/>
          <p:nvPr/>
        </p:nvSpPr>
        <p:spPr bwMode="auto">
          <a:xfrm>
            <a:off x="1390650" y="5181600"/>
            <a:ext cx="36195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T1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905125" y="5181600"/>
            <a:ext cx="36195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T2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Exclusive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a:2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E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E</a:t>
              </a:r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5542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a:2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a:2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>
                <a:latin typeface="Calibri" pitchFamily="34" charset="0"/>
              </a:rPr>
              <a:t>Supply</a:t>
            </a:r>
            <a:r>
              <a:rPr lang="en-US" sz="2000" b="0" kern="0" dirty="0">
                <a:latin typeface="Calibri" pitchFamily="34" charset="0"/>
              </a:rPr>
              <a:t> value from cache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1390650" y="5181600"/>
            <a:ext cx="36195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T1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2905125" y="5181600"/>
            <a:ext cx="36195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T2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381125" y="5181600"/>
            <a:ext cx="1047750" cy="304800"/>
            <a:chOff x="1543050" y="5334000"/>
            <a:chExt cx="1047750" cy="304800"/>
          </a:xfrm>
        </p:grpSpPr>
        <p:sp>
          <p:nvSpPr>
            <p:cNvPr id="51" name="Rectangle 50"/>
            <p:cNvSpPr/>
            <p:nvPr/>
          </p:nvSpPr>
          <p:spPr bwMode="auto">
            <a:xfrm>
              <a:off x="1543050" y="5334000"/>
              <a:ext cx="36195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S</a:t>
              </a: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1905000" y="53340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a:2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900362" y="5181601"/>
            <a:ext cx="1057275" cy="304801"/>
            <a:chOff x="3057525" y="5334000"/>
            <a:chExt cx="1057275" cy="304801"/>
          </a:xfrm>
        </p:grpSpPr>
        <p:sp>
          <p:nvSpPr>
            <p:cNvPr id="55" name="Rectangle 54"/>
            <p:cNvSpPr/>
            <p:nvPr/>
          </p:nvSpPr>
          <p:spPr bwMode="auto">
            <a:xfrm>
              <a:off x="3429000" y="5334001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b:200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057525" y="5334000"/>
              <a:ext cx="36195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45394"/>
            <a:ext cx="4251325" cy="923925"/>
          </a:xfrm>
        </p:spPr>
        <p:txBody>
          <a:bodyPr/>
          <a:lstStyle/>
          <a:p>
            <a:r>
              <a:rPr lang="en-US" dirty="0"/>
              <a:t>Thread consistency constraints violated due to out-of-order execution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8006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2578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2578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7338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6482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6474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295400"/>
            <a:chOff x="1600994" y="2895601"/>
            <a:chExt cx="5338644" cy="12954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2018506" cy="1295400"/>
              <a:chOff x="1600994" y="2895601"/>
              <a:chExt cx="2018506" cy="12954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flipH="1" flipV="1">
                <a:off x="1943894" y="3200401"/>
                <a:ext cx="1675606" cy="9906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04951" y="6167437"/>
            <a:ext cx="84056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Fix: Add </a:t>
            </a:r>
            <a:r>
              <a:rPr lang="en-US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SFENCE</a:t>
            </a:r>
            <a:r>
              <a:rPr lang="en-US" kern="0" dirty="0"/>
              <a:t> instructions between </a:t>
            </a:r>
            <a:r>
              <a:rPr lang="en-US" kern="0" dirty="0" err="1"/>
              <a:t>Wa</a:t>
            </a:r>
            <a:r>
              <a:rPr lang="en-US" kern="0" dirty="0"/>
              <a:t> &amp; </a:t>
            </a:r>
            <a:r>
              <a:rPr lang="en-US" kern="0" dirty="0" err="1"/>
              <a:t>Rb</a:t>
            </a:r>
            <a:r>
              <a:rPr lang="en-US" kern="0" dirty="0"/>
              <a:t> and </a:t>
            </a:r>
            <a:r>
              <a:rPr lang="en-US" kern="0" dirty="0" err="1"/>
              <a:t>Wb</a:t>
            </a:r>
            <a:r>
              <a:rPr lang="en-US" kern="0" dirty="0"/>
              <a:t> &amp; Ra</a:t>
            </a:r>
          </a:p>
        </p:txBody>
      </p:sp>
    </p:spTree>
    <p:extLst>
      <p:ext uri="{BB962C8B-B14F-4D97-AF65-F5344CB8AC3E}">
        <p14:creationId xmlns:p14="http://schemas.microsoft.com/office/powerpoint/2010/main" val="97614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  Computing Hardware</a:t>
            </a:r>
          </a:p>
          <a:p>
            <a:pPr lvl="1"/>
            <a:r>
              <a:rPr lang="en-US" dirty="0" err="1"/>
              <a:t>Multicore</a:t>
            </a:r>
            <a:endParaRPr lang="en-US" dirty="0"/>
          </a:p>
          <a:p>
            <a:pPr lvl="2"/>
            <a:r>
              <a:rPr lang="en-US" dirty="0"/>
              <a:t>Multiple separate processors on single chip</a:t>
            </a:r>
          </a:p>
          <a:p>
            <a:pPr lvl="1"/>
            <a:r>
              <a:rPr lang="en-US" dirty="0" err="1"/>
              <a:t>Hyperthreading</a:t>
            </a:r>
            <a:endParaRPr lang="en-US" dirty="0"/>
          </a:p>
          <a:p>
            <a:pPr lvl="2"/>
            <a:r>
              <a:rPr lang="en-US" dirty="0"/>
              <a:t>Efficient execution of multiple threads on single core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 1: Parallel summation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 2: Parallel quicksort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</p:txBody>
      </p:sp>
    </p:spTree>
    <p:extLst>
      <p:ext uri="{BB962C8B-B14F-4D97-AF65-F5344CB8AC3E}">
        <p14:creationId xmlns:p14="http://schemas.microsoft.com/office/powerpoint/2010/main" val="55575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5678"/>
            <a:ext cx="8839200" cy="762000"/>
          </a:xfrm>
        </p:spPr>
        <p:txBody>
          <a:bodyPr/>
          <a:lstStyle/>
          <a:p>
            <a:r>
              <a:rPr lang="en-US" sz="3200" dirty="0"/>
              <a:t>Out-of-Order Processor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86378"/>
            <a:ext cx="8518525" cy="1228724"/>
          </a:xfrm>
        </p:spPr>
        <p:txBody>
          <a:bodyPr/>
          <a:lstStyle/>
          <a:p>
            <a:r>
              <a:rPr lang="en-US" dirty="0"/>
              <a:t>Instruction control dynamically converts program into stream of operations</a:t>
            </a:r>
          </a:p>
          <a:p>
            <a:r>
              <a:rPr lang="en-US" dirty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86176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85876"/>
            <a:ext cx="51816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81276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Registers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66876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619377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4029076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524378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438276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2009776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809876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323433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85977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809877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</a:t>
            </a: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619376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/>
              <a:t>Hyperthreading</a:t>
            </a:r>
            <a:r>
              <a:rPr lang="en-US" dirty="0"/>
              <a:t>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18112"/>
            <a:ext cx="8366125" cy="1228724"/>
          </a:xfrm>
        </p:spPr>
        <p:txBody>
          <a:bodyPr/>
          <a:lstStyle/>
          <a:p>
            <a:r>
              <a:rPr lang="en-US" dirty="0"/>
              <a:t>Replicate instruction control to process K instruction streams</a:t>
            </a:r>
          </a:p>
          <a:p>
            <a:r>
              <a:rPr lang="en-US" dirty="0"/>
              <a:t>K copies of all registers</a:t>
            </a:r>
          </a:p>
          <a:p>
            <a:r>
              <a:rPr lang="en-US" dirty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47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219200" y="1219200"/>
            <a:ext cx="5638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52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>
                <a:latin typeface="+mn-lt"/>
              </a:rPr>
              <a:t>Reg</a:t>
            </a:r>
            <a:r>
              <a:rPr lang="en-US" sz="1800" dirty="0">
                <a:latin typeface="+mn-lt"/>
              </a:rPr>
              <a:t> 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181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429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B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43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410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010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6629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200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001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4800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524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>
                <a:latin typeface="+mn-lt"/>
              </a:rPr>
              <a:t>Reg</a:t>
            </a:r>
            <a:r>
              <a:rPr lang="en-US" sz="1800" dirty="0">
                <a:latin typeface="+mn-lt"/>
              </a:rPr>
              <a:t>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200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A</a:t>
            </a:r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2971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048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4419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181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A</a:t>
            </a:r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5324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5924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B</a:t>
            </a: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011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Get data about machine from /</a:t>
            </a:r>
            <a:r>
              <a:rPr lang="en-US" sz="2600" dirty="0" err="1"/>
              <a:t>proc</a:t>
            </a:r>
            <a:r>
              <a:rPr lang="en-US" sz="2600" dirty="0"/>
              <a:t>/</a:t>
            </a:r>
            <a:r>
              <a:rPr lang="en-US" sz="2600" dirty="0" err="1"/>
              <a:t>cpuinfo</a:t>
            </a:r>
            <a:endParaRPr lang="en-US" sz="2600" dirty="0"/>
          </a:p>
          <a:p>
            <a:r>
              <a:rPr lang="en-US" sz="2600" dirty="0"/>
              <a:t>Shark Machines</a:t>
            </a:r>
          </a:p>
          <a:p>
            <a:pPr lvl="1"/>
            <a:r>
              <a:rPr lang="en-US" dirty="0"/>
              <a:t>Intel Xeon E5520 @ 2.27 GHz</a:t>
            </a:r>
          </a:p>
          <a:p>
            <a:pPr lvl="1"/>
            <a:r>
              <a:rPr lang="en-US" dirty="0"/>
              <a:t>Nehalem, ca. 2010</a:t>
            </a:r>
          </a:p>
          <a:p>
            <a:pPr lvl="1"/>
            <a:r>
              <a:rPr lang="en-US" dirty="0"/>
              <a:t>8 Cores</a:t>
            </a:r>
          </a:p>
          <a:p>
            <a:pPr lvl="1"/>
            <a:r>
              <a:rPr lang="en-US" dirty="0"/>
              <a:t>Each can do 2x </a:t>
            </a:r>
            <a:r>
              <a:rPr lang="en-US" dirty="0" err="1"/>
              <a:t>hyperthreading</a:t>
            </a:r>
            <a:endParaRPr lang="en-US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4556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Parallel Summation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6875" y="1362075"/>
                <a:ext cx="7896225" cy="4657725"/>
              </a:xfrm>
            </p:spPr>
            <p:txBody>
              <a:bodyPr/>
              <a:lstStyle/>
              <a:p>
                <a:r>
                  <a:rPr lang="en-US" dirty="0"/>
                  <a:t>Sum numbers </a:t>
                </a:r>
                <a:r>
                  <a:rPr lang="en-US" i="1" dirty="0"/>
                  <a:t>0, …, n-1</a:t>
                </a:r>
              </a:p>
              <a:p>
                <a:pPr lvl="1"/>
                <a:r>
                  <a:rPr lang="en-US" dirty="0"/>
                  <a:t>Should add up to </a:t>
                </a:r>
                <a:r>
                  <a:rPr lang="en-US" i="1" dirty="0"/>
                  <a:t>((n-1)*n)/2</a:t>
                </a:r>
              </a:p>
              <a:p>
                <a:pPr lvl="1"/>
                <a:endParaRPr lang="en-US" i="1" dirty="0"/>
              </a:p>
              <a:p>
                <a:r>
                  <a:rPr lang="en-US" dirty="0"/>
                  <a:t>Partition values </a:t>
                </a:r>
                <a:r>
                  <a:rPr lang="en-US" i="1" dirty="0"/>
                  <a:t>1, …, n-1 </a:t>
                </a:r>
                <a:r>
                  <a:rPr lang="en-US" dirty="0"/>
                  <a:t>into </a:t>
                </a:r>
                <a:r>
                  <a:rPr lang="en-US" i="1" dirty="0"/>
                  <a:t>t</a:t>
                </a:r>
                <a:r>
                  <a:rPr lang="en-US" dirty="0"/>
                  <a:t> ranges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⌊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⌋</m:t>
                    </m:r>
                  </m:oMath>
                </a14:m>
                <a:r>
                  <a:rPr lang="en-US" dirty="0"/>
                  <a:t> values in each range</a:t>
                </a:r>
              </a:p>
              <a:p>
                <a:pPr lvl="1"/>
                <a:r>
                  <a:rPr lang="en-US" dirty="0"/>
                  <a:t>Each of </a:t>
                </a:r>
                <a:r>
                  <a:rPr lang="en-US" i="1" dirty="0"/>
                  <a:t>t</a:t>
                </a:r>
                <a:r>
                  <a:rPr lang="en-US" dirty="0"/>
                  <a:t> threads processes 1 range </a:t>
                </a:r>
              </a:p>
              <a:p>
                <a:pPr lvl="1"/>
                <a:r>
                  <a:rPr lang="en-US" dirty="0"/>
                  <a:t>For simplicity, assume </a:t>
                </a:r>
                <a:r>
                  <a:rPr lang="en-US" i="1" dirty="0"/>
                  <a:t>n</a:t>
                </a:r>
                <a:r>
                  <a:rPr lang="en-US" dirty="0"/>
                  <a:t> is a multiple of </a:t>
                </a:r>
                <a:r>
                  <a:rPr lang="en-US" i="1" dirty="0"/>
                  <a:t>t</a:t>
                </a:r>
                <a:r>
                  <a:rPr lang="en-US" dirty="0"/>
                  <a:t> 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Let’s consider different ways that multiple threads might work on their assigned ranges in parallel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6875" y="1362075"/>
                <a:ext cx="7896225" cy="4657725"/>
              </a:xfrm>
              <a:blipFill>
                <a:blip r:embed="rId2"/>
                <a:stretch>
                  <a:fillRect l="-77" t="-1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attempt: </a:t>
            </a:r>
            <a:r>
              <a:rPr lang="en-US" dirty="0" err="1">
                <a:latin typeface="Courier New"/>
                <a:cs typeface="Courier New"/>
              </a:rPr>
              <a:t>psum-mutex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2008"/>
            <a:ext cx="7896225" cy="1228725"/>
          </a:xfrm>
        </p:spPr>
        <p:txBody>
          <a:bodyPr/>
          <a:lstStyle/>
          <a:p>
            <a:r>
              <a:rPr lang="en-US" dirty="0"/>
              <a:t>Simplest approach: Threads sum into a global variable protected by a semaphore </a:t>
            </a:r>
            <a:r>
              <a:rPr lang="en-US" dirty="0" err="1"/>
              <a:t>mutex</a:t>
            </a:r>
            <a:r>
              <a:rPr lang="en-US" dirty="0"/>
              <a:t>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51837" y="2209800"/>
            <a:ext cx="805876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Number of elements to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Mutex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to protect global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log_nelems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[MAXTHREADS];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[MAXTHREADS];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input arguments */</a:t>
            </a: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atoi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log_nelems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atoi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[2]);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nelems = (1L &lt;&lt; log_nelems);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/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sem_init(&amp;mutex, 0, 1);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1318" y="63362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152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31749</TotalTime>
  <Words>2944</Words>
  <Application>Microsoft Office PowerPoint</Application>
  <PresentationFormat>On-screen Show (4:3)</PresentationFormat>
  <Paragraphs>736</Paragraphs>
  <Slides>46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7" baseType="lpstr">
      <vt:lpstr>ＭＳ Ｐゴシック</vt:lpstr>
      <vt:lpstr>Arial</vt:lpstr>
      <vt:lpstr>Arial Narrow</vt:lpstr>
      <vt:lpstr>Calibri</vt:lpstr>
      <vt:lpstr>Cambria Math</vt:lpstr>
      <vt:lpstr>Courier New</vt:lpstr>
      <vt:lpstr>Symbol</vt:lpstr>
      <vt:lpstr>Times New Roman</vt:lpstr>
      <vt:lpstr>Wingdings</vt:lpstr>
      <vt:lpstr>Wingdings 2</vt:lpstr>
      <vt:lpstr>template2007</vt:lpstr>
      <vt:lpstr>Thread-Level Parallelism  15-213: Introduction to Computer Systems 26th Lecture, November 29, 2016</vt:lpstr>
      <vt:lpstr>Today</vt:lpstr>
      <vt:lpstr>Exploiting parallel execution</vt:lpstr>
      <vt:lpstr>Typical Multicore Processor</vt:lpstr>
      <vt:lpstr>Out-of-Order Processor Structure</vt:lpstr>
      <vt:lpstr>Hyperthreading Implementation</vt:lpstr>
      <vt:lpstr>Benchmark Machine</vt:lpstr>
      <vt:lpstr>Example 1: Parallel Summation</vt:lpstr>
      <vt:lpstr>First attempt: psum-mutex</vt:lpstr>
      <vt:lpstr>psum-mutex (cont)</vt:lpstr>
      <vt:lpstr>psum-mutex Thread Routine</vt:lpstr>
      <vt:lpstr>psum-mutex Performance</vt:lpstr>
      <vt:lpstr>Next Attempt: psum-array</vt:lpstr>
      <vt:lpstr>psum-array Performance</vt:lpstr>
      <vt:lpstr>Next Attempt: psum-local</vt:lpstr>
      <vt:lpstr>psum-local Performance</vt:lpstr>
      <vt:lpstr>Characterizing Parallel Program Performance</vt:lpstr>
      <vt:lpstr>Performance of psum-local</vt:lpstr>
      <vt:lpstr>Amdahl’s Law</vt:lpstr>
      <vt:lpstr>Amdahl’s Law Example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Amdahl’s Law &amp; Parallel Quicksort</vt:lpstr>
      <vt:lpstr>Parallelizing Partitioning Step</vt:lpstr>
      <vt:lpstr>Experience with Parallel Partitioning</vt:lpstr>
      <vt:lpstr>Lessons Learned</vt:lpstr>
      <vt:lpstr>Today</vt:lpstr>
      <vt:lpstr>Memory Consistency</vt:lpstr>
      <vt:lpstr>Sequential Consistency Example</vt:lpstr>
      <vt:lpstr>Non-Coherent Cache Scenario</vt:lpstr>
      <vt:lpstr>Snoopy Caches</vt:lpstr>
      <vt:lpstr>Snoopy Caches</vt:lpstr>
      <vt:lpstr>Non-Sequentially Consistent Scenario</vt:lpstr>
      <vt:lpstr>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Phil Gibbons</cp:lastModifiedBy>
  <cp:revision>879</cp:revision>
  <cp:lastPrinted>2015-12-01T20:18:55Z</cp:lastPrinted>
  <dcterms:created xsi:type="dcterms:W3CDTF">2012-11-29T15:32:24Z</dcterms:created>
  <dcterms:modified xsi:type="dcterms:W3CDTF">2016-11-29T18:05:37Z</dcterms:modified>
</cp:coreProperties>
</file>