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0"/>
  </p:notesMasterIdLst>
  <p:handoutMasterIdLst>
    <p:handoutMasterId r:id="rId41"/>
  </p:handoutMasterIdLst>
  <p:sldIdLst>
    <p:sldId id="542" r:id="rId2"/>
    <p:sldId id="620" r:id="rId3"/>
    <p:sldId id="632" r:id="rId4"/>
    <p:sldId id="633" r:id="rId5"/>
    <p:sldId id="631" r:id="rId6"/>
    <p:sldId id="552" r:id="rId7"/>
    <p:sldId id="553" r:id="rId8"/>
    <p:sldId id="554" r:id="rId9"/>
    <p:sldId id="602" r:id="rId10"/>
    <p:sldId id="555" r:id="rId11"/>
    <p:sldId id="556" r:id="rId12"/>
    <p:sldId id="624" r:id="rId13"/>
    <p:sldId id="618" r:id="rId14"/>
    <p:sldId id="557" r:id="rId15"/>
    <p:sldId id="558" r:id="rId16"/>
    <p:sldId id="559" r:id="rId17"/>
    <p:sldId id="634" r:id="rId18"/>
    <p:sldId id="560" r:id="rId19"/>
    <p:sldId id="561" r:id="rId20"/>
    <p:sldId id="562" r:id="rId21"/>
    <p:sldId id="563" r:id="rId22"/>
    <p:sldId id="625" r:id="rId23"/>
    <p:sldId id="564" r:id="rId24"/>
    <p:sldId id="571" r:id="rId25"/>
    <p:sldId id="626" r:id="rId26"/>
    <p:sldId id="566" r:id="rId27"/>
    <p:sldId id="605" r:id="rId28"/>
    <p:sldId id="627" r:id="rId29"/>
    <p:sldId id="607" r:id="rId30"/>
    <p:sldId id="617" r:id="rId31"/>
    <p:sldId id="608" r:id="rId32"/>
    <p:sldId id="567" r:id="rId33"/>
    <p:sldId id="635" r:id="rId34"/>
    <p:sldId id="568" r:id="rId35"/>
    <p:sldId id="629" r:id="rId36"/>
    <p:sldId id="630" r:id="rId37"/>
    <p:sldId id="628" r:id="rId38"/>
    <p:sldId id="611" r:id="rId39"/>
  </p:sldIdLst>
  <p:sldSz cx="9144000" cy="6858000" type="screen4x3"/>
  <p:notesSz cx="7302500" cy="9586913"/>
  <p:custDataLst>
    <p:tags r:id="rId4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72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D6D6F5"/>
    <a:srgbClr val="D5F1CF"/>
    <a:srgbClr val="AC0000"/>
    <a:srgbClr val="F7F5CD"/>
    <a:srgbClr val="000000"/>
    <a:srgbClr val="9D3E40"/>
    <a:srgbClr val="990000"/>
    <a:srgbClr val="F1C7C7"/>
    <a:srgbClr val="F6F5BD"/>
    <a:srgbClr val="EBAF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0560" autoAdjust="0"/>
    <p:restoredTop sz="94626" autoAdjust="0"/>
  </p:normalViewPr>
  <p:slideViewPr>
    <p:cSldViewPr snapToGrid="0">
      <p:cViewPr>
        <p:scale>
          <a:sx n="108" d="100"/>
          <a:sy n="108" d="100"/>
        </p:scale>
        <p:origin x="-1144" y="-928"/>
      </p:cViewPr>
      <p:guideLst>
        <p:guide orient="horz" pos="172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heme" Target="theme/theme1.xml"/><Relationship Id="rId47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notesMaster" Target="notesMasters/notesMaster1.xml"/><Relationship Id="rId41" Type="http://schemas.openxmlformats.org/officeDocument/2006/relationships/handoutMaster" Target="handoutMasters/handoutMaster1.xml"/><Relationship Id="rId42" Type="http://schemas.openxmlformats.org/officeDocument/2006/relationships/printerSettings" Target="printerSettings/printerSettings1.bin"/><Relationship Id="rId43" Type="http://schemas.openxmlformats.org/officeDocument/2006/relationships/tags" Target="tags/tag1.xml"/><Relationship Id="rId44" Type="http://schemas.openxmlformats.org/officeDocument/2006/relationships/presProps" Target="presProps.xml"/><Relationship Id="rId4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1173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3270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4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4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4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4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6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9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1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1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1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1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57685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3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3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5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5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7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7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9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9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9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9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1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1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6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6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7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7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7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7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3675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15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9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9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9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9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6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3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4205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246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6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6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8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0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0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2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2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667" y="4553434"/>
            <a:ext cx="5355167" cy="431341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873250"/>
          </a:xfrm>
        </p:spPr>
        <p:txBody>
          <a:bodyPr/>
          <a:lstStyle/>
          <a:p>
            <a:pPr marL="0" indent="0"/>
            <a:r>
              <a:rPr lang="en-US" dirty="0"/>
              <a:t>Synchronization: Basics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sz="2000" b="0" dirty="0"/>
              <a:t>15-213: Introduction to Computer Systems</a:t>
            </a:r>
            <a:r>
              <a:rPr lang="en-US" b="0" dirty="0"/>
              <a:t/>
            </a:r>
            <a:br>
              <a:rPr lang="en-US" b="0" dirty="0"/>
            </a:br>
            <a:r>
              <a:rPr lang="en-US" sz="2000" b="0" dirty="0"/>
              <a:t>24</a:t>
            </a:r>
            <a:r>
              <a:rPr lang="en-US" sz="2000" b="0" baseline="30000" dirty="0"/>
              <a:t>th</a:t>
            </a:r>
            <a:r>
              <a:rPr lang="en-US" sz="2000" b="0" dirty="0"/>
              <a:t> Lecture, November 17, 2016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/>
              <a:t>Instructor:</a:t>
            </a:r>
            <a:r>
              <a:rPr lang="en-US" dirty="0"/>
              <a:t> </a:t>
            </a:r>
          </a:p>
          <a:p>
            <a:pPr lvl="0">
              <a:spcBef>
                <a:spcPts val="500"/>
              </a:spcBef>
              <a:buClrTx/>
              <a:buSzTx/>
              <a:defRPr/>
            </a:pPr>
            <a:r>
              <a:rPr lang="en-US" dirty="0">
                <a:solidFill>
                  <a:srgbClr val="000000"/>
                </a:solidFill>
                <a:latin typeface="Calibri"/>
                <a:cs typeface="Calibri"/>
                <a:sym typeface="Calibri" charset="0"/>
              </a:rPr>
              <a:t>Phil Gibbons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76200" y="1828800"/>
            <a:ext cx="4267200" cy="477053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global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var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main, char *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[])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pthread_t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tid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 err="1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da-DK" sz="1600" dirty="0" err="1">
                <a:solidFill>
                  <a:srgbClr val="C1651C"/>
                </a:solidFill>
                <a:latin typeface="Courier New"/>
                <a:cs typeface="Courier New"/>
              </a:rPr>
              <a:t>msgs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[2] =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"Hello from foo"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"Hello from bar"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ptr = msgs;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(i = 0; i &lt; 2; i++)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Pthread_create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(&amp;tid,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da-DK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(</a:t>
            </a:r>
            <a:r>
              <a:rPr lang="da-DK" sz="1600" dirty="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*)i);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Pthread_exit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da-DK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4495800" y="3559076"/>
            <a:ext cx="4508265" cy="230832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"[%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ld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]:  %s (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=%d)\n"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], ++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93184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97862"/>
            <a:ext cx="8972550" cy="781050"/>
          </a:xfrm>
        </p:spPr>
        <p:txBody>
          <a:bodyPr/>
          <a:lstStyle/>
          <a:p>
            <a:r>
              <a:rPr lang="en-US" dirty="0"/>
              <a:t>Mapping Variable Instances to Memory</a:t>
            </a:r>
          </a:p>
        </p:txBody>
      </p:sp>
      <p:sp>
        <p:nvSpPr>
          <p:cNvPr id="931845" name="Text Box 5"/>
          <p:cNvSpPr txBox="1">
            <a:spLocks noChangeArrowheads="1"/>
          </p:cNvSpPr>
          <p:nvPr/>
        </p:nvSpPr>
        <p:spPr bwMode="auto">
          <a:xfrm>
            <a:off x="200673" y="1130888"/>
            <a:ext cx="3583481" cy="27699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Global </a:t>
            </a:r>
            <a:r>
              <a:rPr lang="en-US" sz="1800" i="1" dirty="0" err="1">
                <a:solidFill>
                  <a:srgbClr val="C00000"/>
                </a:solidFill>
                <a:latin typeface="Calibri" pitchFamily="34" charset="0"/>
              </a:rPr>
              <a:t>var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: </a:t>
            </a:r>
            <a:r>
              <a:rPr lang="en-US" sz="1800" dirty="0">
                <a:latin typeface="Calibri" pitchFamily="34" charset="0"/>
              </a:rPr>
              <a:t>1 instance (</a:t>
            </a:r>
            <a:r>
              <a:rPr lang="en-US" sz="1800" dirty="0" err="1">
                <a:latin typeface="Courier New" pitchFamily="49" charset="0"/>
              </a:rPr>
              <a:t>ptr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>
                <a:latin typeface="Calibri" pitchFamily="34" charset="0"/>
              </a:rPr>
              <a:t>[data])</a:t>
            </a:r>
          </a:p>
        </p:txBody>
      </p:sp>
      <p:sp>
        <p:nvSpPr>
          <p:cNvPr id="931846" name="Line 6"/>
          <p:cNvSpPr>
            <a:spLocks noChangeShapeType="1"/>
          </p:cNvSpPr>
          <p:nvPr/>
        </p:nvSpPr>
        <p:spPr bwMode="auto">
          <a:xfrm flipH="1">
            <a:off x="987972" y="1450975"/>
            <a:ext cx="307429" cy="446141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1847" name="Text Box 7"/>
          <p:cNvSpPr txBox="1">
            <a:spLocks noChangeArrowheads="1"/>
          </p:cNvSpPr>
          <p:nvPr/>
        </p:nvSpPr>
        <p:spPr bwMode="auto">
          <a:xfrm>
            <a:off x="4972286" y="6019800"/>
            <a:ext cx="4032837" cy="27699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Local static </a:t>
            </a:r>
            <a:r>
              <a:rPr lang="en-US" sz="1800" i="1" dirty="0" err="1">
                <a:solidFill>
                  <a:srgbClr val="C00000"/>
                </a:solidFill>
                <a:latin typeface="Calibri" pitchFamily="34" charset="0"/>
              </a:rPr>
              <a:t>var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: </a:t>
            </a:r>
            <a:r>
              <a:rPr lang="en-US" sz="1800" dirty="0">
                <a:latin typeface="Calibri" pitchFamily="34" charset="0"/>
              </a:rPr>
              <a:t>1 instance (</a:t>
            </a:r>
            <a:r>
              <a:rPr lang="en-US" sz="1800" dirty="0" err="1">
                <a:latin typeface="Courier New" pitchFamily="49" charset="0"/>
              </a:rPr>
              <a:t>cnt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>
                <a:latin typeface="Calibri" pitchFamily="34" charset="0"/>
              </a:rPr>
              <a:t>[data])</a:t>
            </a:r>
          </a:p>
        </p:txBody>
      </p:sp>
      <p:sp>
        <p:nvSpPr>
          <p:cNvPr id="931848" name="Line 8"/>
          <p:cNvSpPr>
            <a:spLocks noChangeShapeType="1"/>
          </p:cNvSpPr>
          <p:nvPr/>
        </p:nvSpPr>
        <p:spPr bwMode="auto">
          <a:xfrm flipH="1" flipV="1">
            <a:off x="5743903" y="4636088"/>
            <a:ext cx="604921" cy="134620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1849" name="Text Box 9"/>
          <p:cNvSpPr txBox="1">
            <a:spLocks noChangeArrowheads="1"/>
          </p:cNvSpPr>
          <p:nvPr/>
        </p:nvSpPr>
        <p:spPr bwMode="auto">
          <a:xfrm>
            <a:off x="3815414" y="1399401"/>
            <a:ext cx="3927485" cy="27699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Local </a:t>
            </a:r>
            <a:r>
              <a:rPr lang="en-US" sz="1800" i="1" dirty="0" err="1">
                <a:solidFill>
                  <a:srgbClr val="C00000"/>
                </a:solidFill>
                <a:latin typeface="Calibri" pitchFamily="34" charset="0"/>
              </a:rPr>
              <a:t>vars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: </a:t>
            </a:r>
            <a:r>
              <a:rPr lang="en-US" sz="1800" dirty="0">
                <a:latin typeface="Calibri" pitchFamily="34" charset="0"/>
              </a:rPr>
              <a:t>1 instance (</a:t>
            </a:r>
            <a:r>
              <a:rPr lang="en-US" sz="1800" dirty="0" err="1">
                <a:latin typeface="Courier New" pitchFamily="49" charset="0"/>
              </a:rPr>
              <a:t>i.m</a:t>
            </a:r>
            <a:r>
              <a:rPr lang="en-US" sz="1800" dirty="0">
                <a:latin typeface="Courier New" pitchFamily="49" charset="0"/>
              </a:rPr>
              <a:t>, </a:t>
            </a:r>
            <a:r>
              <a:rPr lang="en-US" sz="1800" dirty="0" err="1">
                <a:latin typeface="Courier New" pitchFamily="49" charset="0"/>
              </a:rPr>
              <a:t>msgs.m</a:t>
            </a:r>
            <a:r>
              <a:rPr lang="en-US" sz="1800" dirty="0">
                <a:latin typeface="Calibri" pitchFamily="34" charset="0"/>
              </a:rPr>
              <a:t>)</a:t>
            </a:r>
          </a:p>
        </p:txBody>
      </p:sp>
      <p:sp>
        <p:nvSpPr>
          <p:cNvPr id="931850" name="Line 10"/>
          <p:cNvSpPr>
            <a:spLocks noChangeShapeType="1"/>
          </p:cNvSpPr>
          <p:nvPr/>
        </p:nvSpPr>
        <p:spPr bwMode="auto">
          <a:xfrm flipH="1">
            <a:off x="1486549" y="1676400"/>
            <a:ext cx="2971799" cy="129540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1851" name="Text Box 11"/>
          <p:cNvSpPr txBox="1">
            <a:spLocks noChangeArrowheads="1"/>
          </p:cNvSpPr>
          <p:nvPr/>
        </p:nvSpPr>
        <p:spPr bwMode="auto">
          <a:xfrm>
            <a:off x="4509914" y="1955800"/>
            <a:ext cx="3872086" cy="110799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Local </a:t>
            </a:r>
            <a:r>
              <a:rPr lang="en-US" sz="1800" i="1" dirty="0" err="1">
                <a:solidFill>
                  <a:srgbClr val="C00000"/>
                </a:solidFill>
                <a:latin typeface="Calibri" pitchFamily="34" charset="0"/>
              </a:rPr>
              <a:t>var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: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  </a:t>
            </a:r>
            <a:r>
              <a:rPr lang="en-US" sz="1800" dirty="0">
                <a:latin typeface="Calibri" pitchFamily="34" charset="0"/>
              </a:rPr>
              <a:t>2 instances (</a:t>
            </a:r>
          </a:p>
          <a:p>
            <a:r>
              <a:rPr lang="en-US" sz="1800" dirty="0">
                <a:latin typeface="Calibri" pitchFamily="34" charset="0"/>
              </a:rPr>
              <a:t>     </a:t>
            </a:r>
            <a:r>
              <a:rPr lang="en-US" sz="1800" dirty="0">
                <a:latin typeface="Courier New" pitchFamily="49" charset="0"/>
              </a:rPr>
              <a:t>myid.p0 </a:t>
            </a:r>
            <a:r>
              <a:rPr lang="en-US" sz="1800" dirty="0">
                <a:latin typeface="Calibri" pitchFamily="34" charset="0"/>
              </a:rPr>
              <a:t>[peer thread 0’s stack],</a:t>
            </a:r>
            <a:r>
              <a:rPr lang="en-US" sz="1800" dirty="0">
                <a:latin typeface="Courier New" pitchFamily="49" charset="0"/>
              </a:rPr>
              <a:t> </a:t>
            </a:r>
          </a:p>
          <a:p>
            <a:r>
              <a:rPr lang="en-US" sz="1800" dirty="0">
                <a:latin typeface="Courier New" pitchFamily="49" charset="0"/>
              </a:rPr>
              <a:t>  myid.p1 </a:t>
            </a:r>
            <a:r>
              <a:rPr lang="en-US" sz="1800" dirty="0">
                <a:latin typeface="Calibri" pitchFamily="34" charset="0"/>
              </a:rPr>
              <a:t>[peer thread 1’s stack]</a:t>
            </a:r>
          </a:p>
          <a:p>
            <a:r>
              <a:rPr lang="en-US" sz="1800" dirty="0">
                <a:latin typeface="Calibri" pitchFamily="34" charset="0"/>
              </a:rPr>
              <a:t>)</a:t>
            </a:r>
          </a:p>
        </p:txBody>
      </p:sp>
      <p:sp>
        <p:nvSpPr>
          <p:cNvPr id="931852" name="Line 12"/>
          <p:cNvSpPr>
            <a:spLocks noChangeShapeType="1"/>
          </p:cNvSpPr>
          <p:nvPr/>
        </p:nvSpPr>
        <p:spPr bwMode="auto">
          <a:xfrm flipH="1">
            <a:off x="5554717" y="2864732"/>
            <a:ext cx="922283" cy="1276076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 flipH="1">
            <a:off x="2286000" y="1676400"/>
            <a:ext cx="2172348" cy="175260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61715" y="6230005"/>
            <a:ext cx="1044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sharing.c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45" grpId="0"/>
      <p:bldP spid="931846" grpId="0" animBg="1"/>
      <p:bldP spid="931847" grpId="0"/>
      <p:bldP spid="931848" grpId="0" animBg="1"/>
      <p:bldP spid="931849" grpId="0"/>
      <p:bldP spid="931850" grpId="0" animBg="1"/>
      <p:bldP spid="931851" grpId="0"/>
      <p:bldP spid="931852" grpId="0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3890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240302"/>
            <a:ext cx="7592093" cy="762000"/>
          </a:xfrm>
        </p:spPr>
        <p:txBody>
          <a:bodyPr/>
          <a:lstStyle/>
          <a:p>
            <a:r>
              <a:rPr lang="en-US" dirty="0"/>
              <a:t>Shared Variable Analysis</a:t>
            </a:r>
          </a:p>
        </p:txBody>
      </p:sp>
      <p:sp>
        <p:nvSpPr>
          <p:cNvPr id="933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1136" y="901714"/>
            <a:ext cx="7896225" cy="5181600"/>
          </a:xfrm>
        </p:spPr>
        <p:txBody>
          <a:bodyPr/>
          <a:lstStyle/>
          <a:p>
            <a:r>
              <a:rPr lang="en-US" dirty="0"/>
              <a:t>Which variables are shared?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pPr>
              <a:lnSpc>
                <a:spcPct val="95000"/>
              </a:lnSpc>
            </a:pPr>
            <a:endParaRPr lang="en-US" dirty="0"/>
          </a:p>
          <a:p>
            <a:pPr>
              <a:lnSpc>
                <a:spcPct val="95000"/>
              </a:lnSpc>
            </a:pPr>
            <a:r>
              <a:rPr lang="en-US" dirty="0"/>
              <a:t>Answer: A variable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/>
              <a:t> is shared </a:t>
            </a:r>
            <a:r>
              <a:rPr lang="en-US" dirty="0" err="1"/>
              <a:t>iff</a:t>
            </a:r>
            <a:r>
              <a:rPr lang="en-US" dirty="0"/>
              <a:t> multiple threads reference at least one instance of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/>
              <a:t>. Thus:</a:t>
            </a:r>
          </a:p>
          <a:p>
            <a:pPr marL="744538" lvl="1" indent="-246063">
              <a:spcBef>
                <a:spcPct val="25000"/>
              </a:spcBef>
              <a:buClr>
                <a:srgbClr val="C00000"/>
              </a:buClr>
              <a:buSzPct val="75000"/>
              <a:buFont typeface="Wingdings" pitchFamily="2" charset="2"/>
              <a:buChar char="n"/>
            </a:pP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ptr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,  </a:t>
            </a: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cnt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, and </a:t>
            </a: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msgs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 are shared</a:t>
            </a:r>
          </a:p>
          <a:p>
            <a:pPr marL="744538" lvl="1" indent="-246063">
              <a:spcBef>
                <a:spcPct val="25000"/>
              </a:spcBef>
              <a:buClr>
                <a:srgbClr val="C00000"/>
              </a:buClr>
              <a:buSzPct val="75000"/>
              <a:buFont typeface="Wingdings" pitchFamily="2" charset="2"/>
              <a:buChar char="n"/>
            </a:pP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 and </a:t>
            </a: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myid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 are </a:t>
            </a:r>
            <a:r>
              <a:rPr lang="en-US" b="1" i="1" kern="1200" dirty="0">
                <a:solidFill>
                  <a:srgbClr val="C00000"/>
                </a:solidFill>
                <a:ea typeface="+mn-ea"/>
                <a:cs typeface="+mn-cs"/>
              </a:rPr>
              <a:t>not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 shared</a:t>
            </a:r>
          </a:p>
        </p:txBody>
      </p:sp>
      <p:sp>
        <p:nvSpPr>
          <p:cNvPr id="933892" name="Text Box 4"/>
          <p:cNvSpPr txBox="1">
            <a:spLocks noChangeArrowheads="1"/>
          </p:cNvSpPr>
          <p:nvPr/>
        </p:nvSpPr>
        <p:spPr bwMode="auto">
          <a:xfrm>
            <a:off x="785813" y="1447814"/>
            <a:ext cx="6224794" cy="236988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Variable 	  Referenced by	Referenced by 	Referenced by</a:t>
            </a:r>
          </a:p>
          <a:p>
            <a:r>
              <a:rPr lang="en-US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instance	   main thread?	peer thread 0?	peer thread 1?</a:t>
            </a:r>
            <a:endParaRPr lang="en-US" sz="1800" dirty="0">
              <a:latin typeface="Calibri" pitchFamily="34" charset="0"/>
            </a:endParaRPr>
          </a:p>
          <a:p>
            <a:pPr>
              <a:spcBef>
                <a:spcPts val="1200"/>
              </a:spcBef>
            </a:pPr>
            <a:r>
              <a:rPr lang="en-US" sz="1800" dirty="0" err="1">
                <a:latin typeface="Courier New" pitchFamily="49" charset="0"/>
              </a:rPr>
              <a:t>ptr</a:t>
            </a:r>
            <a:r>
              <a:rPr lang="en-US" sz="1800" dirty="0">
                <a:latin typeface="Courier New" pitchFamily="49" charset="0"/>
              </a:rPr>
              <a:t>		</a:t>
            </a:r>
          </a:p>
          <a:p>
            <a:r>
              <a:rPr lang="en-US" sz="1800" dirty="0" err="1">
                <a:latin typeface="Courier New" pitchFamily="49" charset="0"/>
              </a:rPr>
              <a:t>cnt</a:t>
            </a:r>
            <a:r>
              <a:rPr lang="en-US" sz="1800" dirty="0">
                <a:latin typeface="Courier New" pitchFamily="49" charset="0"/>
              </a:rPr>
              <a:t>		</a:t>
            </a:r>
          </a:p>
          <a:p>
            <a:r>
              <a:rPr lang="en-US" sz="1800" dirty="0" err="1">
                <a:latin typeface="Courier New" pitchFamily="49" charset="0"/>
              </a:rPr>
              <a:t>i.m</a:t>
            </a:r>
            <a:r>
              <a:rPr lang="en-US" sz="1800" dirty="0">
                <a:latin typeface="Courier New" pitchFamily="49" charset="0"/>
              </a:rPr>
              <a:t>		</a:t>
            </a:r>
          </a:p>
          <a:p>
            <a:r>
              <a:rPr lang="en-US" sz="1800" dirty="0" err="1">
                <a:latin typeface="Courier New" pitchFamily="49" charset="0"/>
              </a:rPr>
              <a:t>msgs.m</a:t>
            </a:r>
            <a:r>
              <a:rPr lang="en-US" sz="1800" dirty="0">
                <a:latin typeface="Courier New" pitchFamily="49" charset="0"/>
              </a:rPr>
              <a:t>			</a:t>
            </a:r>
          </a:p>
          <a:p>
            <a:r>
              <a:rPr lang="en-US" sz="1800" dirty="0">
                <a:latin typeface="Courier New" pitchFamily="49" charset="0"/>
              </a:rPr>
              <a:t>myid.p0		</a:t>
            </a:r>
          </a:p>
          <a:p>
            <a:r>
              <a:rPr lang="en-US" sz="1800" dirty="0">
                <a:latin typeface="Courier New" pitchFamily="49" charset="0"/>
              </a:rPr>
              <a:t>myid.p1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62200" y="2081347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38774" y="2081347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867400" y="2081347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395732" y="2373447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038774" y="2373447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867400" y="2373447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362200" y="2640147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072306" y="2640147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00932" y="2640147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362200" y="2947011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038774" y="2947011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867400" y="2947011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395732" y="3229149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038774" y="3229149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900932" y="3229149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395732" y="3490015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063170" y="3490015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867400" y="3490015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23" name="Rectangle 3"/>
          <p:cNvSpPr>
            <a:spLocks noChangeArrowheads="1"/>
          </p:cNvSpPr>
          <p:nvPr/>
        </p:nvSpPr>
        <p:spPr bwMode="auto">
          <a:xfrm>
            <a:off x="0" y="4054054"/>
            <a:ext cx="4875600" cy="280076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char **ptr;  </a:t>
            </a:r>
            <a:r>
              <a:rPr lang="en-US" sz="1600" dirty="0">
                <a:solidFill>
                  <a:srgbClr val="AC0000"/>
                </a:solidFill>
                <a:latin typeface="Courier New" pitchFamily="49" charset="0"/>
              </a:rPr>
              <a:t>/* global */</a:t>
            </a:r>
          </a:p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main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argc</a:t>
            </a:r>
            <a:r>
              <a:rPr lang="en-US" sz="1600" dirty="0" smtClean="0">
                <a:latin typeface="Courier New" pitchFamily="49" charset="0"/>
              </a:rPr>
              <a:t>, char *</a:t>
            </a:r>
            <a:r>
              <a:rPr lang="en-US" sz="1600" dirty="0" err="1" smtClean="0">
                <a:latin typeface="Courier New" pitchFamily="49" charset="0"/>
              </a:rPr>
              <a:t>argv</a:t>
            </a:r>
            <a:r>
              <a:rPr lang="en-US" sz="1600" dirty="0" smtClean="0">
                <a:latin typeface="Courier New" pitchFamily="49" charset="0"/>
              </a:rPr>
              <a:t>[]) </a:t>
            </a:r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int i;</a:t>
            </a:r>
          </a:p>
          <a:p>
            <a:r>
              <a:rPr lang="en-US" sz="1600" dirty="0">
                <a:latin typeface="Courier New" pitchFamily="49" charset="0"/>
              </a:rPr>
              <a:t>  pthread_t tid;</a:t>
            </a:r>
          </a:p>
          <a:p>
            <a:r>
              <a:rPr lang="en-US" sz="1600" dirty="0">
                <a:latin typeface="Courier New" pitchFamily="49" charset="0"/>
              </a:rPr>
              <a:t>  char *</a:t>
            </a:r>
            <a:r>
              <a:rPr lang="en-US" sz="1600" dirty="0" err="1">
                <a:latin typeface="Courier New" pitchFamily="49" charset="0"/>
              </a:rPr>
              <a:t>msgs</a:t>
            </a:r>
            <a:r>
              <a:rPr lang="en-US" sz="1600" dirty="0">
                <a:latin typeface="Courier New" pitchFamily="49" charset="0"/>
              </a:rPr>
              <a:t>[2] = {“Hello from foo",</a:t>
            </a:r>
          </a:p>
          <a:p>
            <a:r>
              <a:rPr lang="en-US" sz="1600" dirty="0">
                <a:latin typeface="Courier New" pitchFamily="49" charset="0"/>
              </a:rPr>
              <a:t>                   "Hello from bar"};</a:t>
            </a:r>
          </a:p>
          <a:p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ptr</a:t>
            </a:r>
            <a:r>
              <a:rPr lang="en-US" sz="1600" dirty="0">
                <a:latin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</a:rPr>
              <a:t>msgs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r>
              <a:rPr lang="en-US" sz="1600" dirty="0">
                <a:latin typeface="Courier New" pitchFamily="49" charset="0"/>
              </a:rPr>
              <a:t>  for (i = 0; i &lt; 2; i++)</a:t>
            </a:r>
          </a:p>
          <a:p>
            <a:r>
              <a:rPr lang="en-US" sz="1600" dirty="0">
                <a:latin typeface="Courier New" pitchFamily="49" charset="0"/>
              </a:rPr>
              <a:t>   Pthread_create(&amp;</a:t>
            </a:r>
            <a:r>
              <a:rPr lang="en-US" sz="1600" dirty="0" err="1">
                <a:latin typeface="Courier New" pitchFamily="49" charset="0"/>
              </a:rPr>
              <a:t>tid</a:t>
            </a:r>
            <a:r>
              <a:rPr lang="en-US" sz="1600" dirty="0">
                <a:latin typeface="Courier New" pitchFamily="49" charset="0"/>
              </a:rPr>
              <a:t>,…, (void *)i);</a:t>
            </a:r>
          </a:p>
          <a:p>
            <a:r>
              <a:rPr lang="en-US" sz="1600" dirty="0">
                <a:latin typeface="Courier New" pitchFamily="49" charset="0"/>
              </a:rPr>
              <a:t>   </a:t>
            </a:r>
            <a:r>
              <a:rPr lang="en-US" sz="1600" dirty="0" err="1">
                <a:latin typeface="Courier New" pitchFamily="49" charset="0"/>
              </a:rPr>
              <a:t>Pthread_exit</a:t>
            </a:r>
            <a:r>
              <a:rPr lang="en-US" sz="1600" dirty="0">
                <a:latin typeface="Courier New" pitchFamily="49" charset="0"/>
              </a:rPr>
              <a:t>(NULL);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24" name="Rectangle 4"/>
          <p:cNvSpPr>
            <a:spLocks noChangeArrowheads="1"/>
          </p:cNvSpPr>
          <p:nvPr/>
        </p:nvSpPr>
        <p:spPr bwMode="auto">
          <a:xfrm>
            <a:off x="4865408" y="4563796"/>
            <a:ext cx="4381328" cy="230832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thread routine */</a:t>
            </a:r>
          </a:p>
          <a:p>
            <a:r>
              <a:rPr lang="en-US" sz="1600" dirty="0">
                <a:latin typeface="Courier New" pitchFamily="49" charset="0"/>
              </a:rPr>
              <a:t>void *thread(void *vargp)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int myid = (int)vargp;</a:t>
            </a:r>
          </a:p>
          <a:p>
            <a:r>
              <a:rPr lang="en-US" sz="1600" dirty="0">
                <a:latin typeface="Courier New" pitchFamily="49" charset="0"/>
              </a:rPr>
              <a:t>    static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cnt</a:t>
            </a:r>
            <a:r>
              <a:rPr lang="en-US" sz="1600" dirty="0">
                <a:latin typeface="Courier New" pitchFamily="49" charset="0"/>
              </a:rPr>
              <a:t> = 0;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</a:p>
          <a:p>
            <a:r>
              <a:rPr lang="en-US" sz="1600" dirty="0">
                <a:latin typeface="Courier New" pitchFamily="49" charset="0"/>
              </a:rPr>
              <a:t>    printf("[%d]: %s (</a:t>
            </a:r>
            <a:r>
              <a:rPr lang="en-US" sz="1600" dirty="0" err="1">
                <a:latin typeface="Courier New" pitchFamily="49" charset="0"/>
              </a:rPr>
              <a:t>cnt</a:t>
            </a:r>
            <a:r>
              <a:rPr lang="en-US" sz="1600" dirty="0">
                <a:latin typeface="Courier New" pitchFamily="49" charset="0"/>
              </a:rPr>
              <a:t>=%d)\n", </a:t>
            </a:r>
          </a:p>
          <a:p>
            <a:r>
              <a:rPr lang="en-US" sz="1600" dirty="0">
                <a:latin typeface="Courier New" pitchFamily="49" charset="0"/>
              </a:rPr>
              <a:t>         myid, ptr[myid], ++</a:t>
            </a:r>
            <a:r>
              <a:rPr lang="en-US" sz="1600" dirty="0" err="1">
                <a:latin typeface="Courier New" pitchFamily="49" charset="0"/>
              </a:rPr>
              <a:t>cnt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3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Shared Variable Analysis</a:t>
            </a:r>
          </a:p>
        </p:txBody>
      </p:sp>
      <p:sp>
        <p:nvSpPr>
          <p:cNvPr id="933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1136" y="1219200"/>
            <a:ext cx="7896225" cy="5181600"/>
          </a:xfrm>
        </p:spPr>
        <p:txBody>
          <a:bodyPr/>
          <a:lstStyle/>
          <a:p>
            <a:r>
              <a:rPr lang="en-US" dirty="0"/>
              <a:t>Which variables are shared?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pPr>
              <a:lnSpc>
                <a:spcPct val="95000"/>
              </a:lnSpc>
            </a:pPr>
            <a:endParaRPr lang="en-US" dirty="0"/>
          </a:p>
          <a:p>
            <a:pPr>
              <a:lnSpc>
                <a:spcPct val="95000"/>
              </a:lnSpc>
            </a:pPr>
            <a:r>
              <a:rPr lang="en-US" dirty="0"/>
              <a:t>Answer: A variable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/>
              <a:t> is shared </a:t>
            </a:r>
            <a:r>
              <a:rPr lang="en-US" dirty="0" err="1"/>
              <a:t>iff</a:t>
            </a:r>
            <a:r>
              <a:rPr lang="en-US" dirty="0"/>
              <a:t> multiple threads reference at least one instance of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/>
              <a:t>. Thus:</a:t>
            </a:r>
          </a:p>
          <a:p>
            <a:pPr marL="744538" lvl="1" indent="-246063">
              <a:spcBef>
                <a:spcPct val="25000"/>
              </a:spcBef>
              <a:buClr>
                <a:srgbClr val="C00000"/>
              </a:buClr>
              <a:buSzPct val="75000"/>
              <a:buFont typeface="Wingdings" pitchFamily="2" charset="2"/>
              <a:buChar char="n"/>
            </a:pP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ptr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,  </a:t>
            </a: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cnt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, and </a:t>
            </a: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msgs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 are shared</a:t>
            </a:r>
          </a:p>
          <a:p>
            <a:pPr marL="744538" lvl="1" indent="-246063">
              <a:spcBef>
                <a:spcPct val="25000"/>
              </a:spcBef>
              <a:buClr>
                <a:srgbClr val="C00000"/>
              </a:buClr>
              <a:buSzPct val="75000"/>
              <a:buFont typeface="Wingdings" pitchFamily="2" charset="2"/>
              <a:buChar char="n"/>
            </a:pP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i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 and </a:t>
            </a:r>
            <a:r>
              <a:rPr lang="en-US" b="1" kern="1200" dirty="0" err="1">
                <a:solidFill>
                  <a:srgbClr val="000000"/>
                </a:solidFill>
                <a:latin typeface="Courier New" pitchFamily="49" charset="0"/>
                <a:ea typeface="+mn-ea"/>
                <a:cs typeface="+mn-cs"/>
              </a:rPr>
              <a:t>myid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 are </a:t>
            </a:r>
            <a:r>
              <a:rPr lang="en-US" b="1" i="1" kern="1200" dirty="0">
                <a:solidFill>
                  <a:srgbClr val="C00000"/>
                </a:solidFill>
                <a:ea typeface="+mn-ea"/>
                <a:cs typeface="+mn-cs"/>
              </a:rPr>
              <a:t>not</a:t>
            </a:r>
            <a:r>
              <a:rPr lang="en-US" b="1" kern="1200" dirty="0">
                <a:solidFill>
                  <a:srgbClr val="000000"/>
                </a:solidFill>
                <a:ea typeface="+mn-ea"/>
                <a:cs typeface="+mn-cs"/>
              </a:rPr>
              <a:t> shared</a:t>
            </a:r>
          </a:p>
        </p:txBody>
      </p:sp>
      <p:sp>
        <p:nvSpPr>
          <p:cNvPr id="933892" name="Text Box 4"/>
          <p:cNvSpPr txBox="1">
            <a:spLocks noChangeArrowheads="1"/>
          </p:cNvSpPr>
          <p:nvPr/>
        </p:nvSpPr>
        <p:spPr bwMode="auto">
          <a:xfrm>
            <a:off x="785813" y="1765300"/>
            <a:ext cx="6224794" cy="236988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Variable 	  Referenced by	Referenced by 	Referenced by</a:t>
            </a:r>
          </a:p>
          <a:p>
            <a:r>
              <a:rPr lang="en-US" sz="18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instance	   main thread?	peer thread 0?	peer thread 1?</a:t>
            </a:r>
            <a:endParaRPr lang="en-US" sz="1800" dirty="0">
              <a:latin typeface="Calibri" pitchFamily="34" charset="0"/>
            </a:endParaRPr>
          </a:p>
          <a:p>
            <a:pPr>
              <a:spcBef>
                <a:spcPts val="1200"/>
              </a:spcBef>
            </a:pPr>
            <a:r>
              <a:rPr lang="en-US" sz="1800" dirty="0" err="1">
                <a:latin typeface="Courier New" pitchFamily="49" charset="0"/>
              </a:rPr>
              <a:t>ptr</a:t>
            </a:r>
            <a:r>
              <a:rPr lang="en-US" sz="1800" dirty="0">
                <a:latin typeface="Courier New" pitchFamily="49" charset="0"/>
              </a:rPr>
              <a:t>		</a:t>
            </a:r>
          </a:p>
          <a:p>
            <a:r>
              <a:rPr lang="en-US" sz="1800" dirty="0" err="1">
                <a:latin typeface="Courier New" pitchFamily="49" charset="0"/>
              </a:rPr>
              <a:t>cnt</a:t>
            </a:r>
            <a:r>
              <a:rPr lang="en-US" sz="1800" dirty="0">
                <a:latin typeface="Courier New" pitchFamily="49" charset="0"/>
              </a:rPr>
              <a:t>		</a:t>
            </a:r>
          </a:p>
          <a:p>
            <a:r>
              <a:rPr lang="en-US" sz="1800" dirty="0" err="1">
                <a:latin typeface="Courier New" pitchFamily="49" charset="0"/>
              </a:rPr>
              <a:t>i.m</a:t>
            </a:r>
            <a:r>
              <a:rPr lang="en-US" sz="1800" dirty="0">
                <a:latin typeface="Courier New" pitchFamily="49" charset="0"/>
              </a:rPr>
              <a:t>		</a:t>
            </a:r>
          </a:p>
          <a:p>
            <a:r>
              <a:rPr lang="en-US" sz="1800" dirty="0" err="1">
                <a:latin typeface="Courier New" pitchFamily="49" charset="0"/>
              </a:rPr>
              <a:t>msgs.m</a:t>
            </a:r>
            <a:r>
              <a:rPr lang="en-US" sz="1800" dirty="0">
                <a:latin typeface="Courier New" pitchFamily="49" charset="0"/>
              </a:rPr>
              <a:t>			</a:t>
            </a:r>
          </a:p>
          <a:p>
            <a:r>
              <a:rPr lang="en-US" sz="1800" dirty="0">
                <a:latin typeface="Courier New" pitchFamily="49" charset="0"/>
              </a:rPr>
              <a:t>myid.p0		</a:t>
            </a:r>
          </a:p>
          <a:p>
            <a:r>
              <a:rPr lang="en-US" sz="1800" dirty="0">
                <a:latin typeface="Courier New" pitchFamily="49" charset="0"/>
              </a:rPr>
              <a:t>myid.p1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62200" y="2398833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38774" y="2398833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867400" y="2398833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395732" y="2690933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038774" y="2690933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867400" y="2690933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362200" y="2957633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072306" y="2957633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00932" y="2957633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362200" y="3264497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038774" y="3264497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867400" y="3264497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395732" y="3546635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038774" y="3546635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900932" y="3546635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395732" y="3807501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063170" y="3807501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867400" y="3807501"/>
            <a:ext cx="499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yes</a:t>
            </a:r>
          </a:p>
        </p:txBody>
      </p:sp>
    </p:spTree>
    <p:extLst>
      <p:ext uri="{BB962C8B-B14F-4D97-AF65-F5344CB8AC3E}">
        <p14:creationId xmlns:p14="http://schemas.microsoft.com/office/powerpoint/2010/main" val="21523594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Synchronizing Threads	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Shared variables are handy...</a:t>
            </a:r>
          </a:p>
          <a:p>
            <a:endParaRPr lang="en-US" dirty="0"/>
          </a:p>
          <a:p>
            <a:r>
              <a:rPr lang="en-US" dirty="0"/>
              <a:t>…but introduce the possibility of nasty </a:t>
            </a:r>
            <a:r>
              <a:rPr lang="en-US" i="1" dirty="0"/>
              <a:t>synchronization</a:t>
            </a:r>
            <a:r>
              <a:rPr lang="en-US" dirty="0"/>
              <a:t> errors.</a:t>
            </a:r>
          </a:p>
        </p:txBody>
      </p:sp>
    </p:spTree>
    <p:extLst>
      <p:ext uri="{BB962C8B-B14F-4D97-AF65-F5344CB8AC3E}">
        <p14:creationId xmlns:p14="http://schemas.microsoft.com/office/powerpoint/2010/main" val="20316240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5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66007" y="152400"/>
            <a:ext cx="8775700" cy="1095375"/>
          </a:xfrm>
        </p:spPr>
        <p:txBody>
          <a:bodyPr/>
          <a:lstStyle/>
          <a:p>
            <a:r>
              <a:rPr lang="en-US" dirty="0" err="1">
                <a:latin typeface="Courier New" pitchFamily="49" charset="0"/>
              </a:rPr>
              <a:t>badcnt.c</a:t>
            </a:r>
            <a:r>
              <a:rPr lang="en-US" dirty="0"/>
              <a:t>: Improper Synchronization</a:t>
            </a:r>
          </a:p>
        </p:txBody>
      </p:sp>
      <p:sp>
        <p:nvSpPr>
          <p:cNvPr id="935939" name="Rectangle 3"/>
          <p:cNvSpPr>
            <a:spLocks noChangeArrowheads="1"/>
          </p:cNvSpPr>
          <p:nvPr/>
        </p:nvSpPr>
        <p:spPr bwMode="auto">
          <a:xfrm>
            <a:off x="46180" y="1227921"/>
            <a:ext cx="4800600" cy="540147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Global shared variable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C200FF"/>
                </a:solidFill>
                <a:latin typeface="Courier New"/>
                <a:cs typeface="Courier New"/>
              </a:rPr>
              <a:t>volatile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cnt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= 0;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Counter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niters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pthread_t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tid1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tid2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niters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= atoi(argv[1]);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Pthread_create(&amp;tid1,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niters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Pthread_create(&amp;tid2,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niters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Pthread_join(tid1,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Pthread_join(tid2,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fi-FI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pt-BR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pt-BR" sz="15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pt-BR" sz="1500" dirty="0" err="1">
                <a:solidFill>
                  <a:srgbClr val="CB2418"/>
                </a:solidFill>
                <a:latin typeface="Courier New"/>
                <a:cs typeface="Courier New"/>
              </a:rPr>
              <a:t>Check</a:t>
            </a:r>
            <a:r>
              <a:rPr lang="pt-BR" sz="15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pt-BR" sz="1500" dirty="0" err="1">
                <a:solidFill>
                  <a:srgbClr val="CB2418"/>
                </a:solidFill>
                <a:latin typeface="Courier New"/>
                <a:cs typeface="Courier New"/>
              </a:rPr>
              <a:t>result</a:t>
            </a:r>
            <a:r>
              <a:rPr lang="pt-BR" sz="15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pt-BR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!= (2 * niters))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    printf(</a:t>
            </a:r>
            <a:r>
              <a:rPr lang="ro-RO" sz="1500" dirty="0">
                <a:solidFill>
                  <a:srgbClr val="9D206F"/>
                </a:solidFill>
                <a:latin typeface="Courier New"/>
                <a:cs typeface="Courier New"/>
              </a:rPr>
              <a:t>"BOOM! cnt=%ld\n"</a:t>
            </a:r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, cnt);</a:t>
            </a:r>
          </a:p>
          <a:p>
            <a:r>
              <a:rPr lang="hu-HU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hu-HU" sz="1500" dirty="0">
                <a:solidFill>
                  <a:srgbClr val="C200FF"/>
                </a:solidFill>
                <a:latin typeface="Courier New"/>
                <a:cs typeface="Courier New"/>
              </a:rPr>
              <a:t>else</a:t>
            </a:r>
            <a:endParaRPr lang="hu-HU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    printf(</a:t>
            </a:r>
            <a:r>
              <a:rPr lang="ro-RO" sz="1500" dirty="0">
                <a:solidFill>
                  <a:srgbClr val="9D206F"/>
                </a:solidFill>
                <a:latin typeface="Courier New"/>
                <a:cs typeface="Courier New"/>
              </a:rPr>
              <a:t>"OK cnt=%ld\n"</a:t>
            </a:r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, cnt);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exit(0);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935940" name="Rectangle 4"/>
          <p:cNvSpPr>
            <a:spLocks noChangeArrowheads="1"/>
          </p:cNvSpPr>
          <p:nvPr/>
        </p:nvSpPr>
        <p:spPr bwMode="auto">
          <a:xfrm>
            <a:off x="4923199" y="1237834"/>
            <a:ext cx="4137671" cy="280076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9D0003"/>
                </a:solidFill>
                <a:latin typeface="Courier New"/>
                <a:cs typeface="Courier New"/>
              </a:rPr>
              <a:t>/* Thread routine */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00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9E4C04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                        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9E4C04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9E4C04"/>
                </a:solidFill>
                <a:latin typeface="Courier New"/>
                <a:cs typeface="Courier New"/>
              </a:rPr>
              <a:t>niters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*((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9D00FF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0;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&lt; niters;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++)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++;                   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                                                                                   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600" dirty="0">
                <a:solidFill>
                  <a:srgbClr val="9D00FF"/>
                </a:solidFill>
                <a:latin typeface="Courier New"/>
                <a:cs typeface="Courier New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is-IS" sz="1600" dirty="0">
                <a:solidFill>
                  <a:srgbClr val="0F7574"/>
                </a:solidFill>
                <a:latin typeface="Courier New"/>
                <a:cs typeface="Courier New"/>
              </a:rPr>
              <a:t>NULL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;                                                                                                 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} 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5105400" y="4192250"/>
            <a:ext cx="3505200" cy="2605684"/>
            <a:chOff x="5105400" y="4192250"/>
            <a:chExt cx="3505200" cy="2605684"/>
          </a:xfrm>
        </p:grpSpPr>
        <p:sp>
          <p:nvSpPr>
            <p:cNvPr id="935941" name="Text Box 5"/>
            <p:cNvSpPr txBox="1">
              <a:spLocks noChangeArrowheads="1"/>
            </p:cNvSpPr>
            <p:nvPr/>
          </p:nvSpPr>
          <p:spPr bwMode="auto">
            <a:xfrm>
              <a:off x="5486400" y="4192250"/>
              <a:ext cx="2770410" cy="132343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dirty="0" err="1">
                  <a:latin typeface="Courier New" pitchFamily="49" charset="0"/>
                </a:rPr>
                <a:t>linux</a:t>
              </a:r>
              <a:r>
                <a:rPr lang="en-US" sz="1600" dirty="0">
                  <a:latin typeface="Courier New" pitchFamily="49" charset="0"/>
                </a:rPr>
                <a:t>&gt; ./</a:t>
              </a:r>
              <a:r>
                <a:rPr lang="en-US" sz="1600" dirty="0" err="1">
                  <a:latin typeface="Courier New" pitchFamily="49" charset="0"/>
                </a:rPr>
                <a:t>badcnt</a:t>
              </a:r>
              <a:r>
                <a:rPr lang="en-US" sz="1600" dirty="0">
                  <a:latin typeface="Courier New" pitchFamily="49" charset="0"/>
                </a:rPr>
                <a:t> 10000</a:t>
              </a:r>
            </a:p>
            <a:p>
              <a:r>
                <a:rPr lang="en-US" sz="1600" dirty="0">
                  <a:latin typeface="Courier New" pitchFamily="49" charset="0"/>
                </a:rPr>
                <a:t>OK </a:t>
              </a:r>
              <a:r>
                <a:rPr lang="en-US" sz="1600" dirty="0" err="1">
                  <a:latin typeface="Courier New" pitchFamily="49" charset="0"/>
                </a:rPr>
                <a:t>cnt</a:t>
              </a:r>
              <a:r>
                <a:rPr lang="en-US" sz="1600" dirty="0">
                  <a:latin typeface="Courier New" pitchFamily="49" charset="0"/>
                </a:rPr>
                <a:t>=20000</a:t>
              </a:r>
            </a:p>
            <a:p>
              <a:r>
                <a:rPr lang="en-US" sz="1600" dirty="0" err="1">
                  <a:latin typeface="Courier New" pitchFamily="49" charset="0"/>
                </a:rPr>
                <a:t>linux</a:t>
              </a:r>
              <a:r>
                <a:rPr lang="en-US" sz="1600" dirty="0">
                  <a:latin typeface="Courier New" pitchFamily="49" charset="0"/>
                </a:rPr>
                <a:t>&gt; ./</a:t>
              </a:r>
              <a:r>
                <a:rPr lang="en-US" sz="1600" dirty="0" err="1">
                  <a:latin typeface="Courier New" pitchFamily="49" charset="0"/>
                </a:rPr>
                <a:t>badcnt</a:t>
              </a:r>
              <a:r>
                <a:rPr lang="en-US" sz="1600" dirty="0">
                  <a:latin typeface="Courier New" pitchFamily="49" charset="0"/>
                </a:rPr>
                <a:t> 10000</a:t>
              </a:r>
            </a:p>
            <a:p>
              <a:r>
                <a:rPr lang="en-US" sz="1600" dirty="0">
                  <a:latin typeface="Courier New" pitchFamily="49" charset="0"/>
                </a:rPr>
                <a:t>BOOM! </a:t>
              </a:r>
              <a:r>
                <a:rPr lang="en-US" sz="1600" dirty="0" err="1">
                  <a:latin typeface="Courier New" pitchFamily="49" charset="0"/>
                </a:rPr>
                <a:t>cnt</a:t>
              </a:r>
              <a:r>
                <a:rPr lang="en-US" sz="1600" dirty="0">
                  <a:latin typeface="Courier New" pitchFamily="49" charset="0"/>
                </a:rPr>
                <a:t>=13051</a:t>
              </a:r>
            </a:p>
            <a:p>
              <a:r>
                <a:rPr lang="en-US" sz="1600" dirty="0" err="1">
                  <a:latin typeface="Courier New" pitchFamily="49" charset="0"/>
                </a:rPr>
                <a:t>linux</a:t>
              </a:r>
              <a:r>
                <a:rPr lang="en-US" sz="1600" dirty="0">
                  <a:latin typeface="Courier New" pitchFamily="49" charset="0"/>
                </a:rPr>
                <a:t>&gt;</a:t>
              </a:r>
            </a:p>
          </p:txBody>
        </p:sp>
        <p:sp>
          <p:nvSpPr>
            <p:cNvPr id="935942" name="Text Box 6"/>
            <p:cNvSpPr txBox="1">
              <a:spLocks noChangeArrowheads="1"/>
            </p:cNvSpPr>
            <p:nvPr/>
          </p:nvSpPr>
          <p:spPr bwMode="auto">
            <a:xfrm>
              <a:off x="5105400" y="5689938"/>
              <a:ext cx="3505200" cy="110799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dirty="0" err="1">
                  <a:latin typeface="Courier New" pitchFamily="49" charset="0"/>
                </a:rPr>
                <a:t>cnt</a:t>
              </a:r>
              <a:r>
                <a:rPr lang="en-US" dirty="0">
                  <a:latin typeface="Calibri" pitchFamily="34" charset="0"/>
                </a:rPr>
                <a:t> should equal 20,000.</a:t>
              </a:r>
            </a:p>
            <a:p>
              <a:pPr algn="ctr"/>
              <a:endParaRPr lang="en-US" sz="1800" dirty="0">
                <a:latin typeface="Calibri" pitchFamily="34" charset="0"/>
              </a:endParaRPr>
            </a:p>
            <a:p>
              <a:pPr algn="ctr"/>
              <a:r>
                <a:rPr lang="en-US" dirty="0">
                  <a:solidFill>
                    <a:srgbClr val="9D3E40"/>
                  </a:solidFill>
                  <a:latin typeface="Calibri" pitchFamily="34" charset="0"/>
                </a:rPr>
                <a:t>What went wrong?</a:t>
              </a: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3755723" y="6248400"/>
            <a:ext cx="1005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badcnt.c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7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Assembly Code for Counter Loop</a:t>
            </a:r>
          </a:p>
        </p:txBody>
      </p:sp>
      <p:sp>
        <p:nvSpPr>
          <p:cNvPr id="937989" name="Rectangle 5"/>
          <p:cNvSpPr>
            <a:spLocks noChangeArrowheads="1"/>
          </p:cNvSpPr>
          <p:nvPr/>
        </p:nvSpPr>
        <p:spPr bwMode="auto">
          <a:xfrm>
            <a:off x="2073836" y="1715869"/>
            <a:ext cx="4063282" cy="64633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lvl="0"/>
            <a:r>
              <a:rPr lang="nl-NL" sz="1800" dirty="0" err="1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for</a:t>
            </a:r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(i = 0; i &lt; </a:t>
            </a:r>
            <a:r>
              <a:rPr lang="nl-NL" sz="1800" dirty="0" err="1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niters</a:t>
            </a:r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; i++)</a:t>
            </a:r>
          </a:p>
          <a:p>
            <a:pPr lvl="0"/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  </a:t>
            </a:r>
            <a:r>
              <a:rPr lang="nl-NL" sz="1800" dirty="0" err="1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cnt</a:t>
            </a:r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++; </a:t>
            </a:r>
            <a:endParaRPr lang="en-US" sz="1800" dirty="0">
              <a:solidFill>
                <a:srgbClr val="000000"/>
              </a:solidFill>
              <a:latin typeface="Courier New"/>
              <a:ea typeface="ＭＳ Ｐゴシック" charset="0"/>
              <a:cs typeface="Courier New"/>
            </a:endParaRPr>
          </a:p>
        </p:txBody>
      </p:sp>
      <p:sp>
        <p:nvSpPr>
          <p:cNvPr id="937990" name="Text Box 6"/>
          <p:cNvSpPr txBox="1">
            <a:spLocks noChangeArrowheads="1"/>
          </p:cNvSpPr>
          <p:nvPr/>
        </p:nvSpPr>
        <p:spPr bwMode="auto">
          <a:xfrm>
            <a:off x="1828800" y="1249234"/>
            <a:ext cx="485446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dirty="0">
                <a:latin typeface="Calibri" pitchFamily="34" charset="0"/>
              </a:rPr>
              <a:t>C code for counter loop in thread </a:t>
            </a:r>
            <a:r>
              <a:rPr lang="en-US" dirty="0" err="1">
                <a:latin typeface="Calibri" pitchFamily="34" charset="0"/>
              </a:rPr>
              <a:t>i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27" name="Text Box 379"/>
          <p:cNvSpPr txBox="1">
            <a:spLocks noChangeArrowheads="1"/>
          </p:cNvSpPr>
          <p:nvPr/>
        </p:nvSpPr>
        <p:spPr bwMode="auto">
          <a:xfrm>
            <a:off x="2209800" y="3121224"/>
            <a:ext cx="3614294" cy="3431976"/>
          </a:xfrm>
          <a:prstGeom prst="rect">
            <a:avLst/>
          </a:prstGeom>
          <a:solidFill>
            <a:srgbClr val="D9D9D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tIns="45720" anchor="t" anchorCtr="0">
            <a:noAutofit/>
          </a:bodyPr>
          <a:lstStyle/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movq</a:t>
            </a:r>
            <a:r>
              <a:rPr lang="en-US" sz="1800" dirty="0">
                <a:latin typeface="Courier New"/>
                <a:cs typeface="Courier New"/>
              </a:rPr>
              <a:t>  (%</a:t>
            </a:r>
            <a:r>
              <a:rPr lang="en-US" sz="1800" dirty="0" err="1">
                <a:latin typeface="Courier New"/>
                <a:cs typeface="Courier New"/>
              </a:rPr>
              <a:t>rdi</a:t>
            </a:r>
            <a:r>
              <a:rPr lang="en-US" sz="1800" dirty="0">
                <a:latin typeface="Courier New"/>
                <a:cs typeface="Courier New"/>
              </a:rPr>
              <a:t>), %</a:t>
            </a:r>
            <a:r>
              <a:rPr lang="en-US" sz="1800" dirty="0" err="1">
                <a:latin typeface="Courier New"/>
                <a:cs typeface="Courier New"/>
              </a:rPr>
              <a:t>rcx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testq</a:t>
            </a:r>
            <a:r>
              <a:rPr lang="en-US" sz="1800" dirty="0">
                <a:latin typeface="Courier New"/>
                <a:cs typeface="Courier New"/>
              </a:rPr>
              <a:t> %</a:t>
            </a:r>
            <a:r>
              <a:rPr lang="en-US" sz="1800" dirty="0" err="1">
                <a:latin typeface="Courier New"/>
                <a:cs typeface="Courier New"/>
              </a:rPr>
              <a:t>rcx</a:t>
            </a:r>
            <a:r>
              <a:rPr lang="en-US" sz="1800" dirty="0">
                <a:latin typeface="Courier New"/>
                <a:cs typeface="Courier New"/>
              </a:rPr>
              <a:t>,%</a:t>
            </a:r>
            <a:r>
              <a:rPr lang="en-US" sz="1800" dirty="0" err="1">
                <a:latin typeface="Courier New"/>
                <a:cs typeface="Courier New"/>
              </a:rPr>
              <a:t>rcx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jle</a:t>
            </a:r>
            <a:r>
              <a:rPr lang="en-US" sz="1800" dirty="0">
                <a:latin typeface="Courier New"/>
                <a:cs typeface="Courier New"/>
              </a:rPr>
              <a:t>   .L2</a:t>
            </a:r>
          </a:p>
          <a:p>
            <a:pPr algn="l"/>
            <a:r>
              <a:rPr lang="cs-CZ" sz="1800" dirty="0">
                <a:latin typeface="Courier New"/>
                <a:cs typeface="Courier New"/>
              </a:rPr>
              <a:t>    </a:t>
            </a:r>
            <a:r>
              <a:rPr lang="cs-CZ" sz="1800" dirty="0" err="1">
                <a:latin typeface="Courier New"/>
                <a:cs typeface="Courier New"/>
              </a:rPr>
              <a:t>movl</a:t>
            </a:r>
            <a:r>
              <a:rPr lang="cs-CZ" sz="1800" dirty="0">
                <a:latin typeface="Courier New"/>
                <a:cs typeface="Courier New"/>
              </a:rPr>
              <a:t>  $0, %</a:t>
            </a:r>
            <a:r>
              <a:rPr lang="cs-CZ" sz="1800" dirty="0" err="1">
                <a:latin typeface="Courier New"/>
                <a:cs typeface="Courier New"/>
              </a:rPr>
              <a:t>eax</a:t>
            </a:r>
            <a:endParaRPr lang="cs-CZ" sz="1800" dirty="0">
              <a:latin typeface="Courier New"/>
              <a:cs typeface="Courier New"/>
            </a:endParaRPr>
          </a:p>
          <a:p>
            <a:pPr algn="l"/>
            <a:r>
              <a:rPr lang="cs-CZ" sz="1800" dirty="0">
                <a:latin typeface="Courier New"/>
                <a:cs typeface="Courier New"/>
              </a:rPr>
              <a:t>.L3:</a:t>
            </a: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movq</a:t>
            </a:r>
            <a:r>
              <a:rPr lang="en-US" sz="1800" dirty="0">
                <a:latin typeface="Courier New"/>
                <a:cs typeface="Courier New"/>
              </a:rPr>
              <a:t>  </a:t>
            </a:r>
            <a:r>
              <a:rPr lang="en-US" sz="1800" dirty="0" err="1">
                <a:latin typeface="Courier New"/>
                <a:cs typeface="Courier New"/>
              </a:rPr>
              <a:t>cnt</a:t>
            </a:r>
            <a:r>
              <a:rPr lang="en-US" sz="1800" dirty="0">
                <a:latin typeface="Courier New"/>
                <a:cs typeface="Courier New"/>
              </a:rPr>
              <a:t>(%rip),%</a:t>
            </a:r>
            <a:r>
              <a:rPr lang="en-US" sz="1800" dirty="0" err="1">
                <a:latin typeface="Courier New"/>
                <a:cs typeface="Courier New"/>
              </a:rPr>
              <a:t>rdx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addq</a:t>
            </a:r>
            <a:r>
              <a:rPr lang="en-US" sz="1800" dirty="0">
                <a:latin typeface="Courier New"/>
                <a:cs typeface="Courier New"/>
              </a:rPr>
              <a:t>  $1, %</a:t>
            </a:r>
            <a:r>
              <a:rPr lang="en-US" sz="1800" dirty="0" err="1">
                <a:latin typeface="Courier New"/>
                <a:cs typeface="Courier New"/>
              </a:rPr>
              <a:t>rdx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movq</a:t>
            </a:r>
            <a:r>
              <a:rPr lang="en-US" sz="1800" dirty="0">
                <a:latin typeface="Courier New"/>
                <a:cs typeface="Courier New"/>
              </a:rPr>
              <a:t>  %</a:t>
            </a:r>
            <a:r>
              <a:rPr lang="en-US" sz="1800" dirty="0" err="1">
                <a:latin typeface="Courier New"/>
                <a:cs typeface="Courier New"/>
              </a:rPr>
              <a:t>rdx</a:t>
            </a:r>
            <a:r>
              <a:rPr lang="en-US" sz="1800" dirty="0">
                <a:latin typeface="Courier New"/>
                <a:cs typeface="Courier New"/>
              </a:rPr>
              <a:t>, </a:t>
            </a:r>
            <a:r>
              <a:rPr lang="en-US" sz="1800" dirty="0" err="1">
                <a:latin typeface="Courier New"/>
                <a:cs typeface="Courier New"/>
              </a:rPr>
              <a:t>cnt</a:t>
            </a:r>
            <a:r>
              <a:rPr lang="en-US" sz="1800" dirty="0">
                <a:latin typeface="Courier New"/>
                <a:cs typeface="Courier New"/>
              </a:rPr>
              <a:t>(%rip)</a:t>
            </a: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addq</a:t>
            </a:r>
            <a:r>
              <a:rPr lang="en-US" sz="1800" dirty="0">
                <a:latin typeface="Courier New"/>
                <a:cs typeface="Courier New"/>
              </a:rPr>
              <a:t>  $1, %</a:t>
            </a:r>
            <a:r>
              <a:rPr lang="en-US" sz="1800" dirty="0" err="1">
                <a:latin typeface="Courier New"/>
                <a:cs typeface="Courier New"/>
              </a:rPr>
              <a:t>rax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>
                <a:latin typeface="Courier New"/>
                <a:cs typeface="Courier New"/>
              </a:rPr>
              <a:t>cmpq</a:t>
            </a:r>
            <a:r>
              <a:rPr lang="en-US" sz="1800" dirty="0">
                <a:latin typeface="Courier New"/>
                <a:cs typeface="Courier New"/>
              </a:rPr>
              <a:t>  %</a:t>
            </a:r>
            <a:r>
              <a:rPr lang="en-US" sz="1800" dirty="0" err="1">
                <a:latin typeface="Courier New"/>
                <a:cs typeface="Courier New"/>
              </a:rPr>
              <a:t>rcx</a:t>
            </a:r>
            <a:r>
              <a:rPr lang="en-US" sz="1800" dirty="0">
                <a:latin typeface="Courier New"/>
                <a:cs typeface="Courier New"/>
              </a:rPr>
              <a:t>, %</a:t>
            </a:r>
            <a:r>
              <a:rPr lang="en-US" sz="1800" dirty="0" err="1">
                <a:latin typeface="Courier New"/>
                <a:cs typeface="Courier New"/>
              </a:rPr>
              <a:t>rax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pl-PL" sz="1800" dirty="0">
                <a:latin typeface="Courier New"/>
                <a:cs typeface="Courier New"/>
              </a:rPr>
              <a:t>    </a:t>
            </a:r>
            <a:r>
              <a:rPr lang="pl-PL" sz="1800" dirty="0" err="1">
                <a:latin typeface="Courier New"/>
                <a:cs typeface="Courier New"/>
              </a:rPr>
              <a:t>jne</a:t>
            </a:r>
            <a:r>
              <a:rPr lang="pl-PL" sz="1800" dirty="0">
                <a:latin typeface="Courier New"/>
                <a:cs typeface="Courier New"/>
              </a:rPr>
              <a:t>   .L3</a:t>
            </a:r>
          </a:p>
          <a:p>
            <a:pPr algn="l"/>
            <a:r>
              <a:rPr lang="pl-PL" sz="1800" dirty="0">
                <a:latin typeface="Courier New"/>
                <a:cs typeface="Courier New"/>
              </a:rPr>
              <a:t>.L2: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28" name="AutoShape 381"/>
          <p:cNvSpPr>
            <a:spLocks noChangeAspect="1"/>
          </p:cNvSpPr>
          <p:nvPr/>
        </p:nvSpPr>
        <p:spPr bwMode="auto">
          <a:xfrm flipH="1">
            <a:off x="5922650" y="3436099"/>
            <a:ext cx="73396" cy="510778"/>
          </a:xfrm>
          <a:prstGeom prst="leftBrace">
            <a:avLst>
              <a:gd name="adj1" fmla="val 123405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29" name="Text Box 382"/>
          <p:cNvSpPr txBox="1">
            <a:spLocks noChangeArrowheads="1"/>
          </p:cNvSpPr>
          <p:nvPr/>
        </p:nvSpPr>
        <p:spPr bwMode="auto">
          <a:xfrm>
            <a:off x="5979215" y="3507004"/>
            <a:ext cx="105504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r"/>
            <a:r>
              <a:rPr lang="en-US" sz="1800" i="1" dirty="0">
                <a:latin typeface="+mn-lt"/>
              </a:rPr>
              <a:t>H</a:t>
            </a:r>
            <a:r>
              <a:rPr lang="en-US" sz="1800" i="1" baseline="-25000" dirty="0">
                <a:latin typeface="+mn-lt"/>
              </a:rPr>
              <a:t>i</a:t>
            </a:r>
            <a:r>
              <a:rPr lang="en-US" sz="1800" i="1" dirty="0">
                <a:latin typeface="+mn-lt"/>
              </a:rPr>
              <a:t> </a:t>
            </a:r>
            <a:r>
              <a:rPr lang="en-US" sz="1800" dirty="0">
                <a:latin typeface="+mn-lt"/>
              </a:rPr>
              <a:t>: Head</a:t>
            </a:r>
          </a:p>
        </p:txBody>
      </p:sp>
      <p:sp>
        <p:nvSpPr>
          <p:cNvPr id="30" name="Text Box 383"/>
          <p:cNvSpPr txBox="1">
            <a:spLocks noChangeArrowheads="1"/>
          </p:cNvSpPr>
          <p:nvPr/>
        </p:nvSpPr>
        <p:spPr bwMode="auto">
          <a:xfrm>
            <a:off x="5979215" y="5739385"/>
            <a:ext cx="79087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l"/>
            <a:r>
              <a:rPr lang="en-US" sz="1600" i="1" dirty="0">
                <a:latin typeface="+mn-lt"/>
              </a:rPr>
              <a:t>T</a:t>
            </a:r>
            <a:r>
              <a:rPr lang="en-US" sz="1600" i="1" baseline="-25000" dirty="0">
                <a:latin typeface="+mn-lt"/>
              </a:rPr>
              <a:t>i</a:t>
            </a:r>
            <a:r>
              <a:rPr lang="en-US" sz="1600" dirty="0">
                <a:latin typeface="+mn-lt"/>
              </a:rPr>
              <a:t> : Tail</a:t>
            </a:r>
          </a:p>
        </p:txBody>
      </p:sp>
      <p:sp>
        <p:nvSpPr>
          <p:cNvPr id="31" name="Line 385"/>
          <p:cNvSpPr>
            <a:spLocks noChangeShapeType="1"/>
          </p:cNvSpPr>
          <p:nvPr/>
        </p:nvSpPr>
        <p:spPr bwMode="auto">
          <a:xfrm flipV="1">
            <a:off x="2212483" y="4290240"/>
            <a:ext cx="3600887" cy="6712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32" name="Line 386"/>
          <p:cNvSpPr>
            <a:spLocks noChangeShapeType="1"/>
          </p:cNvSpPr>
          <p:nvPr/>
        </p:nvSpPr>
        <p:spPr bwMode="auto">
          <a:xfrm>
            <a:off x="2212483" y="5390895"/>
            <a:ext cx="3600887" cy="14737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33" name="Text Box 387"/>
          <p:cNvSpPr txBox="1">
            <a:spLocks noChangeArrowheads="1"/>
          </p:cNvSpPr>
          <p:nvPr/>
        </p:nvSpPr>
        <p:spPr bwMode="auto">
          <a:xfrm>
            <a:off x="5979215" y="4443985"/>
            <a:ext cx="1650722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l"/>
            <a:r>
              <a:rPr lang="en-US" sz="1800" i="1" dirty="0">
                <a:latin typeface="+mn-lt"/>
              </a:rPr>
              <a:t>L</a:t>
            </a:r>
            <a:r>
              <a:rPr lang="en-US" sz="1800" i="1" baseline="-25000" dirty="0">
                <a:latin typeface="+mn-lt"/>
              </a:rPr>
              <a:t>i  </a:t>
            </a:r>
            <a:r>
              <a:rPr lang="en-US" sz="1800" dirty="0">
                <a:latin typeface="+mn-lt"/>
              </a:rPr>
              <a:t>: Load </a:t>
            </a:r>
            <a:r>
              <a:rPr lang="en-US" sz="1800" dirty="0" err="1">
                <a:latin typeface="+mn-lt"/>
              </a:rPr>
              <a:t>cnt</a:t>
            </a:r>
            <a:endParaRPr lang="en-US" sz="1800" dirty="0">
              <a:latin typeface="+mn-lt"/>
            </a:endParaRPr>
          </a:p>
          <a:p>
            <a:pPr algn="l"/>
            <a:r>
              <a:rPr lang="en-US" sz="1800" i="1" dirty="0" err="1">
                <a:latin typeface="+mn-lt"/>
              </a:rPr>
              <a:t>U</a:t>
            </a:r>
            <a:r>
              <a:rPr lang="en-US" sz="1800" i="1" baseline="-25000" dirty="0" err="1">
                <a:latin typeface="+mn-lt"/>
              </a:rPr>
              <a:t>i</a:t>
            </a:r>
            <a:r>
              <a:rPr lang="en-US" sz="1800" dirty="0">
                <a:latin typeface="+mn-lt"/>
              </a:rPr>
              <a:t> : Update </a:t>
            </a:r>
            <a:r>
              <a:rPr lang="en-US" sz="1800" dirty="0" err="1">
                <a:latin typeface="+mn-lt"/>
              </a:rPr>
              <a:t>cnt</a:t>
            </a:r>
            <a:endParaRPr lang="en-US" sz="1800" dirty="0">
              <a:latin typeface="+mn-lt"/>
            </a:endParaRPr>
          </a:p>
          <a:p>
            <a:pPr algn="l"/>
            <a:r>
              <a:rPr lang="en-US" sz="1800" i="1" dirty="0">
                <a:latin typeface="+mn-lt"/>
              </a:rPr>
              <a:t>S</a:t>
            </a:r>
            <a:r>
              <a:rPr lang="en-US" sz="1800" i="1" baseline="-25000" dirty="0">
                <a:latin typeface="+mn-lt"/>
              </a:rPr>
              <a:t>i</a:t>
            </a:r>
            <a:r>
              <a:rPr lang="en-US" sz="1800" dirty="0">
                <a:latin typeface="+mn-lt"/>
              </a:rPr>
              <a:t> : Store </a:t>
            </a:r>
            <a:r>
              <a:rPr lang="en-US" sz="1800" dirty="0" err="1">
                <a:latin typeface="+mn-lt"/>
              </a:rPr>
              <a:t>cnt</a:t>
            </a:r>
            <a:endParaRPr lang="en-US" sz="1800" dirty="0">
              <a:latin typeface="+mn-lt"/>
            </a:endParaRPr>
          </a:p>
        </p:txBody>
      </p:sp>
      <p:sp>
        <p:nvSpPr>
          <p:cNvPr id="34" name="Text Box 392"/>
          <p:cNvSpPr txBox="1">
            <a:spLocks noChangeArrowheads="1"/>
          </p:cNvSpPr>
          <p:nvPr/>
        </p:nvSpPr>
        <p:spPr bwMode="auto">
          <a:xfrm>
            <a:off x="2674993" y="2688224"/>
            <a:ext cx="2682568" cy="426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i="1" dirty="0" err="1"/>
              <a:t>Asm</a:t>
            </a:r>
            <a:r>
              <a:rPr lang="en-US" i="1" dirty="0"/>
              <a:t> code for thread </a:t>
            </a:r>
            <a:r>
              <a:rPr lang="en-US" i="1" dirty="0" err="1"/>
              <a:t>i</a:t>
            </a:r>
            <a:endParaRPr lang="en-US" i="1" dirty="0"/>
          </a:p>
        </p:txBody>
      </p:sp>
      <p:sp>
        <p:nvSpPr>
          <p:cNvPr id="35" name="AutoShape 381"/>
          <p:cNvSpPr>
            <a:spLocks noChangeAspect="1"/>
          </p:cNvSpPr>
          <p:nvPr/>
        </p:nvSpPr>
        <p:spPr bwMode="auto">
          <a:xfrm flipH="1">
            <a:off x="5869265" y="4327552"/>
            <a:ext cx="146219" cy="1017567"/>
          </a:xfrm>
          <a:prstGeom prst="leftBrace">
            <a:avLst>
              <a:gd name="adj1" fmla="val 123405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36" name="AutoShape 381"/>
          <p:cNvSpPr>
            <a:spLocks noChangeAspect="1"/>
          </p:cNvSpPr>
          <p:nvPr/>
        </p:nvSpPr>
        <p:spPr bwMode="auto">
          <a:xfrm flipH="1">
            <a:off x="5922650" y="5720508"/>
            <a:ext cx="73396" cy="510778"/>
          </a:xfrm>
          <a:prstGeom prst="leftBrace">
            <a:avLst>
              <a:gd name="adj1" fmla="val 123405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0034" name="Rectangle 2"/>
          <p:cNvSpPr>
            <a:spLocks noGrp="1" noChangeArrowheads="1"/>
          </p:cNvSpPr>
          <p:nvPr>
            <p:ph type="title"/>
          </p:nvPr>
        </p:nvSpPr>
        <p:spPr>
          <a:xfrm>
            <a:off x="292688" y="493712"/>
            <a:ext cx="6616700" cy="573088"/>
          </a:xfrm>
        </p:spPr>
        <p:txBody>
          <a:bodyPr/>
          <a:lstStyle/>
          <a:p>
            <a:r>
              <a:rPr lang="en-US"/>
              <a:t>Concurrent Execution</a:t>
            </a:r>
          </a:p>
        </p:txBody>
      </p:sp>
      <p:sp>
        <p:nvSpPr>
          <p:cNvPr id="940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1450975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i="1" dirty="0">
                <a:solidFill>
                  <a:srgbClr val="C00000"/>
                </a:solidFill>
              </a:rPr>
              <a:t>Key idea: </a:t>
            </a:r>
            <a:r>
              <a:rPr lang="en-US" dirty="0"/>
              <a:t>In general, any sequentially consistent interleaving is possible, but some give an unexpected result!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</a:t>
            </a:r>
            <a:r>
              <a:rPr lang="en-US" baseline="-25000" dirty="0"/>
              <a:t>i</a:t>
            </a:r>
            <a:r>
              <a:rPr lang="en-US" dirty="0"/>
              <a:t> denotes that thread </a:t>
            </a:r>
            <a:r>
              <a:rPr lang="en-US" dirty="0" err="1"/>
              <a:t>i</a:t>
            </a:r>
            <a:r>
              <a:rPr lang="en-US" dirty="0"/>
              <a:t> executes instruction I</a:t>
            </a:r>
            <a:endParaRPr lang="en-US" sz="1600" dirty="0"/>
          </a:p>
          <a:p>
            <a:pPr lvl="1">
              <a:lnSpc>
                <a:spcPct val="90000"/>
              </a:lnSpc>
            </a:pPr>
            <a:r>
              <a:rPr lang="en-US" dirty="0"/>
              <a:t>%</a:t>
            </a:r>
            <a:r>
              <a:rPr lang="en-US" dirty="0" err="1"/>
              <a:t>rdx</a:t>
            </a:r>
            <a:r>
              <a:rPr lang="en-US" baseline="-25000" dirty="0" err="1"/>
              <a:t>i</a:t>
            </a:r>
            <a:r>
              <a:rPr lang="en-US" baseline="-25000" dirty="0"/>
              <a:t> </a:t>
            </a:r>
            <a:r>
              <a:rPr lang="en-US" dirty="0"/>
              <a:t>is the content of %</a:t>
            </a:r>
            <a:r>
              <a:rPr lang="en-US" dirty="0" err="1"/>
              <a:t>rdx</a:t>
            </a:r>
            <a:r>
              <a:rPr lang="en-US" dirty="0"/>
              <a:t> in thread i’s context</a:t>
            </a:r>
            <a:endParaRPr lang="en-US" sz="1800" dirty="0"/>
          </a:p>
        </p:txBody>
      </p:sp>
      <p:sp>
        <p:nvSpPr>
          <p:cNvPr id="940036" name="Rectangle 4"/>
          <p:cNvSpPr>
            <a:spLocks noChangeArrowheads="1"/>
          </p:cNvSpPr>
          <p:nvPr/>
        </p:nvSpPr>
        <p:spPr bwMode="auto">
          <a:xfrm>
            <a:off x="1820863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37" name="Rectangle 5"/>
          <p:cNvSpPr>
            <a:spLocks noChangeArrowheads="1"/>
          </p:cNvSpPr>
          <p:nvPr/>
        </p:nvSpPr>
        <p:spPr bwMode="auto">
          <a:xfrm>
            <a:off x="1820863" y="36147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38" name="Rectangle 6"/>
          <p:cNvSpPr>
            <a:spLocks noChangeArrowheads="1"/>
          </p:cNvSpPr>
          <p:nvPr/>
        </p:nvSpPr>
        <p:spPr bwMode="auto">
          <a:xfrm>
            <a:off x="1820863" y="38766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39" name="Rectangle 7"/>
          <p:cNvSpPr>
            <a:spLocks noChangeArrowheads="1"/>
          </p:cNvSpPr>
          <p:nvPr/>
        </p:nvSpPr>
        <p:spPr bwMode="auto">
          <a:xfrm>
            <a:off x="1820863" y="41481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0" name="Rectangle 8"/>
          <p:cNvSpPr>
            <a:spLocks noChangeArrowheads="1"/>
          </p:cNvSpPr>
          <p:nvPr/>
        </p:nvSpPr>
        <p:spPr bwMode="auto">
          <a:xfrm>
            <a:off x="1820863" y="44100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1" name="Rectangle 9"/>
          <p:cNvSpPr>
            <a:spLocks noChangeArrowheads="1"/>
          </p:cNvSpPr>
          <p:nvPr/>
        </p:nvSpPr>
        <p:spPr bwMode="auto">
          <a:xfrm>
            <a:off x="1820863" y="46815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2" name="Rectangle 10"/>
          <p:cNvSpPr>
            <a:spLocks noChangeArrowheads="1"/>
          </p:cNvSpPr>
          <p:nvPr/>
        </p:nvSpPr>
        <p:spPr bwMode="auto">
          <a:xfrm>
            <a:off x="1820863" y="49434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3" name="Rectangle 11"/>
          <p:cNvSpPr>
            <a:spLocks noChangeArrowheads="1"/>
          </p:cNvSpPr>
          <p:nvPr/>
        </p:nvSpPr>
        <p:spPr bwMode="auto">
          <a:xfrm>
            <a:off x="1820863" y="52149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4" name="Rectangle 12"/>
          <p:cNvSpPr>
            <a:spLocks noChangeArrowheads="1"/>
          </p:cNvSpPr>
          <p:nvPr/>
        </p:nvSpPr>
        <p:spPr bwMode="auto">
          <a:xfrm>
            <a:off x="1820863" y="54768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5" name="Rectangle 13"/>
          <p:cNvSpPr>
            <a:spLocks noChangeArrowheads="1"/>
          </p:cNvSpPr>
          <p:nvPr/>
        </p:nvSpPr>
        <p:spPr bwMode="auto">
          <a:xfrm>
            <a:off x="1820863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6" name="Rectangle 14"/>
          <p:cNvSpPr>
            <a:spLocks noChangeArrowheads="1"/>
          </p:cNvSpPr>
          <p:nvPr/>
        </p:nvSpPr>
        <p:spPr bwMode="auto">
          <a:xfrm>
            <a:off x="846138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47" name="Rectangle 15"/>
          <p:cNvSpPr>
            <a:spLocks noChangeArrowheads="1"/>
          </p:cNvSpPr>
          <p:nvPr/>
        </p:nvSpPr>
        <p:spPr bwMode="auto">
          <a:xfrm>
            <a:off x="846138" y="36147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48" name="Rectangle 16"/>
          <p:cNvSpPr>
            <a:spLocks noChangeArrowheads="1"/>
          </p:cNvSpPr>
          <p:nvPr/>
        </p:nvSpPr>
        <p:spPr bwMode="auto">
          <a:xfrm>
            <a:off x="846138" y="38766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49" name="Rectangle 17"/>
          <p:cNvSpPr>
            <a:spLocks noChangeArrowheads="1"/>
          </p:cNvSpPr>
          <p:nvPr/>
        </p:nvSpPr>
        <p:spPr bwMode="auto">
          <a:xfrm>
            <a:off x="846138" y="41481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50" name="Rectangle 18"/>
          <p:cNvSpPr>
            <a:spLocks noChangeArrowheads="1"/>
          </p:cNvSpPr>
          <p:nvPr/>
        </p:nvSpPr>
        <p:spPr bwMode="auto">
          <a:xfrm>
            <a:off x="846138" y="44100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1" name="Rectangle 19"/>
          <p:cNvSpPr>
            <a:spLocks noChangeArrowheads="1"/>
          </p:cNvSpPr>
          <p:nvPr/>
        </p:nvSpPr>
        <p:spPr bwMode="auto">
          <a:xfrm>
            <a:off x="846138" y="46815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2" name="Rectangle 20"/>
          <p:cNvSpPr>
            <a:spLocks noChangeArrowheads="1"/>
          </p:cNvSpPr>
          <p:nvPr/>
        </p:nvSpPr>
        <p:spPr bwMode="auto">
          <a:xfrm>
            <a:off x="846138" y="49434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3" name="Rectangle 21"/>
          <p:cNvSpPr>
            <a:spLocks noChangeArrowheads="1"/>
          </p:cNvSpPr>
          <p:nvPr/>
        </p:nvSpPr>
        <p:spPr bwMode="auto">
          <a:xfrm>
            <a:off x="846138" y="52149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4" name="Rectangle 22"/>
          <p:cNvSpPr>
            <a:spLocks noChangeArrowheads="1"/>
          </p:cNvSpPr>
          <p:nvPr/>
        </p:nvSpPr>
        <p:spPr bwMode="auto">
          <a:xfrm>
            <a:off x="846138" y="54768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5" name="Rectangle 23"/>
          <p:cNvSpPr>
            <a:spLocks noChangeArrowheads="1"/>
          </p:cNvSpPr>
          <p:nvPr/>
        </p:nvSpPr>
        <p:spPr bwMode="auto">
          <a:xfrm>
            <a:off x="846138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56" name="Rectangle 24"/>
          <p:cNvSpPr>
            <a:spLocks noChangeArrowheads="1"/>
          </p:cNvSpPr>
          <p:nvPr/>
        </p:nvSpPr>
        <p:spPr bwMode="auto">
          <a:xfrm>
            <a:off x="2795588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57" name="Rectangle 25"/>
          <p:cNvSpPr>
            <a:spLocks noChangeArrowheads="1"/>
          </p:cNvSpPr>
          <p:nvPr/>
        </p:nvSpPr>
        <p:spPr bwMode="auto">
          <a:xfrm>
            <a:off x="2795588" y="36147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58" name="Rectangle 26"/>
          <p:cNvSpPr>
            <a:spLocks noChangeArrowheads="1"/>
          </p:cNvSpPr>
          <p:nvPr/>
        </p:nvSpPr>
        <p:spPr bwMode="auto">
          <a:xfrm>
            <a:off x="2795588" y="38766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59" name="Rectangle 27"/>
          <p:cNvSpPr>
            <a:spLocks noChangeArrowheads="1"/>
          </p:cNvSpPr>
          <p:nvPr/>
        </p:nvSpPr>
        <p:spPr bwMode="auto">
          <a:xfrm>
            <a:off x="2795588" y="41481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60" name="Rectangle 28"/>
          <p:cNvSpPr>
            <a:spLocks noChangeArrowheads="1"/>
          </p:cNvSpPr>
          <p:nvPr/>
        </p:nvSpPr>
        <p:spPr bwMode="auto">
          <a:xfrm>
            <a:off x="2795588" y="44100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1" name="Rectangle 29"/>
          <p:cNvSpPr>
            <a:spLocks noChangeArrowheads="1"/>
          </p:cNvSpPr>
          <p:nvPr/>
        </p:nvSpPr>
        <p:spPr bwMode="auto">
          <a:xfrm>
            <a:off x="2795588" y="46815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2" name="Rectangle 30"/>
          <p:cNvSpPr>
            <a:spLocks noChangeArrowheads="1"/>
          </p:cNvSpPr>
          <p:nvPr/>
        </p:nvSpPr>
        <p:spPr bwMode="auto">
          <a:xfrm>
            <a:off x="2795588" y="49434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3" name="Rectangle 31"/>
          <p:cNvSpPr>
            <a:spLocks noChangeArrowheads="1"/>
          </p:cNvSpPr>
          <p:nvPr/>
        </p:nvSpPr>
        <p:spPr bwMode="auto">
          <a:xfrm>
            <a:off x="2795588" y="52149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4" name="Rectangle 32"/>
          <p:cNvSpPr>
            <a:spLocks noChangeArrowheads="1"/>
          </p:cNvSpPr>
          <p:nvPr/>
        </p:nvSpPr>
        <p:spPr bwMode="auto">
          <a:xfrm>
            <a:off x="2795588" y="54768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5" name="Rectangle 33"/>
          <p:cNvSpPr>
            <a:spLocks noChangeArrowheads="1"/>
          </p:cNvSpPr>
          <p:nvPr/>
        </p:nvSpPr>
        <p:spPr bwMode="auto">
          <a:xfrm>
            <a:off x="2795588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66" name="Rectangle 34"/>
          <p:cNvSpPr>
            <a:spLocks noChangeArrowheads="1"/>
          </p:cNvSpPr>
          <p:nvPr/>
        </p:nvSpPr>
        <p:spPr bwMode="auto">
          <a:xfrm>
            <a:off x="4716463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67" name="Rectangle 35"/>
          <p:cNvSpPr>
            <a:spLocks noChangeArrowheads="1"/>
          </p:cNvSpPr>
          <p:nvPr/>
        </p:nvSpPr>
        <p:spPr bwMode="auto">
          <a:xfrm>
            <a:off x="4716463" y="36147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68" name="Rectangle 36"/>
          <p:cNvSpPr>
            <a:spLocks noChangeArrowheads="1"/>
          </p:cNvSpPr>
          <p:nvPr/>
        </p:nvSpPr>
        <p:spPr bwMode="auto">
          <a:xfrm>
            <a:off x="4716463" y="38766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69" name="Rectangle 37"/>
          <p:cNvSpPr>
            <a:spLocks noChangeArrowheads="1"/>
          </p:cNvSpPr>
          <p:nvPr/>
        </p:nvSpPr>
        <p:spPr bwMode="auto">
          <a:xfrm>
            <a:off x="4716463" y="41481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0" name="Rectangle 38"/>
          <p:cNvSpPr>
            <a:spLocks noChangeArrowheads="1"/>
          </p:cNvSpPr>
          <p:nvPr/>
        </p:nvSpPr>
        <p:spPr bwMode="auto">
          <a:xfrm>
            <a:off x="4716463" y="44100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1" name="Rectangle 39"/>
          <p:cNvSpPr>
            <a:spLocks noChangeArrowheads="1"/>
          </p:cNvSpPr>
          <p:nvPr/>
        </p:nvSpPr>
        <p:spPr bwMode="auto">
          <a:xfrm>
            <a:off x="4716463" y="46815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2" name="Rectangle 40"/>
          <p:cNvSpPr>
            <a:spLocks noChangeArrowheads="1"/>
          </p:cNvSpPr>
          <p:nvPr/>
        </p:nvSpPr>
        <p:spPr bwMode="auto">
          <a:xfrm>
            <a:off x="4716463" y="49434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3" name="Rectangle 41"/>
          <p:cNvSpPr>
            <a:spLocks noChangeArrowheads="1"/>
          </p:cNvSpPr>
          <p:nvPr/>
        </p:nvSpPr>
        <p:spPr bwMode="auto">
          <a:xfrm>
            <a:off x="4716463" y="52149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74" name="Rectangle 42"/>
          <p:cNvSpPr>
            <a:spLocks noChangeArrowheads="1"/>
          </p:cNvSpPr>
          <p:nvPr/>
        </p:nvSpPr>
        <p:spPr bwMode="auto">
          <a:xfrm>
            <a:off x="4716463" y="54768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75" name="Rectangle 43"/>
          <p:cNvSpPr>
            <a:spLocks noChangeArrowheads="1"/>
          </p:cNvSpPr>
          <p:nvPr/>
        </p:nvSpPr>
        <p:spPr bwMode="auto">
          <a:xfrm>
            <a:off x="4716463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76" name="Text Box 44"/>
          <p:cNvSpPr txBox="1">
            <a:spLocks noChangeArrowheads="1"/>
          </p:cNvSpPr>
          <p:nvPr/>
        </p:nvSpPr>
        <p:spPr bwMode="auto">
          <a:xfrm>
            <a:off x="838200" y="2895600"/>
            <a:ext cx="10733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</a:t>
            </a:r>
            <a:r>
              <a:rPr lang="en-US" sz="1800" dirty="0">
                <a:latin typeface="Calibri" pitchFamily="34" charset="0"/>
              </a:rPr>
              <a:t> (thread)</a:t>
            </a:r>
          </a:p>
        </p:txBody>
      </p:sp>
      <p:sp>
        <p:nvSpPr>
          <p:cNvPr id="940077" name="Text Box 45"/>
          <p:cNvSpPr txBox="1">
            <a:spLocks noChangeArrowheads="1"/>
          </p:cNvSpPr>
          <p:nvPr/>
        </p:nvSpPr>
        <p:spPr bwMode="auto">
          <a:xfrm>
            <a:off x="2001838" y="2911475"/>
            <a:ext cx="65338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instr</a:t>
            </a:r>
            <a:r>
              <a:rPr lang="en-US" sz="1800" baseline="-25000" dirty="0" err="1">
                <a:latin typeface="Calibri" pitchFamily="34" charset="0"/>
              </a:rPr>
              <a:t>i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78" name="Text Box 46"/>
          <p:cNvSpPr txBox="1">
            <a:spLocks noChangeArrowheads="1"/>
          </p:cNvSpPr>
          <p:nvPr/>
        </p:nvSpPr>
        <p:spPr bwMode="auto">
          <a:xfrm>
            <a:off x="4983163" y="2911475"/>
            <a:ext cx="48231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79" name="Text Box 47"/>
          <p:cNvSpPr txBox="1">
            <a:spLocks noChangeArrowheads="1"/>
          </p:cNvSpPr>
          <p:nvPr/>
        </p:nvSpPr>
        <p:spPr bwMode="auto">
          <a:xfrm>
            <a:off x="2922233" y="2911475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%rdx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80" name="Text Box 48"/>
          <p:cNvSpPr txBox="1">
            <a:spLocks noChangeArrowheads="1"/>
          </p:cNvSpPr>
          <p:nvPr/>
        </p:nvSpPr>
        <p:spPr bwMode="auto">
          <a:xfrm>
            <a:off x="5915628" y="5669080"/>
            <a:ext cx="56137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OK</a:t>
            </a:r>
          </a:p>
        </p:txBody>
      </p:sp>
      <p:sp>
        <p:nvSpPr>
          <p:cNvPr id="940081" name="Rectangle 49"/>
          <p:cNvSpPr>
            <a:spLocks noChangeArrowheads="1"/>
          </p:cNvSpPr>
          <p:nvPr/>
        </p:nvSpPr>
        <p:spPr bwMode="auto">
          <a:xfrm>
            <a:off x="3741738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2" name="Rectangle 50"/>
          <p:cNvSpPr>
            <a:spLocks noChangeArrowheads="1"/>
          </p:cNvSpPr>
          <p:nvPr/>
        </p:nvSpPr>
        <p:spPr bwMode="auto">
          <a:xfrm>
            <a:off x="3741738" y="36147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3" name="Rectangle 51"/>
          <p:cNvSpPr>
            <a:spLocks noChangeArrowheads="1"/>
          </p:cNvSpPr>
          <p:nvPr/>
        </p:nvSpPr>
        <p:spPr bwMode="auto">
          <a:xfrm>
            <a:off x="3741738" y="38766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4" name="Rectangle 52"/>
          <p:cNvSpPr>
            <a:spLocks noChangeArrowheads="1"/>
          </p:cNvSpPr>
          <p:nvPr/>
        </p:nvSpPr>
        <p:spPr bwMode="auto">
          <a:xfrm>
            <a:off x="3741738" y="41481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5" name="Rectangle 53"/>
          <p:cNvSpPr>
            <a:spLocks noChangeArrowheads="1"/>
          </p:cNvSpPr>
          <p:nvPr/>
        </p:nvSpPr>
        <p:spPr bwMode="auto">
          <a:xfrm>
            <a:off x="3741738" y="44100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6" name="Rectangle 54"/>
          <p:cNvSpPr>
            <a:spLocks noChangeArrowheads="1"/>
          </p:cNvSpPr>
          <p:nvPr/>
        </p:nvSpPr>
        <p:spPr bwMode="auto">
          <a:xfrm>
            <a:off x="3741738" y="46815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87" name="Rectangle 55"/>
          <p:cNvSpPr>
            <a:spLocks noChangeArrowheads="1"/>
          </p:cNvSpPr>
          <p:nvPr/>
        </p:nvSpPr>
        <p:spPr bwMode="auto">
          <a:xfrm>
            <a:off x="3741738" y="49434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88" name="Rectangle 56"/>
          <p:cNvSpPr>
            <a:spLocks noChangeArrowheads="1"/>
          </p:cNvSpPr>
          <p:nvPr/>
        </p:nvSpPr>
        <p:spPr bwMode="auto">
          <a:xfrm>
            <a:off x="3741738" y="5214938"/>
            <a:ext cx="974725" cy="271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89" name="Rectangle 57"/>
          <p:cNvSpPr>
            <a:spLocks noChangeArrowheads="1"/>
          </p:cNvSpPr>
          <p:nvPr/>
        </p:nvSpPr>
        <p:spPr bwMode="auto">
          <a:xfrm>
            <a:off x="3741738" y="5476875"/>
            <a:ext cx="974725" cy="2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90" name="Rectangle 58"/>
          <p:cNvSpPr>
            <a:spLocks noChangeArrowheads="1"/>
          </p:cNvSpPr>
          <p:nvPr/>
        </p:nvSpPr>
        <p:spPr bwMode="auto">
          <a:xfrm>
            <a:off x="3741738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91" name="Text Box 59"/>
          <p:cNvSpPr txBox="1">
            <a:spLocks noChangeArrowheads="1"/>
          </p:cNvSpPr>
          <p:nvPr/>
        </p:nvSpPr>
        <p:spPr bwMode="auto">
          <a:xfrm>
            <a:off x="3868383" y="2911475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%rdx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0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008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0034" name="Rectangle 2"/>
          <p:cNvSpPr>
            <a:spLocks noGrp="1" noChangeArrowheads="1"/>
          </p:cNvSpPr>
          <p:nvPr>
            <p:ph type="title"/>
          </p:nvPr>
        </p:nvSpPr>
        <p:spPr>
          <a:xfrm>
            <a:off x="292688" y="493712"/>
            <a:ext cx="6616700" cy="573088"/>
          </a:xfrm>
        </p:spPr>
        <p:txBody>
          <a:bodyPr/>
          <a:lstStyle/>
          <a:p>
            <a:r>
              <a:rPr lang="en-US"/>
              <a:t>Concurrent Execution</a:t>
            </a:r>
          </a:p>
        </p:txBody>
      </p:sp>
      <p:sp>
        <p:nvSpPr>
          <p:cNvPr id="940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1450975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i="1" dirty="0">
                <a:solidFill>
                  <a:srgbClr val="C00000"/>
                </a:solidFill>
              </a:rPr>
              <a:t>Key idea: </a:t>
            </a:r>
            <a:r>
              <a:rPr lang="en-US" dirty="0"/>
              <a:t>In general, any sequentially consistent interleaving is possible, but some give an unexpected result!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</a:t>
            </a:r>
            <a:r>
              <a:rPr lang="en-US" baseline="-25000" dirty="0"/>
              <a:t>i</a:t>
            </a:r>
            <a:r>
              <a:rPr lang="en-US" dirty="0"/>
              <a:t> denotes that thread </a:t>
            </a:r>
            <a:r>
              <a:rPr lang="en-US" dirty="0" err="1"/>
              <a:t>i</a:t>
            </a:r>
            <a:r>
              <a:rPr lang="en-US" dirty="0"/>
              <a:t> executes instruction I</a:t>
            </a:r>
            <a:endParaRPr lang="en-US" sz="1600" dirty="0"/>
          </a:p>
          <a:p>
            <a:pPr lvl="1">
              <a:lnSpc>
                <a:spcPct val="90000"/>
              </a:lnSpc>
            </a:pPr>
            <a:r>
              <a:rPr lang="en-US" dirty="0"/>
              <a:t>%</a:t>
            </a:r>
            <a:r>
              <a:rPr lang="en-US" dirty="0" err="1"/>
              <a:t>rdx</a:t>
            </a:r>
            <a:r>
              <a:rPr lang="en-US" baseline="-25000" dirty="0" err="1"/>
              <a:t>i</a:t>
            </a:r>
            <a:r>
              <a:rPr lang="en-US" baseline="-25000" dirty="0"/>
              <a:t> </a:t>
            </a:r>
            <a:r>
              <a:rPr lang="en-US" dirty="0"/>
              <a:t>is the content of %</a:t>
            </a:r>
            <a:r>
              <a:rPr lang="en-US" dirty="0" err="1"/>
              <a:t>rdx</a:t>
            </a:r>
            <a:r>
              <a:rPr lang="en-US" dirty="0"/>
              <a:t> in thread i’s context</a:t>
            </a:r>
            <a:endParaRPr lang="en-US" sz="1800" dirty="0"/>
          </a:p>
        </p:txBody>
      </p:sp>
      <p:sp>
        <p:nvSpPr>
          <p:cNvPr id="940036" name="Rectangle 4"/>
          <p:cNvSpPr>
            <a:spLocks noChangeArrowheads="1"/>
          </p:cNvSpPr>
          <p:nvPr/>
        </p:nvSpPr>
        <p:spPr bwMode="auto">
          <a:xfrm>
            <a:off x="1820863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37" name="Rectangle 5"/>
          <p:cNvSpPr>
            <a:spLocks noChangeArrowheads="1"/>
          </p:cNvSpPr>
          <p:nvPr/>
        </p:nvSpPr>
        <p:spPr bwMode="auto">
          <a:xfrm>
            <a:off x="1820863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38" name="Rectangle 6"/>
          <p:cNvSpPr>
            <a:spLocks noChangeArrowheads="1"/>
          </p:cNvSpPr>
          <p:nvPr/>
        </p:nvSpPr>
        <p:spPr bwMode="auto">
          <a:xfrm>
            <a:off x="1820863" y="38766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39" name="Rectangle 7"/>
          <p:cNvSpPr>
            <a:spLocks noChangeArrowheads="1"/>
          </p:cNvSpPr>
          <p:nvPr/>
        </p:nvSpPr>
        <p:spPr bwMode="auto">
          <a:xfrm>
            <a:off x="1820863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0" name="Rectangle 8"/>
          <p:cNvSpPr>
            <a:spLocks noChangeArrowheads="1"/>
          </p:cNvSpPr>
          <p:nvPr/>
        </p:nvSpPr>
        <p:spPr bwMode="auto">
          <a:xfrm>
            <a:off x="1820863" y="44100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1" name="Rectangle 9"/>
          <p:cNvSpPr>
            <a:spLocks noChangeArrowheads="1"/>
          </p:cNvSpPr>
          <p:nvPr/>
        </p:nvSpPr>
        <p:spPr bwMode="auto">
          <a:xfrm>
            <a:off x="1820863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2" name="Rectangle 10"/>
          <p:cNvSpPr>
            <a:spLocks noChangeArrowheads="1"/>
          </p:cNvSpPr>
          <p:nvPr/>
        </p:nvSpPr>
        <p:spPr bwMode="auto">
          <a:xfrm>
            <a:off x="1820863" y="49434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3" name="Rectangle 11"/>
          <p:cNvSpPr>
            <a:spLocks noChangeArrowheads="1"/>
          </p:cNvSpPr>
          <p:nvPr/>
        </p:nvSpPr>
        <p:spPr bwMode="auto">
          <a:xfrm>
            <a:off x="1820863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4" name="Rectangle 12"/>
          <p:cNvSpPr>
            <a:spLocks noChangeArrowheads="1"/>
          </p:cNvSpPr>
          <p:nvPr/>
        </p:nvSpPr>
        <p:spPr bwMode="auto">
          <a:xfrm>
            <a:off x="1820863" y="5476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5" name="Rectangle 13"/>
          <p:cNvSpPr>
            <a:spLocks noChangeArrowheads="1"/>
          </p:cNvSpPr>
          <p:nvPr/>
        </p:nvSpPr>
        <p:spPr bwMode="auto">
          <a:xfrm>
            <a:off x="1820863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6" name="Rectangle 14"/>
          <p:cNvSpPr>
            <a:spLocks noChangeArrowheads="1"/>
          </p:cNvSpPr>
          <p:nvPr/>
        </p:nvSpPr>
        <p:spPr bwMode="auto">
          <a:xfrm>
            <a:off x="846138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47" name="Rectangle 15"/>
          <p:cNvSpPr>
            <a:spLocks noChangeArrowheads="1"/>
          </p:cNvSpPr>
          <p:nvPr/>
        </p:nvSpPr>
        <p:spPr bwMode="auto">
          <a:xfrm>
            <a:off x="846138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48" name="Rectangle 16"/>
          <p:cNvSpPr>
            <a:spLocks noChangeArrowheads="1"/>
          </p:cNvSpPr>
          <p:nvPr/>
        </p:nvSpPr>
        <p:spPr bwMode="auto">
          <a:xfrm>
            <a:off x="846138" y="38766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49" name="Rectangle 17"/>
          <p:cNvSpPr>
            <a:spLocks noChangeArrowheads="1"/>
          </p:cNvSpPr>
          <p:nvPr/>
        </p:nvSpPr>
        <p:spPr bwMode="auto">
          <a:xfrm>
            <a:off x="846138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50" name="Rectangle 18"/>
          <p:cNvSpPr>
            <a:spLocks noChangeArrowheads="1"/>
          </p:cNvSpPr>
          <p:nvPr/>
        </p:nvSpPr>
        <p:spPr bwMode="auto">
          <a:xfrm>
            <a:off x="846138" y="44100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1" name="Rectangle 19"/>
          <p:cNvSpPr>
            <a:spLocks noChangeArrowheads="1"/>
          </p:cNvSpPr>
          <p:nvPr/>
        </p:nvSpPr>
        <p:spPr bwMode="auto">
          <a:xfrm>
            <a:off x="846138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2" name="Rectangle 20"/>
          <p:cNvSpPr>
            <a:spLocks noChangeArrowheads="1"/>
          </p:cNvSpPr>
          <p:nvPr/>
        </p:nvSpPr>
        <p:spPr bwMode="auto">
          <a:xfrm>
            <a:off x="846138" y="49434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3" name="Rectangle 21"/>
          <p:cNvSpPr>
            <a:spLocks noChangeArrowheads="1"/>
          </p:cNvSpPr>
          <p:nvPr/>
        </p:nvSpPr>
        <p:spPr bwMode="auto">
          <a:xfrm>
            <a:off x="846138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4" name="Rectangle 22"/>
          <p:cNvSpPr>
            <a:spLocks noChangeArrowheads="1"/>
          </p:cNvSpPr>
          <p:nvPr/>
        </p:nvSpPr>
        <p:spPr bwMode="auto">
          <a:xfrm>
            <a:off x="846138" y="5476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5" name="Rectangle 23"/>
          <p:cNvSpPr>
            <a:spLocks noChangeArrowheads="1"/>
          </p:cNvSpPr>
          <p:nvPr/>
        </p:nvSpPr>
        <p:spPr bwMode="auto">
          <a:xfrm>
            <a:off x="846138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56" name="Rectangle 24"/>
          <p:cNvSpPr>
            <a:spLocks noChangeArrowheads="1"/>
          </p:cNvSpPr>
          <p:nvPr/>
        </p:nvSpPr>
        <p:spPr bwMode="auto">
          <a:xfrm>
            <a:off x="2795588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57" name="Rectangle 25"/>
          <p:cNvSpPr>
            <a:spLocks noChangeArrowheads="1"/>
          </p:cNvSpPr>
          <p:nvPr/>
        </p:nvSpPr>
        <p:spPr bwMode="auto">
          <a:xfrm>
            <a:off x="2795588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58" name="Rectangle 26"/>
          <p:cNvSpPr>
            <a:spLocks noChangeArrowheads="1"/>
          </p:cNvSpPr>
          <p:nvPr/>
        </p:nvSpPr>
        <p:spPr bwMode="auto">
          <a:xfrm>
            <a:off x="2795588" y="38766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59" name="Rectangle 27"/>
          <p:cNvSpPr>
            <a:spLocks noChangeArrowheads="1"/>
          </p:cNvSpPr>
          <p:nvPr/>
        </p:nvSpPr>
        <p:spPr bwMode="auto">
          <a:xfrm>
            <a:off x="2795588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60" name="Rectangle 28"/>
          <p:cNvSpPr>
            <a:spLocks noChangeArrowheads="1"/>
          </p:cNvSpPr>
          <p:nvPr/>
        </p:nvSpPr>
        <p:spPr bwMode="auto">
          <a:xfrm>
            <a:off x="2795588" y="44100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1" name="Rectangle 29"/>
          <p:cNvSpPr>
            <a:spLocks noChangeArrowheads="1"/>
          </p:cNvSpPr>
          <p:nvPr/>
        </p:nvSpPr>
        <p:spPr bwMode="auto">
          <a:xfrm>
            <a:off x="2795588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2" name="Rectangle 30"/>
          <p:cNvSpPr>
            <a:spLocks noChangeArrowheads="1"/>
          </p:cNvSpPr>
          <p:nvPr/>
        </p:nvSpPr>
        <p:spPr bwMode="auto">
          <a:xfrm>
            <a:off x="2795588" y="49434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3" name="Rectangle 31"/>
          <p:cNvSpPr>
            <a:spLocks noChangeArrowheads="1"/>
          </p:cNvSpPr>
          <p:nvPr/>
        </p:nvSpPr>
        <p:spPr bwMode="auto">
          <a:xfrm>
            <a:off x="2795588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4" name="Rectangle 32"/>
          <p:cNvSpPr>
            <a:spLocks noChangeArrowheads="1"/>
          </p:cNvSpPr>
          <p:nvPr/>
        </p:nvSpPr>
        <p:spPr bwMode="auto">
          <a:xfrm>
            <a:off x="2795588" y="5476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5" name="Rectangle 33"/>
          <p:cNvSpPr>
            <a:spLocks noChangeArrowheads="1"/>
          </p:cNvSpPr>
          <p:nvPr/>
        </p:nvSpPr>
        <p:spPr bwMode="auto">
          <a:xfrm>
            <a:off x="2795588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66" name="Rectangle 34"/>
          <p:cNvSpPr>
            <a:spLocks noChangeArrowheads="1"/>
          </p:cNvSpPr>
          <p:nvPr/>
        </p:nvSpPr>
        <p:spPr bwMode="auto">
          <a:xfrm>
            <a:off x="4716463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67" name="Rectangle 35"/>
          <p:cNvSpPr>
            <a:spLocks noChangeArrowheads="1"/>
          </p:cNvSpPr>
          <p:nvPr/>
        </p:nvSpPr>
        <p:spPr bwMode="auto">
          <a:xfrm>
            <a:off x="4716463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68" name="Rectangle 36"/>
          <p:cNvSpPr>
            <a:spLocks noChangeArrowheads="1"/>
          </p:cNvSpPr>
          <p:nvPr/>
        </p:nvSpPr>
        <p:spPr bwMode="auto">
          <a:xfrm>
            <a:off x="4716463" y="38766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69" name="Rectangle 37"/>
          <p:cNvSpPr>
            <a:spLocks noChangeArrowheads="1"/>
          </p:cNvSpPr>
          <p:nvPr/>
        </p:nvSpPr>
        <p:spPr bwMode="auto">
          <a:xfrm>
            <a:off x="4716463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0" name="Rectangle 38"/>
          <p:cNvSpPr>
            <a:spLocks noChangeArrowheads="1"/>
          </p:cNvSpPr>
          <p:nvPr/>
        </p:nvSpPr>
        <p:spPr bwMode="auto">
          <a:xfrm>
            <a:off x="4716463" y="44100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1" name="Rectangle 39"/>
          <p:cNvSpPr>
            <a:spLocks noChangeArrowheads="1"/>
          </p:cNvSpPr>
          <p:nvPr/>
        </p:nvSpPr>
        <p:spPr bwMode="auto">
          <a:xfrm>
            <a:off x="4716463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2" name="Rectangle 40"/>
          <p:cNvSpPr>
            <a:spLocks noChangeArrowheads="1"/>
          </p:cNvSpPr>
          <p:nvPr/>
        </p:nvSpPr>
        <p:spPr bwMode="auto">
          <a:xfrm>
            <a:off x="4716463" y="49434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3" name="Rectangle 41"/>
          <p:cNvSpPr>
            <a:spLocks noChangeArrowheads="1"/>
          </p:cNvSpPr>
          <p:nvPr/>
        </p:nvSpPr>
        <p:spPr bwMode="auto">
          <a:xfrm>
            <a:off x="4716463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74" name="Rectangle 42"/>
          <p:cNvSpPr>
            <a:spLocks noChangeArrowheads="1"/>
          </p:cNvSpPr>
          <p:nvPr/>
        </p:nvSpPr>
        <p:spPr bwMode="auto">
          <a:xfrm>
            <a:off x="4716463" y="5476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75" name="Rectangle 43"/>
          <p:cNvSpPr>
            <a:spLocks noChangeArrowheads="1"/>
          </p:cNvSpPr>
          <p:nvPr/>
        </p:nvSpPr>
        <p:spPr bwMode="auto">
          <a:xfrm>
            <a:off x="4716463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76" name="Text Box 44"/>
          <p:cNvSpPr txBox="1">
            <a:spLocks noChangeArrowheads="1"/>
          </p:cNvSpPr>
          <p:nvPr/>
        </p:nvSpPr>
        <p:spPr bwMode="auto">
          <a:xfrm>
            <a:off x="838200" y="2895600"/>
            <a:ext cx="10733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</a:t>
            </a:r>
            <a:r>
              <a:rPr lang="en-US" sz="1800" dirty="0">
                <a:latin typeface="Calibri" pitchFamily="34" charset="0"/>
              </a:rPr>
              <a:t> (thread)</a:t>
            </a:r>
          </a:p>
        </p:txBody>
      </p:sp>
      <p:sp>
        <p:nvSpPr>
          <p:cNvPr id="940077" name="Text Box 45"/>
          <p:cNvSpPr txBox="1">
            <a:spLocks noChangeArrowheads="1"/>
          </p:cNvSpPr>
          <p:nvPr/>
        </p:nvSpPr>
        <p:spPr bwMode="auto">
          <a:xfrm>
            <a:off x="2001838" y="2911475"/>
            <a:ext cx="65338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instr</a:t>
            </a:r>
            <a:r>
              <a:rPr lang="en-US" sz="1800" baseline="-25000" dirty="0" err="1">
                <a:latin typeface="Calibri" pitchFamily="34" charset="0"/>
              </a:rPr>
              <a:t>i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78" name="Text Box 46"/>
          <p:cNvSpPr txBox="1">
            <a:spLocks noChangeArrowheads="1"/>
          </p:cNvSpPr>
          <p:nvPr/>
        </p:nvSpPr>
        <p:spPr bwMode="auto">
          <a:xfrm>
            <a:off x="4983163" y="2911475"/>
            <a:ext cx="48231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79" name="Text Box 47"/>
          <p:cNvSpPr txBox="1">
            <a:spLocks noChangeArrowheads="1"/>
          </p:cNvSpPr>
          <p:nvPr/>
        </p:nvSpPr>
        <p:spPr bwMode="auto">
          <a:xfrm>
            <a:off x="2922233" y="2911475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%rdx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80" name="Text Box 48"/>
          <p:cNvSpPr txBox="1">
            <a:spLocks noChangeArrowheads="1"/>
          </p:cNvSpPr>
          <p:nvPr/>
        </p:nvSpPr>
        <p:spPr bwMode="auto">
          <a:xfrm>
            <a:off x="5915628" y="5669080"/>
            <a:ext cx="56137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OK</a:t>
            </a:r>
          </a:p>
        </p:txBody>
      </p:sp>
      <p:sp>
        <p:nvSpPr>
          <p:cNvPr id="940081" name="Rectangle 49"/>
          <p:cNvSpPr>
            <a:spLocks noChangeArrowheads="1"/>
          </p:cNvSpPr>
          <p:nvPr/>
        </p:nvSpPr>
        <p:spPr bwMode="auto">
          <a:xfrm>
            <a:off x="3741738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2" name="Rectangle 50"/>
          <p:cNvSpPr>
            <a:spLocks noChangeArrowheads="1"/>
          </p:cNvSpPr>
          <p:nvPr/>
        </p:nvSpPr>
        <p:spPr bwMode="auto">
          <a:xfrm>
            <a:off x="3741738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3" name="Rectangle 51"/>
          <p:cNvSpPr>
            <a:spLocks noChangeArrowheads="1"/>
          </p:cNvSpPr>
          <p:nvPr/>
        </p:nvSpPr>
        <p:spPr bwMode="auto">
          <a:xfrm>
            <a:off x="3741738" y="38766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4" name="Rectangle 52"/>
          <p:cNvSpPr>
            <a:spLocks noChangeArrowheads="1"/>
          </p:cNvSpPr>
          <p:nvPr/>
        </p:nvSpPr>
        <p:spPr bwMode="auto">
          <a:xfrm>
            <a:off x="3741738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5" name="Rectangle 53"/>
          <p:cNvSpPr>
            <a:spLocks noChangeArrowheads="1"/>
          </p:cNvSpPr>
          <p:nvPr/>
        </p:nvSpPr>
        <p:spPr bwMode="auto">
          <a:xfrm>
            <a:off x="3741738" y="44100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6" name="Rectangle 54"/>
          <p:cNvSpPr>
            <a:spLocks noChangeArrowheads="1"/>
          </p:cNvSpPr>
          <p:nvPr/>
        </p:nvSpPr>
        <p:spPr bwMode="auto">
          <a:xfrm>
            <a:off x="3741738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87" name="Rectangle 55"/>
          <p:cNvSpPr>
            <a:spLocks noChangeArrowheads="1"/>
          </p:cNvSpPr>
          <p:nvPr/>
        </p:nvSpPr>
        <p:spPr bwMode="auto">
          <a:xfrm>
            <a:off x="3741738" y="49434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88" name="Rectangle 56"/>
          <p:cNvSpPr>
            <a:spLocks noChangeArrowheads="1"/>
          </p:cNvSpPr>
          <p:nvPr/>
        </p:nvSpPr>
        <p:spPr bwMode="auto">
          <a:xfrm>
            <a:off x="3741738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89" name="Rectangle 57"/>
          <p:cNvSpPr>
            <a:spLocks noChangeArrowheads="1"/>
          </p:cNvSpPr>
          <p:nvPr/>
        </p:nvSpPr>
        <p:spPr bwMode="auto">
          <a:xfrm>
            <a:off x="3741738" y="5476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90" name="Rectangle 58"/>
          <p:cNvSpPr>
            <a:spLocks noChangeArrowheads="1"/>
          </p:cNvSpPr>
          <p:nvPr/>
        </p:nvSpPr>
        <p:spPr bwMode="auto">
          <a:xfrm>
            <a:off x="3741738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91" name="Text Box 59"/>
          <p:cNvSpPr txBox="1">
            <a:spLocks noChangeArrowheads="1"/>
          </p:cNvSpPr>
          <p:nvPr/>
        </p:nvSpPr>
        <p:spPr bwMode="auto">
          <a:xfrm>
            <a:off x="3868383" y="2911475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%rdx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0" name="Rectangle 35"/>
          <p:cNvSpPr>
            <a:spLocks noChangeArrowheads="1"/>
          </p:cNvSpPr>
          <p:nvPr/>
        </p:nvSpPr>
        <p:spPr bwMode="auto">
          <a:xfrm>
            <a:off x="6238837" y="3620869"/>
            <a:ext cx="487363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934200" y="3392269"/>
            <a:ext cx="1600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Thread 1 </a:t>
            </a:r>
            <a:r>
              <a:rPr lang="en-US" sz="1800" dirty="0">
                <a:solidFill>
                  <a:srgbClr val="FF0000"/>
                </a:solidFill>
                <a:latin typeface="Calibri" pitchFamily="34" charset="0"/>
              </a:rPr>
              <a:t>critical section</a:t>
            </a:r>
          </a:p>
        </p:txBody>
      </p:sp>
      <p:sp>
        <p:nvSpPr>
          <p:cNvPr id="62" name="Rectangle 37"/>
          <p:cNvSpPr>
            <a:spLocks noChangeArrowheads="1"/>
          </p:cNvSpPr>
          <p:nvPr/>
        </p:nvSpPr>
        <p:spPr bwMode="auto">
          <a:xfrm>
            <a:off x="6238837" y="4258806"/>
            <a:ext cx="487363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6934200" y="4078069"/>
            <a:ext cx="1600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Thread 2 </a:t>
            </a:r>
            <a:r>
              <a:rPr lang="en-US" sz="1800" dirty="0">
                <a:solidFill>
                  <a:srgbClr val="FF0000"/>
                </a:solidFill>
                <a:latin typeface="Calibri" pitchFamily="34" charset="0"/>
              </a:rPr>
              <a:t>critical section</a:t>
            </a:r>
          </a:p>
        </p:txBody>
      </p:sp>
    </p:spTree>
    <p:extLst>
      <p:ext uri="{BB962C8B-B14F-4D97-AF65-F5344CB8AC3E}">
        <p14:creationId xmlns:p14="http://schemas.microsoft.com/office/powerpoint/2010/main" val="15595747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Concurrent Execution (cont)</a:t>
            </a:r>
          </a:p>
        </p:txBody>
      </p:sp>
      <p:sp>
        <p:nvSpPr>
          <p:cNvPr id="942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6776" y="1276350"/>
            <a:ext cx="7896225" cy="857250"/>
          </a:xfrm>
        </p:spPr>
        <p:txBody>
          <a:bodyPr/>
          <a:lstStyle/>
          <a:p>
            <a:r>
              <a:rPr lang="en-US" dirty="0"/>
              <a:t>Incorrect ordering: two threads increment the counter, but the result is 1 instead of 2</a:t>
            </a:r>
          </a:p>
        </p:txBody>
      </p:sp>
      <p:sp>
        <p:nvSpPr>
          <p:cNvPr id="942084" name="Rectangle 4"/>
          <p:cNvSpPr>
            <a:spLocks noChangeArrowheads="1"/>
          </p:cNvSpPr>
          <p:nvPr/>
        </p:nvSpPr>
        <p:spPr bwMode="auto">
          <a:xfrm>
            <a:off x="1798534" y="26574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5" name="Rectangle 5"/>
          <p:cNvSpPr>
            <a:spLocks noChangeArrowheads="1"/>
          </p:cNvSpPr>
          <p:nvPr/>
        </p:nvSpPr>
        <p:spPr bwMode="auto">
          <a:xfrm>
            <a:off x="1798534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6" name="Rectangle 6"/>
          <p:cNvSpPr>
            <a:spLocks noChangeArrowheads="1"/>
          </p:cNvSpPr>
          <p:nvPr/>
        </p:nvSpPr>
        <p:spPr bwMode="auto">
          <a:xfrm>
            <a:off x="1798534" y="31908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7" name="Rectangle 7"/>
          <p:cNvSpPr>
            <a:spLocks noChangeArrowheads="1"/>
          </p:cNvSpPr>
          <p:nvPr/>
        </p:nvSpPr>
        <p:spPr bwMode="auto">
          <a:xfrm>
            <a:off x="1798534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8" name="Rectangle 8"/>
          <p:cNvSpPr>
            <a:spLocks noChangeArrowheads="1"/>
          </p:cNvSpPr>
          <p:nvPr/>
        </p:nvSpPr>
        <p:spPr bwMode="auto">
          <a:xfrm>
            <a:off x="1798534" y="37242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9" name="Rectangle 9"/>
          <p:cNvSpPr>
            <a:spLocks noChangeArrowheads="1"/>
          </p:cNvSpPr>
          <p:nvPr/>
        </p:nvSpPr>
        <p:spPr bwMode="auto">
          <a:xfrm>
            <a:off x="1798534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0" name="Rectangle 10"/>
          <p:cNvSpPr>
            <a:spLocks noChangeArrowheads="1"/>
          </p:cNvSpPr>
          <p:nvPr/>
        </p:nvSpPr>
        <p:spPr bwMode="auto">
          <a:xfrm>
            <a:off x="1798534" y="4257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1" name="Rectangle 11"/>
          <p:cNvSpPr>
            <a:spLocks noChangeArrowheads="1"/>
          </p:cNvSpPr>
          <p:nvPr/>
        </p:nvSpPr>
        <p:spPr bwMode="auto">
          <a:xfrm>
            <a:off x="1798534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2" name="Rectangle 12"/>
          <p:cNvSpPr>
            <a:spLocks noChangeArrowheads="1"/>
          </p:cNvSpPr>
          <p:nvPr/>
        </p:nvSpPr>
        <p:spPr bwMode="auto">
          <a:xfrm>
            <a:off x="1798534" y="4791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3" name="Rectangle 13"/>
          <p:cNvSpPr>
            <a:spLocks noChangeArrowheads="1"/>
          </p:cNvSpPr>
          <p:nvPr/>
        </p:nvSpPr>
        <p:spPr bwMode="auto">
          <a:xfrm>
            <a:off x="1798534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4" name="Rectangle 14"/>
          <p:cNvSpPr>
            <a:spLocks noChangeArrowheads="1"/>
          </p:cNvSpPr>
          <p:nvPr/>
        </p:nvSpPr>
        <p:spPr bwMode="auto">
          <a:xfrm>
            <a:off x="823809" y="26574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095" name="Rectangle 15"/>
          <p:cNvSpPr>
            <a:spLocks noChangeArrowheads="1"/>
          </p:cNvSpPr>
          <p:nvPr/>
        </p:nvSpPr>
        <p:spPr bwMode="auto">
          <a:xfrm>
            <a:off x="823809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096" name="Rectangle 16"/>
          <p:cNvSpPr>
            <a:spLocks noChangeArrowheads="1"/>
          </p:cNvSpPr>
          <p:nvPr/>
        </p:nvSpPr>
        <p:spPr bwMode="auto">
          <a:xfrm>
            <a:off x="823809" y="31908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097" name="Rectangle 17"/>
          <p:cNvSpPr>
            <a:spLocks noChangeArrowheads="1"/>
          </p:cNvSpPr>
          <p:nvPr/>
        </p:nvSpPr>
        <p:spPr bwMode="auto">
          <a:xfrm>
            <a:off x="823809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098" name="Rectangle 18"/>
          <p:cNvSpPr>
            <a:spLocks noChangeArrowheads="1"/>
          </p:cNvSpPr>
          <p:nvPr/>
        </p:nvSpPr>
        <p:spPr bwMode="auto">
          <a:xfrm>
            <a:off x="823809" y="37242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099" name="Rectangle 19"/>
          <p:cNvSpPr>
            <a:spLocks noChangeArrowheads="1"/>
          </p:cNvSpPr>
          <p:nvPr/>
        </p:nvSpPr>
        <p:spPr bwMode="auto">
          <a:xfrm>
            <a:off x="823809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00" name="Rectangle 20"/>
          <p:cNvSpPr>
            <a:spLocks noChangeArrowheads="1"/>
          </p:cNvSpPr>
          <p:nvPr/>
        </p:nvSpPr>
        <p:spPr bwMode="auto">
          <a:xfrm>
            <a:off x="823809" y="4257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01" name="Rectangle 21"/>
          <p:cNvSpPr>
            <a:spLocks noChangeArrowheads="1"/>
          </p:cNvSpPr>
          <p:nvPr/>
        </p:nvSpPr>
        <p:spPr bwMode="auto">
          <a:xfrm>
            <a:off x="823809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102" name="Rectangle 22"/>
          <p:cNvSpPr>
            <a:spLocks noChangeArrowheads="1"/>
          </p:cNvSpPr>
          <p:nvPr/>
        </p:nvSpPr>
        <p:spPr bwMode="auto">
          <a:xfrm>
            <a:off x="823809" y="4791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103" name="Rectangle 23"/>
          <p:cNvSpPr>
            <a:spLocks noChangeArrowheads="1"/>
          </p:cNvSpPr>
          <p:nvPr/>
        </p:nvSpPr>
        <p:spPr bwMode="auto">
          <a:xfrm>
            <a:off x="823809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104" name="Rectangle 24"/>
          <p:cNvSpPr>
            <a:spLocks noChangeArrowheads="1"/>
          </p:cNvSpPr>
          <p:nvPr/>
        </p:nvSpPr>
        <p:spPr bwMode="auto">
          <a:xfrm>
            <a:off x="2773259" y="26574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05" name="Rectangle 25"/>
          <p:cNvSpPr>
            <a:spLocks noChangeArrowheads="1"/>
          </p:cNvSpPr>
          <p:nvPr/>
        </p:nvSpPr>
        <p:spPr bwMode="auto">
          <a:xfrm>
            <a:off x="2773259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06" name="Rectangle 26"/>
          <p:cNvSpPr>
            <a:spLocks noChangeArrowheads="1"/>
          </p:cNvSpPr>
          <p:nvPr/>
        </p:nvSpPr>
        <p:spPr bwMode="auto">
          <a:xfrm>
            <a:off x="2773259" y="31908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07" name="Rectangle 27"/>
          <p:cNvSpPr>
            <a:spLocks noChangeArrowheads="1"/>
          </p:cNvSpPr>
          <p:nvPr/>
        </p:nvSpPr>
        <p:spPr bwMode="auto">
          <a:xfrm>
            <a:off x="2773259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08" name="Rectangle 28"/>
          <p:cNvSpPr>
            <a:spLocks noChangeArrowheads="1"/>
          </p:cNvSpPr>
          <p:nvPr/>
        </p:nvSpPr>
        <p:spPr bwMode="auto">
          <a:xfrm>
            <a:off x="2773259" y="37242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09" name="Rectangle 29"/>
          <p:cNvSpPr>
            <a:spLocks noChangeArrowheads="1"/>
          </p:cNvSpPr>
          <p:nvPr/>
        </p:nvSpPr>
        <p:spPr bwMode="auto">
          <a:xfrm>
            <a:off x="2773259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10" name="Rectangle 30"/>
          <p:cNvSpPr>
            <a:spLocks noChangeArrowheads="1"/>
          </p:cNvSpPr>
          <p:nvPr/>
        </p:nvSpPr>
        <p:spPr bwMode="auto">
          <a:xfrm>
            <a:off x="2773259" y="4257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11" name="Rectangle 31"/>
          <p:cNvSpPr>
            <a:spLocks noChangeArrowheads="1"/>
          </p:cNvSpPr>
          <p:nvPr/>
        </p:nvSpPr>
        <p:spPr bwMode="auto">
          <a:xfrm>
            <a:off x="2773259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12" name="Rectangle 32"/>
          <p:cNvSpPr>
            <a:spLocks noChangeArrowheads="1"/>
          </p:cNvSpPr>
          <p:nvPr/>
        </p:nvSpPr>
        <p:spPr bwMode="auto">
          <a:xfrm>
            <a:off x="2773259" y="4791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13" name="Rectangle 33"/>
          <p:cNvSpPr>
            <a:spLocks noChangeArrowheads="1"/>
          </p:cNvSpPr>
          <p:nvPr/>
        </p:nvSpPr>
        <p:spPr bwMode="auto">
          <a:xfrm>
            <a:off x="2773259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14" name="Rectangle 34"/>
          <p:cNvSpPr>
            <a:spLocks noChangeArrowheads="1"/>
          </p:cNvSpPr>
          <p:nvPr/>
        </p:nvSpPr>
        <p:spPr bwMode="auto">
          <a:xfrm>
            <a:off x="4662384" y="26574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5" name="Rectangle 35"/>
          <p:cNvSpPr>
            <a:spLocks noChangeArrowheads="1"/>
          </p:cNvSpPr>
          <p:nvPr/>
        </p:nvSpPr>
        <p:spPr bwMode="auto">
          <a:xfrm>
            <a:off x="4662384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6" name="Rectangle 36"/>
          <p:cNvSpPr>
            <a:spLocks noChangeArrowheads="1"/>
          </p:cNvSpPr>
          <p:nvPr/>
        </p:nvSpPr>
        <p:spPr bwMode="auto">
          <a:xfrm>
            <a:off x="4662384" y="31908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7" name="Rectangle 37"/>
          <p:cNvSpPr>
            <a:spLocks noChangeArrowheads="1"/>
          </p:cNvSpPr>
          <p:nvPr/>
        </p:nvSpPr>
        <p:spPr bwMode="auto">
          <a:xfrm>
            <a:off x="4662384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8" name="Rectangle 38"/>
          <p:cNvSpPr>
            <a:spLocks noChangeArrowheads="1"/>
          </p:cNvSpPr>
          <p:nvPr/>
        </p:nvSpPr>
        <p:spPr bwMode="auto">
          <a:xfrm>
            <a:off x="4662384" y="37242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9" name="Rectangle 39"/>
          <p:cNvSpPr>
            <a:spLocks noChangeArrowheads="1"/>
          </p:cNvSpPr>
          <p:nvPr/>
        </p:nvSpPr>
        <p:spPr bwMode="auto">
          <a:xfrm>
            <a:off x="4662384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0" name="Rectangle 40"/>
          <p:cNvSpPr>
            <a:spLocks noChangeArrowheads="1"/>
          </p:cNvSpPr>
          <p:nvPr/>
        </p:nvSpPr>
        <p:spPr bwMode="auto">
          <a:xfrm>
            <a:off x="4662384" y="4257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1" name="Rectangle 41"/>
          <p:cNvSpPr>
            <a:spLocks noChangeArrowheads="1"/>
          </p:cNvSpPr>
          <p:nvPr/>
        </p:nvSpPr>
        <p:spPr bwMode="auto">
          <a:xfrm>
            <a:off x="4662384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2" name="Rectangle 42"/>
          <p:cNvSpPr>
            <a:spLocks noChangeArrowheads="1"/>
          </p:cNvSpPr>
          <p:nvPr/>
        </p:nvSpPr>
        <p:spPr bwMode="auto">
          <a:xfrm>
            <a:off x="4662384" y="4791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3" name="Rectangle 43"/>
          <p:cNvSpPr>
            <a:spLocks noChangeArrowheads="1"/>
          </p:cNvSpPr>
          <p:nvPr/>
        </p:nvSpPr>
        <p:spPr bwMode="auto">
          <a:xfrm>
            <a:off x="4662384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4" name="Text Box 44"/>
          <p:cNvSpPr txBox="1">
            <a:spLocks noChangeArrowheads="1"/>
          </p:cNvSpPr>
          <p:nvPr/>
        </p:nvSpPr>
        <p:spPr bwMode="auto">
          <a:xfrm>
            <a:off x="814676" y="2281793"/>
            <a:ext cx="10733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</a:t>
            </a:r>
            <a:r>
              <a:rPr lang="en-US" sz="1800" dirty="0">
                <a:latin typeface="Calibri" pitchFamily="34" charset="0"/>
              </a:rPr>
              <a:t> (thread)</a:t>
            </a:r>
          </a:p>
        </p:txBody>
      </p:sp>
      <p:sp>
        <p:nvSpPr>
          <p:cNvPr id="942125" name="Text Box 45"/>
          <p:cNvSpPr txBox="1">
            <a:spLocks noChangeArrowheads="1"/>
          </p:cNvSpPr>
          <p:nvPr/>
        </p:nvSpPr>
        <p:spPr bwMode="auto">
          <a:xfrm>
            <a:off x="1978313" y="2297668"/>
            <a:ext cx="65338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instr</a:t>
            </a:r>
            <a:r>
              <a:rPr lang="en-US" sz="1800" baseline="-25000" dirty="0" err="1">
                <a:latin typeface="Calibri" pitchFamily="34" charset="0"/>
              </a:rPr>
              <a:t>i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126" name="Text Box 46"/>
          <p:cNvSpPr txBox="1">
            <a:spLocks noChangeArrowheads="1"/>
          </p:cNvSpPr>
          <p:nvPr/>
        </p:nvSpPr>
        <p:spPr bwMode="auto">
          <a:xfrm>
            <a:off x="4927888" y="2297668"/>
            <a:ext cx="48231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127" name="Text Box 47"/>
          <p:cNvSpPr txBox="1">
            <a:spLocks noChangeArrowheads="1"/>
          </p:cNvSpPr>
          <p:nvPr/>
        </p:nvSpPr>
        <p:spPr bwMode="auto">
          <a:xfrm>
            <a:off x="2898709" y="2297668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%rdx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128" name="Rectangle 48"/>
          <p:cNvSpPr>
            <a:spLocks noChangeArrowheads="1"/>
          </p:cNvSpPr>
          <p:nvPr/>
        </p:nvSpPr>
        <p:spPr bwMode="auto">
          <a:xfrm>
            <a:off x="3732109" y="26574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29" name="Rectangle 49"/>
          <p:cNvSpPr>
            <a:spLocks noChangeArrowheads="1"/>
          </p:cNvSpPr>
          <p:nvPr/>
        </p:nvSpPr>
        <p:spPr bwMode="auto">
          <a:xfrm>
            <a:off x="3732109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0" name="Rectangle 50"/>
          <p:cNvSpPr>
            <a:spLocks noChangeArrowheads="1"/>
          </p:cNvSpPr>
          <p:nvPr/>
        </p:nvSpPr>
        <p:spPr bwMode="auto">
          <a:xfrm>
            <a:off x="3732109" y="31908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1" name="Rectangle 51"/>
          <p:cNvSpPr>
            <a:spLocks noChangeArrowheads="1"/>
          </p:cNvSpPr>
          <p:nvPr/>
        </p:nvSpPr>
        <p:spPr bwMode="auto">
          <a:xfrm>
            <a:off x="3732109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2" name="Rectangle 52"/>
          <p:cNvSpPr>
            <a:spLocks noChangeArrowheads="1"/>
          </p:cNvSpPr>
          <p:nvPr/>
        </p:nvSpPr>
        <p:spPr bwMode="auto">
          <a:xfrm>
            <a:off x="3732109" y="37242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33" name="Rectangle 53"/>
          <p:cNvSpPr>
            <a:spLocks noChangeArrowheads="1"/>
          </p:cNvSpPr>
          <p:nvPr/>
        </p:nvSpPr>
        <p:spPr bwMode="auto">
          <a:xfrm>
            <a:off x="3732109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4" name="Rectangle 54"/>
          <p:cNvSpPr>
            <a:spLocks noChangeArrowheads="1"/>
          </p:cNvSpPr>
          <p:nvPr/>
        </p:nvSpPr>
        <p:spPr bwMode="auto">
          <a:xfrm>
            <a:off x="3732109" y="4257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5" name="Rectangle 55"/>
          <p:cNvSpPr>
            <a:spLocks noChangeArrowheads="1"/>
          </p:cNvSpPr>
          <p:nvPr/>
        </p:nvSpPr>
        <p:spPr bwMode="auto">
          <a:xfrm>
            <a:off x="3732109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36" name="Rectangle 56"/>
          <p:cNvSpPr>
            <a:spLocks noChangeArrowheads="1"/>
          </p:cNvSpPr>
          <p:nvPr/>
        </p:nvSpPr>
        <p:spPr bwMode="auto">
          <a:xfrm>
            <a:off x="3732109" y="4791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37" name="Rectangle 57"/>
          <p:cNvSpPr>
            <a:spLocks noChangeArrowheads="1"/>
          </p:cNvSpPr>
          <p:nvPr/>
        </p:nvSpPr>
        <p:spPr bwMode="auto">
          <a:xfrm>
            <a:off x="3732109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38" name="Text Box 58"/>
          <p:cNvSpPr txBox="1">
            <a:spLocks noChangeArrowheads="1"/>
          </p:cNvSpPr>
          <p:nvPr/>
        </p:nvSpPr>
        <p:spPr bwMode="auto">
          <a:xfrm>
            <a:off x="3857559" y="2297668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%rdx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139" name="Text Box 59"/>
          <p:cNvSpPr txBox="1">
            <a:spLocks noChangeArrowheads="1"/>
          </p:cNvSpPr>
          <p:nvPr/>
        </p:nvSpPr>
        <p:spPr bwMode="auto">
          <a:xfrm>
            <a:off x="5791200" y="4953000"/>
            <a:ext cx="935000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Oops!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3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4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Execution (cont)</a:t>
            </a:r>
          </a:p>
        </p:txBody>
      </p:sp>
      <p:sp>
        <p:nvSpPr>
          <p:cNvPr id="944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2651" y="1258182"/>
            <a:ext cx="7896225" cy="4972050"/>
          </a:xfrm>
        </p:spPr>
        <p:txBody>
          <a:bodyPr/>
          <a:lstStyle/>
          <a:p>
            <a:r>
              <a:rPr lang="en-US" dirty="0"/>
              <a:t>How about this ordering?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algn="ctr">
              <a:buNone/>
            </a:pPr>
            <a:endParaRPr lang="en-US" dirty="0"/>
          </a:p>
          <a:p>
            <a:pPr marL="344488" indent="-344488" algn="ctr">
              <a:buNone/>
            </a:pPr>
            <a:endParaRPr lang="en-US" dirty="0"/>
          </a:p>
          <a:p>
            <a:r>
              <a:rPr lang="en-US" dirty="0"/>
              <a:t>We can analyze the behavior using a </a:t>
            </a:r>
            <a:r>
              <a:rPr lang="en-US" i="1" dirty="0">
                <a:solidFill>
                  <a:srgbClr val="C00000"/>
                </a:solidFill>
              </a:rPr>
              <a:t>progress graph</a:t>
            </a:r>
          </a:p>
        </p:txBody>
      </p:sp>
      <p:sp>
        <p:nvSpPr>
          <p:cNvPr id="944132" name="Rectangle 4"/>
          <p:cNvSpPr>
            <a:spLocks noChangeArrowheads="1"/>
          </p:cNvSpPr>
          <p:nvPr/>
        </p:nvSpPr>
        <p:spPr bwMode="auto">
          <a:xfrm>
            <a:off x="1814806" y="2200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3" name="Rectangle 5"/>
          <p:cNvSpPr>
            <a:spLocks noChangeArrowheads="1"/>
          </p:cNvSpPr>
          <p:nvPr/>
        </p:nvSpPr>
        <p:spPr bwMode="auto">
          <a:xfrm>
            <a:off x="1814806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4" name="Rectangle 6"/>
          <p:cNvSpPr>
            <a:spLocks noChangeArrowheads="1"/>
          </p:cNvSpPr>
          <p:nvPr/>
        </p:nvSpPr>
        <p:spPr bwMode="auto">
          <a:xfrm>
            <a:off x="1814806" y="2733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5" name="Rectangle 7"/>
          <p:cNvSpPr>
            <a:spLocks noChangeArrowheads="1"/>
          </p:cNvSpPr>
          <p:nvPr/>
        </p:nvSpPr>
        <p:spPr bwMode="auto">
          <a:xfrm>
            <a:off x="1814806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6" name="Rectangle 8"/>
          <p:cNvSpPr>
            <a:spLocks noChangeArrowheads="1"/>
          </p:cNvSpPr>
          <p:nvPr/>
        </p:nvSpPr>
        <p:spPr bwMode="auto">
          <a:xfrm>
            <a:off x="1814806" y="3267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7" name="Rectangle 9"/>
          <p:cNvSpPr>
            <a:spLocks noChangeArrowheads="1"/>
          </p:cNvSpPr>
          <p:nvPr/>
        </p:nvSpPr>
        <p:spPr bwMode="auto">
          <a:xfrm>
            <a:off x="1814806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8" name="Rectangle 10"/>
          <p:cNvSpPr>
            <a:spLocks noChangeArrowheads="1"/>
          </p:cNvSpPr>
          <p:nvPr/>
        </p:nvSpPr>
        <p:spPr bwMode="auto">
          <a:xfrm>
            <a:off x="1814806" y="38004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9" name="Rectangle 11"/>
          <p:cNvSpPr>
            <a:spLocks noChangeArrowheads="1"/>
          </p:cNvSpPr>
          <p:nvPr/>
        </p:nvSpPr>
        <p:spPr bwMode="auto">
          <a:xfrm>
            <a:off x="1814806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40" name="Rectangle 12"/>
          <p:cNvSpPr>
            <a:spLocks noChangeArrowheads="1"/>
          </p:cNvSpPr>
          <p:nvPr/>
        </p:nvSpPr>
        <p:spPr bwMode="auto">
          <a:xfrm>
            <a:off x="1814806" y="4333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41" name="Rectangle 13"/>
          <p:cNvSpPr>
            <a:spLocks noChangeArrowheads="1"/>
          </p:cNvSpPr>
          <p:nvPr/>
        </p:nvSpPr>
        <p:spPr bwMode="auto">
          <a:xfrm>
            <a:off x="1814806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42" name="Rectangle 14"/>
          <p:cNvSpPr>
            <a:spLocks noChangeArrowheads="1"/>
          </p:cNvSpPr>
          <p:nvPr/>
        </p:nvSpPr>
        <p:spPr bwMode="auto">
          <a:xfrm>
            <a:off x="840081" y="2200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43" name="Rectangle 15"/>
          <p:cNvSpPr>
            <a:spLocks noChangeArrowheads="1"/>
          </p:cNvSpPr>
          <p:nvPr/>
        </p:nvSpPr>
        <p:spPr bwMode="auto">
          <a:xfrm>
            <a:off x="840081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44" name="Rectangle 16"/>
          <p:cNvSpPr>
            <a:spLocks noChangeArrowheads="1"/>
          </p:cNvSpPr>
          <p:nvPr/>
        </p:nvSpPr>
        <p:spPr bwMode="auto">
          <a:xfrm>
            <a:off x="840081" y="2733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45" name="Rectangle 17"/>
          <p:cNvSpPr>
            <a:spLocks noChangeArrowheads="1"/>
          </p:cNvSpPr>
          <p:nvPr/>
        </p:nvSpPr>
        <p:spPr bwMode="auto">
          <a:xfrm>
            <a:off x="840081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46" name="Rectangle 18"/>
          <p:cNvSpPr>
            <a:spLocks noChangeArrowheads="1"/>
          </p:cNvSpPr>
          <p:nvPr/>
        </p:nvSpPr>
        <p:spPr bwMode="auto">
          <a:xfrm>
            <a:off x="840081" y="3267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47" name="Rectangle 19"/>
          <p:cNvSpPr>
            <a:spLocks noChangeArrowheads="1"/>
          </p:cNvSpPr>
          <p:nvPr/>
        </p:nvSpPr>
        <p:spPr bwMode="auto">
          <a:xfrm>
            <a:off x="840081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48" name="Rectangle 20"/>
          <p:cNvSpPr>
            <a:spLocks noChangeArrowheads="1"/>
          </p:cNvSpPr>
          <p:nvPr/>
        </p:nvSpPr>
        <p:spPr bwMode="auto">
          <a:xfrm>
            <a:off x="840081" y="38004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49" name="Rectangle 21"/>
          <p:cNvSpPr>
            <a:spLocks noChangeArrowheads="1"/>
          </p:cNvSpPr>
          <p:nvPr/>
        </p:nvSpPr>
        <p:spPr bwMode="auto">
          <a:xfrm>
            <a:off x="840081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50" name="Rectangle 22"/>
          <p:cNvSpPr>
            <a:spLocks noChangeArrowheads="1"/>
          </p:cNvSpPr>
          <p:nvPr/>
        </p:nvSpPr>
        <p:spPr bwMode="auto">
          <a:xfrm>
            <a:off x="840081" y="4333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51" name="Rectangle 23"/>
          <p:cNvSpPr>
            <a:spLocks noChangeArrowheads="1"/>
          </p:cNvSpPr>
          <p:nvPr/>
        </p:nvSpPr>
        <p:spPr bwMode="auto">
          <a:xfrm>
            <a:off x="840081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52" name="Rectangle 24"/>
          <p:cNvSpPr>
            <a:spLocks noChangeArrowheads="1"/>
          </p:cNvSpPr>
          <p:nvPr/>
        </p:nvSpPr>
        <p:spPr bwMode="auto">
          <a:xfrm>
            <a:off x="2789531" y="2200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3" name="Rectangle 25"/>
          <p:cNvSpPr>
            <a:spLocks noChangeArrowheads="1"/>
          </p:cNvSpPr>
          <p:nvPr/>
        </p:nvSpPr>
        <p:spPr bwMode="auto">
          <a:xfrm>
            <a:off x="2789531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4" name="Rectangle 26"/>
          <p:cNvSpPr>
            <a:spLocks noChangeArrowheads="1"/>
          </p:cNvSpPr>
          <p:nvPr/>
        </p:nvSpPr>
        <p:spPr bwMode="auto">
          <a:xfrm>
            <a:off x="2789531" y="2733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5" name="Rectangle 27"/>
          <p:cNvSpPr>
            <a:spLocks noChangeArrowheads="1"/>
          </p:cNvSpPr>
          <p:nvPr/>
        </p:nvSpPr>
        <p:spPr bwMode="auto">
          <a:xfrm>
            <a:off x="2789531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6" name="Rectangle 28"/>
          <p:cNvSpPr>
            <a:spLocks noChangeArrowheads="1"/>
          </p:cNvSpPr>
          <p:nvPr/>
        </p:nvSpPr>
        <p:spPr bwMode="auto">
          <a:xfrm>
            <a:off x="2789531" y="3267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7" name="Rectangle 29"/>
          <p:cNvSpPr>
            <a:spLocks noChangeArrowheads="1"/>
          </p:cNvSpPr>
          <p:nvPr/>
        </p:nvSpPr>
        <p:spPr bwMode="auto">
          <a:xfrm>
            <a:off x="2789531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8" name="Rectangle 30"/>
          <p:cNvSpPr>
            <a:spLocks noChangeArrowheads="1"/>
          </p:cNvSpPr>
          <p:nvPr/>
        </p:nvSpPr>
        <p:spPr bwMode="auto">
          <a:xfrm>
            <a:off x="2789531" y="38004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9" name="Rectangle 31"/>
          <p:cNvSpPr>
            <a:spLocks noChangeArrowheads="1"/>
          </p:cNvSpPr>
          <p:nvPr/>
        </p:nvSpPr>
        <p:spPr bwMode="auto">
          <a:xfrm>
            <a:off x="2789531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0" name="Rectangle 32"/>
          <p:cNvSpPr>
            <a:spLocks noChangeArrowheads="1"/>
          </p:cNvSpPr>
          <p:nvPr/>
        </p:nvSpPr>
        <p:spPr bwMode="auto">
          <a:xfrm>
            <a:off x="2789531" y="4333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1" name="Rectangle 33"/>
          <p:cNvSpPr>
            <a:spLocks noChangeArrowheads="1"/>
          </p:cNvSpPr>
          <p:nvPr/>
        </p:nvSpPr>
        <p:spPr bwMode="auto">
          <a:xfrm>
            <a:off x="2789531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2" name="Rectangle 34"/>
          <p:cNvSpPr>
            <a:spLocks noChangeArrowheads="1"/>
          </p:cNvSpPr>
          <p:nvPr/>
        </p:nvSpPr>
        <p:spPr bwMode="auto">
          <a:xfrm>
            <a:off x="4678656" y="2200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3" name="Rectangle 35"/>
          <p:cNvSpPr>
            <a:spLocks noChangeArrowheads="1"/>
          </p:cNvSpPr>
          <p:nvPr/>
        </p:nvSpPr>
        <p:spPr bwMode="auto">
          <a:xfrm>
            <a:off x="4678656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4" name="Rectangle 36"/>
          <p:cNvSpPr>
            <a:spLocks noChangeArrowheads="1"/>
          </p:cNvSpPr>
          <p:nvPr/>
        </p:nvSpPr>
        <p:spPr bwMode="auto">
          <a:xfrm>
            <a:off x="4678656" y="2733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5" name="Rectangle 37"/>
          <p:cNvSpPr>
            <a:spLocks noChangeArrowheads="1"/>
          </p:cNvSpPr>
          <p:nvPr/>
        </p:nvSpPr>
        <p:spPr bwMode="auto">
          <a:xfrm>
            <a:off x="4678656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6" name="Rectangle 38"/>
          <p:cNvSpPr>
            <a:spLocks noChangeArrowheads="1"/>
          </p:cNvSpPr>
          <p:nvPr/>
        </p:nvSpPr>
        <p:spPr bwMode="auto">
          <a:xfrm>
            <a:off x="4678656" y="3267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7" name="Rectangle 39"/>
          <p:cNvSpPr>
            <a:spLocks noChangeArrowheads="1"/>
          </p:cNvSpPr>
          <p:nvPr/>
        </p:nvSpPr>
        <p:spPr bwMode="auto">
          <a:xfrm>
            <a:off x="4678656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8" name="Rectangle 40"/>
          <p:cNvSpPr>
            <a:spLocks noChangeArrowheads="1"/>
          </p:cNvSpPr>
          <p:nvPr/>
        </p:nvSpPr>
        <p:spPr bwMode="auto">
          <a:xfrm>
            <a:off x="4678656" y="38004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9" name="Rectangle 41"/>
          <p:cNvSpPr>
            <a:spLocks noChangeArrowheads="1"/>
          </p:cNvSpPr>
          <p:nvPr/>
        </p:nvSpPr>
        <p:spPr bwMode="auto">
          <a:xfrm>
            <a:off x="4678656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0" name="Rectangle 42"/>
          <p:cNvSpPr>
            <a:spLocks noChangeArrowheads="1"/>
          </p:cNvSpPr>
          <p:nvPr/>
        </p:nvSpPr>
        <p:spPr bwMode="auto">
          <a:xfrm>
            <a:off x="4678656" y="4333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1" name="Rectangle 43"/>
          <p:cNvSpPr>
            <a:spLocks noChangeArrowheads="1"/>
          </p:cNvSpPr>
          <p:nvPr/>
        </p:nvSpPr>
        <p:spPr bwMode="auto">
          <a:xfrm>
            <a:off x="4678656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2" name="Text Box 44"/>
          <p:cNvSpPr txBox="1">
            <a:spLocks noChangeArrowheads="1"/>
          </p:cNvSpPr>
          <p:nvPr/>
        </p:nvSpPr>
        <p:spPr bwMode="auto">
          <a:xfrm>
            <a:off x="832144" y="1828800"/>
            <a:ext cx="10733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</a:t>
            </a:r>
            <a:r>
              <a:rPr lang="en-US" sz="1800" dirty="0">
                <a:latin typeface="Calibri" pitchFamily="34" charset="0"/>
              </a:rPr>
              <a:t> (thread)</a:t>
            </a:r>
          </a:p>
        </p:txBody>
      </p:sp>
      <p:sp>
        <p:nvSpPr>
          <p:cNvPr id="944173" name="Text Box 45"/>
          <p:cNvSpPr txBox="1">
            <a:spLocks noChangeArrowheads="1"/>
          </p:cNvSpPr>
          <p:nvPr/>
        </p:nvSpPr>
        <p:spPr bwMode="auto">
          <a:xfrm>
            <a:off x="1995781" y="1844675"/>
            <a:ext cx="65338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instr</a:t>
            </a:r>
            <a:r>
              <a:rPr lang="en-US" sz="1800" baseline="-25000" dirty="0" err="1">
                <a:latin typeface="Calibri" pitchFamily="34" charset="0"/>
              </a:rPr>
              <a:t>i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74" name="Text Box 46"/>
          <p:cNvSpPr txBox="1">
            <a:spLocks noChangeArrowheads="1"/>
          </p:cNvSpPr>
          <p:nvPr/>
        </p:nvSpPr>
        <p:spPr bwMode="auto">
          <a:xfrm>
            <a:off x="4945356" y="1844675"/>
            <a:ext cx="48231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75" name="Text Box 47"/>
          <p:cNvSpPr txBox="1">
            <a:spLocks noChangeArrowheads="1"/>
          </p:cNvSpPr>
          <p:nvPr/>
        </p:nvSpPr>
        <p:spPr bwMode="auto">
          <a:xfrm>
            <a:off x="2916177" y="1844675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%rdx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76" name="Rectangle 48"/>
          <p:cNvSpPr>
            <a:spLocks noChangeArrowheads="1"/>
          </p:cNvSpPr>
          <p:nvPr/>
        </p:nvSpPr>
        <p:spPr bwMode="auto">
          <a:xfrm>
            <a:off x="3748381" y="2200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7" name="Rectangle 49"/>
          <p:cNvSpPr>
            <a:spLocks noChangeArrowheads="1"/>
          </p:cNvSpPr>
          <p:nvPr/>
        </p:nvSpPr>
        <p:spPr bwMode="auto">
          <a:xfrm>
            <a:off x="3748381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8" name="Rectangle 50"/>
          <p:cNvSpPr>
            <a:spLocks noChangeArrowheads="1"/>
          </p:cNvSpPr>
          <p:nvPr/>
        </p:nvSpPr>
        <p:spPr bwMode="auto">
          <a:xfrm>
            <a:off x="3748381" y="2733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9" name="Rectangle 51"/>
          <p:cNvSpPr>
            <a:spLocks noChangeArrowheads="1"/>
          </p:cNvSpPr>
          <p:nvPr/>
        </p:nvSpPr>
        <p:spPr bwMode="auto">
          <a:xfrm>
            <a:off x="3748381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0" name="Rectangle 52"/>
          <p:cNvSpPr>
            <a:spLocks noChangeArrowheads="1"/>
          </p:cNvSpPr>
          <p:nvPr/>
        </p:nvSpPr>
        <p:spPr bwMode="auto">
          <a:xfrm>
            <a:off x="3748381" y="3267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1" name="Rectangle 53"/>
          <p:cNvSpPr>
            <a:spLocks noChangeArrowheads="1"/>
          </p:cNvSpPr>
          <p:nvPr/>
        </p:nvSpPr>
        <p:spPr bwMode="auto">
          <a:xfrm>
            <a:off x="3748381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2" name="Rectangle 54"/>
          <p:cNvSpPr>
            <a:spLocks noChangeArrowheads="1"/>
          </p:cNvSpPr>
          <p:nvPr/>
        </p:nvSpPr>
        <p:spPr bwMode="auto">
          <a:xfrm>
            <a:off x="3748381" y="38004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3" name="Rectangle 55"/>
          <p:cNvSpPr>
            <a:spLocks noChangeArrowheads="1"/>
          </p:cNvSpPr>
          <p:nvPr/>
        </p:nvSpPr>
        <p:spPr bwMode="auto">
          <a:xfrm>
            <a:off x="3748381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4" name="Rectangle 56"/>
          <p:cNvSpPr>
            <a:spLocks noChangeArrowheads="1"/>
          </p:cNvSpPr>
          <p:nvPr/>
        </p:nvSpPr>
        <p:spPr bwMode="auto">
          <a:xfrm>
            <a:off x="3748381" y="4333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5" name="Rectangle 57"/>
          <p:cNvSpPr>
            <a:spLocks noChangeArrowheads="1"/>
          </p:cNvSpPr>
          <p:nvPr/>
        </p:nvSpPr>
        <p:spPr bwMode="auto">
          <a:xfrm>
            <a:off x="3748381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6" name="Text Box 58"/>
          <p:cNvSpPr txBox="1">
            <a:spLocks noChangeArrowheads="1"/>
          </p:cNvSpPr>
          <p:nvPr/>
        </p:nvSpPr>
        <p:spPr bwMode="auto">
          <a:xfrm>
            <a:off x="3875027" y="1844675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%rdx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124200" y="23738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5032340" y="21336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4114800" y="29072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116370" y="32004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117940" y="343114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032340" y="34406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3124200" y="370260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124200" y="39740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5032340" y="39624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5029200" y="44958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69" name="Text Box 59"/>
          <p:cNvSpPr txBox="1">
            <a:spLocks noChangeArrowheads="1"/>
          </p:cNvSpPr>
          <p:nvPr/>
        </p:nvSpPr>
        <p:spPr bwMode="auto">
          <a:xfrm>
            <a:off x="5791200" y="4419600"/>
            <a:ext cx="935000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Oops!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029200" y="42672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Threads review</a:t>
            </a:r>
          </a:p>
          <a:p>
            <a:r>
              <a:rPr lang="en-US" dirty="0">
                <a:solidFill>
                  <a:srgbClr val="7F7F7F"/>
                </a:solidFill>
              </a:rPr>
              <a:t>Sharing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Mutual exclusion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Semaphores</a:t>
            </a:r>
          </a:p>
        </p:txBody>
      </p:sp>
    </p:spTree>
    <p:extLst>
      <p:ext uri="{BB962C8B-B14F-4D97-AF65-F5344CB8AC3E}">
        <p14:creationId xmlns:p14="http://schemas.microsoft.com/office/powerpoint/2010/main" val="32177638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roup 99"/>
          <p:cNvGrpSpPr/>
          <p:nvPr/>
        </p:nvGrpSpPr>
        <p:grpSpPr>
          <a:xfrm>
            <a:off x="2201333" y="2151591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1" name="Oval 100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2" name="Oval 101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3" name="Oval 102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946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Progress Graphs</a:t>
            </a:r>
          </a:p>
        </p:txBody>
      </p:sp>
      <p:sp>
        <p:nvSpPr>
          <p:cNvPr id="946179" name="Text Box 3"/>
          <p:cNvSpPr txBox="1">
            <a:spLocks noChangeArrowheads="1"/>
          </p:cNvSpPr>
          <p:nvPr/>
        </p:nvSpPr>
        <p:spPr bwMode="auto">
          <a:xfrm>
            <a:off x="5930900" y="1371600"/>
            <a:ext cx="2663037" cy="480131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progress graph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</a:rPr>
              <a:t>depicts</a:t>
            </a:r>
          </a:p>
          <a:p>
            <a:r>
              <a:rPr lang="en-US" sz="1800" dirty="0">
                <a:latin typeface="Calibri" pitchFamily="34" charset="0"/>
              </a:rPr>
              <a:t>the discrete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execution </a:t>
            </a:r>
          </a:p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state space</a:t>
            </a:r>
            <a:r>
              <a:rPr lang="en-US" sz="1800" dirty="0">
                <a:latin typeface="Calibri" pitchFamily="34" charset="0"/>
              </a:rPr>
              <a:t> of concurrent</a:t>
            </a:r>
          </a:p>
          <a:p>
            <a:r>
              <a:rPr lang="en-US" sz="1800" dirty="0">
                <a:latin typeface="Calibri" pitchFamily="34" charset="0"/>
              </a:rPr>
              <a:t> threads.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Each axis corresponds to</a:t>
            </a:r>
          </a:p>
          <a:p>
            <a:r>
              <a:rPr lang="en-US" sz="1800" dirty="0">
                <a:latin typeface="Calibri" pitchFamily="34" charset="0"/>
              </a:rPr>
              <a:t>the sequential order of</a:t>
            </a:r>
          </a:p>
          <a:p>
            <a:r>
              <a:rPr lang="en-US" sz="1800" dirty="0">
                <a:latin typeface="Calibri" pitchFamily="34" charset="0"/>
              </a:rPr>
              <a:t>instructions in a thread.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Each point corresponds to</a:t>
            </a:r>
          </a:p>
          <a:p>
            <a:r>
              <a:rPr lang="en-US" sz="1800" dirty="0">
                <a:latin typeface="Calibri" pitchFamily="34" charset="0"/>
              </a:rPr>
              <a:t>a possible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execution state</a:t>
            </a:r>
            <a:endParaRPr lang="en-US" sz="1800" dirty="0">
              <a:solidFill>
                <a:srgbClr val="C00000"/>
              </a:solidFill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(Inst</a:t>
            </a:r>
            <a:r>
              <a:rPr lang="en-US" sz="1800" baseline="-25000" dirty="0">
                <a:latin typeface="Calibri" pitchFamily="34" charset="0"/>
              </a:rPr>
              <a:t>1</a:t>
            </a:r>
            <a:r>
              <a:rPr lang="en-US" sz="1800" dirty="0">
                <a:latin typeface="Calibri" pitchFamily="34" charset="0"/>
              </a:rPr>
              <a:t>, Inst</a:t>
            </a:r>
            <a:r>
              <a:rPr lang="en-US" sz="1800" baseline="-25000" dirty="0">
                <a:latin typeface="Calibri" pitchFamily="34" charset="0"/>
              </a:rPr>
              <a:t>2</a:t>
            </a:r>
            <a:r>
              <a:rPr lang="en-US" sz="1800" dirty="0">
                <a:latin typeface="Calibri" pitchFamily="34" charset="0"/>
              </a:rPr>
              <a:t>).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E.g.,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(L</a:t>
            </a:r>
            <a:r>
              <a:rPr lang="en-US" sz="1800" baseline="-250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, S</a:t>
            </a:r>
            <a:r>
              <a:rPr lang="en-US" sz="1800" baseline="-25000" dirty="0">
                <a:solidFill>
                  <a:srgbClr val="C00000"/>
                </a:solidFill>
                <a:latin typeface="Calibri" pitchFamily="34" charset="0"/>
              </a:rPr>
              <a:t>2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)  </a:t>
            </a:r>
            <a:r>
              <a:rPr lang="en-US" sz="1800" dirty="0">
                <a:latin typeface="Calibri" pitchFamily="34" charset="0"/>
              </a:rPr>
              <a:t>denotes state</a:t>
            </a:r>
          </a:p>
          <a:p>
            <a:r>
              <a:rPr lang="en-US" sz="1800" dirty="0">
                <a:latin typeface="Calibri" pitchFamily="34" charset="0"/>
              </a:rPr>
              <a:t>where  thread 1 has</a:t>
            </a:r>
          </a:p>
          <a:p>
            <a:r>
              <a:rPr lang="en-US" sz="1800" dirty="0">
                <a:latin typeface="Calibri" pitchFamily="34" charset="0"/>
              </a:rPr>
              <a:t>completed L</a:t>
            </a:r>
            <a:r>
              <a:rPr lang="en-US" sz="1800" baseline="-25000" dirty="0">
                <a:latin typeface="Calibri" pitchFamily="34" charset="0"/>
              </a:rPr>
              <a:t>1</a:t>
            </a:r>
            <a:r>
              <a:rPr lang="en-US" sz="1800" dirty="0">
                <a:latin typeface="Calibri" pitchFamily="34" charset="0"/>
              </a:rPr>
              <a:t> and thread</a:t>
            </a:r>
          </a:p>
          <a:p>
            <a:r>
              <a:rPr lang="en-US" sz="1800" dirty="0">
                <a:latin typeface="Calibri" pitchFamily="34" charset="0"/>
              </a:rPr>
              <a:t>2 has completed S</a:t>
            </a:r>
            <a:r>
              <a:rPr lang="en-US" sz="1800" baseline="-25000" dirty="0">
                <a:latin typeface="Calibri" pitchFamily="34" charset="0"/>
              </a:rPr>
              <a:t>2</a:t>
            </a:r>
            <a:r>
              <a:rPr lang="en-US" sz="1800" dirty="0">
                <a:latin typeface="Calibri" pitchFamily="34" charset="0"/>
              </a:rPr>
              <a:t>.</a:t>
            </a:r>
          </a:p>
        </p:txBody>
      </p:sp>
      <p:sp>
        <p:nvSpPr>
          <p:cNvPr id="946180" name="Line 4"/>
          <p:cNvSpPr>
            <a:spLocks noChangeAspect="1" noChangeShapeType="1"/>
          </p:cNvSpPr>
          <p:nvPr/>
        </p:nvSpPr>
        <p:spPr bwMode="auto">
          <a:xfrm flipV="1">
            <a:off x="811213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946181" name="Line 5"/>
          <p:cNvSpPr>
            <a:spLocks noChangeAspect="1" noChangeShapeType="1"/>
          </p:cNvSpPr>
          <p:nvPr/>
        </p:nvSpPr>
        <p:spPr bwMode="auto">
          <a:xfrm flipH="1" flipV="1">
            <a:off x="811213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946182" name="Text Box 6"/>
          <p:cNvSpPr txBox="1">
            <a:spLocks noChangeAspect="1" noChangeArrowheads="1"/>
          </p:cNvSpPr>
          <p:nvPr/>
        </p:nvSpPr>
        <p:spPr bwMode="auto">
          <a:xfrm>
            <a:off x="965200" y="56673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83" name="Text Box 7"/>
          <p:cNvSpPr txBox="1">
            <a:spLocks noChangeAspect="1" noChangeArrowheads="1"/>
          </p:cNvSpPr>
          <p:nvPr/>
        </p:nvSpPr>
        <p:spPr bwMode="auto">
          <a:xfrm>
            <a:off x="1662113" y="5667375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84" name="Text Box 8"/>
          <p:cNvSpPr txBox="1">
            <a:spLocks noChangeAspect="1" noChangeArrowheads="1"/>
          </p:cNvSpPr>
          <p:nvPr/>
        </p:nvSpPr>
        <p:spPr bwMode="auto">
          <a:xfrm>
            <a:off x="2362200" y="566737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85" name="Text Box 9"/>
          <p:cNvSpPr txBox="1">
            <a:spLocks noChangeAspect="1" noChangeArrowheads="1"/>
          </p:cNvSpPr>
          <p:nvPr/>
        </p:nvSpPr>
        <p:spPr bwMode="auto">
          <a:xfrm>
            <a:off x="3079750" y="5667375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86" name="Text Box 10"/>
          <p:cNvSpPr txBox="1">
            <a:spLocks noChangeAspect="1" noChangeArrowheads="1"/>
          </p:cNvSpPr>
          <p:nvPr/>
        </p:nvSpPr>
        <p:spPr bwMode="auto">
          <a:xfrm>
            <a:off x="3805238" y="5667375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87" name="Text Box 11"/>
          <p:cNvSpPr txBox="1">
            <a:spLocks noChangeAspect="1" noChangeArrowheads="1"/>
          </p:cNvSpPr>
          <p:nvPr/>
        </p:nvSpPr>
        <p:spPr bwMode="auto">
          <a:xfrm>
            <a:off x="430213" y="51085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88" name="Text Box 12"/>
          <p:cNvSpPr txBox="1">
            <a:spLocks noChangeAspect="1" noChangeArrowheads="1"/>
          </p:cNvSpPr>
          <p:nvPr/>
        </p:nvSpPr>
        <p:spPr bwMode="auto">
          <a:xfrm>
            <a:off x="458788" y="4413250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89" name="Text Box 13"/>
          <p:cNvSpPr txBox="1">
            <a:spLocks noChangeAspect="1" noChangeArrowheads="1"/>
          </p:cNvSpPr>
          <p:nvPr/>
        </p:nvSpPr>
        <p:spPr bwMode="auto">
          <a:xfrm>
            <a:off x="430213" y="369252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90" name="Text Box 14"/>
          <p:cNvSpPr txBox="1">
            <a:spLocks noChangeAspect="1" noChangeArrowheads="1"/>
          </p:cNvSpPr>
          <p:nvPr/>
        </p:nvSpPr>
        <p:spPr bwMode="auto">
          <a:xfrm>
            <a:off x="441325" y="3011488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191" name="Text Box 15"/>
          <p:cNvSpPr txBox="1">
            <a:spLocks noChangeAspect="1" noChangeArrowheads="1"/>
          </p:cNvSpPr>
          <p:nvPr/>
        </p:nvSpPr>
        <p:spPr bwMode="auto">
          <a:xfrm>
            <a:off x="452438" y="2292350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46217" name="Text Box 41"/>
          <p:cNvSpPr txBox="1">
            <a:spLocks noChangeAspect="1" noChangeArrowheads="1"/>
          </p:cNvSpPr>
          <p:nvPr/>
        </p:nvSpPr>
        <p:spPr bwMode="auto">
          <a:xfrm>
            <a:off x="4600575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946218" name="Text Box 42"/>
          <p:cNvSpPr txBox="1">
            <a:spLocks noChangeAspect="1" noChangeArrowheads="1"/>
          </p:cNvSpPr>
          <p:nvPr/>
        </p:nvSpPr>
        <p:spPr bwMode="auto">
          <a:xfrm>
            <a:off x="255574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grpSp>
        <p:nvGrpSpPr>
          <p:cNvPr id="62" name="Group 61"/>
          <p:cNvGrpSpPr/>
          <p:nvPr/>
        </p:nvGrpSpPr>
        <p:grpSpPr>
          <a:xfrm>
            <a:off x="770156" y="214157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56" name="Oval 55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57" name="Oval 56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58" name="Oval 57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1" name="Oval 60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1484805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64" name="Oval 63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5" name="Oval 64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6" name="Oval 65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7" name="Oval 66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8" name="Oval 67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69" name="Oval 68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199454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1" name="Oval 70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2" name="Oval 71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3" name="Oval 72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4" name="Oval 73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5" name="Oval 74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solidFill>
              <a:srgbClr val="C00000"/>
            </a:solidFill>
            <a:ln w="25400">
              <a:solidFill>
                <a:srgbClr val="C00000"/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2914103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8" name="Oval 77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9" name="Oval 78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1" name="Oval 80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3628752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5" name="Oval 84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91" name="Group 90"/>
          <p:cNvGrpSpPr/>
          <p:nvPr/>
        </p:nvGrpSpPr>
        <p:grpSpPr>
          <a:xfrm>
            <a:off x="4343400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92" name="Oval 91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5" name="Oval 94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98" name="Rectangle 97"/>
          <p:cNvSpPr/>
          <p:nvPr/>
        </p:nvSpPr>
        <p:spPr>
          <a:xfrm>
            <a:off x="1713047" y="2373968"/>
            <a:ext cx="10791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Calibri" pitchFamily="34" charset="0"/>
              </a:rPr>
              <a:t>(L</a:t>
            </a:r>
            <a:r>
              <a:rPr lang="en-US" baseline="-250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US" dirty="0">
                <a:solidFill>
                  <a:srgbClr val="C00000"/>
                </a:solidFill>
                <a:latin typeface="Calibri" pitchFamily="34" charset="0"/>
              </a:rPr>
              <a:t>, S</a:t>
            </a:r>
            <a:r>
              <a:rPr lang="en-US" baseline="-25000" dirty="0">
                <a:solidFill>
                  <a:srgbClr val="C00000"/>
                </a:solidFill>
                <a:latin typeface="Calibri" pitchFamily="34" charset="0"/>
              </a:rPr>
              <a:t>2</a:t>
            </a:r>
            <a:r>
              <a:rPr lang="en-US" dirty="0">
                <a:solidFill>
                  <a:srgbClr val="C00000"/>
                </a:solidFill>
                <a:latin typeface="Calibri" pitchFamily="34" charset="0"/>
              </a:rPr>
              <a:t>) 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8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Trajectories in Progress Graphs</a:t>
            </a:r>
          </a:p>
        </p:txBody>
      </p:sp>
      <p:sp>
        <p:nvSpPr>
          <p:cNvPr id="948227" name="Text Box 3"/>
          <p:cNvSpPr txBox="1">
            <a:spLocks noChangeArrowheads="1"/>
          </p:cNvSpPr>
          <p:nvPr/>
        </p:nvSpPr>
        <p:spPr bwMode="auto">
          <a:xfrm>
            <a:off x="5257800" y="1686698"/>
            <a:ext cx="3810000" cy="218521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trajectory</a:t>
            </a:r>
            <a:r>
              <a:rPr lang="en-US" sz="1800" dirty="0">
                <a:latin typeface="Calibri" pitchFamily="34" charset="0"/>
              </a:rPr>
              <a:t> is a sequence of legal state transitions that describes one possible concurrent execution of the threads.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Example:</a:t>
            </a:r>
          </a:p>
          <a:p>
            <a:pPr>
              <a:spcBef>
                <a:spcPts val="1200"/>
              </a:spcBef>
            </a:pPr>
            <a:r>
              <a:rPr lang="en-US" sz="1800" dirty="0">
                <a:latin typeface="Calibri" pitchFamily="34" charset="0"/>
              </a:rPr>
              <a:t>H1, L1, U1, H2, L2,  S1, T1, U2, S2, T2</a:t>
            </a:r>
          </a:p>
        </p:txBody>
      </p:sp>
      <p:sp>
        <p:nvSpPr>
          <p:cNvPr id="64" name="Line 4"/>
          <p:cNvSpPr>
            <a:spLocks noChangeAspect="1" noChangeShapeType="1"/>
          </p:cNvSpPr>
          <p:nvPr/>
        </p:nvSpPr>
        <p:spPr bwMode="auto">
          <a:xfrm flipV="1">
            <a:off x="942599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5" name="Line 5"/>
          <p:cNvSpPr>
            <a:spLocks noChangeAspect="1" noChangeShapeType="1"/>
          </p:cNvSpPr>
          <p:nvPr/>
        </p:nvSpPr>
        <p:spPr bwMode="auto">
          <a:xfrm flipH="1" flipV="1">
            <a:off x="942599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6" name="Text Box 6"/>
          <p:cNvSpPr txBox="1">
            <a:spLocks noChangeAspect="1" noChangeArrowheads="1"/>
          </p:cNvSpPr>
          <p:nvPr/>
        </p:nvSpPr>
        <p:spPr bwMode="auto">
          <a:xfrm>
            <a:off x="1096586" y="56673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7" name="Text Box 7"/>
          <p:cNvSpPr txBox="1">
            <a:spLocks noChangeAspect="1" noChangeArrowheads="1"/>
          </p:cNvSpPr>
          <p:nvPr/>
        </p:nvSpPr>
        <p:spPr bwMode="auto">
          <a:xfrm>
            <a:off x="1793499" y="5667375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8" name="Text Box 8"/>
          <p:cNvSpPr txBox="1">
            <a:spLocks noChangeAspect="1" noChangeArrowheads="1"/>
          </p:cNvSpPr>
          <p:nvPr/>
        </p:nvSpPr>
        <p:spPr bwMode="auto">
          <a:xfrm>
            <a:off x="2493586" y="566737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" name="Text Box 9"/>
          <p:cNvSpPr txBox="1">
            <a:spLocks noChangeAspect="1" noChangeArrowheads="1"/>
          </p:cNvSpPr>
          <p:nvPr/>
        </p:nvSpPr>
        <p:spPr bwMode="auto">
          <a:xfrm>
            <a:off x="3211136" y="5667375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0" name="Text Box 10"/>
          <p:cNvSpPr txBox="1">
            <a:spLocks noChangeAspect="1" noChangeArrowheads="1"/>
          </p:cNvSpPr>
          <p:nvPr/>
        </p:nvSpPr>
        <p:spPr bwMode="auto">
          <a:xfrm>
            <a:off x="3936624" y="5667375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1" name="Text Box 11"/>
          <p:cNvSpPr txBox="1">
            <a:spLocks noChangeAspect="1" noChangeArrowheads="1"/>
          </p:cNvSpPr>
          <p:nvPr/>
        </p:nvSpPr>
        <p:spPr bwMode="auto">
          <a:xfrm>
            <a:off x="561599" y="51085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2" name="Text Box 12"/>
          <p:cNvSpPr txBox="1">
            <a:spLocks noChangeAspect="1" noChangeArrowheads="1"/>
          </p:cNvSpPr>
          <p:nvPr/>
        </p:nvSpPr>
        <p:spPr bwMode="auto">
          <a:xfrm>
            <a:off x="590174" y="4413250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3" name="Text Box 13"/>
          <p:cNvSpPr txBox="1">
            <a:spLocks noChangeAspect="1" noChangeArrowheads="1"/>
          </p:cNvSpPr>
          <p:nvPr/>
        </p:nvSpPr>
        <p:spPr bwMode="auto">
          <a:xfrm>
            <a:off x="561599" y="369252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4" name="Text Box 14"/>
          <p:cNvSpPr txBox="1">
            <a:spLocks noChangeAspect="1" noChangeArrowheads="1"/>
          </p:cNvSpPr>
          <p:nvPr/>
        </p:nvSpPr>
        <p:spPr bwMode="auto">
          <a:xfrm>
            <a:off x="572711" y="3011488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5" name="Text Box 15"/>
          <p:cNvSpPr txBox="1">
            <a:spLocks noChangeAspect="1" noChangeArrowheads="1"/>
          </p:cNvSpPr>
          <p:nvPr/>
        </p:nvSpPr>
        <p:spPr bwMode="auto">
          <a:xfrm>
            <a:off x="583824" y="2292350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6" name="Text Box 41"/>
          <p:cNvSpPr txBox="1">
            <a:spLocks noChangeAspect="1" noChangeArrowheads="1"/>
          </p:cNvSpPr>
          <p:nvPr/>
        </p:nvSpPr>
        <p:spPr bwMode="auto">
          <a:xfrm>
            <a:off x="4731961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77" name="Text Box 42"/>
          <p:cNvSpPr txBox="1">
            <a:spLocks noChangeAspect="1" noChangeArrowheads="1"/>
          </p:cNvSpPr>
          <p:nvPr/>
        </p:nvSpPr>
        <p:spPr bwMode="auto">
          <a:xfrm>
            <a:off x="386960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grpSp>
        <p:nvGrpSpPr>
          <p:cNvPr id="78" name="Group 77"/>
          <p:cNvGrpSpPr/>
          <p:nvPr/>
        </p:nvGrpSpPr>
        <p:grpSpPr>
          <a:xfrm>
            <a:off x="901542" y="214157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9" name="Oval 78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1" name="Oval 80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1616191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6" name="Oval 85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2330840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93" name="Oval 92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5" name="Oval 94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3045489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0" name="Oval 99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2" name="Oval 101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3" name="Oval 102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3760138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7" name="Oval 106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9" name="Oval 108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0" name="Oval 109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1" name="Oval 110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13" name="Group 112"/>
          <p:cNvGrpSpPr/>
          <p:nvPr/>
        </p:nvGrpSpPr>
        <p:grpSpPr>
          <a:xfrm>
            <a:off x="4474786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14" name="Oval 113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6" name="Oval 115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7" name="Oval 116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8" name="Oval 117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9" name="Oval 118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21" name="Line 54"/>
          <p:cNvSpPr>
            <a:spLocks noChangeShapeType="1"/>
          </p:cNvSpPr>
          <p:nvPr/>
        </p:nvSpPr>
        <p:spPr bwMode="auto">
          <a:xfrm>
            <a:off x="917239" y="5653128"/>
            <a:ext cx="731520" cy="9525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2" name="Line 55"/>
          <p:cNvSpPr>
            <a:spLocks noChangeShapeType="1"/>
          </p:cNvSpPr>
          <p:nvPr/>
        </p:nvSpPr>
        <p:spPr bwMode="auto">
          <a:xfrm>
            <a:off x="1663269" y="5653128"/>
            <a:ext cx="739775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3" name="Line 56"/>
          <p:cNvSpPr>
            <a:spLocks noChangeShapeType="1"/>
          </p:cNvSpPr>
          <p:nvPr/>
        </p:nvSpPr>
        <p:spPr bwMode="auto">
          <a:xfrm>
            <a:off x="2457019" y="5653128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4" name="Line 57"/>
          <p:cNvSpPr>
            <a:spLocks noChangeShapeType="1"/>
          </p:cNvSpPr>
          <p:nvPr/>
        </p:nvSpPr>
        <p:spPr bwMode="auto">
          <a:xfrm flipV="1">
            <a:off x="3096728" y="4978454"/>
            <a:ext cx="0" cy="633412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5" name="Line 58"/>
          <p:cNvSpPr>
            <a:spLocks noChangeShapeType="1"/>
          </p:cNvSpPr>
          <p:nvPr/>
        </p:nvSpPr>
        <p:spPr bwMode="auto">
          <a:xfrm flipV="1">
            <a:off x="3087203" y="4268841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6" name="Line 59"/>
          <p:cNvSpPr>
            <a:spLocks noChangeShapeType="1"/>
          </p:cNvSpPr>
          <p:nvPr/>
        </p:nvSpPr>
        <p:spPr bwMode="auto">
          <a:xfrm>
            <a:off x="3147582" y="4278420"/>
            <a:ext cx="655637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7" name="Line 60"/>
          <p:cNvSpPr>
            <a:spLocks noChangeShapeType="1"/>
          </p:cNvSpPr>
          <p:nvPr/>
        </p:nvSpPr>
        <p:spPr bwMode="auto">
          <a:xfrm>
            <a:off x="3838144" y="4278420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8" name="Line 61"/>
          <p:cNvSpPr>
            <a:spLocks noChangeShapeType="1"/>
          </p:cNvSpPr>
          <p:nvPr/>
        </p:nvSpPr>
        <p:spPr bwMode="auto">
          <a:xfrm flipV="1">
            <a:off x="4519182" y="3560803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9" name="Line 62"/>
          <p:cNvSpPr>
            <a:spLocks noChangeShapeType="1"/>
          </p:cNvSpPr>
          <p:nvPr/>
        </p:nvSpPr>
        <p:spPr bwMode="auto">
          <a:xfrm flipV="1">
            <a:off x="4519182" y="2846428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0" name="Line 63"/>
          <p:cNvSpPr>
            <a:spLocks noChangeShapeType="1"/>
          </p:cNvSpPr>
          <p:nvPr/>
        </p:nvSpPr>
        <p:spPr bwMode="auto">
          <a:xfrm flipV="1">
            <a:off x="4519182" y="2146340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8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Trajectories in Progress Graphs</a:t>
            </a:r>
          </a:p>
        </p:txBody>
      </p:sp>
      <p:sp>
        <p:nvSpPr>
          <p:cNvPr id="948227" name="Text Box 3"/>
          <p:cNvSpPr txBox="1">
            <a:spLocks noChangeArrowheads="1"/>
          </p:cNvSpPr>
          <p:nvPr/>
        </p:nvSpPr>
        <p:spPr bwMode="auto">
          <a:xfrm>
            <a:off x="5257800" y="1686698"/>
            <a:ext cx="3810000" cy="218521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trajectory</a:t>
            </a:r>
            <a:r>
              <a:rPr lang="en-US" sz="1800" dirty="0">
                <a:latin typeface="Calibri" pitchFamily="34" charset="0"/>
              </a:rPr>
              <a:t> is a sequence of legal state transitions that describes one possible concurrent execution of the threads.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Example:</a:t>
            </a:r>
          </a:p>
          <a:p>
            <a:pPr>
              <a:spcBef>
                <a:spcPts val="1200"/>
              </a:spcBef>
            </a:pPr>
            <a:r>
              <a:rPr lang="en-US" sz="1800" dirty="0">
                <a:latin typeface="Calibri" pitchFamily="34" charset="0"/>
              </a:rPr>
              <a:t>H1, L1, U1, H2, L2,  S1, T1, U2, S2, T2</a:t>
            </a:r>
          </a:p>
        </p:txBody>
      </p:sp>
      <p:sp>
        <p:nvSpPr>
          <p:cNvPr id="64" name="Line 4"/>
          <p:cNvSpPr>
            <a:spLocks noChangeAspect="1" noChangeShapeType="1"/>
          </p:cNvSpPr>
          <p:nvPr/>
        </p:nvSpPr>
        <p:spPr bwMode="auto">
          <a:xfrm flipV="1">
            <a:off x="942599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5" name="Line 5"/>
          <p:cNvSpPr>
            <a:spLocks noChangeAspect="1" noChangeShapeType="1"/>
          </p:cNvSpPr>
          <p:nvPr/>
        </p:nvSpPr>
        <p:spPr bwMode="auto">
          <a:xfrm flipH="1" flipV="1">
            <a:off x="942599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6" name="Text Box 6"/>
          <p:cNvSpPr txBox="1">
            <a:spLocks noChangeAspect="1" noChangeArrowheads="1"/>
          </p:cNvSpPr>
          <p:nvPr/>
        </p:nvSpPr>
        <p:spPr bwMode="auto">
          <a:xfrm>
            <a:off x="1096586" y="56673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7" name="Text Box 7"/>
          <p:cNvSpPr txBox="1">
            <a:spLocks noChangeAspect="1" noChangeArrowheads="1"/>
          </p:cNvSpPr>
          <p:nvPr/>
        </p:nvSpPr>
        <p:spPr bwMode="auto">
          <a:xfrm>
            <a:off x="1793499" y="5667375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8" name="Text Box 8"/>
          <p:cNvSpPr txBox="1">
            <a:spLocks noChangeAspect="1" noChangeArrowheads="1"/>
          </p:cNvSpPr>
          <p:nvPr/>
        </p:nvSpPr>
        <p:spPr bwMode="auto">
          <a:xfrm>
            <a:off x="2493586" y="566737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" name="Text Box 9"/>
          <p:cNvSpPr txBox="1">
            <a:spLocks noChangeAspect="1" noChangeArrowheads="1"/>
          </p:cNvSpPr>
          <p:nvPr/>
        </p:nvSpPr>
        <p:spPr bwMode="auto">
          <a:xfrm>
            <a:off x="3211136" y="5667375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0" name="Text Box 10"/>
          <p:cNvSpPr txBox="1">
            <a:spLocks noChangeAspect="1" noChangeArrowheads="1"/>
          </p:cNvSpPr>
          <p:nvPr/>
        </p:nvSpPr>
        <p:spPr bwMode="auto">
          <a:xfrm>
            <a:off x="3936624" y="5667375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1" name="Text Box 11"/>
          <p:cNvSpPr txBox="1">
            <a:spLocks noChangeAspect="1" noChangeArrowheads="1"/>
          </p:cNvSpPr>
          <p:nvPr/>
        </p:nvSpPr>
        <p:spPr bwMode="auto">
          <a:xfrm>
            <a:off x="561599" y="51085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2" name="Text Box 12"/>
          <p:cNvSpPr txBox="1">
            <a:spLocks noChangeAspect="1" noChangeArrowheads="1"/>
          </p:cNvSpPr>
          <p:nvPr/>
        </p:nvSpPr>
        <p:spPr bwMode="auto">
          <a:xfrm>
            <a:off x="590174" y="4413250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3" name="Text Box 13"/>
          <p:cNvSpPr txBox="1">
            <a:spLocks noChangeAspect="1" noChangeArrowheads="1"/>
          </p:cNvSpPr>
          <p:nvPr/>
        </p:nvSpPr>
        <p:spPr bwMode="auto">
          <a:xfrm>
            <a:off x="561599" y="369252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4" name="Text Box 14"/>
          <p:cNvSpPr txBox="1">
            <a:spLocks noChangeAspect="1" noChangeArrowheads="1"/>
          </p:cNvSpPr>
          <p:nvPr/>
        </p:nvSpPr>
        <p:spPr bwMode="auto">
          <a:xfrm>
            <a:off x="572711" y="3011488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5" name="Text Box 15"/>
          <p:cNvSpPr txBox="1">
            <a:spLocks noChangeAspect="1" noChangeArrowheads="1"/>
          </p:cNvSpPr>
          <p:nvPr/>
        </p:nvSpPr>
        <p:spPr bwMode="auto">
          <a:xfrm>
            <a:off x="583824" y="2292350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6" name="Text Box 41"/>
          <p:cNvSpPr txBox="1">
            <a:spLocks noChangeAspect="1" noChangeArrowheads="1"/>
          </p:cNvSpPr>
          <p:nvPr/>
        </p:nvSpPr>
        <p:spPr bwMode="auto">
          <a:xfrm>
            <a:off x="4731961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77" name="Text Box 42"/>
          <p:cNvSpPr txBox="1">
            <a:spLocks noChangeAspect="1" noChangeArrowheads="1"/>
          </p:cNvSpPr>
          <p:nvPr/>
        </p:nvSpPr>
        <p:spPr bwMode="auto">
          <a:xfrm>
            <a:off x="386960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grpSp>
        <p:nvGrpSpPr>
          <p:cNvPr id="78" name="Group 77"/>
          <p:cNvGrpSpPr/>
          <p:nvPr/>
        </p:nvGrpSpPr>
        <p:grpSpPr>
          <a:xfrm>
            <a:off x="901542" y="214157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9" name="Oval 78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1" name="Oval 80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1616191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6" name="Oval 85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2330840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93" name="Oval 92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5" name="Oval 94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3045489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0" name="Oval 99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2" name="Oval 101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3" name="Oval 102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3760138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7" name="Oval 106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9" name="Oval 108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0" name="Oval 109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1" name="Oval 110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13" name="Group 112"/>
          <p:cNvGrpSpPr/>
          <p:nvPr/>
        </p:nvGrpSpPr>
        <p:grpSpPr>
          <a:xfrm>
            <a:off x="4474786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14" name="Oval 113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6" name="Oval 115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7" name="Oval 116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8" name="Oval 117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9" name="Oval 118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21" name="Line 54"/>
          <p:cNvSpPr>
            <a:spLocks noChangeShapeType="1"/>
          </p:cNvSpPr>
          <p:nvPr/>
        </p:nvSpPr>
        <p:spPr bwMode="auto">
          <a:xfrm>
            <a:off x="917239" y="5653128"/>
            <a:ext cx="731520" cy="9525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2" name="Line 55"/>
          <p:cNvSpPr>
            <a:spLocks noChangeShapeType="1"/>
          </p:cNvSpPr>
          <p:nvPr/>
        </p:nvSpPr>
        <p:spPr bwMode="auto">
          <a:xfrm>
            <a:off x="1663269" y="5653128"/>
            <a:ext cx="739775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3" name="Line 56"/>
          <p:cNvSpPr>
            <a:spLocks noChangeShapeType="1"/>
          </p:cNvSpPr>
          <p:nvPr/>
        </p:nvSpPr>
        <p:spPr bwMode="auto">
          <a:xfrm>
            <a:off x="2457019" y="5653128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4" name="Line 57"/>
          <p:cNvSpPr>
            <a:spLocks noChangeShapeType="1"/>
          </p:cNvSpPr>
          <p:nvPr/>
        </p:nvSpPr>
        <p:spPr bwMode="auto">
          <a:xfrm flipV="1">
            <a:off x="3096728" y="4978454"/>
            <a:ext cx="0" cy="633412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5" name="Line 58"/>
          <p:cNvSpPr>
            <a:spLocks noChangeShapeType="1"/>
          </p:cNvSpPr>
          <p:nvPr/>
        </p:nvSpPr>
        <p:spPr bwMode="auto">
          <a:xfrm flipV="1">
            <a:off x="3087203" y="4268841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6" name="Line 59"/>
          <p:cNvSpPr>
            <a:spLocks noChangeShapeType="1"/>
          </p:cNvSpPr>
          <p:nvPr/>
        </p:nvSpPr>
        <p:spPr bwMode="auto">
          <a:xfrm>
            <a:off x="3147582" y="4278420"/>
            <a:ext cx="655637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7" name="Line 60"/>
          <p:cNvSpPr>
            <a:spLocks noChangeShapeType="1"/>
          </p:cNvSpPr>
          <p:nvPr/>
        </p:nvSpPr>
        <p:spPr bwMode="auto">
          <a:xfrm>
            <a:off x="3838144" y="4278420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8" name="Line 61"/>
          <p:cNvSpPr>
            <a:spLocks noChangeShapeType="1"/>
          </p:cNvSpPr>
          <p:nvPr/>
        </p:nvSpPr>
        <p:spPr bwMode="auto">
          <a:xfrm flipV="1">
            <a:off x="4519182" y="3560803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9" name="Line 62"/>
          <p:cNvSpPr>
            <a:spLocks noChangeShapeType="1"/>
          </p:cNvSpPr>
          <p:nvPr/>
        </p:nvSpPr>
        <p:spPr bwMode="auto">
          <a:xfrm flipV="1">
            <a:off x="4519182" y="2846428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0" name="Line 63"/>
          <p:cNvSpPr>
            <a:spLocks noChangeShapeType="1"/>
          </p:cNvSpPr>
          <p:nvPr/>
        </p:nvSpPr>
        <p:spPr bwMode="auto">
          <a:xfrm flipV="1">
            <a:off x="4519182" y="2146340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357018" y="2779305"/>
            <a:ext cx="4900782" cy="1834000"/>
          </a:xfrm>
          <a:prstGeom prst="rect">
            <a:avLst/>
          </a:prstGeom>
          <a:solidFill>
            <a:srgbClr val="D5F1CF">
              <a:alpha val="41000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20" name="Rectangle 119"/>
          <p:cNvSpPr/>
          <p:nvPr/>
        </p:nvSpPr>
        <p:spPr bwMode="auto">
          <a:xfrm rot="5400000">
            <a:off x="504081" y="2993005"/>
            <a:ext cx="4900782" cy="1834000"/>
          </a:xfrm>
          <a:prstGeom prst="rect">
            <a:avLst/>
          </a:prstGeom>
          <a:solidFill>
            <a:srgbClr val="D6D6F5">
              <a:alpha val="60000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2606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Rectangle 129"/>
          <p:cNvSpPr/>
          <p:nvPr/>
        </p:nvSpPr>
        <p:spPr bwMode="auto">
          <a:xfrm>
            <a:off x="2109747" y="2946758"/>
            <a:ext cx="2039112" cy="1965960"/>
          </a:xfrm>
          <a:prstGeom prst="rect">
            <a:avLst/>
          </a:prstGeom>
          <a:solidFill>
            <a:srgbClr val="F1C7C7"/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50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Critical Sections and Unsafe Regions</a:t>
            </a:r>
          </a:p>
        </p:txBody>
      </p:sp>
      <p:sp>
        <p:nvSpPr>
          <p:cNvPr id="950275" name="Text Box 3"/>
          <p:cNvSpPr txBox="1">
            <a:spLocks noChangeArrowheads="1"/>
          </p:cNvSpPr>
          <p:nvPr/>
        </p:nvSpPr>
        <p:spPr bwMode="auto">
          <a:xfrm>
            <a:off x="5997575" y="1648350"/>
            <a:ext cx="2917825" cy="36009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L, U, and S form a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critical section </a:t>
            </a:r>
            <a:r>
              <a:rPr lang="en-US" sz="1800" dirty="0">
                <a:latin typeface="Calibri" pitchFamily="34" charset="0"/>
              </a:rPr>
              <a:t>with respect to the shared variable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i="1" dirty="0">
              <a:latin typeface="Calibri" pitchFamily="34" charset="0"/>
            </a:endParaRP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Instructions in critical sections (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some shared variable) should not be interleaved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Sets of states where such interleaving occurs form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unsafe regions</a:t>
            </a:r>
            <a:endParaRPr lang="en-US" sz="1800" dirty="0">
              <a:latin typeface="Calibri" pitchFamily="34" charset="0"/>
            </a:endParaRPr>
          </a:p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0" name="Line 4"/>
          <p:cNvSpPr>
            <a:spLocks noChangeAspect="1" noChangeShapeType="1"/>
          </p:cNvSpPr>
          <p:nvPr/>
        </p:nvSpPr>
        <p:spPr bwMode="auto">
          <a:xfrm flipV="1">
            <a:off x="1339501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1" name="Line 5"/>
          <p:cNvSpPr>
            <a:spLocks noChangeAspect="1" noChangeShapeType="1"/>
          </p:cNvSpPr>
          <p:nvPr/>
        </p:nvSpPr>
        <p:spPr bwMode="auto">
          <a:xfrm flipH="1" flipV="1">
            <a:off x="1339501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2" name="Text Box 6"/>
          <p:cNvSpPr txBox="1">
            <a:spLocks noChangeAspect="1" noChangeArrowheads="1"/>
          </p:cNvSpPr>
          <p:nvPr/>
        </p:nvSpPr>
        <p:spPr bwMode="auto">
          <a:xfrm>
            <a:off x="1493488" y="56673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3" name="Text Box 7"/>
          <p:cNvSpPr txBox="1">
            <a:spLocks noChangeAspect="1" noChangeArrowheads="1"/>
          </p:cNvSpPr>
          <p:nvPr/>
        </p:nvSpPr>
        <p:spPr bwMode="auto">
          <a:xfrm>
            <a:off x="2190401" y="5667375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4" name="Text Box 8"/>
          <p:cNvSpPr txBox="1">
            <a:spLocks noChangeAspect="1" noChangeArrowheads="1"/>
          </p:cNvSpPr>
          <p:nvPr/>
        </p:nvSpPr>
        <p:spPr bwMode="auto">
          <a:xfrm>
            <a:off x="2890488" y="566737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5" name="Text Box 9"/>
          <p:cNvSpPr txBox="1">
            <a:spLocks noChangeAspect="1" noChangeArrowheads="1"/>
          </p:cNvSpPr>
          <p:nvPr/>
        </p:nvSpPr>
        <p:spPr bwMode="auto">
          <a:xfrm>
            <a:off x="3608038" y="5667375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6" name="Text Box 10"/>
          <p:cNvSpPr txBox="1">
            <a:spLocks noChangeAspect="1" noChangeArrowheads="1"/>
          </p:cNvSpPr>
          <p:nvPr/>
        </p:nvSpPr>
        <p:spPr bwMode="auto">
          <a:xfrm>
            <a:off x="4333526" y="5667375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7" name="Text Box 11"/>
          <p:cNvSpPr txBox="1">
            <a:spLocks noChangeAspect="1" noChangeArrowheads="1"/>
          </p:cNvSpPr>
          <p:nvPr/>
        </p:nvSpPr>
        <p:spPr bwMode="auto">
          <a:xfrm>
            <a:off x="958501" y="51085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8" name="Text Box 12"/>
          <p:cNvSpPr txBox="1">
            <a:spLocks noChangeAspect="1" noChangeArrowheads="1"/>
          </p:cNvSpPr>
          <p:nvPr/>
        </p:nvSpPr>
        <p:spPr bwMode="auto">
          <a:xfrm>
            <a:off x="987076" y="4413250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" name="Text Box 13"/>
          <p:cNvSpPr txBox="1">
            <a:spLocks noChangeAspect="1" noChangeArrowheads="1"/>
          </p:cNvSpPr>
          <p:nvPr/>
        </p:nvSpPr>
        <p:spPr bwMode="auto">
          <a:xfrm>
            <a:off x="958501" y="369252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0" name="Text Box 14"/>
          <p:cNvSpPr txBox="1">
            <a:spLocks noChangeAspect="1" noChangeArrowheads="1"/>
          </p:cNvSpPr>
          <p:nvPr/>
        </p:nvSpPr>
        <p:spPr bwMode="auto">
          <a:xfrm>
            <a:off x="969613" y="3011488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1" name="Text Box 15"/>
          <p:cNvSpPr txBox="1">
            <a:spLocks noChangeAspect="1" noChangeArrowheads="1"/>
          </p:cNvSpPr>
          <p:nvPr/>
        </p:nvSpPr>
        <p:spPr bwMode="auto">
          <a:xfrm>
            <a:off x="980726" y="2292350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2" name="Text Box 41"/>
          <p:cNvSpPr txBox="1">
            <a:spLocks noChangeAspect="1" noChangeArrowheads="1"/>
          </p:cNvSpPr>
          <p:nvPr/>
        </p:nvSpPr>
        <p:spPr bwMode="auto">
          <a:xfrm>
            <a:off x="5128863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73" name="Text Box 42"/>
          <p:cNvSpPr txBox="1">
            <a:spLocks noChangeAspect="1" noChangeArrowheads="1"/>
          </p:cNvSpPr>
          <p:nvPr/>
        </p:nvSpPr>
        <p:spPr bwMode="auto">
          <a:xfrm>
            <a:off x="783862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grpSp>
        <p:nvGrpSpPr>
          <p:cNvPr id="74" name="Group 73"/>
          <p:cNvGrpSpPr/>
          <p:nvPr/>
        </p:nvGrpSpPr>
        <p:grpSpPr>
          <a:xfrm>
            <a:off x="1298444" y="214157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5" name="Oval 74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7" name="Oval 76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9" name="Oval 78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2013093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2" name="Oval 81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88" name="Group 87"/>
          <p:cNvGrpSpPr/>
          <p:nvPr/>
        </p:nvGrpSpPr>
        <p:grpSpPr>
          <a:xfrm>
            <a:off x="2727742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9" name="Oval 88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95" name="Group 94"/>
          <p:cNvGrpSpPr/>
          <p:nvPr/>
        </p:nvGrpSpPr>
        <p:grpSpPr>
          <a:xfrm>
            <a:off x="3442391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96" name="Oval 95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4157040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3" name="Oval 102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7" name="Oval 106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09" name="Group 108"/>
          <p:cNvGrpSpPr/>
          <p:nvPr/>
        </p:nvGrpSpPr>
        <p:grpSpPr>
          <a:xfrm>
            <a:off x="4871688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10" name="Oval 109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1" name="Oval 110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3" name="Oval 112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4" name="Oval 113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26" name="AutoShape 56"/>
          <p:cNvSpPr>
            <a:spLocks/>
          </p:cNvSpPr>
          <p:nvPr/>
        </p:nvSpPr>
        <p:spPr bwMode="auto">
          <a:xfrm>
            <a:off x="825500" y="2895600"/>
            <a:ext cx="241300" cy="2070100"/>
          </a:xfrm>
          <a:prstGeom prst="leftBrace">
            <a:avLst>
              <a:gd name="adj1" fmla="val 7149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7" name="AutoShape 57"/>
          <p:cNvSpPr>
            <a:spLocks/>
          </p:cNvSpPr>
          <p:nvPr/>
        </p:nvSpPr>
        <p:spPr bwMode="auto">
          <a:xfrm rot="-5400000">
            <a:off x="3034796" y="5143500"/>
            <a:ext cx="241300" cy="2070100"/>
          </a:xfrm>
          <a:prstGeom prst="leftBrace">
            <a:avLst>
              <a:gd name="adj1" fmla="val 7149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8" name="Text Box 58"/>
          <p:cNvSpPr txBox="1">
            <a:spLocks noChangeArrowheads="1"/>
          </p:cNvSpPr>
          <p:nvPr/>
        </p:nvSpPr>
        <p:spPr bwMode="auto">
          <a:xfrm>
            <a:off x="1961646" y="6270625"/>
            <a:ext cx="241149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critical section 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29" name="Text Box 59"/>
          <p:cNvSpPr txBox="1">
            <a:spLocks noChangeArrowheads="1"/>
          </p:cNvSpPr>
          <p:nvPr/>
        </p:nvSpPr>
        <p:spPr bwMode="auto">
          <a:xfrm>
            <a:off x="0" y="3295471"/>
            <a:ext cx="941388" cy="120032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critical section 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2362200" y="3747156"/>
            <a:ext cx="152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990000"/>
                </a:solidFill>
                <a:latin typeface="Calibri" pitchFamily="34" charset="0"/>
              </a:rPr>
              <a:t>Unsafe region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0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0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" grpId="0" animBg="1"/>
      <p:bldP spid="126" grpId="0" animBg="1"/>
      <p:bldP spid="127" grpId="0" animBg="1"/>
      <p:bldP spid="128" grpId="0"/>
      <p:bldP spid="129" grpId="0"/>
      <p:bldP spid="13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Rectangle 129"/>
          <p:cNvSpPr/>
          <p:nvPr/>
        </p:nvSpPr>
        <p:spPr bwMode="auto">
          <a:xfrm>
            <a:off x="2109747" y="2946758"/>
            <a:ext cx="2039112" cy="1965960"/>
          </a:xfrm>
          <a:prstGeom prst="rect">
            <a:avLst/>
          </a:prstGeom>
          <a:solidFill>
            <a:srgbClr val="F1C7C7"/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50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Critical Sections and Unsafe Regions</a:t>
            </a:r>
          </a:p>
        </p:txBody>
      </p:sp>
      <p:sp>
        <p:nvSpPr>
          <p:cNvPr id="60" name="Line 4"/>
          <p:cNvSpPr>
            <a:spLocks noChangeAspect="1" noChangeShapeType="1"/>
          </p:cNvSpPr>
          <p:nvPr/>
        </p:nvSpPr>
        <p:spPr bwMode="auto">
          <a:xfrm flipV="1">
            <a:off x="1339501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1" name="Line 5"/>
          <p:cNvSpPr>
            <a:spLocks noChangeAspect="1" noChangeShapeType="1"/>
          </p:cNvSpPr>
          <p:nvPr/>
        </p:nvSpPr>
        <p:spPr bwMode="auto">
          <a:xfrm flipH="1" flipV="1">
            <a:off x="1339501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2" name="Text Box 6"/>
          <p:cNvSpPr txBox="1">
            <a:spLocks noChangeAspect="1" noChangeArrowheads="1"/>
          </p:cNvSpPr>
          <p:nvPr/>
        </p:nvSpPr>
        <p:spPr bwMode="auto">
          <a:xfrm>
            <a:off x="1493488" y="56673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3" name="Text Box 7"/>
          <p:cNvSpPr txBox="1">
            <a:spLocks noChangeAspect="1" noChangeArrowheads="1"/>
          </p:cNvSpPr>
          <p:nvPr/>
        </p:nvSpPr>
        <p:spPr bwMode="auto">
          <a:xfrm>
            <a:off x="2190401" y="5667375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4" name="Text Box 8"/>
          <p:cNvSpPr txBox="1">
            <a:spLocks noChangeAspect="1" noChangeArrowheads="1"/>
          </p:cNvSpPr>
          <p:nvPr/>
        </p:nvSpPr>
        <p:spPr bwMode="auto">
          <a:xfrm>
            <a:off x="2890488" y="566737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5" name="Text Box 9"/>
          <p:cNvSpPr txBox="1">
            <a:spLocks noChangeAspect="1" noChangeArrowheads="1"/>
          </p:cNvSpPr>
          <p:nvPr/>
        </p:nvSpPr>
        <p:spPr bwMode="auto">
          <a:xfrm>
            <a:off x="3608038" y="5667375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6" name="Text Box 10"/>
          <p:cNvSpPr txBox="1">
            <a:spLocks noChangeAspect="1" noChangeArrowheads="1"/>
          </p:cNvSpPr>
          <p:nvPr/>
        </p:nvSpPr>
        <p:spPr bwMode="auto">
          <a:xfrm>
            <a:off x="4333526" y="5667375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7" name="Text Box 11"/>
          <p:cNvSpPr txBox="1">
            <a:spLocks noChangeAspect="1" noChangeArrowheads="1"/>
          </p:cNvSpPr>
          <p:nvPr/>
        </p:nvSpPr>
        <p:spPr bwMode="auto">
          <a:xfrm>
            <a:off x="958501" y="5108575"/>
            <a:ext cx="4331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H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8" name="Text Box 12"/>
          <p:cNvSpPr txBox="1">
            <a:spLocks noChangeAspect="1" noChangeArrowheads="1"/>
          </p:cNvSpPr>
          <p:nvPr/>
        </p:nvSpPr>
        <p:spPr bwMode="auto">
          <a:xfrm>
            <a:off x="987076" y="4413250"/>
            <a:ext cx="38023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L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" name="Text Box 13"/>
          <p:cNvSpPr txBox="1">
            <a:spLocks noChangeAspect="1" noChangeArrowheads="1"/>
          </p:cNvSpPr>
          <p:nvPr/>
        </p:nvSpPr>
        <p:spPr bwMode="auto">
          <a:xfrm>
            <a:off x="958501" y="3692525"/>
            <a:ext cx="43794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U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0" name="Text Box 14"/>
          <p:cNvSpPr txBox="1">
            <a:spLocks noChangeAspect="1" noChangeArrowheads="1"/>
          </p:cNvSpPr>
          <p:nvPr/>
        </p:nvSpPr>
        <p:spPr bwMode="auto">
          <a:xfrm>
            <a:off x="969613" y="3011488"/>
            <a:ext cx="39305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1" name="Text Box 15"/>
          <p:cNvSpPr txBox="1">
            <a:spLocks noChangeAspect="1" noChangeArrowheads="1"/>
          </p:cNvSpPr>
          <p:nvPr/>
        </p:nvSpPr>
        <p:spPr bwMode="auto">
          <a:xfrm>
            <a:off x="980726" y="2292350"/>
            <a:ext cx="39786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Calibri" pitchFamily="34" charset="0"/>
              </a:rPr>
              <a:t>T</a:t>
            </a:r>
            <a:r>
              <a:rPr lang="en-US" sz="2000" baseline="-25000" dirty="0">
                <a:latin typeface="Calibri" pitchFamily="34" charset="0"/>
              </a:rPr>
              <a:t>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72" name="Text Box 41"/>
          <p:cNvSpPr txBox="1">
            <a:spLocks noChangeAspect="1" noChangeArrowheads="1"/>
          </p:cNvSpPr>
          <p:nvPr/>
        </p:nvSpPr>
        <p:spPr bwMode="auto">
          <a:xfrm>
            <a:off x="5128863" y="5495925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1</a:t>
            </a:r>
          </a:p>
        </p:txBody>
      </p:sp>
      <p:sp>
        <p:nvSpPr>
          <p:cNvPr id="73" name="Text Box 42"/>
          <p:cNvSpPr txBox="1">
            <a:spLocks noChangeAspect="1" noChangeArrowheads="1"/>
          </p:cNvSpPr>
          <p:nvPr/>
        </p:nvSpPr>
        <p:spPr bwMode="auto">
          <a:xfrm>
            <a:off x="783862" y="1395453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 2</a:t>
            </a:r>
          </a:p>
        </p:txBody>
      </p:sp>
      <p:grpSp>
        <p:nvGrpSpPr>
          <p:cNvPr id="2" name="Group 73"/>
          <p:cNvGrpSpPr/>
          <p:nvPr/>
        </p:nvGrpSpPr>
        <p:grpSpPr>
          <a:xfrm>
            <a:off x="1298444" y="2141578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75" name="Oval 74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7" name="Oval 76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79" name="Oval 78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3" name="Group 80"/>
          <p:cNvGrpSpPr/>
          <p:nvPr/>
        </p:nvGrpSpPr>
        <p:grpSpPr>
          <a:xfrm>
            <a:off x="2013093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2" name="Oval 81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4" name="Group 87"/>
          <p:cNvGrpSpPr/>
          <p:nvPr/>
        </p:nvGrpSpPr>
        <p:grpSpPr>
          <a:xfrm>
            <a:off x="2727742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89" name="Oval 88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5" name="Group 94"/>
          <p:cNvGrpSpPr/>
          <p:nvPr/>
        </p:nvGrpSpPr>
        <p:grpSpPr>
          <a:xfrm>
            <a:off x="3442391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96" name="Oval 95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6" name="Group 101"/>
          <p:cNvGrpSpPr/>
          <p:nvPr/>
        </p:nvGrpSpPr>
        <p:grpSpPr>
          <a:xfrm>
            <a:off x="4157040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03" name="Oval 102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7" name="Oval 106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7" name="Group 108"/>
          <p:cNvGrpSpPr/>
          <p:nvPr/>
        </p:nvGrpSpPr>
        <p:grpSpPr>
          <a:xfrm>
            <a:off x="4871688" y="2152650"/>
            <a:ext cx="76200" cy="3546475"/>
            <a:chOff x="770156" y="1852653"/>
            <a:chExt cx="76200" cy="354647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10" name="Oval 109"/>
            <p:cNvSpPr/>
            <p:nvPr/>
          </p:nvSpPr>
          <p:spPr bwMode="auto">
            <a:xfrm>
              <a:off x="770156" y="532292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1" name="Oval 110"/>
            <p:cNvSpPr/>
            <p:nvPr/>
          </p:nvSpPr>
          <p:spPr bwMode="auto">
            <a:xfrm>
              <a:off x="770156" y="462887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 bwMode="auto">
            <a:xfrm>
              <a:off x="770156" y="393481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3" name="Oval 112"/>
            <p:cNvSpPr/>
            <p:nvPr/>
          </p:nvSpPr>
          <p:spPr bwMode="auto">
            <a:xfrm>
              <a:off x="770156" y="324076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4" name="Oval 113"/>
            <p:cNvSpPr/>
            <p:nvPr/>
          </p:nvSpPr>
          <p:spPr bwMode="auto">
            <a:xfrm>
              <a:off x="770156" y="2546708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 bwMode="auto">
            <a:xfrm>
              <a:off x="770156" y="1852653"/>
              <a:ext cx="76200" cy="76200"/>
            </a:xfrm>
            <a:prstGeom prst="ellipse">
              <a:avLst/>
            </a:prstGeom>
            <a:grpFill/>
            <a:ln w="254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  <a:effectLst/>
          </p:spPr>
          <p:txBody>
            <a:bodyPr wrap="none" rtlCol="0" anchor="ctr">
              <a:sp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26" name="AutoShape 56"/>
          <p:cNvSpPr>
            <a:spLocks/>
          </p:cNvSpPr>
          <p:nvPr/>
        </p:nvSpPr>
        <p:spPr bwMode="auto">
          <a:xfrm>
            <a:off x="825500" y="2895600"/>
            <a:ext cx="241300" cy="2070100"/>
          </a:xfrm>
          <a:prstGeom prst="leftBrace">
            <a:avLst>
              <a:gd name="adj1" fmla="val 7149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7" name="AutoShape 57"/>
          <p:cNvSpPr>
            <a:spLocks/>
          </p:cNvSpPr>
          <p:nvPr/>
        </p:nvSpPr>
        <p:spPr bwMode="auto">
          <a:xfrm rot="-5400000">
            <a:off x="3045937" y="5143500"/>
            <a:ext cx="241300" cy="2070100"/>
          </a:xfrm>
          <a:prstGeom prst="leftBrace">
            <a:avLst>
              <a:gd name="adj1" fmla="val 7149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8" name="Text Box 58"/>
          <p:cNvSpPr txBox="1">
            <a:spLocks noChangeArrowheads="1"/>
          </p:cNvSpPr>
          <p:nvPr/>
        </p:nvSpPr>
        <p:spPr bwMode="auto">
          <a:xfrm>
            <a:off x="1972787" y="6270625"/>
            <a:ext cx="241149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critical section 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29" name="Text Box 59"/>
          <p:cNvSpPr txBox="1">
            <a:spLocks noChangeArrowheads="1"/>
          </p:cNvSpPr>
          <p:nvPr/>
        </p:nvSpPr>
        <p:spPr bwMode="auto">
          <a:xfrm>
            <a:off x="0" y="3295471"/>
            <a:ext cx="941388" cy="120032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critical section 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2362200" y="3747156"/>
            <a:ext cx="152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990000"/>
                </a:solidFill>
                <a:latin typeface="Calibri" pitchFamily="34" charset="0"/>
              </a:rPr>
              <a:t>Unsafe region</a:t>
            </a:r>
          </a:p>
        </p:txBody>
      </p:sp>
      <p:sp>
        <p:nvSpPr>
          <p:cNvPr id="74" name="Text Box 3"/>
          <p:cNvSpPr txBox="1">
            <a:spLocks noChangeArrowheads="1"/>
          </p:cNvSpPr>
          <p:nvPr/>
        </p:nvSpPr>
        <p:spPr bwMode="auto">
          <a:xfrm>
            <a:off x="5334000" y="2180491"/>
            <a:ext cx="3505200" cy="166199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Def:</a:t>
            </a:r>
            <a:r>
              <a:rPr lang="en-US" sz="1800" i="1" dirty="0"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</a:rPr>
              <a:t>A trajectory is </a:t>
            </a: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safe  </a:t>
            </a:r>
            <a:r>
              <a:rPr lang="en-US" sz="1800" dirty="0" err="1">
                <a:latin typeface="Calibri" pitchFamily="34" charset="0"/>
              </a:rPr>
              <a:t>iff</a:t>
            </a:r>
            <a:r>
              <a:rPr lang="en-US" sz="1800" dirty="0">
                <a:latin typeface="Calibri" pitchFamily="34" charset="0"/>
              </a:rPr>
              <a:t> it does not enter any unsafe region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Claim:</a:t>
            </a:r>
            <a:r>
              <a:rPr lang="en-US" sz="1800" i="1" dirty="0"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</a:rPr>
              <a:t>A trajectory is  correct (</a:t>
            </a:r>
            <a:r>
              <a:rPr lang="en-US" sz="1800" dirty="0" err="1">
                <a:latin typeface="Calibri" pitchFamily="34" charset="0"/>
              </a:rPr>
              <a:t>wrt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cnt</a:t>
            </a:r>
            <a:r>
              <a:rPr lang="en-US" sz="1800" dirty="0">
                <a:latin typeface="Calibri" pitchFamily="34" charset="0"/>
              </a:rPr>
              <a:t>)  </a:t>
            </a:r>
            <a:r>
              <a:rPr lang="en-US" sz="1800" dirty="0" err="1">
                <a:latin typeface="Calibri" pitchFamily="34" charset="0"/>
              </a:rPr>
              <a:t>iff</a:t>
            </a:r>
            <a:r>
              <a:rPr lang="en-US" sz="1800" dirty="0">
                <a:latin typeface="Calibri" pitchFamily="34" charset="0"/>
              </a:rPr>
              <a:t> it is safe</a:t>
            </a:r>
          </a:p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1" name="Line 54"/>
          <p:cNvSpPr>
            <a:spLocks noChangeShapeType="1"/>
          </p:cNvSpPr>
          <p:nvPr/>
        </p:nvSpPr>
        <p:spPr bwMode="auto">
          <a:xfrm>
            <a:off x="1311302" y="5653128"/>
            <a:ext cx="731520" cy="9525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8" name="Line 55"/>
          <p:cNvSpPr>
            <a:spLocks noChangeShapeType="1"/>
          </p:cNvSpPr>
          <p:nvPr/>
        </p:nvSpPr>
        <p:spPr bwMode="auto">
          <a:xfrm>
            <a:off x="2057332" y="5653128"/>
            <a:ext cx="739775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5" name="Line 56"/>
          <p:cNvSpPr>
            <a:spLocks noChangeShapeType="1"/>
          </p:cNvSpPr>
          <p:nvPr/>
        </p:nvSpPr>
        <p:spPr bwMode="auto">
          <a:xfrm>
            <a:off x="2851082" y="5653128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02" name="Line 57"/>
          <p:cNvSpPr>
            <a:spLocks noChangeShapeType="1"/>
          </p:cNvSpPr>
          <p:nvPr/>
        </p:nvSpPr>
        <p:spPr bwMode="auto">
          <a:xfrm flipV="1">
            <a:off x="3490791" y="4978454"/>
            <a:ext cx="0" cy="633412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09" name="Line 58"/>
          <p:cNvSpPr>
            <a:spLocks noChangeShapeType="1"/>
          </p:cNvSpPr>
          <p:nvPr/>
        </p:nvSpPr>
        <p:spPr bwMode="auto">
          <a:xfrm flipV="1">
            <a:off x="3481266" y="4268841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6" name="Line 59"/>
          <p:cNvSpPr>
            <a:spLocks noChangeShapeType="1"/>
          </p:cNvSpPr>
          <p:nvPr/>
        </p:nvSpPr>
        <p:spPr bwMode="auto">
          <a:xfrm>
            <a:off x="3541645" y="4278420"/>
            <a:ext cx="655637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7" name="Line 60"/>
          <p:cNvSpPr>
            <a:spLocks noChangeShapeType="1"/>
          </p:cNvSpPr>
          <p:nvPr/>
        </p:nvSpPr>
        <p:spPr bwMode="auto">
          <a:xfrm>
            <a:off x="4232207" y="4278420"/>
            <a:ext cx="655638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8" name="Line 61"/>
          <p:cNvSpPr>
            <a:spLocks noChangeShapeType="1"/>
          </p:cNvSpPr>
          <p:nvPr/>
        </p:nvSpPr>
        <p:spPr bwMode="auto">
          <a:xfrm flipV="1">
            <a:off x="4913245" y="3560803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9" name="Line 62"/>
          <p:cNvSpPr>
            <a:spLocks noChangeShapeType="1"/>
          </p:cNvSpPr>
          <p:nvPr/>
        </p:nvSpPr>
        <p:spPr bwMode="auto">
          <a:xfrm flipV="1">
            <a:off x="4913245" y="2846428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0" name="Line 63"/>
          <p:cNvSpPr>
            <a:spLocks noChangeShapeType="1"/>
          </p:cNvSpPr>
          <p:nvPr/>
        </p:nvSpPr>
        <p:spPr bwMode="auto">
          <a:xfrm flipV="1">
            <a:off x="4913245" y="2146340"/>
            <a:ext cx="0" cy="6477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4513391" y="4343400"/>
            <a:ext cx="820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unsafe</a:t>
            </a:r>
          </a:p>
        </p:txBody>
      </p:sp>
      <p:sp>
        <p:nvSpPr>
          <p:cNvPr id="122" name="Line 61"/>
          <p:cNvSpPr>
            <a:spLocks noChangeShapeType="1"/>
          </p:cNvSpPr>
          <p:nvPr/>
        </p:nvSpPr>
        <p:spPr bwMode="auto">
          <a:xfrm flipV="1">
            <a:off x="1331845" y="4987912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3" name="Line 62"/>
          <p:cNvSpPr>
            <a:spLocks noChangeShapeType="1"/>
          </p:cNvSpPr>
          <p:nvPr/>
        </p:nvSpPr>
        <p:spPr bwMode="auto">
          <a:xfrm flipV="1">
            <a:off x="1331845" y="4273537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4" name="Line 63"/>
          <p:cNvSpPr>
            <a:spLocks noChangeShapeType="1"/>
          </p:cNvSpPr>
          <p:nvPr/>
        </p:nvSpPr>
        <p:spPr bwMode="auto">
          <a:xfrm flipV="1">
            <a:off x="1331845" y="3573449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5" name="Line 60"/>
          <p:cNvSpPr>
            <a:spLocks noChangeShapeType="1"/>
          </p:cNvSpPr>
          <p:nvPr/>
        </p:nvSpPr>
        <p:spPr bwMode="auto">
          <a:xfrm>
            <a:off x="1371600" y="3576772"/>
            <a:ext cx="655638" cy="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2" name="Line 61"/>
          <p:cNvSpPr>
            <a:spLocks noChangeShapeType="1"/>
          </p:cNvSpPr>
          <p:nvPr/>
        </p:nvSpPr>
        <p:spPr bwMode="auto">
          <a:xfrm flipV="1">
            <a:off x="2052638" y="2859155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3" name="Line 60"/>
          <p:cNvSpPr>
            <a:spLocks noChangeShapeType="1"/>
          </p:cNvSpPr>
          <p:nvPr/>
        </p:nvSpPr>
        <p:spPr bwMode="auto">
          <a:xfrm>
            <a:off x="2090656" y="2895613"/>
            <a:ext cx="655638" cy="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4" name="Line 61"/>
          <p:cNvSpPr>
            <a:spLocks noChangeShapeType="1"/>
          </p:cNvSpPr>
          <p:nvPr/>
        </p:nvSpPr>
        <p:spPr bwMode="auto">
          <a:xfrm flipV="1">
            <a:off x="2771694" y="2177996"/>
            <a:ext cx="0" cy="64770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5" name="Line 54"/>
          <p:cNvSpPr>
            <a:spLocks noChangeShapeType="1"/>
          </p:cNvSpPr>
          <p:nvPr/>
        </p:nvSpPr>
        <p:spPr bwMode="auto">
          <a:xfrm>
            <a:off x="2757582" y="2184373"/>
            <a:ext cx="731520" cy="9525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6" name="Line 55"/>
          <p:cNvSpPr>
            <a:spLocks noChangeShapeType="1"/>
          </p:cNvSpPr>
          <p:nvPr/>
        </p:nvSpPr>
        <p:spPr bwMode="auto">
          <a:xfrm>
            <a:off x="3503612" y="2184373"/>
            <a:ext cx="739775" cy="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7" name="Line 56"/>
          <p:cNvSpPr>
            <a:spLocks noChangeShapeType="1"/>
          </p:cNvSpPr>
          <p:nvPr/>
        </p:nvSpPr>
        <p:spPr bwMode="auto">
          <a:xfrm>
            <a:off x="4297362" y="2184373"/>
            <a:ext cx="655638" cy="0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8" name="TextBox 137"/>
          <p:cNvSpPr txBox="1"/>
          <p:nvPr/>
        </p:nvSpPr>
        <p:spPr>
          <a:xfrm>
            <a:off x="3160053" y="1764268"/>
            <a:ext cx="573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accent5">
                    <a:lumMod val="50000"/>
                  </a:schemeClr>
                </a:solidFill>
                <a:latin typeface="Calibri" pitchFamily="34" charset="0"/>
              </a:rPr>
              <a:t>safe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 animBg="1"/>
      <p:bldP spid="88" grpId="0" animBg="1"/>
      <p:bldP spid="95" grpId="0" animBg="1"/>
      <p:bldP spid="102" grpId="0" animBg="1"/>
      <p:bldP spid="109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/>
      <p:bldP spid="122" grpId="0" animBg="1"/>
      <p:bldP spid="123" grpId="0" animBg="1"/>
      <p:bldP spid="124" grpId="0" animBg="1"/>
      <p:bldP spid="125" grpId="0" animBg="1"/>
      <p:bldP spid="132" grpId="0" animBg="1"/>
      <p:bldP spid="133" grpId="0" animBg="1"/>
      <p:bldP spid="134" grpId="0" animBg="1"/>
      <p:bldP spid="135" grpId="0" animBg="1"/>
      <p:bldP spid="136" grpId="0" animBg="1"/>
      <p:bldP spid="137" grpId="0" animBg="1"/>
      <p:bldP spid="13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5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66007" y="152400"/>
            <a:ext cx="8775700" cy="1095375"/>
          </a:xfrm>
        </p:spPr>
        <p:txBody>
          <a:bodyPr/>
          <a:lstStyle/>
          <a:p>
            <a:r>
              <a:rPr lang="en-US" dirty="0" err="1">
                <a:latin typeface="Courier New" pitchFamily="49" charset="0"/>
              </a:rPr>
              <a:t>badcnt.c</a:t>
            </a:r>
            <a:r>
              <a:rPr lang="en-US" dirty="0"/>
              <a:t>: Improper Synchronization</a:t>
            </a:r>
          </a:p>
        </p:txBody>
      </p:sp>
      <p:sp>
        <p:nvSpPr>
          <p:cNvPr id="935939" name="Rectangle 3"/>
          <p:cNvSpPr>
            <a:spLocks noChangeArrowheads="1"/>
          </p:cNvSpPr>
          <p:nvPr/>
        </p:nvSpPr>
        <p:spPr bwMode="auto">
          <a:xfrm>
            <a:off x="46180" y="1227921"/>
            <a:ext cx="4800600" cy="540147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Global shared variable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C200FF"/>
                </a:solidFill>
                <a:latin typeface="Courier New"/>
                <a:cs typeface="Courier New"/>
              </a:rPr>
              <a:t>volatile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cnt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= 0;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Counter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niters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pthread_t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tid1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tid2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niters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= atoi(argv[1]);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Pthread_create(&amp;tid1,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niters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Pthread_create(&amp;tid2,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niters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Pthread_join(tid1,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Pthread_join(tid2,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fi-FI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pt-BR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pt-BR" sz="15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pt-BR" sz="1500" dirty="0" err="1">
                <a:solidFill>
                  <a:srgbClr val="CB2418"/>
                </a:solidFill>
                <a:latin typeface="Courier New"/>
                <a:cs typeface="Courier New"/>
              </a:rPr>
              <a:t>Check</a:t>
            </a:r>
            <a:r>
              <a:rPr lang="pt-BR" sz="15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pt-BR" sz="1500" dirty="0" err="1">
                <a:solidFill>
                  <a:srgbClr val="CB2418"/>
                </a:solidFill>
                <a:latin typeface="Courier New"/>
                <a:cs typeface="Courier New"/>
              </a:rPr>
              <a:t>result</a:t>
            </a:r>
            <a:r>
              <a:rPr lang="pt-BR" sz="15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pt-BR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!= (2 * niters))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    printf(</a:t>
            </a:r>
            <a:r>
              <a:rPr lang="ro-RO" sz="1500" dirty="0">
                <a:solidFill>
                  <a:srgbClr val="9D206F"/>
                </a:solidFill>
                <a:latin typeface="Courier New"/>
                <a:cs typeface="Courier New"/>
              </a:rPr>
              <a:t>"BOOM! cnt=%ld\n"</a:t>
            </a:r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, cnt);</a:t>
            </a:r>
          </a:p>
          <a:p>
            <a:r>
              <a:rPr lang="hu-HU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hu-HU" sz="1500" dirty="0">
                <a:solidFill>
                  <a:srgbClr val="C200FF"/>
                </a:solidFill>
                <a:latin typeface="Courier New"/>
                <a:cs typeface="Courier New"/>
              </a:rPr>
              <a:t>else</a:t>
            </a:r>
            <a:endParaRPr lang="hu-HU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    printf(</a:t>
            </a:r>
            <a:r>
              <a:rPr lang="ro-RO" sz="1500" dirty="0">
                <a:solidFill>
                  <a:srgbClr val="9D206F"/>
                </a:solidFill>
                <a:latin typeface="Courier New"/>
                <a:cs typeface="Courier New"/>
              </a:rPr>
              <a:t>"OK cnt=%ld\n"</a:t>
            </a:r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, cnt);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exit(0);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935940" name="Rectangle 4"/>
          <p:cNvSpPr>
            <a:spLocks noChangeArrowheads="1"/>
          </p:cNvSpPr>
          <p:nvPr/>
        </p:nvSpPr>
        <p:spPr bwMode="auto">
          <a:xfrm>
            <a:off x="4923199" y="1237834"/>
            <a:ext cx="4137671" cy="280076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9D0003"/>
                </a:solidFill>
                <a:latin typeface="Courier New"/>
                <a:cs typeface="Courier New"/>
              </a:rPr>
              <a:t>/* Thread routine */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00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9E4C04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                        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9E4C04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9E4C04"/>
                </a:solidFill>
                <a:latin typeface="Courier New"/>
                <a:cs typeface="Courier New"/>
              </a:rPr>
              <a:t>niters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*((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9D00FF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0;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&lt; niters;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++)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++;                   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                                                                                   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600" dirty="0">
                <a:solidFill>
                  <a:srgbClr val="9D00FF"/>
                </a:solidFill>
                <a:latin typeface="Courier New"/>
                <a:cs typeface="Courier New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is-IS" sz="1600" dirty="0">
                <a:solidFill>
                  <a:srgbClr val="0F7574"/>
                </a:solidFill>
                <a:latin typeface="Courier New"/>
                <a:cs typeface="Courier New"/>
              </a:rPr>
              <a:t>NULL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;                                                                                                 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} 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55723" y="6248400"/>
            <a:ext cx="1005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badcnt.c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1212669"/>
              </p:ext>
            </p:extLst>
          </p:nvPr>
        </p:nvGraphicFramePr>
        <p:xfrm>
          <a:off x="4760813" y="3823186"/>
          <a:ext cx="4443388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084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1084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1084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1084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+mn-lt"/>
                        </a:rPr>
                        <a:t>Variable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main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thread1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thread2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+mn-lt"/>
                        </a:rPr>
                        <a:t>cnt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+mn-lt"/>
                        </a:rPr>
                        <a:t>yes*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+mn-lt"/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+mn-lt"/>
                        </a:rPr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+mn-lt"/>
                        </a:rPr>
                        <a:t>niters.m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+mn-lt"/>
                        </a:rPr>
                        <a:t>tid1.m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+mn-lt"/>
                        </a:rPr>
                        <a:t>i.1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+mn-lt"/>
                        </a:rPr>
                        <a:t>i.2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+mn-lt"/>
                        </a:rPr>
                        <a:t>niters.1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+mn-lt"/>
                        </a:rPr>
                        <a:t>niters.2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38051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759700" cy="573088"/>
          </a:xfrm>
        </p:spPr>
        <p:txBody>
          <a:bodyPr/>
          <a:lstStyle/>
          <a:p>
            <a:r>
              <a:rPr lang="en-US" dirty="0"/>
              <a:t>Enforcing Mutual Exclusion</a:t>
            </a:r>
          </a:p>
        </p:txBody>
      </p:sp>
      <p:sp>
        <p:nvSpPr>
          <p:cNvPr id="954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00150"/>
            <a:ext cx="8442325" cy="497205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i="1" dirty="0"/>
              <a:t>Question:</a:t>
            </a:r>
            <a:r>
              <a:rPr lang="en-US" dirty="0"/>
              <a:t> How can we guarantee a safe trajectory?</a:t>
            </a:r>
          </a:p>
          <a:p>
            <a:pPr lvl="1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Answer: We must </a:t>
            </a:r>
            <a:r>
              <a:rPr lang="en-US" b="1" i="1" dirty="0">
                <a:solidFill>
                  <a:srgbClr val="FF0000"/>
                </a:solidFill>
              </a:rPr>
              <a:t>synchroniz</a:t>
            </a:r>
            <a:r>
              <a:rPr lang="en-US" b="1" i="1" dirty="0">
                <a:solidFill>
                  <a:srgbClr val="9D3E40"/>
                </a:solidFill>
              </a:rPr>
              <a:t>e</a:t>
            </a:r>
            <a:r>
              <a:rPr lang="en-US" i="1" dirty="0"/>
              <a:t> </a:t>
            </a:r>
            <a:r>
              <a:rPr lang="en-US" dirty="0"/>
              <a:t>the execution of the threads so that they can never have an unsafe trajectory.	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i.e., need to guarantee </a:t>
            </a:r>
            <a:r>
              <a:rPr lang="en-US" b="1" i="1" dirty="0">
                <a:solidFill>
                  <a:srgbClr val="FF0000"/>
                </a:solidFill>
              </a:rPr>
              <a:t>mutually exclusive access </a:t>
            </a:r>
            <a:r>
              <a:rPr lang="en-US" dirty="0"/>
              <a:t>for each </a:t>
            </a:r>
            <a:r>
              <a:rPr lang="en-US"/>
              <a:t>critical section.</a:t>
            </a:r>
            <a:endParaRPr lang="en-US" dirty="0"/>
          </a:p>
          <a:p>
            <a:pPr lvl="1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Classic solution: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Semaphores (</a:t>
            </a:r>
            <a:r>
              <a:rPr lang="en-US" dirty="0" err="1"/>
              <a:t>Edsger</a:t>
            </a:r>
            <a:r>
              <a:rPr lang="en-US" dirty="0"/>
              <a:t> </a:t>
            </a:r>
            <a:r>
              <a:rPr lang="en-US" dirty="0" err="1"/>
              <a:t>Dijkstra</a:t>
            </a:r>
            <a:r>
              <a:rPr lang="en-US" dirty="0"/>
              <a:t>)</a:t>
            </a:r>
          </a:p>
          <a:p>
            <a:pPr lvl="1">
              <a:lnSpc>
                <a:spcPct val="90000"/>
              </a:lnSpc>
              <a:buNone/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Other approaches (out of our scope)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Mutex and condition variables (</a:t>
            </a:r>
            <a:r>
              <a:rPr lang="en-US" dirty="0" err="1"/>
              <a:t>Pthreads</a:t>
            </a:r>
            <a:r>
              <a:rPr lang="en-US" dirty="0"/>
              <a:t>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Monitors (Java)</a:t>
            </a:r>
          </a:p>
          <a:p>
            <a:pPr lvl="1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759700" cy="573088"/>
          </a:xfrm>
        </p:spPr>
        <p:txBody>
          <a:bodyPr/>
          <a:lstStyle/>
          <a:p>
            <a:r>
              <a:rPr lang="en-US"/>
              <a:t>Semaphores</a:t>
            </a:r>
          </a:p>
        </p:txBody>
      </p:sp>
      <p:sp>
        <p:nvSpPr>
          <p:cNvPr id="954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00150"/>
            <a:ext cx="8645359" cy="542925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b="1" i="1" dirty="0">
                <a:solidFill>
                  <a:srgbClr val="C00000"/>
                </a:solidFill>
              </a:rPr>
              <a:t>Semaphore:</a:t>
            </a:r>
            <a:r>
              <a:rPr lang="en-US" i="1" dirty="0"/>
              <a:t> </a:t>
            </a:r>
            <a:r>
              <a:rPr lang="en-US" dirty="0"/>
              <a:t> non-negative global integer synchronization variable. Manipulated by </a:t>
            </a:r>
            <a:r>
              <a:rPr lang="en-US" i="1" dirty="0"/>
              <a:t>P</a:t>
            </a:r>
            <a:r>
              <a:rPr lang="en-US" dirty="0"/>
              <a:t> and </a:t>
            </a:r>
            <a:r>
              <a:rPr lang="en-US" i="1" dirty="0"/>
              <a:t>V</a:t>
            </a:r>
            <a:r>
              <a:rPr lang="en-US" dirty="0"/>
              <a:t> operations. </a:t>
            </a:r>
          </a:p>
          <a:p>
            <a:pPr>
              <a:lnSpc>
                <a:spcPct val="90000"/>
              </a:lnSpc>
            </a:pPr>
            <a:r>
              <a:rPr lang="en-US" dirty="0"/>
              <a:t>P(s)</a:t>
            </a:r>
          </a:p>
          <a:p>
            <a:pPr lvl="1">
              <a:lnSpc>
                <a:spcPct val="97000"/>
              </a:lnSpc>
            </a:pPr>
            <a:r>
              <a:rPr lang="en-US" dirty="0"/>
              <a:t>If </a:t>
            </a:r>
            <a:r>
              <a:rPr lang="en-US" i="1" dirty="0"/>
              <a:t>s</a:t>
            </a:r>
            <a:r>
              <a:rPr lang="en-US" dirty="0"/>
              <a:t> is nonzero, then decrement </a:t>
            </a:r>
            <a:r>
              <a:rPr lang="en-US" i="1" dirty="0"/>
              <a:t>s</a:t>
            </a:r>
            <a:r>
              <a:rPr lang="en-US" dirty="0"/>
              <a:t> by 1 and return immediately. 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Test and decrement operations occur atomically (indivisibly)</a:t>
            </a:r>
          </a:p>
          <a:p>
            <a:pPr lvl="1">
              <a:lnSpc>
                <a:spcPct val="97000"/>
              </a:lnSpc>
            </a:pPr>
            <a:r>
              <a:rPr lang="en-US" dirty="0"/>
              <a:t>If </a:t>
            </a:r>
            <a:r>
              <a:rPr lang="en-US" i="1" dirty="0"/>
              <a:t>s</a:t>
            </a:r>
            <a:r>
              <a:rPr lang="en-US" dirty="0"/>
              <a:t> is zero, then suspend thread until </a:t>
            </a:r>
            <a:r>
              <a:rPr lang="en-US" i="1" dirty="0"/>
              <a:t>s</a:t>
            </a:r>
            <a:r>
              <a:rPr lang="en-US" dirty="0"/>
              <a:t> becomes nonzero and the thread is restarted by a V operation. </a:t>
            </a:r>
          </a:p>
          <a:p>
            <a:pPr lvl="1">
              <a:lnSpc>
                <a:spcPct val="97000"/>
              </a:lnSpc>
            </a:pPr>
            <a:r>
              <a:rPr lang="en-US" dirty="0"/>
              <a:t>After restarting, the P operation decrements </a:t>
            </a:r>
            <a:r>
              <a:rPr lang="en-US" i="1" dirty="0"/>
              <a:t>s</a:t>
            </a:r>
            <a:r>
              <a:rPr lang="en-US" dirty="0"/>
              <a:t> and returns control to the caller. </a:t>
            </a:r>
          </a:p>
          <a:p>
            <a:pPr>
              <a:lnSpc>
                <a:spcPct val="97000"/>
              </a:lnSpc>
            </a:pPr>
            <a:r>
              <a:rPr lang="en-US" b="1" i="1" dirty="0"/>
              <a:t>V(s): </a:t>
            </a:r>
          </a:p>
          <a:p>
            <a:pPr lvl="1">
              <a:lnSpc>
                <a:spcPct val="97000"/>
              </a:lnSpc>
            </a:pPr>
            <a:r>
              <a:rPr lang="en-US" dirty="0"/>
              <a:t>Increment </a:t>
            </a:r>
            <a:r>
              <a:rPr lang="en-US" i="1" dirty="0"/>
              <a:t>s</a:t>
            </a:r>
            <a:r>
              <a:rPr lang="en-US" dirty="0"/>
              <a:t> by 1. 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Increment operation occurs atomically</a:t>
            </a:r>
          </a:p>
          <a:p>
            <a:pPr lvl="1">
              <a:lnSpc>
                <a:spcPct val="97000"/>
              </a:lnSpc>
            </a:pPr>
            <a:r>
              <a:rPr lang="en-US" dirty="0"/>
              <a:t>If there are any threads blocked in a P operation waiting for </a:t>
            </a:r>
            <a:r>
              <a:rPr lang="en-US" i="1" dirty="0"/>
              <a:t>s</a:t>
            </a:r>
            <a:r>
              <a:rPr lang="en-US" dirty="0"/>
              <a:t> to become non-zero, then restart exactly one of those threads, which then completes its P operation by decrementing </a:t>
            </a:r>
            <a:r>
              <a:rPr lang="en-US" i="1" dirty="0"/>
              <a:t>s</a:t>
            </a:r>
            <a:r>
              <a:rPr lang="en-US" dirty="0"/>
              <a:t>. </a:t>
            </a:r>
            <a:endParaRPr lang="en-US" b="1" i="1" dirty="0"/>
          </a:p>
          <a:p>
            <a:pPr marL="457200" lvl="1" indent="0">
              <a:lnSpc>
                <a:spcPct val="97000"/>
              </a:lnSpc>
              <a:buNone/>
            </a:pPr>
            <a:endParaRPr lang="en-US" dirty="0">
              <a:solidFill>
                <a:srgbClr val="C00000"/>
              </a:solidFill>
            </a:endParaRPr>
          </a:p>
          <a:p>
            <a:pPr>
              <a:lnSpc>
                <a:spcPct val="85000"/>
              </a:lnSpc>
            </a:pPr>
            <a:r>
              <a:rPr lang="en-US" dirty="0">
                <a:solidFill>
                  <a:srgbClr val="C00000"/>
                </a:solidFill>
              </a:rPr>
              <a:t>Semaphore invariant: </a:t>
            </a:r>
            <a:r>
              <a:rPr lang="en-US" i="1" dirty="0">
                <a:solidFill>
                  <a:srgbClr val="C00000"/>
                </a:solidFill>
              </a:rPr>
              <a:t>(s &gt;= 0)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759700" cy="573088"/>
          </a:xfrm>
        </p:spPr>
        <p:txBody>
          <a:bodyPr/>
          <a:lstStyle/>
          <a:p>
            <a:r>
              <a:rPr lang="en-US"/>
              <a:t>Semaphores</a:t>
            </a:r>
          </a:p>
        </p:txBody>
      </p:sp>
      <p:sp>
        <p:nvSpPr>
          <p:cNvPr id="954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00150"/>
            <a:ext cx="8442325" cy="54292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i="1" dirty="0">
                <a:solidFill>
                  <a:srgbClr val="C00000"/>
                </a:solidFill>
              </a:rPr>
              <a:t>Semaphore:</a:t>
            </a:r>
            <a:r>
              <a:rPr lang="en-US" i="1" dirty="0"/>
              <a:t> </a:t>
            </a:r>
            <a:r>
              <a:rPr lang="en-US" dirty="0"/>
              <a:t> non-negative global integer synchronization variable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Manipulated by </a:t>
            </a:r>
            <a:r>
              <a:rPr lang="en-US" i="1" dirty="0"/>
              <a:t>P </a:t>
            </a:r>
            <a:r>
              <a:rPr lang="en-US" dirty="0"/>
              <a:t>and </a:t>
            </a:r>
            <a:r>
              <a:rPr lang="en-US" i="1" dirty="0"/>
              <a:t>V</a:t>
            </a:r>
            <a:r>
              <a:rPr lang="en-US" dirty="0"/>
              <a:t> operations:</a:t>
            </a:r>
          </a:p>
          <a:p>
            <a:pPr lvl="1">
              <a:lnSpc>
                <a:spcPct val="97000"/>
              </a:lnSpc>
            </a:pPr>
            <a:r>
              <a:rPr lang="en-US" i="1" dirty="0"/>
              <a:t>P(s):</a:t>
            </a:r>
            <a:r>
              <a:rPr lang="en-US" dirty="0"/>
              <a:t>  [  </a:t>
            </a:r>
            <a:r>
              <a:rPr lang="en-US" b="1" dirty="0">
                <a:latin typeface="Courier New" pitchFamily="49" charset="0"/>
              </a:rPr>
              <a:t>while (s == 0) wait(); s--; </a:t>
            </a:r>
            <a:r>
              <a:rPr lang="en-US" dirty="0"/>
              <a:t>]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Dutch for "</a:t>
            </a:r>
            <a:r>
              <a:rPr lang="en-US" dirty="0" err="1"/>
              <a:t>Proberen</a:t>
            </a:r>
            <a:r>
              <a:rPr lang="en-US" dirty="0"/>
              <a:t>" (test)</a:t>
            </a:r>
          </a:p>
          <a:p>
            <a:pPr lvl="1">
              <a:lnSpc>
                <a:spcPct val="97000"/>
              </a:lnSpc>
            </a:pPr>
            <a:r>
              <a:rPr lang="en-US" i="1" dirty="0"/>
              <a:t>V(s):</a:t>
            </a:r>
            <a:r>
              <a:rPr lang="en-US" dirty="0"/>
              <a:t>  [  </a:t>
            </a:r>
            <a:r>
              <a:rPr lang="en-US" b="1" dirty="0">
                <a:latin typeface="Courier New" pitchFamily="49" charset="0"/>
              </a:rPr>
              <a:t>s++; </a:t>
            </a:r>
            <a:r>
              <a:rPr lang="en-US" dirty="0"/>
              <a:t>]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Dutch for "</a:t>
            </a:r>
            <a:r>
              <a:rPr lang="en-US" dirty="0" err="1"/>
              <a:t>Verhogen</a:t>
            </a:r>
            <a:r>
              <a:rPr lang="en-US" dirty="0"/>
              <a:t>" (increment)</a:t>
            </a:r>
          </a:p>
          <a:p>
            <a:pPr>
              <a:lnSpc>
                <a:spcPct val="90000"/>
              </a:lnSpc>
            </a:pPr>
            <a:endParaRPr lang="en-US" dirty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chemeClr val="tx2"/>
                </a:solidFill>
              </a:rPr>
              <a:t>OS kernel guarantees that operations between brackets [ ] are executed indivisibly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Only one </a:t>
            </a:r>
            <a:r>
              <a:rPr lang="en-US" i="1" dirty="0"/>
              <a:t>P</a:t>
            </a:r>
            <a:r>
              <a:rPr lang="en-US" dirty="0"/>
              <a:t> or </a:t>
            </a:r>
            <a:r>
              <a:rPr lang="en-US" i="1" dirty="0"/>
              <a:t>V</a:t>
            </a:r>
            <a:r>
              <a:rPr lang="en-US" dirty="0"/>
              <a:t> operation at a time can modify s.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When </a:t>
            </a:r>
            <a:r>
              <a:rPr lang="en-US" b="1" dirty="0">
                <a:latin typeface="Courier New" pitchFamily="49" charset="0"/>
              </a:rPr>
              <a:t>while</a:t>
            </a:r>
            <a:r>
              <a:rPr lang="en-US" dirty="0"/>
              <a:t> loop in </a:t>
            </a:r>
            <a:r>
              <a:rPr lang="en-US" i="1" dirty="0"/>
              <a:t>P</a:t>
            </a:r>
            <a:r>
              <a:rPr lang="en-US" dirty="0"/>
              <a:t> terminates, only that  </a:t>
            </a:r>
            <a:r>
              <a:rPr lang="en-US" i="1" dirty="0"/>
              <a:t>P</a:t>
            </a:r>
            <a:r>
              <a:rPr lang="en-US" dirty="0"/>
              <a:t> can decrement </a:t>
            </a:r>
            <a:r>
              <a:rPr lang="en-US" b="1" dirty="0">
                <a:latin typeface="Courier New" pitchFamily="49" charset="0"/>
              </a:rPr>
              <a:t>s</a:t>
            </a:r>
            <a:endParaRPr lang="en-US" dirty="0">
              <a:solidFill>
                <a:srgbClr val="C00000"/>
              </a:solidFill>
            </a:endParaRPr>
          </a:p>
          <a:p>
            <a:pPr>
              <a:lnSpc>
                <a:spcPct val="85000"/>
              </a:lnSpc>
            </a:pPr>
            <a:endParaRPr lang="en-US" dirty="0">
              <a:solidFill>
                <a:srgbClr val="C00000"/>
              </a:solidFill>
            </a:endParaRPr>
          </a:p>
          <a:p>
            <a:pPr>
              <a:lnSpc>
                <a:spcPct val="85000"/>
              </a:lnSpc>
            </a:pPr>
            <a:r>
              <a:rPr lang="en-US" dirty="0">
                <a:solidFill>
                  <a:srgbClr val="C00000"/>
                </a:solidFill>
              </a:rPr>
              <a:t>Semaphore invariant: </a:t>
            </a:r>
            <a:r>
              <a:rPr lang="en-US" i="1" dirty="0">
                <a:solidFill>
                  <a:srgbClr val="C00000"/>
                </a:solidFill>
              </a:rPr>
              <a:t>(s &gt;= 0)</a:t>
            </a:r>
          </a:p>
        </p:txBody>
      </p:sp>
    </p:spTree>
    <p:extLst>
      <p:ext uri="{BB962C8B-B14F-4D97-AF65-F5344CB8AC3E}">
        <p14:creationId xmlns:p14="http://schemas.microsoft.com/office/powerpoint/2010/main" val="160661912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Semaphore Operations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16754"/>
            <a:ext cx="7896225" cy="542122"/>
          </a:xfrm>
        </p:spPr>
        <p:txBody>
          <a:bodyPr/>
          <a:lstStyle/>
          <a:p>
            <a:pPr>
              <a:buNone/>
            </a:pPr>
            <a:r>
              <a:rPr lang="en-US" dirty="0" err="1"/>
              <a:t>Pthreads</a:t>
            </a:r>
            <a:r>
              <a:rPr lang="en-US" dirty="0"/>
              <a:t> functions: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4692" y="1958876"/>
            <a:ext cx="8634508" cy="1754327"/>
          </a:xfrm>
          <a:prstGeom prst="rect">
            <a:avLst/>
          </a:prstGeom>
          <a:solidFill>
            <a:srgbClr val="F6F5BD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ourier New"/>
                <a:cs typeface="Courier New"/>
              </a:rPr>
              <a:t>#include &lt;</a:t>
            </a:r>
            <a:r>
              <a:rPr lang="en-US" sz="1800" dirty="0" err="1">
                <a:latin typeface="Courier New"/>
                <a:cs typeface="Courier New"/>
              </a:rPr>
              <a:t>semaphore.h</a:t>
            </a:r>
            <a:r>
              <a:rPr lang="en-US" sz="1800" dirty="0">
                <a:latin typeface="Courier New"/>
                <a:cs typeface="Courier New"/>
              </a:rPr>
              <a:t>&gt;</a:t>
            </a:r>
          </a:p>
          <a:p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sem_init</a:t>
            </a:r>
            <a:r>
              <a:rPr lang="en-US" sz="1800" dirty="0">
                <a:latin typeface="Courier New"/>
                <a:cs typeface="Courier New"/>
              </a:rPr>
              <a:t>(</a:t>
            </a:r>
            <a:r>
              <a:rPr lang="en-US" sz="1800" dirty="0" err="1">
                <a:latin typeface="Courier New"/>
                <a:cs typeface="Courier New"/>
              </a:rPr>
              <a:t>sem_t</a:t>
            </a:r>
            <a:r>
              <a:rPr lang="en-US" sz="1800" dirty="0">
                <a:latin typeface="Courier New"/>
                <a:cs typeface="Courier New"/>
              </a:rPr>
              <a:t> *s, 0, unsigned </a:t>
            </a:r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val</a:t>
            </a:r>
            <a:r>
              <a:rPr lang="en-US" sz="1800" dirty="0">
                <a:latin typeface="Courier New"/>
                <a:cs typeface="Courier New"/>
              </a:rPr>
              <a:t>);} /* s = </a:t>
            </a:r>
            <a:r>
              <a:rPr lang="en-US" sz="1800" dirty="0" err="1">
                <a:latin typeface="Courier New"/>
                <a:cs typeface="Courier New"/>
              </a:rPr>
              <a:t>val</a:t>
            </a:r>
            <a:r>
              <a:rPr lang="en-US" sz="1800" dirty="0">
                <a:latin typeface="Courier New"/>
                <a:cs typeface="Courier New"/>
              </a:rPr>
              <a:t> */</a:t>
            </a:r>
          </a:p>
          <a:p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sem_wait(sem_t</a:t>
            </a:r>
            <a:r>
              <a:rPr lang="en-US" sz="1800" dirty="0">
                <a:latin typeface="Courier New"/>
                <a:cs typeface="Courier New"/>
              </a:rPr>
              <a:t> *</a:t>
            </a:r>
            <a:r>
              <a:rPr lang="en-US" sz="1800" dirty="0" err="1">
                <a:latin typeface="Courier New"/>
                <a:cs typeface="Courier New"/>
              </a:rPr>
              <a:t>s</a:t>
            </a:r>
            <a:r>
              <a:rPr lang="en-US" sz="1800" dirty="0">
                <a:latin typeface="Courier New"/>
                <a:cs typeface="Courier New"/>
              </a:rPr>
              <a:t>);  /* </a:t>
            </a:r>
            <a:r>
              <a:rPr lang="en-US" sz="1800" dirty="0" err="1">
                <a:latin typeface="Courier New"/>
                <a:cs typeface="Courier New"/>
              </a:rPr>
              <a:t>P(s</a:t>
            </a:r>
            <a:r>
              <a:rPr lang="en-US" sz="1800" dirty="0">
                <a:latin typeface="Courier New"/>
                <a:cs typeface="Courier New"/>
              </a:rPr>
              <a:t>) */</a:t>
            </a:r>
          </a:p>
          <a:p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sem_post(sem_t</a:t>
            </a:r>
            <a:r>
              <a:rPr lang="en-US" sz="1800" dirty="0">
                <a:latin typeface="Courier New"/>
                <a:cs typeface="Courier New"/>
              </a:rPr>
              <a:t> *</a:t>
            </a:r>
            <a:r>
              <a:rPr lang="en-US" sz="1800" dirty="0" err="1">
                <a:latin typeface="Courier New"/>
                <a:cs typeface="Courier New"/>
              </a:rPr>
              <a:t>s</a:t>
            </a:r>
            <a:r>
              <a:rPr lang="en-US" sz="1800" dirty="0">
                <a:latin typeface="Courier New"/>
                <a:cs typeface="Courier New"/>
              </a:rPr>
              <a:t>);  /* </a:t>
            </a:r>
            <a:r>
              <a:rPr lang="en-US" sz="1800" dirty="0" err="1">
                <a:latin typeface="Courier New"/>
                <a:cs typeface="Courier New"/>
              </a:rPr>
              <a:t>V(s</a:t>
            </a:r>
            <a:r>
              <a:rPr lang="en-US" sz="1800" dirty="0">
                <a:latin typeface="Courier New"/>
                <a:cs typeface="Courier New"/>
              </a:rPr>
              <a:t>) */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228600" y="4191000"/>
            <a:ext cx="789622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CS:APP wrapper functions: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4724400"/>
            <a:ext cx="7664854" cy="1200329"/>
          </a:xfrm>
          <a:prstGeom prst="rect">
            <a:avLst/>
          </a:prstGeom>
          <a:solidFill>
            <a:srgbClr val="F6F5BD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ourier New"/>
                <a:cs typeface="Courier New"/>
              </a:rPr>
              <a:t>#include "</a:t>
            </a:r>
            <a:r>
              <a:rPr lang="en-US" sz="1800" dirty="0" err="1">
                <a:latin typeface="Courier New"/>
                <a:cs typeface="Courier New"/>
              </a:rPr>
              <a:t>csapp.h</a:t>
            </a:r>
            <a:r>
              <a:rPr lang="en-US" sz="1800" dirty="0">
                <a:latin typeface="Courier New"/>
                <a:cs typeface="Courier New"/>
              </a:rPr>
              <a:t>”</a:t>
            </a:r>
          </a:p>
          <a:p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>
                <a:latin typeface="Courier New"/>
                <a:cs typeface="Courier New"/>
              </a:rPr>
              <a:t>void </a:t>
            </a:r>
            <a:r>
              <a:rPr lang="en-US" sz="1800" dirty="0" err="1">
                <a:latin typeface="Courier New"/>
                <a:cs typeface="Courier New"/>
              </a:rPr>
              <a:t>P(sem_t</a:t>
            </a:r>
            <a:r>
              <a:rPr lang="en-US" sz="1800" dirty="0">
                <a:latin typeface="Courier New"/>
                <a:cs typeface="Courier New"/>
              </a:rPr>
              <a:t> *</a:t>
            </a:r>
            <a:r>
              <a:rPr lang="en-US" sz="1800" dirty="0" err="1">
                <a:latin typeface="Courier New"/>
                <a:cs typeface="Courier New"/>
              </a:rPr>
              <a:t>s</a:t>
            </a:r>
            <a:r>
              <a:rPr lang="en-US" sz="1800" dirty="0">
                <a:latin typeface="Courier New"/>
                <a:cs typeface="Courier New"/>
              </a:rPr>
              <a:t>); /* Wrapper function for </a:t>
            </a:r>
            <a:r>
              <a:rPr lang="en-US" sz="1800" dirty="0" err="1">
                <a:latin typeface="Courier New"/>
                <a:cs typeface="Courier New"/>
              </a:rPr>
              <a:t>sem_wait</a:t>
            </a:r>
            <a:r>
              <a:rPr lang="en-US" sz="1800" dirty="0">
                <a:latin typeface="Courier New"/>
                <a:cs typeface="Courier New"/>
              </a:rPr>
              <a:t> */</a:t>
            </a:r>
          </a:p>
          <a:p>
            <a:r>
              <a:rPr lang="en-US" sz="1800" dirty="0">
                <a:latin typeface="Courier New"/>
                <a:cs typeface="Courier New"/>
              </a:rPr>
              <a:t>void </a:t>
            </a:r>
            <a:r>
              <a:rPr lang="en-US" sz="1800" dirty="0" err="1">
                <a:latin typeface="Courier New"/>
                <a:cs typeface="Courier New"/>
              </a:rPr>
              <a:t>V(sem_t</a:t>
            </a:r>
            <a:r>
              <a:rPr lang="en-US" sz="1800" dirty="0">
                <a:latin typeface="Courier New"/>
                <a:cs typeface="Courier New"/>
              </a:rPr>
              <a:t> *</a:t>
            </a:r>
            <a:r>
              <a:rPr lang="en-US" sz="1800" dirty="0" err="1">
                <a:latin typeface="Courier New"/>
                <a:cs typeface="Courier New"/>
              </a:rPr>
              <a:t>s</a:t>
            </a:r>
            <a:r>
              <a:rPr lang="en-US" sz="1800" dirty="0">
                <a:latin typeface="Courier New"/>
                <a:cs typeface="Courier New"/>
              </a:rPr>
              <a:t>); /* Wrapper function for </a:t>
            </a:r>
            <a:r>
              <a:rPr lang="en-US" sz="1800" dirty="0" err="1">
                <a:latin typeface="Courier New"/>
                <a:cs typeface="Courier New"/>
              </a:rPr>
              <a:t>sem_post</a:t>
            </a:r>
            <a:r>
              <a:rPr lang="en-US" sz="1800" dirty="0">
                <a:latin typeface="Courier New"/>
                <a:cs typeface="Courier New"/>
              </a:rPr>
              <a:t> */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814" name="Rectangle 2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Traditional View of a Process</a:t>
            </a:r>
          </a:p>
        </p:txBody>
      </p:sp>
      <p:sp>
        <p:nvSpPr>
          <p:cNvPr id="801815" name="Rectangle 23"/>
          <p:cNvSpPr>
            <a:spLocks noGrp="1" noChangeArrowheads="1"/>
          </p:cNvSpPr>
          <p:nvPr>
            <p:ph type="body" idx="1"/>
          </p:nvPr>
        </p:nvSpPr>
        <p:spPr>
          <a:xfrm>
            <a:off x="396875" y="1371600"/>
            <a:ext cx="7896225" cy="4972050"/>
          </a:xfrm>
        </p:spPr>
        <p:txBody>
          <a:bodyPr/>
          <a:lstStyle/>
          <a:p>
            <a:r>
              <a:rPr lang="en-US" sz="2600" dirty="0"/>
              <a:t>Process = process context + code, data, and stack</a:t>
            </a:r>
          </a:p>
        </p:txBody>
      </p:sp>
      <p:sp>
        <p:nvSpPr>
          <p:cNvPr id="801801" name="Text Box 9"/>
          <p:cNvSpPr txBox="1">
            <a:spLocks noChangeArrowheads="1"/>
          </p:cNvSpPr>
          <p:nvPr/>
        </p:nvSpPr>
        <p:spPr bwMode="auto">
          <a:xfrm>
            <a:off x="1209675" y="2667000"/>
            <a:ext cx="2455570" cy="1477328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+mn-lt"/>
              </a:rPr>
              <a:t>Program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Stack pointer (SP)</a:t>
            </a:r>
          </a:p>
          <a:p>
            <a:r>
              <a:rPr lang="en-US" sz="1800" dirty="0">
                <a:latin typeface="+mn-lt"/>
              </a:rPr>
              <a:t>    Program counter (PC)</a:t>
            </a:r>
          </a:p>
        </p:txBody>
      </p:sp>
      <p:sp>
        <p:nvSpPr>
          <p:cNvPr id="801802" name="Text Box 10"/>
          <p:cNvSpPr txBox="1">
            <a:spLocks noChangeArrowheads="1"/>
          </p:cNvSpPr>
          <p:nvPr/>
        </p:nvSpPr>
        <p:spPr bwMode="auto">
          <a:xfrm>
            <a:off x="4898373" y="2179022"/>
            <a:ext cx="2461181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Code, data, and stack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306432" y="2667000"/>
            <a:ext cx="3019881" cy="505857"/>
            <a:chOff x="4306432" y="2667000"/>
            <a:chExt cx="3019881" cy="505857"/>
          </a:xfrm>
        </p:grpSpPr>
        <p:sp>
          <p:nvSpPr>
            <p:cNvPr id="801806" name="Rectangle 14"/>
            <p:cNvSpPr>
              <a:spLocks noChangeAspect="1" noChangeArrowheads="1"/>
            </p:cNvSpPr>
            <p:nvPr/>
          </p:nvSpPr>
          <p:spPr bwMode="auto">
            <a:xfrm>
              <a:off x="5095875" y="2667000"/>
              <a:ext cx="2230438" cy="319087"/>
            </a:xfrm>
            <a:prstGeom prst="rect">
              <a:avLst/>
            </a:prstGeom>
            <a:solidFill>
              <a:srgbClr val="F6F5BD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Stack</a:t>
              </a:r>
            </a:p>
          </p:txBody>
        </p:sp>
        <p:sp>
          <p:nvSpPr>
            <p:cNvPr id="801807" name="Text Box 15"/>
            <p:cNvSpPr txBox="1">
              <a:spLocks noChangeArrowheads="1"/>
            </p:cNvSpPr>
            <p:nvPr/>
          </p:nvSpPr>
          <p:spPr bwMode="auto">
            <a:xfrm>
              <a:off x="4306432" y="2803525"/>
              <a:ext cx="416625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SP</a:t>
              </a:r>
            </a:p>
          </p:txBody>
        </p:sp>
        <p:sp>
          <p:nvSpPr>
            <p:cNvPr id="801808" name="Line 16"/>
            <p:cNvSpPr>
              <a:spLocks noChangeShapeType="1"/>
            </p:cNvSpPr>
            <p:nvPr/>
          </p:nvSpPr>
          <p:spPr bwMode="auto">
            <a:xfrm>
              <a:off x="4737100" y="2984500"/>
              <a:ext cx="355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4248380" y="2973388"/>
            <a:ext cx="3079520" cy="2215822"/>
            <a:chOff x="4248380" y="2973388"/>
            <a:chExt cx="3079520" cy="2215822"/>
          </a:xfrm>
        </p:grpSpPr>
        <p:sp>
          <p:nvSpPr>
            <p:cNvPr id="801795" name="Rectangle 3"/>
            <p:cNvSpPr>
              <a:spLocks noChangeAspect="1" noChangeArrowheads="1"/>
            </p:cNvSpPr>
            <p:nvPr/>
          </p:nvSpPr>
          <p:spPr bwMode="auto">
            <a:xfrm>
              <a:off x="5095875" y="3287713"/>
              <a:ext cx="2230438" cy="31908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Shared libraries</a:t>
              </a:r>
            </a:p>
          </p:txBody>
        </p:sp>
        <p:sp>
          <p:nvSpPr>
            <p:cNvPr id="801796" name="Rectangle 4"/>
            <p:cNvSpPr>
              <a:spLocks noChangeAspect="1" noChangeArrowheads="1"/>
            </p:cNvSpPr>
            <p:nvPr/>
          </p:nvSpPr>
          <p:spPr bwMode="auto">
            <a:xfrm>
              <a:off x="5095875" y="3606800"/>
              <a:ext cx="2230438" cy="254000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1797" name="Rectangle 5"/>
            <p:cNvSpPr>
              <a:spLocks noChangeAspect="1" noChangeArrowheads="1"/>
            </p:cNvSpPr>
            <p:nvPr/>
          </p:nvSpPr>
          <p:spPr bwMode="auto">
            <a:xfrm>
              <a:off x="5095875" y="3860800"/>
              <a:ext cx="2230438" cy="28892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Run-time heap</a:t>
              </a:r>
            </a:p>
          </p:txBody>
        </p:sp>
        <p:sp>
          <p:nvSpPr>
            <p:cNvPr id="801798" name="Text Box 6"/>
            <p:cNvSpPr txBox="1">
              <a:spLocks noChangeAspect="1" noChangeArrowheads="1"/>
            </p:cNvSpPr>
            <p:nvPr/>
          </p:nvSpPr>
          <p:spPr bwMode="auto">
            <a:xfrm>
              <a:off x="4867275" y="4927600"/>
              <a:ext cx="256162" cy="2616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100">
                  <a:latin typeface="+mn-lt"/>
                </a:rPr>
                <a:t>0</a:t>
              </a:r>
              <a:endParaRPr lang="en-US" sz="1200">
                <a:latin typeface="+mn-lt"/>
              </a:endParaRPr>
            </a:p>
          </p:txBody>
        </p:sp>
        <p:sp>
          <p:nvSpPr>
            <p:cNvPr id="801799" name="Rectangle 7"/>
            <p:cNvSpPr>
              <a:spLocks noChangeAspect="1" noChangeArrowheads="1"/>
            </p:cNvSpPr>
            <p:nvPr/>
          </p:nvSpPr>
          <p:spPr bwMode="auto">
            <a:xfrm>
              <a:off x="5095875" y="4149725"/>
              <a:ext cx="2232025" cy="32067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Read/write data</a:t>
              </a:r>
            </a:p>
          </p:txBody>
        </p:sp>
        <p:sp>
          <p:nvSpPr>
            <p:cNvPr id="801803" name="Rectangle 11"/>
            <p:cNvSpPr>
              <a:spLocks noChangeAspect="1" noChangeArrowheads="1"/>
            </p:cNvSpPr>
            <p:nvPr/>
          </p:nvSpPr>
          <p:spPr bwMode="auto">
            <a:xfrm>
              <a:off x="5095875" y="4470400"/>
              <a:ext cx="2232025" cy="32067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Read-only code/data</a:t>
              </a:r>
            </a:p>
          </p:txBody>
        </p:sp>
        <p:sp>
          <p:nvSpPr>
            <p:cNvPr id="801804" name="Rectangle 12"/>
            <p:cNvSpPr>
              <a:spLocks noChangeAspect="1" noChangeArrowheads="1"/>
            </p:cNvSpPr>
            <p:nvPr/>
          </p:nvSpPr>
          <p:spPr bwMode="auto">
            <a:xfrm>
              <a:off x="5095875" y="4775200"/>
              <a:ext cx="2232025" cy="320675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1805" name="Rectangle 13"/>
            <p:cNvSpPr>
              <a:spLocks noChangeAspect="1" noChangeArrowheads="1"/>
            </p:cNvSpPr>
            <p:nvPr/>
          </p:nvSpPr>
          <p:spPr bwMode="auto">
            <a:xfrm>
              <a:off x="5095875" y="2973388"/>
              <a:ext cx="2230438" cy="319087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1809" name="Text Box 17"/>
            <p:cNvSpPr txBox="1">
              <a:spLocks noChangeArrowheads="1"/>
            </p:cNvSpPr>
            <p:nvPr/>
          </p:nvSpPr>
          <p:spPr bwMode="auto">
            <a:xfrm>
              <a:off x="4285654" y="4441825"/>
              <a:ext cx="429700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PC</a:t>
              </a:r>
            </a:p>
          </p:txBody>
        </p:sp>
        <p:sp>
          <p:nvSpPr>
            <p:cNvPr id="801810" name="Line 18"/>
            <p:cNvSpPr>
              <a:spLocks noChangeShapeType="1"/>
            </p:cNvSpPr>
            <p:nvPr/>
          </p:nvSpPr>
          <p:spPr bwMode="auto">
            <a:xfrm>
              <a:off x="4724400" y="4622800"/>
              <a:ext cx="355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1811" name="Text Box 19"/>
            <p:cNvSpPr txBox="1">
              <a:spLocks noChangeArrowheads="1"/>
            </p:cNvSpPr>
            <p:nvPr/>
          </p:nvSpPr>
          <p:spPr bwMode="auto">
            <a:xfrm>
              <a:off x="4248380" y="3692525"/>
              <a:ext cx="501384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brk</a:t>
              </a:r>
            </a:p>
          </p:txBody>
        </p:sp>
        <p:sp>
          <p:nvSpPr>
            <p:cNvPr id="801812" name="Line 20"/>
            <p:cNvSpPr>
              <a:spLocks noChangeShapeType="1"/>
            </p:cNvSpPr>
            <p:nvPr/>
          </p:nvSpPr>
          <p:spPr bwMode="auto">
            <a:xfrm>
              <a:off x="4737100" y="3860800"/>
              <a:ext cx="355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</p:grpSp>
      <p:sp>
        <p:nvSpPr>
          <p:cNvPr id="801813" name="Text Box 21"/>
          <p:cNvSpPr txBox="1">
            <a:spLocks noChangeArrowheads="1"/>
          </p:cNvSpPr>
          <p:nvPr/>
        </p:nvSpPr>
        <p:spPr bwMode="auto">
          <a:xfrm>
            <a:off x="1308497" y="2038290"/>
            <a:ext cx="1856924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Process context</a:t>
            </a:r>
          </a:p>
        </p:txBody>
      </p:sp>
      <p:sp>
        <p:nvSpPr>
          <p:cNvPr id="24" name="Text Box 9"/>
          <p:cNvSpPr txBox="1">
            <a:spLocks noChangeArrowheads="1"/>
          </p:cNvSpPr>
          <p:nvPr/>
        </p:nvSpPr>
        <p:spPr bwMode="auto">
          <a:xfrm>
            <a:off x="1209675" y="4126259"/>
            <a:ext cx="2361682" cy="1200329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noAutofit/>
          </a:bodyPr>
          <a:lstStyle/>
          <a:p>
            <a:r>
              <a:rPr lang="en-US" sz="1800" dirty="0">
                <a:latin typeface="+mn-lt"/>
              </a:rPr>
              <a:t>Kernel context:</a:t>
            </a:r>
          </a:p>
          <a:p>
            <a:r>
              <a:rPr lang="en-US" sz="1600" dirty="0">
                <a:latin typeface="+mn-lt"/>
              </a:rPr>
              <a:t>    </a:t>
            </a:r>
            <a:r>
              <a:rPr lang="en-US" sz="1800" dirty="0">
                <a:latin typeface="+mn-lt"/>
              </a:rPr>
              <a:t>VM structures</a:t>
            </a:r>
          </a:p>
          <a:p>
            <a:r>
              <a:rPr lang="en-US" sz="1800" dirty="0">
                <a:latin typeface="+mn-lt"/>
              </a:rPr>
              <a:t>    Descriptor table</a:t>
            </a:r>
          </a:p>
          <a:p>
            <a:r>
              <a:rPr lang="en-US" sz="1800" dirty="0">
                <a:latin typeface="+mn-lt"/>
              </a:rPr>
              <a:t>    </a:t>
            </a:r>
            <a:r>
              <a:rPr lang="en-US" sz="1800" dirty="0" err="1">
                <a:latin typeface="+mn-lt"/>
              </a:rPr>
              <a:t>brk</a:t>
            </a:r>
            <a:r>
              <a:rPr lang="en-US" sz="1800" dirty="0">
                <a:latin typeface="+mn-lt"/>
              </a:rPr>
              <a:t> pointer</a:t>
            </a:r>
          </a:p>
        </p:txBody>
      </p:sp>
      <p:sp>
        <p:nvSpPr>
          <p:cNvPr id="28" name="Rectangle 22"/>
          <p:cNvSpPr>
            <a:spLocks noChangeArrowheads="1"/>
          </p:cNvSpPr>
          <p:nvPr/>
        </p:nvSpPr>
        <p:spPr bwMode="auto">
          <a:xfrm>
            <a:off x="357018" y="2438400"/>
            <a:ext cx="3902245" cy="3905250"/>
          </a:xfrm>
          <a:prstGeom prst="rect">
            <a:avLst/>
          </a:prstGeom>
          <a:noFill/>
          <a:ln w="254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0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468251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7.40741E-7 L 0.20538 -0.058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018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60" y="-29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9.71548E-7 L -0.41042 9.71548E-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521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0.03354 L 1.66667E-6 0.1924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8018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9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14666E-6 L 0.40521 0.16632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260" y="8304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0.05066 L 3.05556E-6 3.3796E-6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5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1801" grpId="0" animBg="1"/>
      <p:bldP spid="801813" grpId="0"/>
      <p:bldP spid="24" grpId="0" animBg="1"/>
      <p:bldP spid="28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5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66007" y="152400"/>
            <a:ext cx="8775700" cy="1095375"/>
          </a:xfrm>
        </p:spPr>
        <p:txBody>
          <a:bodyPr/>
          <a:lstStyle/>
          <a:p>
            <a:r>
              <a:rPr lang="en-US" dirty="0" err="1">
                <a:latin typeface="Courier New" pitchFamily="49" charset="0"/>
              </a:rPr>
              <a:t>badcnt.c</a:t>
            </a:r>
            <a:r>
              <a:rPr lang="en-US" dirty="0"/>
              <a:t>: Improper Synchronization</a:t>
            </a:r>
          </a:p>
        </p:txBody>
      </p:sp>
      <p:sp>
        <p:nvSpPr>
          <p:cNvPr id="935939" name="Rectangle 3"/>
          <p:cNvSpPr>
            <a:spLocks noChangeArrowheads="1"/>
          </p:cNvSpPr>
          <p:nvPr/>
        </p:nvSpPr>
        <p:spPr bwMode="auto">
          <a:xfrm>
            <a:off x="43420" y="1227921"/>
            <a:ext cx="4800600" cy="540147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Global shared variable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C200FF"/>
                </a:solidFill>
                <a:latin typeface="Courier New"/>
                <a:cs typeface="Courier New"/>
              </a:rPr>
              <a:t>volatile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cnt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= 0;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Counter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niters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pthread_t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tid1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tid2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niters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= atoi(argv[1]);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Pthread_create(&amp;tid1,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niters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Pthread_create(&amp;tid2,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niters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Pthread_join(tid1,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Pthread_join(tid2,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fi-FI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pt-BR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pt-BR" sz="15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pt-BR" sz="1500" dirty="0" err="1">
                <a:solidFill>
                  <a:srgbClr val="CB2418"/>
                </a:solidFill>
                <a:latin typeface="Courier New"/>
                <a:cs typeface="Courier New"/>
              </a:rPr>
              <a:t>Check</a:t>
            </a:r>
            <a:r>
              <a:rPr lang="pt-BR" sz="15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pt-BR" sz="1500" dirty="0" err="1">
                <a:solidFill>
                  <a:srgbClr val="CB2418"/>
                </a:solidFill>
                <a:latin typeface="Courier New"/>
                <a:cs typeface="Courier New"/>
              </a:rPr>
              <a:t>result</a:t>
            </a:r>
            <a:r>
              <a:rPr lang="pt-BR" sz="15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pt-BR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!= (2 * niters))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    printf(</a:t>
            </a:r>
            <a:r>
              <a:rPr lang="ro-RO" sz="1500" dirty="0">
                <a:solidFill>
                  <a:srgbClr val="9D206F"/>
                </a:solidFill>
                <a:latin typeface="Courier New"/>
                <a:cs typeface="Courier New"/>
              </a:rPr>
              <a:t>"BOOM! cnt=%ld\n"</a:t>
            </a:r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, cnt);</a:t>
            </a:r>
          </a:p>
          <a:p>
            <a:r>
              <a:rPr lang="hu-HU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hu-HU" sz="1500" dirty="0">
                <a:solidFill>
                  <a:srgbClr val="C200FF"/>
                </a:solidFill>
                <a:latin typeface="Courier New"/>
                <a:cs typeface="Courier New"/>
              </a:rPr>
              <a:t>else</a:t>
            </a:r>
            <a:endParaRPr lang="hu-HU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    printf(</a:t>
            </a:r>
            <a:r>
              <a:rPr lang="ro-RO" sz="1500" dirty="0">
                <a:solidFill>
                  <a:srgbClr val="9D206F"/>
                </a:solidFill>
                <a:latin typeface="Courier New"/>
                <a:cs typeface="Courier New"/>
              </a:rPr>
              <a:t>"OK cnt=%ld\n"</a:t>
            </a:r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, cnt);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exit(0);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935940" name="Rectangle 4"/>
          <p:cNvSpPr>
            <a:spLocks noChangeArrowheads="1"/>
          </p:cNvSpPr>
          <p:nvPr/>
        </p:nvSpPr>
        <p:spPr bwMode="auto">
          <a:xfrm>
            <a:off x="4940769" y="1237834"/>
            <a:ext cx="4137671" cy="280076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9D0003"/>
                </a:solidFill>
                <a:latin typeface="Courier New"/>
                <a:cs typeface="Courier New"/>
              </a:rPr>
              <a:t>/* Thread routine */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00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9E4C04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                        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9E4C04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9E4C04"/>
                </a:solidFill>
                <a:latin typeface="Courier New"/>
                <a:cs typeface="Courier New"/>
              </a:rPr>
              <a:t>niters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*((</a:t>
            </a:r>
            <a:r>
              <a:rPr lang="en-US" sz="1600" dirty="0">
                <a:solidFill>
                  <a:srgbClr val="107702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                                                       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9D00FF"/>
                </a:solidFill>
                <a:latin typeface="Courier New"/>
                <a:cs typeface="Courier New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0;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&lt; niters;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++)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++;                   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                                                                                   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600" dirty="0">
                <a:solidFill>
                  <a:srgbClr val="9D00FF"/>
                </a:solidFill>
                <a:latin typeface="Courier New"/>
                <a:cs typeface="Courier New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is-IS" sz="1600" dirty="0">
                <a:solidFill>
                  <a:srgbClr val="0F7574"/>
                </a:solidFill>
                <a:latin typeface="Courier New"/>
                <a:cs typeface="Courier New"/>
              </a:rPr>
              <a:t>NULL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;                                                                                                 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} 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4965700" y="4884003"/>
            <a:ext cx="3959747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dirty="0">
                <a:latin typeface="+mn-lt"/>
              </a:rPr>
              <a:t>How can we fix this using semaphores?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795510" y="6260068"/>
            <a:ext cx="1005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badcnt.c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401875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936082" cy="762000"/>
          </a:xfrm>
        </p:spPr>
        <p:txBody>
          <a:bodyPr/>
          <a:lstStyle/>
          <a:p>
            <a:r>
              <a:rPr lang="en-US" dirty="0"/>
              <a:t>Using Semaphores for Mutual Exclusion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4972050"/>
          </a:xfrm>
        </p:spPr>
        <p:txBody>
          <a:bodyPr/>
          <a:lstStyle/>
          <a:p>
            <a:r>
              <a:rPr lang="en-US" dirty="0"/>
              <a:t>Basic idea:</a:t>
            </a:r>
          </a:p>
          <a:p>
            <a:pPr lvl="1"/>
            <a:r>
              <a:rPr lang="en-US" dirty="0"/>
              <a:t>Associate a unique semaphore </a:t>
            </a:r>
            <a:r>
              <a:rPr lang="en-US" i="1" dirty="0"/>
              <a:t>mutex</a:t>
            </a:r>
            <a:r>
              <a:rPr lang="en-US" dirty="0"/>
              <a:t>, initially 1, with each shared variable (or related set of shared variables).</a:t>
            </a:r>
          </a:p>
          <a:p>
            <a:pPr lvl="1"/>
            <a:r>
              <a:rPr lang="en-US" dirty="0"/>
              <a:t>Surround corresponding critical sections with </a:t>
            </a:r>
            <a:r>
              <a:rPr lang="en-US" i="1" dirty="0" err="1"/>
              <a:t>P(mutex</a:t>
            </a:r>
            <a:r>
              <a:rPr lang="en-US" i="1" dirty="0"/>
              <a:t>)</a:t>
            </a:r>
            <a:r>
              <a:rPr lang="en-US" dirty="0"/>
              <a:t> and </a:t>
            </a:r>
          </a:p>
          <a:p>
            <a:pPr lvl="1">
              <a:buNone/>
            </a:pPr>
            <a:r>
              <a:rPr lang="en-US" i="1" dirty="0"/>
              <a:t>	</a:t>
            </a:r>
            <a:r>
              <a:rPr lang="en-US" i="1" dirty="0" err="1"/>
              <a:t>V(mutex</a:t>
            </a:r>
            <a:r>
              <a:rPr lang="en-US" i="1" dirty="0"/>
              <a:t>)</a:t>
            </a:r>
            <a:r>
              <a:rPr lang="en-US" dirty="0"/>
              <a:t> operations.</a:t>
            </a:r>
          </a:p>
          <a:p>
            <a:endParaRPr lang="en-US" dirty="0"/>
          </a:p>
          <a:p>
            <a:r>
              <a:rPr lang="en-US" dirty="0"/>
              <a:t>Terminology:</a:t>
            </a:r>
          </a:p>
          <a:p>
            <a:pPr lvl="1"/>
            <a:r>
              <a:rPr lang="en-US" i="1" dirty="0">
                <a:solidFill>
                  <a:srgbClr val="FF0000"/>
                </a:solidFill>
              </a:rPr>
              <a:t>Binary semaphore</a:t>
            </a:r>
            <a:r>
              <a:rPr lang="en-US" dirty="0"/>
              <a:t>: semaphore whose value is always 0 or 1</a:t>
            </a:r>
          </a:p>
          <a:p>
            <a:pPr lvl="1"/>
            <a:r>
              <a:rPr lang="en-US" i="1" dirty="0">
                <a:solidFill>
                  <a:srgbClr val="FF0000"/>
                </a:solidFill>
              </a:rPr>
              <a:t>Mutex: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binary semaphore used for mutual exclusion</a:t>
            </a:r>
          </a:p>
          <a:p>
            <a:pPr lvl="2"/>
            <a:r>
              <a:rPr lang="en-US" dirty="0"/>
              <a:t>P operation: </a:t>
            </a:r>
            <a:r>
              <a:rPr lang="en-US" dirty="0">
                <a:solidFill>
                  <a:srgbClr val="FF0000"/>
                </a:solidFill>
              </a:rPr>
              <a:t>“locking” </a:t>
            </a:r>
            <a:r>
              <a:rPr lang="en-US" dirty="0"/>
              <a:t>the mutex</a:t>
            </a:r>
          </a:p>
          <a:p>
            <a:pPr lvl="2"/>
            <a:r>
              <a:rPr lang="en-US" dirty="0"/>
              <a:t>V operation: </a:t>
            </a:r>
            <a:r>
              <a:rPr lang="en-US" dirty="0">
                <a:solidFill>
                  <a:srgbClr val="FF0000"/>
                </a:solidFill>
              </a:rPr>
              <a:t>“unlocking” </a:t>
            </a:r>
            <a:r>
              <a:rPr lang="en-US" dirty="0"/>
              <a:t>or </a:t>
            </a:r>
            <a:r>
              <a:rPr lang="en-US" dirty="0">
                <a:solidFill>
                  <a:srgbClr val="FF0000"/>
                </a:solidFill>
              </a:rPr>
              <a:t>“releasing” </a:t>
            </a:r>
            <a:r>
              <a:rPr lang="en-US" dirty="0"/>
              <a:t>the mutex</a:t>
            </a:r>
          </a:p>
          <a:p>
            <a:pPr lvl="2"/>
            <a:r>
              <a:rPr lang="en-US" i="1" dirty="0">
                <a:solidFill>
                  <a:srgbClr val="FF0000"/>
                </a:solidFill>
              </a:rPr>
              <a:t>“Holding” </a:t>
            </a:r>
            <a:r>
              <a:rPr lang="en-US" dirty="0"/>
              <a:t>a mutex: locked and not yet unlocked. </a:t>
            </a:r>
          </a:p>
          <a:p>
            <a:pPr lvl="1"/>
            <a:r>
              <a:rPr lang="en-US" i="1" dirty="0">
                <a:solidFill>
                  <a:srgbClr val="FF0000"/>
                </a:solidFill>
              </a:rPr>
              <a:t>Counting semaphore</a:t>
            </a:r>
            <a:r>
              <a:rPr lang="en-US" dirty="0"/>
              <a:t>: used as a counter for set of available resources.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6418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381000"/>
            <a:ext cx="7592093" cy="762000"/>
          </a:xfrm>
        </p:spPr>
        <p:txBody>
          <a:bodyPr/>
          <a:lstStyle/>
          <a:p>
            <a:r>
              <a:rPr lang="en-US" dirty="0" err="1">
                <a:latin typeface="Courier New"/>
                <a:cs typeface="Courier New"/>
              </a:rPr>
              <a:t>goodcnt.c</a:t>
            </a:r>
            <a:r>
              <a:rPr lang="en-US" dirty="0">
                <a:latin typeface="Courier New"/>
                <a:cs typeface="Courier New"/>
              </a:rPr>
              <a:t>:</a:t>
            </a:r>
            <a:r>
              <a:rPr lang="en-US" dirty="0"/>
              <a:t> Proper Synchronization</a:t>
            </a:r>
          </a:p>
        </p:txBody>
      </p:sp>
      <p:sp>
        <p:nvSpPr>
          <p:cNvPr id="956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5904"/>
            <a:ext cx="8307388" cy="460496"/>
          </a:xfrm>
        </p:spPr>
        <p:txBody>
          <a:bodyPr/>
          <a:lstStyle/>
          <a:p>
            <a:r>
              <a:rPr lang="en-US" dirty="0"/>
              <a:t>Define and initialize a mutex for the shared variable </a:t>
            </a:r>
            <a:r>
              <a:rPr lang="en-US" dirty="0" err="1">
                <a:latin typeface="Courier New"/>
                <a:cs typeface="Courier New"/>
              </a:rPr>
              <a:t>cnt</a:t>
            </a:r>
            <a:r>
              <a:rPr lang="en-US" dirty="0">
                <a:latin typeface="Courier New"/>
                <a:cs typeface="Courier New"/>
              </a:rPr>
              <a:t>: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956420" name="Rectangle 4"/>
          <p:cNvSpPr>
            <a:spLocks noChangeArrowheads="1"/>
          </p:cNvSpPr>
          <p:nvPr/>
        </p:nvSpPr>
        <p:spPr bwMode="auto">
          <a:xfrm>
            <a:off x="353367" y="1796622"/>
            <a:ext cx="8485833" cy="125137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t" anchorCtr="0">
            <a:noAutofit/>
          </a:bodyPr>
          <a:lstStyle/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800" dirty="0">
                <a:solidFill>
                  <a:srgbClr val="C200FF"/>
                </a:solidFill>
                <a:latin typeface="Courier New"/>
                <a:cs typeface="Courier New"/>
              </a:rPr>
              <a:t>volatile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 err="1">
                <a:solidFill>
                  <a:srgbClr val="C1651C"/>
                </a:solidFill>
                <a:latin typeface="Courier New"/>
                <a:cs typeface="Courier New"/>
              </a:rPr>
              <a:t>cnt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= 0;  </a:t>
            </a:r>
            <a:r>
              <a:rPr lang="en-US" sz="1800" dirty="0">
                <a:solidFill>
                  <a:srgbClr val="CB2418"/>
                </a:solidFill>
                <a:latin typeface="Courier New"/>
                <a:cs typeface="Courier New"/>
              </a:rPr>
              <a:t>/* Counter */</a:t>
            </a:r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sem_t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 err="1">
                <a:solidFill>
                  <a:srgbClr val="C1651C"/>
                </a:solidFill>
                <a:latin typeface="Courier New"/>
                <a:cs typeface="Courier New"/>
              </a:rPr>
              <a:t>mutex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;            </a:t>
            </a:r>
            <a:r>
              <a:rPr lang="en-US" sz="1800" dirty="0">
                <a:solidFill>
                  <a:srgbClr val="CB2418"/>
                </a:solidFill>
                <a:latin typeface="Courier New"/>
                <a:cs typeface="Courier New"/>
              </a:rPr>
              <a:t>/* Semaphore that protects </a:t>
            </a:r>
            <a:r>
              <a:rPr lang="en-US" sz="1800" dirty="0" err="1">
                <a:solidFill>
                  <a:srgbClr val="CB2418"/>
                </a:solidFill>
                <a:latin typeface="Courier New"/>
                <a:cs typeface="Courier New"/>
              </a:rPr>
              <a:t>cnt</a:t>
            </a:r>
            <a:r>
              <a:rPr lang="en-US" sz="18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</a:p>
          <a:p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  sem_init(&amp;mutex, 0, 1); </a:t>
            </a:r>
            <a:r>
              <a:rPr lang="fi-FI" sz="1800" dirty="0">
                <a:solidFill>
                  <a:srgbClr val="CB2418"/>
                </a:solidFill>
                <a:latin typeface="Courier New"/>
                <a:cs typeface="Courier New"/>
              </a:rPr>
              <a:t>/* mutex = 1 */</a:t>
            </a:r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57018" y="3352800"/>
            <a:ext cx="8307388" cy="460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Surround </a:t>
            </a:r>
            <a:r>
              <a:rPr lang="en-US" kern="0" dirty="0">
                <a:latin typeface="Calibri" pitchFamily="34" charset="0"/>
              </a:rPr>
              <a:t>critical section with </a:t>
            </a:r>
            <a:r>
              <a:rPr lang="en-US" i="1" kern="0" dirty="0">
                <a:latin typeface="Calibri" pitchFamily="34" charset="0"/>
              </a:rPr>
              <a:t>P</a:t>
            </a:r>
            <a:r>
              <a:rPr lang="en-US" kern="0" dirty="0">
                <a:latin typeface="Calibri" pitchFamily="34" charset="0"/>
              </a:rPr>
              <a:t> and </a:t>
            </a:r>
            <a:r>
              <a:rPr lang="en-US" i="1" kern="0" dirty="0">
                <a:latin typeface="Calibri" pitchFamily="34" charset="0"/>
              </a:rPr>
              <a:t>V</a:t>
            </a:r>
            <a:r>
              <a:rPr lang="en-US" kern="0" dirty="0">
                <a:latin typeface="Calibri" pitchFamily="34" charset="0"/>
              </a:rPr>
              <a:t>: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483373" y="3962400"/>
            <a:ext cx="4774427" cy="15240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t" anchorCtr="0">
            <a:noAutofit/>
          </a:bodyPr>
          <a:lstStyle/>
          <a:p>
            <a:r>
              <a:rPr lang="da-DK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da-DK" sz="18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800" dirty="0">
                <a:solidFill>
                  <a:srgbClr val="000000"/>
                </a:solidFill>
                <a:latin typeface="Courier New"/>
                <a:cs typeface="Courier New"/>
              </a:rPr>
              <a:t> (i = 0; i &lt; </a:t>
            </a:r>
            <a:r>
              <a:rPr lang="da-DK" sz="1800" dirty="0" err="1">
                <a:solidFill>
                  <a:srgbClr val="000000"/>
                </a:solidFill>
                <a:latin typeface="Courier New"/>
                <a:cs typeface="Courier New"/>
              </a:rPr>
              <a:t>niters</a:t>
            </a:r>
            <a:r>
              <a:rPr lang="da-DK" sz="1800" dirty="0">
                <a:solidFill>
                  <a:srgbClr val="000000"/>
                </a:solidFill>
                <a:latin typeface="Courier New"/>
                <a:cs typeface="Courier New"/>
              </a:rPr>
              <a:t>; i++) {</a:t>
            </a:r>
          </a:p>
          <a:p>
            <a:r>
              <a:rPr lang="da-DK" sz="1800" dirty="0">
                <a:solidFill>
                  <a:srgbClr val="000000"/>
                </a:solidFill>
                <a:latin typeface="Courier New"/>
                <a:cs typeface="Courier New"/>
              </a:rPr>
              <a:t>     </a:t>
            </a:r>
            <a:r>
              <a:rPr lang="fi-FI" sz="1800" dirty="0" err="1">
                <a:solidFill>
                  <a:srgbClr val="000000"/>
                </a:solidFill>
                <a:latin typeface="Courier New"/>
                <a:cs typeface="Courier New"/>
              </a:rPr>
              <a:t>P(&amp;mutex</a:t>
            </a:r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     </a:t>
            </a:r>
            <a:r>
              <a:rPr lang="fi-FI" sz="18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++;</a:t>
            </a:r>
          </a:p>
          <a:p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     </a:t>
            </a:r>
            <a:r>
              <a:rPr lang="fi-FI" sz="1800" dirty="0" err="1">
                <a:solidFill>
                  <a:srgbClr val="000000"/>
                </a:solidFill>
                <a:latin typeface="Courier New"/>
                <a:cs typeface="Courier New"/>
              </a:rPr>
              <a:t>V(&amp;mutex</a:t>
            </a:r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  }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5638800" y="4038600"/>
            <a:ext cx="2893540" cy="1323439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./</a:t>
            </a:r>
            <a:r>
              <a:rPr lang="en-US" sz="1600" dirty="0" err="1">
                <a:latin typeface="Courier New" pitchFamily="49" charset="0"/>
              </a:rPr>
              <a:t>goodcnt</a:t>
            </a:r>
            <a:r>
              <a:rPr lang="en-US" sz="1600" dirty="0">
                <a:latin typeface="Courier New" pitchFamily="49" charset="0"/>
              </a:rPr>
              <a:t> 10000</a:t>
            </a:r>
          </a:p>
          <a:p>
            <a:r>
              <a:rPr lang="en-US" sz="1600" dirty="0">
                <a:latin typeface="Courier New" pitchFamily="49" charset="0"/>
              </a:rPr>
              <a:t>OK </a:t>
            </a:r>
            <a:r>
              <a:rPr lang="en-US" sz="1600" dirty="0" err="1">
                <a:latin typeface="Courier New" pitchFamily="49" charset="0"/>
              </a:rPr>
              <a:t>cnt</a:t>
            </a:r>
            <a:r>
              <a:rPr lang="en-US" sz="1600" dirty="0">
                <a:latin typeface="Courier New" pitchFamily="49" charset="0"/>
              </a:rPr>
              <a:t>=20000</a:t>
            </a:r>
          </a:p>
          <a:p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./</a:t>
            </a:r>
            <a:r>
              <a:rPr lang="en-US" sz="1600" dirty="0" err="1">
                <a:latin typeface="Courier New" pitchFamily="49" charset="0"/>
              </a:rPr>
              <a:t>goodcnt</a:t>
            </a:r>
            <a:r>
              <a:rPr lang="en-US" sz="1600" dirty="0">
                <a:latin typeface="Courier New" pitchFamily="49" charset="0"/>
              </a:rPr>
              <a:t> 10000</a:t>
            </a:r>
          </a:p>
          <a:p>
            <a:r>
              <a:rPr lang="en-US" sz="1600" dirty="0">
                <a:latin typeface="Courier New" pitchFamily="49" charset="0"/>
              </a:rPr>
              <a:t>OK </a:t>
            </a:r>
            <a:r>
              <a:rPr lang="en-US" sz="1600" dirty="0" err="1">
                <a:latin typeface="Courier New" pitchFamily="49" charset="0"/>
              </a:rPr>
              <a:t>cnt</a:t>
            </a:r>
            <a:r>
              <a:rPr lang="en-US" sz="1600" dirty="0">
                <a:latin typeface="Courier New" pitchFamily="49" charset="0"/>
              </a:rPr>
              <a:t>=20000</a:t>
            </a:r>
          </a:p>
          <a:p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81401" y="5802868"/>
            <a:ext cx="53840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Warning: It’s orders of magnitude slower than </a:t>
            </a:r>
            <a:r>
              <a:rPr lang="en-US" dirty="0" err="1">
                <a:latin typeface="Courier New"/>
                <a:cs typeface="Courier New"/>
              </a:rPr>
              <a:t>badcnt.c</a:t>
            </a:r>
            <a:r>
              <a:rPr lang="en-US" dirty="0">
                <a:latin typeface="Courier New"/>
                <a:cs typeface="Courier New"/>
              </a:rPr>
              <a:t>.</a:t>
            </a:r>
            <a:r>
              <a:rPr lang="en-US" dirty="0">
                <a:latin typeface="Calibri" pitchFamily="34" charset="0"/>
              </a:rPr>
              <a:t>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82728" y="5117068"/>
            <a:ext cx="11249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goodcnt.c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6418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381000"/>
            <a:ext cx="7592093" cy="762000"/>
          </a:xfrm>
        </p:spPr>
        <p:txBody>
          <a:bodyPr/>
          <a:lstStyle/>
          <a:p>
            <a:r>
              <a:rPr lang="en-US" dirty="0" err="1">
                <a:latin typeface="Courier New"/>
                <a:cs typeface="Courier New"/>
              </a:rPr>
              <a:t>goodcnt.c</a:t>
            </a:r>
            <a:r>
              <a:rPr lang="en-US" dirty="0">
                <a:latin typeface="Courier New"/>
                <a:cs typeface="Courier New"/>
              </a:rPr>
              <a:t>:</a:t>
            </a:r>
            <a:r>
              <a:rPr lang="en-US" dirty="0"/>
              <a:t> Proper Synchronization</a:t>
            </a:r>
          </a:p>
        </p:txBody>
      </p:sp>
      <p:sp>
        <p:nvSpPr>
          <p:cNvPr id="956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5904"/>
            <a:ext cx="8307388" cy="460496"/>
          </a:xfrm>
        </p:spPr>
        <p:txBody>
          <a:bodyPr/>
          <a:lstStyle/>
          <a:p>
            <a:r>
              <a:rPr lang="en-US" dirty="0"/>
              <a:t>Define and initialize a mutex for the shared variable </a:t>
            </a:r>
            <a:r>
              <a:rPr lang="en-US" dirty="0" err="1">
                <a:latin typeface="Courier New"/>
                <a:cs typeface="Courier New"/>
              </a:rPr>
              <a:t>cnt</a:t>
            </a:r>
            <a:r>
              <a:rPr lang="en-US" dirty="0">
                <a:latin typeface="Courier New"/>
                <a:cs typeface="Courier New"/>
              </a:rPr>
              <a:t>: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956420" name="Rectangle 4"/>
          <p:cNvSpPr>
            <a:spLocks noChangeArrowheads="1"/>
          </p:cNvSpPr>
          <p:nvPr/>
        </p:nvSpPr>
        <p:spPr bwMode="auto">
          <a:xfrm>
            <a:off x="353367" y="1796622"/>
            <a:ext cx="8485833" cy="125137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t" anchorCtr="0">
            <a:noAutofit/>
          </a:bodyPr>
          <a:lstStyle/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800" dirty="0">
                <a:solidFill>
                  <a:srgbClr val="C200FF"/>
                </a:solidFill>
                <a:latin typeface="Courier New"/>
                <a:cs typeface="Courier New"/>
              </a:rPr>
              <a:t>volatile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 err="1">
                <a:solidFill>
                  <a:srgbClr val="C1651C"/>
                </a:solidFill>
                <a:latin typeface="Courier New"/>
                <a:cs typeface="Courier New"/>
              </a:rPr>
              <a:t>cnt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= 0;  </a:t>
            </a:r>
            <a:r>
              <a:rPr lang="en-US" sz="1800" dirty="0">
                <a:solidFill>
                  <a:srgbClr val="CB2418"/>
                </a:solidFill>
                <a:latin typeface="Courier New"/>
                <a:cs typeface="Courier New"/>
              </a:rPr>
              <a:t>/* Counter */</a:t>
            </a:r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sem_t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 err="1">
                <a:solidFill>
                  <a:srgbClr val="C1651C"/>
                </a:solidFill>
                <a:latin typeface="Courier New"/>
                <a:cs typeface="Courier New"/>
              </a:rPr>
              <a:t>mutex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;            </a:t>
            </a:r>
            <a:r>
              <a:rPr lang="en-US" sz="1800" dirty="0">
                <a:solidFill>
                  <a:srgbClr val="CB2418"/>
                </a:solidFill>
                <a:latin typeface="Courier New"/>
                <a:cs typeface="Courier New"/>
              </a:rPr>
              <a:t>/* Semaphore that protects </a:t>
            </a:r>
            <a:r>
              <a:rPr lang="en-US" sz="1800" dirty="0" err="1">
                <a:solidFill>
                  <a:srgbClr val="CB2418"/>
                </a:solidFill>
                <a:latin typeface="Courier New"/>
                <a:cs typeface="Courier New"/>
              </a:rPr>
              <a:t>cnt</a:t>
            </a:r>
            <a:r>
              <a:rPr lang="en-US" sz="18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</a:p>
          <a:p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  sem_init(&amp;mutex, 0, 1); </a:t>
            </a:r>
            <a:r>
              <a:rPr lang="fi-FI" sz="1800" dirty="0">
                <a:solidFill>
                  <a:srgbClr val="CB2418"/>
                </a:solidFill>
                <a:latin typeface="Courier New"/>
                <a:cs typeface="Courier New"/>
              </a:rPr>
              <a:t>/* mutex = 1 */</a:t>
            </a:r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57018" y="3352800"/>
            <a:ext cx="8307388" cy="460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Surround </a:t>
            </a:r>
            <a:r>
              <a:rPr lang="en-US" kern="0" dirty="0">
                <a:latin typeface="Calibri" pitchFamily="34" charset="0"/>
              </a:rPr>
              <a:t>critical section with </a:t>
            </a:r>
            <a:r>
              <a:rPr lang="en-US" i="1" kern="0" dirty="0">
                <a:latin typeface="Calibri" pitchFamily="34" charset="0"/>
              </a:rPr>
              <a:t>P</a:t>
            </a:r>
            <a:r>
              <a:rPr lang="en-US" kern="0" dirty="0">
                <a:latin typeface="Calibri" pitchFamily="34" charset="0"/>
              </a:rPr>
              <a:t> and </a:t>
            </a:r>
            <a:r>
              <a:rPr lang="en-US" i="1" kern="0" dirty="0">
                <a:latin typeface="Calibri" pitchFamily="34" charset="0"/>
              </a:rPr>
              <a:t>V</a:t>
            </a:r>
            <a:r>
              <a:rPr lang="en-US" kern="0" dirty="0">
                <a:latin typeface="Calibri" pitchFamily="34" charset="0"/>
              </a:rPr>
              <a:t>: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483373" y="3962400"/>
            <a:ext cx="4774427" cy="15240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t" anchorCtr="0">
            <a:noAutofit/>
          </a:bodyPr>
          <a:lstStyle/>
          <a:p>
            <a:r>
              <a:rPr lang="da-DK" sz="18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da-DK" sz="1800" dirty="0">
                <a:solidFill>
                  <a:srgbClr val="C200FF"/>
                </a:solidFill>
                <a:latin typeface="Menlo-Regular"/>
              </a:rPr>
              <a:t>for</a:t>
            </a:r>
            <a:r>
              <a:rPr lang="da-DK" sz="1800" dirty="0">
                <a:solidFill>
                  <a:srgbClr val="000000"/>
                </a:solidFill>
                <a:latin typeface="Menlo-Regular"/>
              </a:rPr>
              <a:t> (i = 0; i &lt; </a:t>
            </a:r>
            <a:r>
              <a:rPr lang="da-DK" sz="1800" dirty="0" err="1">
                <a:solidFill>
                  <a:srgbClr val="000000"/>
                </a:solidFill>
                <a:latin typeface="Menlo-Regular"/>
              </a:rPr>
              <a:t>niters</a:t>
            </a:r>
            <a:r>
              <a:rPr lang="da-DK" sz="1800" dirty="0">
                <a:solidFill>
                  <a:srgbClr val="000000"/>
                </a:solidFill>
                <a:latin typeface="Menlo-Regular"/>
              </a:rPr>
              <a:t>; i++) {</a:t>
            </a:r>
          </a:p>
          <a:p>
            <a:r>
              <a:rPr lang="da-DK" sz="1800" dirty="0">
                <a:solidFill>
                  <a:srgbClr val="000000"/>
                </a:solidFill>
                <a:latin typeface="Menlo-Regular"/>
              </a:rPr>
              <a:t>     </a:t>
            </a:r>
            <a:r>
              <a:rPr lang="fi-FI" sz="1800" dirty="0" err="1">
                <a:solidFill>
                  <a:srgbClr val="000000"/>
                </a:solidFill>
                <a:latin typeface="Menlo-Regular"/>
              </a:rPr>
              <a:t>P(&amp;mutex</a:t>
            </a:r>
            <a:r>
              <a:rPr lang="fi-FI" sz="18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fi-FI" sz="1800" dirty="0">
                <a:solidFill>
                  <a:srgbClr val="000000"/>
                </a:solidFill>
                <a:latin typeface="Menlo-Regular"/>
              </a:rPr>
              <a:t>     </a:t>
            </a:r>
            <a:r>
              <a:rPr lang="fi-FI" sz="1800" dirty="0" err="1">
                <a:solidFill>
                  <a:srgbClr val="000000"/>
                </a:solidFill>
                <a:latin typeface="Menlo-Regular"/>
              </a:rPr>
              <a:t>cnt</a:t>
            </a:r>
            <a:r>
              <a:rPr lang="fi-FI" sz="1800" dirty="0">
                <a:solidFill>
                  <a:srgbClr val="000000"/>
                </a:solidFill>
                <a:latin typeface="Menlo-Regular"/>
              </a:rPr>
              <a:t>++;</a:t>
            </a:r>
          </a:p>
          <a:p>
            <a:r>
              <a:rPr lang="fi-FI" sz="1800" dirty="0">
                <a:solidFill>
                  <a:srgbClr val="000000"/>
                </a:solidFill>
                <a:latin typeface="Menlo-Regular"/>
              </a:rPr>
              <a:t>     </a:t>
            </a:r>
            <a:r>
              <a:rPr lang="fi-FI" sz="1800" dirty="0" err="1">
                <a:solidFill>
                  <a:srgbClr val="000000"/>
                </a:solidFill>
                <a:latin typeface="Menlo-Regular"/>
              </a:rPr>
              <a:t>V(&amp;mutex</a:t>
            </a:r>
            <a:r>
              <a:rPr lang="fi-FI" sz="1800" dirty="0">
                <a:solidFill>
                  <a:srgbClr val="000000"/>
                </a:solidFill>
                <a:latin typeface="Menlo-Regular"/>
              </a:rPr>
              <a:t>);</a:t>
            </a:r>
          </a:p>
          <a:p>
            <a:r>
              <a:rPr lang="fi-FI" sz="1800" dirty="0">
                <a:solidFill>
                  <a:srgbClr val="000000"/>
                </a:solidFill>
                <a:latin typeface="Menlo-Regular"/>
              </a:rPr>
              <a:t>  }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5638800" y="4038600"/>
            <a:ext cx="2893540" cy="1323439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./</a:t>
            </a:r>
            <a:r>
              <a:rPr lang="en-US" sz="1600" dirty="0" err="1">
                <a:latin typeface="Courier New" pitchFamily="49" charset="0"/>
              </a:rPr>
              <a:t>goodcnt</a:t>
            </a:r>
            <a:r>
              <a:rPr lang="en-US" sz="1600" dirty="0">
                <a:latin typeface="Courier New" pitchFamily="49" charset="0"/>
              </a:rPr>
              <a:t> 10000</a:t>
            </a:r>
          </a:p>
          <a:p>
            <a:r>
              <a:rPr lang="en-US" sz="1600" dirty="0">
                <a:latin typeface="Courier New" pitchFamily="49" charset="0"/>
              </a:rPr>
              <a:t>OK </a:t>
            </a:r>
            <a:r>
              <a:rPr lang="en-US" sz="1600" dirty="0" err="1">
                <a:latin typeface="Courier New" pitchFamily="49" charset="0"/>
              </a:rPr>
              <a:t>cnt</a:t>
            </a:r>
            <a:r>
              <a:rPr lang="en-US" sz="1600" dirty="0">
                <a:latin typeface="Courier New" pitchFamily="49" charset="0"/>
              </a:rPr>
              <a:t>=20000</a:t>
            </a:r>
          </a:p>
          <a:p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./</a:t>
            </a:r>
            <a:r>
              <a:rPr lang="en-US" sz="1600" dirty="0" err="1">
                <a:latin typeface="Courier New" pitchFamily="49" charset="0"/>
              </a:rPr>
              <a:t>goodcnt</a:t>
            </a:r>
            <a:r>
              <a:rPr lang="en-US" sz="1600" dirty="0">
                <a:latin typeface="Courier New" pitchFamily="49" charset="0"/>
              </a:rPr>
              <a:t> 10000</a:t>
            </a:r>
          </a:p>
          <a:p>
            <a:r>
              <a:rPr lang="en-US" sz="1600" dirty="0">
                <a:latin typeface="Courier New" pitchFamily="49" charset="0"/>
              </a:rPr>
              <a:t>OK </a:t>
            </a:r>
            <a:r>
              <a:rPr lang="en-US" sz="1600" dirty="0" err="1">
                <a:latin typeface="Courier New" pitchFamily="49" charset="0"/>
              </a:rPr>
              <a:t>cnt</a:t>
            </a:r>
            <a:r>
              <a:rPr lang="en-US" sz="1600" dirty="0">
                <a:latin typeface="Courier New" pitchFamily="49" charset="0"/>
              </a:rPr>
              <a:t>=20000</a:t>
            </a:r>
          </a:p>
          <a:p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81401" y="5802868"/>
            <a:ext cx="53840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Warning: It’s orders of magnitude slower than </a:t>
            </a:r>
            <a:r>
              <a:rPr lang="en-US" dirty="0" err="1">
                <a:latin typeface="Courier New"/>
                <a:cs typeface="Courier New"/>
              </a:rPr>
              <a:t>badcnt.c</a:t>
            </a:r>
            <a:r>
              <a:rPr lang="en-US" dirty="0">
                <a:latin typeface="Courier New"/>
                <a:cs typeface="Courier New"/>
              </a:rPr>
              <a:t>.</a:t>
            </a:r>
            <a:r>
              <a:rPr lang="en-US" dirty="0">
                <a:latin typeface="Calibri" pitchFamily="34" charset="0"/>
              </a:rPr>
              <a:t>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82728" y="5117068"/>
            <a:ext cx="11249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goodcnt.c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5900" y="3586877"/>
            <a:ext cx="8311040" cy="3046988"/>
          </a:xfrm>
          <a:prstGeom prst="rect">
            <a:avLst/>
          </a:prstGeom>
          <a:solidFill>
            <a:srgbClr val="F1C7C7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741363" algn="l"/>
                <a:tab pos="3089275" algn="l"/>
                <a:tab pos="6227763" algn="l"/>
              </a:tabLst>
            </a:pPr>
            <a:r>
              <a:rPr lang="en-US" b="0" dirty="0">
                <a:latin typeface="+mn-lt"/>
              </a:rPr>
              <a:t>	OK </a:t>
            </a:r>
            <a:r>
              <a:rPr lang="en-US" b="0" dirty="0" err="1">
                <a:latin typeface="+mn-lt"/>
              </a:rPr>
              <a:t>cnt</a:t>
            </a:r>
            <a:r>
              <a:rPr lang="en-US" b="0" dirty="0">
                <a:latin typeface="+mn-lt"/>
              </a:rPr>
              <a:t>=2000000	BOOM! </a:t>
            </a:r>
            <a:r>
              <a:rPr lang="en-US" b="0" dirty="0" err="1">
                <a:latin typeface="+mn-lt"/>
              </a:rPr>
              <a:t>cnt</a:t>
            </a:r>
            <a:r>
              <a:rPr lang="en-US" b="0" dirty="0">
                <a:latin typeface="+mn-lt"/>
              </a:rPr>
              <a:t>=1036525	Slowdown</a:t>
            </a:r>
          </a:p>
          <a:p>
            <a:pPr>
              <a:tabLst>
                <a:tab pos="741363" algn="l"/>
                <a:tab pos="3089275" algn="l"/>
                <a:tab pos="6227763" algn="l"/>
              </a:tabLst>
            </a:pPr>
            <a:r>
              <a:rPr lang="en-US" b="0" dirty="0">
                <a:latin typeface="+mn-lt"/>
              </a:rPr>
              <a:t> </a:t>
            </a:r>
          </a:p>
          <a:p>
            <a:pPr>
              <a:tabLst>
                <a:tab pos="741363" algn="l"/>
                <a:tab pos="3089275" algn="l"/>
                <a:tab pos="6227763" algn="l"/>
              </a:tabLst>
            </a:pPr>
            <a:r>
              <a:rPr lang="en-US" b="0" dirty="0">
                <a:latin typeface="+mn-lt"/>
              </a:rPr>
              <a:t>real	0m0.138s	0m0.007s	20X</a:t>
            </a:r>
          </a:p>
          <a:p>
            <a:pPr>
              <a:tabLst>
                <a:tab pos="741363" algn="l"/>
                <a:tab pos="3089275" algn="l"/>
                <a:tab pos="6227763" algn="l"/>
              </a:tabLst>
            </a:pPr>
            <a:r>
              <a:rPr lang="en-US" b="0" dirty="0">
                <a:latin typeface="+mn-lt"/>
              </a:rPr>
              <a:t>user	0m0.120s	0m0.008s	15X</a:t>
            </a:r>
          </a:p>
          <a:p>
            <a:pPr>
              <a:tabLst>
                <a:tab pos="741363" algn="l"/>
                <a:tab pos="3089275" algn="l"/>
                <a:tab pos="6227763" algn="l"/>
              </a:tabLst>
            </a:pPr>
            <a:r>
              <a:rPr lang="en-US" b="0" dirty="0">
                <a:latin typeface="+mn-lt"/>
              </a:rPr>
              <a:t>sys	0m0.108s	0m0.000s	</a:t>
            </a:r>
            <a:r>
              <a:rPr lang="en-US" b="0" dirty="0" err="1">
                <a:latin typeface="+mn-lt"/>
              </a:rPr>
              <a:t>NaN</a:t>
            </a:r>
            <a:endParaRPr lang="en-US" b="0" dirty="0">
              <a:latin typeface="+mn-lt"/>
            </a:endParaRPr>
          </a:p>
          <a:p>
            <a:pPr>
              <a:tabLst>
                <a:tab pos="741363" algn="l"/>
                <a:tab pos="3089275" algn="l"/>
                <a:tab pos="6227763" algn="l"/>
              </a:tabLst>
            </a:pPr>
            <a:endParaRPr lang="en-US" b="0" dirty="0">
              <a:latin typeface="+mn-lt"/>
            </a:endParaRPr>
          </a:p>
          <a:p>
            <a:pPr>
              <a:tabLst>
                <a:tab pos="741363" algn="l"/>
                <a:tab pos="3089275" algn="l"/>
                <a:tab pos="6227763" algn="l"/>
              </a:tabLst>
            </a:pPr>
            <a:r>
              <a:rPr lang="en-US" b="0" dirty="0">
                <a:latin typeface="+mn-lt"/>
              </a:rPr>
              <a:t>And slower means much slower!</a:t>
            </a:r>
          </a:p>
          <a:p>
            <a:pPr>
              <a:tabLst>
                <a:tab pos="741363" algn="l"/>
                <a:tab pos="3089275" algn="l"/>
                <a:tab pos="6227763" algn="l"/>
              </a:tabLst>
            </a:pPr>
            <a:r>
              <a:rPr lang="en-US" b="0" dirty="0">
                <a:latin typeface="+mn-lt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32605388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846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</a:t>
            </a:r>
            <a:r>
              <a:rPr lang="en-US" dirty="0" err="1"/>
              <a:t>Mutexes</a:t>
            </a:r>
            <a:r>
              <a:rPr lang="en-US" dirty="0"/>
              <a:t> Work</a:t>
            </a:r>
          </a:p>
        </p:txBody>
      </p:sp>
      <p:sp>
        <p:nvSpPr>
          <p:cNvPr id="958468" name="Text Box 4"/>
          <p:cNvSpPr txBox="1">
            <a:spLocks noChangeArrowheads="1"/>
          </p:cNvSpPr>
          <p:nvPr/>
        </p:nvSpPr>
        <p:spPr bwMode="auto">
          <a:xfrm>
            <a:off x="5810250" y="1381125"/>
            <a:ext cx="3105150" cy="166199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tIns="0" bIns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Provide mutually exclusive access to shared variable by surrounding critical section with  </a:t>
            </a:r>
            <a:r>
              <a:rPr lang="en-US" sz="1800" i="1" dirty="0">
                <a:latin typeface="Calibri" pitchFamily="34" charset="0"/>
              </a:rPr>
              <a:t>P</a:t>
            </a:r>
            <a:r>
              <a:rPr lang="en-US" sz="1800" dirty="0">
                <a:latin typeface="Calibri" pitchFamily="34" charset="0"/>
              </a:rPr>
              <a:t> and </a:t>
            </a:r>
            <a:r>
              <a:rPr lang="en-US" sz="1800" i="1" dirty="0">
                <a:latin typeface="Calibri" pitchFamily="34" charset="0"/>
              </a:rPr>
              <a:t>V</a:t>
            </a:r>
            <a:r>
              <a:rPr lang="en-US" sz="1800" dirty="0">
                <a:latin typeface="Calibri" pitchFamily="34" charset="0"/>
              </a:rPr>
              <a:t> operations on semaphore </a:t>
            </a:r>
            <a:r>
              <a:rPr lang="en-US" sz="1800" dirty="0">
                <a:latin typeface="Courier New" pitchFamily="49" charset="0"/>
              </a:rPr>
              <a:t>s</a:t>
            </a:r>
            <a:r>
              <a:rPr lang="en-US" sz="1800" dirty="0">
                <a:latin typeface="Calibri" pitchFamily="34" charset="0"/>
              </a:rPr>
              <a:t> (initially set to 1)</a:t>
            </a:r>
          </a:p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62" name="Line 6"/>
          <p:cNvSpPr>
            <a:spLocks noChangeAspect="1" noChangeShapeType="1"/>
          </p:cNvSpPr>
          <p:nvPr/>
        </p:nvSpPr>
        <p:spPr bwMode="auto">
          <a:xfrm flipV="1">
            <a:off x="817563" y="5888038"/>
            <a:ext cx="45910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3" name="Line 7"/>
          <p:cNvSpPr>
            <a:spLocks noChangeAspect="1" noChangeShapeType="1"/>
          </p:cNvSpPr>
          <p:nvPr/>
        </p:nvSpPr>
        <p:spPr bwMode="auto">
          <a:xfrm flipH="1" flipV="1">
            <a:off x="827088" y="1533525"/>
            <a:ext cx="0" cy="43545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4" name="Text Box 8"/>
          <p:cNvSpPr txBox="1">
            <a:spLocks noChangeAspect="1" noChangeArrowheads="1"/>
          </p:cNvSpPr>
          <p:nvPr/>
        </p:nvSpPr>
        <p:spPr bwMode="auto">
          <a:xfrm>
            <a:off x="956393" y="5865813"/>
            <a:ext cx="4090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H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165" name="Text Box 9"/>
          <p:cNvSpPr txBox="1">
            <a:spLocks noChangeAspect="1" noChangeArrowheads="1"/>
          </p:cNvSpPr>
          <p:nvPr/>
        </p:nvSpPr>
        <p:spPr bwMode="auto">
          <a:xfrm>
            <a:off x="1472331" y="5865813"/>
            <a:ext cx="54373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C00000"/>
                </a:solidFill>
                <a:latin typeface="+mn-lt"/>
              </a:rPr>
              <a:t>P(s)</a:t>
            </a:r>
          </a:p>
        </p:txBody>
      </p:sp>
      <p:sp>
        <p:nvSpPr>
          <p:cNvPr id="166" name="Text Box 10"/>
          <p:cNvSpPr txBox="1">
            <a:spLocks noChangeAspect="1" noChangeArrowheads="1"/>
          </p:cNvSpPr>
          <p:nvPr/>
        </p:nvSpPr>
        <p:spPr bwMode="auto">
          <a:xfrm>
            <a:off x="3923431" y="5865813"/>
            <a:ext cx="556563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C00000"/>
                </a:solidFill>
                <a:latin typeface="+mn-lt"/>
              </a:rPr>
              <a:t>V(s)</a:t>
            </a:r>
          </a:p>
        </p:txBody>
      </p:sp>
      <p:sp>
        <p:nvSpPr>
          <p:cNvPr id="167" name="Text Box 11"/>
          <p:cNvSpPr txBox="1">
            <a:spLocks noChangeAspect="1" noChangeArrowheads="1"/>
          </p:cNvSpPr>
          <p:nvPr/>
        </p:nvSpPr>
        <p:spPr bwMode="auto">
          <a:xfrm>
            <a:off x="4604468" y="5865813"/>
            <a:ext cx="37702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T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168" name="Text Box 12"/>
          <p:cNvSpPr txBox="1">
            <a:spLocks noChangeAspect="1" noChangeArrowheads="1"/>
          </p:cNvSpPr>
          <p:nvPr/>
        </p:nvSpPr>
        <p:spPr bwMode="auto">
          <a:xfrm>
            <a:off x="5486400" y="5690223"/>
            <a:ext cx="102367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>
                <a:latin typeface="+mn-lt"/>
              </a:rPr>
              <a:t>Thread 1</a:t>
            </a:r>
          </a:p>
        </p:txBody>
      </p:sp>
      <p:sp>
        <p:nvSpPr>
          <p:cNvPr id="169" name="Text Box 13"/>
          <p:cNvSpPr txBox="1">
            <a:spLocks noChangeAspect="1" noChangeArrowheads="1"/>
          </p:cNvSpPr>
          <p:nvPr/>
        </p:nvSpPr>
        <p:spPr bwMode="auto">
          <a:xfrm>
            <a:off x="304800" y="1078468"/>
            <a:ext cx="102367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+mn-lt"/>
              </a:rPr>
              <a:t>Thread 2</a:t>
            </a:r>
          </a:p>
        </p:txBody>
      </p:sp>
      <p:sp>
        <p:nvSpPr>
          <p:cNvPr id="170" name="Oval 14"/>
          <p:cNvSpPr>
            <a:spLocks noChangeAspect="1" noChangeArrowheads="1"/>
          </p:cNvSpPr>
          <p:nvPr/>
        </p:nvSpPr>
        <p:spPr bwMode="auto">
          <a:xfrm>
            <a:off x="142081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1" name="Oval 15"/>
          <p:cNvSpPr>
            <a:spLocks noChangeAspect="1" noChangeArrowheads="1"/>
          </p:cNvSpPr>
          <p:nvPr/>
        </p:nvSpPr>
        <p:spPr bwMode="auto">
          <a:xfrm>
            <a:off x="2024063" y="5273675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2" name="Oval 16"/>
          <p:cNvSpPr>
            <a:spLocks noChangeAspect="1" noChangeArrowheads="1"/>
          </p:cNvSpPr>
          <p:nvPr/>
        </p:nvSpPr>
        <p:spPr bwMode="auto">
          <a:xfrm>
            <a:off x="2630488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3" name="Oval 17"/>
          <p:cNvSpPr>
            <a:spLocks noChangeAspect="1" noChangeArrowheads="1"/>
          </p:cNvSpPr>
          <p:nvPr/>
        </p:nvSpPr>
        <p:spPr bwMode="auto">
          <a:xfrm>
            <a:off x="3235325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4" name="Oval 18"/>
          <p:cNvSpPr>
            <a:spLocks noChangeAspect="1" noChangeArrowheads="1"/>
          </p:cNvSpPr>
          <p:nvPr/>
        </p:nvSpPr>
        <p:spPr bwMode="auto">
          <a:xfrm>
            <a:off x="384016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5" name="Oval 19"/>
          <p:cNvSpPr>
            <a:spLocks noChangeAspect="1" noChangeArrowheads="1"/>
          </p:cNvSpPr>
          <p:nvPr/>
        </p:nvSpPr>
        <p:spPr bwMode="auto">
          <a:xfrm>
            <a:off x="817563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6" name="Oval 20"/>
          <p:cNvSpPr>
            <a:spLocks noChangeAspect="1" noChangeArrowheads="1"/>
          </p:cNvSpPr>
          <p:nvPr/>
        </p:nvSpPr>
        <p:spPr bwMode="auto">
          <a:xfrm>
            <a:off x="444341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7" name="Oval 21"/>
          <p:cNvSpPr>
            <a:spLocks noChangeAspect="1" noChangeArrowheads="1"/>
          </p:cNvSpPr>
          <p:nvPr/>
        </p:nvSpPr>
        <p:spPr bwMode="auto">
          <a:xfrm>
            <a:off x="5049838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817563" y="4684713"/>
            <a:ext cx="4264025" cy="31750"/>
            <a:chOff x="817563" y="4684713"/>
            <a:chExt cx="4264025" cy="31750"/>
          </a:xfrm>
        </p:grpSpPr>
        <p:sp>
          <p:nvSpPr>
            <p:cNvPr id="178" name="Oval 22"/>
            <p:cNvSpPr>
              <a:spLocks noChangeAspect="1" noChangeArrowheads="1"/>
            </p:cNvSpPr>
            <p:nvPr/>
          </p:nvSpPr>
          <p:spPr bwMode="auto">
            <a:xfrm>
              <a:off x="1420813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79" name="Oval 23"/>
            <p:cNvSpPr>
              <a:spLocks noChangeAspect="1" noChangeArrowheads="1"/>
            </p:cNvSpPr>
            <p:nvPr/>
          </p:nvSpPr>
          <p:spPr bwMode="auto">
            <a:xfrm>
              <a:off x="2024063" y="4684713"/>
              <a:ext cx="34925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0" name="Oval 24"/>
            <p:cNvSpPr>
              <a:spLocks noChangeAspect="1" noChangeArrowheads="1"/>
            </p:cNvSpPr>
            <p:nvPr/>
          </p:nvSpPr>
          <p:spPr bwMode="auto">
            <a:xfrm>
              <a:off x="2630488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1" name="Oval 25"/>
            <p:cNvSpPr>
              <a:spLocks noChangeAspect="1" noChangeArrowheads="1"/>
            </p:cNvSpPr>
            <p:nvPr/>
          </p:nvSpPr>
          <p:spPr bwMode="auto">
            <a:xfrm>
              <a:off x="3235325" y="4684713"/>
              <a:ext cx="31750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2" name="Oval 26"/>
            <p:cNvSpPr>
              <a:spLocks noChangeAspect="1" noChangeArrowheads="1"/>
            </p:cNvSpPr>
            <p:nvPr/>
          </p:nvSpPr>
          <p:spPr bwMode="auto">
            <a:xfrm>
              <a:off x="3840163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3" name="Oval 27"/>
            <p:cNvSpPr>
              <a:spLocks noChangeAspect="1" noChangeArrowheads="1"/>
            </p:cNvSpPr>
            <p:nvPr/>
          </p:nvSpPr>
          <p:spPr bwMode="auto">
            <a:xfrm>
              <a:off x="817563" y="4684713"/>
              <a:ext cx="31750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4" name="Oval 28"/>
            <p:cNvSpPr>
              <a:spLocks noChangeAspect="1" noChangeArrowheads="1"/>
            </p:cNvSpPr>
            <p:nvPr/>
          </p:nvSpPr>
          <p:spPr bwMode="auto">
            <a:xfrm>
              <a:off x="4443413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5" name="Oval 29"/>
            <p:cNvSpPr>
              <a:spLocks noChangeAspect="1" noChangeArrowheads="1"/>
            </p:cNvSpPr>
            <p:nvPr/>
          </p:nvSpPr>
          <p:spPr bwMode="auto">
            <a:xfrm>
              <a:off x="5049838" y="4684713"/>
              <a:ext cx="31750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186" name="Oval 30"/>
          <p:cNvSpPr>
            <a:spLocks noChangeAspect="1" noChangeArrowheads="1"/>
          </p:cNvSpPr>
          <p:nvPr/>
        </p:nvSpPr>
        <p:spPr bwMode="auto">
          <a:xfrm>
            <a:off x="142081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7" name="Oval 31"/>
          <p:cNvSpPr>
            <a:spLocks noChangeAspect="1" noChangeArrowheads="1"/>
          </p:cNvSpPr>
          <p:nvPr/>
        </p:nvSpPr>
        <p:spPr bwMode="auto">
          <a:xfrm>
            <a:off x="2024063" y="4094163"/>
            <a:ext cx="34925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8" name="Oval 32"/>
          <p:cNvSpPr>
            <a:spLocks noChangeAspect="1" noChangeArrowheads="1"/>
          </p:cNvSpPr>
          <p:nvPr/>
        </p:nvSpPr>
        <p:spPr bwMode="auto">
          <a:xfrm>
            <a:off x="2630488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9" name="Oval 33"/>
          <p:cNvSpPr>
            <a:spLocks noChangeAspect="1" noChangeArrowheads="1"/>
          </p:cNvSpPr>
          <p:nvPr/>
        </p:nvSpPr>
        <p:spPr bwMode="auto">
          <a:xfrm>
            <a:off x="3235325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0" name="Oval 34"/>
          <p:cNvSpPr>
            <a:spLocks noChangeAspect="1" noChangeArrowheads="1"/>
          </p:cNvSpPr>
          <p:nvPr/>
        </p:nvSpPr>
        <p:spPr bwMode="auto">
          <a:xfrm>
            <a:off x="384016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1" name="Oval 35"/>
          <p:cNvSpPr>
            <a:spLocks noChangeAspect="1" noChangeArrowheads="1"/>
          </p:cNvSpPr>
          <p:nvPr/>
        </p:nvSpPr>
        <p:spPr bwMode="auto">
          <a:xfrm>
            <a:off x="817563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2" name="Oval 36"/>
          <p:cNvSpPr>
            <a:spLocks noChangeAspect="1" noChangeArrowheads="1"/>
          </p:cNvSpPr>
          <p:nvPr/>
        </p:nvSpPr>
        <p:spPr bwMode="auto">
          <a:xfrm>
            <a:off x="444341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3" name="Oval 37"/>
          <p:cNvSpPr>
            <a:spLocks noChangeAspect="1" noChangeArrowheads="1"/>
          </p:cNvSpPr>
          <p:nvPr/>
        </p:nvSpPr>
        <p:spPr bwMode="auto">
          <a:xfrm>
            <a:off x="5049838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" name="Oval 38"/>
          <p:cNvSpPr>
            <a:spLocks noChangeAspect="1" noChangeArrowheads="1"/>
          </p:cNvSpPr>
          <p:nvPr/>
        </p:nvSpPr>
        <p:spPr bwMode="auto">
          <a:xfrm>
            <a:off x="142081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5" name="Oval 39"/>
          <p:cNvSpPr>
            <a:spLocks noChangeAspect="1" noChangeArrowheads="1"/>
          </p:cNvSpPr>
          <p:nvPr/>
        </p:nvSpPr>
        <p:spPr bwMode="auto">
          <a:xfrm>
            <a:off x="2024063" y="3505200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6" name="Oval 40"/>
          <p:cNvSpPr>
            <a:spLocks noChangeAspect="1" noChangeArrowheads="1"/>
          </p:cNvSpPr>
          <p:nvPr/>
        </p:nvSpPr>
        <p:spPr bwMode="auto">
          <a:xfrm>
            <a:off x="2630488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7" name="Oval 41"/>
          <p:cNvSpPr>
            <a:spLocks noChangeAspect="1" noChangeArrowheads="1"/>
          </p:cNvSpPr>
          <p:nvPr/>
        </p:nvSpPr>
        <p:spPr bwMode="auto">
          <a:xfrm>
            <a:off x="3235325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8" name="Oval 42"/>
          <p:cNvSpPr>
            <a:spLocks noChangeAspect="1" noChangeArrowheads="1"/>
          </p:cNvSpPr>
          <p:nvPr/>
        </p:nvSpPr>
        <p:spPr bwMode="auto">
          <a:xfrm>
            <a:off x="384016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9" name="Oval 43"/>
          <p:cNvSpPr>
            <a:spLocks noChangeAspect="1" noChangeArrowheads="1"/>
          </p:cNvSpPr>
          <p:nvPr/>
        </p:nvSpPr>
        <p:spPr bwMode="auto">
          <a:xfrm>
            <a:off x="817563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0" name="Oval 44"/>
          <p:cNvSpPr>
            <a:spLocks noChangeAspect="1" noChangeArrowheads="1"/>
          </p:cNvSpPr>
          <p:nvPr/>
        </p:nvSpPr>
        <p:spPr bwMode="auto">
          <a:xfrm>
            <a:off x="444341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1" name="Oval 45"/>
          <p:cNvSpPr>
            <a:spLocks noChangeAspect="1" noChangeArrowheads="1"/>
          </p:cNvSpPr>
          <p:nvPr/>
        </p:nvSpPr>
        <p:spPr bwMode="auto">
          <a:xfrm>
            <a:off x="5049838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2" name="Oval 46"/>
          <p:cNvSpPr>
            <a:spLocks noChangeAspect="1" noChangeArrowheads="1"/>
          </p:cNvSpPr>
          <p:nvPr/>
        </p:nvSpPr>
        <p:spPr bwMode="auto">
          <a:xfrm>
            <a:off x="142081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3" name="Oval 47"/>
          <p:cNvSpPr>
            <a:spLocks noChangeAspect="1" noChangeArrowheads="1"/>
          </p:cNvSpPr>
          <p:nvPr/>
        </p:nvSpPr>
        <p:spPr bwMode="auto">
          <a:xfrm>
            <a:off x="2024063" y="2916238"/>
            <a:ext cx="34925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" name="Oval 48"/>
          <p:cNvSpPr>
            <a:spLocks noChangeAspect="1" noChangeArrowheads="1"/>
          </p:cNvSpPr>
          <p:nvPr/>
        </p:nvSpPr>
        <p:spPr bwMode="auto">
          <a:xfrm>
            <a:off x="2630488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5" name="Oval 49"/>
          <p:cNvSpPr>
            <a:spLocks noChangeAspect="1" noChangeArrowheads="1"/>
          </p:cNvSpPr>
          <p:nvPr/>
        </p:nvSpPr>
        <p:spPr bwMode="auto">
          <a:xfrm>
            <a:off x="3235325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6" name="Oval 50"/>
          <p:cNvSpPr>
            <a:spLocks noChangeAspect="1" noChangeArrowheads="1"/>
          </p:cNvSpPr>
          <p:nvPr/>
        </p:nvSpPr>
        <p:spPr bwMode="auto">
          <a:xfrm>
            <a:off x="384016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7" name="Oval 51"/>
          <p:cNvSpPr>
            <a:spLocks noChangeAspect="1" noChangeArrowheads="1"/>
          </p:cNvSpPr>
          <p:nvPr/>
        </p:nvSpPr>
        <p:spPr bwMode="auto">
          <a:xfrm>
            <a:off x="817563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8" name="Oval 52"/>
          <p:cNvSpPr>
            <a:spLocks noChangeAspect="1" noChangeArrowheads="1"/>
          </p:cNvSpPr>
          <p:nvPr/>
        </p:nvSpPr>
        <p:spPr bwMode="auto">
          <a:xfrm>
            <a:off x="444341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9" name="Oval 53"/>
          <p:cNvSpPr>
            <a:spLocks noChangeAspect="1" noChangeArrowheads="1"/>
          </p:cNvSpPr>
          <p:nvPr/>
        </p:nvSpPr>
        <p:spPr bwMode="auto">
          <a:xfrm>
            <a:off x="5049838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0" name="Oval 54"/>
          <p:cNvSpPr>
            <a:spLocks noChangeAspect="1" noChangeArrowheads="1"/>
          </p:cNvSpPr>
          <p:nvPr/>
        </p:nvSpPr>
        <p:spPr bwMode="auto">
          <a:xfrm>
            <a:off x="1420813" y="586581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1" name="Oval 55"/>
          <p:cNvSpPr>
            <a:spLocks noChangeAspect="1" noChangeArrowheads="1"/>
          </p:cNvSpPr>
          <p:nvPr/>
        </p:nvSpPr>
        <p:spPr bwMode="auto">
          <a:xfrm>
            <a:off x="2024063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2" name="Oval 56"/>
          <p:cNvSpPr>
            <a:spLocks noChangeAspect="1" noChangeArrowheads="1"/>
          </p:cNvSpPr>
          <p:nvPr/>
        </p:nvSpPr>
        <p:spPr bwMode="auto">
          <a:xfrm>
            <a:off x="2628900" y="5864225"/>
            <a:ext cx="33338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3" name="Oval 57"/>
          <p:cNvSpPr>
            <a:spLocks noChangeAspect="1" noChangeArrowheads="1"/>
          </p:cNvSpPr>
          <p:nvPr/>
        </p:nvSpPr>
        <p:spPr bwMode="auto">
          <a:xfrm>
            <a:off x="3233738" y="5864225"/>
            <a:ext cx="33337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4" name="Oval 58"/>
          <p:cNvSpPr>
            <a:spLocks noChangeAspect="1" noChangeArrowheads="1"/>
          </p:cNvSpPr>
          <p:nvPr/>
        </p:nvSpPr>
        <p:spPr bwMode="auto">
          <a:xfrm>
            <a:off x="3836988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" name="Oval 59"/>
          <p:cNvSpPr>
            <a:spLocks noChangeAspect="1" noChangeArrowheads="1"/>
          </p:cNvSpPr>
          <p:nvPr/>
        </p:nvSpPr>
        <p:spPr bwMode="auto">
          <a:xfrm>
            <a:off x="817563" y="5864225"/>
            <a:ext cx="31750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6" name="Oval 60"/>
          <p:cNvSpPr>
            <a:spLocks noChangeAspect="1" noChangeArrowheads="1"/>
          </p:cNvSpPr>
          <p:nvPr/>
        </p:nvSpPr>
        <p:spPr bwMode="auto">
          <a:xfrm>
            <a:off x="4441825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7" name="Oval 61"/>
          <p:cNvSpPr>
            <a:spLocks noChangeAspect="1" noChangeArrowheads="1"/>
          </p:cNvSpPr>
          <p:nvPr/>
        </p:nvSpPr>
        <p:spPr bwMode="auto">
          <a:xfrm>
            <a:off x="5048250" y="5864225"/>
            <a:ext cx="33338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8" name="Oval 62"/>
          <p:cNvSpPr>
            <a:spLocks noChangeAspect="1" noChangeArrowheads="1"/>
          </p:cNvSpPr>
          <p:nvPr/>
        </p:nvSpPr>
        <p:spPr bwMode="auto">
          <a:xfrm>
            <a:off x="1420813" y="2325688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9" name="Oval 63"/>
          <p:cNvSpPr>
            <a:spLocks noChangeAspect="1" noChangeArrowheads="1"/>
          </p:cNvSpPr>
          <p:nvPr/>
        </p:nvSpPr>
        <p:spPr bwMode="auto">
          <a:xfrm>
            <a:off x="2024063" y="2325688"/>
            <a:ext cx="34925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0" name="Oval 64"/>
          <p:cNvSpPr>
            <a:spLocks noChangeAspect="1" noChangeArrowheads="1"/>
          </p:cNvSpPr>
          <p:nvPr/>
        </p:nvSpPr>
        <p:spPr bwMode="auto">
          <a:xfrm>
            <a:off x="2628900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1" name="Oval 65"/>
          <p:cNvSpPr>
            <a:spLocks noChangeAspect="1" noChangeArrowheads="1"/>
          </p:cNvSpPr>
          <p:nvPr/>
        </p:nvSpPr>
        <p:spPr bwMode="auto">
          <a:xfrm>
            <a:off x="3235325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2" name="Oval 66"/>
          <p:cNvSpPr>
            <a:spLocks noChangeAspect="1" noChangeArrowheads="1"/>
          </p:cNvSpPr>
          <p:nvPr/>
        </p:nvSpPr>
        <p:spPr bwMode="auto">
          <a:xfrm>
            <a:off x="3838575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3" name="Oval 67"/>
          <p:cNvSpPr>
            <a:spLocks noChangeAspect="1" noChangeArrowheads="1"/>
          </p:cNvSpPr>
          <p:nvPr/>
        </p:nvSpPr>
        <p:spPr bwMode="auto">
          <a:xfrm>
            <a:off x="817563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4" name="Oval 68"/>
          <p:cNvSpPr>
            <a:spLocks noChangeAspect="1" noChangeArrowheads="1"/>
          </p:cNvSpPr>
          <p:nvPr/>
        </p:nvSpPr>
        <p:spPr bwMode="auto">
          <a:xfrm>
            <a:off x="4441825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" name="Oval 69"/>
          <p:cNvSpPr>
            <a:spLocks noChangeAspect="1" noChangeArrowheads="1"/>
          </p:cNvSpPr>
          <p:nvPr/>
        </p:nvSpPr>
        <p:spPr bwMode="auto">
          <a:xfrm>
            <a:off x="5048250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6" name="Oval 70"/>
          <p:cNvSpPr>
            <a:spLocks noChangeAspect="1" noChangeArrowheads="1"/>
          </p:cNvSpPr>
          <p:nvPr/>
        </p:nvSpPr>
        <p:spPr bwMode="auto">
          <a:xfrm>
            <a:off x="1420813" y="173672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7" name="Oval 71"/>
          <p:cNvSpPr>
            <a:spLocks noChangeAspect="1" noChangeArrowheads="1"/>
          </p:cNvSpPr>
          <p:nvPr/>
        </p:nvSpPr>
        <p:spPr bwMode="auto">
          <a:xfrm>
            <a:off x="2024063" y="1736725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8" name="Oval 72"/>
          <p:cNvSpPr>
            <a:spLocks noChangeAspect="1" noChangeArrowheads="1"/>
          </p:cNvSpPr>
          <p:nvPr/>
        </p:nvSpPr>
        <p:spPr bwMode="auto">
          <a:xfrm>
            <a:off x="2628900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9" name="Oval 73"/>
          <p:cNvSpPr>
            <a:spLocks noChangeAspect="1" noChangeArrowheads="1"/>
          </p:cNvSpPr>
          <p:nvPr/>
        </p:nvSpPr>
        <p:spPr bwMode="auto">
          <a:xfrm>
            <a:off x="3235325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0" name="Oval 74"/>
          <p:cNvSpPr>
            <a:spLocks noChangeAspect="1" noChangeArrowheads="1"/>
          </p:cNvSpPr>
          <p:nvPr/>
        </p:nvSpPr>
        <p:spPr bwMode="auto">
          <a:xfrm>
            <a:off x="3838575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1" name="Oval 75"/>
          <p:cNvSpPr>
            <a:spLocks noChangeAspect="1" noChangeArrowheads="1"/>
          </p:cNvSpPr>
          <p:nvPr/>
        </p:nvSpPr>
        <p:spPr bwMode="auto">
          <a:xfrm>
            <a:off x="817563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2" name="Oval 76"/>
          <p:cNvSpPr>
            <a:spLocks noChangeAspect="1" noChangeArrowheads="1"/>
          </p:cNvSpPr>
          <p:nvPr/>
        </p:nvSpPr>
        <p:spPr bwMode="auto">
          <a:xfrm>
            <a:off x="4441825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3" name="Oval 77"/>
          <p:cNvSpPr>
            <a:spLocks noChangeAspect="1" noChangeArrowheads="1"/>
          </p:cNvSpPr>
          <p:nvPr/>
        </p:nvSpPr>
        <p:spPr bwMode="auto">
          <a:xfrm>
            <a:off x="5048250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4" name="Text Box 78"/>
          <p:cNvSpPr txBox="1">
            <a:spLocks noChangeAspect="1" noChangeArrowheads="1"/>
          </p:cNvSpPr>
          <p:nvPr/>
        </p:nvSpPr>
        <p:spPr bwMode="auto">
          <a:xfrm>
            <a:off x="2191468" y="5865813"/>
            <a:ext cx="3609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L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5" name="Text Box 79"/>
          <p:cNvSpPr txBox="1">
            <a:spLocks noChangeAspect="1" noChangeArrowheads="1"/>
          </p:cNvSpPr>
          <p:nvPr/>
        </p:nvSpPr>
        <p:spPr bwMode="auto">
          <a:xfrm>
            <a:off x="2775668" y="5865813"/>
            <a:ext cx="4138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U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6" name="Text Box 80"/>
          <p:cNvSpPr txBox="1">
            <a:spLocks noChangeAspect="1" noChangeArrowheads="1"/>
          </p:cNvSpPr>
          <p:nvPr/>
        </p:nvSpPr>
        <p:spPr bwMode="auto">
          <a:xfrm>
            <a:off x="3388443" y="5865813"/>
            <a:ext cx="3722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S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7" name="Text Box 81"/>
          <p:cNvSpPr txBox="1">
            <a:spLocks noChangeAspect="1" noChangeArrowheads="1"/>
          </p:cNvSpPr>
          <p:nvPr/>
        </p:nvSpPr>
        <p:spPr bwMode="auto">
          <a:xfrm>
            <a:off x="444500" y="5384800"/>
            <a:ext cx="4090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H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38" name="Text Box 82"/>
          <p:cNvSpPr txBox="1">
            <a:spLocks noChangeAspect="1" noChangeArrowheads="1"/>
          </p:cNvSpPr>
          <p:nvPr/>
        </p:nvSpPr>
        <p:spPr bwMode="auto">
          <a:xfrm>
            <a:off x="298450" y="4813300"/>
            <a:ext cx="54373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C00000"/>
                </a:solidFill>
                <a:latin typeface="+mn-lt"/>
              </a:rPr>
              <a:t>P(s)</a:t>
            </a:r>
          </a:p>
        </p:txBody>
      </p:sp>
      <p:sp>
        <p:nvSpPr>
          <p:cNvPr id="239" name="Text Box 83"/>
          <p:cNvSpPr txBox="1">
            <a:spLocks noChangeAspect="1" noChangeArrowheads="1"/>
          </p:cNvSpPr>
          <p:nvPr/>
        </p:nvSpPr>
        <p:spPr bwMode="auto">
          <a:xfrm>
            <a:off x="298450" y="2466975"/>
            <a:ext cx="556563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C00000"/>
                </a:solidFill>
                <a:latin typeface="+mn-lt"/>
              </a:rPr>
              <a:t>V(s)</a:t>
            </a:r>
          </a:p>
        </p:txBody>
      </p:sp>
      <p:sp>
        <p:nvSpPr>
          <p:cNvPr id="240" name="Text Box 84"/>
          <p:cNvSpPr txBox="1">
            <a:spLocks noChangeAspect="1" noChangeArrowheads="1"/>
          </p:cNvSpPr>
          <p:nvPr/>
        </p:nvSpPr>
        <p:spPr bwMode="auto">
          <a:xfrm>
            <a:off x="465138" y="1847850"/>
            <a:ext cx="37702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T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1" name="Text Box 85"/>
          <p:cNvSpPr txBox="1">
            <a:spLocks noChangeAspect="1" noChangeArrowheads="1"/>
          </p:cNvSpPr>
          <p:nvPr/>
        </p:nvSpPr>
        <p:spPr bwMode="auto">
          <a:xfrm>
            <a:off x="471488" y="4217988"/>
            <a:ext cx="3609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L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2" name="Text Box 86"/>
          <p:cNvSpPr txBox="1">
            <a:spLocks noChangeAspect="1" noChangeArrowheads="1"/>
          </p:cNvSpPr>
          <p:nvPr/>
        </p:nvSpPr>
        <p:spPr bwMode="auto">
          <a:xfrm>
            <a:off x="444500" y="3656013"/>
            <a:ext cx="4138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U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3" name="Text Box 87"/>
          <p:cNvSpPr txBox="1">
            <a:spLocks noChangeAspect="1" noChangeArrowheads="1"/>
          </p:cNvSpPr>
          <p:nvPr/>
        </p:nvSpPr>
        <p:spPr bwMode="auto">
          <a:xfrm>
            <a:off x="455613" y="3049588"/>
            <a:ext cx="3722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S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315" name="Text Box 158"/>
          <p:cNvSpPr txBox="1">
            <a:spLocks noChangeArrowheads="1"/>
          </p:cNvSpPr>
          <p:nvPr/>
        </p:nvSpPr>
        <p:spPr bwMode="auto">
          <a:xfrm>
            <a:off x="152400" y="6188075"/>
            <a:ext cx="896399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Initially</a:t>
            </a:r>
          </a:p>
          <a:p>
            <a:pPr algn="ctr"/>
            <a:r>
              <a:rPr lang="en-US" sz="1800" dirty="0">
                <a:latin typeface="+mn-lt"/>
              </a:rPr>
              <a:t>s = 1</a:t>
            </a:r>
          </a:p>
        </p:txBody>
      </p:sp>
      <p:cxnSp>
        <p:nvCxnSpPr>
          <p:cNvPr id="321" name="Straight Arrow Connector 320"/>
          <p:cNvCxnSpPr>
            <a:stCxn id="315" idx="0"/>
          </p:cNvCxnSpPr>
          <p:nvPr/>
        </p:nvCxnSpPr>
        <p:spPr bwMode="auto">
          <a:xfrm rot="5400000" flipH="1" flipV="1">
            <a:off x="571763" y="5942276"/>
            <a:ext cx="274637" cy="216963"/>
          </a:xfrm>
          <a:prstGeom prst="straightConnector1">
            <a:avLst/>
          </a:prstGeom>
          <a:noFill/>
          <a:ln w="38100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  <p:grpSp>
        <p:nvGrpSpPr>
          <p:cNvPr id="3" name="Group 2"/>
          <p:cNvGrpSpPr/>
          <p:nvPr/>
        </p:nvGrpSpPr>
        <p:grpSpPr>
          <a:xfrm>
            <a:off x="842164" y="5479494"/>
            <a:ext cx="713134" cy="406259"/>
            <a:chOff x="842164" y="5479494"/>
            <a:chExt cx="713134" cy="406259"/>
          </a:xfrm>
        </p:grpSpPr>
        <p:sp>
          <p:nvSpPr>
            <p:cNvPr id="161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9494"/>
              <a:ext cx="268970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330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33" name="Group 332"/>
          <p:cNvGrpSpPr/>
          <p:nvPr/>
        </p:nvGrpSpPr>
        <p:grpSpPr>
          <a:xfrm>
            <a:off x="1462835" y="5478314"/>
            <a:ext cx="699362" cy="407439"/>
            <a:chOff x="842164" y="5478314"/>
            <a:chExt cx="699362" cy="407439"/>
          </a:xfrm>
        </p:grpSpPr>
        <p:sp>
          <p:nvSpPr>
            <p:cNvPr id="334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335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36" name="Group 335"/>
          <p:cNvGrpSpPr/>
          <p:nvPr/>
        </p:nvGrpSpPr>
        <p:grpSpPr>
          <a:xfrm>
            <a:off x="2060408" y="5478314"/>
            <a:ext cx="699362" cy="407439"/>
            <a:chOff x="842164" y="5478314"/>
            <a:chExt cx="699362" cy="407439"/>
          </a:xfrm>
        </p:grpSpPr>
        <p:sp>
          <p:nvSpPr>
            <p:cNvPr id="337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338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39" name="Group 338"/>
          <p:cNvGrpSpPr/>
          <p:nvPr/>
        </p:nvGrpSpPr>
        <p:grpSpPr>
          <a:xfrm>
            <a:off x="2662238" y="5478314"/>
            <a:ext cx="699362" cy="407439"/>
            <a:chOff x="842164" y="5478314"/>
            <a:chExt cx="699362" cy="407439"/>
          </a:xfrm>
        </p:grpSpPr>
        <p:sp>
          <p:nvSpPr>
            <p:cNvPr id="340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341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3235325" y="4990187"/>
            <a:ext cx="255198" cy="874038"/>
            <a:chOff x="3235325" y="4990187"/>
            <a:chExt cx="255198" cy="874038"/>
          </a:xfrm>
        </p:grpSpPr>
        <p:sp>
          <p:nvSpPr>
            <p:cNvPr id="347" name="Line 55"/>
            <p:cNvSpPr>
              <a:spLocks noChangeShapeType="1"/>
            </p:cNvSpPr>
            <p:nvPr/>
          </p:nvSpPr>
          <p:spPr bwMode="auto">
            <a:xfrm rot="16200000">
              <a:off x="2975641" y="5585619"/>
              <a:ext cx="557212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48" name="Text Box 142"/>
            <p:cNvSpPr txBox="1">
              <a:spLocks noChangeAspect="1" noChangeArrowheads="1"/>
            </p:cNvSpPr>
            <p:nvPr/>
          </p:nvSpPr>
          <p:spPr bwMode="auto">
            <a:xfrm>
              <a:off x="3235325" y="4990187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</p:grpSp>
      <p:grpSp>
        <p:nvGrpSpPr>
          <p:cNvPr id="349" name="Group 348"/>
          <p:cNvGrpSpPr/>
          <p:nvPr/>
        </p:nvGrpSpPr>
        <p:grpSpPr>
          <a:xfrm>
            <a:off x="3235325" y="4376281"/>
            <a:ext cx="296876" cy="874038"/>
            <a:chOff x="3235325" y="4990187"/>
            <a:chExt cx="296876" cy="874038"/>
          </a:xfrm>
        </p:grpSpPr>
        <p:sp>
          <p:nvSpPr>
            <p:cNvPr id="350" name="Line 55"/>
            <p:cNvSpPr>
              <a:spLocks noChangeShapeType="1"/>
            </p:cNvSpPr>
            <p:nvPr/>
          </p:nvSpPr>
          <p:spPr bwMode="auto">
            <a:xfrm rot="16200000">
              <a:off x="2975641" y="5585619"/>
              <a:ext cx="557212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51" name="Text Box 142"/>
            <p:cNvSpPr txBox="1">
              <a:spLocks noChangeAspect="1" noChangeArrowheads="1"/>
            </p:cNvSpPr>
            <p:nvPr/>
          </p:nvSpPr>
          <p:spPr bwMode="auto">
            <a:xfrm>
              <a:off x="3235325" y="4990187"/>
              <a:ext cx="296876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-1</a:t>
              </a:r>
            </a:p>
          </p:txBody>
        </p:sp>
      </p:grpSp>
      <p:sp>
        <p:nvSpPr>
          <p:cNvPr id="5" name="&quot;No&quot; Symbol 4"/>
          <p:cNvSpPr/>
          <p:nvPr/>
        </p:nvSpPr>
        <p:spPr bwMode="auto">
          <a:xfrm>
            <a:off x="2982616" y="4376281"/>
            <a:ext cx="778045" cy="778045"/>
          </a:xfrm>
          <a:prstGeom prst="noSmoking">
            <a:avLst/>
          </a:prstGeom>
          <a:solidFill>
            <a:srgbClr val="FF0000"/>
          </a:solidFill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352" name="Rectangle 351"/>
          <p:cNvSpPr>
            <a:spLocks noChangeAspect="1"/>
          </p:cNvSpPr>
          <p:nvPr/>
        </p:nvSpPr>
        <p:spPr bwMode="auto">
          <a:xfrm>
            <a:off x="2233653" y="3042591"/>
            <a:ext cx="1525289" cy="1470569"/>
          </a:xfrm>
          <a:prstGeom prst="rect">
            <a:avLst/>
          </a:prstGeom>
          <a:solidFill>
            <a:srgbClr val="F1C7C7">
              <a:alpha val="36000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353" name="TextBox 352"/>
          <p:cNvSpPr txBox="1"/>
          <p:nvPr/>
        </p:nvSpPr>
        <p:spPr>
          <a:xfrm>
            <a:off x="2233653" y="3619798"/>
            <a:ext cx="152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DB6F6F"/>
                </a:solidFill>
                <a:latin typeface="Calibri" pitchFamily="34" charset="0"/>
              </a:rPr>
              <a:t>Unsafe region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Rectangle 109"/>
          <p:cNvSpPr>
            <a:spLocks noChangeAspect="1"/>
          </p:cNvSpPr>
          <p:nvPr/>
        </p:nvSpPr>
        <p:spPr bwMode="auto">
          <a:xfrm>
            <a:off x="1941445" y="2835302"/>
            <a:ext cx="2011680" cy="1939512"/>
          </a:xfrm>
          <a:prstGeom prst="rect">
            <a:avLst/>
          </a:prstGeom>
          <a:solidFill>
            <a:srgbClr val="E49494"/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5846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</a:t>
            </a:r>
            <a:r>
              <a:rPr lang="en-US" dirty="0" err="1"/>
              <a:t>Mutexes</a:t>
            </a:r>
            <a:r>
              <a:rPr lang="en-US" dirty="0"/>
              <a:t> Work</a:t>
            </a:r>
          </a:p>
        </p:txBody>
      </p:sp>
      <p:sp>
        <p:nvSpPr>
          <p:cNvPr id="958468" name="Text Box 4"/>
          <p:cNvSpPr txBox="1">
            <a:spLocks noChangeArrowheads="1"/>
          </p:cNvSpPr>
          <p:nvPr/>
        </p:nvSpPr>
        <p:spPr bwMode="auto">
          <a:xfrm>
            <a:off x="5810250" y="1381125"/>
            <a:ext cx="3105150" cy="36009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tIns="0" bIns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Provide mutually exclusive access to shared variable by surrounding critical section with  </a:t>
            </a:r>
            <a:r>
              <a:rPr lang="en-US" sz="1800" i="1" dirty="0">
                <a:latin typeface="Calibri" pitchFamily="34" charset="0"/>
              </a:rPr>
              <a:t>P</a:t>
            </a:r>
            <a:r>
              <a:rPr lang="en-US" sz="1800" dirty="0">
                <a:latin typeface="Calibri" pitchFamily="34" charset="0"/>
              </a:rPr>
              <a:t> and </a:t>
            </a:r>
            <a:r>
              <a:rPr lang="en-US" sz="1800" i="1" dirty="0">
                <a:latin typeface="Calibri" pitchFamily="34" charset="0"/>
              </a:rPr>
              <a:t>V</a:t>
            </a:r>
            <a:r>
              <a:rPr lang="en-US" sz="1800" dirty="0">
                <a:latin typeface="Calibri" pitchFamily="34" charset="0"/>
              </a:rPr>
              <a:t> operations on semaphore </a:t>
            </a:r>
            <a:r>
              <a:rPr lang="en-US" sz="1800" dirty="0">
                <a:latin typeface="Courier New" pitchFamily="49" charset="0"/>
              </a:rPr>
              <a:t>s</a:t>
            </a:r>
            <a:r>
              <a:rPr lang="en-US" sz="1800" dirty="0">
                <a:latin typeface="Calibri" pitchFamily="34" charset="0"/>
              </a:rPr>
              <a:t> (initially set to 1)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Semaphore invariant </a:t>
            </a:r>
          </a:p>
          <a:p>
            <a:r>
              <a:rPr lang="en-US" sz="1800" dirty="0">
                <a:latin typeface="Calibri" pitchFamily="34" charset="0"/>
              </a:rPr>
              <a:t>creates a </a:t>
            </a:r>
            <a:r>
              <a:rPr lang="en-US" sz="1800" i="1" dirty="0">
                <a:solidFill>
                  <a:srgbClr val="FF0000"/>
                </a:solidFill>
                <a:latin typeface="Calibri" pitchFamily="34" charset="0"/>
              </a:rPr>
              <a:t>forbidden region</a:t>
            </a:r>
          </a:p>
          <a:p>
            <a:r>
              <a:rPr lang="en-US" sz="1800" dirty="0">
                <a:latin typeface="Calibri" pitchFamily="34" charset="0"/>
              </a:rPr>
              <a:t>that encloses unsafe region and that cannot be entered by any trajectory.</a:t>
            </a:r>
          </a:p>
          <a:p>
            <a:endParaRPr lang="en-US" sz="1800" dirty="0">
              <a:latin typeface="Calibri" pitchFamily="34" charset="0"/>
            </a:endParaRPr>
          </a:p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62" name="Line 6"/>
          <p:cNvSpPr>
            <a:spLocks noChangeAspect="1" noChangeShapeType="1"/>
          </p:cNvSpPr>
          <p:nvPr/>
        </p:nvSpPr>
        <p:spPr bwMode="auto">
          <a:xfrm flipV="1">
            <a:off x="817563" y="5888038"/>
            <a:ext cx="45910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3" name="Line 7"/>
          <p:cNvSpPr>
            <a:spLocks noChangeAspect="1" noChangeShapeType="1"/>
          </p:cNvSpPr>
          <p:nvPr/>
        </p:nvSpPr>
        <p:spPr bwMode="auto">
          <a:xfrm flipH="1" flipV="1">
            <a:off x="827088" y="1533525"/>
            <a:ext cx="0" cy="43545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4" name="Text Box 8"/>
          <p:cNvSpPr txBox="1">
            <a:spLocks noChangeAspect="1" noChangeArrowheads="1"/>
          </p:cNvSpPr>
          <p:nvPr/>
        </p:nvSpPr>
        <p:spPr bwMode="auto">
          <a:xfrm>
            <a:off x="956393" y="5865813"/>
            <a:ext cx="4090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H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165" name="Text Box 9"/>
          <p:cNvSpPr txBox="1">
            <a:spLocks noChangeAspect="1" noChangeArrowheads="1"/>
          </p:cNvSpPr>
          <p:nvPr/>
        </p:nvSpPr>
        <p:spPr bwMode="auto">
          <a:xfrm>
            <a:off x="1472331" y="5865813"/>
            <a:ext cx="54373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C00000"/>
                </a:solidFill>
                <a:latin typeface="+mn-lt"/>
              </a:rPr>
              <a:t>P(s)</a:t>
            </a:r>
          </a:p>
        </p:txBody>
      </p:sp>
      <p:sp>
        <p:nvSpPr>
          <p:cNvPr id="166" name="Text Box 10"/>
          <p:cNvSpPr txBox="1">
            <a:spLocks noChangeAspect="1" noChangeArrowheads="1"/>
          </p:cNvSpPr>
          <p:nvPr/>
        </p:nvSpPr>
        <p:spPr bwMode="auto">
          <a:xfrm>
            <a:off x="3923431" y="5865813"/>
            <a:ext cx="556563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C00000"/>
                </a:solidFill>
                <a:latin typeface="+mn-lt"/>
              </a:rPr>
              <a:t>V(s)</a:t>
            </a:r>
          </a:p>
        </p:txBody>
      </p:sp>
      <p:sp>
        <p:nvSpPr>
          <p:cNvPr id="167" name="Text Box 11"/>
          <p:cNvSpPr txBox="1">
            <a:spLocks noChangeAspect="1" noChangeArrowheads="1"/>
          </p:cNvSpPr>
          <p:nvPr/>
        </p:nvSpPr>
        <p:spPr bwMode="auto">
          <a:xfrm>
            <a:off x="4604468" y="5865813"/>
            <a:ext cx="37702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T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168" name="Text Box 12"/>
          <p:cNvSpPr txBox="1">
            <a:spLocks noChangeAspect="1" noChangeArrowheads="1"/>
          </p:cNvSpPr>
          <p:nvPr/>
        </p:nvSpPr>
        <p:spPr bwMode="auto">
          <a:xfrm>
            <a:off x="5486400" y="5690223"/>
            <a:ext cx="102367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>
                <a:latin typeface="+mn-lt"/>
              </a:rPr>
              <a:t>Thread 1</a:t>
            </a:r>
          </a:p>
        </p:txBody>
      </p:sp>
      <p:sp>
        <p:nvSpPr>
          <p:cNvPr id="169" name="Text Box 13"/>
          <p:cNvSpPr txBox="1">
            <a:spLocks noChangeAspect="1" noChangeArrowheads="1"/>
          </p:cNvSpPr>
          <p:nvPr/>
        </p:nvSpPr>
        <p:spPr bwMode="auto">
          <a:xfrm>
            <a:off x="304800" y="1078468"/>
            <a:ext cx="102367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+mn-lt"/>
              </a:rPr>
              <a:t>Thread 2</a:t>
            </a:r>
          </a:p>
        </p:txBody>
      </p:sp>
      <p:sp>
        <p:nvSpPr>
          <p:cNvPr id="170" name="Oval 14"/>
          <p:cNvSpPr>
            <a:spLocks noChangeAspect="1" noChangeArrowheads="1"/>
          </p:cNvSpPr>
          <p:nvPr/>
        </p:nvSpPr>
        <p:spPr bwMode="auto">
          <a:xfrm>
            <a:off x="142081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1" name="Oval 15"/>
          <p:cNvSpPr>
            <a:spLocks noChangeAspect="1" noChangeArrowheads="1"/>
          </p:cNvSpPr>
          <p:nvPr/>
        </p:nvSpPr>
        <p:spPr bwMode="auto">
          <a:xfrm>
            <a:off x="2024063" y="5273675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2" name="Oval 16"/>
          <p:cNvSpPr>
            <a:spLocks noChangeAspect="1" noChangeArrowheads="1"/>
          </p:cNvSpPr>
          <p:nvPr/>
        </p:nvSpPr>
        <p:spPr bwMode="auto">
          <a:xfrm>
            <a:off x="2630488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3" name="Oval 17"/>
          <p:cNvSpPr>
            <a:spLocks noChangeAspect="1" noChangeArrowheads="1"/>
          </p:cNvSpPr>
          <p:nvPr/>
        </p:nvSpPr>
        <p:spPr bwMode="auto">
          <a:xfrm>
            <a:off x="3235325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4" name="Oval 18"/>
          <p:cNvSpPr>
            <a:spLocks noChangeAspect="1" noChangeArrowheads="1"/>
          </p:cNvSpPr>
          <p:nvPr/>
        </p:nvSpPr>
        <p:spPr bwMode="auto">
          <a:xfrm>
            <a:off x="384016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5" name="Oval 19"/>
          <p:cNvSpPr>
            <a:spLocks noChangeAspect="1" noChangeArrowheads="1"/>
          </p:cNvSpPr>
          <p:nvPr/>
        </p:nvSpPr>
        <p:spPr bwMode="auto">
          <a:xfrm>
            <a:off x="817563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6" name="Oval 20"/>
          <p:cNvSpPr>
            <a:spLocks noChangeAspect="1" noChangeArrowheads="1"/>
          </p:cNvSpPr>
          <p:nvPr/>
        </p:nvSpPr>
        <p:spPr bwMode="auto">
          <a:xfrm>
            <a:off x="444341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7" name="Oval 21"/>
          <p:cNvSpPr>
            <a:spLocks noChangeAspect="1" noChangeArrowheads="1"/>
          </p:cNvSpPr>
          <p:nvPr/>
        </p:nvSpPr>
        <p:spPr bwMode="auto">
          <a:xfrm>
            <a:off x="5049838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817563" y="4684713"/>
            <a:ext cx="4264025" cy="31750"/>
            <a:chOff x="817563" y="4684713"/>
            <a:chExt cx="4264025" cy="31750"/>
          </a:xfrm>
        </p:grpSpPr>
        <p:sp>
          <p:nvSpPr>
            <p:cNvPr id="178" name="Oval 22"/>
            <p:cNvSpPr>
              <a:spLocks noChangeAspect="1" noChangeArrowheads="1"/>
            </p:cNvSpPr>
            <p:nvPr/>
          </p:nvSpPr>
          <p:spPr bwMode="auto">
            <a:xfrm>
              <a:off x="1420813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79" name="Oval 23"/>
            <p:cNvSpPr>
              <a:spLocks noChangeAspect="1" noChangeArrowheads="1"/>
            </p:cNvSpPr>
            <p:nvPr/>
          </p:nvSpPr>
          <p:spPr bwMode="auto">
            <a:xfrm>
              <a:off x="2024063" y="4684713"/>
              <a:ext cx="34925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0" name="Oval 24"/>
            <p:cNvSpPr>
              <a:spLocks noChangeAspect="1" noChangeArrowheads="1"/>
            </p:cNvSpPr>
            <p:nvPr/>
          </p:nvSpPr>
          <p:spPr bwMode="auto">
            <a:xfrm>
              <a:off x="2630488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1" name="Oval 25"/>
            <p:cNvSpPr>
              <a:spLocks noChangeAspect="1" noChangeArrowheads="1"/>
            </p:cNvSpPr>
            <p:nvPr/>
          </p:nvSpPr>
          <p:spPr bwMode="auto">
            <a:xfrm>
              <a:off x="3235325" y="4684713"/>
              <a:ext cx="31750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2" name="Oval 26"/>
            <p:cNvSpPr>
              <a:spLocks noChangeAspect="1" noChangeArrowheads="1"/>
            </p:cNvSpPr>
            <p:nvPr/>
          </p:nvSpPr>
          <p:spPr bwMode="auto">
            <a:xfrm>
              <a:off x="3840163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3" name="Oval 27"/>
            <p:cNvSpPr>
              <a:spLocks noChangeAspect="1" noChangeArrowheads="1"/>
            </p:cNvSpPr>
            <p:nvPr/>
          </p:nvSpPr>
          <p:spPr bwMode="auto">
            <a:xfrm>
              <a:off x="817563" y="4684713"/>
              <a:ext cx="31750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4" name="Oval 28"/>
            <p:cNvSpPr>
              <a:spLocks noChangeAspect="1" noChangeArrowheads="1"/>
            </p:cNvSpPr>
            <p:nvPr/>
          </p:nvSpPr>
          <p:spPr bwMode="auto">
            <a:xfrm>
              <a:off x="4443413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5" name="Oval 29"/>
            <p:cNvSpPr>
              <a:spLocks noChangeAspect="1" noChangeArrowheads="1"/>
            </p:cNvSpPr>
            <p:nvPr/>
          </p:nvSpPr>
          <p:spPr bwMode="auto">
            <a:xfrm>
              <a:off x="5049838" y="4684713"/>
              <a:ext cx="31750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186" name="Oval 30"/>
          <p:cNvSpPr>
            <a:spLocks noChangeAspect="1" noChangeArrowheads="1"/>
          </p:cNvSpPr>
          <p:nvPr/>
        </p:nvSpPr>
        <p:spPr bwMode="auto">
          <a:xfrm>
            <a:off x="142081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7" name="Oval 31"/>
          <p:cNvSpPr>
            <a:spLocks noChangeAspect="1" noChangeArrowheads="1"/>
          </p:cNvSpPr>
          <p:nvPr/>
        </p:nvSpPr>
        <p:spPr bwMode="auto">
          <a:xfrm>
            <a:off x="2024063" y="4094163"/>
            <a:ext cx="34925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8" name="Oval 32"/>
          <p:cNvSpPr>
            <a:spLocks noChangeAspect="1" noChangeArrowheads="1"/>
          </p:cNvSpPr>
          <p:nvPr/>
        </p:nvSpPr>
        <p:spPr bwMode="auto">
          <a:xfrm>
            <a:off x="2630488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9" name="Oval 33"/>
          <p:cNvSpPr>
            <a:spLocks noChangeAspect="1" noChangeArrowheads="1"/>
          </p:cNvSpPr>
          <p:nvPr/>
        </p:nvSpPr>
        <p:spPr bwMode="auto">
          <a:xfrm>
            <a:off x="3235325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0" name="Oval 34"/>
          <p:cNvSpPr>
            <a:spLocks noChangeAspect="1" noChangeArrowheads="1"/>
          </p:cNvSpPr>
          <p:nvPr/>
        </p:nvSpPr>
        <p:spPr bwMode="auto">
          <a:xfrm>
            <a:off x="384016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1" name="Oval 35"/>
          <p:cNvSpPr>
            <a:spLocks noChangeAspect="1" noChangeArrowheads="1"/>
          </p:cNvSpPr>
          <p:nvPr/>
        </p:nvSpPr>
        <p:spPr bwMode="auto">
          <a:xfrm>
            <a:off x="817563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2" name="Oval 36"/>
          <p:cNvSpPr>
            <a:spLocks noChangeAspect="1" noChangeArrowheads="1"/>
          </p:cNvSpPr>
          <p:nvPr/>
        </p:nvSpPr>
        <p:spPr bwMode="auto">
          <a:xfrm>
            <a:off x="444341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3" name="Oval 37"/>
          <p:cNvSpPr>
            <a:spLocks noChangeAspect="1" noChangeArrowheads="1"/>
          </p:cNvSpPr>
          <p:nvPr/>
        </p:nvSpPr>
        <p:spPr bwMode="auto">
          <a:xfrm>
            <a:off x="5049838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" name="Oval 38"/>
          <p:cNvSpPr>
            <a:spLocks noChangeAspect="1" noChangeArrowheads="1"/>
          </p:cNvSpPr>
          <p:nvPr/>
        </p:nvSpPr>
        <p:spPr bwMode="auto">
          <a:xfrm>
            <a:off x="142081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5" name="Oval 39"/>
          <p:cNvSpPr>
            <a:spLocks noChangeAspect="1" noChangeArrowheads="1"/>
          </p:cNvSpPr>
          <p:nvPr/>
        </p:nvSpPr>
        <p:spPr bwMode="auto">
          <a:xfrm>
            <a:off x="2024063" y="3505200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6" name="Oval 40"/>
          <p:cNvSpPr>
            <a:spLocks noChangeAspect="1" noChangeArrowheads="1"/>
          </p:cNvSpPr>
          <p:nvPr/>
        </p:nvSpPr>
        <p:spPr bwMode="auto">
          <a:xfrm>
            <a:off x="2630488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7" name="Oval 41"/>
          <p:cNvSpPr>
            <a:spLocks noChangeAspect="1" noChangeArrowheads="1"/>
          </p:cNvSpPr>
          <p:nvPr/>
        </p:nvSpPr>
        <p:spPr bwMode="auto">
          <a:xfrm>
            <a:off x="3235325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8" name="Oval 42"/>
          <p:cNvSpPr>
            <a:spLocks noChangeAspect="1" noChangeArrowheads="1"/>
          </p:cNvSpPr>
          <p:nvPr/>
        </p:nvSpPr>
        <p:spPr bwMode="auto">
          <a:xfrm>
            <a:off x="384016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9" name="Oval 43"/>
          <p:cNvSpPr>
            <a:spLocks noChangeAspect="1" noChangeArrowheads="1"/>
          </p:cNvSpPr>
          <p:nvPr/>
        </p:nvSpPr>
        <p:spPr bwMode="auto">
          <a:xfrm>
            <a:off x="817563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0" name="Oval 44"/>
          <p:cNvSpPr>
            <a:spLocks noChangeAspect="1" noChangeArrowheads="1"/>
          </p:cNvSpPr>
          <p:nvPr/>
        </p:nvSpPr>
        <p:spPr bwMode="auto">
          <a:xfrm>
            <a:off x="444341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1" name="Oval 45"/>
          <p:cNvSpPr>
            <a:spLocks noChangeAspect="1" noChangeArrowheads="1"/>
          </p:cNvSpPr>
          <p:nvPr/>
        </p:nvSpPr>
        <p:spPr bwMode="auto">
          <a:xfrm>
            <a:off x="5049838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2" name="Oval 46"/>
          <p:cNvSpPr>
            <a:spLocks noChangeAspect="1" noChangeArrowheads="1"/>
          </p:cNvSpPr>
          <p:nvPr/>
        </p:nvSpPr>
        <p:spPr bwMode="auto">
          <a:xfrm>
            <a:off x="142081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3" name="Oval 47"/>
          <p:cNvSpPr>
            <a:spLocks noChangeAspect="1" noChangeArrowheads="1"/>
          </p:cNvSpPr>
          <p:nvPr/>
        </p:nvSpPr>
        <p:spPr bwMode="auto">
          <a:xfrm>
            <a:off x="2024063" y="2916238"/>
            <a:ext cx="34925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" name="Oval 48"/>
          <p:cNvSpPr>
            <a:spLocks noChangeAspect="1" noChangeArrowheads="1"/>
          </p:cNvSpPr>
          <p:nvPr/>
        </p:nvSpPr>
        <p:spPr bwMode="auto">
          <a:xfrm>
            <a:off x="2630488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5" name="Oval 49"/>
          <p:cNvSpPr>
            <a:spLocks noChangeAspect="1" noChangeArrowheads="1"/>
          </p:cNvSpPr>
          <p:nvPr/>
        </p:nvSpPr>
        <p:spPr bwMode="auto">
          <a:xfrm>
            <a:off x="3235325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6" name="Oval 50"/>
          <p:cNvSpPr>
            <a:spLocks noChangeAspect="1" noChangeArrowheads="1"/>
          </p:cNvSpPr>
          <p:nvPr/>
        </p:nvSpPr>
        <p:spPr bwMode="auto">
          <a:xfrm>
            <a:off x="384016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7" name="Oval 51"/>
          <p:cNvSpPr>
            <a:spLocks noChangeAspect="1" noChangeArrowheads="1"/>
          </p:cNvSpPr>
          <p:nvPr/>
        </p:nvSpPr>
        <p:spPr bwMode="auto">
          <a:xfrm>
            <a:off x="817563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8" name="Oval 52"/>
          <p:cNvSpPr>
            <a:spLocks noChangeAspect="1" noChangeArrowheads="1"/>
          </p:cNvSpPr>
          <p:nvPr/>
        </p:nvSpPr>
        <p:spPr bwMode="auto">
          <a:xfrm>
            <a:off x="444341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9" name="Oval 53"/>
          <p:cNvSpPr>
            <a:spLocks noChangeAspect="1" noChangeArrowheads="1"/>
          </p:cNvSpPr>
          <p:nvPr/>
        </p:nvSpPr>
        <p:spPr bwMode="auto">
          <a:xfrm>
            <a:off x="5049838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0" name="Oval 54"/>
          <p:cNvSpPr>
            <a:spLocks noChangeAspect="1" noChangeArrowheads="1"/>
          </p:cNvSpPr>
          <p:nvPr/>
        </p:nvSpPr>
        <p:spPr bwMode="auto">
          <a:xfrm>
            <a:off x="1420813" y="586581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1" name="Oval 55"/>
          <p:cNvSpPr>
            <a:spLocks noChangeAspect="1" noChangeArrowheads="1"/>
          </p:cNvSpPr>
          <p:nvPr/>
        </p:nvSpPr>
        <p:spPr bwMode="auto">
          <a:xfrm>
            <a:off x="2024063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2" name="Oval 56"/>
          <p:cNvSpPr>
            <a:spLocks noChangeAspect="1" noChangeArrowheads="1"/>
          </p:cNvSpPr>
          <p:nvPr/>
        </p:nvSpPr>
        <p:spPr bwMode="auto">
          <a:xfrm>
            <a:off x="2628900" y="5864225"/>
            <a:ext cx="33338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3" name="Oval 57"/>
          <p:cNvSpPr>
            <a:spLocks noChangeAspect="1" noChangeArrowheads="1"/>
          </p:cNvSpPr>
          <p:nvPr/>
        </p:nvSpPr>
        <p:spPr bwMode="auto">
          <a:xfrm>
            <a:off x="3233738" y="5864225"/>
            <a:ext cx="33337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4" name="Oval 58"/>
          <p:cNvSpPr>
            <a:spLocks noChangeAspect="1" noChangeArrowheads="1"/>
          </p:cNvSpPr>
          <p:nvPr/>
        </p:nvSpPr>
        <p:spPr bwMode="auto">
          <a:xfrm>
            <a:off x="3836988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" name="Oval 59"/>
          <p:cNvSpPr>
            <a:spLocks noChangeAspect="1" noChangeArrowheads="1"/>
          </p:cNvSpPr>
          <p:nvPr/>
        </p:nvSpPr>
        <p:spPr bwMode="auto">
          <a:xfrm>
            <a:off x="817563" y="5864225"/>
            <a:ext cx="31750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6" name="Oval 60"/>
          <p:cNvSpPr>
            <a:spLocks noChangeAspect="1" noChangeArrowheads="1"/>
          </p:cNvSpPr>
          <p:nvPr/>
        </p:nvSpPr>
        <p:spPr bwMode="auto">
          <a:xfrm>
            <a:off x="4441825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7" name="Oval 61"/>
          <p:cNvSpPr>
            <a:spLocks noChangeAspect="1" noChangeArrowheads="1"/>
          </p:cNvSpPr>
          <p:nvPr/>
        </p:nvSpPr>
        <p:spPr bwMode="auto">
          <a:xfrm>
            <a:off x="5048250" y="5864225"/>
            <a:ext cx="33338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8" name="Oval 62"/>
          <p:cNvSpPr>
            <a:spLocks noChangeAspect="1" noChangeArrowheads="1"/>
          </p:cNvSpPr>
          <p:nvPr/>
        </p:nvSpPr>
        <p:spPr bwMode="auto">
          <a:xfrm>
            <a:off x="1420813" y="2325688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9" name="Oval 63"/>
          <p:cNvSpPr>
            <a:spLocks noChangeAspect="1" noChangeArrowheads="1"/>
          </p:cNvSpPr>
          <p:nvPr/>
        </p:nvSpPr>
        <p:spPr bwMode="auto">
          <a:xfrm>
            <a:off x="2024063" y="2325688"/>
            <a:ext cx="34925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0" name="Oval 64"/>
          <p:cNvSpPr>
            <a:spLocks noChangeAspect="1" noChangeArrowheads="1"/>
          </p:cNvSpPr>
          <p:nvPr/>
        </p:nvSpPr>
        <p:spPr bwMode="auto">
          <a:xfrm>
            <a:off x="2628900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1" name="Oval 65"/>
          <p:cNvSpPr>
            <a:spLocks noChangeAspect="1" noChangeArrowheads="1"/>
          </p:cNvSpPr>
          <p:nvPr/>
        </p:nvSpPr>
        <p:spPr bwMode="auto">
          <a:xfrm>
            <a:off x="3235325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2" name="Oval 66"/>
          <p:cNvSpPr>
            <a:spLocks noChangeAspect="1" noChangeArrowheads="1"/>
          </p:cNvSpPr>
          <p:nvPr/>
        </p:nvSpPr>
        <p:spPr bwMode="auto">
          <a:xfrm>
            <a:off x="3838575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3" name="Oval 67"/>
          <p:cNvSpPr>
            <a:spLocks noChangeAspect="1" noChangeArrowheads="1"/>
          </p:cNvSpPr>
          <p:nvPr/>
        </p:nvSpPr>
        <p:spPr bwMode="auto">
          <a:xfrm>
            <a:off x="817563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4" name="Oval 68"/>
          <p:cNvSpPr>
            <a:spLocks noChangeAspect="1" noChangeArrowheads="1"/>
          </p:cNvSpPr>
          <p:nvPr/>
        </p:nvSpPr>
        <p:spPr bwMode="auto">
          <a:xfrm>
            <a:off x="4441825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" name="Oval 69"/>
          <p:cNvSpPr>
            <a:spLocks noChangeAspect="1" noChangeArrowheads="1"/>
          </p:cNvSpPr>
          <p:nvPr/>
        </p:nvSpPr>
        <p:spPr bwMode="auto">
          <a:xfrm>
            <a:off x="5048250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6" name="Oval 70"/>
          <p:cNvSpPr>
            <a:spLocks noChangeAspect="1" noChangeArrowheads="1"/>
          </p:cNvSpPr>
          <p:nvPr/>
        </p:nvSpPr>
        <p:spPr bwMode="auto">
          <a:xfrm>
            <a:off x="1420813" y="173672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7" name="Oval 71"/>
          <p:cNvSpPr>
            <a:spLocks noChangeAspect="1" noChangeArrowheads="1"/>
          </p:cNvSpPr>
          <p:nvPr/>
        </p:nvSpPr>
        <p:spPr bwMode="auto">
          <a:xfrm>
            <a:off x="2024063" y="1736725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8" name="Oval 72"/>
          <p:cNvSpPr>
            <a:spLocks noChangeAspect="1" noChangeArrowheads="1"/>
          </p:cNvSpPr>
          <p:nvPr/>
        </p:nvSpPr>
        <p:spPr bwMode="auto">
          <a:xfrm>
            <a:off x="2628900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9" name="Oval 73"/>
          <p:cNvSpPr>
            <a:spLocks noChangeAspect="1" noChangeArrowheads="1"/>
          </p:cNvSpPr>
          <p:nvPr/>
        </p:nvSpPr>
        <p:spPr bwMode="auto">
          <a:xfrm>
            <a:off x="3235325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0" name="Oval 74"/>
          <p:cNvSpPr>
            <a:spLocks noChangeAspect="1" noChangeArrowheads="1"/>
          </p:cNvSpPr>
          <p:nvPr/>
        </p:nvSpPr>
        <p:spPr bwMode="auto">
          <a:xfrm>
            <a:off x="3838575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1" name="Oval 75"/>
          <p:cNvSpPr>
            <a:spLocks noChangeAspect="1" noChangeArrowheads="1"/>
          </p:cNvSpPr>
          <p:nvPr/>
        </p:nvSpPr>
        <p:spPr bwMode="auto">
          <a:xfrm>
            <a:off x="817563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2" name="Oval 76"/>
          <p:cNvSpPr>
            <a:spLocks noChangeAspect="1" noChangeArrowheads="1"/>
          </p:cNvSpPr>
          <p:nvPr/>
        </p:nvSpPr>
        <p:spPr bwMode="auto">
          <a:xfrm>
            <a:off x="4441825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3" name="Oval 77"/>
          <p:cNvSpPr>
            <a:spLocks noChangeAspect="1" noChangeArrowheads="1"/>
          </p:cNvSpPr>
          <p:nvPr/>
        </p:nvSpPr>
        <p:spPr bwMode="auto">
          <a:xfrm>
            <a:off x="5048250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4" name="Text Box 78"/>
          <p:cNvSpPr txBox="1">
            <a:spLocks noChangeAspect="1" noChangeArrowheads="1"/>
          </p:cNvSpPr>
          <p:nvPr/>
        </p:nvSpPr>
        <p:spPr bwMode="auto">
          <a:xfrm>
            <a:off x="2191468" y="5865813"/>
            <a:ext cx="3609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L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5" name="Text Box 79"/>
          <p:cNvSpPr txBox="1">
            <a:spLocks noChangeAspect="1" noChangeArrowheads="1"/>
          </p:cNvSpPr>
          <p:nvPr/>
        </p:nvSpPr>
        <p:spPr bwMode="auto">
          <a:xfrm>
            <a:off x="2775668" y="5865813"/>
            <a:ext cx="4138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U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6" name="Text Box 80"/>
          <p:cNvSpPr txBox="1">
            <a:spLocks noChangeAspect="1" noChangeArrowheads="1"/>
          </p:cNvSpPr>
          <p:nvPr/>
        </p:nvSpPr>
        <p:spPr bwMode="auto">
          <a:xfrm>
            <a:off x="3388443" y="5865813"/>
            <a:ext cx="3722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S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7" name="Text Box 81"/>
          <p:cNvSpPr txBox="1">
            <a:spLocks noChangeAspect="1" noChangeArrowheads="1"/>
          </p:cNvSpPr>
          <p:nvPr/>
        </p:nvSpPr>
        <p:spPr bwMode="auto">
          <a:xfrm>
            <a:off x="444500" y="5384800"/>
            <a:ext cx="4090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H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38" name="Text Box 82"/>
          <p:cNvSpPr txBox="1">
            <a:spLocks noChangeAspect="1" noChangeArrowheads="1"/>
          </p:cNvSpPr>
          <p:nvPr/>
        </p:nvSpPr>
        <p:spPr bwMode="auto">
          <a:xfrm>
            <a:off x="298450" y="4813300"/>
            <a:ext cx="54373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C00000"/>
                </a:solidFill>
                <a:latin typeface="+mn-lt"/>
              </a:rPr>
              <a:t>P(s)</a:t>
            </a:r>
          </a:p>
        </p:txBody>
      </p:sp>
      <p:sp>
        <p:nvSpPr>
          <p:cNvPr id="239" name="Text Box 83"/>
          <p:cNvSpPr txBox="1">
            <a:spLocks noChangeAspect="1" noChangeArrowheads="1"/>
          </p:cNvSpPr>
          <p:nvPr/>
        </p:nvSpPr>
        <p:spPr bwMode="auto">
          <a:xfrm>
            <a:off x="298450" y="2466975"/>
            <a:ext cx="556563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C00000"/>
                </a:solidFill>
                <a:latin typeface="+mn-lt"/>
              </a:rPr>
              <a:t>V(s)</a:t>
            </a:r>
          </a:p>
        </p:txBody>
      </p:sp>
      <p:sp>
        <p:nvSpPr>
          <p:cNvPr id="240" name="Text Box 84"/>
          <p:cNvSpPr txBox="1">
            <a:spLocks noChangeAspect="1" noChangeArrowheads="1"/>
          </p:cNvSpPr>
          <p:nvPr/>
        </p:nvSpPr>
        <p:spPr bwMode="auto">
          <a:xfrm>
            <a:off x="465138" y="1847850"/>
            <a:ext cx="37702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T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1" name="Text Box 85"/>
          <p:cNvSpPr txBox="1">
            <a:spLocks noChangeAspect="1" noChangeArrowheads="1"/>
          </p:cNvSpPr>
          <p:nvPr/>
        </p:nvSpPr>
        <p:spPr bwMode="auto">
          <a:xfrm>
            <a:off x="471488" y="4217988"/>
            <a:ext cx="3609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L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2" name="Text Box 86"/>
          <p:cNvSpPr txBox="1">
            <a:spLocks noChangeAspect="1" noChangeArrowheads="1"/>
          </p:cNvSpPr>
          <p:nvPr/>
        </p:nvSpPr>
        <p:spPr bwMode="auto">
          <a:xfrm>
            <a:off x="444500" y="3656013"/>
            <a:ext cx="4138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U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3" name="Text Box 87"/>
          <p:cNvSpPr txBox="1">
            <a:spLocks noChangeAspect="1" noChangeArrowheads="1"/>
          </p:cNvSpPr>
          <p:nvPr/>
        </p:nvSpPr>
        <p:spPr bwMode="auto">
          <a:xfrm>
            <a:off x="455613" y="3049588"/>
            <a:ext cx="3722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S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315" name="Text Box 158"/>
          <p:cNvSpPr txBox="1">
            <a:spLocks noChangeArrowheads="1"/>
          </p:cNvSpPr>
          <p:nvPr/>
        </p:nvSpPr>
        <p:spPr bwMode="auto">
          <a:xfrm>
            <a:off x="152400" y="6188075"/>
            <a:ext cx="896399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Initially</a:t>
            </a:r>
          </a:p>
          <a:p>
            <a:pPr algn="ctr"/>
            <a:r>
              <a:rPr lang="en-US" sz="1800" dirty="0">
                <a:latin typeface="+mn-lt"/>
              </a:rPr>
              <a:t>s = 1</a:t>
            </a:r>
          </a:p>
        </p:txBody>
      </p:sp>
      <p:cxnSp>
        <p:nvCxnSpPr>
          <p:cNvPr id="321" name="Straight Arrow Connector 320"/>
          <p:cNvCxnSpPr>
            <a:stCxn id="315" idx="0"/>
          </p:cNvCxnSpPr>
          <p:nvPr/>
        </p:nvCxnSpPr>
        <p:spPr bwMode="auto">
          <a:xfrm rot="5400000" flipH="1" flipV="1">
            <a:off x="571763" y="5942276"/>
            <a:ext cx="274637" cy="216963"/>
          </a:xfrm>
          <a:prstGeom prst="straightConnector1">
            <a:avLst/>
          </a:prstGeom>
          <a:noFill/>
          <a:ln w="38100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  <p:grpSp>
        <p:nvGrpSpPr>
          <p:cNvPr id="3" name="Group 2"/>
          <p:cNvGrpSpPr/>
          <p:nvPr/>
        </p:nvGrpSpPr>
        <p:grpSpPr>
          <a:xfrm>
            <a:off x="842164" y="5479494"/>
            <a:ext cx="713134" cy="406259"/>
            <a:chOff x="842164" y="5479494"/>
            <a:chExt cx="713134" cy="406259"/>
          </a:xfrm>
        </p:grpSpPr>
        <p:sp>
          <p:nvSpPr>
            <p:cNvPr id="161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9494"/>
              <a:ext cx="268970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330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33" name="Group 332"/>
          <p:cNvGrpSpPr/>
          <p:nvPr/>
        </p:nvGrpSpPr>
        <p:grpSpPr>
          <a:xfrm>
            <a:off x="1462835" y="5478314"/>
            <a:ext cx="699362" cy="407439"/>
            <a:chOff x="842164" y="5478314"/>
            <a:chExt cx="699362" cy="407439"/>
          </a:xfrm>
        </p:grpSpPr>
        <p:sp>
          <p:nvSpPr>
            <p:cNvPr id="334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335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36" name="Group 335"/>
          <p:cNvGrpSpPr/>
          <p:nvPr/>
        </p:nvGrpSpPr>
        <p:grpSpPr>
          <a:xfrm>
            <a:off x="2060408" y="5478314"/>
            <a:ext cx="699362" cy="407439"/>
            <a:chOff x="842164" y="5478314"/>
            <a:chExt cx="699362" cy="407439"/>
          </a:xfrm>
        </p:grpSpPr>
        <p:sp>
          <p:nvSpPr>
            <p:cNvPr id="337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338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39" name="Group 338"/>
          <p:cNvGrpSpPr/>
          <p:nvPr/>
        </p:nvGrpSpPr>
        <p:grpSpPr>
          <a:xfrm>
            <a:off x="2662238" y="5478314"/>
            <a:ext cx="699362" cy="407439"/>
            <a:chOff x="842164" y="5478314"/>
            <a:chExt cx="699362" cy="407439"/>
          </a:xfrm>
        </p:grpSpPr>
        <p:sp>
          <p:nvSpPr>
            <p:cNvPr id="340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341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3235325" y="4990187"/>
            <a:ext cx="255198" cy="874038"/>
            <a:chOff x="3235325" y="4990187"/>
            <a:chExt cx="255198" cy="874038"/>
          </a:xfrm>
        </p:grpSpPr>
        <p:sp>
          <p:nvSpPr>
            <p:cNvPr id="347" name="Line 55"/>
            <p:cNvSpPr>
              <a:spLocks noChangeShapeType="1"/>
            </p:cNvSpPr>
            <p:nvPr/>
          </p:nvSpPr>
          <p:spPr bwMode="auto">
            <a:xfrm rot="16200000">
              <a:off x="2975641" y="5585619"/>
              <a:ext cx="557212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48" name="Text Box 142"/>
            <p:cNvSpPr txBox="1">
              <a:spLocks noChangeAspect="1" noChangeArrowheads="1"/>
            </p:cNvSpPr>
            <p:nvPr/>
          </p:nvSpPr>
          <p:spPr bwMode="auto">
            <a:xfrm>
              <a:off x="3235325" y="4990187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</p:grpSp>
      <p:grpSp>
        <p:nvGrpSpPr>
          <p:cNvPr id="349" name="Group 348"/>
          <p:cNvGrpSpPr/>
          <p:nvPr/>
        </p:nvGrpSpPr>
        <p:grpSpPr>
          <a:xfrm>
            <a:off x="3235325" y="4376281"/>
            <a:ext cx="296876" cy="874038"/>
            <a:chOff x="3235325" y="4990187"/>
            <a:chExt cx="296876" cy="874038"/>
          </a:xfrm>
        </p:grpSpPr>
        <p:sp>
          <p:nvSpPr>
            <p:cNvPr id="350" name="Line 55"/>
            <p:cNvSpPr>
              <a:spLocks noChangeShapeType="1"/>
            </p:cNvSpPr>
            <p:nvPr/>
          </p:nvSpPr>
          <p:spPr bwMode="auto">
            <a:xfrm rot="16200000">
              <a:off x="2975641" y="5585619"/>
              <a:ext cx="557212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51" name="Text Box 142"/>
            <p:cNvSpPr txBox="1">
              <a:spLocks noChangeAspect="1" noChangeArrowheads="1"/>
            </p:cNvSpPr>
            <p:nvPr/>
          </p:nvSpPr>
          <p:spPr bwMode="auto">
            <a:xfrm>
              <a:off x="3235325" y="4990187"/>
              <a:ext cx="296876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-1</a:t>
              </a:r>
            </a:p>
          </p:txBody>
        </p:sp>
      </p:grpSp>
      <p:sp>
        <p:nvSpPr>
          <p:cNvPr id="5" name="&quot;No&quot; Symbol 4"/>
          <p:cNvSpPr/>
          <p:nvPr/>
        </p:nvSpPr>
        <p:spPr bwMode="auto">
          <a:xfrm>
            <a:off x="2982616" y="4376281"/>
            <a:ext cx="778045" cy="778045"/>
          </a:xfrm>
          <a:prstGeom prst="noSmoking">
            <a:avLst/>
          </a:prstGeom>
          <a:solidFill>
            <a:srgbClr val="FF0000"/>
          </a:solidFill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352" name="Rectangle 351"/>
          <p:cNvSpPr>
            <a:spLocks noChangeAspect="1"/>
          </p:cNvSpPr>
          <p:nvPr/>
        </p:nvSpPr>
        <p:spPr bwMode="auto">
          <a:xfrm>
            <a:off x="2233653" y="3042591"/>
            <a:ext cx="1525289" cy="1470569"/>
          </a:xfrm>
          <a:prstGeom prst="rect">
            <a:avLst/>
          </a:prstGeom>
          <a:solidFill>
            <a:srgbClr val="F1C7C7">
              <a:alpha val="36000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353" name="TextBox 352"/>
          <p:cNvSpPr txBox="1"/>
          <p:nvPr/>
        </p:nvSpPr>
        <p:spPr>
          <a:xfrm>
            <a:off x="2233653" y="3619798"/>
            <a:ext cx="152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DB6F6F"/>
                </a:solidFill>
                <a:latin typeface="Calibri" pitchFamily="34" charset="0"/>
              </a:rPr>
              <a:t>Unsafe region</a:t>
            </a:r>
          </a:p>
        </p:txBody>
      </p:sp>
    </p:spTree>
    <p:extLst>
      <p:ext uri="{BB962C8B-B14F-4D97-AF65-F5344CB8AC3E}">
        <p14:creationId xmlns:p14="http://schemas.microsoft.com/office/powerpoint/2010/main" val="14545792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Rectangle 109"/>
          <p:cNvSpPr>
            <a:spLocks noChangeAspect="1"/>
          </p:cNvSpPr>
          <p:nvPr/>
        </p:nvSpPr>
        <p:spPr bwMode="auto">
          <a:xfrm>
            <a:off x="1941445" y="2835302"/>
            <a:ext cx="2011680" cy="1939512"/>
          </a:xfrm>
          <a:prstGeom prst="rect">
            <a:avLst/>
          </a:prstGeom>
          <a:solidFill>
            <a:srgbClr val="E49494"/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95846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</a:t>
            </a:r>
            <a:r>
              <a:rPr lang="en-US" dirty="0" err="1"/>
              <a:t>Mutexes</a:t>
            </a:r>
            <a:r>
              <a:rPr lang="en-US" dirty="0"/>
              <a:t> Work</a:t>
            </a:r>
          </a:p>
        </p:txBody>
      </p:sp>
      <p:sp>
        <p:nvSpPr>
          <p:cNvPr id="958468" name="Text Box 4"/>
          <p:cNvSpPr txBox="1">
            <a:spLocks noChangeArrowheads="1"/>
          </p:cNvSpPr>
          <p:nvPr/>
        </p:nvSpPr>
        <p:spPr bwMode="auto">
          <a:xfrm>
            <a:off x="5810250" y="1381125"/>
            <a:ext cx="3105150" cy="36009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tIns="0" bIns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Provide mutually exclusive access to shared variable by surrounding critical section with  </a:t>
            </a:r>
            <a:r>
              <a:rPr lang="en-US" sz="1800" i="1" dirty="0">
                <a:latin typeface="Calibri" pitchFamily="34" charset="0"/>
              </a:rPr>
              <a:t>P</a:t>
            </a:r>
            <a:r>
              <a:rPr lang="en-US" sz="1800" dirty="0">
                <a:latin typeface="Calibri" pitchFamily="34" charset="0"/>
              </a:rPr>
              <a:t> and </a:t>
            </a:r>
            <a:r>
              <a:rPr lang="en-US" sz="1800" i="1" dirty="0">
                <a:latin typeface="Calibri" pitchFamily="34" charset="0"/>
              </a:rPr>
              <a:t>V</a:t>
            </a:r>
            <a:r>
              <a:rPr lang="en-US" sz="1800" dirty="0">
                <a:latin typeface="Calibri" pitchFamily="34" charset="0"/>
              </a:rPr>
              <a:t> operations on semaphore </a:t>
            </a:r>
            <a:r>
              <a:rPr lang="en-US" sz="1800" dirty="0">
                <a:latin typeface="Courier New" pitchFamily="49" charset="0"/>
              </a:rPr>
              <a:t>s</a:t>
            </a:r>
            <a:r>
              <a:rPr lang="en-US" sz="1800" dirty="0">
                <a:latin typeface="Calibri" pitchFamily="34" charset="0"/>
              </a:rPr>
              <a:t> (initially set to 1)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Semaphore invariant </a:t>
            </a:r>
          </a:p>
          <a:p>
            <a:r>
              <a:rPr lang="en-US" sz="1800" dirty="0">
                <a:latin typeface="Calibri" pitchFamily="34" charset="0"/>
              </a:rPr>
              <a:t>creates a </a:t>
            </a:r>
            <a:r>
              <a:rPr lang="en-US" sz="1800" i="1" dirty="0">
                <a:solidFill>
                  <a:srgbClr val="FF0000"/>
                </a:solidFill>
                <a:latin typeface="Calibri" pitchFamily="34" charset="0"/>
              </a:rPr>
              <a:t>forbidden region</a:t>
            </a:r>
          </a:p>
          <a:p>
            <a:r>
              <a:rPr lang="en-US" sz="1800" dirty="0">
                <a:latin typeface="Calibri" pitchFamily="34" charset="0"/>
              </a:rPr>
              <a:t>that encloses unsafe region and that cannot be entered by any trajectory.</a:t>
            </a:r>
          </a:p>
          <a:p>
            <a:endParaRPr lang="en-US" sz="1800" dirty="0">
              <a:latin typeface="Calibri" pitchFamily="34" charset="0"/>
            </a:endParaRPr>
          </a:p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62" name="Line 6"/>
          <p:cNvSpPr>
            <a:spLocks noChangeAspect="1" noChangeShapeType="1"/>
          </p:cNvSpPr>
          <p:nvPr/>
        </p:nvSpPr>
        <p:spPr bwMode="auto">
          <a:xfrm flipV="1">
            <a:off x="817563" y="5888038"/>
            <a:ext cx="45910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3" name="Line 7"/>
          <p:cNvSpPr>
            <a:spLocks noChangeAspect="1" noChangeShapeType="1"/>
          </p:cNvSpPr>
          <p:nvPr/>
        </p:nvSpPr>
        <p:spPr bwMode="auto">
          <a:xfrm flipH="1" flipV="1">
            <a:off x="827088" y="1533525"/>
            <a:ext cx="0" cy="43545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4" name="Text Box 8"/>
          <p:cNvSpPr txBox="1">
            <a:spLocks noChangeAspect="1" noChangeArrowheads="1"/>
          </p:cNvSpPr>
          <p:nvPr/>
        </p:nvSpPr>
        <p:spPr bwMode="auto">
          <a:xfrm>
            <a:off x="956393" y="5865813"/>
            <a:ext cx="4090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H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165" name="Text Box 9"/>
          <p:cNvSpPr txBox="1">
            <a:spLocks noChangeAspect="1" noChangeArrowheads="1"/>
          </p:cNvSpPr>
          <p:nvPr/>
        </p:nvSpPr>
        <p:spPr bwMode="auto">
          <a:xfrm>
            <a:off x="1472331" y="5865813"/>
            <a:ext cx="54373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C00000"/>
                </a:solidFill>
                <a:latin typeface="+mn-lt"/>
              </a:rPr>
              <a:t>P(s)</a:t>
            </a:r>
          </a:p>
        </p:txBody>
      </p:sp>
      <p:sp>
        <p:nvSpPr>
          <p:cNvPr id="166" name="Text Box 10"/>
          <p:cNvSpPr txBox="1">
            <a:spLocks noChangeAspect="1" noChangeArrowheads="1"/>
          </p:cNvSpPr>
          <p:nvPr/>
        </p:nvSpPr>
        <p:spPr bwMode="auto">
          <a:xfrm>
            <a:off x="3923431" y="5865813"/>
            <a:ext cx="556563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C00000"/>
                </a:solidFill>
                <a:latin typeface="+mn-lt"/>
              </a:rPr>
              <a:t>V(s)</a:t>
            </a:r>
          </a:p>
        </p:txBody>
      </p:sp>
      <p:sp>
        <p:nvSpPr>
          <p:cNvPr id="167" name="Text Box 11"/>
          <p:cNvSpPr txBox="1">
            <a:spLocks noChangeAspect="1" noChangeArrowheads="1"/>
          </p:cNvSpPr>
          <p:nvPr/>
        </p:nvSpPr>
        <p:spPr bwMode="auto">
          <a:xfrm>
            <a:off x="4604468" y="5865813"/>
            <a:ext cx="37702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T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168" name="Text Box 12"/>
          <p:cNvSpPr txBox="1">
            <a:spLocks noChangeAspect="1" noChangeArrowheads="1"/>
          </p:cNvSpPr>
          <p:nvPr/>
        </p:nvSpPr>
        <p:spPr bwMode="auto">
          <a:xfrm>
            <a:off x="5486400" y="5690223"/>
            <a:ext cx="102367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>
                <a:latin typeface="+mn-lt"/>
              </a:rPr>
              <a:t>Thread 1</a:t>
            </a:r>
          </a:p>
        </p:txBody>
      </p:sp>
      <p:sp>
        <p:nvSpPr>
          <p:cNvPr id="169" name="Text Box 13"/>
          <p:cNvSpPr txBox="1">
            <a:spLocks noChangeAspect="1" noChangeArrowheads="1"/>
          </p:cNvSpPr>
          <p:nvPr/>
        </p:nvSpPr>
        <p:spPr bwMode="auto">
          <a:xfrm>
            <a:off x="304800" y="1078468"/>
            <a:ext cx="102367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+mn-lt"/>
              </a:rPr>
              <a:t>Thread 2</a:t>
            </a:r>
          </a:p>
        </p:txBody>
      </p:sp>
      <p:sp>
        <p:nvSpPr>
          <p:cNvPr id="170" name="Oval 14"/>
          <p:cNvSpPr>
            <a:spLocks noChangeAspect="1" noChangeArrowheads="1"/>
          </p:cNvSpPr>
          <p:nvPr/>
        </p:nvSpPr>
        <p:spPr bwMode="auto">
          <a:xfrm>
            <a:off x="142081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1" name="Oval 15"/>
          <p:cNvSpPr>
            <a:spLocks noChangeAspect="1" noChangeArrowheads="1"/>
          </p:cNvSpPr>
          <p:nvPr/>
        </p:nvSpPr>
        <p:spPr bwMode="auto">
          <a:xfrm>
            <a:off x="2024063" y="5273675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2" name="Oval 16"/>
          <p:cNvSpPr>
            <a:spLocks noChangeAspect="1" noChangeArrowheads="1"/>
          </p:cNvSpPr>
          <p:nvPr/>
        </p:nvSpPr>
        <p:spPr bwMode="auto">
          <a:xfrm>
            <a:off x="2630488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3" name="Oval 17"/>
          <p:cNvSpPr>
            <a:spLocks noChangeAspect="1" noChangeArrowheads="1"/>
          </p:cNvSpPr>
          <p:nvPr/>
        </p:nvSpPr>
        <p:spPr bwMode="auto">
          <a:xfrm>
            <a:off x="3235325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4" name="Oval 18"/>
          <p:cNvSpPr>
            <a:spLocks noChangeAspect="1" noChangeArrowheads="1"/>
          </p:cNvSpPr>
          <p:nvPr/>
        </p:nvSpPr>
        <p:spPr bwMode="auto">
          <a:xfrm>
            <a:off x="384016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5" name="Oval 19"/>
          <p:cNvSpPr>
            <a:spLocks noChangeAspect="1" noChangeArrowheads="1"/>
          </p:cNvSpPr>
          <p:nvPr/>
        </p:nvSpPr>
        <p:spPr bwMode="auto">
          <a:xfrm>
            <a:off x="817563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6" name="Oval 20"/>
          <p:cNvSpPr>
            <a:spLocks noChangeAspect="1" noChangeArrowheads="1"/>
          </p:cNvSpPr>
          <p:nvPr/>
        </p:nvSpPr>
        <p:spPr bwMode="auto">
          <a:xfrm>
            <a:off x="444341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7" name="Oval 21"/>
          <p:cNvSpPr>
            <a:spLocks noChangeAspect="1" noChangeArrowheads="1"/>
          </p:cNvSpPr>
          <p:nvPr/>
        </p:nvSpPr>
        <p:spPr bwMode="auto">
          <a:xfrm>
            <a:off x="5049838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817563" y="4684713"/>
            <a:ext cx="4264025" cy="31750"/>
            <a:chOff x="817563" y="4684713"/>
            <a:chExt cx="4264025" cy="31750"/>
          </a:xfrm>
        </p:grpSpPr>
        <p:sp>
          <p:nvSpPr>
            <p:cNvPr id="178" name="Oval 22"/>
            <p:cNvSpPr>
              <a:spLocks noChangeAspect="1" noChangeArrowheads="1"/>
            </p:cNvSpPr>
            <p:nvPr/>
          </p:nvSpPr>
          <p:spPr bwMode="auto">
            <a:xfrm>
              <a:off x="1420813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79" name="Oval 23"/>
            <p:cNvSpPr>
              <a:spLocks noChangeAspect="1" noChangeArrowheads="1"/>
            </p:cNvSpPr>
            <p:nvPr/>
          </p:nvSpPr>
          <p:spPr bwMode="auto">
            <a:xfrm>
              <a:off x="2024063" y="4684713"/>
              <a:ext cx="34925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0" name="Oval 24"/>
            <p:cNvSpPr>
              <a:spLocks noChangeAspect="1" noChangeArrowheads="1"/>
            </p:cNvSpPr>
            <p:nvPr/>
          </p:nvSpPr>
          <p:spPr bwMode="auto">
            <a:xfrm>
              <a:off x="2630488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1" name="Oval 25"/>
            <p:cNvSpPr>
              <a:spLocks noChangeAspect="1" noChangeArrowheads="1"/>
            </p:cNvSpPr>
            <p:nvPr/>
          </p:nvSpPr>
          <p:spPr bwMode="auto">
            <a:xfrm>
              <a:off x="3235325" y="4684713"/>
              <a:ext cx="31750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2" name="Oval 26"/>
            <p:cNvSpPr>
              <a:spLocks noChangeAspect="1" noChangeArrowheads="1"/>
            </p:cNvSpPr>
            <p:nvPr/>
          </p:nvSpPr>
          <p:spPr bwMode="auto">
            <a:xfrm>
              <a:off x="3840163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3" name="Oval 27"/>
            <p:cNvSpPr>
              <a:spLocks noChangeAspect="1" noChangeArrowheads="1"/>
            </p:cNvSpPr>
            <p:nvPr/>
          </p:nvSpPr>
          <p:spPr bwMode="auto">
            <a:xfrm>
              <a:off x="817563" y="4684713"/>
              <a:ext cx="31750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4" name="Oval 28"/>
            <p:cNvSpPr>
              <a:spLocks noChangeAspect="1" noChangeArrowheads="1"/>
            </p:cNvSpPr>
            <p:nvPr/>
          </p:nvSpPr>
          <p:spPr bwMode="auto">
            <a:xfrm>
              <a:off x="4443413" y="4684713"/>
              <a:ext cx="33337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85" name="Oval 29"/>
            <p:cNvSpPr>
              <a:spLocks noChangeAspect="1" noChangeArrowheads="1"/>
            </p:cNvSpPr>
            <p:nvPr/>
          </p:nvSpPr>
          <p:spPr bwMode="auto">
            <a:xfrm>
              <a:off x="5049838" y="4684713"/>
              <a:ext cx="31750" cy="31750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186" name="Oval 30"/>
          <p:cNvSpPr>
            <a:spLocks noChangeAspect="1" noChangeArrowheads="1"/>
          </p:cNvSpPr>
          <p:nvPr/>
        </p:nvSpPr>
        <p:spPr bwMode="auto">
          <a:xfrm>
            <a:off x="142081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7" name="Oval 31"/>
          <p:cNvSpPr>
            <a:spLocks noChangeAspect="1" noChangeArrowheads="1"/>
          </p:cNvSpPr>
          <p:nvPr/>
        </p:nvSpPr>
        <p:spPr bwMode="auto">
          <a:xfrm>
            <a:off x="2024063" y="4094163"/>
            <a:ext cx="34925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8" name="Oval 32"/>
          <p:cNvSpPr>
            <a:spLocks noChangeAspect="1" noChangeArrowheads="1"/>
          </p:cNvSpPr>
          <p:nvPr/>
        </p:nvSpPr>
        <p:spPr bwMode="auto">
          <a:xfrm>
            <a:off x="2630488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9" name="Oval 33"/>
          <p:cNvSpPr>
            <a:spLocks noChangeAspect="1" noChangeArrowheads="1"/>
          </p:cNvSpPr>
          <p:nvPr/>
        </p:nvSpPr>
        <p:spPr bwMode="auto">
          <a:xfrm>
            <a:off x="3235325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0" name="Oval 34"/>
          <p:cNvSpPr>
            <a:spLocks noChangeAspect="1" noChangeArrowheads="1"/>
          </p:cNvSpPr>
          <p:nvPr/>
        </p:nvSpPr>
        <p:spPr bwMode="auto">
          <a:xfrm>
            <a:off x="384016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1" name="Oval 35"/>
          <p:cNvSpPr>
            <a:spLocks noChangeAspect="1" noChangeArrowheads="1"/>
          </p:cNvSpPr>
          <p:nvPr/>
        </p:nvSpPr>
        <p:spPr bwMode="auto">
          <a:xfrm>
            <a:off x="817563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2" name="Oval 36"/>
          <p:cNvSpPr>
            <a:spLocks noChangeAspect="1" noChangeArrowheads="1"/>
          </p:cNvSpPr>
          <p:nvPr/>
        </p:nvSpPr>
        <p:spPr bwMode="auto">
          <a:xfrm>
            <a:off x="444341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3" name="Oval 37"/>
          <p:cNvSpPr>
            <a:spLocks noChangeAspect="1" noChangeArrowheads="1"/>
          </p:cNvSpPr>
          <p:nvPr/>
        </p:nvSpPr>
        <p:spPr bwMode="auto">
          <a:xfrm>
            <a:off x="5049838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" name="Oval 38"/>
          <p:cNvSpPr>
            <a:spLocks noChangeAspect="1" noChangeArrowheads="1"/>
          </p:cNvSpPr>
          <p:nvPr/>
        </p:nvSpPr>
        <p:spPr bwMode="auto">
          <a:xfrm>
            <a:off x="142081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5" name="Oval 39"/>
          <p:cNvSpPr>
            <a:spLocks noChangeAspect="1" noChangeArrowheads="1"/>
          </p:cNvSpPr>
          <p:nvPr/>
        </p:nvSpPr>
        <p:spPr bwMode="auto">
          <a:xfrm>
            <a:off x="2024063" y="3505200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6" name="Oval 40"/>
          <p:cNvSpPr>
            <a:spLocks noChangeAspect="1" noChangeArrowheads="1"/>
          </p:cNvSpPr>
          <p:nvPr/>
        </p:nvSpPr>
        <p:spPr bwMode="auto">
          <a:xfrm>
            <a:off x="2630488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7" name="Oval 41"/>
          <p:cNvSpPr>
            <a:spLocks noChangeAspect="1" noChangeArrowheads="1"/>
          </p:cNvSpPr>
          <p:nvPr/>
        </p:nvSpPr>
        <p:spPr bwMode="auto">
          <a:xfrm>
            <a:off x="3235325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8" name="Oval 42"/>
          <p:cNvSpPr>
            <a:spLocks noChangeAspect="1" noChangeArrowheads="1"/>
          </p:cNvSpPr>
          <p:nvPr/>
        </p:nvSpPr>
        <p:spPr bwMode="auto">
          <a:xfrm>
            <a:off x="384016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9" name="Oval 43"/>
          <p:cNvSpPr>
            <a:spLocks noChangeAspect="1" noChangeArrowheads="1"/>
          </p:cNvSpPr>
          <p:nvPr/>
        </p:nvSpPr>
        <p:spPr bwMode="auto">
          <a:xfrm>
            <a:off x="817563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0" name="Oval 44"/>
          <p:cNvSpPr>
            <a:spLocks noChangeAspect="1" noChangeArrowheads="1"/>
          </p:cNvSpPr>
          <p:nvPr/>
        </p:nvSpPr>
        <p:spPr bwMode="auto">
          <a:xfrm>
            <a:off x="444341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1" name="Oval 45"/>
          <p:cNvSpPr>
            <a:spLocks noChangeAspect="1" noChangeArrowheads="1"/>
          </p:cNvSpPr>
          <p:nvPr/>
        </p:nvSpPr>
        <p:spPr bwMode="auto">
          <a:xfrm>
            <a:off x="5049838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2" name="Oval 46"/>
          <p:cNvSpPr>
            <a:spLocks noChangeAspect="1" noChangeArrowheads="1"/>
          </p:cNvSpPr>
          <p:nvPr/>
        </p:nvSpPr>
        <p:spPr bwMode="auto">
          <a:xfrm>
            <a:off x="142081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3" name="Oval 47"/>
          <p:cNvSpPr>
            <a:spLocks noChangeAspect="1" noChangeArrowheads="1"/>
          </p:cNvSpPr>
          <p:nvPr/>
        </p:nvSpPr>
        <p:spPr bwMode="auto">
          <a:xfrm>
            <a:off x="2024063" y="2916238"/>
            <a:ext cx="34925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" name="Oval 48"/>
          <p:cNvSpPr>
            <a:spLocks noChangeAspect="1" noChangeArrowheads="1"/>
          </p:cNvSpPr>
          <p:nvPr/>
        </p:nvSpPr>
        <p:spPr bwMode="auto">
          <a:xfrm>
            <a:off x="2630488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5" name="Oval 49"/>
          <p:cNvSpPr>
            <a:spLocks noChangeAspect="1" noChangeArrowheads="1"/>
          </p:cNvSpPr>
          <p:nvPr/>
        </p:nvSpPr>
        <p:spPr bwMode="auto">
          <a:xfrm>
            <a:off x="3235325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6" name="Oval 50"/>
          <p:cNvSpPr>
            <a:spLocks noChangeAspect="1" noChangeArrowheads="1"/>
          </p:cNvSpPr>
          <p:nvPr/>
        </p:nvSpPr>
        <p:spPr bwMode="auto">
          <a:xfrm>
            <a:off x="384016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7" name="Oval 51"/>
          <p:cNvSpPr>
            <a:spLocks noChangeAspect="1" noChangeArrowheads="1"/>
          </p:cNvSpPr>
          <p:nvPr/>
        </p:nvSpPr>
        <p:spPr bwMode="auto">
          <a:xfrm>
            <a:off x="817563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8" name="Oval 52"/>
          <p:cNvSpPr>
            <a:spLocks noChangeAspect="1" noChangeArrowheads="1"/>
          </p:cNvSpPr>
          <p:nvPr/>
        </p:nvSpPr>
        <p:spPr bwMode="auto">
          <a:xfrm>
            <a:off x="444341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9" name="Oval 53"/>
          <p:cNvSpPr>
            <a:spLocks noChangeAspect="1" noChangeArrowheads="1"/>
          </p:cNvSpPr>
          <p:nvPr/>
        </p:nvSpPr>
        <p:spPr bwMode="auto">
          <a:xfrm>
            <a:off x="5049838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0" name="Oval 54"/>
          <p:cNvSpPr>
            <a:spLocks noChangeAspect="1" noChangeArrowheads="1"/>
          </p:cNvSpPr>
          <p:nvPr/>
        </p:nvSpPr>
        <p:spPr bwMode="auto">
          <a:xfrm>
            <a:off x="1420813" y="586581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1" name="Oval 55"/>
          <p:cNvSpPr>
            <a:spLocks noChangeAspect="1" noChangeArrowheads="1"/>
          </p:cNvSpPr>
          <p:nvPr/>
        </p:nvSpPr>
        <p:spPr bwMode="auto">
          <a:xfrm>
            <a:off x="2024063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2" name="Oval 56"/>
          <p:cNvSpPr>
            <a:spLocks noChangeAspect="1" noChangeArrowheads="1"/>
          </p:cNvSpPr>
          <p:nvPr/>
        </p:nvSpPr>
        <p:spPr bwMode="auto">
          <a:xfrm>
            <a:off x="2628900" y="5864225"/>
            <a:ext cx="33338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3" name="Oval 57"/>
          <p:cNvSpPr>
            <a:spLocks noChangeAspect="1" noChangeArrowheads="1"/>
          </p:cNvSpPr>
          <p:nvPr/>
        </p:nvSpPr>
        <p:spPr bwMode="auto">
          <a:xfrm>
            <a:off x="3233738" y="5864225"/>
            <a:ext cx="33337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4" name="Oval 58"/>
          <p:cNvSpPr>
            <a:spLocks noChangeAspect="1" noChangeArrowheads="1"/>
          </p:cNvSpPr>
          <p:nvPr/>
        </p:nvSpPr>
        <p:spPr bwMode="auto">
          <a:xfrm>
            <a:off x="3836988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" name="Oval 59"/>
          <p:cNvSpPr>
            <a:spLocks noChangeAspect="1" noChangeArrowheads="1"/>
          </p:cNvSpPr>
          <p:nvPr/>
        </p:nvSpPr>
        <p:spPr bwMode="auto">
          <a:xfrm>
            <a:off x="817563" y="5864225"/>
            <a:ext cx="31750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6" name="Oval 60"/>
          <p:cNvSpPr>
            <a:spLocks noChangeAspect="1" noChangeArrowheads="1"/>
          </p:cNvSpPr>
          <p:nvPr/>
        </p:nvSpPr>
        <p:spPr bwMode="auto">
          <a:xfrm>
            <a:off x="4441825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7" name="Oval 61"/>
          <p:cNvSpPr>
            <a:spLocks noChangeAspect="1" noChangeArrowheads="1"/>
          </p:cNvSpPr>
          <p:nvPr/>
        </p:nvSpPr>
        <p:spPr bwMode="auto">
          <a:xfrm>
            <a:off x="5048250" y="5864225"/>
            <a:ext cx="33338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8" name="Oval 62"/>
          <p:cNvSpPr>
            <a:spLocks noChangeAspect="1" noChangeArrowheads="1"/>
          </p:cNvSpPr>
          <p:nvPr/>
        </p:nvSpPr>
        <p:spPr bwMode="auto">
          <a:xfrm>
            <a:off x="1420813" y="2325688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9" name="Oval 63"/>
          <p:cNvSpPr>
            <a:spLocks noChangeAspect="1" noChangeArrowheads="1"/>
          </p:cNvSpPr>
          <p:nvPr/>
        </p:nvSpPr>
        <p:spPr bwMode="auto">
          <a:xfrm>
            <a:off x="2024063" y="2325688"/>
            <a:ext cx="34925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0" name="Oval 64"/>
          <p:cNvSpPr>
            <a:spLocks noChangeAspect="1" noChangeArrowheads="1"/>
          </p:cNvSpPr>
          <p:nvPr/>
        </p:nvSpPr>
        <p:spPr bwMode="auto">
          <a:xfrm>
            <a:off x="2628900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1" name="Oval 65"/>
          <p:cNvSpPr>
            <a:spLocks noChangeAspect="1" noChangeArrowheads="1"/>
          </p:cNvSpPr>
          <p:nvPr/>
        </p:nvSpPr>
        <p:spPr bwMode="auto">
          <a:xfrm>
            <a:off x="3235325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2" name="Oval 66"/>
          <p:cNvSpPr>
            <a:spLocks noChangeAspect="1" noChangeArrowheads="1"/>
          </p:cNvSpPr>
          <p:nvPr/>
        </p:nvSpPr>
        <p:spPr bwMode="auto">
          <a:xfrm>
            <a:off x="3838575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3" name="Oval 67"/>
          <p:cNvSpPr>
            <a:spLocks noChangeAspect="1" noChangeArrowheads="1"/>
          </p:cNvSpPr>
          <p:nvPr/>
        </p:nvSpPr>
        <p:spPr bwMode="auto">
          <a:xfrm>
            <a:off x="817563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4" name="Oval 68"/>
          <p:cNvSpPr>
            <a:spLocks noChangeAspect="1" noChangeArrowheads="1"/>
          </p:cNvSpPr>
          <p:nvPr/>
        </p:nvSpPr>
        <p:spPr bwMode="auto">
          <a:xfrm>
            <a:off x="4441825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" name="Oval 69"/>
          <p:cNvSpPr>
            <a:spLocks noChangeAspect="1" noChangeArrowheads="1"/>
          </p:cNvSpPr>
          <p:nvPr/>
        </p:nvSpPr>
        <p:spPr bwMode="auto">
          <a:xfrm>
            <a:off x="5048250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6" name="Oval 70"/>
          <p:cNvSpPr>
            <a:spLocks noChangeAspect="1" noChangeArrowheads="1"/>
          </p:cNvSpPr>
          <p:nvPr/>
        </p:nvSpPr>
        <p:spPr bwMode="auto">
          <a:xfrm>
            <a:off x="1420813" y="173672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7" name="Oval 71"/>
          <p:cNvSpPr>
            <a:spLocks noChangeAspect="1" noChangeArrowheads="1"/>
          </p:cNvSpPr>
          <p:nvPr/>
        </p:nvSpPr>
        <p:spPr bwMode="auto">
          <a:xfrm>
            <a:off x="2024063" y="1736725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8" name="Oval 72"/>
          <p:cNvSpPr>
            <a:spLocks noChangeAspect="1" noChangeArrowheads="1"/>
          </p:cNvSpPr>
          <p:nvPr/>
        </p:nvSpPr>
        <p:spPr bwMode="auto">
          <a:xfrm>
            <a:off x="2628900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9" name="Oval 73"/>
          <p:cNvSpPr>
            <a:spLocks noChangeAspect="1" noChangeArrowheads="1"/>
          </p:cNvSpPr>
          <p:nvPr/>
        </p:nvSpPr>
        <p:spPr bwMode="auto">
          <a:xfrm>
            <a:off x="3235325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0" name="Oval 74"/>
          <p:cNvSpPr>
            <a:spLocks noChangeAspect="1" noChangeArrowheads="1"/>
          </p:cNvSpPr>
          <p:nvPr/>
        </p:nvSpPr>
        <p:spPr bwMode="auto">
          <a:xfrm>
            <a:off x="3838575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1" name="Oval 75"/>
          <p:cNvSpPr>
            <a:spLocks noChangeAspect="1" noChangeArrowheads="1"/>
          </p:cNvSpPr>
          <p:nvPr/>
        </p:nvSpPr>
        <p:spPr bwMode="auto">
          <a:xfrm>
            <a:off x="817563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2" name="Oval 76"/>
          <p:cNvSpPr>
            <a:spLocks noChangeAspect="1" noChangeArrowheads="1"/>
          </p:cNvSpPr>
          <p:nvPr/>
        </p:nvSpPr>
        <p:spPr bwMode="auto">
          <a:xfrm>
            <a:off x="4441825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3" name="Oval 77"/>
          <p:cNvSpPr>
            <a:spLocks noChangeAspect="1" noChangeArrowheads="1"/>
          </p:cNvSpPr>
          <p:nvPr/>
        </p:nvSpPr>
        <p:spPr bwMode="auto">
          <a:xfrm>
            <a:off x="5048250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4" name="Text Box 78"/>
          <p:cNvSpPr txBox="1">
            <a:spLocks noChangeAspect="1" noChangeArrowheads="1"/>
          </p:cNvSpPr>
          <p:nvPr/>
        </p:nvSpPr>
        <p:spPr bwMode="auto">
          <a:xfrm>
            <a:off x="2191468" y="5865813"/>
            <a:ext cx="3609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L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5" name="Text Box 79"/>
          <p:cNvSpPr txBox="1">
            <a:spLocks noChangeAspect="1" noChangeArrowheads="1"/>
          </p:cNvSpPr>
          <p:nvPr/>
        </p:nvSpPr>
        <p:spPr bwMode="auto">
          <a:xfrm>
            <a:off x="2775668" y="5865813"/>
            <a:ext cx="4138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U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6" name="Text Box 80"/>
          <p:cNvSpPr txBox="1">
            <a:spLocks noChangeAspect="1" noChangeArrowheads="1"/>
          </p:cNvSpPr>
          <p:nvPr/>
        </p:nvSpPr>
        <p:spPr bwMode="auto">
          <a:xfrm>
            <a:off x="3388443" y="5865813"/>
            <a:ext cx="3722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S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7" name="Text Box 81"/>
          <p:cNvSpPr txBox="1">
            <a:spLocks noChangeAspect="1" noChangeArrowheads="1"/>
          </p:cNvSpPr>
          <p:nvPr/>
        </p:nvSpPr>
        <p:spPr bwMode="auto">
          <a:xfrm>
            <a:off x="444500" y="5384800"/>
            <a:ext cx="4090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H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38" name="Text Box 82"/>
          <p:cNvSpPr txBox="1">
            <a:spLocks noChangeAspect="1" noChangeArrowheads="1"/>
          </p:cNvSpPr>
          <p:nvPr/>
        </p:nvSpPr>
        <p:spPr bwMode="auto">
          <a:xfrm>
            <a:off x="298450" y="4813300"/>
            <a:ext cx="54373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C00000"/>
                </a:solidFill>
                <a:latin typeface="+mn-lt"/>
              </a:rPr>
              <a:t>P(s)</a:t>
            </a:r>
          </a:p>
        </p:txBody>
      </p:sp>
      <p:sp>
        <p:nvSpPr>
          <p:cNvPr id="239" name="Text Box 83"/>
          <p:cNvSpPr txBox="1">
            <a:spLocks noChangeAspect="1" noChangeArrowheads="1"/>
          </p:cNvSpPr>
          <p:nvPr/>
        </p:nvSpPr>
        <p:spPr bwMode="auto">
          <a:xfrm>
            <a:off x="298450" y="2466975"/>
            <a:ext cx="556563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C00000"/>
                </a:solidFill>
                <a:latin typeface="+mn-lt"/>
              </a:rPr>
              <a:t>V(s)</a:t>
            </a:r>
          </a:p>
        </p:txBody>
      </p:sp>
      <p:sp>
        <p:nvSpPr>
          <p:cNvPr id="240" name="Text Box 84"/>
          <p:cNvSpPr txBox="1">
            <a:spLocks noChangeAspect="1" noChangeArrowheads="1"/>
          </p:cNvSpPr>
          <p:nvPr/>
        </p:nvSpPr>
        <p:spPr bwMode="auto">
          <a:xfrm>
            <a:off x="465138" y="1847850"/>
            <a:ext cx="37702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T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1" name="Text Box 85"/>
          <p:cNvSpPr txBox="1">
            <a:spLocks noChangeAspect="1" noChangeArrowheads="1"/>
          </p:cNvSpPr>
          <p:nvPr/>
        </p:nvSpPr>
        <p:spPr bwMode="auto">
          <a:xfrm>
            <a:off x="471488" y="4217988"/>
            <a:ext cx="3609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L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2" name="Text Box 86"/>
          <p:cNvSpPr txBox="1">
            <a:spLocks noChangeAspect="1" noChangeArrowheads="1"/>
          </p:cNvSpPr>
          <p:nvPr/>
        </p:nvSpPr>
        <p:spPr bwMode="auto">
          <a:xfrm>
            <a:off x="444500" y="3656013"/>
            <a:ext cx="4138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U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3" name="Text Box 87"/>
          <p:cNvSpPr txBox="1">
            <a:spLocks noChangeAspect="1" noChangeArrowheads="1"/>
          </p:cNvSpPr>
          <p:nvPr/>
        </p:nvSpPr>
        <p:spPr bwMode="auto">
          <a:xfrm>
            <a:off x="455613" y="3049588"/>
            <a:ext cx="3722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S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315" name="Text Box 158"/>
          <p:cNvSpPr txBox="1">
            <a:spLocks noChangeArrowheads="1"/>
          </p:cNvSpPr>
          <p:nvPr/>
        </p:nvSpPr>
        <p:spPr bwMode="auto">
          <a:xfrm>
            <a:off x="152400" y="6188075"/>
            <a:ext cx="896399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Initially</a:t>
            </a:r>
          </a:p>
          <a:p>
            <a:pPr algn="ctr"/>
            <a:r>
              <a:rPr lang="en-US" sz="1800" dirty="0">
                <a:latin typeface="+mn-lt"/>
              </a:rPr>
              <a:t>s = 1</a:t>
            </a:r>
          </a:p>
        </p:txBody>
      </p:sp>
      <p:cxnSp>
        <p:nvCxnSpPr>
          <p:cNvPr id="321" name="Straight Arrow Connector 320"/>
          <p:cNvCxnSpPr>
            <a:stCxn id="315" idx="0"/>
          </p:cNvCxnSpPr>
          <p:nvPr/>
        </p:nvCxnSpPr>
        <p:spPr bwMode="auto">
          <a:xfrm rot="5400000" flipH="1" flipV="1">
            <a:off x="571763" y="5942276"/>
            <a:ext cx="274637" cy="216963"/>
          </a:xfrm>
          <a:prstGeom prst="straightConnector1">
            <a:avLst/>
          </a:prstGeom>
          <a:noFill/>
          <a:ln w="38100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  <p:grpSp>
        <p:nvGrpSpPr>
          <p:cNvPr id="3" name="Group 2"/>
          <p:cNvGrpSpPr/>
          <p:nvPr/>
        </p:nvGrpSpPr>
        <p:grpSpPr>
          <a:xfrm>
            <a:off x="842164" y="5479494"/>
            <a:ext cx="713134" cy="406259"/>
            <a:chOff x="842164" y="5479494"/>
            <a:chExt cx="713134" cy="406259"/>
          </a:xfrm>
        </p:grpSpPr>
        <p:sp>
          <p:nvSpPr>
            <p:cNvPr id="161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9494"/>
              <a:ext cx="268970" cy="2746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330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33" name="Group 332"/>
          <p:cNvGrpSpPr/>
          <p:nvPr/>
        </p:nvGrpSpPr>
        <p:grpSpPr>
          <a:xfrm>
            <a:off x="1462835" y="5478314"/>
            <a:ext cx="699362" cy="407439"/>
            <a:chOff x="842164" y="5478314"/>
            <a:chExt cx="699362" cy="407439"/>
          </a:xfrm>
        </p:grpSpPr>
        <p:sp>
          <p:nvSpPr>
            <p:cNvPr id="334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335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36" name="Group 335"/>
          <p:cNvGrpSpPr/>
          <p:nvPr/>
        </p:nvGrpSpPr>
        <p:grpSpPr>
          <a:xfrm>
            <a:off x="2060408" y="5478314"/>
            <a:ext cx="699362" cy="407439"/>
            <a:chOff x="842164" y="5478314"/>
            <a:chExt cx="699362" cy="407439"/>
          </a:xfrm>
        </p:grpSpPr>
        <p:sp>
          <p:nvSpPr>
            <p:cNvPr id="337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338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339" name="Group 338"/>
          <p:cNvGrpSpPr/>
          <p:nvPr/>
        </p:nvGrpSpPr>
        <p:grpSpPr>
          <a:xfrm>
            <a:off x="2662238" y="5478314"/>
            <a:ext cx="699362" cy="407439"/>
            <a:chOff x="842164" y="5478314"/>
            <a:chExt cx="699362" cy="407439"/>
          </a:xfrm>
        </p:grpSpPr>
        <p:sp>
          <p:nvSpPr>
            <p:cNvPr id="340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341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3235325" y="4990187"/>
            <a:ext cx="255198" cy="874038"/>
            <a:chOff x="3235325" y="4990187"/>
            <a:chExt cx="255198" cy="874038"/>
          </a:xfrm>
        </p:grpSpPr>
        <p:sp>
          <p:nvSpPr>
            <p:cNvPr id="347" name="Line 55"/>
            <p:cNvSpPr>
              <a:spLocks noChangeShapeType="1"/>
            </p:cNvSpPr>
            <p:nvPr/>
          </p:nvSpPr>
          <p:spPr bwMode="auto">
            <a:xfrm rot="16200000">
              <a:off x="2975641" y="5585619"/>
              <a:ext cx="557212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348" name="Text Box 142"/>
            <p:cNvSpPr txBox="1">
              <a:spLocks noChangeAspect="1" noChangeArrowheads="1"/>
            </p:cNvSpPr>
            <p:nvPr/>
          </p:nvSpPr>
          <p:spPr bwMode="auto">
            <a:xfrm>
              <a:off x="3235325" y="4990187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</p:grpSp>
      <p:sp>
        <p:nvSpPr>
          <p:cNvPr id="352" name="Rectangle 351"/>
          <p:cNvSpPr>
            <a:spLocks noChangeAspect="1"/>
          </p:cNvSpPr>
          <p:nvPr/>
        </p:nvSpPr>
        <p:spPr bwMode="auto">
          <a:xfrm>
            <a:off x="2233653" y="3042591"/>
            <a:ext cx="1525289" cy="1470569"/>
          </a:xfrm>
          <a:prstGeom prst="rect">
            <a:avLst/>
          </a:prstGeom>
          <a:solidFill>
            <a:srgbClr val="F1C7C7">
              <a:alpha val="36000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353" name="TextBox 352"/>
          <p:cNvSpPr txBox="1"/>
          <p:nvPr/>
        </p:nvSpPr>
        <p:spPr>
          <a:xfrm>
            <a:off x="2233653" y="3619798"/>
            <a:ext cx="152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DB6F6F"/>
                </a:solidFill>
                <a:latin typeface="Calibri" pitchFamily="34" charset="0"/>
              </a:rPr>
              <a:t>Unsafe region</a:t>
            </a:r>
          </a:p>
        </p:txBody>
      </p:sp>
      <p:grpSp>
        <p:nvGrpSpPr>
          <p:cNvPr id="111" name="Group 110"/>
          <p:cNvGrpSpPr/>
          <p:nvPr/>
        </p:nvGrpSpPr>
        <p:grpSpPr>
          <a:xfrm>
            <a:off x="3267075" y="4920974"/>
            <a:ext cx="699362" cy="407439"/>
            <a:chOff x="842164" y="5478314"/>
            <a:chExt cx="699362" cy="407439"/>
          </a:xfrm>
        </p:grpSpPr>
        <p:sp>
          <p:nvSpPr>
            <p:cNvPr id="112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113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114" name="Group 113"/>
          <p:cNvGrpSpPr/>
          <p:nvPr/>
        </p:nvGrpSpPr>
        <p:grpSpPr>
          <a:xfrm>
            <a:off x="3862066" y="4920974"/>
            <a:ext cx="699362" cy="407439"/>
            <a:chOff x="842164" y="5478314"/>
            <a:chExt cx="699362" cy="407439"/>
          </a:xfrm>
        </p:grpSpPr>
        <p:sp>
          <p:nvSpPr>
            <p:cNvPr id="115" name="Text Box 142"/>
            <p:cNvSpPr txBox="1">
              <a:spLocks noChangeAspect="1" noChangeArrowheads="1"/>
            </p:cNvSpPr>
            <p:nvPr/>
          </p:nvSpPr>
          <p:spPr bwMode="auto">
            <a:xfrm>
              <a:off x="1286328" y="5478314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116" name="Line 55"/>
            <p:cNvSpPr>
              <a:spLocks noChangeShapeType="1"/>
            </p:cNvSpPr>
            <p:nvPr/>
          </p:nvSpPr>
          <p:spPr bwMode="auto">
            <a:xfrm>
              <a:off x="842164" y="5885753"/>
              <a:ext cx="630167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117" name="Group 116"/>
          <p:cNvGrpSpPr/>
          <p:nvPr/>
        </p:nvGrpSpPr>
        <p:grpSpPr>
          <a:xfrm>
            <a:off x="4458494" y="4393148"/>
            <a:ext cx="255198" cy="874038"/>
            <a:chOff x="3235325" y="4990187"/>
            <a:chExt cx="255198" cy="874038"/>
          </a:xfrm>
        </p:grpSpPr>
        <p:sp>
          <p:nvSpPr>
            <p:cNvPr id="118" name="Line 55"/>
            <p:cNvSpPr>
              <a:spLocks noChangeShapeType="1"/>
            </p:cNvSpPr>
            <p:nvPr/>
          </p:nvSpPr>
          <p:spPr bwMode="auto">
            <a:xfrm rot="16200000">
              <a:off x="2975641" y="5585619"/>
              <a:ext cx="557212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9" name="Text Box 142"/>
            <p:cNvSpPr txBox="1">
              <a:spLocks noChangeAspect="1" noChangeArrowheads="1"/>
            </p:cNvSpPr>
            <p:nvPr/>
          </p:nvSpPr>
          <p:spPr bwMode="auto">
            <a:xfrm>
              <a:off x="3235325" y="4990187"/>
              <a:ext cx="255198" cy="2769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438555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Rectangle 317"/>
          <p:cNvSpPr>
            <a:spLocks noChangeAspect="1"/>
          </p:cNvSpPr>
          <p:nvPr/>
        </p:nvSpPr>
        <p:spPr bwMode="auto">
          <a:xfrm>
            <a:off x="1941445" y="2835302"/>
            <a:ext cx="2011680" cy="1939512"/>
          </a:xfrm>
          <a:prstGeom prst="rect">
            <a:avLst/>
          </a:prstGeom>
          <a:solidFill>
            <a:srgbClr val="E49494"/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316" name="Rectangle 315"/>
          <p:cNvSpPr>
            <a:spLocks noChangeAspect="1"/>
          </p:cNvSpPr>
          <p:nvPr/>
        </p:nvSpPr>
        <p:spPr bwMode="auto">
          <a:xfrm>
            <a:off x="2081253" y="2985061"/>
            <a:ext cx="1737360" cy="1675032"/>
          </a:xfrm>
          <a:prstGeom prst="rect">
            <a:avLst/>
          </a:prstGeom>
          <a:solidFill>
            <a:srgbClr val="F1C7C7"/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317" name="TextBox 316"/>
          <p:cNvSpPr txBox="1"/>
          <p:nvPr/>
        </p:nvSpPr>
        <p:spPr>
          <a:xfrm>
            <a:off x="2233653" y="3619798"/>
            <a:ext cx="152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DB6F6F"/>
                </a:solidFill>
                <a:latin typeface="Calibri" pitchFamily="34" charset="0"/>
              </a:rPr>
              <a:t>Unsafe region</a:t>
            </a:r>
          </a:p>
        </p:txBody>
      </p:sp>
      <p:sp>
        <p:nvSpPr>
          <p:cNvPr id="95846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</a:t>
            </a:r>
            <a:r>
              <a:rPr lang="en-US" dirty="0" err="1"/>
              <a:t>Mutexes</a:t>
            </a:r>
            <a:r>
              <a:rPr lang="en-US" dirty="0"/>
              <a:t> Work</a:t>
            </a:r>
          </a:p>
        </p:txBody>
      </p:sp>
      <p:sp>
        <p:nvSpPr>
          <p:cNvPr id="958468" name="Text Box 4"/>
          <p:cNvSpPr txBox="1">
            <a:spLocks noChangeArrowheads="1"/>
          </p:cNvSpPr>
          <p:nvPr/>
        </p:nvSpPr>
        <p:spPr bwMode="auto">
          <a:xfrm>
            <a:off x="5810250" y="1381125"/>
            <a:ext cx="3105150" cy="33239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tIns="0" bIns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Provide mutually exclusive access to shared variable by surrounding critical section with  </a:t>
            </a:r>
            <a:r>
              <a:rPr lang="en-US" sz="1800" i="1" dirty="0">
                <a:latin typeface="Calibri" pitchFamily="34" charset="0"/>
              </a:rPr>
              <a:t>P</a:t>
            </a:r>
            <a:r>
              <a:rPr lang="en-US" sz="1800" dirty="0">
                <a:latin typeface="Calibri" pitchFamily="34" charset="0"/>
              </a:rPr>
              <a:t> and </a:t>
            </a:r>
            <a:r>
              <a:rPr lang="en-US" sz="1800" i="1" dirty="0">
                <a:latin typeface="Calibri" pitchFamily="34" charset="0"/>
              </a:rPr>
              <a:t>V</a:t>
            </a:r>
            <a:r>
              <a:rPr lang="en-US" sz="1800" dirty="0">
                <a:latin typeface="Calibri" pitchFamily="34" charset="0"/>
              </a:rPr>
              <a:t> operations on semaphore </a:t>
            </a:r>
            <a:r>
              <a:rPr lang="en-US" sz="1800" dirty="0">
                <a:latin typeface="Courier New" pitchFamily="49" charset="0"/>
              </a:rPr>
              <a:t>s</a:t>
            </a:r>
            <a:r>
              <a:rPr lang="en-US" sz="1800" dirty="0">
                <a:latin typeface="Calibri" pitchFamily="34" charset="0"/>
              </a:rPr>
              <a:t> (initially set to 1)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Semaphore invariant </a:t>
            </a:r>
          </a:p>
          <a:p>
            <a:r>
              <a:rPr lang="en-US" sz="1800" dirty="0">
                <a:latin typeface="Calibri" pitchFamily="34" charset="0"/>
              </a:rPr>
              <a:t>creates a </a:t>
            </a:r>
            <a:r>
              <a:rPr lang="en-US" sz="1800" i="1" dirty="0">
                <a:solidFill>
                  <a:srgbClr val="FF0000"/>
                </a:solidFill>
                <a:latin typeface="Calibri" pitchFamily="34" charset="0"/>
              </a:rPr>
              <a:t>forbidden region</a:t>
            </a:r>
          </a:p>
          <a:p>
            <a:r>
              <a:rPr lang="en-US" sz="1800" dirty="0">
                <a:latin typeface="Calibri" pitchFamily="34" charset="0"/>
              </a:rPr>
              <a:t>that encloses unsafe region and that cannot be entered by any trajectory.</a:t>
            </a:r>
          </a:p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62" name="Line 6"/>
          <p:cNvSpPr>
            <a:spLocks noChangeAspect="1" noChangeShapeType="1"/>
          </p:cNvSpPr>
          <p:nvPr/>
        </p:nvSpPr>
        <p:spPr bwMode="auto">
          <a:xfrm flipV="1">
            <a:off x="817563" y="5888038"/>
            <a:ext cx="45910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3" name="Line 7"/>
          <p:cNvSpPr>
            <a:spLocks noChangeAspect="1" noChangeShapeType="1"/>
          </p:cNvSpPr>
          <p:nvPr/>
        </p:nvSpPr>
        <p:spPr bwMode="auto">
          <a:xfrm flipH="1" flipV="1">
            <a:off x="827088" y="1533525"/>
            <a:ext cx="0" cy="43545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4" name="Text Box 8"/>
          <p:cNvSpPr txBox="1">
            <a:spLocks noChangeAspect="1" noChangeArrowheads="1"/>
          </p:cNvSpPr>
          <p:nvPr/>
        </p:nvSpPr>
        <p:spPr bwMode="auto">
          <a:xfrm>
            <a:off x="956393" y="5865813"/>
            <a:ext cx="4090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H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165" name="Text Box 9"/>
          <p:cNvSpPr txBox="1">
            <a:spLocks noChangeAspect="1" noChangeArrowheads="1"/>
          </p:cNvSpPr>
          <p:nvPr/>
        </p:nvSpPr>
        <p:spPr bwMode="auto">
          <a:xfrm>
            <a:off x="1472331" y="5865813"/>
            <a:ext cx="54373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C00000"/>
                </a:solidFill>
                <a:latin typeface="+mn-lt"/>
              </a:rPr>
              <a:t>P(s)</a:t>
            </a:r>
          </a:p>
        </p:txBody>
      </p:sp>
      <p:sp>
        <p:nvSpPr>
          <p:cNvPr id="166" name="Text Box 10"/>
          <p:cNvSpPr txBox="1">
            <a:spLocks noChangeAspect="1" noChangeArrowheads="1"/>
          </p:cNvSpPr>
          <p:nvPr/>
        </p:nvSpPr>
        <p:spPr bwMode="auto">
          <a:xfrm>
            <a:off x="3923431" y="5865813"/>
            <a:ext cx="556563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C00000"/>
                </a:solidFill>
                <a:latin typeface="+mn-lt"/>
              </a:rPr>
              <a:t>V(s)</a:t>
            </a:r>
          </a:p>
        </p:txBody>
      </p:sp>
      <p:sp>
        <p:nvSpPr>
          <p:cNvPr id="167" name="Text Box 11"/>
          <p:cNvSpPr txBox="1">
            <a:spLocks noChangeAspect="1" noChangeArrowheads="1"/>
          </p:cNvSpPr>
          <p:nvPr/>
        </p:nvSpPr>
        <p:spPr bwMode="auto">
          <a:xfrm>
            <a:off x="4604468" y="5865813"/>
            <a:ext cx="37702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T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168" name="Text Box 12"/>
          <p:cNvSpPr txBox="1">
            <a:spLocks noChangeAspect="1" noChangeArrowheads="1"/>
          </p:cNvSpPr>
          <p:nvPr/>
        </p:nvSpPr>
        <p:spPr bwMode="auto">
          <a:xfrm>
            <a:off x="5486400" y="5690223"/>
            <a:ext cx="102367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>
                <a:latin typeface="+mn-lt"/>
              </a:rPr>
              <a:t>Thread 1</a:t>
            </a:r>
          </a:p>
        </p:txBody>
      </p:sp>
      <p:sp>
        <p:nvSpPr>
          <p:cNvPr id="169" name="Text Box 13"/>
          <p:cNvSpPr txBox="1">
            <a:spLocks noChangeAspect="1" noChangeArrowheads="1"/>
          </p:cNvSpPr>
          <p:nvPr/>
        </p:nvSpPr>
        <p:spPr bwMode="auto">
          <a:xfrm>
            <a:off x="304800" y="1078468"/>
            <a:ext cx="102367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+mn-lt"/>
              </a:rPr>
              <a:t>Thread 2</a:t>
            </a:r>
          </a:p>
        </p:txBody>
      </p:sp>
      <p:sp>
        <p:nvSpPr>
          <p:cNvPr id="170" name="Oval 14"/>
          <p:cNvSpPr>
            <a:spLocks noChangeAspect="1" noChangeArrowheads="1"/>
          </p:cNvSpPr>
          <p:nvPr/>
        </p:nvSpPr>
        <p:spPr bwMode="auto">
          <a:xfrm>
            <a:off x="142081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1" name="Oval 15"/>
          <p:cNvSpPr>
            <a:spLocks noChangeAspect="1" noChangeArrowheads="1"/>
          </p:cNvSpPr>
          <p:nvPr/>
        </p:nvSpPr>
        <p:spPr bwMode="auto">
          <a:xfrm>
            <a:off x="2024063" y="5273675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2" name="Oval 16"/>
          <p:cNvSpPr>
            <a:spLocks noChangeAspect="1" noChangeArrowheads="1"/>
          </p:cNvSpPr>
          <p:nvPr/>
        </p:nvSpPr>
        <p:spPr bwMode="auto">
          <a:xfrm>
            <a:off x="2630488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3" name="Oval 17"/>
          <p:cNvSpPr>
            <a:spLocks noChangeAspect="1" noChangeArrowheads="1"/>
          </p:cNvSpPr>
          <p:nvPr/>
        </p:nvSpPr>
        <p:spPr bwMode="auto">
          <a:xfrm>
            <a:off x="3235325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4" name="Oval 18"/>
          <p:cNvSpPr>
            <a:spLocks noChangeAspect="1" noChangeArrowheads="1"/>
          </p:cNvSpPr>
          <p:nvPr/>
        </p:nvSpPr>
        <p:spPr bwMode="auto">
          <a:xfrm>
            <a:off x="384016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5" name="Oval 19"/>
          <p:cNvSpPr>
            <a:spLocks noChangeAspect="1" noChangeArrowheads="1"/>
          </p:cNvSpPr>
          <p:nvPr/>
        </p:nvSpPr>
        <p:spPr bwMode="auto">
          <a:xfrm>
            <a:off x="817563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6" name="Oval 20"/>
          <p:cNvSpPr>
            <a:spLocks noChangeAspect="1" noChangeArrowheads="1"/>
          </p:cNvSpPr>
          <p:nvPr/>
        </p:nvSpPr>
        <p:spPr bwMode="auto">
          <a:xfrm>
            <a:off x="4443413" y="52736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7" name="Oval 21"/>
          <p:cNvSpPr>
            <a:spLocks noChangeAspect="1" noChangeArrowheads="1"/>
          </p:cNvSpPr>
          <p:nvPr/>
        </p:nvSpPr>
        <p:spPr bwMode="auto">
          <a:xfrm>
            <a:off x="5049838" y="52736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8" name="Oval 22"/>
          <p:cNvSpPr>
            <a:spLocks noChangeAspect="1" noChangeArrowheads="1"/>
          </p:cNvSpPr>
          <p:nvPr/>
        </p:nvSpPr>
        <p:spPr bwMode="auto">
          <a:xfrm>
            <a:off x="1420813" y="4684713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9" name="Oval 23"/>
          <p:cNvSpPr>
            <a:spLocks noChangeAspect="1" noChangeArrowheads="1"/>
          </p:cNvSpPr>
          <p:nvPr/>
        </p:nvSpPr>
        <p:spPr bwMode="auto">
          <a:xfrm>
            <a:off x="2024063" y="4684713"/>
            <a:ext cx="34925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0" name="Oval 24"/>
          <p:cNvSpPr>
            <a:spLocks noChangeAspect="1" noChangeArrowheads="1"/>
          </p:cNvSpPr>
          <p:nvPr/>
        </p:nvSpPr>
        <p:spPr bwMode="auto">
          <a:xfrm>
            <a:off x="2630488" y="4684713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1" name="Oval 25"/>
          <p:cNvSpPr>
            <a:spLocks noChangeAspect="1" noChangeArrowheads="1"/>
          </p:cNvSpPr>
          <p:nvPr/>
        </p:nvSpPr>
        <p:spPr bwMode="auto">
          <a:xfrm>
            <a:off x="3235325" y="4684713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2" name="Oval 26"/>
          <p:cNvSpPr>
            <a:spLocks noChangeAspect="1" noChangeArrowheads="1"/>
          </p:cNvSpPr>
          <p:nvPr/>
        </p:nvSpPr>
        <p:spPr bwMode="auto">
          <a:xfrm>
            <a:off x="3840163" y="4684713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3" name="Oval 27"/>
          <p:cNvSpPr>
            <a:spLocks noChangeAspect="1" noChangeArrowheads="1"/>
          </p:cNvSpPr>
          <p:nvPr/>
        </p:nvSpPr>
        <p:spPr bwMode="auto">
          <a:xfrm>
            <a:off x="817563" y="4684713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4" name="Oval 28"/>
          <p:cNvSpPr>
            <a:spLocks noChangeAspect="1" noChangeArrowheads="1"/>
          </p:cNvSpPr>
          <p:nvPr/>
        </p:nvSpPr>
        <p:spPr bwMode="auto">
          <a:xfrm>
            <a:off x="4443413" y="4684713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5" name="Oval 29"/>
          <p:cNvSpPr>
            <a:spLocks noChangeAspect="1" noChangeArrowheads="1"/>
          </p:cNvSpPr>
          <p:nvPr/>
        </p:nvSpPr>
        <p:spPr bwMode="auto">
          <a:xfrm>
            <a:off x="5049838" y="4684713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6" name="Oval 30"/>
          <p:cNvSpPr>
            <a:spLocks noChangeAspect="1" noChangeArrowheads="1"/>
          </p:cNvSpPr>
          <p:nvPr/>
        </p:nvSpPr>
        <p:spPr bwMode="auto">
          <a:xfrm>
            <a:off x="142081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7" name="Oval 31"/>
          <p:cNvSpPr>
            <a:spLocks noChangeAspect="1" noChangeArrowheads="1"/>
          </p:cNvSpPr>
          <p:nvPr/>
        </p:nvSpPr>
        <p:spPr bwMode="auto">
          <a:xfrm>
            <a:off x="2024063" y="4094163"/>
            <a:ext cx="34925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8" name="Oval 32"/>
          <p:cNvSpPr>
            <a:spLocks noChangeAspect="1" noChangeArrowheads="1"/>
          </p:cNvSpPr>
          <p:nvPr/>
        </p:nvSpPr>
        <p:spPr bwMode="auto">
          <a:xfrm>
            <a:off x="2630488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9" name="Oval 33"/>
          <p:cNvSpPr>
            <a:spLocks noChangeAspect="1" noChangeArrowheads="1"/>
          </p:cNvSpPr>
          <p:nvPr/>
        </p:nvSpPr>
        <p:spPr bwMode="auto">
          <a:xfrm>
            <a:off x="3235325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0" name="Oval 34"/>
          <p:cNvSpPr>
            <a:spLocks noChangeAspect="1" noChangeArrowheads="1"/>
          </p:cNvSpPr>
          <p:nvPr/>
        </p:nvSpPr>
        <p:spPr bwMode="auto">
          <a:xfrm>
            <a:off x="384016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1" name="Oval 35"/>
          <p:cNvSpPr>
            <a:spLocks noChangeAspect="1" noChangeArrowheads="1"/>
          </p:cNvSpPr>
          <p:nvPr/>
        </p:nvSpPr>
        <p:spPr bwMode="auto">
          <a:xfrm>
            <a:off x="817563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2" name="Oval 36"/>
          <p:cNvSpPr>
            <a:spLocks noChangeAspect="1" noChangeArrowheads="1"/>
          </p:cNvSpPr>
          <p:nvPr/>
        </p:nvSpPr>
        <p:spPr bwMode="auto">
          <a:xfrm>
            <a:off x="4443413" y="40941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3" name="Oval 37"/>
          <p:cNvSpPr>
            <a:spLocks noChangeAspect="1" noChangeArrowheads="1"/>
          </p:cNvSpPr>
          <p:nvPr/>
        </p:nvSpPr>
        <p:spPr bwMode="auto">
          <a:xfrm>
            <a:off x="5049838" y="40941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4" name="Oval 38"/>
          <p:cNvSpPr>
            <a:spLocks noChangeAspect="1" noChangeArrowheads="1"/>
          </p:cNvSpPr>
          <p:nvPr/>
        </p:nvSpPr>
        <p:spPr bwMode="auto">
          <a:xfrm>
            <a:off x="142081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5" name="Oval 39"/>
          <p:cNvSpPr>
            <a:spLocks noChangeAspect="1" noChangeArrowheads="1"/>
          </p:cNvSpPr>
          <p:nvPr/>
        </p:nvSpPr>
        <p:spPr bwMode="auto">
          <a:xfrm>
            <a:off x="2024063" y="3505200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6" name="Oval 40"/>
          <p:cNvSpPr>
            <a:spLocks noChangeAspect="1" noChangeArrowheads="1"/>
          </p:cNvSpPr>
          <p:nvPr/>
        </p:nvSpPr>
        <p:spPr bwMode="auto">
          <a:xfrm>
            <a:off x="2630488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7" name="Oval 41"/>
          <p:cNvSpPr>
            <a:spLocks noChangeAspect="1" noChangeArrowheads="1"/>
          </p:cNvSpPr>
          <p:nvPr/>
        </p:nvSpPr>
        <p:spPr bwMode="auto">
          <a:xfrm>
            <a:off x="3235325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8" name="Oval 42"/>
          <p:cNvSpPr>
            <a:spLocks noChangeAspect="1" noChangeArrowheads="1"/>
          </p:cNvSpPr>
          <p:nvPr/>
        </p:nvSpPr>
        <p:spPr bwMode="auto">
          <a:xfrm>
            <a:off x="384016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9" name="Oval 43"/>
          <p:cNvSpPr>
            <a:spLocks noChangeAspect="1" noChangeArrowheads="1"/>
          </p:cNvSpPr>
          <p:nvPr/>
        </p:nvSpPr>
        <p:spPr bwMode="auto">
          <a:xfrm>
            <a:off x="817563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0" name="Oval 44"/>
          <p:cNvSpPr>
            <a:spLocks noChangeAspect="1" noChangeArrowheads="1"/>
          </p:cNvSpPr>
          <p:nvPr/>
        </p:nvSpPr>
        <p:spPr bwMode="auto">
          <a:xfrm>
            <a:off x="4443413" y="35052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1" name="Oval 45"/>
          <p:cNvSpPr>
            <a:spLocks noChangeAspect="1" noChangeArrowheads="1"/>
          </p:cNvSpPr>
          <p:nvPr/>
        </p:nvSpPr>
        <p:spPr bwMode="auto">
          <a:xfrm>
            <a:off x="5049838" y="35052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2" name="Oval 46"/>
          <p:cNvSpPr>
            <a:spLocks noChangeAspect="1" noChangeArrowheads="1"/>
          </p:cNvSpPr>
          <p:nvPr/>
        </p:nvSpPr>
        <p:spPr bwMode="auto">
          <a:xfrm>
            <a:off x="142081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3" name="Oval 47"/>
          <p:cNvSpPr>
            <a:spLocks noChangeAspect="1" noChangeArrowheads="1"/>
          </p:cNvSpPr>
          <p:nvPr/>
        </p:nvSpPr>
        <p:spPr bwMode="auto">
          <a:xfrm>
            <a:off x="2024063" y="2916238"/>
            <a:ext cx="34925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" name="Oval 48"/>
          <p:cNvSpPr>
            <a:spLocks noChangeAspect="1" noChangeArrowheads="1"/>
          </p:cNvSpPr>
          <p:nvPr/>
        </p:nvSpPr>
        <p:spPr bwMode="auto">
          <a:xfrm>
            <a:off x="2630488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5" name="Oval 49"/>
          <p:cNvSpPr>
            <a:spLocks noChangeAspect="1" noChangeArrowheads="1"/>
          </p:cNvSpPr>
          <p:nvPr/>
        </p:nvSpPr>
        <p:spPr bwMode="auto">
          <a:xfrm>
            <a:off x="3235325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6" name="Oval 50"/>
          <p:cNvSpPr>
            <a:spLocks noChangeAspect="1" noChangeArrowheads="1"/>
          </p:cNvSpPr>
          <p:nvPr/>
        </p:nvSpPr>
        <p:spPr bwMode="auto">
          <a:xfrm>
            <a:off x="384016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7" name="Oval 51"/>
          <p:cNvSpPr>
            <a:spLocks noChangeAspect="1" noChangeArrowheads="1"/>
          </p:cNvSpPr>
          <p:nvPr/>
        </p:nvSpPr>
        <p:spPr bwMode="auto">
          <a:xfrm>
            <a:off x="817563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8" name="Oval 52"/>
          <p:cNvSpPr>
            <a:spLocks noChangeAspect="1" noChangeArrowheads="1"/>
          </p:cNvSpPr>
          <p:nvPr/>
        </p:nvSpPr>
        <p:spPr bwMode="auto">
          <a:xfrm>
            <a:off x="4443413" y="29162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9" name="Oval 53"/>
          <p:cNvSpPr>
            <a:spLocks noChangeAspect="1" noChangeArrowheads="1"/>
          </p:cNvSpPr>
          <p:nvPr/>
        </p:nvSpPr>
        <p:spPr bwMode="auto">
          <a:xfrm>
            <a:off x="5049838" y="29162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0" name="Oval 54"/>
          <p:cNvSpPr>
            <a:spLocks noChangeAspect="1" noChangeArrowheads="1"/>
          </p:cNvSpPr>
          <p:nvPr/>
        </p:nvSpPr>
        <p:spPr bwMode="auto">
          <a:xfrm>
            <a:off x="1420813" y="586581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1" name="Oval 55"/>
          <p:cNvSpPr>
            <a:spLocks noChangeAspect="1" noChangeArrowheads="1"/>
          </p:cNvSpPr>
          <p:nvPr/>
        </p:nvSpPr>
        <p:spPr bwMode="auto">
          <a:xfrm>
            <a:off x="2024063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2" name="Oval 56"/>
          <p:cNvSpPr>
            <a:spLocks noChangeAspect="1" noChangeArrowheads="1"/>
          </p:cNvSpPr>
          <p:nvPr/>
        </p:nvSpPr>
        <p:spPr bwMode="auto">
          <a:xfrm>
            <a:off x="2628900" y="5864225"/>
            <a:ext cx="33338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3" name="Oval 57"/>
          <p:cNvSpPr>
            <a:spLocks noChangeAspect="1" noChangeArrowheads="1"/>
          </p:cNvSpPr>
          <p:nvPr/>
        </p:nvSpPr>
        <p:spPr bwMode="auto">
          <a:xfrm>
            <a:off x="3233738" y="5864225"/>
            <a:ext cx="33337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4" name="Oval 58"/>
          <p:cNvSpPr>
            <a:spLocks noChangeAspect="1" noChangeArrowheads="1"/>
          </p:cNvSpPr>
          <p:nvPr/>
        </p:nvSpPr>
        <p:spPr bwMode="auto">
          <a:xfrm>
            <a:off x="3836988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5" name="Oval 59"/>
          <p:cNvSpPr>
            <a:spLocks noChangeAspect="1" noChangeArrowheads="1"/>
          </p:cNvSpPr>
          <p:nvPr/>
        </p:nvSpPr>
        <p:spPr bwMode="auto">
          <a:xfrm>
            <a:off x="817563" y="5864225"/>
            <a:ext cx="31750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6" name="Oval 60"/>
          <p:cNvSpPr>
            <a:spLocks noChangeAspect="1" noChangeArrowheads="1"/>
          </p:cNvSpPr>
          <p:nvPr/>
        </p:nvSpPr>
        <p:spPr bwMode="auto">
          <a:xfrm>
            <a:off x="4441825" y="58642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7" name="Oval 61"/>
          <p:cNvSpPr>
            <a:spLocks noChangeAspect="1" noChangeArrowheads="1"/>
          </p:cNvSpPr>
          <p:nvPr/>
        </p:nvSpPr>
        <p:spPr bwMode="auto">
          <a:xfrm>
            <a:off x="5048250" y="5864225"/>
            <a:ext cx="33338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8" name="Oval 62"/>
          <p:cNvSpPr>
            <a:spLocks noChangeAspect="1" noChangeArrowheads="1"/>
          </p:cNvSpPr>
          <p:nvPr/>
        </p:nvSpPr>
        <p:spPr bwMode="auto">
          <a:xfrm>
            <a:off x="1420813" y="2325688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19" name="Oval 63"/>
          <p:cNvSpPr>
            <a:spLocks noChangeAspect="1" noChangeArrowheads="1"/>
          </p:cNvSpPr>
          <p:nvPr/>
        </p:nvSpPr>
        <p:spPr bwMode="auto">
          <a:xfrm>
            <a:off x="2024063" y="2325688"/>
            <a:ext cx="34925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0" name="Oval 64"/>
          <p:cNvSpPr>
            <a:spLocks noChangeAspect="1" noChangeArrowheads="1"/>
          </p:cNvSpPr>
          <p:nvPr/>
        </p:nvSpPr>
        <p:spPr bwMode="auto">
          <a:xfrm>
            <a:off x="2628900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1" name="Oval 65"/>
          <p:cNvSpPr>
            <a:spLocks noChangeAspect="1" noChangeArrowheads="1"/>
          </p:cNvSpPr>
          <p:nvPr/>
        </p:nvSpPr>
        <p:spPr bwMode="auto">
          <a:xfrm>
            <a:off x="3235325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2" name="Oval 66"/>
          <p:cNvSpPr>
            <a:spLocks noChangeAspect="1" noChangeArrowheads="1"/>
          </p:cNvSpPr>
          <p:nvPr/>
        </p:nvSpPr>
        <p:spPr bwMode="auto">
          <a:xfrm>
            <a:off x="3838575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3" name="Oval 67"/>
          <p:cNvSpPr>
            <a:spLocks noChangeAspect="1" noChangeArrowheads="1"/>
          </p:cNvSpPr>
          <p:nvPr/>
        </p:nvSpPr>
        <p:spPr bwMode="auto">
          <a:xfrm>
            <a:off x="817563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4" name="Oval 68"/>
          <p:cNvSpPr>
            <a:spLocks noChangeAspect="1" noChangeArrowheads="1"/>
          </p:cNvSpPr>
          <p:nvPr/>
        </p:nvSpPr>
        <p:spPr bwMode="auto">
          <a:xfrm>
            <a:off x="4441825" y="23256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" name="Oval 69"/>
          <p:cNvSpPr>
            <a:spLocks noChangeAspect="1" noChangeArrowheads="1"/>
          </p:cNvSpPr>
          <p:nvPr/>
        </p:nvSpPr>
        <p:spPr bwMode="auto">
          <a:xfrm>
            <a:off x="5048250" y="23256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6" name="Oval 70"/>
          <p:cNvSpPr>
            <a:spLocks noChangeAspect="1" noChangeArrowheads="1"/>
          </p:cNvSpPr>
          <p:nvPr/>
        </p:nvSpPr>
        <p:spPr bwMode="auto">
          <a:xfrm>
            <a:off x="1420813" y="173672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7" name="Oval 71"/>
          <p:cNvSpPr>
            <a:spLocks noChangeAspect="1" noChangeArrowheads="1"/>
          </p:cNvSpPr>
          <p:nvPr/>
        </p:nvSpPr>
        <p:spPr bwMode="auto">
          <a:xfrm>
            <a:off x="2024063" y="1736725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8" name="Oval 72"/>
          <p:cNvSpPr>
            <a:spLocks noChangeAspect="1" noChangeArrowheads="1"/>
          </p:cNvSpPr>
          <p:nvPr/>
        </p:nvSpPr>
        <p:spPr bwMode="auto">
          <a:xfrm>
            <a:off x="2628900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9" name="Oval 73"/>
          <p:cNvSpPr>
            <a:spLocks noChangeAspect="1" noChangeArrowheads="1"/>
          </p:cNvSpPr>
          <p:nvPr/>
        </p:nvSpPr>
        <p:spPr bwMode="auto">
          <a:xfrm>
            <a:off x="3235325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0" name="Oval 74"/>
          <p:cNvSpPr>
            <a:spLocks noChangeAspect="1" noChangeArrowheads="1"/>
          </p:cNvSpPr>
          <p:nvPr/>
        </p:nvSpPr>
        <p:spPr bwMode="auto">
          <a:xfrm>
            <a:off x="3838575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1" name="Oval 75"/>
          <p:cNvSpPr>
            <a:spLocks noChangeAspect="1" noChangeArrowheads="1"/>
          </p:cNvSpPr>
          <p:nvPr/>
        </p:nvSpPr>
        <p:spPr bwMode="auto">
          <a:xfrm>
            <a:off x="817563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2" name="Oval 76"/>
          <p:cNvSpPr>
            <a:spLocks noChangeAspect="1" noChangeArrowheads="1"/>
          </p:cNvSpPr>
          <p:nvPr/>
        </p:nvSpPr>
        <p:spPr bwMode="auto">
          <a:xfrm>
            <a:off x="4441825" y="17367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3" name="Oval 77"/>
          <p:cNvSpPr>
            <a:spLocks noChangeAspect="1" noChangeArrowheads="1"/>
          </p:cNvSpPr>
          <p:nvPr/>
        </p:nvSpPr>
        <p:spPr bwMode="auto">
          <a:xfrm>
            <a:off x="5048250" y="17367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34" name="Text Box 78"/>
          <p:cNvSpPr txBox="1">
            <a:spLocks noChangeAspect="1" noChangeArrowheads="1"/>
          </p:cNvSpPr>
          <p:nvPr/>
        </p:nvSpPr>
        <p:spPr bwMode="auto">
          <a:xfrm>
            <a:off x="2191468" y="5865813"/>
            <a:ext cx="3609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L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5" name="Text Box 79"/>
          <p:cNvSpPr txBox="1">
            <a:spLocks noChangeAspect="1" noChangeArrowheads="1"/>
          </p:cNvSpPr>
          <p:nvPr/>
        </p:nvSpPr>
        <p:spPr bwMode="auto">
          <a:xfrm>
            <a:off x="2775668" y="5865813"/>
            <a:ext cx="4138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U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6" name="Text Box 80"/>
          <p:cNvSpPr txBox="1">
            <a:spLocks noChangeAspect="1" noChangeArrowheads="1"/>
          </p:cNvSpPr>
          <p:nvPr/>
        </p:nvSpPr>
        <p:spPr bwMode="auto">
          <a:xfrm>
            <a:off x="3388443" y="5865813"/>
            <a:ext cx="3722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S</a:t>
            </a:r>
            <a:r>
              <a:rPr lang="en-US" sz="1800" baseline="-25000">
                <a:latin typeface="+mn-lt"/>
              </a:rPr>
              <a:t>1</a:t>
            </a:r>
            <a:endParaRPr lang="en-US" sz="1800">
              <a:latin typeface="+mn-lt"/>
            </a:endParaRPr>
          </a:p>
        </p:txBody>
      </p:sp>
      <p:sp>
        <p:nvSpPr>
          <p:cNvPr id="237" name="Text Box 81"/>
          <p:cNvSpPr txBox="1">
            <a:spLocks noChangeAspect="1" noChangeArrowheads="1"/>
          </p:cNvSpPr>
          <p:nvPr/>
        </p:nvSpPr>
        <p:spPr bwMode="auto">
          <a:xfrm>
            <a:off x="444500" y="5384800"/>
            <a:ext cx="4090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H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38" name="Text Box 82"/>
          <p:cNvSpPr txBox="1">
            <a:spLocks noChangeAspect="1" noChangeArrowheads="1"/>
          </p:cNvSpPr>
          <p:nvPr/>
        </p:nvSpPr>
        <p:spPr bwMode="auto">
          <a:xfrm>
            <a:off x="298450" y="4813300"/>
            <a:ext cx="54373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C00000"/>
                </a:solidFill>
                <a:latin typeface="+mn-lt"/>
              </a:rPr>
              <a:t>P(s)</a:t>
            </a:r>
          </a:p>
        </p:txBody>
      </p:sp>
      <p:sp>
        <p:nvSpPr>
          <p:cNvPr id="239" name="Text Box 83"/>
          <p:cNvSpPr txBox="1">
            <a:spLocks noChangeAspect="1" noChangeArrowheads="1"/>
          </p:cNvSpPr>
          <p:nvPr/>
        </p:nvSpPr>
        <p:spPr bwMode="auto">
          <a:xfrm>
            <a:off x="298450" y="2466975"/>
            <a:ext cx="556563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C00000"/>
                </a:solidFill>
                <a:latin typeface="+mn-lt"/>
              </a:rPr>
              <a:t>V(s)</a:t>
            </a:r>
          </a:p>
        </p:txBody>
      </p:sp>
      <p:sp>
        <p:nvSpPr>
          <p:cNvPr id="240" name="Text Box 84"/>
          <p:cNvSpPr txBox="1">
            <a:spLocks noChangeAspect="1" noChangeArrowheads="1"/>
          </p:cNvSpPr>
          <p:nvPr/>
        </p:nvSpPr>
        <p:spPr bwMode="auto">
          <a:xfrm>
            <a:off x="465138" y="1847850"/>
            <a:ext cx="37702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T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1" name="Text Box 85"/>
          <p:cNvSpPr txBox="1">
            <a:spLocks noChangeAspect="1" noChangeArrowheads="1"/>
          </p:cNvSpPr>
          <p:nvPr/>
        </p:nvSpPr>
        <p:spPr bwMode="auto">
          <a:xfrm>
            <a:off x="471488" y="4217988"/>
            <a:ext cx="3609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L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2" name="Text Box 86"/>
          <p:cNvSpPr txBox="1">
            <a:spLocks noChangeAspect="1" noChangeArrowheads="1"/>
          </p:cNvSpPr>
          <p:nvPr/>
        </p:nvSpPr>
        <p:spPr bwMode="auto">
          <a:xfrm>
            <a:off x="444500" y="3656013"/>
            <a:ext cx="41389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U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sp>
        <p:nvSpPr>
          <p:cNvPr id="243" name="Text Box 87"/>
          <p:cNvSpPr txBox="1">
            <a:spLocks noChangeAspect="1" noChangeArrowheads="1"/>
          </p:cNvSpPr>
          <p:nvPr/>
        </p:nvSpPr>
        <p:spPr bwMode="auto">
          <a:xfrm>
            <a:off x="455613" y="3049588"/>
            <a:ext cx="37221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S</a:t>
            </a:r>
            <a:r>
              <a:rPr lang="en-US" sz="1800" baseline="-25000">
                <a:latin typeface="+mn-lt"/>
              </a:rPr>
              <a:t>2</a:t>
            </a:r>
            <a:endParaRPr lang="en-US" sz="1800">
              <a:latin typeface="+mn-lt"/>
            </a:endParaRPr>
          </a:p>
        </p:txBody>
      </p:sp>
      <p:grpSp>
        <p:nvGrpSpPr>
          <p:cNvPr id="247" name="Group 90"/>
          <p:cNvGrpSpPr>
            <a:grpSpLocks noChangeAspect="1"/>
          </p:cNvGrpSpPr>
          <p:nvPr/>
        </p:nvGrpSpPr>
        <p:grpSpPr bwMode="auto">
          <a:xfrm>
            <a:off x="793750" y="5638800"/>
            <a:ext cx="4562475" cy="274638"/>
            <a:chOff x="638" y="3130"/>
            <a:chExt cx="3189" cy="192"/>
          </a:xfrm>
        </p:grpSpPr>
        <p:sp>
          <p:nvSpPr>
            <p:cNvPr id="248" name="Text Box 91"/>
            <p:cNvSpPr txBox="1">
              <a:spLocks noChangeAspect="1" noChangeArrowheads="1"/>
            </p:cNvSpPr>
            <p:nvPr/>
          </p:nvSpPr>
          <p:spPr bwMode="auto">
            <a:xfrm>
              <a:off x="638" y="3130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49" name="Text Box 92"/>
            <p:cNvSpPr txBox="1">
              <a:spLocks noChangeAspect="1" noChangeArrowheads="1"/>
            </p:cNvSpPr>
            <p:nvPr/>
          </p:nvSpPr>
          <p:spPr bwMode="auto">
            <a:xfrm>
              <a:off x="1095" y="3130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50" name="Text Box 93"/>
            <p:cNvSpPr txBox="1">
              <a:spLocks noChangeAspect="1" noChangeArrowheads="1"/>
            </p:cNvSpPr>
            <p:nvPr/>
          </p:nvSpPr>
          <p:spPr bwMode="auto">
            <a:xfrm>
              <a:off x="1527" y="3130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51" name="Text Box 94"/>
            <p:cNvSpPr txBox="1">
              <a:spLocks noChangeAspect="1" noChangeArrowheads="1"/>
            </p:cNvSpPr>
            <p:nvPr/>
          </p:nvSpPr>
          <p:spPr bwMode="auto">
            <a:xfrm>
              <a:off x="1911" y="3130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52" name="Text Box 95"/>
            <p:cNvSpPr txBox="1">
              <a:spLocks noChangeAspect="1" noChangeArrowheads="1"/>
            </p:cNvSpPr>
            <p:nvPr/>
          </p:nvSpPr>
          <p:spPr bwMode="auto">
            <a:xfrm>
              <a:off x="2343" y="3130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53" name="Text Box 96"/>
            <p:cNvSpPr txBox="1">
              <a:spLocks noChangeAspect="1" noChangeArrowheads="1"/>
            </p:cNvSpPr>
            <p:nvPr/>
          </p:nvSpPr>
          <p:spPr bwMode="auto">
            <a:xfrm>
              <a:off x="2775" y="3130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54" name="Text Box 97"/>
            <p:cNvSpPr txBox="1">
              <a:spLocks noChangeAspect="1" noChangeArrowheads="1"/>
            </p:cNvSpPr>
            <p:nvPr/>
          </p:nvSpPr>
          <p:spPr bwMode="auto">
            <a:xfrm>
              <a:off x="3207" y="3130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55" name="Text Box 98"/>
            <p:cNvSpPr txBox="1">
              <a:spLocks noChangeAspect="1" noChangeArrowheads="1"/>
            </p:cNvSpPr>
            <p:nvPr/>
          </p:nvSpPr>
          <p:spPr bwMode="auto">
            <a:xfrm>
              <a:off x="3639" y="3130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</p:grpSp>
      <p:grpSp>
        <p:nvGrpSpPr>
          <p:cNvPr id="256" name="Group 99"/>
          <p:cNvGrpSpPr>
            <a:grpSpLocks noChangeAspect="1"/>
          </p:cNvGrpSpPr>
          <p:nvPr/>
        </p:nvGrpSpPr>
        <p:grpSpPr bwMode="auto">
          <a:xfrm>
            <a:off x="827088" y="4992688"/>
            <a:ext cx="4562475" cy="274637"/>
            <a:chOff x="615" y="2679"/>
            <a:chExt cx="3189" cy="192"/>
          </a:xfrm>
        </p:grpSpPr>
        <p:sp>
          <p:nvSpPr>
            <p:cNvPr id="257" name="Text Box 100"/>
            <p:cNvSpPr txBox="1">
              <a:spLocks noChangeAspect="1" noChangeArrowheads="1"/>
            </p:cNvSpPr>
            <p:nvPr/>
          </p:nvSpPr>
          <p:spPr bwMode="auto">
            <a:xfrm>
              <a:off x="615" y="2679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58" name="Text Box 101"/>
            <p:cNvSpPr txBox="1">
              <a:spLocks noChangeAspect="1" noChangeArrowheads="1"/>
            </p:cNvSpPr>
            <p:nvPr/>
          </p:nvSpPr>
          <p:spPr bwMode="auto">
            <a:xfrm>
              <a:off x="1072" y="2679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59" name="Text Box 102"/>
            <p:cNvSpPr txBox="1">
              <a:spLocks noChangeAspect="1" noChangeArrowheads="1"/>
            </p:cNvSpPr>
            <p:nvPr/>
          </p:nvSpPr>
          <p:spPr bwMode="auto">
            <a:xfrm>
              <a:off x="1504" y="2679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60" name="Text Box 103"/>
            <p:cNvSpPr txBox="1">
              <a:spLocks noChangeAspect="1" noChangeArrowheads="1"/>
            </p:cNvSpPr>
            <p:nvPr/>
          </p:nvSpPr>
          <p:spPr bwMode="auto">
            <a:xfrm>
              <a:off x="1888" y="2679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61" name="Text Box 104"/>
            <p:cNvSpPr txBox="1">
              <a:spLocks noChangeAspect="1" noChangeArrowheads="1"/>
            </p:cNvSpPr>
            <p:nvPr/>
          </p:nvSpPr>
          <p:spPr bwMode="auto">
            <a:xfrm>
              <a:off x="2321" y="2679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62" name="Text Box 105"/>
            <p:cNvSpPr txBox="1">
              <a:spLocks noChangeAspect="1" noChangeArrowheads="1"/>
            </p:cNvSpPr>
            <p:nvPr/>
          </p:nvSpPr>
          <p:spPr bwMode="auto">
            <a:xfrm>
              <a:off x="2752" y="2679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263" name="Text Box 106"/>
            <p:cNvSpPr txBox="1">
              <a:spLocks noChangeAspect="1" noChangeArrowheads="1"/>
            </p:cNvSpPr>
            <p:nvPr/>
          </p:nvSpPr>
          <p:spPr bwMode="auto">
            <a:xfrm>
              <a:off x="3184" y="2679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64" name="Text Box 107"/>
            <p:cNvSpPr txBox="1">
              <a:spLocks noChangeAspect="1" noChangeArrowheads="1"/>
            </p:cNvSpPr>
            <p:nvPr/>
          </p:nvSpPr>
          <p:spPr bwMode="auto">
            <a:xfrm>
              <a:off x="3617" y="2679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</p:grpSp>
      <p:sp>
        <p:nvSpPr>
          <p:cNvPr id="265" name="Text Box 108"/>
          <p:cNvSpPr txBox="1">
            <a:spLocks noChangeAspect="1" noChangeArrowheads="1"/>
          </p:cNvSpPr>
          <p:nvPr/>
        </p:nvSpPr>
        <p:spPr bwMode="auto">
          <a:xfrm>
            <a:off x="827088" y="4443413"/>
            <a:ext cx="2682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 dirty="0"/>
              <a:t>0</a:t>
            </a:r>
          </a:p>
        </p:txBody>
      </p:sp>
      <p:sp>
        <p:nvSpPr>
          <p:cNvPr id="266" name="Text Box 109"/>
          <p:cNvSpPr txBox="1">
            <a:spLocks noChangeAspect="1" noChangeArrowheads="1"/>
          </p:cNvSpPr>
          <p:nvPr/>
        </p:nvSpPr>
        <p:spPr bwMode="auto">
          <a:xfrm>
            <a:off x="1481138" y="4443413"/>
            <a:ext cx="2682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67" name="Text Box 110"/>
          <p:cNvSpPr txBox="1">
            <a:spLocks noChangeAspect="1" noChangeArrowheads="1"/>
          </p:cNvSpPr>
          <p:nvPr/>
        </p:nvSpPr>
        <p:spPr bwMode="auto">
          <a:xfrm>
            <a:off x="2043112" y="4402138"/>
            <a:ext cx="319088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68" name="Text Box 111"/>
          <p:cNvSpPr txBox="1">
            <a:spLocks noChangeAspect="1" noChangeArrowheads="1"/>
          </p:cNvSpPr>
          <p:nvPr/>
        </p:nvSpPr>
        <p:spPr bwMode="auto">
          <a:xfrm>
            <a:off x="2625726" y="4402138"/>
            <a:ext cx="3190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69" name="Text Box 112"/>
          <p:cNvSpPr txBox="1">
            <a:spLocks noChangeAspect="1" noChangeArrowheads="1"/>
          </p:cNvSpPr>
          <p:nvPr/>
        </p:nvSpPr>
        <p:spPr bwMode="auto">
          <a:xfrm>
            <a:off x="3243262" y="4402138"/>
            <a:ext cx="319088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70" name="Text Box 113"/>
          <p:cNvSpPr txBox="1">
            <a:spLocks noChangeAspect="1" noChangeArrowheads="1"/>
          </p:cNvSpPr>
          <p:nvPr/>
        </p:nvSpPr>
        <p:spPr bwMode="auto">
          <a:xfrm>
            <a:off x="3560763" y="4402138"/>
            <a:ext cx="3190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71" name="Text Box 114"/>
          <p:cNvSpPr txBox="1">
            <a:spLocks noChangeAspect="1" noChangeArrowheads="1"/>
          </p:cNvSpPr>
          <p:nvPr/>
        </p:nvSpPr>
        <p:spPr bwMode="auto">
          <a:xfrm>
            <a:off x="4502150" y="4443413"/>
            <a:ext cx="268288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72" name="Text Box 115"/>
          <p:cNvSpPr txBox="1">
            <a:spLocks noChangeAspect="1" noChangeArrowheads="1"/>
          </p:cNvSpPr>
          <p:nvPr/>
        </p:nvSpPr>
        <p:spPr bwMode="auto">
          <a:xfrm>
            <a:off x="5121275" y="4443413"/>
            <a:ext cx="268288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73" name="Text Box 116"/>
          <p:cNvSpPr txBox="1">
            <a:spLocks noChangeAspect="1" noChangeArrowheads="1"/>
          </p:cNvSpPr>
          <p:nvPr/>
        </p:nvSpPr>
        <p:spPr bwMode="auto">
          <a:xfrm>
            <a:off x="831850" y="3825875"/>
            <a:ext cx="2682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74" name="Text Box 117"/>
          <p:cNvSpPr txBox="1">
            <a:spLocks noChangeAspect="1" noChangeArrowheads="1"/>
          </p:cNvSpPr>
          <p:nvPr/>
        </p:nvSpPr>
        <p:spPr bwMode="auto">
          <a:xfrm>
            <a:off x="1484313" y="3825875"/>
            <a:ext cx="2682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75" name="Text Box 118"/>
          <p:cNvSpPr txBox="1">
            <a:spLocks noChangeAspect="1" noChangeArrowheads="1"/>
          </p:cNvSpPr>
          <p:nvPr/>
        </p:nvSpPr>
        <p:spPr bwMode="auto">
          <a:xfrm>
            <a:off x="2043113" y="3962400"/>
            <a:ext cx="3190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76" name="Text Box 119"/>
          <p:cNvSpPr txBox="1">
            <a:spLocks noChangeAspect="1" noChangeArrowheads="1"/>
          </p:cNvSpPr>
          <p:nvPr/>
        </p:nvSpPr>
        <p:spPr bwMode="auto">
          <a:xfrm>
            <a:off x="2625725" y="3962400"/>
            <a:ext cx="3190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77" name="Text Box 120"/>
          <p:cNvSpPr txBox="1">
            <a:spLocks noChangeAspect="1" noChangeArrowheads="1"/>
          </p:cNvSpPr>
          <p:nvPr/>
        </p:nvSpPr>
        <p:spPr bwMode="auto">
          <a:xfrm>
            <a:off x="3243263" y="3962400"/>
            <a:ext cx="3190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78" name="Text Box 121"/>
          <p:cNvSpPr txBox="1">
            <a:spLocks noChangeAspect="1" noChangeArrowheads="1"/>
          </p:cNvSpPr>
          <p:nvPr/>
        </p:nvSpPr>
        <p:spPr bwMode="auto">
          <a:xfrm>
            <a:off x="3560763" y="3962400"/>
            <a:ext cx="3190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79" name="Text Box 122"/>
          <p:cNvSpPr txBox="1">
            <a:spLocks noChangeAspect="1" noChangeArrowheads="1"/>
          </p:cNvSpPr>
          <p:nvPr/>
        </p:nvSpPr>
        <p:spPr bwMode="auto">
          <a:xfrm>
            <a:off x="4505325" y="3825875"/>
            <a:ext cx="2682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80" name="Text Box 123"/>
          <p:cNvSpPr txBox="1">
            <a:spLocks noChangeAspect="1" noChangeArrowheads="1"/>
          </p:cNvSpPr>
          <p:nvPr/>
        </p:nvSpPr>
        <p:spPr bwMode="auto">
          <a:xfrm>
            <a:off x="5122863" y="3825875"/>
            <a:ext cx="2682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81" name="Text Box 124"/>
          <p:cNvSpPr txBox="1">
            <a:spLocks noChangeAspect="1" noChangeArrowheads="1"/>
          </p:cNvSpPr>
          <p:nvPr/>
        </p:nvSpPr>
        <p:spPr bwMode="auto">
          <a:xfrm>
            <a:off x="831850" y="3276600"/>
            <a:ext cx="2682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82" name="Text Box 125"/>
          <p:cNvSpPr txBox="1">
            <a:spLocks noChangeAspect="1" noChangeArrowheads="1"/>
          </p:cNvSpPr>
          <p:nvPr/>
        </p:nvSpPr>
        <p:spPr bwMode="auto">
          <a:xfrm>
            <a:off x="1484313" y="3276600"/>
            <a:ext cx="2682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83" name="Text Box 126"/>
          <p:cNvSpPr txBox="1">
            <a:spLocks noChangeAspect="1" noChangeArrowheads="1"/>
          </p:cNvSpPr>
          <p:nvPr/>
        </p:nvSpPr>
        <p:spPr bwMode="auto">
          <a:xfrm>
            <a:off x="2043113" y="3371850"/>
            <a:ext cx="3190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84" name="Text Box 127"/>
          <p:cNvSpPr txBox="1">
            <a:spLocks noChangeAspect="1" noChangeArrowheads="1"/>
          </p:cNvSpPr>
          <p:nvPr/>
        </p:nvSpPr>
        <p:spPr bwMode="auto">
          <a:xfrm>
            <a:off x="2625725" y="3371850"/>
            <a:ext cx="3190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85" name="Text Box 128"/>
          <p:cNvSpPr txBox="1">
            <a:spLocks noChangeAspect="1" noChangeArrowheads="1"/>
          </p:cNvSpPr>
          <p:nvPr/>
        </p:nvSpPr>
        <p:spPr bwMode="auto">
          <a:xfrm>
            <a:off x="3243263" y="3371850"/>
            <a:ext cx="3190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86" name="Text Box 129"/>
          <p:cNvSpPr txBox="1">
            <a:spLocks noChangeAspect="1" noChangeArrowheads="1"/>
          </p:cNvSpPr>
          <p:nvPr/>
        </p:nvSpPr>
        <p:spPr bwMode="auto">
          <a:xfrm>
            <a:off x="3560763" y="3371850"/>
            <a:ext cx="3190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87" name="Text Box 130"/>
          <p:cNvSpPr txBox="1">
            <a:spLocks noChangeAspect="1" noChangeArrowheads="1"/>
          </p:cNvSpPr>
          <p:nvPr/>
        </p:nvSpPr>
        <p:spPr bwMode="auto">
          <a:xfrm>
            <a:off x="4505325" y="3276600"/>
            <a:ext cx="2682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88" name="Text Box 131"/>
          <p:cNvSpPr txBox="1">
            <a:spLocks noChangeAspect="1" noChangeArrowheads="1"/>
          </p:cNvSpPr>
          <p:nvPr/>
        </p:nvSpPr>
        <p:spPr bwMode="auto">
          <a:xfrm>
            <a:off x="5122863" y="3276600"/>
            <a:ext cx="2682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89" name="Text Box 132"/>
          <p:cNvSpPr txBox="1">
            <a:spLocks noChangeAspect="1" noChangeArrowheads="1"/>
          </p:cNvSpPr>
          <p:nvPr/>
        </p:nvSpPr>
        <p:spPr bwMode="auto">
          <a:xfrm>
            <a:off x="827088" y="2686050"/>
            <a:ext cx="2682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90" name="Text Box 133"/>
          <p:cNvSpPr txBox="1">
            <a:spLocks noChangeAspect="1" noChangeArrowheads="1"/>
          </p:cNvSpPr>
          <p:nvPr/>
        </p:nvSpPr>
        <p:spPr bwMode="auto">
          <a:xfrm>
            <a:off x="1481138" y="2686050"/>
            <a:ext cx="268287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91" name="Text Box 134"/>
          <p:cNvSpPr txBox="1">
            <a:spLocks noChangeAspect="1" noChangeArrowheads="1"/>
          </p:cNvSpPr>
          <p:nvPr/>
        </p:nvSpPr>
        <p:spPr bwMode="auto">
          <a:xfrm>
            <a:off x="2043113" y="2932113"/>
            <a:ext cx="3190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92" name="Text Box 135"/>
          <p:cNvSpPr txBox="1">
            <a:spLocks noChangeAspect="1" noChangeArrowheads="1"/>
          </p:cNvSpPr>
          <p:nvPr/>
        </p:nvSpPr>
        <p:spPr bwMode="auto">
          <a:xfrm>
            <a:off x="2625726" y="2932113"/>
            <a:ext cx="3190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93" name="Text Box 136"/>
          <p:cNvSpPr txBox="1">
            <a:spLocks noChangeAspect="1" noChangeArrowheads="1"/>
          </p:cNvSpPr>
          <p:nvPr/>
        </p:nvSpPr>
        <p:spPr bwMode="auto">
          <a:xfrm>
            <a:off x="3243262" y="2932113"/>
            <a:ext cx="319088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94" name="Text Box 137"/>
          <p:cNvSpPr txBox="1">
            <a:spLocks noChangeAspect="1" noChangeArrowheads="1"/>
          </p:cNvSpPr>
          <p:nvPr/>
        </p:nvSpPr>
        <p:spPr bwMode="auto">
          <a:xfrm>
            <a:off x="3560763" y="2932113"/>
            <a:ext cx="3190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-1</a:t>
            </a:r>
          </a:p>
        </p:txBody>
      </p:sp>
      <p:sp>
        <p:nvSpPr>
          <p:cNvPr id="295" name="Text Box 138"/>
          <p:cNvSpPr txBox="1">
            <a:spLocks noChangeAspect="1" noChangeArrowheads="1"/>
          </p:cNvSpPr>
          <p:nvPr/>
        </p:nvSpPr>
        <p:spPr bwMode="auto">
          <a:xfrm>
            <a:off x="4502150" y="2686050"/>
            <a:ext cx="2682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sp>
        <p:nvSpPr>
          <p:cNvPr id="296" name="Text Box 139"/>
          <p:cNvSpPr txBox="1">
            <a:spLocks noChangeAspect="1" noChangeArrowheads="1"/>
          </p:cNvSpPr>
          <p:nvPr/>
        </p:nvSpPr>
        <p:spPr bwMode="auto">
          <a:xfrm>
            <a:off x="5121275" y="2686050"/>
            <a:ext cx="26828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0</a:t>
            </a:r>
          </a:p>
        </p:txBody>
      </p:sp>
      <p:grpSp>
        <p:nvGrpSpPr>
          <p:cNvPr id="297" name="Group 140"/>
          <p:cNvGrpSpPr>
            <a:grpSpLocks noChangeAspect="1"/>
          </p:cNvGrpSpPr>
          <p:nvPr/>
        </p:nvGrpSpPr>
        <p:grpSpPr bwMode="auto">
          <a:xfrm>
            <a:off x="827088" y="2108200"/>
            <a:ext cx="4562475" cy="274638"/>
            <a:chOff x="661" y="663"/>
            <a:chExt cx="3189" cy="192"/>
          </a:xfrm>
        </p:grpSpPr>
        <p:sp>
          <p:nvSpPr>
            <p:cNvPr id="298" name="Text Box 141"/>
            <p:cNvSpPr txBox="1">
              <a:spLocks noChangeAspect="1" noChangeArrowheads="1"/>
            </p:cNvSpPr>
            <p:nvPr/>
          </p:nvSpPr>
          <p:spPr bwMode="auto">
            <a:xfrm>
              <a:off x="661" y="663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299" name="Text Box 142"/>
            <p:cNvSpPr txBox="1">
              <a:spLocks noChangeAspect="1" noChangeArrowheads="1"/>
            </p:cNvSpPr>
            <p:nvPr/>
          </p:nvSpPr>
          <p:spPr bwMode="auto">
            <a:xfrm>
              <a:off x="1118" y="663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300" name="Text Box 143"/>
            <p:cNvSpPr txBox="1">
              <a:spLocks noChangeAspect="1" noChangeArrowheads="1"/>
            </p:cNvSpPr>
            <p:nvPr/>
          </p:nvSpPr>
          <p:spPr bwMode="auto">
            <a:xfrm>
              <a:off x="1550" y="663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01" name="Text Box 144"/>
            <p:cNvSpPr txBox="1">
              <a:spLocks noChangeAspect="1" noChangeArrowheads="1"/>
            </p:cNvSpPr>
            <p:nvPr/>
          </p:nvSpPr>
          <p:spPr bwMode="auto">
            <a:xfrm>
              <a:off x="1934" y="663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02" name="Text Box 145"/>
            <p:cNvSpPr txBox="1">
              <a:spLocks noChangeAspect="1" noChangeArrowheads="1"/>
            </p:cNvSpPr>
            <p:nvPr/>
          </p:nvSpPr>
          <p:spPr bwMode="auto">
            <a:xfrm>
              <a:off x="2367" y="663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03" name="Text Box 146"/>
            <p:cNvSpPr txBox="1">
              <a:spLocks noChangeAspect="1" noChangeArrowheads="1"/>
            </p:cNvSpPr>
            <p:nvPr/>
          </p:nvSpPr>
          <p:spPr bwMode="auto">
            <a:xfrm>
              <a:off x="2798" y="663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04" name="Text Box 147"/>
            <p:cNvSpPr txBox="1">
              <a:spLocks noChangeAspect="1" noChangeArrowheads="1"/>
            </p:cNvSpPr>
            <p:nvPr/>
          </p:nvSpPr>
          <p:spPr bwMode="auto">
            <a:xfrm>
              <a:off x="3230" y="663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305" name="Text Box 148"/>
            <p:cNvSpPr txBox="1">
              <a:spLocks noChangeAspect="1" noChangeArrowheads="1"/>
            </p:cNvSpPr>
            <p:nvPr/>
          </p:nvSpPr>
          <p:spPr bwMode="auto">
            <a:xfrm>
              <a:off x="3663" y="663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</p:grpSp>
      <p:grpSp>
        <p:nvGrpSpPr>
          <p:cNvPr id="306" name="Group 149"/>
          <p:cNvGrpSpPr>
            <a:grpSpLocks noChangeAspect="1"/>
          </p:cNvGrpSpPr>
          <p:nvPr/>
        </p:nvGrpSpPr>
        <p:grpSpPr bwMode="auto">
          <a:xfrm>
            <a:off x="827088" y="1490663"/>
            <a:ext cx="4562475" cy="274637"/>
            <a:chOff x="661" y="231"/>
            <a:chExt cx="3189" cy="192"/>
          </a:xfrm>
        </p:grpSpPr>
        <p:sp>
          <p:nvSpPr>
            <p:cNvPr id="307" name="Text Box 150"/>
            <p:cNvSpPr txBox="1">
              <a:spLocks noChangeAspect="1" noChangeArrowheads="1"/>
            </p:cNvSpPr>
            <p:nvPr/>
          </p:nvSpPr>
          <p:spPr bwMode="auto">
            <a:xfrm>
              <a:off x="661" y="231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308" name="Text Box 151"/>
            <p:cNvSpPr txBox="1">
              <a:spLocks noChangeAspect="1" noChangeArrowheads="1"/>
            </p:cNvSpPr>
            <p:nvPr/>
          </p:nvSpPr>
          <p:spPr bwMode="auto">
            <a:xfrm>
              <a:off x="1118" y="231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309" name="Text Box 152"/>
            <p:cNvSpPr txBox="1">
              <a:spLocks noChangeAspect="1" noChangeArrowheads="1"/>
            </p:cNvSpPr>
            <p:nvPr/>
          </p:nvSpPr>
          <p:spPr bwMode="auto">
            <a:xfrm>
              <a:off x="1550" y="231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10" name="Text Box 153"/>
            <p:cNvSpPr txBox="1">
              <a:spLocks noChangeAspect="1" noChangeArrowheads="1"/>
            </p:cNvSpPr>
            <p:nvPr/>
          </p:nvSpPr>
          <p:spPr bwMode="auto">
            <a:xfrm>
              <a:off x="1934" y="231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11" name="Text Box 154"/>
            <p:cNvSpPr txBox="1">
              <a:spLocks noChangeAspect="1" noChangeArrowheads="1"/>
            </p:cNvSpPr>
            <p:nvPr/>
          </p:nvSpPr>
          <p:spPr bwMode="auto">
            <a:xfrm>
              <a:off x="2367" y="231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12" name="Text Box 155"/>
            <p:cNvSpPr txBox="1">
              <a:spLocks noChangeAspect="1" noChangeArrowheads="1"/>
            </p:cNvSpPr>
            <p:nvPr/>
          </p:nvSpPr>
          <p:spPr bwMode="auto">
            <a:xfrm>
              <a:off x="2798" y="231"/>
              <a:ext cx="18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0</a:t>
              </a:r>
            </a:p>
          </p:txBody>
        </p:sp>
        <p:sp>
          <p:nvSpPr>
            <p:cNvPr id="313" name="Text Box 156"/>
            <p:cNvSpPr txBox="1">
              <a:spLocks noChangeAspect="1" noChangeArrowheads="1"/>
            </p:cNvSpPr>
            <p:nvPr/>
          </p:nvSpPr>
          <p:spPr bwMode="auto">
            <a:xfrm>
              <a:off x="3230" y="231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  <p:sp>
          <p:nvSpPr>
            <p:cNvPr id="314" name="Text Box 157"/>
            <p:cNvSpPr txBox="1">
              <a:spLocks noChangeAspect="1" noChangeArrowheads="1"/>
            </p:cNvSpPr>
            <p:nvPr/>
          </p:nvSpPr>
          <p:spPr bwMode="auto">
            <a:xfrm>
              <a:off x="3663" y="231"/>
              <a:ext cx="187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200"/>
                <a:t>1</a:t>
              </a:r>
            </a:p>
          </p:txBody>
        </p:sp>
      </p:grpSp>
      <p:sp>
        <p:nvSpPr>
          <p:cNvPr id="315" name="Text Box 158"/>
          <p:cNvSpPr txBox="1">
            <a:spLocks noChangeArrowheads="1"/>
          </p:cNvSpPr>
          <p:nvPr/>
        </p:nvSpPr>
        <p:spPr bwMode="auto">
          <a:xfrm>
            <a:off x="21593" y="6061413"/>
            <a:ext cx="896399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Initially</a:t>
            </a:r>
          </a:p>
          <a:p>
            <a:pPr algn="ctr"/>
            <a:r>
              <a:rPr lang="en-US" sz="1800" dirty="0">
                <a:latin typeface="+mn-lt"/>
              </a:rPr>
              <a:t>s = 1</a:t>
            </a:r>
          </a:p>
        </p:txBody>
      </p:sp>
      <p:sp>
        <p:nvSpPr>
          <p:cNvPr id="319" name="TextBox 318"/>
          <p:cNvSpPr txBox="1"/>
          <p:nvPr/>
        </p:nvSpPr>
        <p:spPr>
          <a:xfrm>
            <a:off x="2057400" y="2514600"/>
            <a:ext cx="1817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990000"/>
                </a:solidFill>
                <a:latin typeface="Calibri" pitchFamily="34" charset="0"/>
              </a:rPr>
              <a:t>Forbidden region</a:t>
            </a:r>
          </a:p>
        </p:txBody>
      </p:sp>
      <p:cxnSp>
        <p:nvCxnSpPr>
          <p:cNvPr id="321" name="Straight Arrow Connector 320"/>
          <p:cNvCxnSpPr>
            <a:stCxn id="315" idx="0"/>
          </p:cNvCxnSpPr>
          <p:nvPr/>
        </p:nvCxnSpPr>
        <p:spPr bwMode="auto">
          <a:xfrm flipV="1">
            <a:off x="469793" y="5899151"/>
            <a:ext cx="336126" cy="162262"/>
          </a:xfrm>
          <a:prstGeom prst="straightConnector1">
            <a:avLst/>
          </a:prstGeom>
          <a:noFill/>
          <a:ln w="38100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336581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1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86118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Programmers need a clear model of how variables are shared by threads. </a:t>
            </a:r>
          </a:p>
          <a:p>
            <a:endParaRPr lang="en-US" dirty="0"/>
          </a:p>
          <a:p>
            <a:r>
              <a:rPr lang="en-US" dirty="0"/>
              <a:t>Variables shared by multiple threads must be protected to ensure mutually exclusive access.</a:t>
            </a:r>
          </a:p>
          <a:p>
            <a:endParaRPr lang="en-US" dirty="0"/>
          </a:p>
          <a:p>
            <a:r>
              <a:rPr lang="en-US" dirty="0"/>
              <a:t>Semaphores are a fundamental mechanism for enforcing mutual exclusion.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2839" name="Rectangle 2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Alternate View of a Process</a:t>
            </a:r>
          </a:p>
        </p:txBody>
      </p:sp>
      <p:sp>
        <p:nvSpPr>
          <p:cNvPr id="802840" name="Rectangle 2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Process = thread + code, data, and kernel context</a:t>
            </a:r>
          </a:p>
        </p:txBody>
      </p:sp>
      <p:sp>
        <p:nvSpPr>
          <p:cNvPr id="802819" name="Rectangle 3"/>
          <p:cNvSpPr>
            <a:spLocks noChangeAspect="1" noChangeArrowheads="1"/>
          </p:cNvSpPr>
          <p:nvPr/>
        </p:nvSpPr>
        <p:spPr bwMode="auto">
          <a:xfrm>
            <a:off x="5540375" y="2667000"/>
            <a:ext cx="2230438" cy="319088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Shared libraries</a:t>
            </a:r>
          </a:p>
        </p:txBody>
      </p:sp>
      <p:sp>
        <p:nvSpPr>
          <p:cNvPr id="802820" name="Rectangle 4"/>
          <p:cNvSpPr>
            <a:spLocks noChangeAspect="1" noChangeArrowheads="1"/>
          </p:cNvSpPr>
          <p:nvPr/>
        </p:nvSpPr>
        <p:spPr bwMode="auto">
          <a:xfrm>
            <a:off x="5540375" y="2986088"/>
            <a:ext cx="2230438" cy="25400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2821" name="Rectangle 5"/>
          <p:cNvSpPr>
            <a:spLocks noChangeAspect="1" noChangeArrowheads="1"/>
          </p:cNvSpPr>
          <p:nvPr/>
        </p:nvSpPr>
        <p:spPr bwMode="auto">
          <a:xfrm>
            <a:off x="5540375" y="3240088"/>
            <a:ext cx="2230438" cy="28892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Run-time heap</a:t>
            </a:r>
          </a:p>
        </p:txBody>
      </p:sp>
      <p:sp>
        <p:nvSpPr>
          <p:cNvPr id="802822" name="Text Box 6"/>
          <p:cNvSpPr txBox="1">
            <a:spLocks noChangeAspect="1" noChangeArrowheads="1"/>
          </p:cNvSpPr>
          <p:nvPr/>
        </p:nvSpPr>
        <p:spPr bwMode="auto">
          <a:xfrm>
            <a:off x="5311775" y="4306888"/>
            <a:ext cx="256162" cy="2616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100">
                <a:latin typeface="+mn-lt"/>
              </a:rPr>
              <a:t>0</a:t>
            </a:r>
            <a:endParaRPr lang="en-US" sz="1200">
              <a:latin typeface="+mn-lt"/>
            </a:endParaRPr>
          </a:p>
        </p:txBody>
      </p:sp>
      <p:sp>
        <p:nvSpPr>
          <p:cNvPr id="802823" name="Rectangle 7"/>
          <p:cNvSpPr>
            <a:spLocks noChangeAspect="1" noChangeArrowheads="1"/>
          </p:cNvSpPr>
          <p:nvPr/>
        </p:nvSpPr>
        <p:spPr bwMode="auto">
          <a:xfrm>
            <a:off x="5540375" y="3529013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Read/write data</a:t>
            </a:r>
          </a:p>
        </p:txBody>
      </p:sp>
      <p:sp>
        <p:nvSpPr>
          <p:cNvPr id="802825" name="Text Box 9"/>
          <p:cNvSpPr txBox="1">
            <a:spLocks noChangeArrowheads="1"/>
          </p:cNvSpPr>
          <p:nvPr/>
        </p:nvSpPr>
        <p:spPr bwMode="auto">
          <a:xfrm>
            <a:off x="1628775" y="3567600"/>
            <a:ext cx="2455570" cy="1508105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+mn-lt"/>
              </a:rPr>
              <a:t>Thread context:</a:t>
            </a:r>
          </a:p>
          <a:p>
            <a:r>
              <a:rPr lang="en-US" sz="2000" dirty="0">
                <a:latin typeface="+mn-lt"/>
              </a:rPr>
              <a:t>    </a:t>
            </a:r>
            <a:r>
              <a:rPr lang="en-US" sz="1800" dirty="0">
                <a:latin typeface="+mn-lt"/>
              </a:rPr>
              <a:t>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Stack pointer (SP)</a:t>
            </a:r>
          </a:p>
          <a:p>
            <a:r>
              <a:rPr lang="en-US" sz="1800" dirty="0">
                <a:latin typeface="+mn-lt"/>
              </a:rPr>
              <a:t>    Program counter (PC)</a:t>
            </a:r>
            <a:endParaRPr lang="en-US" sz="2000" dirty="0">
              <a:latin typeface="+mn-lt"/>
            </a:endParaRPr>
          </a:p>
        </p:txBody>
      </p:sp>
      <p:sp>
        <p:nvSpPr>
          <p:cNvPr id="802826" name="Text Box 10"/>
          <p:cNvSpPr txBox="1">
            <a:spLocks noChangeArrowheads="1"/>
          </p:cNvSpPr>
          <p:nvPr/>
        </p:nvSpPr>
        <p:spPr bwMode="auto">
          <a:xfrm>
            <a:off x="4879540" y="2116902"/>
            <a:ext cx="350608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+mn-lt"/>
              </a:rPr>
              <a:t>Code, data, and kernel context</a:t>
            </a:r>
          </a:p>
        </p:txBody>
      </p:sp>
      <p:sp>
        <p:nvSpPr>
          <p:cNvPr id="802827" name="Rectangle 11"/>
          <p:cNvSpPr>
            <a:spLocks noChangeAspect="1" noChangeArrowheads="1"/>
          </p:cNvSpPr>
          <p:nvPr/>
        </p:nvSpPr>
        <p:spPr bwMode="auto">
          <a:xfrm>
            <a:off x="5540375" y="3849688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Read-only code/data</a:t>
            </a:r>
          </a:p>
        </p:txBody>
      </p:sp>
      <p:sp>
        <p:nvSpPr>
          <p:cNvPr id="802828" name="Rectangle 12"/>
          <p:cNvSpPr>
            <a:spLocks noChangeAspect="1" noChangeArrowheads="1"/>
          </p:cNvSpPr>
          <p:nvPr/>
        </p:nvSpPr>
        <p:spPr bwMode="auto">
          <a:xfrm>
            <a:off x="5540375" y="4154488"/>
            <a:ext cx="2232025" cy="320675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2829" name="Rectangle 13"/>
          <p:cNvSpPr>
            <a:spLocks noChangeAspect="1" noChangeArrowheads="1"/>
          </p:cNvSpPr>
          <p:nvPr/>
        </p:nvSpPr>
        <p:spPr bwMode="auto">
          <a:xfrm>
            <a:off x="1655763" y="2971800"/>
            <a:ext cx="2230437" cy="319088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Stack</a:t>
            </a:r>
          </a:p>
        </p:txBody>
      </p:sp>
      <p:sp>
        <p:nvSpPr>
          <p:cNvPr id="802830" name="Text Box 14"/>
          <p:cNvSpPr txBox="1">
            <a:spLocks noChangeArrowheads="1"/>
          </p:cNvSpPr>
          <p:nvPr/>
        </p:nvSpPr>
        <p:spPr bwMode="auto">
          <a:xfrm>
            <a:off x="1006020" y="3092450"/>
            <a:ext cx="41662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SP</a:t>
            </a:r>
          </a:p>
        </p:txBody>
      </p:sp>
      <p:sp>
        <p:nvSpPr>
          <p:cNvPr id="802831" name="Line 15"/>
          <p:cNvSpPr>
            <a:spLocks noChangeShapeType="1"/>
          </p:cNvSpPr>
          <p:nvPr/>
        </p:nvSpPr>
        <p:spPr bwMode="auto">
          <a:xfrm>
            <a:off x="1436688" y="3276600"/>
            <a:ext cx="17145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2832" name="Text Box 16"/>
          <p:cNvSpPr txBox="1">
            <a:spLocks noChangeArrowheads="1"/>
          </p:cNvSpPr>
          <p:nvPr/>
        </p:nvSpPr>
        <p:spPr bwMode="auto">
          <a:xfrm>
            <a:off x="4730154" y="3821113"/>
            <a:ext cx="4297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PC</a:t>
            </a:r>
          </a:p>
        </p:txBody>
      </p:sp>
      <p:sp>
        <p:nvSpPr>
          <p:cNvPr id="802833" name="Line 17"/>
          <p:cNvSpPr>
            <a:spLocks noChangeShapeType="1"/>
          </p:cNvSpPr>
          <p:nvPr/>
        </p:nvSpPr>
        <p:spPr bwMode="auto">
          <a:xfrm>
            <a:off x="5168900" y="4002088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2834" name="Text Box 18"/>
          <p:cNvSpPr txBox="1">
            <a:spLocks noChangeArrowheads="1"/>
          </p:cNvSpPr>
          <p:nvPr/>
        </p:nvSpPr>
        <p:spPr bwMode="auto">
          <a:xfrm>
            <a:off x="4692880" y="3071813"/>
            <a:ext cx="50138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brk</a:t>
            </a:r>
          </a:p>
        </p:txBody>
      </p:sp>
      <p:sp>
        <p:nvSpPr>
          <p:cNvPr id="802835" name="Line 19"/>
          <p:cNvSpPr>
            <a:spLocks noChangeShapeType="1"/>
          </p:cNvSpPr>
          <p:nvPr/>
        </p:nvSpPr>
        <p:spPr bwMode="auto">
          <a:xfrm>
            <a:off x="5181600" y="3240088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2836" name="Text Box 20"/>
          <p:cNvSpPr txBox="1">
            <a:spLocks noChangeArrowheads="1"/>
          </p:cNvSpPr>
          <p:nvPr/>
        </p:nvSpPr>
        <p:spPr bwMode="auto">
          <a:xfrm>
            <a:off x="1518102" y="2116901"/>
            <a:ext cx="245654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(main thread)</a:t>
            </a:r>
          </a:p>
        </p:txBody>
      </p:sp>
      <p:sp>
        <p:nvSpPr>
          <p:cNvPr id="802838" name="Rectangle 22"/>
          <p:cNvSpPr>
            <a:spLocks noChangeArrowheads="1"/>
          </p:cNvSpPr>
          <p:nvPr/>
        </p:nvSpPr>
        <p:spPr bwMode="auto">
          <a:xfrm>
            <a:off x="977900" y="2667000"/>
            <a:ext cx="3581400" cy="2743200"/>
          </a:xfrm>
          <a:prstGeom prst="rect">
            <a:avLst/>
          </a:prstGeom>
          <a:noFill/>
          <a:ln w="254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000">
              <a:latin typeface="+mn-lt"/>
            </a:endParaRPr>
          </a:p>
        </p:txBody>
      </p:sp>
      <p:sp>
        <p:nvSpPr>
          <p:cNvPr id="23" name="Text Box 9"/>
          <p:cNvSpPr txBox="1">
            <a:spLocks noChangeArrowheads="1"/>
          </p:cNvSpPr>
          <p:nvPr/>
        </p:nvSpPr>
        <p:spPr bwMode="auto">
          <a:xfrm>
            <a:off x="5540375" y="4726423"/>
            <a:ext cx="2361682" cy="1200329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noAutofit/>
          </a:bodyPr>
          <a:lstStyle/>
          <a:p>
            <a:r>
              <a:rPr lang="en-US" sz="1800" dirty="0">
                <a:latin typeface="+mn-lt"/>
              </a:rPr>
              <a:t>Kernel context:</a:t>
            </a:r>
          </a:p>
          <a:p>
            <a:r>
              <a:rPr lang="en-US" sz="1600" dirty="0">
                <a:latin typeface="+mn-lt"/>
              </a:rPr>
              <a:t>    </a:t>
            </a:r>
            <a:r>
              <a:rPr lang="en-US" sz="1800" dirty="0">
                <a:latin typeface="+mn-lt"/>
              </a:rPr>
              <a:t>VM structures</a:t>
            </a:r>
          </a:p>
          <a:p>
            <a:r>
              <a:rPr lang="en-US" sz="1800" dirty="0">
                <a:latin typeface="+mn-lt"/>
              </a:rPr>
              <a:t>    Descriptor table</a:t>
            </a:r>
          </a:p>
          <a:p>
            <a:r>
              <a:rPr lang="en-US" sz="1800" dirty="0">
                <a:latin typeface="+mn-lt"/>
              </a:rPr>
              <a:t>    </a:t>
            </a:r>
            <a:r>
              <a:rPr lang="en-US" sz="1800" dirty="0" err="1">
                <a:latin typeface="+mn-lt"/>
              </a:rPr>
              <a:t>brk</a:t>
            </a:r>
            <a:r>
              <a:rPr lang="en-US" sz="1800" dirty="0">
                <a:latin typeface="+mn-lt"/>
              </a:rPr>
              <a:t> pointer</a:t>
            </a:r>
          </a:p>
        </p:txBody>
      </p:sp>
    </p:spTree>
    <p:extLst>
      <p:ext uri="{BB962C8B-B14F-4D97-AF65-F5344CB8AC3E}">
        <p14:creationId xmlns:p14="http://schemas.microsoft.com/office/powerpoint/2010/main" val="3071932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859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Process With Multiple Threads</a:t>
            </a:r>
          </a:p>
        </p:txBody>
      </p:sp>
      <p:sp>
        <p:nvSpPr>
          <p:cNvPr id="803860" name="Rectangle 20"/>
          <p:cNvSpPr>
            <a:spLocks noGrp="1" noChangeArrowheads="1"/>
          </p:cNvSpPr>
          <p:nvPr>
            <p:ph type="body" idx="1"/>
          </p:nvPr>
        </p:nvSpPr>
        <p:spPr>
          <a:xfrm>
            <a:off x="275818" y="1116013"/>
            <a:ext cx="8307387" cy="1855787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Multiple threads can be associated with a process</a:t>
            </a:r>
          </a:p>
          <a:p>
            <a:pPr lvl="1"/>
            <a:r>
              <a:rPr lang="en-US" dirty="0"/>
              <a:t>Each thread has its own logical control flow </a:t>
            </a:r>
          </a:p>
          <a:p>
            <a:pPr lvl="1"/>
            <a:r>
              <a:rPr lang="en-US" dirty="0"/>
              <a:t>Each thread shares the same code, data, and kernel context</a:t>
            </a:r>
          </a:p>
          <a:p>
            <a:pPr lvl="1"/>
            <a:r>
              <a:rPr lang="en-US" dirty="0"/>
              <a:t>Each thread has its own stack for local variables </a:t>
            </a:r>
          </a:p>
          <a:p>
            <a:pPr lvl="2"/>
            <a:r>
              <a:rPr lang="en-US" dirty="0"/>
              <a:t>but not protected from other threads</a:t>
            </a:r>
          </a:p>
          <a:p>
            <a:pPr lvl="1"/>
            <a:r>
              <a:rPr lang="en-US" dirty="0"/>
              <a:t>Each thread has its own thread id (TID)</a:t>
            </a:r>
          </a:p>
        </p:txBody>
      </p:sp>
      <p:sp>
        <p:nvSpPr>
          <p:cNvPr id="803848" name="Text Box 8"/>
          <p:cNvSpPr txBox="1">
            <a:spLocks noChangeArrowheads="1"/>
          </p:cNvSpPr>
          <p:nvPr/>
        </p:nvSpPr>
        <p:spPr bwMode="auto">
          <a:xfrm>
            <a:off x="384175" y="4542274"/>
            <a:ext cx="1932252" cy="144655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Thread 1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SP</a:t>
            </a:r>
            <a:r>
              <a:rPr lang="en-US" sz="1800" baseline="-25000" dirty="0">
                <a:latin typeface="+mn-lt"/>
              </a:rPr>
              <a:t>1</a:t>
            </a:r>
          </a:p>
          <a:p>
            <a:r>
              <a:rPr lang="en-US" sz="1800" dirty="0">
                <a:latin typeface="+mn-lt"/>
              </a:rPr>
              <a:t>    PC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803852" name="Rectangle 12"/>
          <p:cNvSpPr>
            <a:spLocks noChangeAspect="1" noChangeArrowheads="1"/>
          </p:cNvSpPr>
          <p:nvPr/>
        </p:nvSpPr>
        <p:spPr bwMode="auto">
          <a:xfrm>
            <a:off x="381000" y="3931087"/>
            <a:ext cx="1885950" cy="3190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1</a:t>
            </a:r>
          </a:p>
        </p:txBody>
      </p:sp>
      <p:sp>
        <p:nvSpPr>
          <p:cNvPr id="803853" name="Text Box 13"/>
          <p:cNvSpPr txBox="1">
            <a:spLocks noChangeArrowheads="1"/>
          </p:cNvSpPr>
          <p:nvPr/>
        </p:nvSpPr>
        <p:spPr bwMode="auto">
          <a:xfrm>
            <a:off x="178336" y="3181290"/>
            <a:ext cx="264687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1 (main thread)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715000" y="3181290"/>
            <a:ext cx="2600777" cy="3524310"/>
            <a:chOff x="3200400" y="3181290"/>
            <a:chExt cx="2600777" cy="3524310"/>
          </a:xfrm>
        </p:grpSpPr>
        <p:sp>
          <p:nvSpPr>
            <p:cNvPr id="803843" name="Rectangle 3"/>
            <p:cNvSpPr>
              <a:spLocks noChangeAspect="1" noChangeArrowheads="1"/>
            </p:cNvSpPr>
            <p:nvPr/>
          </p:nvSpPr>
          <p:spPr bwMode="auto">
            <a:xfrm>
              <a:off x="3432175" y="3748088"/>
              <a:ext cx="2230438" cy="319087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shared libraries</a:t>
              </a:r>
            </a:p>
          </p:txBody>
        </p:sp>
        <p:sp>
          <p:nvSpPr>
            <p:cNvPr id="803844" name="Rectangle 4"/>
            <p:cNvSpPr>
              <a:spLocks noChangeAspect="1" noChangeArrowheads="1"/>
            </p:cNvSpPr>
            <p:nvPr/>
          </p:nvSpPr>
          <p:spPr bwMode="auto">
            <a:xfrm>
              <a:off x="3432175" y="4013200"/>
              <a:ext cx="2230438" cy="254000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3845" name="Rectangle 5"/>
            <p:cNvSpPr>
              <a:spLocks noChangeAspect="1" noChangeArrowheads="1"/>
            </p:cNvSpPr>
            <p:nvPr/>
          </p:nvSpPr>
          <p:spPr bwMode="auto">
            <a:xfrm>
              <a:off x="3432175" y="4253349"/>
              <a:ext cx="2230438" cy="28892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run-time heap</a:t>
              </a:r>
            </a:p>
          </p:txBody>
        </p:sp>
        <p:sp>
          <p:nvSpPr>
            <p:cNvPr id="803846" name="Text Box 6"/>
            <p:cNvSpPr txBox="1">
              <a:spLocks noChangeAspect="1" noChangeArrowheads="1"/>
            </p:cNvSpPr>
            <p:nvPr/>
          </p:nvSpPr>
          <p:spPr bwMode="auto">
            <a:xfrm>
              <a:off x="3200400" y="5266174"/>
              <a:ext cx="252913" cy="25391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050">
                  <a:latin typeface="+mn-lt"/>
                </a:rPr>
                <a:t>0</a:t>
              </a:r>
              <a:endParaRPr lang="en-US" sz="1100">
                <a:latin typeface="+mn-lt"/>
              </a:endParaRPr>
            </a:p>
          </p:txBody>
        </p:sp>
        <p:sp>
          <p:nvSpPr>
            <p:cNvPr id="803847" name="Rectangle 7"/>
            <p:cNvSpPr>
              <a:spLocks noChangeAspect="1" noChangeArrowheads="1"/>
            </p:cNvSpPr>
            <p:nvPr/>
          </p:nvSpPr>
          <p:spPr bwMode="auto">
            <a:xfrm>
              <a:off x="3432175" y="4488299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read/write data</a:t>
              </a:r>
            </a:p>
          </p:txBody>
        </p:sp>
        <p:sp>
          <p:nvSpPr>
            <p:cNvPr id="803849" name="Text Box 9"/>
            <p:cNvSpPr txBox="1">
              <a:spLocks noChangeArrowheads="1"/>
            </p:cNvSpPr>
            <p:nvPr/>
          </p:nvSpPr>
          <p:spPr bwMode="auto">
            <a:xfrm>
              <a:off x="3247573" y="3181290"/>
              <a:ext cx="2553604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  <a:latin typeface="+mn-lt"/>
                </a:rPr>
                <a:t> Shared code and data</a:t>
              </a:r>
            </a:p>
          </p:txBody>
        </p:sp>
        <p:sp>
          <p:nvSpPr>
            <p:cNvPr id="803850" name="Rectangle 10"/>
            <p:cNvSpPr>
              <a:spLocks noChangeAspect="1" noChangeArrowheads="1"/>
            </p:cNvSpPr>
            <p:nvPr/>
          </p:nvSpPr>
          <p:spPr bwMode="auto">
            <a:xfrm>
              <a:off x="3432175" y="4808974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read-only code/data</a:t>
              </a:r>
            </a:p>
          </p:txBody>
        </p:sp>
        <p:sp>
          <p:nvSpPr>
            <p:cNvPr id="803851" name="Rectangle 11"/>
            <p:cNvSpPr>
              <a:spLocks noChangeAspect="1" noChangeArrowheads="1"/>
            </p:cNvSpPr>
            <p:nvPr/>
          </p:nvSpPr>
          <p:spPr bwMode="auto">
            <a:xfrm>
              <a:off x="3432175" y="5113774"/>
              <a:ext cx="2232025" cy="320675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3854" name="Text Box 14"/>
            <p:cNvSpPr txBox="1">
              <a:spLocks noChangeArrowheads="1"/>
            </p:cNvSpPr>
            <p:nvPr/>
          </p:nvSpPr>
          <p:spPr bwMode="auto">
            <a:xfrm>
              <a:off x="3594100" y="5536049"/>
              <a:ext cx="1883336" cy="1169551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dirty="0">
                  <a:latin typeface="+mn-lt"/>
                </a:rPr>
                <a:t>Kernel context:</a:t>
              </a:r>
            </a:p>
            <a:p>
              <a:r>
                <a:rPr lang="en-US" sz="1400" dirty="0">
                  <a:latin typeface="+mn-lt"/>
                </a:rPr>
                <a:t>   </a:t>
              </a:r>
              <a:r>
                <a:rPr lang="en-US" sz="1800" dirty="0">
                  <a:latin typeface="+mn-lt"/>
                </a:rPr>
                <a:t>VM structures</a:t>
              </a:r>
            </a:p>
            <a:p>
              <a:r>
                <a:rPr lang="en-US" sz="1800" dirty="0">
                  <a:latin typeface="+mn-lt"/>
                </a:rPr>
                <a:t>   Descriptor table</a:t>
              </a:r>
            </a:p>
            <a:p>
              <a:r>
                <a:rPr lang="en-US" sz="1800" dirty="0">
                  <a:latin typeface="+mn-lt"/>
                </a:rPr>
                <a:t>   </a:t>
              </a:r>
              <a:r>
                <a:rPr lang="en-US" sz="1800" dirty="0" err="1">
                  <a:latin typeface="+mn-lt"/>
                </a:rPr>
                <a:t>brk</a:t>
              </a:r>
              <a:r>
                <a:rPr lang="en-US" sz="1800" dirty="0">
                  <a:latin typeface="+mn-lt"/>
                </a:rPr>
                <a:t> pointer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2724159" y="3200400"/>
            <a:ext cx="2595683" cy="2807534"/>
            <a:chOff x="6153159" y="3181290"/>
            <a:chExt cx="2595683" cy="2807534"/>
          </a:xfrm>
        </p:grpSpPr>
        <p:sp>
          <p:nvSpPr>
            <p:cNvPr id="803856" name="Text Box 16"/>
            <p:cNvSpPr txBox="1">
              <a:spLocks noChangeArrowheads="1"/>
            </p:cNvSpPr>
            <p:nvPr/>
          </p:nvSpPr>
          <p:spPr bwMode="auto">
            <a:xfrm>
              <a:off x="6575425" y="4542274"/>
              <a:ext cx="1932252" cy="144655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dirty="0">
                  <a:latin typeface="+mn-lt"/>
                </a:rPr>
                <a:t>Thread 2 context:</a:t>
              </a:r>
            </a:p>
            <a:p>
              <a:r>
                <a:rPr lang="en-US" sz="1800" dirty="0">
                  <a:latin typeface="+mn-lt"/>
                </a:rPr>
                <a:t>    Data registers</a:t>
              </a:r>
            </a:p>
            <a:p>
              <a:r>
                <a:rPr lang="en-US" sz="1800" dirty="0">
                  <a:latin typeface="+mn-lt"/>
                </a:rPr>
                <a:t>    Condition codes</a:t>
              </a:r>
            </a:p>
            <a:p>
              <a:r>
                <a:rPr lang="en-US" sz="1800" dirty="0">
                  <a:latin typeface="+mn-lt"/>
                </a:rPr>
                <a:t>    SP</a:t>
              </a:r>
              <a:r>
                <a:rPr lang="en-US" sz="1800" baseline="-25000" dirty="0">
                  <a:latin typeface="+mn-lt"/>
                </a:rPr>
                <a:t>2</a:t>
              </a:r>
            </a:p>
            <a:p>
              <a:r>
                <a:rPr lang="en-US" sz="1800" dirty="0">
                  <a:latin typeface="+mn-lt"/>
                </a:rPr>
                <a:t>    PC</a:t>
              </a:r>
              <a:r>
                <a:rPr lang="en-US" sz="1800" baseline="-25000" dirty="0">
                  <a:latin typeface="+mn-lt"/>
                </a:rPr>
                <a:t>2</a:t>
              </a:r>
            </a:p>
          </p:txBody>
        </p:sp>
        <p:sp>
          <p:nvSpPr>
            <p:cNvPr id="803857" name="Rectangle 17"/>
            <p:cNvSpPr>
              <a:spLocks noChangeAspect="1" noChangeArrowheads="1"/>
            </p:cNvSpPr>
            <p:nvPr/>
          </p:nvSpPr>
          <p:spPr bwMode="auto">
            <a:xfrm>
              <a:off x="6553200" y="3926324"/>
              <a:ext cx="1885950" cy="319087"/>
            </a:xfrm>
            <a:prstGeom prst="rect">
              <a:avLst/>
            </a:prstGeom>
            <a:solidFill>
              <a:srgbClr val="F6F5BD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stack 2</a:t>
              </a:r>
            </a:p>
          </p:txBody>
        </p:sp>
        <p:sp>
          <p:nvSpPr>
            <p:cNvPr id="803858" name="Text Box 18"/>
            <p:cNvSpPr txBox="1">
              <a:spLocks noChangeArrowheads="1"/>
            </p:cNvSpPr>
            <p:nvPr/>
          </p:nvSpPr>
          <p:spPr bwMode="auto">
            <a:xfrm>
              <a:off x="6153159" y="3181290"/>
              <a:ext cx="2595683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  <a:latin typeface="+mn-lt"/>
                </a:rPr>
                <a:t>Thread 2 (peer thread)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31718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5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2514" y="435678"/>
            <a:ext cx="8634582" cy="762000"/>
          </a:xfrm>
        </p:spPr>
        <p:txBody>
          <a:bodyPr/>
          <a:lstStyle/>
          <a:p>
            <a:r>
              <a:rPr lang="en-US"/>
              <a:t>Shared Variables in Threaded C Programs</a:t>
            </a:r>
          </a:p>
        </p:txBody>
      </p:sp>
      <p:sp>
        <p:nvSpPr>
          <p:cNvPr id="925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4457" y="1257300"/>
            <a:ext cx="8307387" cy="5143500"/>
          </a:xfrm>
        </p:spPr>
        <p:txBody>
          <a:bodyPr/>
          <a:lstStyle/>
          <a:p>
            <a:r>
              <a:rPr lang="en-US" dirty="0"/>
              <a:t>Question: Which variables  in a threaded C program are shared?</a:t>
            </a:r>
          </a:p>
          <a:p>
            <a:pPr lvl="1"/>
            <a:r>
              <a:rPr lang="en-US" dirty="0"/>
              <a:t>The answer is not as simple as “</a:t>
            </a:r>
            <a:r>
              <a:rPr lang="en-US" i="1" dirty="0"/>
              <a:t>global variables are shared</a:t>
            </a:r>
            <a:r>
              <a:rPr lang="en-US" dirty="0"/>
              <a:t>” and </a:t>
            </a:r>
            <a:br>
              <a:rPr lang="en-US" dirty="0"/>
            </a:br>
            <a:r>
              <a:rPr lang="en-US" dirty="0"/>
              <a:t>“</a:t>
            </a:r>
            <a:r>
              <a:rPr lang="en-US" i="1" dirty="0"/>
              <a:t>stack variables are private</a:t>
            </a:r>
            <a:r>
              <a:rPr lang="en-US" dirty="0"/>
              <a:t>”</a:t>
            </a:r>
          </a:p>
          <a:p>
            <a:endParaRPr lang="en-US" dirty="0"/>
          </a:p>
          <a:p>
            <a:r>
              <a:rPr lang="en-US" i="1" dirty="0" err="1"/>
              <a:t>Def</a:t>
            </a:r>
            <a:r>
              <a:rPr lang="en-US" i="1" dirty="0"/>
              <a:t>:</a:t>
            </a:r>
            <a:r>
              <a:rPr lang="en-US" dirty="0"/>
              <a:t> A variable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/>
              <a:t> is </a:t>
            </a:r>
            <a:r>
              <a:rPr lang="en-US" i="1" dirty="0"/>
              <a:t>shared </a:t>
            </a:r>
            <a:r>
              <a:rPr lang="en-US" dirty="0"/>
              <a:t>if and only if multiple threads reference some instance of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/>
              <a:t>Requires answers to the following questions:</a:t>
            </a:r>
          </a:p>
          <a:p>
            <a:pPr lvl="1"/>
            <a:r>
              <a:rPr lang="en-US" dirty="0"/>
              <a:t>What is the memory model for threads?</a:t>
            </a:r>
          </a:p>
          <a:p>
            <a:pPr lvl="1"/>
            <a:r>
              <a:rPr lang="en-US" dirty="0"/>
              <a:t>How are instances of variables mapped to memory?</a:t>
            </a:r>
          </a:p>
          <a:p>
            <a:pPr lvl="1"/>
            <a:r>
              <a:rPr lang="en-US" dirty="0"/>
              <a:t>How many threads might reference each of these instances?</a:t>
            </a:r>
            <a:endParaRPr lang="en-US" i="1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7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Threads Memory Model</a:t>
            </a:r>
          </a:p>
        </p:txBody>
      </p:sp>
      <p:sp>
        <p:nvSpPr>
          <p:cNvPr id="927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3375" y="1264238"/>
            <a:ext cx="8201025" cy="4972050"/>
          </a:xfrm>
        </p:spPr>
        <p:txBody>
          <a:bodyPr/>
          <a:lstStyle/>
          <a:p>
            <a:r>
              <a:rPr lang="en-US" dirty="0"/>
              <a:t>Conceptual model:</a:t>
            </a:r>
          </a:p>
          <a:p>
            <a:pPr lvl="1"/>
            <a:r>
              <a:rPr lang="en-US" dirty="0"/>
              <a:t>Multiple threads run within the context of a single process</a:t>
            </a:r>
          </a:p>
          <a:p>
            <a:pPr lvl="1"/>
            <a:r>
              <a:rPr lang="en-US" dirty="0"/>
              <a:t>Each thread has its own separate thread context</a:t>
            </a:r>
          </a:p>
          <a:p>
            <a:pPr lvl="2"/>
            <a:r>
              <a:rPr lang="en-US" sz="1600" dirty="0"/>
              <a:t>Thread ID, stack, stack pointer, PC, condition codes, and GP registers</a:t>
            </a:r>
          </a:p>
          <a:p>
            <a:pPr lvl="1"/>
            <a:r>
              <a:rPr lang="en-US" dirty="0"/>
              <a:t>All threads share the remaining process context</a:t>
            </a:r>
          </a:p>
          <a:p>
            <a:pPr lvl="2"/>
            <a:r>
              <a:rPr lang="en-US" sz="1600" dirty="0"/>
              <a:t>Code, data, heap, and shared library segments of the process virtual address space</a:t>
            </a:r>
          </a:p>
          <a:p>
            <a:pPr lvl="2"/>
            <a:r>
              <a:rPr lang="en-US" sz="1600" dirty="0"/>
              <a:t>Open files and installed handlers</a:t>
            </a:r>
          </a:p>
          <a:p>
            <a:r>
              <a:rPr lang="en-US" dirty="0"/>
              <a:t>Operationally, this model is not strictly enforced:</a:t>
            </a:r>
          </a:p>
          <a:p>
            <a:pPr lvl="1"/>
            <a:r>
              <a:rPr lang="en-US" dirty="0"/>
              <a:t>Register values are truly separate and protected, but…</a:t>
            </a:r>
          </a:p>
          <a:p>
            <a:pPr lvl="1"/>
            <a:r>
              <a:rPr lang="en-US" dirty="0"/>
              <a:t>Any thread can read and write the stack of any other thread</a:t>
            </a:r>
          </a:p>
          <a:p>
            <a:endParaRPr lang="en-US" sz="2000" dirty="0"/>
          </a:p>
          <a:p>
            <a:pPr>
              <a:buNone/>
            </a:pPr>
            <a:r>
              <a:rPr lang="en-US" i="1" dirty="0">
                <a:solidFill>
                  <a:srgbClr val="C00000"/>
                </a:solidFill>
              </a:rPr>
              <a:t>The mismatch between the conceptual and operation model </a:t>
            </a:r>
            <a:br>
              <a:rPr lang="en-US" i="1" dirty="0">
                <a:solidFill>
                  <a:srgbClr val="C00000"/>
                </a:solidFill>
              </a:rPr>
            </a:br>
            <a:r>
              <a:rPr lang="en-US" i="1" dirty="0">
                <a:solidFill>
                  <a:srgbClr val="C00000"/>
                </a:solidFill>
              </a:rPr>
              <a:t>is a source of confusion and errors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9794" name="Rectangle 2"/>
          <p:cNvSpPr>
            <a:spLocks noGrp="1" noChangeArrowheads="1"/>
          </p:cNvSpPr>
          <p:nvPr>
            <p:ph type="title"/>
          </p:nvPr>
        </p:nvSpPr>
        <p:spPr>
          <a:xfrm>
            <a:off x="350962" y="435678"/>
            <a:ext cx="8507016" cy="762000"/>
          </a:xfrm>
        </p:spPr>
        <p:txBody>
          <a:bodyPr/>
          <a:lstStyle/>
          <a:p>
            <a:r>
              <a:rPr lang="en-US" dirty="0"/>
              <a:t>Example Program to Illustrate Sharing</a:t>
            </a:r>
          </a:p>
        </p:txBody>
      </p:sp>
      <p:sp>
        <p:nvSpPr>
          <p:cNvPr id="929795" name="Rectangle 3"/>
          <p:cNvSpPr>
            <a:spLocks noChangeArrowheads="1"/>
          </p:cNvSpPr>
          <p:nvPr/>
        </p:nvSpPr>
        <p:spPr bwMode="auto">
          <a:xfrm>
            <a:off x="76200" y="1419285"/>
            <a:ext cx="4267200" cy="477053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global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var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argc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, char *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[])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pthread_t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tid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 err="1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da-DK" sz="1600" dirty="0" err="1">
                <a:solidFill>
                  <a:srgbClr val="C1651C"/>
                </a:solidFill>
                <a:latin typeface="Courier New"/>
                <a:cs typeface="Courier New"/>
              </a:rPr>
              <a:t>msgs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[2] =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"Hello from foo"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"Hello from bar"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ptr = msgs;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(i = 0; i &lt; 2; i++)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Pthread_create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(&amp;tid,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da-DK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thread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(</a:t>
            </a:r>
            <a:r>
              <a:rPr lang="da-DK" sz="1600" dirty="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*)i);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Pthread_exit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da-DK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  <a:r>
              <a:rPr lang="da-DK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da-DK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da-DK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929796" name="Rectangle 4"/>
          <p:cNvSpPr>
            <a:spLocks noChangeArrowheads="1"/>
          </p:cNvSpPr>
          <p:nvPr/>
        </p:nvSpPr>
        <p:spPr bwMode="auto">
          <a:xfrm>
            <a:off x="4572000" y="1447800"/>
            <a:ext cx="4508265" cy="230832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"[%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ld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]:  %s (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=%d)\n"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myid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], ++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929797" name="Text Box 5"/>
          <p:cNvSpPr txBox="1">
            <a:spLocks noChangeArrowheads="1"/>
          </p:cNvSpPr>
          <p:nvPr/>
        </p:nvSpPr>
        <p:spPr bwMode="auto">
          <a:xfrm>
            <a:off x="4660665" y="3912512"/>
            <a:ext cx="4320614" cy="55399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800" i="1" dirty="0">
                <a:latin typeface="+mn-lt"/>
              </a:rPr>
              <a:t>Peer threads reference main thread’s stack</a:t>
            </a:r>
          </a:p>
          <a:p>
            <a:r>
              <a:rPr lang="en-US" sz="1800" i="1" dirty="0">
                <a:latin typeface="+mn-lt"/>
              </a:rPr>
              <a:t>indirectly through global </a:t>
            </a:r>
            <a:r>
              <a:rPr lang="en-US" sz="1800" i="1" dirty="0" err="1">
                <a:latin typeface="+mn-lt"/>
              </a:rPr>
              <a:t>ptr</a:t>
            </a:r>
            <a:r>
              <a:rPr lang="en-US" sz="1800" i="1" dirty="0">
                <a:latin typeface="+mn-lt"/>
              </a:rPr>
              <a:t> variable</a:t>
            </a:r>
            <a:endParaRPr lang="en-US" sz="1800" dirty="0">
              <a:latin typeface="+mn-lt"/>
            </a:endParaRPr>
          </a:p>
        </p:txBody>
      </p:sp>
      <p:sp>
        <p:nvSpPr>
          <p:cNvPr id="929798" name="Line 6"/>
          <p:cNvSpPr>
            <a:spLocks noChangeShapeType="1"/>
          </p:cNvSpPr>
          <p:nvPr/>
        </p:nvSpPr>
        <p:spPr bwMode="auto">
          <a:xfrm flipH="1" flipV="1">
            <a:off x="5948855" y="3237185"/>
            <a:ext cx="232635" cy="67532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 dirty="0">
              <a:ln>
                <a:solidFill>
                  <a:srgbClr val="FF0000"/>
                </a:solidFill>
              </a:ln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52800" y="5879068"/>
            <a:ext cx="1044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sharing.c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9797" grpId="0"/>
      <p:bldP spid="92979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82182" cy="762000"/>
          </a:xfrm>
        </p:spPr>
        <p:txBody>
          <a:bodyPr/>
          <a:lstStyle/>
          <a:p>
            <a:r>
              <a:rPr lang="en-US" dirty="0"/>
              <a:t>Mapping Variable Instances to Memory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442325" cy="4972050"/>
          </a:xfrm>
        </p:spPr>
        <p:txBody>
          <a:bodyPr/>
          <a:lstStyle/>
          <a:p>
            <a:r>
              <a:rPr lang="en-US" dirty="0"/>
              <a:t>Global variables</a:t>
            </a:r>
          </a:p>
          <a:p>
            <a:pPr lvl="1"/>
            <a:r>
              <a:rPr lang="en-US" i="1" dirty="0"/>
              <a:t>Def:</a:t>
            </a:r>
            <a:r>
              <a:rPr lang="en-US" dirty="0"/>
              <a:t>  Variable declared outside of a function</a:t>
            </a:r>
          </a:p>
          <a:p>
            <a:pPr lvl="1"/>
            <a:r>
              <a:rPr lang="en-US" b="1" dirty="0">
                <a:solidFill>
                  <a:srgbClr val="990000"/>
                </a:solidFill>
              </a:rPr>
              <a:t>Virtual memory contains exactly one instance of any global variable</a:t>
            </a:r>
          </a:p>
          <a:p>
            <a:pPr lvl="1">
              <a:buNone/>
            </a:pPr>
            <a:endParaRPr lang="en-US" dirty="0"/>
          </a:p>
          <a:p>
            <a:r>
              <a:rPr lang="en-US" dirty="0"/>
              <a:t>Local variables</a:t>
            </a:r>
          </a:p>
          <a:p>
            <a:pPr lvl="1"/>
            <a:r>
              <a:rPr lang="en-US" i="1" dirty="0"/>
              <a:t>Def:</a:t>
            </a:r>
            <a:r>
              <a:rPr lang="en-US" dirty="0"/>
              <a:t> Variable declared inside function without  </a:t>
            </a:r>
            <a:r>
              <a:rPr lang="en-US" dirty="0">
                <a:latin typeface="Courier New"/>
                <a:cs typeface="Courier New"/>
              </a:rPr>
              <a:t>static</a:t>
            </a:r>
            <a:r>
              <a:rPr lang="en-US" dirty="0"/>
              <a:t> attribute</a:t>
            </a:r>
          </a:p>
          <a:p>
            <a:pPr lvl="1"/>
            <a:r>
              <a:rPr lang="en-US" b="1" dirty="0">
                <a:solidFill>
                  <a:srgbClr val="990000"/>
                </a:solidFill>
              </a:rPr>
              <a:t>Each thread stack contains one instance of each local variable</a:t>
            </a:r>
          </a:p>
          <a:p>
            <a:pPr lvl="1"/>
            <a:endParaRPr lang="en-US" dirty="0"/>
          </a:p>
          <a:p>
            <a:r>
              <a:rPr lang="en-US" dirty="0"/>
              <a:t>Local static variables</a:t>
            </a:r>
          </a:p>
          <a:p>
            <a:pPr lvl="1"/>
            <a:r>
              <a:rPr lang="en-US" i="1" dirty="0"/>
              <a:t>Def: </a:t>
            </a:r>
            <a:r>
              <a:rPr lang="en-US" dirty="0"/>
              <a:t> Variable declared inside  function with the </a:t>
            </a:r>
            <a:r>
              <a:rPr lang="en-US" dirty="0">
                <a:latin typeface="Courier New"/>
                <a:cs typeface="Courier New"/>
              </a:rPr>
              <a:t>static</a:t>
            </a:r>
            <a:r>
              <a:rPr lang="en-US" dirty="0"/>
              <a:t> attribute</a:t>
            </a:r>
          </a:p>
          <a:p>
            <a:pPr lvl="1"/>
            <a:r>
              <a:rPr lang="en-US" b="1" dirty="0">
                <a:solidFill>
                  <a:srgbClr val="990000"/>
                </a:solidFill>
              </a:rPr>
              <a:t>Virtual memory contains exactly one instance of any local static variable. 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tx1"/>
        </a:solidFill>
        <a:ln w="25400">
          <a:solidFill>
            <a:schemeClr val="tx1"/>
          </a:solidFill>
          <a:round/>
          <a:headEnd/>
          <a:tailEnd/>
        </a:ln>
        <a:effectLst/>
      </a:spPr>
      <a:bodyPr wrap="none" anchor="ctr">
        <a:spAutoFit/>
      </a:bodyPr>
      <a:lstStyle>
        <a:defPPr>
          <a:defRPr/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16890</TotalTime>
  <Words>3977</Words>
  <Application>Microsoft Macintosh PowerPoint</Application>
  <PresentationFormat>On-screen Show (4:3)</PresentationFormat>
  <Paragraphs>1093</Paragraphs>
  <Slides>38</Slides>
  <Notes>34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template2007</vt:lpstr>
      <vt:lpstr>Synchronization: Basics  15-213: Introduction to Computer Systems 24th Lecture, November 17, 2016</vt:lpstr>
      <vt:lpstr>Today</vt:lpstr>
      <vt:lpstr>Traditional View of a Process</vt:lpstr>
      <vt:lpstr>Alternate View of a Process</vt:lpstr>
      <vt:lpstr>A Process With Multiple Threads</vt:lpstr>
      <vt:lpstr>Shared Variables in Threaded C Programs</vt:lpstr>
      <vt:lpstr>Threads Memory Model</vt:lpstr>
      <vt:lpstr>Example Program to Illustrate Sharing</vt:lpstr>
      <vt:lpstr>Mapping Variable Instances to Memory</vt:lpstr>
      <vt:lpstr>Mapping Variable Instances to Memory</vt:lpstr>
      <vt:lpstr>Shared Variable Analysis</vt:lpstr>
      <vt:lpstr>Shared Variable Analysis</vt:lpstr>
      <vt:lpstr>Synchronizing Threads  </vt:lpstr>
      <vt:lpstr>badcnt.c: Improper Synchronization</vt:lpstr>
      <vt:lpstr>Assembly Code for Counter Loop</vt:lpstr>
      <vt:lpstr>Concurrent Execution</vt:lpstr>
      <vt:lpstr>Concurrent Execution</vt:lpstr>
      <vt:lpstr>Concurrent Execution (cont)</vt:lpstr>
      <vt:lpstr>Concurrent Execution (cont)</vt:lpstr>
      <vt:lpstr>Progress Graphs</vt:lpstr>
      <vt:lpstr>Trajectories in Progress Graphs</vt:lpstr>
      <vt:lpstr>Trajectories in Progress Graphs</vt:lpstr>
      <vt:lpstr>Critical Sections and Unsafe Regions</vt:lpstr>
      <vt:lpstr>Critical Sections and Unsafe Regions</vt:lpstr>
      <vt:lpstr>badcnt.c: Improper Synchronization</vt:lpstr>
      <vt:lpstr>Enforcing Mutual Exclusion</vt:lpstr>
      <vt:lpstr>Semaphores</vt:lpstr>
      <vt:lpstr>Semaphores</vt:lpstr>
      <vt:lpstr>C Semaphore Operations</vt:lpstr>
      <vt:lpstr>badcnt.c: Improper Synchronization</vt:lpstr>
      <vt:lpstr>Using Semaphores for Mutual Exclusion</vt:lpstr>
      <vt:lpstr>goodcnt.c: Proper Synchronization</vt:lpstr>
      <vt:lpstr>goodcnt.c: Proper Synchronization</vt:lpstr>
      <vt:lpstr>Why Mutexes Work</vt:lpstr>
      <vt:lpstr>Why Mutexes Work</vt:lpstr>
      <vt:lpstr>Why Mutexes Work</vt:lpstr>
      <vt:lpstr>Why Mutexes Work</vt:lpstr>
      <vt:lpstr>Summary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Randy Bryant</cp:lastModifiedBy>
  <cp:revision>879</cp:revision>
  <cp:lastPrinted>2014-11-12T16:25:33Z</cp:lastPrinted>
  <dcterms:created xsi:type="dcterms:W3CDTF">2012-11-19T20:19:50Z</dcterms:created>
  <dcterms:modified xsi:type="dcterms:W3CDTF">2016-11-18T20:10:27Z</dcterms:modified>
</cp:coreProperties>
</file>