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42" r:id="rId2"/>
    <p:sldId id="543" r:id="rId3"/>
    <p:sldId id="592" r:id="rId4"/>
    <p:sldId id="593" r:id="rId5"/>
    <p:sldId id="611" r:id="rId6"/>
    <p:sldId id="594" r:id="rId7"/>
    <p:sldId id="595" r:id="rId8"/>
    <p:sldId id="584" r:id="rId9"/>
    <p:sldId id="598" r:id="rId10"/>
    <p:sldId id="597" r:id="rId11"/>
    <p:sldId id="545" r:id="rId12"/>
    <p:sldId id="599" r:id="rId13"/>
    <p:sldId id="583" r:id="rId14"/>
    <p:sldId id="546" r:id="rId15"/>
    <p:sldId id="548" r:id="rId16"/>
    <p:sldId id="547" r:id="rId17"/>
    <p:sldId id="600" r:id="rId18"/>
    <p:sldId id="550" r:id="rId19"/>
    <p:sldId id="602" r:id="rId20"/>
    <p:sldId id="601" r:id="rId21"/>
    <p:sldId id="604" r:id="rId22"/>
    <p:sldId id="605" r:id="rId23"/>
    <p:sldId id="603" r:id="rId24"/>
    <p:sldId id="551" r:id="rId25"/>
    <p:sldId id="567" r:id="rId26"/>
    <p:sldId id="552" r:id="rId27"/>
    <p:sldId id="553" r:id="rId28"/>
    <p:sldId id="554" r:id="rId29"/>
    <p:sldId id="589" r:id="rId30"/>
    <p:sldId id="590" r:id="rId31"/>
    <p:sldId id="591" r:id="rId32"/>
    <p:sldId id="555" r:id="rId33"/>
    <p:sldId id="556" r:id="rId34"/>
    <p:sldId id="557" r:id="rId35"/>
    <p:sldId id="558" r:id="rId36"/>
    <p:sldId id="559" r:id="rId37"/>
    <p:sldId id="569" r:id="rId38"/>
    <p:sldId id="560" r:id="rId39"/>
    <p:sldId id="561" r:id="rId40"/>
    <p:sldId id="562" r:id="rId41"/>
    <p:sldId id="563" r:id="rId42"/>
    <p:sldId id="564" r:id="rId43"/>
    <p:sldId id="565" r:id="rId44"/>
    <p:sldId id="574" r:id="rId45"/>
    <p:sldId id="570" r:id="rId46"/>
    <p:sldId id="572" r:id="rId47"/>
    <p:sldId id="608" r:id="rId48"/>
    <p:sldId id="609" r:id="rId49"/>
    <p:sldId id="610" r:id="rId50"/>
    <p:sldId id="573" r:id="rId51"/>
    <p:sldId id="579" r:id="rId52"/>
  </p:sldIdLst>
  <p:sldSz cx="9144000" cy="6858000" type="screen4x3"/>
  <p:notesSz cx="7302500" cy="9586913"/>
  <p:custDataLst>
    <p:tags r:id="rId5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6F5BD"/>
    <a:srgbClr val="D5F1CF"/>
    <a:srgbClr val="F1C7C7"/>
    <a:srgbClr val="B3B3B3"/>
    <a:srgbClr val="E6E6E6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81764" autoAdjust="0"/>
  </p:normalViewPr>
  <p:slideViewPr>
    <p:cSldViewPr snapToObjects="1">
      <p:cViewPr>
        <p:scale>
          <a:sx n="103" d="100"/>
          <a:sy n="103" d="100"/>
        </p:scale>
        <p:origin x="-936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83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tags" Target="tags/tag1.xml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1.0</c:v>
                </c:pt>
                <c:pt idx="86">
                  <c:v>1.0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33716024"/>
        <c:axId val="2088710904"/>
      </c:barChart>
      <c:catAx>
        <c:axId val="-2133716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88710904"/>
        <c:crosses val="autoZero"/>
        <c:auto val="1"/>
        <c:lblAlgn val="ctr"/>
        <c:lblOffset val="100"/>
        <c:noMultiLvlLbl val="0"/>
      </c:catAx>
      <c:valAx>
        <c:axId val="2088710904"/>
        <c:scaling>
          <c:orientation val="minMax"/>
          <c:max val="2.0"/>
          <c:min val="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33716024"/>
        <c:crosses val="autoZero"/>
        <c:crossBetween val="between"/>
        <c:majorUnit val="1.0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6.0</c:v>
                </c:pt>
                <c:pt idx="11">
                  <c:v>0.0</c:v>
                </c:pt>
                <c:pt idx="12">
                  <c:v>0.0</c:v>
                </c:pt>
                <c:pt idx="13">
                  <c:v>4.0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7.0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1.0</c:v>
                </c:pt>
                <c:pt idx="25">
                  <c:v>3.0</c:v>
                </c:pt>
                <c:pt idx="26">
                  <c:v>0.0</c:v>
                </c:pt>
                <c:pt idx="27">
                  <c:v>3.0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7.0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7.0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7.0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7.0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7.0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6.0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1.0</c:v>
                </c:pt>
                <c:pt idx="74">
                  <c:v>0.0</c:v>
                </c:pt>
                <c:pt idx="75">
                  <c:v>0.0</c:v>
                </c:pt>
                <c:pt idx="76">
                  <c:v>1.0</c:v>
                </c:pt>
                <c:pt idx="77">
                  <c:v>0.0</c:v>
                </c:pt>
                <c:pt idx="78">
                  <c:v>1.0</c:v>
                </c:pt>
                <c:pt idx="79">
                  <c:v>6.0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12.0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7.0</c:v>
                </c:pt>
                <c:pt idx="98">
                  <c:v>0.0</c:v>
                </c:pt>
                <c:pt idx="99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32985384"/>
        <c:axId val="2128166264"/>
      </c:barChart>
      <c:catAx>
        <c:axId val="-2132985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28166264"/>
        <c:crosses val="autoZero"/>
        <c:auto val="1"/>
        <c:lblAlgn val="ctr"/>
        <c:lblOffset val="100"/>
        <c:noMultiLvlLbl val="0"/>
      </c:catAx>
      <c:valAx>
        <c:axId val="2128166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32985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2.0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2.0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2.0</c:v>
                </c:pt>
                <c:pt idx="25">
                  <c:v>0.0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2.0</c:v>
                </c:pt>
                <c:pt idx="43">
                  <c:v>0.0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2.0</c:v>
                </c:pt>
                <c:pt idx="51">
                  <c:v>1.0</c:v>
                </c:pt>
                <c:pt idx="52">
                  <c:v>0.0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2.0</c:v>
                </c:pt>
                <c:pt idx="86">
                  <c:v>0.0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-2133115544"/>
        <c:axId val="-2133344168"/>
      </c:barChart>
      <c:catAx>
        <c:axId val="-2133115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33344168"/>
        <c:crosses val="autoZero"/>
        <c:auto val="1"/>
        <c:lblAlgn val="ctr"/>
        <c:lblOffset val="100"/>
        <c:noMultiLvlLbl val="0"/>
      </c:catAx>
      <c:valAx>
        <c:axId val="-2133344168"/>
        <c:scaling>
          <c:orientation val="minMax"/>
          <c:max val="3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33115544"/>
        <c:crosses val="autoZero"/>
        <c:crossBetween val="between"/>
        <c:majorUnit val="1.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 How do you handle receiving requests?</a:t>
            </a:r>
            <a:r>
              <a:rPr lang="en-US" baseline="0" dirty="0" smtClean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Nov. 15,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/>
              <a:t>Randy Bryant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Reminder: 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read </a:t>
            </a:r>
          </a:p>
          <a:p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from server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Approaches for Writing Concurrent Servers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 smtClean="0"/>
              <a:t>Allow </a:t>
            </a:r>
            <a:r>
              <a:rPr lang="en-US" dirty="0"/>
              <a:t>server to handle multiple clients </a:t>
            </a:r>
            <a:r>
              <a:rPr lang="en-US" dirty="0" smtClean="0"/>
              <a:t>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 smtClean="0"/>
              <a:t>1. Process-based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 smtClean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</a:t>
            </a:r>
            <a:r>
              <a:rPr lang="en-US" sz="2200" dirty="0" smtClean="0"/>
              <a:t>flows</a:t>
            </a:r>
          </a:p>
          <a:p>
            <a:pPr lvl="1"/>
            <a:r>
              <a:rPr lang="en-US" sz="2200" dirty="0" smtClean="0"/>
              <a:t>All </a:t>
            </a:r>
            <a:r>
              <a:rPr lang="en-US" sz="2200" dirty="0"/>
              <a:t>flows share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Uses technique called </a:t>
            </a:r>
            <a:r>
              <a:rPr lang="en-US" sz="2200" i="1" dirty="0" smtClean="0"/>
              <a:t>I/O multiplexing</a:t>
            </a:r>
            <a:r>
              <a:rPr lang="en-US" sz="2200" i="1" dirty="0" smtClean="0">
                <a:solidFill>
                  <a:srgbClr val="FF0000"/>
                </a:solidFill>
              </a:rPr>
              <a:t>. </a:t>
            </a:r>
            <a:endParaRPr lang="en-US" sz="2200" dirty="0"/>
          </a:p>
          <a:p>
            <a:pPr marL="0" indent="0">
              <a:buNone/>
            </a:pPr>
            <a:r>
              <a:rPr lang="en-US" sz="2600" dirty="0" smtClean="0"/>
              <a:t>3. Thread-based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Hybrid of of process-based and event-based.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 smtClean="0"/>
              <a:t>Approach #1: Process-based Servers</a:t>
            </a:r>
            <a:endParaRPr lang="en-US" dirty="0"/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goes out to lunch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Child blocks waiting for data from Client 1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 smtClean="0"/>
              <a:t>Approach #1: Process-based Servers</a:t>
            </a:r>
            <a:endParaRPr lang="en-US" dirty="0"/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goes out to lunch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ret </a:t>
            </a:r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Child blocks waiting for data from Client 1</a:t>
            </a:r>
            <a:endParaRPr lang="en-US" sz="2000" b="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echo(connfd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nl-NL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latin typeface="Courier New"/>
                <a:cs typeface="Courier New"/>
              </a:rPr>
              <a:t>exit(0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 smtClean="0"/>
              <a:t>Iterative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 smtClean="0"/>
              <a:t>Accept a connection request</a:t>
            </a:r>
          </a:p>
          <a:p>
            <a:pPr marL="165100" lvl="1" indent="-165100"/>
            <a:r>
              <a:rPr lang="en-US" sz="2400" b="0" kern="0" dirty="0" smtClean="0"/>
              <a:t>Handle echo requests until client terminates</a:t>
            </a:r>
            <a:endParaRPr lang="en-US" sz="2400" b="0" kern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600" dirty="0" smtClean="0">
                <a:latin typeface="Courier New"/>
                <a:cs typeface="Courier New"/>
              </a:rPr>
              <a:t>exit(0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 smtClean="0"/>
              <a:t>Making a Concurrent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Programming is Hard!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The human mind tends to be sequential</a:t>
            </a:r>
          </a:p>
          <a:p>
            <a:endParaRPr lang="en-US" sz="2600" dirty="0" smtClean="0"/>
          </a:p>
          <a:p>
            <a:r>
              <a:rPr lang="en-US" sz="2600" dirty="0" smtClean="0"/>
              <a:t>The notion of time is often misleading</a:t>
            </a:r>
          </a:p>
          <a:p>
            <a:endParaRPr lang="en-US" sz="2600" dirty="0" smtClean="0"/>
          </a:p>
          <a:p>
            <a:r>
              <a:rPr lang="en-US" sz="2600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</a:t>
            </a:r>
            <a:r>
              <a:rPr lang="nl-NL" sz="1600" dirty="0" smtClean="0">
                <a:latin typeface="Courier New"/>
                <a:cs typeface="Courier New"/>
              </a:rPr>
              <a:t>/</a:t>
            </a:r>
            <a:endParaRPr lang="nl-NL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</a:t>
            </a:r>
            <a:r>
              <a:rPr lang="en-US" sz="1600" dirty="0" smtClean="0">
                <a:solidFill>
                  <a:srgbClr val="F6F5BD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 smtClean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* Child exits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*/</a:t>
            </a:r>
            <a:endParaRPr lang="en-US" sz="1600" dirty="0" smtClean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</a:t>
            </a:r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</a:t>
            </a:r>
            <a:r>
              <a:rPr lang="en-US" sz="16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C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800" dirty="0" smtClean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 smtClean="0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</a:t>
            </a:r>
            <a:r>
              <a:rPr lang="en-US" sz="2000" i="1" dirty="0" smtClean="0">
                <a:latin typeface="Calibri" pitchFamily="34" charset="0"/>
              </a:rPr>
              <a:t> </a:t>
            </a:r>
            <a:r>
              <a:rPr lang="en-US" sz="2000" i="1" dirty="0" smtClean="0">
                <a:latin typeface="Courier New" pitchFamily="49" charset="0"/>
              </a:rPr>
              <a:t>connect</a:t>
            </a:r>
            <a:endParaRPr lang="en-US" sz="20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</a:t>
            </a:r>
            <a:r>
              <a:rPr lang="en-US" sz="2000" i="1" dirty="0" smtClean="0">
                <a:latin typeface="Calibri" pitchFamily="34" charset="0"/>
              </a:rPr>
              <a:t>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</a:t>
            </a:r>
            <a:r>
              <a:rPr lang="en-US" sz="2000" i="1" dirty="0" smtClean="0">
                <a:latin typeface="Calibri" pitchFamily="34" charset="0"/>
              </a:rPr>
              <a:t>Forks child to handle client.  Connection </a:t>
            </a:r>
            <a:r>
              <a:rPr lang="en-US" sz="2000" i="1" dirty="0">
                <a:latin typeface="Calibri" pitchFamily="34" charset="0"/>
              </a:rPr>
              <a:t>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 smtClean="0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Process-based Server Execution </a:t>
            </a:r>
            <a:r>
              <a:rPr lang="en-US" dirty="0"/>
              <a:t>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</a:t>
            </a:r>
            <a:r>
              <a:rPr lang="en-US" sz="2600" dirty="0" smtClean="0"/>
              <a:t>child process</a:t>
            </a:r>
            <a:endParaRPr lang="en-US" sz="2600" dirty="0"/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 smtClean="0"/>
              <a:t>Both parent &amp; child </a:t>
            </a:r>
            <a:r>
              <a:rPr lang="en-US" sz="2600" dirty="0"/>
              <a:t>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dirty="0" err="1" smtClean="0">
                <a:latin typeface="Courier New"/>
                <a:cs typeface="Courier New"/>
              </a:rPr>
              <a:t>connfd</a:t>
            </a:r>
            <a:endParaRPr lang="en-US" sz="2200" dirty="0" smtClean="0">
              <a:latin typeface="Courier New"/>
              <a:cs typeface="Courier New"/>
            </a:endParaRPr>
          </a:p>
          <a:p>
            <a:pPr lvl="2"/>
            <a:r>
              <a:rPr lang="en-US" sz="2200" dirty="0" smtClean="0"/>
              <a:t>Child should </a:t>
            </a:r>
            <a:r>
              <a:rPr lang="en-US" sz="2200" dirty="0"/>
              <a:t>close </a:t>
            </a:r>
            <a:r>
              <a:rPr lang="en-US" sz="2200" dirty="0" err="1" smtClean="0">
                <a:latin typeface="Courier New"/>
                <a:cs typeface="Courier New"/>
              </a:rPr>
              <a:t>listenfd</a:t>
            </a:r>
            <a:r>
              <a:rPr lang="en-US" sz="2200" dirty="0" smtClean="0">
                <a:latin typeface="Courier New"/>
                <a:cs typeface="Courier New"/>
              </a:rPr>
              <a:t> 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rocess</a:t>
            </a:r>
            <a:endParaRPr lang="en-US" sz="1800" dirty="0">
              <a:latin typeface="+mn-lt"/>
            </a:endParaRP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</a:t>
            </a:r>
            <a:r>
              <a:rPr lang="en-US" sz="2000" dirty="0" smtClean="0">
                <a:latin typeface="+mn-lt"/>
              </a:rPr>
              <a:t>requests</a:t>
            </a:r>
            <a:endParaRPr lang="en-US" sz="2000" dirty="0">
              <a:latin typeface="+mn-lt"/>
            </a:endParaRP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 smtClean="0"/>
              <a:t>Issues with Process-based Servers</a:t>
            </a:r>
            <a:endParaRPr lang="en-US" dirty="0"/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 smtClean="0"/>
              <a:t>Parent process </a:t>
            </a:r>
            <a:r>
              <a:rPr lang="en-US" sz="2600" dirty="0"/>
              <a:t>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</a:t>
            </a:r>
            <a:r>
              <a:rPr lang="en-US" sz="2200" dirty="0" smtClean="0"/>
              <a:t>reference count </a:t>
            </a:r>
            <a:r>
              <a:rPr lang="en-US" sz="2200" dirty="0"/>
              <a:t>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 2</a:t>
            </a:r>
            <a:endParaRPr lang="en-US" sz="2200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dirty="0" err="1">
                <a:latin typeface="Courier New" pitchFamily="49" charset="0"/>
              </a:rPr>
              <a:t>refcnt</a:t>
            </a:r>
            <a:r>
              <a:rPr lang="en-US" sz="2200" dirty="0">
                <a:latin typeface="Courier New" pitchFamily="49" charset="0"/>
              </a:rPr>
              <a:t>(</a:t>
            </a:r>
            <a:r>
              <a:rPr lang="en-US" sz="2200" dirty="0" err="1">
                <a:latin typeface="Courier New" pitchFamily="49" charset="0"/>
              </a:rPr>
              <a:t>connfd</a:t>
            </a:r>
            <a:r>
              <a:rPr lang="en-US" sz="2200" dirty="0">
                <a:latin typeface="Courier New" pitchFamily="49" charset="0"/>
              </a:rPr>
              <a:t>) </a:t>
            </a:r>
            <a:r>
              <a:rPr lang="en-US" sz="2200" dirty="0" smtClean="0">
                <a:latin typeface="Courier New" pitchFamily="49" charset="0"/>
              </a:rPr>
              <a:t>= </a:t>
            </a:r>
            <a:r>
              <a:rPr lang="en-US" sz="2200" dirty="0">
                <a:latin typeface="Courier New" pitchFamily="49" charset="0"/>
              </a:rPr>
              <a:t>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</a:t>
            </a:r>
            <a:r>
              <a:rPr lang="en-US" dirty="0" smtClean="0"/>
              <a:t>-based Servers</a:t>
            </a:r>
            <a:endParaRPr lang="en-US" dirty="0"/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Nontrivial to share data between </a:t>
            </a:r>
            <a:r>
              <a:rPr lang="en-US" sz="2600" dirty="0" smtClean="0"/>
              <a:t>processes</a:t>
            </a:r>
          </a:p>
          <a:p>
            <a:pPr lvl="1">
              <a:lnSpc>
                <a:spcPct val="85000"/>
              </a:lnSpc>
            </a:pPr>
            <a:r>
              <a:rPr lang="en-US" sz="2200" dirty="0" smtClean="0"/>
              <a:t>(This example too simple to demonstrate)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 smtClean="0"/>
              <a:t>Approach #2: Event-based Servers</a:t>
            </a:r>
            <a:endParaRPr lang="en-US" dirty="0"/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 smtClean="0"/>
              <a:t>Server maintains set of active connections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/>
              <a:t>connfd’s</a:t>
            </a:r>
            <a:endParaRPr lang="en-US" dirty="0" smtClean="0"/>
          </a:p>
          <a:p>
            <a:r>
              <a:rPr lang="en-US" dirty="0" smtClean="0"/>
              <a:t>Repeat:</a:t>
            </a:r>
          </a:p>
          <a:p>
            <a:pPr lvl="1"/>
            <a:r>
              <a:rPr lang="en-US" dirty="0" smtClean="0"/>
              <a:t>Determine which descriptors (</a:t>
            </a:r>
            <a:r>
              <a:rPr lang="en-US" dirty="0" err="1" smtClean="0"/>
              <a:t>connfd’s</a:t>
            </a:r>
            <a:r>
              <a:rPr lang="en-US" dirty="0" smtClean="0"/>
              <a:t> or </a:t>
            </a:r>
            <a:r>
              <a:rPr lang="en-US" dirty="0" err="1" smtClean="0"/>
              <a:t>listenfd</a:t>
            </a:r>
            <a:r>
              <a:rPr lang="en-US" dirty="0" smtClean="0"/>
              <a:t>) have pending inputs</a:t>
            </a:r>
          </a:p>
          <a:p>
            <a:pPr lvl="2"/>
            <a:r>
              <a:rPr lang="en-US" dirty="0" smtClean="0"/>
              <a:t>e.g., using </a:t>
            </a:r>
            <a:r>
              <a:rPr lang="en-US" dirty="0" smtClean="0">
                <a:latin typeface="Courier New"/>
                <a:cs typeface="Courier New"/>
              </a:rPr>
              <a:t>select</a:t>
            </a:r>
            <a:r>
              <a:rPr lang="en-US" dirty="0" smtClean="0"/>
              <a:t> function</a:t>
            </a:r>
          </a:p>
          <a:p>
            <a:pPr lvl="2"/>
            <a:r>
              <a:rPr lang="en-US" dirty="0" smtClean="0"/>
              <a:t>arrival of pending input is an </a:t>
            </a:r>
            <a:r>
              <a:rPr lang="en-US" i="1" dirty="0" smtClean="0"/>
              <a:t>event</a:t>
            </a:r>
          </a:p>
          <a:p>
            <a:pPr lvl="1"/>
            <a:r>
              <a:rPr lang="en-US" dirty="0" smtClean="0"/>
              <a:t>If  </a:t>
            </a:r>
            <a:r>
              <a:rPr lang="en-US" dirty="0" err="1" smtClean="0"/>
              <a:t>listenfd</a:t>
            </a:r>
            <a:r>
              <a:rPr lang="en-US" dirty="0" smtClean="0"/>
              <a:t> has input, then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r>
              <a:rPr lang="en-US" dirty="0" smtClean="0"/>
              <a:t> connection</a:t>
            </a:r>
          </a:p>
          <a:p>
            <a:pPr lvl="2"/>
            <a:r>
              <a:rPr lang="en-US" dirty="0" smtClean="0"/>
              <a:t>and add new </a:t>
            </a:r>
            <a:r>
              <a:rPr lang="en-US" dirty="0" err="1" smtClean="0"/>
              <a:t>connfd</a:t>
            </a:r>
            <a:r>
              <a:rPr lang="en-US" dirty="0" smtClean="0"/>
              <a:t> to array</a:t>
            </a:r>
          </a:p>
          <a:p>
            <a:pPr lvl="1"/>
            <a:r>
              <a:rPr lang="en-US" dirty="0" smtClean="0"/>
              <a:t>Service all </a:t>
            </a:r>
            <a:r>
              <a:rPr lang="en-US" dirty="0" err="1" smtClean="0"/>
              <a:t>connfd’s</a:t>
            </a:r>
            <a:r>
              <a:rPr lang="en-US" dirty="0" smtClean="0"/>
              <a:t> with pending inputs</a:t>
            </a:r>
          </a:p>
          <a:p>
            <a:endParaRPr lang="en-US" dirty="0" smtClean="0"/>
          </a:p>
          <a:p>
            <a:r>
              <a:rPr lang="en-US" dirty="0" smtClean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</a:t>
            </a:r>
            <a:endParaRPr lang="en-US" dirty="0"/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Multiplexed Event Processing</a:t>
            </a:r>
            <a:endParaRPr lang="en-US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 smtClean="0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Anything</a:t>
            </a:r>
          </a:p>
          <a:p>
            <a:r>
              <a:rPr lang="en-US" sz="2800" dirty="0" smtClean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</a:t>
            </a:r>
            <a:r>
              <a:rPr lang="en-US" dirty="0" smtClean="0"/>
              <a:t>Event-based Servers</a:t>
            </a:r>
            <a:endParaRPr lang="en-US" dirty="0"/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Design of choice for high-performance Web servers and search engines. </a:t>
            </a:r>
            <a:r>
              <a:rPr lang="en-US" dirty="0"/>
              <a:t>e</a:t>
            </a:r>
            <a:r>
              <a:rPr lang="en-US" dirty="0" smtClean="0"/>
              <a:t>.g</a:t>
            </a:r>
            <a:r>
              <a:rPr lang="en-US" dirty="0"/>
              <a:t>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</a:t>
            </a:r>
            <a:r>
              <a:rPr lang="en-US" dirty="0" smtClean="0"/>
              <a:t>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 Black"/>
              </a:rPr>
              <a:t>– </a:t>
            </a:r>
            <a:r>
              <a:rPr lang="en-US" dirty="0" smtClean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</a:t>
            </a:r>
            <a:r>
              <a:rPr lang="en-US" dirty="0" smtClean="0"/>
              <a:t>#3: Thread-based Servers</a:t>
            </a:r>
            <a:endParaRPr lang="en-US" dirty="0"/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</a:t>
            </a:r>
            <a:r>
              <a:rPr lang="en-US" sz="2600" dirty="0" smtClean="0"/>
              <a:t>(process-based)</a:t>
            </a:r>
            <a:endParaRPr lang="en-US" sz="2600" dirty="0"/>
          </a:p>
          <a:p>
            <a:pPr lvl="1"/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sz="2200" dirty="0" smtClean="0"/>
              <a:t>but using threads </a:t>
            </a:r>
            <a:r>
              <a:rPr lang="en-US" sz="2200" dirty="0"/>
              <a:t>instead of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Stack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Shared </a:t>
              </a:r>
              <a:r>
                <a:rPr lang="en-US" sz="1800" dirty="0">
                  <a:latin typeface="+mn-lt"/>
                </a:rPr>
                <a:t>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Run</a:t>
              </a:r>
              <a:r>
                <a:rPr lang="en-US" sz="1800" dirty="0">
                  <a:latin typeface="+mn-lt"/>
                </a:rPr>
                <a:t>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+mn-lt"/>
                </a:rPr>
                <a:t>Read</a:t>
              </a:r>
              <a:r>
                <a:rPr lang="en-US" sz="1800" dirty="0">
                  <a:latin typeface="+mn-lt"/>
                </a:rPr>
                <a:t>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</a:t>
              </a:r>
              <a:r>
                <a:rPr lang="en-US" sz="1800" dirty="0" smtClean="0">
                  <a:latin typeface="+mn-lt"/>
                </a:rPr>
                <a:t>ead</a:t>
              </a:r>
              <a:r>
                <a:rPr lang="en-US" sz="1800" dirty="0">
                  <a:latin typeface="+mn-lt"/>
                </a:rPr>
                <a:t>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Process context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hared </a:t>
            </a:r>
            <a:r>
              <a:rPr lang="en-US" sz="1800" dirty="0">
                <a:latin typeface="+mn-lt"/>
              </a:rPr>
              <a:t>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un</a:t>
            </a:r>
            <a:r>
              <a:rPr lang="en-US" sz="1800" dirty="0">
                <a:latin typeface="+mn-lt"/>
              </a:rPr>
              <a:t>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ead</a:t>
            </a:r>
            <a:r>
              <a:rPr lang="en-US" sz="1800" dirty="0">
                <a:latin typeface="+mn-lt"/>
              </a:rPr>
              <a:t>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Code, data, and kernel context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dirty="0" smtClean="0">
                <a:latin typeface="+mn-lt"/>
              </a:rPr>
              <a:t>ead</a:t>
            </a:r>
            <a:r>
              <a:rPr lang="en-US" sz="1800" dirty="0">
                <a:latin typeface="+mn-lt"/>
              </a:rPr>
              <a:t>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tack</a:t>
            </a:r>
            <a:endParaRPr lang="en-US" sz="1800" dirty="0">
              <a:latin typeface="+mn-lt"/>
            </a:endParaRP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</a:t>
            </a:r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Each thread has its own stack for local variables </a:t>
            </a:r>
          </a:p>
          <a:p>
            <a:pPr lvl="2"/>
            <a:r>
              <a:rPr lang="en-US" dirty="0" smtClean="0"/>
              <a:t>but not protected from other threads</a:t>
            </a:r>
            <a:endParaRPr lang="en-US" dirty="0"/>
          </a:p>
          <a:p>
            <a:pPr lvl="1"/>
            <a:r>
              <a:rPr lang="en-US" dirty="0" smtClean="0"/>
              <a:t>Each </a:t>
            </a:r>
            <a:r>
              <a:rPr lang="en-US" dirty="0"/>
              <a:t>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</a:t>
              </a:r>
              <a:r>
                <a:rPr lang="en-US" sz="1800" dirty="0" smtClean="0">
                  <a:latin typeface="+mn-lt"/>
                </a:rPr>
                <a:t>pointer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Threads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</a:t>
            </a:r>
            <a:r>
              <a:rPr lang="en-US" sz="2600" dirty="0" smtClean="0"/>
              <a:t>are </a:t>
            </a:r>
            <a:r>
              <a:rPr lang="en-US" sz="2600" i="1" dirty="0" smtClean="0"/>
              <a:t>concurrent</a:t>
            </a:r>
            <a:r>
              <a:rPr lang="en-US" sz="2600" dirty="0" smtClean="0"/>
              <a:t> if </a:t>
            </a:r>
            <a:r>
              <a:rPr lang="en-US" sz="2600" dirty="0"/>
              <a:t>their </a:t>
            </a:r>
            <a:r>
              <a:rPr lang="en-US" sz="2600" dirty="0" smtClean="0"/>
              <a:t>flows </a:t>
            </a:r>
            <a:r>
              <a:rPr lang="en-US" sz="2600" dirty="0"/>
              <a:t>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parallelism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parallelism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</a:t>
            </a:r>
            <a:r>
              <a:rPr lang="en-US" sz="2200" dirty="0" smtClean="0"/>
              <a:t>others (possibly on different cores)</a:t>
            </a:r>
            <a:endParaRPr lang="en-US" sz="2200" dirty="0"/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</a:t>
            </a:r>
            <a:r>
              <a:rPr lang="en-US" sz="2200" dirty="0" smtClean="0"/>
              <a:t>all code and data (except local stacks)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</a:t>
            </a:r>
            <a:r>
              <a:rPr lang="en-US" dirty="0" smtClean="0"/>
              <a:t>) </a:t>
            </a:r>
            <a:r>
              <a:rPr lang="en-US" dirty="0"/>
              <a:t>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</a:t>
            </a:r>
          </a:p>
          <a:p>
            <a:pPr lvl="2"/>
            <a:r>
              <a:rPr lang="en-US" dirty="0" smtClean="0">
                <a:latin typeface="Courier New" pitchFamily="49" charset="0"/>
              </a:rPr>
              <a:t>return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_[un]</a:t>
            </a:r>
            <a:r>
              <a:rPr lang="en-US" dirty="0" smtClean="0">
                <a:latin typeface="Courier New" pitchFamily="49" charset="0"/>
              </a:rPr>
              <a:t>lock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          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                                  </a:t>
            </a:r>
            <a:endParaRPr lang="it-IT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</a:t>
              </a:r>
              <a:r>
                <a:rPr lang="en-US" sz="2000" i="1" dirty="0" smtClean="0">
                  <a:latin typeface="+mn-lt"/>
                </a:rPr>
                <a:t>eturn </a:t>
              </a:r>
              <a:r>
                <a:rPr lang="en-US" sz="2000" i="1" dirty="0">
                  <a:latin typeface="+mn-lt"/>
                </a:rPr>
                <a:t>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>
                  <a:latin typeface="+mn-lt"/>
                </a:rPr>
                <a:t>Thread ID</a:t>
              </a:r>
              <a:endParaRPr lang="en-US" sz="2000" i="1" dirty="0">
                <a:latin typeface="+mn-lt"/>
              </a:endParaRP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>
                  <a:latin typeface="+mn-lt"/>
                </a:rPr>
                <a:t>Thread routine</a:t>
              </a:r>
              <a:endParaRPr lang="en-US" sz="2000" i="1" dirty="0">
                <a:latin typeface="+mn-lt"/>
              </a:endParaRP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</a:t>
            </a:r>
            <a:r>
              <a:rPr lang="en-US" dirty="0" smtClean="0"/>
              <a:t>Threaded “</a:t>
            </a:r>
            <a:r>
              <a:rPr lang="en-US" dirty="0"/>
              <a:t>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228104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</a:t>
            </a:r>
            <a:r>
              <a:rPr lang="en-US" sz="1800" dirty="0" smtClean="0">
                <a:latin typeface="+mn-lt"/>
              </a:rPr>
              <a:t>ain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242204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</a:t>
            </a:r>
            <a:r>
              <a:rPr lang="en-US" sz="1800" dirty="0" smtClean="0">
                <a:latin typeface="+mn-lt"/>
              </a:rPr>
              <a:t>eer </a:t>
            </a:r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229796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ain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044571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erminates 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827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282871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 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Peer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thread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terminates</a:t>
            </a:r>
            <a:endParaRPr lang="en-US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418382" y="2514600"/>
            <a:ext cx="2401018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pPr algn="r"/>
            <a:r>
              <a:rPr lang="en-US" sz="1800" b="0" dirty="0" smtClean="0">
                <a:latin typeface="+mn-lt"/>
              </a:rPr>
              <a:t>returns</a:t>
            </a:r>
            <a:endParaRPr lang="en-US" sz="18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listenfd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= Open_listenfd(argv[1])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return 0;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 smtClean="0"/>
              <a:t>Spawn new thread for each client</a:t>
            </a:r>
          </a:p>
          <a:p>
            <a:pPr lvl="1"/>
            <a:r>
              <a:rPr lang="en-US" b="0" kern="0" dirty="0" smtClean="0"/>
              <a:t>Pass it copy of connection file descriptor</a:t>
            </a:r>
          </a:p>
          <a:p>
            <a:pPr lvl="1"/>
            <a:r>
              <a:rPr lang="en-US" b="0" kern="0" dirty="0" smtClean="0"/>
              <a:t>Note use of </a:t>
            </a:r>
            <a:r>
              <a:rPr lang="en-US" kern="0" dirty="0" err="1" smtClean="0">
                <a:latin typeface="Courier New"/>
                <a:cs typeface="Courier New"/>
              </a:rPr>
              <a:t>Malloc</a:t>
            </a:r>
            <a:r>
              <a:rPr lang="en-US" kern="0" dirty="0" smtClean="0">
                <a:latin typeface="Courier New"/>
                <a:cs typeface="Courier New"/>
              </a:rPr>
              <a:t>()</a:t>
            </a:r>
            <a:r>
              <a:rPr lang="en-US" b="0" kern="0" dirty="0" smtClean="0"/>
              <a:t>! </a:t>
            </a:r>
            <a:r>
              <a:rPr lang="en-US" b="0" kern="0" dirty="0"/>
              <a:t>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 smtClean="0">
                <a:latin typeface="+mn-lt"/>
              </a:rPr>
              <a:t>   </a:t>
            </a:r>
            <a:endParaRPr lang="en-US" sz="2000" b="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</a:t>
            </a:r>
            <a:r>
              <a:rPr lang="en-US" sz="2600" dirty="0" smtClean="0"/>
              <a:t>mode.</a:t>
            </a:r>
            <a:endParaRPr lang="en-US" sz="2600" dirty="0"/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</a:t>
            </a:r>
            <a:r>
              <a:rPr lang="en-US" sz="2200" dirty="0" smtClean="0"/>
              <a:t> automatically (by kernel) when </a:t>
            </a:r>
            <a:r>
              <a:rPr lang="en-US" sz="2200" dirty="0"/>
              <a:t>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dirty="0" err="1" smtClean="0">
                <a:latin typeface="Courier New"/>
                <a:cs typeface="Courier New"/>
              </a:rPr>
              <a:t>connfd</a:t>
            </a:r>
            <a:r>
              <a:rPr lang="en-US" sz="2600" dirty="0" smtClean="0">
                <a:latin typeface="+mn-lt"/>
                <a:cs typeface="Courier New"/>
              </a:rPr>
              <a:t>.</a:t>
            </a:r>
          </a:p>
          <a:p>
            <a:pPr lvl="1"/>
            <a:r>
              <a:rPr lang="en-US" sz="2600" dirty="0" smtClean="0">
                <a:latin typeface="+mn-lt"/>
                <a:cs typeface="Courier New"/>
              </a:rPr>
              <a:t>Close </a:t>
            </a:r>
            <a:r>
              <a:rPr lang="en-US" sz="2600" dirty="0" err="1" smtClean="0">
                <a:latin typeface="Courier New"/>
                <a:cs typeface="Courier New"/>
              </a:rPr>
              <a:t>connfd</a:t>
            </a:r>
            <a:r>
              <a:rPr lang="en-US" sz="2600" dirty="0" smtClean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Thread-based Server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 smtClean="0"/>
              <a:t>Each client handled by individual peer thread</a:t>
            </a:r>
            <a:endParaRPr lang="en-US" sz="2600" dirty="0"/>
          </a:p>
          <a:p>
            <a:pPr lvl="1"/>
            <a:r>
              <a:rPr lang="en-US" sz="2600" dirty="0" smtClean="0"/>
              <a:t>Threads share all process state except TID</a:t>
            </a:r>
          </a:p>
          <a:p>
            <a:pPr lvl="1"/>
            <a:r>
              <a:rPr lang="en-US" sz="2600" dirty="0" smtClean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 smtClean="0">
                <a:latin typeface="+mn-lt"/>
              </a:rPr>
              <a:t>server </a:t>
            </a:r>
          </a:p>
          <a:p>
            <a:pPr algn="ctr"/>
            <a:r>
              <a:rPr lang="en-US" sz="1800" dirty="0" smtClean="0">
                <a:latin typeface="+mn-lt"/>
              </a:rPr>
              <a:t>peer</a:t>
            </a:r>
          </a:p>
          <a:p>
            <a:pPr algn="ctr"/>
            <a:r>
              <a:rPr lang="en-US" sz="1800" dirty="0" smtClean="0">
                <a:latin typeface="+mn-lt"/>
              </a:rPr>
              <a:t>thread</a:t>
            </a:r>
            <a:endParaRPr lang="en-US" sz="1800" dirty="0">
              <a:latin typeface="+mn-lt"/>
            </a:endParaRP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</a:p>
          <a:p>
            <a:pPr algn="ctr"/>
            <a:r>
              <a:rPr lang="en-US" sz="1800" dirty="0" smtClean="0">
                <a:latin typeface="+mn-lt"/>
              </a:rPr>
              <a:t>peer</a:t>
            </a:r>
          </a:p>
          <a:p>
            <a:pPr algn="ctr"/>
            <a:r>
              <a:rPr lang="en-US" sz="1800" dirty="0" smtClean="0">
                <a:latin typeface="+mn-lt"/>
              </a:rPr>
              <a:t>thread</a:t>
            </a:r>
            <a:endParaRPr lang="en-US" sz="1800" dirty="0">
              <a:latin typeface="+mn-lt"/>
            </a:endParaRP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erver</a:t>
            </a:r>
          </a:p>
          <a:p>
            <a:pPr algn="ctr"/>
            <a:r>
              <a:rPr lang="en-US" sz="1800" dirty="0" smtClean="0">
                <a:latin typeface="+mn-lt"/>
              </a:rPr>
              <a:t>main thread</a:t>
            </a:r>
            <a:endParaRPr lang="en-US" sz="1800" dirty="0">
              <a:latin typeface="+mn-lt"/>
            </a:endParaRP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</a:t>
            </a:r>
            <a:r>
              <a:rPr lang="en-US" sz="2000" dirty="0" smtClean="0">
                <a:latin typeface="+mn-lt"/>
              </a:rPr>
              <a:t>requests</a:t>
            </a:r>
            <a:endParaRPr lang="en-US" sz="2000" dirty="0">
              <a:latin typeface="+mn-lt"/>
            </a:endParaRP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</a:t>
            </a:r>
            <a:r>
              <a:rPr lang="en-US" sz="2600" dirty="0" smtClean="0"/>
              <a:t>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 smtClean="0"/>
              <a:t>detached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</a:t>
            </a:r>
            <a:r>
              <a:rPr lang="en-US" dirty="0" smtClean="0"/>
              <a:t>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</a:t>
            </a:r>
            <a:r>
              <a:rPr lang="en-US" dirty="0" smtClean="0"/>
              <a:t>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</a:t>
            </a:r>
            <a:r>
              <a:rPr lang="en-US" sz="2200" dirty="0" smtClean="0"/>
              <a:t>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pthread_detach(pthread_self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</a:t>
            </a:r>
            <a:r>
              <a:rPr lang="en-US" dirty="0" smtClean="0"/>
              <a:t>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</a:t>
            </a:r>
            <a:r>
              <a:rPr lang="en-US" sz="2600" dirty="0" smtClean="0"/>
              <a:t>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</a:t>
            </a:r>
            <a:r>
              <a:rPr lang="en-US" sz="2200" dirty="0" smtClean="0"/>
              <a:t>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err="1">
                <a:latin typeface="Courier New" pitchFamily="49" charset="0"/>
              </a:rPr>
              <a:t>(&amp;tid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  <a:endParaRPr lang="en-US" sz="2600" i="1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 smtClean="0"/>
              <a:t>Race Test</a:t>
            </a:r>
            <a:endParaRPr lang="en-US" sz="2600" dirty="0"/>
          </a:p>
          <a:p>
            <a:pPr lvl="1"/>
            <a:r>
              <a:rPr lang="en-US" sz="2200" dirty="0" smtClean="0"/>
              <a:t>If no race, then each thread would get different value of </a:t>
            </a:r>
            <a:r>
              <a:rPr lang="en-US" sz="2200" b="1" dirty="0" err="1" smtClean="0">
                <a:latin typeface="Courier New"/>
                <a:cs typeface="Courier New"/>
              </a:rPr>
              <a:t>i</a:t>
            </a:r>
            <a:endParaRPr lang="en-US" sz="2200" b="1" dirty="0" smtClean="0">
              <a:latin typeface="Courier New"/>
              <a:cs typeface="Courier New"/>
            </a:endParaRPr>
          </a:p>
          <a:p>
            <a:pPr lvl="1"/>
            <a:r>
              <a:rPr lang="en-US" sz="2200" dirty="0" smtClean="0"/>
              <a:t>Set of saved values would consist of one copy each of 0 through 99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 smtClean="0"/>
              <a:t>The race can really happen!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364468"/>
            <a:ext cx="17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Multicore</a:t>
            </a:r>
            <a:r>
              <a:rPr lang="en-US" sz="1800" dirty="0" smtClean="0">
                <a:latin typeface="Calibri" pitchFamily="34" charset="0"/>
              </a:rPr>
              <a:t> server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" y="3657600"/>
          <a:ext cx="81533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" y="2088119"/>
            <a:ext cx="1889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Single core laptop</a:t>
            </a:r>
          </a:p>
        </p:txBody>
      </p:sp>
      <p:graphicFrame>
        <p:nvGraphicFramePr>
          <p:cNvPr id="17" name="Chart 16"/>
          <p:cNvGraphicFramePr/>
          <p:nvPr/>
        </p:nvGraphicFramePr>
        <p:xfrm>
          <a:off x="495300" y="2381251"/>
          <a:ext cx="8153399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from signal handlers.</a:t>
            </a:r>
          </a:p>
          <a:p>
            <a:r>
              <a:rPr lang="en-US" dirty="0" smtClean="0"/>
              <a:t>Why don’t we use </a:t>
            </a: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smtClean="0"/>
              <a:t>in handlers?</a:t>
            </a:r>
            <a:endParaRPr lang="en-US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780" y="2286000"/>
            <a:ext cx="89122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// in child, exit immediately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"Child #%d started\n",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("%s",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5627452" y="359770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5633802" y="420254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8032514" y="420889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" name="Line 96"/>
          <p:cNvSpPr>
            <a:spLocks noChangeShapeType="1"/>
          </p:cNvSpPr>
          <p:nvPr/>
        </p:nvSpPr>
        <p:spPr bwMode="auto">
          <a:xfrm flipH="1" flipV="1">
            <a:off x="5630627" y="4329541"/>
            <a:ext cx="2352675" cy="3873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" name="Line 97"/>
          <p:cNvSpPr>
            <a:spLocks noChangeShapeType="1"/>
          </p:cNvSpPr>
          <p:nvPr/>
        </p:nvSpPr>
        <p:spPr bwMode="auto">
          <a:xfrm>
            <a:off x="5629039" y="4337478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5124214" y="391996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5124214" y="411681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24003" y="354986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 smtClean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55371" y="3962400"/>
            <a:ext cx="1012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800000"/>
                </a:solidFill>
                <a:latin typeface="Calibri" pitchFamily="34" charset="0"/>
              </a:rPr>
              <a:t>Request</a:t>
            </a:r>
          </a:p>
          <a:p>
            <a:r>
              <a:rPr lang="en-US" sz="1800" i="1" dirty="0" smtClean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8032514" y="445537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6622092" y="356256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 smtClean="0">
                <a:latin typeface="Calibri" pitchFamily="34" charset="0"/>
              </a:rPr>
              <a:t>signal</a:t>
            </a:r>
          </a:p>
        </p:txBody>
      </p:sp>
    </p:spTree>
    <p:extLst>
      <p:ext uri="{BB962C8B-B14F-4D97-AF65-F5344CB8AC3E}">
        <p14:creationId xmlns:p14="http://schemas.microsoft.com/office/powerpoint/2010/main" val="3681983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5" grpId="0"/>
      <p:bldP spid="16" grpId="0"/>
      <p:bldP spid="1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</a:t>
            </a:r>
            <a:r>
              <a:rPr lang="en-US" sz="2200" dirty="0" smtClean="0"/>
              <a:t>cache</a:t>
            </a:r>
          </a:p>
          <a:p>
            <a:r>
              <a:rPr lang="en-US" sz="2600" dirty="0"/>
              <a:t>+ Threads are more efficient than </a:t>
            </a:r>
            <a:r>
              <a:rPr lang="en-US" sz="2600" dirty="0" smtClean="0"/>
              <a:t>processes</a:t>
            </a:r>
          </a:p>
          <a:p>
            <a:endParaRPr lang="en-US" sz="1400" dirty="0"/>
          </a:p>
          <a:p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</a:t>
            </a:r>
            <a:r>
              <a:rPr lang="en-US" sz="2200" dirty="0" smtClean="0"/>
              <a:t>threads</a:t>
            </a:r>
          </a:p>
          <a:p>
            <a:pPr lvl="1"/>
            <a:r>
              <a:rPr lang="en-US" sz="2200" dirty="0" smtClean="0"/>
              <a:t>Hard to know which data shared &amp; which private</a:t>
            </a:r>
          </a:p>
          <a:p>
            <a:pPr lvl="1"/>
            <a:r>
              <a:rPr lang="en-US" sz="2200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sz="2200" dirty="0" smtClean="0"/>
              <a:t>Future lectures</a:t>
            </a:r>
            <a:endParaRPr lang="en-US" sz="22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 smtClean="0"/>
              <a:t>Summary: Approaches </a:t>
            </a:r>
            <a:r>
              <a:rPr lang="en-US" dirty="0"/>
              <a:t>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 smtClean="0"/>
              <a:t>Process-based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</a:t>
            </a:r>
            <a:r>
              <a:rPr lang="en-US" sz="2200" dirty="0" smtClean="0"/>
              <a:t>core</a:t>
            </a:r>
            <a:endParaRPr lang="en-US" sz="2600" b="0" dirty="0" smtClean="0"/>
          </a:p>
          <a:p>
            <a:pPr>
              <a:lnSpc>
                <a:spcPct val="85000"/>
              </a:lnSpc>
            </a:pPr>
            <a:r>
              <a:rPr lang="en-US" sz="2600" dirty="0" smtClean="0"/>
              <a:t>Thread-based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  <a:endParaRPr lang="en-US" sz="2200" dirty="0" smtClean="0"/>
          </a:p>
          <a:p>
            <a:pPr lvl="2">
              <a:lnSpc>
                <a:spcPct val="85000"/>
              </a:lnSpc>
            </a:pPr>
            <a:r>
              <a:rPr lang="en-US" dirty="0" smtClean="0"/>
              <a:t>Event orderings not repeatable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 smtClean="0"/>
              <a:t>Classical problem classes of concurrent programs:</a:t>
            </a:r>
          </a:p>
          <a:p>
            <a:pPr lvl="1"/>
            <a:r>
              <a:rPr lang="en-US" sz="2200" b="1" i="1" dirty="0" smtClean="0"/>
              <a:t>Races:</a:t>
            </a:r>
            <a:r>
              <a:rPr lang="en-US" sz="2200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sz="2200" b="1" i="1" dirty="0" smtClean="0"/>
              <a:t>Deadlock:</a:t>
            </a:r>
            <a:r>
              <a:rPr lang="en-US" sz="2200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sz="2200" b="1" i="1" dirty="0" err="1" smtClean="0"/>
              <a:t>Livelock</a:t>
            </a:r>
            <a:r>
              <a:rPr lang="en-US" sz="2200" b="1" i="1" dirty="0" smtClean="0"/>
              <a:t> / Starvation / Fairness</a:t>
            </a:r>
            <a:r>
              <a:rPr lang="en-US" sz="2200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sz="2600" dirty="0" smtClean="0"/>
              <a:t>Many aspects of concurrent programming are beyond the scope of our course..</a:t>
            </a:r>
          </a:p>
          <a:p>
            <a:pPr lvl="1"/>
            <a:r>
              <a:rPr lang="en-US" sz="2200" dirty="0" smtClean="0"/>
              <a:t>but, not all </a:t>
            </a:r>
            <a:r>
              <a:rPr lang="en-US" sz="2200" dirty="0" smtClean="0">
                <a:sym typeface="Wingdings"/>
              </a:rPr>
              <a:t></a:t>
            </a:r>
          </a:p>
          <a:p>
            <a:pPr lvl="1"/>
            <a:r>
              <a:rPr lang="en-US" sz="2200" dirty="0" smtClean="0">
                <a:sym typeface="Wingdings"/>
              </a:rPr>
              <a:t>We’ll cover some of these aspects in the next few lectures. 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539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	it can be useful and sometimes necessary!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31277</TotalTime>
  <Words>3823</Words>
  <Application>Microsoft Macintosh PowerPoint</Application>
  <PresentationFormat>On-screen Show (4:3)</PresentationFormat>
  <Paragraphs>834</Paragraphs>
  <Slides>51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template2007</vt:lpstr>
      <vt:lpstr>Concurrent Programming  15-213: Introduction to Computer Systems 23rd Lecture, Nov. 15, 2016</vt:lpstr>
      <vt:lpstr>Concurrent Programming is Hard!</vt:lpstr>
      <vt:lpstr>Data Race</vt:lpstr>
      <vt:lpstr>Deadlock</vt:lpstr>
      <vt:lpstr>Deadlock</vt:lpstr>
      <vt:lpstr>Livelock</vt:lpstr>
      <vt:lpstr>Livelock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Posix Threads (Pthreads) Interface</vt:lpstr>
      <vt:lpstr>The Pthreads "hello, world" Program</vt:lpstr>
      <vt:lpstr>Execution of Threaded “hello, world”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Could this race occur?</vt:lpstr>
      <vt:lpstr>Experimental Results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951</cp:revision>
  <cp:lastPrinted>2012-11-14T01:18:46Z</cp:lastPrinted>
  <dcterms:created xsi:type="dcterms:W3CDTF">2012-11-14T01:16:09Z</dcterms:created>
  <dcterms:modified xsi:type="dcterms:W3CDTF">2016-11-14T16:40:34Z</dcterms:modified>
</cp:coreProperties>
</file>