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542" r:id="rId2"/>
    <p:sldId id="1691" r:id="rId3"/>
    <p:sldId id="1692" r:id="rId4"/>
    <p:sldId id="1693" r:id="rId5"/>
    <p:sldId id="1690" r:id="rId6"/>
    <p:sldId id="1673" r:id="rId7"/>
    <p:sldId id="1676" r:id="rId8"/>
    <p:sldId id="1677" r:id="rId9"/>
    <p:sldId id="1678" r:id="rId10"/>
    <p:sldId id="1679" r:id="rId11"/>
    <p:sldId id="1680" r:id="rId12"/>
    <p:sldId id="1681" r:id="rId13"/>
    <p:sldId id="1682" r:id="rId14"/>
    <p:sldId id="1683" r:id="rId15"/>
    <p:sldId id="1684" r:id="rId16"/>
    <p:sldId id="1685" r:id="rId17"/>
    <p:sldId id="1686" r:id="rId18"/>
    <p:sldId id="1687" r:id="rId19"/>
    <p:sldId id="1665" r:id="rId20"/>
    <p:sldId id="1663" r:id="rId21"/>
    <p:sldId id="1694" r:id="rId22"/>
    <p:sldId id="1664" r:id="rId23"/>
    <p:sldId id="1667" r:id="rId24"/>
    <p:sldId id="1666" r:id="rId25"/>
    <p:sldId id="1668" r:id="rId26"/>
    <p:sldId id="1669" r:id="rId27"/>
    <p:sldId id="1607" r:id="rId28"/>
    <p:sldId id="1608" r:id="rId29"/>
    <p:sldId id="1621" r:id="rId30"/>
    <p:sldId id="1622" r:id="rId31"/>
    <p:sldId id="1623" r:id="rId32"/>
    <p:sldId id="1624" r:id="rId33"/>
    <p:sldId id="1627" r:id="rId34"/>
    <p:sldId id="1630" r:id="rId35"/>
    <p:sldId id="1625" r:id="rId36"/>
    <p:sldId id="1626" r:id="rId37"/>
    <p:sldId id="1635" r:id="rId38"/>
    <p:sldId id="1636" r:id="rId39"/>
    <p:sldId id="1637" r:id="rId40"/>
    <p:sldId id="1638" r:id="rId41"/>
    <p:sldId id="1639" r:id="rId42"/>
    <p:sldId id="1640" r:id="rId43"/>
    <p:sldId id="1641" r:id="rId44"/>
    <p:sldId id="1642" r:id="rId45"/>
    <p:sldId id="1643" r:id="rId46"/>
    <p:sldId id="1644" r:id="rId47"/>
    <p:sldId id="1645" r:id="rId48"/>
    <p:sldId id="1646" r:id="rId49"/>
    <p:sldId id="1649" r:id="rId50"/>
    <p:sldId id="1651" r:id="rId51"/>
    <p:sldId id="1650" r:id="rId52"/>
    <p:sldId id="1609" r:id="rId53"/>
    <p:sldId id="1671" r:id="rId54"/>
    <p:sldId id="1619" r:id="rId55"/>
    <p:sldId id="1620" r:id="rId56"/>
    <p:sldId id="1629" r:id="rId57"/>
    <p:sldId id="1631" r:id="rId58"/>
    <p:sldId id="1632" r:id="rId59"/>
    <p:sldId id="1652" r:id="rId60"/>
    <p:sldId id="1653" r:id="rId61"/>
    <p:sldId id="1633" r:id="rId62"/>
    <p:sldId id="1634" r:id="rId63"/>
  </p:sldIdLst>
  <p:sldSz cx="9144000" cy="6858000" type="screen4x3"/>
  <p:notesSz cx="7302500" cy="9586913"/>
  <p:custDataLst>
    <p:tags r:id="rId6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D9D9D9"/>
    <a:srgbClr val="A5A6DF"/>
    <a:srgbClr val="D5F1D2"/>
    <a:srgbClr val="A5A6E4"/>
    <a:srgbClr val="F6F5BD"/>
    <a:srgbClr val="F1C7C7"/>
    <a:srgbClr val="990000"/>
    <a:srgbClr val="D5F1CF"/>
    <a:srgbClr val="B3B3B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94643" autoAdjust="0"/>
  </p:normalViewPr>
  <p:slideViewPr>
    <p:cSldViewPr snapToObjects="1">
      <p:cViewPr>
        <p:scale>
          <a:sx n="86" d="100"/>
          <a:sy n="86" d="100"/>
        </p:scale>
        <p:origin x="375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28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93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Resume here </a:t>
            </a:r>
            <a:r>
              <a:rPr lang="en-US"/>
              <a:t>on Tuesday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769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740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tf.org/rfc/rfc2396.txt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2025650"/>
          </a:xfrm>
        </p:spPr>
        <p:txBody>
          <a:bodyPr/>
          <a:lstStyle/>
          <a:p>
            <a:pPr marL="0" indent="0"/>
            <a:r>
              <a:rPr lang="en-US" dirty="0"/>
              <a:t>Network Programming: Part II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15-213: Introduction to Computer Systems</a:t>
            </a:r>
            <a:br>
              <a:rPr lang="en-US" b="0" dirty="0"/>
            </a:br>
            <a:r>
              <a:rPr lang="en-US" sz="2000" b="0" dirty="0"/>
              <a:t>22</a:t>
            </a:r>
            <a:r>
              <a:rPr lang="en-US" sz="2000" b="0" baseline="30000" dirty="0"/>
              <a:t>nd</a:t>
            </a:r>
            <a:r>
              <a:rPr lang="en-US" sz="2000" b="0" dirty="0"/>
              <a:t> Lecture, Nov. 10,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/>
              <a:t>Instructor:</a:t>
            </a:r>
            <a:r>
              <a:rPr lang="en-US" dirty="0"/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/>
              <a:t>Phil Gibbons</a:t>
            </a:r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bind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771525"/>
          </a:xfrm>
        </p:spPr>
        <p:txBody>
          <a:bodyPr/>
          <a:lstStyle/>
          <a:p>
            <a:r>
              <a:rPr lang="en-US" dirty="0"/>
              <a:t>A server uses 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dirty="0"/>
              <a:t> to ask the kernel to associate the server’s socket address with a socket descriptor: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urier New" pitchFamily="49" charset="0"/>
              </a:rPr>
              <a:t>      </a:t>
            </a:r>
            <a:r>
              <a:rPr lang="en-US" sz="2000" dirty="0">
                <a:cs typeface="Calibri" panose="020F0502020204030204" pitchFamily="34" charset="0"/>
              </a:rPr>
              <a:t>Recall: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typedef struct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SA;</a:t>
            </a:r>
            <a:endParaRPr lang="en-US" dirty="0"/>
          </a:p>
          <a:p>
            <a:r>
              <a:rPr lang="en-US" dirty="0"/>
              <a:t>Process can read bytes that arrive on the connection whose endpoint is 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by reading from descriptor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endParaRPr lang="en-US" dirty="0"/>
          </a:p>
          <a:p>
            <a:r>
              <a:rPr lang="en-US" dirty="0"/>
              <a:t>Similarly, writes to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r>
              <a:rPr lang="en-US" dirty="0"/>
              <a:t> are transferred along connection whose endpoint is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+mn-lt"/>
                <a:cs typeface="Courier New"/>
              </a:rPr>
              <a:t>Best practice is to use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>
                <a:latin typeface="+mn-lt"/>
                <a:cs typeface="Courier New"/>
              </a:rPr>
              <a:t> to supply the arguments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+mn-lt"/>
                <a:cs typeface="Courier New"/>
              </a:rPr>
              <a:t> and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>
                <a:latin typeface="+mn-lt"/>
                <a:cs typeface="Courier New"/>
              </a:rPr>
              <a:t>. </a:t>
            </a:r>
          </a:p>
          <a:p>
            <a:pPr lvl="1"/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43000" y="2248972"/>
            <a:ext cx="634119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bind(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61970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9191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listen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/>
              <a:t>By default, kernel assumes that descriptor from socket function is an </a:t>
            </a:r>
            <a:r>
              <a:rPr lang="en-US" i="1" dirty="0">
                <a:solidFill>
                  <a:srgbClr val="FF0000"/>
                </a:solidFill>
              </a:rPr>
              <a:t>active socket </a:t>
            </a:r>
            <a:r>
              <a:rPr lang="en-US" dirty="0"/>
              <a:t>that will be on the client end of a connection.</a:t>
            </a:r>
          </a:p>
          <a:p>
            <a:r>
              <a:rPr lang="en-US" dirty="0"/>
              <a:t>A server calls the listen function to tell the kernel that a descriptor will be used by a server rather than a client: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Converts </a:t>
            </a:r>
            <a:r>
              <a:rPr lang="en-US" dirty="0" err="1">
                <a:latin typeface="Courier New"/>
                <a:cs typeface="Courier New"/>
              </a:rPr>
              <a:t>sockfd</a:t>
            </a:r>
            <a:r>
              <a:rPr lang="en-US" dirty="0"/>
              <a:t> from an active socket to a </a:t>
            </a:r>
            <a:r>
              <a:rPr lang="en-US" i="1" dirty="0">
                <a:solidFill>
                  <a:srgbClr val="FF0000"/>
                </a:solidFill>
              </a:rPr>
              <a:t>listening socket</a:t>
            </a:r>
            <a:r>
              <a:rPr lang="en-US" dirty="0"/>
              <a:t> that can accept connection requests from clients. </a:t>
            </a:r>
          </a:p>
          <a:p>
            <a:pPr lvl="1"/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backlog </a:t>
            </a:r>
            <a:r>
              <a:rPr lang="en-US" dirty="0">
                <a:latin typeface="+mn-lt"/>
                <a:cs typeface="Courier New"/>
              </a:rPr>
              <a:t>is a hint about the number of outstanding connection requests that the kernel should queue up before starting to refuse requests.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905000" y="3505200"/>
            <a:ext cx="4617370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listen(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backlog);</a:t>
            </a:r>
          </a:p>
        </p:txBody>
      </p:sp>
    </p:spTree>
    <p:extLst>
      <p:ext uri="{BB962C8B-B14F-4D97-AF65-F5344CB8AC3E}">
        <p14:creationId xmlns:p14="http://schemas.microsoft.com/office/powerpoint/2010/main" val="1311311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82097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accept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5267325"/>
          </a:xfrm>
        </p:spPr>
        <p:txBody>
          <a:bodyPr/>
          <a:lstStyle/>
          <a:p>
            <a:r>
              <a:rPr lang="en-US" dirty="0"/>
              <a:t>Servers wait for connection requests from clients by calling </a:t>
            </a:r>
            <a:r>
              <a:rPr lang="en-US" dirty="0">
                <a:latin typeface="Courier New"/>
                <a:cs typeface="Courier New"/>
              </a:rPr>
              <a:t>accept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Waits for connection request to arrive on the connection bound to </a:t>
            </a:r>
            <a:r>
              <a:rPr lang="en-US" dirty="0" err="1">
                <a:latin typeface="Courier New"/>
                <a:cs typeface="Courier New"/>
              </a:rPr>
              <a:t>listenfd</a:t>
            </a:r>
            <a:r>
              <a:rPr lang="en-US" dirty="0"/>
              <a:t>, then fills in client’s socket address in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/>
              <a:t> and size of the socket address in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Returns a </a:t>
            </a:r>
            <a:r>
              <a:rPr lang="en-US" i="1" dirty="0">
                <a:solidFill>
                  <a:srgbClr val="FF0000"/>
                </a:solidFill>
              </a:rPr>
              <a:t>connected descriptor </a:t>
            </a:r>
            <a:r>
              <a:rPr lang="en-US" dirty="0"/>
              <a:t>that can be used to communicate with the client via Unix I/O routines. </a:t>
            </a:r>
            <a:endParaRPr lang="en-US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43000" y="2266604"/>
            <a:ext cx="6218069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accept(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627587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89241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connect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061325" cy="771525"/>
          </a:xfrm>
        </p:spPr>
        <p:txBody>
          <a:bodyPr/>
          <a:lstStyle/>
          <a:p>
            <a:r>
              <a:rPr lang="en-US" dirty="0"/>
              <a:t>A client establishes a connection with a server by calling connect:</a:t>
            </a:r>
          </a:p>
          <a:p>
            <a:endParaRPr lang="en-US" dirty="0"/>
          </a:p>
          <a:p>
            <a:r>
              <a:rPr lang="en-US" dirty="0"/>
              <a:t>Attempts to establish a connection with server at socket address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dirty="0">
                <a:latin typeface="+mn-lt"/>
                <a:cs typeface="Courier New"/>
              </a:rPr>
              <a:t>If successful, then </a:t>
            </a:r>
            <a:r>
              <a:rPr lang="en-US" dirty="0" err="1">
                <a:latin typeface="Courier New"/>
                <a:cs typeface="Courier New"/>
              </a:rPr>
              <a:t>clientfd</a:t>
            </a:r>
            <a:r>
              <a:rPr lang="en-US" dirty="0">
                <a:latin typeface="+mn-lt"/>
                <a:cs typeface="Courier New"/>
              </a:rPr>
              <a:t> is now ready for reading and writing. 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Resulting connection is  characterized by socket pair</a:t>
            </a:r>
          </a:p>
          <a:p>
            <a:pPr marL="457200" lvl="1" indent="0">
              <a:buNone/>
            </a:pPr>
            <a:r>
              <a:rPr lang="en-US" dirty="0">
                <a:latin typeface="+mn-lt"/>
                <a:cs typeface="Courier New"/>
              </a:rPr>
              <a:t>	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x:y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addr.sin_addr:addr.sin_port</a:t>
            </a:r>
            <a:r>
              <a:rPr lang="en-US" dirty="0">
                <a:latin typeface="Courier New"/>
                <a:cs typeface="Courier New"/>
              </a:rPr>
              <a:t>)</a:t>
            </a:r>
          </a:p>
          <a:p>
            <a:pPr lvl="2"/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>
                <a:latin typeface="+mn-lt"/>
                <a:cs typeface="Courier New"/>
              </a:rPr>
              <a:t> is client address</a:t>
            </a:r>
          </a:p>
          <a:p>
            <a:pPr lvl="2"/>
            <a:r>
              <a:rPr lang="en-US" dirty="0">
                <a:latin typeface="Courier New"/>
                <a:cs typeface="Courier New"/>
              </a:rPr>
              <a:t>y</a:t>
            </a:r>
            <a:r>
              <a:rPr lang="en-US" dirty="0">
                <a:latin typeface="+mn-lt"/>
                <a:cs typeface="Courier New"/>
              </a:rPr>
              <a:t> is ephemeral port that uniquely identifies client process on client host</a:t>
            </a:r>
          </a:p>
          <a:p>
            <a:pPr marL="0" indent="0">
              <a:buNone/>
            </a:pPr>
            <a:r>
              <a:rPr lang="en-US" dirty="0">
                <a:latin typeface="+mn-lt"/>
                <a:cs typeface="Courier New"/>
              </a:rPr>
              <a:t>Best practice is to use 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>
                <a:latin typeface="+mn-lt"/>
                <a:cs typeface="Courier New"/>
              </a:rPr>
              <a:t>  to supply the arguments </a:t>
            </a:r>
            <a:r>
              <a:rPr lang="en-US" dirty="0" err="1">
                <a:latin typeface="Courier New"/>
                <a:cs typeface="Courier New"/>
              </a:rPr>
              <a:t>addr</a:t>
            </a:r>
            <a:r>
              <a:rPr lang="en-US" dirty="0">
                <a:latin typeface="+mn-lt"/>
                <a:cs typeface="Courier New"/>
              </a:rPr>
              <a:t> and </a:t>
            </a:r>
            <a:r>
              <a:rPr lang="en-US" dirty="0" err="1">
                <a:latin typeface="Courier New"/>
                <a:cs typeface="Courier New"/>
              </a:rPr>
              <a:t>addrlen</a:t>
            </a:r>
            <a:r>
              <a:rPr lang="en-US" dirty="0">
                <a:latin typeface="+mn-lt"/>
                <a:cs typeface="Courier New"/>
              </a:rPr>
              <a:t>.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066800" y="2209800"/>
            <a:ext cx="6956852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connect(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, SA *</a:t>
            </a:r>
            <a:r>
              <a:rPr lang="en-US" sz="1600" dirty="0" err="1">
                <a:latin typeface="Courier New" pitchFamily="49" charset="0"/>
              </a:rPr>
              <a:t>addr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socklen_t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addrlen</a:t>
            </a:r>
            <a:r>
              <a:rPr lang="en-US" sz="1600" dirty="0"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103628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456920"/>
            <a:ext cx="3294062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1. Server blocks in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, waiting for connection request on listening descriptor </a:t>
            </a:r>
            <a:r>
              <a:rPr lang="en-US" sz="1800" i="1" dirty="0" err="1">
                <a:latin typeface="Courier New" pitchFamily="49" charset="0"/>
              </a:rPr>
              <a:t>listenfd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308350"/>
            <a:ext cx="386715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2. Client makes connection request by calling and blocking in </a:t>
            </a:r>
            <a:r>
              <a:rPr lang="en-US" sz="1800" i="1" dirty="0">
                <a:latin typeface="Courier New" pitchFamily="49" charset="0"/>
              </a:rPr>
              <a:t>connect</a:t>
            </a: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938713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275263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5805488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5275263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5137241"/>
            <a:ext cx="4010025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3. Server returns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r>
              <a:rPr lang="en-US" sz="1800" i="1" dirty="0">
                <a:latin typeface="Calibri" pitchFamily="34" charset="0"/>
              </a:rPr>
              <a:t> from </a:t>
            </a:r>
            <a:r>
              <a:rPr lang="en-US" sz="1800" i="1" dirty="0">
                <a:latin typeface="Courier New" pitchFamily="49" charset="0"/>
              </a:rPr>
              <a:t>accept</a:t>
            </a:r>
            <a:r>
              <a:rPr lang="en-US" sz="1800" i="1" dirty="0">
                <a:latin typeface="Calibri" pitchFamily="34" charset="0"/>
              </a:rPr>
              <a:t>. Client returns from </a:t>
            </a:r>
            <a:r>
              <a:rPr lang="en-US" sz="1800" i="1" dirty="0">
                <a:latin typeface="Courier New" pitchFamily="49" charset="0"/>
              </a:rPr>
              <a:t>connect</a:t>
            </a:r>
            <a:r>
              <a:rPr lang="en-US" sz="1800" i="1" dirty="0">
                <a:latin typeface="Calibri" pitchFamily="34" charset="0"/>
              </a:rPr>
              <a:t>. Connection is now established between </a:t>
            </a:r>
            <a:r>
              <a:rPr lang="en-US" sz="1800" i="1" dirty="0" err="1">
                <a:latin typeface="Courier New" pitchFamily="49" charset="0"/>
              </a:rPr>
              <a:t>clientfd</a:t>
            </a:r>
            <a:r>
              <a:rPr lang="en-US" sz="1800" i="1" dirty="0">
                <a:latin typeface="Calibri" pitchFamily="34" charset="0"/>
              </a:rPr>
              <a:t>  and  </a:t>
            </a:r>
            <a:r>
              <a:rPr lang="en-US" sz="1800" i="1" dirty="0" err="1">
                <a:latin typeface="Courier New" pitchFamily="49" charset="0"/>
              </a:rPr>
              <a:t>connfd</a:t>
            </a:r>
            <a:endParaRPr lang="en-US" sz="1800" i="1" dirty="0">
              <a:latin typeface="Calibri" pitchFamily="34" charset="0"/>
            </a:endParaRPr>
          </a:p>
        </p:txBody>
      </p:sp>
      <p:sp>
        <p:nvSpPr>
          <p:cNvPr id="740378" name="Oval 26"/>
          <p:cNvSpPr>
            <a:spLocks noChangeAspect="1" noChangeArrowheads="1"/>
          </p:cNvSpPr>
          <p:nvPr/>
        </p:nvSpPr>
        <p:spPr bwMode="auto">
          <a:xfrm>
            <a:off x="3388804" y="56642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9" name="Text Box 27"/>
          <p:cNvSpPr txBox="1">
            <a:spLocks noChangeArrowheads="1"/>
          </p:cNvSpPr>
          <p:nvPr/>
        </p:nvSpPr>
        <p:spPr bwMode="auto">
          <a:xfrm>
            <a:off x="3067050" y="5818188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5722938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5651500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5334000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05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78" grpId="0" animBg="1"/>
      <p:bldP spid="740379" grpId="0"/>
      <p:bldP spid="740380" grpId="0" animBg="1"/>
      <p:bldP spid="740364" grpId="0" animBg="1"/>
      <p:bldP spid="740372" grpId="0" animBg="1"/>
      <p:bldP spid="740362" grpId="0" animBg="1"/>
      <p:bldP spid="74037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Connected vs. Listening Descriptors</a:t>
            </a:r>
          </a:p>
        </p:txBody>
      </p:sp>
      <p:sp>
        <p:nvSpPr>
          <p:cNvPr id="7536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64450" y="1362074"/>
            <a:ext cx="7896225" cy="51911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Listening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for client connection </a:t>
            </a:r>
            <a:r>
              <a:rPr lang="en-US" u="sng" dirty="0"/>
              <a:t>requests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Created once and exists for lifetime of the server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Connected descriptor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point of the </a:t>
            </a:r>
            <a:r>
              <a:rPr lang="en-US" u="sng" dirty="0"/>
              <a:t>connection</a:t>
            </a:r>
            <a:r>
              <a:rPr lang="en-US" dirty="0"/>
              <a:t> between client and server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new descriptor is created each time the server accepts a connection request from a client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Exists only as long as it takes to service client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Why the distinction?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Allows for concurrent servers that can communicate over many client connections simultaneously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E.g., Each time we receive a new request, we fork a child to handle the request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470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A5A6E4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A5A6E4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22977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 bwMode="auto">
          <a:xfrm>
            <a:off x="4761308" y="5678952"/>
            <a:ext cx="4001692" cy="1179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r"/>
            <a:r>
              <a:rPr lang="en-US" sz="1800" dirty="0"/>
              <a:t>5</a:t>
            </a:r>
            <a:r>
              <a:rPr lang="en-US" sz="1800" i="1" dirty="0"/>
              <a:t>. Drop client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1676400" y="5662094"/>
            <a:ext cx="2308256" cy="95143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b" anchorCtr="0"/>
          <a:lstStyle/>
          <a:p>
            <a:pPr algn="ctr"/>
            <a:r>
              <a:rPr lang="en-US" sz="1800" dirty="0"/>
              <a:t>4</a:t>
            </a:r>
            <a:r>
              <a:rPr lang="en-US" sz="1800" i="1" dirty="0"/>
              <a:t>. Disconnect client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1249104" y="4068494"/>
            <a:ext cx="7153533" cy="1586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r"/>
            <a:r>
              <a:rPr lang="en-US" sz="1800" dirty="0"/>
              <a:t>3</a:t>
            </a:r>
            <a:r>
              <a:rPr lang="en-US" sz="1800" i="1" dirty="0"/>
              <a:t>. Exchange</a:t>
            </a:r>
          </a:p>
          <a:p>
            <a:pPr algn="r"/>
            <a:r>
              <a:rPr lang="en-US" sz="1800" i="1" dirty="0"/>
              <a:t>data</a:t>
            </a:r>
          </a:p>
        </p:txBody>
      </p:sp>
      <p:sp>
        <p:nvSpPr>
          <p:cNvPr id="63" name="Rounded Rectangle 62"/>
          <p:cNvSpPr/>
          <p:nvPr/>
        </p:nvSpPr>
        <p:spPr bwMode="auto">
          <a:xfrm>
            <a:off x="17526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2</a:t>
            </a:r>
            <a:r>
              <a:rPr lang="en-US" sz="1800" i="1" dirty="0"/>
              <a:t>. Start client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45720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1</a:t>
            </a:r>
            <a:r>
              <a:rPr lang="en-US" sz="1800" i="1" dirty="0"/>
              <a:t>. 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858000" y="1129723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Review: Echo</a:t>
            </a:r>
            <a:br>
              <a:rPr lang="en-US" dirty="0"/>
            </a:br>
            <a:r>
              <a:rPr lang="en-US" dirty="0"/>
              <a:t>Server</a:t>
            </a:r>
            <a:br>
              <a:rPr lang="en-US" dirty="0"/>
            </a:br>
            <a:r>
              <a:rPr lang="en-US" dirty="0"/>
              <a:t>+ Client</a:t>
            </a:r>
            <a:br>
              <a:rPr lang="en-US" dirty="0"/>
            </a:br>
            <a:r>
              <a:rPr lang="en-US" dirty="0"/>
              <a:t>Structure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write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  <a:p>
              <a:pPr algn="ctr"/>
              <a:r>
                <a:rPr lang="en-US" sz="1400" dirty="0">
                  <a:latin typeface="Courier New" pitchFamily="49" charset="0"/>
                </a:rPr>
                <a:t>terminal write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terminal read</a:t>
              </a:r>
            </a:p>
            <a:p>
              <a:pPr algn="ctr"/>
              <a:r>
                <a:rPr lang="en-US" sz="1400" dirty="0">
                  <a:latin typeface="Courier New" pitchFamily="49" charset="0"/>
                </a:rPr>
                <a:t>socket write</a:t>
              </a: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ourier New" pitchFamily="49" charset="0"/>
                </a:rPr>
                <a:t>socket read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499"/>
            <a:ext cx="1447800" cy="2387331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open_listenfd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07313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open_clientfd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7" name="Text Box 49"/>
          <p:cNvSpPr txBox="1">
            <a:spLocks noChangeArrowheads="1"/>
          </p:cNvSpPr>
          <p:nvPr/>
        </p:nvSpPr>
        <p:spPr bwMode="auto">
          <a:xfrm>
            <a:off x="6705600" y="3247754"/>
            <a:ext cx="182924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 client</a:t>
            </a:r>
          </a:p>
        </p:txBody>
      </p:sp>
    </p:spTree>
    <p:extLst>
      <p:ext uri="{BB962C8B-B14F-4D97-AF65-F5344CB8AC3E}">
        <p14:creationId xmlns:p14="http://schemas.microsoft.com/office/powerpoint/2010/main" val="20269079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5" grpId="0" animBg="1"/>
      <p:bldP spid="64" grpId="0" animBg="1"/>
      <p:bldP spid="63" grpId="0" animBg="1"/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" y="1981200"/>
            <a:ext cx="8831865" cy="28007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open_clientfd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potential server addresses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Open a connection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AI_NUMERICSERV;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…using numeric port arg.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|= AI_ADDRCONFIG;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Recommended for connections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(hostname, port,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77200" y="44312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/>
              <a:t>Establish a connection with a server</a:t>
            </a:r>
          </a:p>
        </p:txBody>
      </p:sp>
    </p:spTree>
    <p:extLst>
      <p:ext uri="{BB962C8B-B14F-4D97-AF65-F5344CB8AC3E}">
        <p14:creationId xmlns:p14="http://schemas.microsoft.com/office/powerpoint/2010/main" val="4217520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35678"/>
            <a:ext cx="8839200" cy="762000"/>
          </a:xfrm>
        </p:spPr>
        <p:txBody>
          <a:bodyPr/>
          <a:lstStyle/>
          <a:p>
            <a:r>
              <a:rPr lang="en-US" dirty="0"/>
              <a:t>Review: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Linked List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472274" y="186815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ai_canonname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Rectangle 379"/>
          <p:cNvSpPr>
            <a:spLocks noChangeArrowheads="1"/>
          </p:cNvSpPr>
          <p:nvPr/>
        </p:nvSpPr>
        <p:spPr bwMode="auto">
          <a:xfrm>
            <a:off x="381016" y="13611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result</a:t>
            </a:r>
          </a:p>
        </p:txBody>
      </p:sp>
      <p:sp>
        <p:nvSpPr>
          <p:cNvPr id="6" name="Rectangle 379"/>
          <p:cNvSpPr>
            <a:spLocks noChangeArrowheads="1"/>
          </p:cNvSpPr>
          <p:nvPr/>
        </p:nvSpPr>
        <p:spPr bwMode="auto">
          <a:xfrm>
            <a:off x="2472274" y="212164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7" name="Rectangle 379"/>
          <p:cNvSpPr>
            <a:spLocks noChangeArrowheads="1"/>
          </p:cNvSpPr>
          <p:nvPr/>
        </p:nvSpPr>
        <p:spPr bwMode="auto">
          <a:xfrm>
            <a:off x="2472274" y="2375129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8" name="Rectangle 379"/>
          <p:cNvSpPr>
            <a:spLocks noChangeArrowheads="1"/>
          </p:cNvSpPr>
          <p:nvPr/>
        </p:nvSpPr>
        <p:spPr bwMode="auto">
          <a:xfrm>
            <a:off x="2472274" y="1487929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3803074" y="2248386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379"/>
          <p:cNvSpPr>
            <a:spLocks noChangeArrowheads="1"/>
          </p:cNvSpPr>
          <p:nvPr/>
        </p:nvSpPr>
        <p:spPr bwMode="auto">
          <a:xfrm>
            <a:off x="4563532" y="1994900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711816" y="1487929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2343743" y="1143000"/>
            <a:ext cx="1536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+mn-lt"/>
                <a:cs typeface="Courier New"/>
              </a:rPr>
              <a:t>addrinfo</a:t>
            </a:r>
            <a:r>
              <a:rPr lang="en-US" sz="1600" dirty="0">
                <a:latin typeface="+mn-lt"/>
                <a:cs typeface="Courier New"/>
              </a:rPr>
              <a:t>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46674" y="1678043"/>
            <a:ext cx="2079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+mn-lt"/>
                <a:cs typeface="Courier New"/>
              </a:rPr>
              <a:t>Socket address </a:t>
            </a:r>
            <a:r>
              <a:rPr lang="en-US" sz="1600" dirty="0" err="1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1711816" y="1994900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79"/>
          <p:cNvSpPr>
            <a:spLocks noChangeArrowheads="1"/>
          </p:cNvSpPr>
          <p:nvPr/>
        </p:nvSpPr>
        <p:spPr bwMode="auto">
          <a:xfrm>
            <a:off x="381016" y="1868157"/>
            <a:ext cx="1330800" cy="253486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6" name="Straight Connector 15"/>
          <p:cNvCxnSpPr>
            <a:stCxn id="7" idx="1"/>
          </p:cNvCxnSpPr>
          <p:nvPr/>
        </p:nvCxnSpPr>
        <p:spPr bwMode="auto">
          <a:xfrm flipH="1">
            <a:off x="2092045" y="2501872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092045" y="2501872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79"/>
          <p:cNvSpPr>
            <a:spLocks noChangeArrowheads="1"/>
          </p:cNvSpPr>
          <p:nvPr/>
        </p:nvSpPr>
        <p:spPr bwMode="auto">
          <a:xfrm>
            <a:off x="2472274" y="31355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19" name="Rectangle 379"/>
          <p:cNvSpPr>
            <a:spLocks noChangeArrowheads="1"/>
          </p:cNvSpPr>
          <p:nvPr/>
        </p:nvSpPr>
        <p:spPr bwMode="auto">
          <a:xfrm>
            <a:off x="2472274" y="3389072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0" name="Rectangle 379"/>
          <p:cNvSpPr>
            <a:spLocks noChangeArrowheads="1"/>
          </p:cNvSpPr>
          <p:nvPr/>
        </p:nvSpPr>
        <p:spPr bwMode="auto">
          <a:xfrm>
            <a:off x="2472274" y="3642558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1" name="Rectangle 379"/>
          <p:cNvSpPr>
            <a:spLocks noChangeArrowheads="1"/>
          </p:cNvSpPr>
          <p:nvPr/>
        </p:nvSpPr>
        <p:spPr bwMode="auto">
          <a:xfrm>
            <a:off x="2472274" y="2755358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2" name="Straight Arrow Connector 21"/>
          <p:cNvCxnSpPr>
            <a:stCxn id="19" idx="3"/>
          </p:cNvCxnSpPr>
          <p:nvPr/>
        </p:nvCxnSpPr>
        <p:spPr bwMode="auto">
          <a:xfrm>
            <a:off x="3803074" y="3515815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379"/>
          <p:cNvSpPr>
            <a:spLocks noChangeArrowheads="1"/>
          </p:cNvSpPr>
          <p:nvPr/>
        </p:nvSpPr>
        <p:spPr bwMode="auto">
          <a:xfrm>
            <a:off x="4563532" y="3262329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2092045" y="2755358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092045" y="3769301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2092045" y="3769301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092045" y="4022787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379"/>
          <p:cNvSpPr>
            <a:spLocks noChangeArrowheads="1"/>
          </p:cNvSpPr>
          <p:nvPr/>
        </p:nvSpPr>
        <p:spPr bwMode="auto">
          <a:xfrm>
            <a:off x="2472274" y="440301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9" name="Rectangle 379"/>
          <p:cNvSpPr>
            <a:spLocks noChangeArrowheads="1"/>
          </p:cNvSpPr>
          <p:nvPr/>
        </p:nvSpPr>
        <p:spPr bwMode="auto">
          <a:xfrm>
            <a:off x="2472274" y="4656501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0" name="Rectangle 379"/>
          <p:cNvSpPr>
            <a:spLocks noChangeArrowheads="1"/>
          </p:cNvSpPr>
          <p:nvPr/>
        </p:nvSpPr>
        <p:spPr bwMode="auto">
          <a:xfrm>
            <a:off x="2472274" y="490998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>
                <a:latin typeface="Courier New"/>
                <a:cs typeface="Courier New"/>
              </a:rPr>
              <a:t>NULL</a:t>
            </a:r>
          </a:p>
        </p:txBody>
      </p:sp>
      <p:sp>
        <p:nvSpPr>
          <p:cNvPr id="31" name="Rectangle 379"/>
          <p:cNvSpPr>
            <a:spLocks noChangeArrowheads="1"/>
          </p:cNvSpPr>
          <p:nvPr/>
        </p:nvSpPr>
        <p:spPr bwMode="auto">
          <a:xfrm>
            <a:off x="2472274" y="4022787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3803074" y="4783244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79"/>
          <p:cNvSpPr>
            <a:spLocks noChangeArrowheads="1"/>
          </p:cNvSpPr>
          <p:nvPr/>
        </p:nvSpPr>
        <p:spPr bwMode="auto">
          <a:xfrm>
            <a:off x="4563532" y="4529758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188328" y="5413528"/>
            <a:ext cx="8442325" cy="1485615"/>
          </a:xfrm>
        </p:spPr>
        <p:txBody>
          <a:bodyPr/>
          <a:lstStyle/>
          <a:p>
            <a:r>
              <a:rPr lang="en-US" dirty="0"/>
              <a:t>Clients: walk this list, trying each socket address in turn, until the calls to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connect</a:t>
            </a:r>
            <a:r>
              <a:rPr lang="en-US" dirty="0"/>
              <a:t> succeed.</a:t>
            </a:r>
          </a:p>
          <a:p>
            <a:r>
              <a:rPr lang="en-US" dirty="0"/>
              <a:t>Servers: walk the list until calls to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and </a:t>
            </a:r>
            <a:r>
              <a:rPr lang="en-US" dirty="0">
                <a:latin typeface="Courier New"/>
                <a:cs typeface="Courier New"/>
              </a:rPr>
              <a:t>bind</a:t>
            </a:r>
            <a:r>
              <a:rPr lang="en-US" dirty="0"/>
              <a:t> succeed.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785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6345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r>
              <a:rPr lang="en-US" dirty="0">
                <a:latin typeface="+mn-lt"/>
                <a:cs typeface="Courier New"/>
              </a:rPr>
              <a:t> (</a:t>
            </a:r>
            <a:r>
              <a:rPr lang="en-US" dirty="0" err="1">
                <a:latin typeface="+mn-lt"/>
                <a:cs typeface="Courier New"/>
              </a:rPr>
              <a:t>cont</a:t>
            </a:r>
            <a:r>
              <a:rPr lang="en-US" dirty="0">
                <a:latin typeface="+mn-lt"/>
                <a:cs typeface="Courier New"/>
              </a:rPr>
              <a:t>)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1524000"/>
            <a:ext cx="8461270" cy="5016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Walk the list for one that we can successfully connect to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Create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a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ai_family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ai_socktype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ai_protocol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continue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failed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try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next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 to the server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(connect(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!= -1)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Success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 failed, try another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(!p)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All connects failed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The last connect succeeded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72789" y="6171427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21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A5A6D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384647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35678"/>
            <a:ext cx="8915400" cy="762000"/>
          </a:xfrm>
        </p:spPr>
        <p:txBody>
          <a:bodyPr/>
          <a:lstStyle/>
          <a:p>
            <a:r>
              <a:rPr lang="en-US" dirty="0"/>
              <a:t>Sockets </a:t>
            </a:r>
            <a:r>
              <a:rPr lang="en-US" dirty="0">
                <a:latin typeface="+mn-lt"/>
              </a:rPr>
              <a:t>Helper</a:t>
            </a:r>
            <a:r>
              <a:rPr lang="en-US" dirty="0">
                <a:latin typeface="+mn-lt"/>
                <a:cs typeface="Courier New"/>
              </a:rPr>
              <a:t>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2362200"/>
            <a:ext cx="8831865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open_listenfd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optval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=1;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potential server addresses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Accept connect.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AI_PASSIVE | AI_ADDRCONFIG;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…on any IP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|= AI_NUMERICSERV;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…using port no.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port,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98319" y="53456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/>
              <a:t>Create a listening descriptor that can be used to accept connection requests from clients.</a:t>
            </a:r>
          </a:p>
        </p:txBody>
      </p:sp>
    </p:spTree>
    <p:extLst>
      <p:ext uri="{BB962C8B-B14F-4D97-AF65-F5344CB8AC3E}">
        <p14:creationId xmlns:p14="http://schemas.microsoft.com/office/powerpoint/2010/main" val="38564392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1524000"/>
            <a:ext cx="8214208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Walk the list for one that we can bind to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Create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a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ai_family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ai_socktype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      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ai_protocol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600" dirty="0" err="1">
                <a:solidFill>
                  <a:srgbClr val="C200FF"/>
                </a:solidFill>
                <a:latin typeface="Courier New"/>
                <a:cs typeface="Courier New"/>
              </a:rPr>
              <a:t>continue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Socket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failed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,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try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next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Eliminates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"Address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already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in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use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" </a:t>
            </a:r>
            <a:r>
              <a:rPr lang="da-DK" sz="1600" dirty="0" err="1">
                <a:solidFill>
                  <a:srgbClr val="CB2418"/>
                </a:solidFill>
                <a:latin typeface="Courier New"/>
                <a:cs typeface="Courier New"/>
              </a:rPr>
              <a:t>error</a:t>
            </a:r>
            <a:r>
              <a:rPr lang="da-DK" sz="1600" dirty="0">
                <a:solidFill>
                  <a:srgbClr val="CB2418"/>
                </a:solidFill>
                <a:latin typeface="Courier New"/>
                <a:cs typeface="Courier New"/>
              </a:rPr>
              <a:t> from bind */</a:t>
            </a:r>
            <a:endParaRPr lang="da-DK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Setsockopt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SOL_SOCKET, SO_REUSEADDR, 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(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const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*)&amp;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optval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, 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Bind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descriptor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to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address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bind(listenfd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 ==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Success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Bind failed, try the next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43800" y="51932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179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Sockets Helper: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9735" y="1524000"/>
            <a:ext cx="8461270" cy="30469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(!p)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No address worked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Make it a listening socket ready to accept conn. requests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(listen(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LISTENQ)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-1;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17319" y="4202668"/>
            <a:ext cx="893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csapp.c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329153" y="5684972"/>
            <a:ext cx="8307387" cy="86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Key point: </a:t>
            </a:r>
            <a:r>
              <a:rPr lang="en-US" dirty="0" err="1">
                <a:latin typeface="Courier New"/>
                <a:cs typeface="Courier New"/>
              </a:rPr>
              <a:t>open_clientfd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and </a:t>
            </a:r>
            <a:r>
              <a:rPr lang="en-US" dirty="0" err="1">
                <a:latin typeface="Courier New"/>
                <a:cs typeface="Courier New"/>
              </a:rPr>
              <a:t>open_listenfd</a:t>
            </a:r>
            <a:r>
              <a:rPr lang="en-US" dirty="0"/>
              <a:t> are both independent of any particular version of IP.</a:t>
            </a:r>
            <a:endParaRPr lang="en-US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59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524750" cy="573087"/>
          </a:xfrm>
        </p:spPr>
        <p:txBody>
          <a:bodyPr/>
          <a:lstStyle/>
          <a:p>
            <a:r>
              <a:rPr lang="en-US"/>
              <a:t>Testing Servers Using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telnet </a:t>
            </a:r>
            <a:r>
              <a:rPr lang="en-US" dirty="0"/>
              <a:t>program is invaluable for testing servers that transmit ASCII strings over Internet connections</a:t>
            </a:r>
          </a:p>
          <a:p>
            <a:pPr lvl="1"/>
            <a:r>
              <a:rPr lang="en-US" dirty="0"/>
              <a:t>Our simple echo server</a:t>
            </a:r>
          </a:p>
          <a:p>
            <a:pPr lvl="1"/>
            <a:r>
              <a:rPr lang="en-US" dirty="0"/>
              <a:t>Web servers</a:t>
            </a:r>
          </a:p>
          <a:p>
            <a:pPr lvl="1"/>
            <a:r>
              <a:rPr lang="en-US" dirty="0"/>
              <a:t>Mail servers</a:t>
            </a:r>
          </a:p>
          <a:p>
            <a:endParaRPr lang="en-US" dirty="0"/>
          </a:p>
          <a:p>
            <a:r>
              <a:rPr lang="en-US" dirty="0"/>
              <a:t>Usage: 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linux</a:t>
            </a:r>
            <a:r>
              <a:rPr lang="en-US" b="1" dirty="0">
                <a:latin typeface="Courier New" pitchFamily="49" charset="0"/>
              </a:rPr>
              <a:t>&gt; </a:t>
            </a:r>
            <a:r>
              <a:rPr lang="en-US" b="1" i="1" dirty="0">
                <a:latin typeface="Courier New" pitchFamily="49" charset="0"/>
              </a:rPr>
              <a:t>telnet &lt;host&gt; 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>
                <a:latin typeface="Courier New" pitchFamily="49" charset="0"/>
              </a:rPr>
              <a:t>&gt;</a:t>
            </a:r>
          </a:p>
          <a:p>
            <a:pPr lvl="1"/>
            <a:r>
              <a:rPr lang="en-US" dirty="0"/>
              <a:t>Creates a connection with a server running on </a:t>
            </a:r>
            <a:r>
              <a:rPr lang="en-US" b="1" i="1" dirty="0">
                <a:latin typeface="Courier New" pitchFamily="49" charset="0"/>
              </a:rPr>
              <a:t>&lt;host&gt;</a:t>
            </a:r>
            <a:r>
              <a:rPr lang="en-US" b="1" dirty="0"/>
              <a:t> </a:t>
            </a:r>
            <a:r>
              <a:rPr lang="en-US" dirty="0"/>
              <a:t>and  listening on port </a:t>
            </a:r>
            <a:r>
              <a:rPr lang="en-US" b="1" i="1" dirty="0">
                <a:latin typeface="Courier New" pitchFamily="49" charset="0"/>
              </a:rPr>
              <a:t>&lt;</a:t>
            </a:r>
            <a:r>
              <a:rPr lang="en-US" b="1" i="1" dirty="0" err="1">
                <a:latin typeface="Courier New" pitchFamily="49" charset="0"/>
              </a:rPr>
              <a:t>portnumber</a:t>
            </a:r>
            <a:r>
              <a:rPr lang="en-US" b="1" i="1" dirty="0">
                <a:latin typeface="Courier New" pitchFamily="49" charset="0"/>
              </a:rPr>
              <a:t>&gt;</a:t>
            </a:r>
            <a:endParaRPr lang="en-US" b="1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48575" y="436967"/>
            <a:ext cx="8588375" cy="573088"/>
          </a:xfrm>
        </p:spPr>
        <p:txBody>
          <a:bodyPr/>
          <a:lstStyle/>
          <a:p>
            <a:r>
              <a:rPr lang="en-US"/>
              <a:t>Testing the Echo Server With </a:t>
            </a:r>
            <a:r>
              <a:rPr lang="en-US">
                <a:latin typeface="Courier New" pitchFamily="49" charset="0"/>
              </a:rPr>
              <a:t>telnet</a:t>
            </a:r>
            <a:endParaRPr lang="en-US"/>
          </a:p>
        </p:txBody>
      </p:sp>
      <p:sp>
        <p:nvSpPr>
          <p:cNvPr id="744451" name="Text Box 3"/>
          <p:cNvSpPr txBox="1">
            <a:spLocks noChangeArrowheads="1"/>
          </p:cNvSpPr>
          <p:nvPr/>
        </p:nvSpPr>
        <p:spPr bwMode="auto">
          <a:xfrm>
            <a:off x="475882" y="1219200"/>
            <a:ext cx="6991718" cy="4770537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echoserveri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(MAKOSHARK.ICS.CS.CMU.EDU, 50280)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server received 11 bytes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server received 8 bytes</a:t>
            </a:r>
            <a:endParaRPr lang="en-US" sz="1600" dirty="0">
              <a:latin typeface="Courier New"/>
              <a:cs typeface="Courier New"/>
            </a:endParaRPr>
          </a:p>
          <a:p>
            <a:endParaRPr lang="en-US" sz="1600" dirty="0"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Trying 128.2.210.175...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(128.2.210.175).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Hi there!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Hi there!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Howdy!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Howdy!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^]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telnet&gt; quit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Connection closed.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37338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Web Server Basics</a:t>
            </a:r>
          </a:p>
        </p:txBody>
      </p:sp>
      <p:sp>
        <p:nvSpPr>
          <p:cNvPr id="758787" name="Oval 3"/>
          <p:cNvSpPr>
            <a:spLocks noChangeArrowheads="1"/>
          </p:cNvSpPr>
          <p:nvPr/>
        </p:nvSpPr>
        <p:spPr bwMode="auto">
          <a:xfrm>
            <a:off x="7546975" y="1676400"/>
            <a:ext cx="1368425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Web</a:t>
            </a:r>
          </a:p>
          <a:p>
            <a:pPr algn="ctr"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58788" name="Line 4"/>
          <p:cNvSpPr>
            <a:spLocks noChangeShapeType="1"/>
          </p:cNvSpPr>
          <p:nvPr/>
        </p:nvSpPr>
        <p:spPr bwMode="auto">
          <a:xfrm>
            <a:off x="5859463" y="1976438"/>
            <a:ext cx="17494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89" name="Text Box 5"/>
          <p:cNvSpPr txBox="1">
            <a:spLocks noChangeArrowheads="1"/>
          </p:cNvSpPr>
          <p:nvPr/>
        </p:nvSpPr>
        <p:spPr bwMode="auto">
          <a:xfrm>
            <a:off x="5781675" y="1594132"/>
            <a:ext cx="161156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 </a:t>
            </a:r>
            <a:r>
              <a:rPr lang="en-US" sz="1800" dirty="0">
                <a:latin typeface="+mn-lt"/>
              </a:rPr>
              <a:t>request</a:t>
            </a:r>
          </a:p>
        </p:txBody>
      </p:sp>
      <p:sp>
        <p:nvSpPr>
          <p:cNvPr id="758790" name="Line 6"/>
          <p:cNvSpPr>
            <a:spLocks noChangeShapeType="1"/>
          </p:cNvSpPr>
          <p:nvPr/>
        </p:nvSpPr>
        <p:spPr bwMode="auto">
          <a:xfrm>
            <a:off x="6011863" y="2584450"/>
            <a:ext cx="14462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58791" name="Text Box 7"/>
          <p:cNvSpPr txBox="1">
            <a:spLocks noChangeArrowheads="1"/>
          </p:cNvSpPr>
          <p:nvPr/>
        </p:nvSpPr>
        <p:spPr bwMode="auto">
          <a:xfrm>
            <a:off x="5789613" y="2708964"/>
            <a:ext cx="1749177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 </a:t>
            </a:r>
            <a:r>
              <a:rPr lang="en-US" sz="1800" dirty="0">
                <a:latin typeface="+mn-lt"/>
              </a:rPr>
              <a:t>response</a:t>
            </a:r>
          </a:p>
          <a:p>
            <a:pPr defTabSz="912813"/>
            <a:r>
              <a:rPr lang="en-US" sz="1800" dirty="0">
                <a:latin typeface="+mn-lt"/>
              </a:rPr>
              <a:t>(content)</a:t>
            </a:r>
          </a:p>
        </p:txBody>
      </p:sp>
      <p:sp>
        <p:nvSpPr>
          <p:cNvPr id="7587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2" y="1598613"/>
            <a:ext cx="4186238" cy="4687887"/>
          </a:xfrm>
          <a:noFill/>
          <a:ln/>
        </p:spPr>
        <p:txBody>
          <a:bodyPr lIns="90343" tIns="44379" rIns="90343" bIns="44379"/>
          <a:lstStyle/>
          <a:p>
            <a:r>
              <a:rPr lang="en-US" sz="2000" dirty="0"/>
              <a:t>Clients and servers communicate using  the </a:t>
            </a:r>
            <a:r>
              <a:rPr lang="en-US" sz="2000" dirty="0" err="1"/>
              <a:t>HyperText</a:t>
            </a:r>
            <a:r>
              <a:rPr lang="en-US" sz="2000" dirty="0"/>
              <a:t> Transfer Protocol (HTTP)</a:t>
            </a:r>
          </a:p>
          <a:p>
            <a:pPr lvl="1"/>
            <a:r>
              <a:rPr lang="en-US" sz="1800" dirty="0"/>
              <a:t>Client and server establish TCP connection</a:t>
            </a:r>
          </a:p>
          <a:p>
            <a:pPr lvl="1"/>
            <a:r>
              <a:rPr lang="en-US" sz="1800" dirty="0"/>
              <a:t>Client requests content</a:t>
            </a:r>
          </a:p>
          <a:p>
            <a:pPr lvl="1"/>
            <a:r>
              <a:rPr lang="en-US" sz="1800" dirty="0"/>
              <a:t>Server responds with requested content</a:t>
            </a:r>
          </a:p>
          <a:p>
            <a:pPr lvl="1"/>
            <a:r>
              <a:rPr lang="en-US" sz="1800" dirty="0"/>
              <a:t>Client and server close connection (eventually)</a:t>
            </a:r>
          </a:p>
          <a:p>
            <a:r>
              <a:rPr lang="en-US" sz="2000" dirty="0"/>
              <a:t>Current version is HTTP/1.1</a:t>
            </a:r>
          </a:p>
          <a:p>
            <a:pPr lvl="1"/>
            <a:r>
              <a:rPr lang="en-US" sz="1800" dirty="0"/>
              <a:t>RFC 2616, June, 1999. </a:t>
            </a:r>
          </a:p>
        </p:txBody>
      </p:sp>
      <p:sp>
        <p:nvSpPr>
          <p:cNvPr id="758793" name="Oval 9"/>
          <p:cNvSpPr>
            <a:spLocks noChangeArrowheads="1"/>
          </p:cNvSpPr>
          <p:nvPr/>
        </p:nvSpPr>
        <p:spPr bwMode="auto">
          <a:xfrm>
            <a:off x="4641850" y="1676400"/>
            <a:ext cx="1370013" cy="1287463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+mn-lt"/>
              </a:rPr>
              <a:t>Web</a:t>
            </a:r>
          </a:p>
          <a:p>
            <a:pPr algn="ctr" defTabSz="912813"/>
            <a:r>
              <a:rPr lang="en-US" sz="1800" dirty="0">
                <a:latin typeface="+mn-lt"/>
              </a:rPr>
              <a:t>client</a:t>
            </a:r>
          </a:p>
          <a:p>
            <a:pPr algn="ctr" defTabSz="912813"/>
            <a:r>
              <a:rPr lang="en-US" sz="1800" dirty="0">
                <a:latin typeface="+mn-lt"/>
              </a:rPr>
              <a:t>(browser) </a:t>
            </a:r>
          </a:p>
        </p:txBody>
      </p:sp>
      <p:sp>
        <p:nvSpPr>
          <p:cNvPr id="763908" name="Text Box 1028"/>
          <p:cNvSpPr txBox="1">
            <a:spLocks noChangeArrowheads="1"/>
          </p:cNvSpPr>
          <p:nvPr/>
        </p:nvSpPr>
        <p:spPr bwMode="auto">
          <a:xfrm>
            <a:off x="303213" y="5949950"/>
            <a:ext cx="7571303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Courier New" pitchFamily="49" charset="0"/>
              </a:rPr>
              <a:t>http://www.w3.org/Protocols/rfc2616/rfc2616.html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572000" y="4953000"/>
            <a:ext cx="1828800" cy="609600"/>
          </a:xfrm>
          <a:prstGeom prst="rect">
            <a:avLst/>
          </a:prstGeom>
          <a:solidFill>
            <a:srgbClr val="D5F1CF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IP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72000" y="4343400"/>
            <a:ext cx="1828800" cy="609600"/>
          </a:xfrm>
          <a:prstGeom prst="rect">
            <a:avLst/>
          </a:prstGeom>
          <a:solidFill>
            <a:srgbClr val="F6F5BD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TCP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572000" y="3733800"/>
            <a:ext cx="1828800" cy="609600"/>
          </a:xfrm>
          <a:prstGeom prst="rect">
            <a:avLst/>
          </a:prstGeom>
          <a:solidFill>
            <a:srgbClr val="F1C7C7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>
                <a:latin typeface="+mn-lt"/>
              </a:rPr>
              <a:t>HTTP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5149334"/>
            <a:ext cx="121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Datagrams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4507468"/>
            <a:ext cx="961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Streams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865602"/>
            <a:ext cx="1412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Web content</a:t>
            </a:r>
          </a:p>
        </p:txBody>
      </p:sp>
    </p:spTree>
    <p:extLst>
      <p:ext uri="{BB962C8B-B14F-4D97-AF65-F5344CB8AC3E}">
        <p14:creationId xmlns:p14="http://schemas.microsoft.com/office/powerpoint/2010/main" val="2629038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Review: C Standard I/O, Unix I/O and RIO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769" y="1295400"/>
            <a:ext cx="8750300" cy="1371600"/>
          </a:xfrm>
        </p:spPr>
        <p:txBody>
          <a:bodyPr/>
          <a:lstStyle/>
          <a:p>
            <a:r>
              <a:rPr lang="en-US" dirty="0"/>
              <a:t>Robust I/O (RIO): 15-213 special wrappers</a:t>
            </a:r>
            <a:br>
              <a:rPr lang="en-US" dirty="0"/>
            </a:br>
            <a:r>
              <a:rPr lang="en-US" dirty="0"/>
              <a:t>good coding practice: </a:t>
            </a:r>
            <a:r>
              <a:rPr lang="en-US" b="0" dirty="0"/>
              <a:t>handles error checking, signals, and </a:t>
            </a:r>
            <a:br>
              <a:rPr lang="en-US" b="0" dirty="0"/>
            </a:br>
            <a:r>
              <a:rPr lang="en-US" b="0" dirty="0"/>
              <a:t>“short counts”</a:t>
            </a:r>
          </a:p>
        </p:txBody>
      </p:sp>
      <p:sp>
        <p:nvSpPr>
          <p:cNvPr id="671748" name="Rectangle 4"/>
          <p:cNvSpPr>
            <a:spLocks noChangeAspect="1" noChangeArrowheads="1"/>
          </p:cNvSpPr>
          <p:nvPr/>
        </p:nvSpPr>
        <p:spPr bwMode="auto">
          <a:xfrm>
            <a:off x="2740025" y="3675063"/>
            <a:ext cx="4041775" cy="15779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71749" name="Rectangle 5"/>
          <p:cNvSpPr>
            <a:spLocks noChangeAspect="1" noChangeArrowheads="1"/>
          </p:cNvSpPr>
          <p:nvPr/>
        </p:nvSpPr>
        <p:spPr bwMode="auto">
          <a:xfrm>
            <a:off x="2740025" y="5253038"/>
            <a:ext cx="4041775" cy="685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Unix I/O functions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(accessed via system calls)</a:t>
            </a:r>
          </a:p>
        </p:txBody>
      </p:sp>
      <p:sp>
        <p:nvSpPr>
          <p:cNvPr id="671750" name="Rectangle 6"/>
          <p:cNvSpPr>
            <a:spLocks noChangeAspect="1" noChangeArrowheads="1"/>
          </p:cNvSpPr>
          <p:nvPr/>
        </p:nvSpPr>
        <p:spPr bwMode="auto">
          <a:xfrm>
            <a:off x="2741913" y="4567238"/>
            <a:ext cx="1447800" cy="685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Standard I/O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1" name="Text Box 7"/>
          <p:cNvSpPr txBox="1">
            <a:spLocks noChangeAspect="1" noChangeArrowheads="1"/>
          </p:cNvSpPr>
          <p:nvPr/>
        </p:nvSpPr>
        <p:spPr bwMode="auto">
          <a:xfrm>
            <a:off x="3254439" y="3886200"/>
            <a:ext cx="299396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 application program</a:t>
            </a:r>
          </a:p>
        </p:txBody>
      </p:sp>
      <p:sp>
        <p:nvSpPr>
          <p:cNvPr id="671752" name="Text Box 8"/>
          <p:cNvSpPr txBox="1">
            <a:spLocks noChangeAspect="1" noChangeArrowheads="1"/>
          </p:cNvSpPr>
          <p:nvPr/>
        </p:nvSpPr>
        <p:spPr bwMode="auto">
          <a:xfrm>
            <a:off x="241300" y="3213100"/>
            <a:ext cx="1989138" cy="1816100"/>
          </a:xfrm>
          <a:prstGeom prst="rect">
            <a:avLst/>
          </a:prstGeom>
          <a:solidFill>
            <a:srgbClr val="D5F1C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fopen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fdopen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fread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fwrite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sprintf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fgets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fputs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fflush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fseek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fclose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3" name="Text Box 9"/>
          <p:cNvSpPr txBox="1">
            <a:spLocks noChangeAspect="1" noChangeArrowheads="1"/>
          </p:cNvSpPr>
          <p:nvPr/>
        </p:nvSpPr>
        <p:spPr bwMode="auto">
          <a:xfrm>
            <a:off x="530225" y="5181600"/>
            <a:ext cx="16637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open   read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write  lseek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stat   close</a:t>
            </a:r>
          </a:p>
        </p:txBody>
      </p:sp>
      <p:sp>
        <p:nvSpPr>
          <p:cNvPr id="671754" name="Line 10"/>
          <p:cNvSpPr>
            <a:spLocks noChangeAspect="1" noChangeShapeType="1"/>
          </p:cNvSpPr>
          <p:nvPr/>
        </p:nvSpPr>
        <p:spPr bwMode="auto">
          <a:xfrm flipH="1" flipV="1">
            <a:off x="2230438" y="5602288"/>
            <a:ext cx="4746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5" name="Text Box 11"/>
          <p:cNvSpPr txBox="1">
            <a:spLocks noChangeAspect="1" noChangeArrowheads="1"/>
          </p:cNvSpPr>
          <p:nvPr/>
        </p:nvSpPr>
        <p:spPr bwMode="auto">
          <a:xfrm>
            <a:off x="7150100" y="4252913"/>
            <a:ext cx="1841500" cy="1327150"/>
          </a:xfrm>
          <a:prstGeom prst="rect">
            <a:avLst/>
          </a:prstGeom>
          <a:solidFill>
            <a:srgbClr val="F1C7C7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rio_writen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rio_readinitb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rio_readlineb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rio_readnb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6" name="Rectangle 12"/>
          <p:cNvSpPr>
            <a:spLocks noChangeAspect="1" noChangeArrowheads="1"/>
          </p:cNvSpPr>
          <p:nvPr/>
        </p:nvSpPr>
        <p:spPr bwMode="auto">
          <a:xfrm>
            <a:off x="5334000" y="4567238"/>
            <a:ext cx="1447800" cy="685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RIO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7" name="Line 13"/>
          <p:cNvSpPr>
            <a:spLocks noChangeShapeType="1"/>
          </p:cNvSpPr>
          <p:nvPr/>
        </p:nvSpPr>
        <p:spPr bwMode="auto">
          <a:xfrm flipH="1" flipV="1">
            <a:off x="2260600" y="4102100"/>
            <a:ext cx="482600" cy="749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8" name="Line 14"/>
          <p:cNvSpPr>
            <a:spLocks noChangeShapeType="1"/>
          </p:cNvSpPr>
          <p:nvPr/>
        </p:nvSpPr>
        <p:spPr bwMode="auto">
          <a:xfrm>
            <a:off x="6794500" y="4914900"/>
            <a:ext cx="3683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4044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1755" grpId="0" animBg="1"/>
      <p:bldP spid="671756" grpId="0" animBg="1"/>
      <p:bldP spid="67175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646738" cy="573087"/>
          </a:xfrm>
        </p:spPr>
        <p:txBody>
          <a:bodyPr/>
          <a:lstStyle/>
          <a:p>
            <a:r>
              <a:rPr lang="en-US"/>
              <a:t>Web Content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>
              <a:tabLst>
                <a:tab pos="4403725" algn="l"/>
              </a:tabLst>
            </a:pPr>
            <a:r>
              <a:rPr lang="en-US" dirty="0"/>
              <a:t>Web servers return </a:t>
            </a:r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 to clients</a:t>
            </a:r>
          </a:p>
          <a:p>
            <a:pPr lvl="1">
              <a:tabLst>
                <a:tab pos="4403725" algn="l"/>
              </a:tabLst>
            </a:pPr>
            <a:r>
              <a:rPr lang="en-US" i="1" dirty="0"/>
              <a:t>content: </a:t>
            </a:r>
            <a:r>
              <a:rPr lang="en-US" dirty="0"/>
              <a:t>a sequence of bytes with an associated MIME (Multipurpose Internet Mail Extensions) type</a:t>
            </a:r>
          </a:p>
          <a:p>
            <a:pPr>
              <a:tabLst>
                <a:tab pos="4403725" algn="l"/>
              </a:tabLst>
            </a:pPr>
            <a:endParaRPr lang="en-US" dirty="0"/>
          </a:p>
          <a:p>
            <a:pPr>
              <a:tabLst>
                <a:tab pos="4403725" algn="l"/>
              </a:tabLst>
            </a:pPr>
            <a:r>
              <a:rPr lang="en-US" dirty="0"/>
              <a:t>Example MIME types</a:t>
            </a:r>
          </a:p>
          <a:p>
            <a:pPr lvl="1">
              <a:tabLst>
                <a:tab pos="4403725" algn="l"/>
              </a:tabLst>
            </a:pPr>
            <a:r>
              <a:rPr lang="en-US" dirty="0">
                <a:latin typeface="Courier New" pitchFamily="49" charset="0"/>
              </a:rPr>
              <a:t>text/html	</a:t>
            </a:r>
            <a:r>
              <a:rPr lang="en-US" dirty="0" err="1"/>
              <a:t>HTML</a:t>
            </a:r>
            <a:r>
              <a:rPr lang="en-US" dirty="0"/>
              <a:t> document</a:t>
            </a:r>
          </a:p>
          <a:p>
            <a:pPr lvl="1">
              <a:tabLst>
                <a:tab pos="4403725" algn="l"/>
              </a:tabLst>
            </a:pPr>
            <a:r>
              <a:rPr lang="en-US" dirty="0">
                <a:latin typeface="Courier New" pitchFamily="49" charset="0"/>
              </a:rPr>
              <a:t>text/plain	</a:t>
            </a:r>
            <a:r>
              <a:rPr lang="en-US" dirty="0"/>
              <a:t>Unformatted text</a:t>
            </a:r>
          </a:p>
          <a:p>
            <a:pPr lvl="1">
              <a:tabLst>
                <a:tab pos="4403725" algn="l"/>
              </a:tabLst>
            </a:pPr>
            <a:r>
              <a:rPr lang="en-US" dirty="0">
                <a:latin typeface="Courier New" pitchFamily="49" charset="0"/>
              </a:rPr>
              <a:t>image/gif	</a:t>
            </a:r>
            <a:r>
              <a:rPr lang="en-US" dirty="0"/>
              <a:t>Binary image encoded in GIF format</a:t>
            </a:r>
          </a:p>
          <a:p>
            <a:pPr lvl="1">
              <a:tabLst>
                <a:tab pos="4403725" algn="l"/>
              </a:tabLst>
            </a:pPr>
            <a:r>
              <a:rPr lang="en-US" dirty="0">
                <a:latin typeface="Courier New"/>
                <a:cs typeface="Courier New"/>
              </a:rPr>
              <a:t>image/</a:t>
            </a:r>
            <a:r>
              <a:rPr lang="en-US" dirty="0" err="1">
                <a:latin typeface="Courier New"/>
                <a:cs typeface="Courier New"/>
              </a:rPr>
              <a:t>png</a:t>
            </a:r>
            <a:r>
              <a:rPr lang="en-US" dirty="0"/>
              <a:t>	</a:t>
            </a:r>
            <a:r>
              <a:rPr lang="en-US" dirty="0" err="1"/>
              <a:t>Binar</a:t>
            </a:r>
            <a:r>
              <a:rPr lang="en-US" dirty="0"/>
              <a:t> image encoded in PNG format</a:t>
            </a:r>
          </a:p>
          <a:p>
            <a:pPr lvl="1">
              <a:tabLst>
                <a:tab pos="4403725" algn="l"/>
              </a:tabLst>
            </a:pPr>
            <a:r>
              <a:rPr lang="en-US" dirty="0">
                <a:latin typeface="Courier New" pitchFamily="49" charset="0"/>
              </a:rPr>
              <a:t>image/jpeg</a:t>
            </a:r>
            <a:r>
              <a:rPr lang="en-US" dirty="0"/>
              <a:t>	Binary image encoded in JPEG format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81000" y="5832939"/>
            <a:ext cx="86345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+mn-lt"/>
                <a:cs typeface="Courier New"/>
              </a:rPr>
              <a:t>You can find the complete list of MIME types at:</a:t>
            </a:r>
          </a:p>
          <a:p>
            <a:r>
              <a:rPr lang="en-US" sz="1800" b="0" dirty="0">
                <a:latin typeface="Courier New"/>
                <a:cs typeface="Courier New"/>
              </a:rPr>
              <a:t>http://</a:t>
            </a:r>
            <a:r>
              <a:rPr lang="en-US" sz="1800" b="0" dirty="0" err="1">
                <a:latin typeface="Courier New"/>
                <a:cs typeface="Courier New"/>
              </a:rPr>
              <a:t>www.iana.org</a:t>
            </a:r>
            <a:r>
              <a:rPr lang="en-US" sz="1800" b="0" dirty="0">
                <a:latin typeface="Courier New"/>
                <a:cs typeface="Courier New"/>
              </a:rPr>
              <a:t>/assignments/media-types/media-</a:t>
            </a:r>
            <a:r>
              <a:rPr lang="en-US" sz="1800" b="0" dirty="0" err="1">
                <a:latin typeface="Courier New"/>
                <a:cs typeface="Courier New"/>
              </a:rPr>
              <a:t>types.xhtml</a:t>
            </a:r>
            <a:endParaRPr lang="en-US" sz="1800" b="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80424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077200" cy="573087"/>
          </a:xfrm>
        </p:spPr>
        <p:txBody>
          <a:bodyPr lIns="91294" tIns="45647" rIns="91294" bIns="45647" anchor="t"/>
          <a:lstStyle/>
          <a:p>
            <a:r>
              <a:rPr lang="en-US"/>
              <a:t>Static and Dynamic Content</a:t>
            </a:r>
          </a:p>
        </p:txBody>
      </p:sp>
      <p:sp>
        <p:nvSpPr>
          <p:cNvPr id="76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The content returned in HTTP responses can be either </a:t>
            </a:r>
            <a:r>
              <a:rPr lang="en-US" i="1" dirty="0">
                <a:solidFill>
                  <a:srgbClr val="FF0000"/>
                </a:solidFill>
              </a:rPr>
              <a:t>static</a:t>
            </a:r>
            <a:r>
              <a:rPr lang="en-US" dirty="0"/>
              <a:t> or </a:t>
            </a:r>
            <a:r>
              <a:rPr lang="en-US" i="1" dirty="0">
                <a:solidFill>
                  <a:srgbClr val="FF0000"/>
                </a:solidFill>
              </a:rPr>
              <a:t>dynamic</a:t>
            </a:r>
            <a:endParaRPr lang="en-US" dirty="0"/>
          </a:p>
          <a:p>
            <a:pPr lvl="1"/>
            <a:r>
              <a:rPr lang="en-US" i="1" dirty="0"/>
              <a:t>Static content</a:t>
            </a:r>
            <a:r>
              <a:rPr lang="en-US" dirty="0"/>
              <a:t>: content stored in files and retrieved in response to an HTTP request</a:t>
            </a:r>
          </a:p>
          <a:p>
            <a:pPr lvl="2"/>
            <a:r>
              <a:rPr lang="en-US" dirty="0"/>
              <a:t>Examples: HTML files, images, audio clips</a:t>
            </a:r>
          </a:p>
          <a:p>
            <a:pPr lvl="2"/>
            <a:r>
              <a:rPr lang="en-US" dirty="0"/>
              <a:t>Request identifies which content file</a:t>
            </a:r>
          </a:p>
          <a:p>
            <a:pPr lvl="1"/>
            <a:r>
              <a:rPr lang="en-US" i="1" dirty="0"/>
              <a:t>Dynamic content</a:t>
            </a:r>
            <a:r>
              <a:rPr lang="en-US" dirty="0"/>
              <a:t>: content produced on-the-fly in response to an HTTP request</a:t>
            </a:r>
          </a:p>
          <a:p>
            <a:pPr lvl="2"/>
            <a:r>
              <a:rPr lang="en-US" dirty="0"/>
              <a:t>Example: content produced by a program executed by the server on behalf of the client</a:t>
            </a:r>
          </a:p>
          <a:p>
            <a:pPr lvl="2"/>
            <a:r>
              <a:rPr lang="en-US" dirty="0"/>
              <a:t>Request identifies file containing executable code</a:t>
            </a:r>
          </a:p>
          <a:p>
            <a:r>
              <a:rPr lang="en-US" dirty="0"/>
              <a:t>Bottom line: </a:t>
            </a:r>
            <a:r>
              <a:rPr lang="en-US" i="1" dirty="0"/>
              <a:t>Web content is associated with a file that is managed by the server</a:t>
            </a:r>
          </a:p>
        </p:txBody>
      </p:sp>
    </p:spTree>
    <p:extLst>
      <p:ext uri="{BB962C8B-B14F-4D97-AF65-F5344CB8AC3E}">
        <p14:creationId xmlns:p14="http://schemas.microsoft.com/office/powerpoint/2010/main" val="37636586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382000" cy="573087"/>
          </a:xfrm>
        </p:spPr>
        <p:txBody>
          <a:bodyPr/>
          <a:lstStyle/>
          <a:p>
            <a:r>
              <a:rPr lang="en-US" dirty="0"/>
              <a:t>URLs and how clients and servers use them</a:t>
            </a: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408612"/>
          </a:xfrm>
        </p:spPr>
        <p:txBody>
          <a:bodyPr/>
          <a:lstStyle/>
          <a:p>
            <a:r>
              <a:rPr lang="en-US" dirty="0"/>
              <a:t>Unique name for a file: URL (Universal Resource Locator)</a:t>
            </a:r>
          </a:p>
          <a:p>
            <a:r>
              <a:rPr lang="en-US" dirty="0"/>
              <a:t>Example URL: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http://www.cmu.edu:80</a:t>
            </a:r>
            <a:r>
              <a:rPr lang="en-US" dirty="0">
                <a:solidFill>
                  <a:srgbClr val="00CC66"/>
                </a:solidFill>
                <a:latin typeface="Courier New" pitchFamily="49" charset="0"/>
              </a:rPr>
              <a:t>/index.html</a:t>
            </a:r>
          </a:p>
          <a:p>
            <a:r>
              <a:rPr lang="en-US" dirty="0"/>
              <a:t>Clients use </a:t>
            </a:r>
            <a:r>
              <a:rPr lang="en-US" i="1" dirty="0">
                <a:solidFill>
                  <a:srgbClr val="000000"/>
                </a:solidFill>
              </a:rPr>
              <a:t>prefix</a:t>
            </a:r>
            <a:r>
              <a:rPr lang="en-US" i="1" dirty="0"/>
              <a:t>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</a:rPr>
              <a:t>http://www.cmu.edu:80</a:t>
            </a:r>
            <a:r>
              <a:rPr lang="en-US" dirty="0"/>
              <a:t>) to infer:</a:t>
            </a:r>
          </a:p>
          <a:p>
            <a:pPr lvl="1"/>
            <a:r>
              <a:rPr lang="en-US" dirty="0"/>
              <a:t>What kind (protocol) of server to contact (HTTP)</a:t>
            </a:r>
          </a:p>
          <a:p>
            <a:pPr lvl="1"/>
            <a:r>
              <a:rPr lang="en-US" dirty="0"/>
              <a:t>Where the server is (</a:t>
            </a:r>
            <a:r>
              <a:rPr lang="en-US" dirty="0">
                <a:latin typeface="Courier New" pitchFamily="49" charset="0"/>
              </a:rPr>
              <a:t>www.cmu.edu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What port it is listening on (80)</a:t>
            </a:r>
          </a:p>
          <a:p>
            <a:r>
              <a:rPr lang="en-US" dirty="0"/>
              <a:t>Servers use </a:t>
            </a:r>
            <a:r>
              <a:rPr lang="en-US" i="1" dirty="0">
                <a:solidFill>
                  <a:srgbClr val="000000"/>
                </a:solidFill>
              </a:rPr>
              <a:t>suffix</a:t>
            </a:r>
            <a:r>
              <a:rPr lang="en-US" dirty="0"/>
              <a:t> (</a:t>
            </a:r>
            <a:r>
              <a:rPr lang="en-US" dirty="0">
                <a:solidFill>
                  <a:srgbClr val="00CC66"/>
                </a:solidFill>
                <a:latin typeface="Courier New" pitchFamily="49" charset="0"/>
              </a:rPr>
              <a:t>/index.html</a:t>
            </a:r>
            <a:r>
              <a:rPr lang="en-US" dirty="0"/>
              <a:t>) to:</a:t>
            </a:r>
          </a:p>
          <a:p>
            <a:pPr lvl="1"/>
            <a:r>
              <a:rPr lang="en-US" dirty="0"/>
              <a:t>Determine if request is for static or dynamic content.</a:t>
            </a:r>
          </a:p>
          <a:p>
            <a:pPr lvl="2"/>
            <a:r>
              <a:rPr lang="en-US" dirty="0"/>
              <a:t>No hard and fast rules for this</a:t>
            </a:r>
          </a:p>
          <a:p>
            <a:pPr lvl="2"/>
            <a:r>
              <a:rPr lang="en-US" dirty="0"/>
              <a:t>One convention: executables reside in </a:t>
            </a:r>
            <a:r>
              <a:rPr lang="en-US" dirty="0" err="1">
                <a:latin typeface="Courier New" pitchFamily="49" charset="0"/>
              </a:rPr>
              <a:t>cgi</a:t>
            </a:r>
            <a:r>
              <a:rPr lang="en-US" dirty="0">
                <a:latin typeface="Courier New" pitchFamily="49" charset="0"/>
              </a:rPr>
              <a:t>-bin </a:t>
            </a:r>
            <a:r>
              <a:rPr lang="en-US" dirty="0"/>
              <a:t>directory</a:t>
            </a:r>
          </a:p>
          <a:p>
            <a:pPr lvl="1"/>
            <a:r>
              <a:rPr lang="en-US" dirty="0"/>
              <a:t>Find file on file system</a:t>
            </a:r>
          </a:p>
          <a:p>
            <a:pPr lvl="2"/>
            <a:r>
              <a:rPr lang="en-US" dirty="0"/>
              <a:t>Initial “</a:t>
            </a:r>
            <a:r>
              <a:rPr lang="en-US" dirty="0">
                <a:latin typeface="Courier New" pitchFamily="49" charset="0"/>
              </a:rPr>
              <a:t>/</a:t>
            </a:r>
            <a:r>
              <a:rPr lang="en-US" dirty="0"/>
              <a:t>” in suffix denotes home directory for requested content.</a:t>
            </a:r>
          </a:p>
          <a:p>
            <a:pPr lvl="2"/>
            <a:r>
              <a:rPr lang="en-US" dirty="0"/>
              <a:t>Minimal suffix is “</a:t>
            </a:r>
            <a:r>
              <a:rPr lang="en-US" dirty="0">
                <a:latin typeface="Courier New" pitchFamily="49" charset="0"/>
              </a:rPr>
              <a:t>/</a:t>
            </a:r>
            <a:r>
              <a:rPr lang="en-US" dirty="0"/>
              <a:t>”, which server expands to configured default filename (usually, </a:t>
            </a:r>
            <a:r>
              <a:rPr lang="en-US" dirty="0" err="1">
                <a:latin typeface="Courier New" pitchFamily="49" charset="0"/>
              </a:rPr>
              <a:t>index.html</a:t>
            </a:r>
            <a:r>
              <a:rPr lang="en-US" dirty="0"/>
              <a:t>)	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736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5888038" cy="573088"/>
          </a:xfrm>
        </p:spPr>
        <p:txBody>
          <a:bodyPr/>
          <a:lstStyle/>
          <a:p>
            <a:r>
              <a:rPr lang="en-US"/>
              <a:t>HTTP Requests</a:t>
            </a:r>
          </a:p>
        </p:txBody>
      </p:sp>
      <p:sp>
        <p:nvSpPr>
          <p:cNvPr id="76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4"/>
            <a:ext cx="8289925" cy="5191125"/>
          </a:xfrm>
          <a:ln/>
        </p:spPr>
        <p:txBody>
          <a:bodyPr/>
          <a:lstStyle/>
          <a:p>
            <a:r>
              <a:rPr lang="en-US" dirty="0"/>
              <a:t>HTTP request is a </a:t>
            </a:r>
            <a:r>
              <a:rPr lang="en-US" i="1" dirty="0">
                <a:solidFill>
                  <a:srgbClr val="FF0000"/>
                </a:solidFill>
              </a:rPr>
              <a:t>request line</a:t>
            </a:r>
            <a:r>
              <a:rPr lang="en-US" dirty="0"/>
              <a:t>, followed by zero or more </a:t>
            </a:r>
            <a:r>
              <a:rPr lang="en-US" i="1" dirty="0">
                <a:solidFill>
                  <a:srgbClr val="FF0000"/>
                </a:solidFill>
              </a:rPr>
              <a:t>request headers</a:t>
            </a:r>
          </a:p>
          <a:p>
            <a:endParaRPr lang="en-US" dirty="0"/>
          </a:p>
          <a:p>
            <a:r>
              <a:rPr lang="en-US" dirty="0"/>
              <a:t>Request line: </a:t>
            </a:r>
            <a:r>
              <a:rPr lang="en-US" dirty="0">
                <a:latin typeface="Courier New" pitchFamily="49" charset="0"/>
              </a:rPr>
              <a:t>&lt;method&gt; &lt;</a:t>
            </a:r>
            <a:r>
              <a:rPr lang="en-US" dirty="0" err="1">
                <a:latin typeface="Courier New" pitchFamily="49" charset="0"/>
              </a:rPr>
              <a:t>uri</a:t>
            </a:r>
            <a:r>
              <a:rPr lang="en-US" dirty="0">
                <a:latin typeface="Courier New" pitchFamily="49" charset="0"/>
              </a:rPr>
              <a:t>&gt; &lt;version&gt;</a:t>
            </a:r>
          </a:p>
          <a:p>
            <a:pPr lvl="1"/>
            <a:r>
              <a:rPr lang="en-US" dirty="0">
                <a:latin typeface="Courier New" pitchFamily="49" charset="0"/>
              </a:rPr>
              <a:t>&lt;method&gt; </a:t>
            </a:r>
            <a:r>
              <a:rPr lang="en-US" dirty="0"/>
              <a:t>is one of  </a:t>
            </a:r>
            <a:r>
              <a:rPr lang="en-US" dirty="0">
                <a:latin typeface="Courier New" pitchFamily="49" charset="0"/>
              </a:rPr>
              <a:t>GET, POST, OPTIONS, HEAD, PUT, DELETE, </a:t>
            </a:r>
            <a:r>
              <a:rPr lang="en-US" dirty="0"/>
              <a:t>or</a:t>
            </a:r>
            <a:r>
              <a:rPr lang="en-US" dirty="0">
                <a:latin typeface="Courier New" pitchFamily="49" charset="0"/>
              </a:rPr>
              <a:t> TRACE</a:t>
            </a:r>
          </a:p>
          <a:p>
            <a:pPr lvl="1"/>
            <a:r>
              <a:rPr lang="en-US" dirty="0">
                <a:latin typeface="Courier New" pitchFamily="49" charset="0"/>
              </a:rPr>
              <a:t>&lt;</a:t>
            </a:r>
            <a:r>
              <a:rPr lang="en-US" dirty="0" err="1">
                <a:latin typeface="Courier New" pitchFamily="49" charset="0"/>
              </a:rPr>
              <a:t>uri</a:t>
            </a:r>
            <a:r>
              <a:rPr lang="en-US" dirty="0">
                <a:latin typeface="Courier New" pitchFamily="49" charset="0"/>
              </a:rPr>
              <a:t>&gt;</a:t>
            </a:r>
            <a:r>
              <a:rPr lang="en-US" dirty="0"/>
              <a:t> is typically URL for proxies, URL suffix for servers</a:t>
            </a:r>
          </a:p>
          <a:p>
            <a:pPr lvl="2"/>
            <a:r>
              <a:rPr lang="en-US" dirty="0"/>
              <a:t>A URL is a type of URI (Uniform Resource Identifier)</a:t>
            </a:r>
          </a:p>
          <a:p>
            <a:pPr lvl="2"/>
            <a:r>
              <a:rPr lang="en-US" dirty="0"/>
              <a:t>See </a:t>
            </a:r>
            <a:r>
              <a:rPr lang="en-US" dirty="0">
                <a:hlinkClick r:id="rId3"/>
              </a:rPr>
              <a:t>http://www.ietf.org/rfc/rfc2396.txt</a:t>
            </a:r>
            <a:endParaRPr lang="en-US" dirty="0"/>
          </a:p>
          <a:p>
            <a:pPr lvl="1"/>
            <a:r>
              <a:rPr lang="en-US" dirty="0">
                <a:latin typeface="Courier New" pitchFamily="49" charset="0"/>
              </a:rPr>
              <a:t>&lt;version&gt;</a:t>
            </a:r>
            <a:r>
              <a:rPr lang="en-US" dirty="0"/>
              <a:t> is HTTP version of request (</a:t>
            </a:r>
            <a:r>
              <a:rPr lang="en-US" dirty="0">
                <a:latin typeface="Courier New" pitchFamily="49" charset="0"/>
              </a:rPr>
              <a:t>HTTP/1.0</a:t>
            </a:r>
            <a:r>
              <a:rPr lang="en-US" dirty="0"/>
              <a:t> or </a:t>
            </a:r>
            <a:r>
              <a:rPr lang="en-US" dirty="0">
                <a:latin typeface="Courier New" pitchFamily="49" charset="0"/>
              </a:rPr>
              <a:t>HTTP/1.1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Request headers: </a:t>
            </a:r>
            <a:r>
              <a:rPr lang="en-US" dirty="0">
                <a:latin typeface="Courier New" pitchFamily="49" charset="0"/>
              </a:rPr>
              <a:t>&lt;header name&gt;: &lt;header data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Provide additional information to the server</a:t>
            </a:r>
          </a:p>
          <a:p>
            <a:pPr lvl="1"/>
            <a:endParaRPr lang="en-US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2095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154738" cy="573087"/>
          </a:xfrm>
        </p:spPr>
        <p:txBody>
          <a:bodyPr/>
          <a:lstStyle/>
          <a:p>
            <a:r>
              <a:rPr lang="en-US"/>
              <a:t>HTTP Responses</a:t>
            </a:r>
          </a:p>
        </p:txBody>
      </p:sp>
      <p:sp>
        <p:nvSpPr>
          <p:cNvPr id="76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066800"/>
            <a:ext cx="8699500" cy="557033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HTTP response is a </a:t>
            </a:r>
            <a:r>
              <a:rPr lang="en-US" i="1" dirty="0">
                <a:solidFill>
                  <a:srgbClr val="FF0000"/>
                </a:solidFill>
              </a:rPr>
              <a:t>response line</a:t>
            </a:r>
            <a:r>
              <a:rPr lang="en-US" dirty="0"/>
              <a:t> followed by zero or more </a:t>
            </a:r>
            <a:r>
              <a:rPr lang="en-US" i="1" dirty="0">
                <a:solidFill>
                  <a:srgbClr val="FF0000"/>
                </a:solidFill>
              </a:rPr>
              <a:t>response headers</a:t>
            </a:r>
            <a:r>
              <a:rPr lang="en-US" dirty="0"/>
              <a:t>, possibly followed by </a:t>
            </a:r>
            <a:r>
              <a:rPr lang="en-US" i="1" dirty="0">
                <a:solidFill>
                  <a:srgbClr val="FF0000"/>
                </a:solidFill>
              </a:rPr>
              <a:t>content</a:t>
            </a:r>
            <a:r>
              <a:rPr lang="en-US" dirty="0"/>
              <a:t>, with blank line (“</a:t>
            </a:r>
            <a:r>
              <a:rPr lang="en-US" dirty="0">
                <a:latin typeface="Courier New"/>
                <a:cs typeface="Courier New"/>
              </a:rPr>
              <a:t>\r\n</a:t>
            </a:r>
            <a:r>
              <a:rPr lang="en-US" dirty="0"/>
              <a:t>”) separating headers from content. 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Response line: </a:t>
            </a:r>
          </a:p>
          <a:p>
            <a:pPr>
              <a:lnSpc>
                <a:spcPct val="85000"/>
              </a:lnSpc>
              <a:buNone/>
            </a:pPr>
            <a:r>
              <a:rPr lang="en-US" dirty="0"/>
              <a:t>		</a:t>
            </a:r>
            <a:r>
              <a:rPr lang="en-US" dirty="0">
                <a:latin typeface="Courier New" pitchFamily="49" charset="0"/>
              </a:rPr>
              <a:t>&lt;version&gt; &lt;status code&gt; &lt;status </a:t>
            </a:r>
            <a:r>
              <a:rPr lang="en-US" dirty="0" err="1">
                <a:latin typeface="Courier New" pitchFamily="49" charset="0"/>
              </a:rPr>
              <a:t>msg</a:t>
            </a:r>
            <a:r>
              <a:rPr lang="en-US" dirty="0">
                <a:latin typeface="Courier New" pitchFamily="49" charset="0"/>
              </a:rPr>
              <a:t>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&lt;version&gt; is HTTP version of the response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code&gt; is numeric status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&lt;status </a:t>
            </a:r>
            <a:r>
              <a:rPr lang="en-US" dirty="0" err="1"/>
              <a:t>msg</a:t>
            </a:r>
            <a:r>
              <a:rPr lang="en-US" dirty="0"/>
              <a:t>&gt; is corresponding English text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200 	OK		Request was handled without error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301	Moved		Provide alternate URL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404	Not found	Server couldn’t find the file</a:t>
            </a:r>
          </a:p>
          <a:p>
            <a:pPr>
              <a:lnSpc>
                <a:spcPct val="85000"/>
              </a:lnSpc>
            </a:pPr>
            <a:r>
              <a:rPr lang="en-US" dirty="0"/>
              <a:t>Response headers: </a:t>
            </a:r>
            <a:r>
              <a:rPr lang="en-US" dirty="0">
                <a:latin typeface="Courier New" pitchFamily="49" charset="0"/>
              </a:rPr>
              <a:t>&lt;header name&gt;: &lt;header data&gt;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Provide additional information about response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urier New" pitchFamily="49" charset="0"/>
              </a:rPr>
              <a:t>Content-Type: </a:t>
            </a:r>
            <a:r>
              <a:rPr lang="en-US" dirty="0"/>
              <a:t>MIME type of content in response body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urier New" pitchFamily="49" charset="0"/>
              </a:rPr>
              <a:t>Content-Length: </a:t>
            </a:r>
            <a:r>
              <a:rPr lang="en-US" dirty="0"/>
              <a:t>Length of content in response body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588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47501" cy="914401"/>
          </a:xfrm>
        </p:spPr>
        <p:txBody>
          <a:bodyPr/>
          <a:lstStyle/>
          <a:p>
            <a:r>
              <a:rPr lang="en-US" dirty="0"/>
              <a:t>Example HTTP Transaction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-1" y="806708"/>
            <a:ext cx="9144001" cy="4708981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80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open connection to server 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Trying 128.2.42.52...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Telnet prints 3 lines to terminal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Connected to WWW-CMU-PROD-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VIP.ANDREW.cmu.edu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GET / HTTP/1.1   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request line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Host: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required HTTP/1.1 header</a:t>
            </a:r>
          </a:p>
          <a:p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Client: empty line terminates headers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HTTP/1.1 301 Moved Permanently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line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Wed, 05 Nov 2014 17:05:11 GMT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followed by 5 response headers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Apache/1.3.42 (Unix)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this is an Apache server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Location: http://www.cmu.edu/index.shtml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page has moved here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Transfer-Encoding: chunked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body will be chunked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Content-Type: text/html; charset=...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expect HTML in response body</a:t>
            </a:r>
          </a:p>
          <a:p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                                        Server: empty line terminates headers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15c 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first line in response body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&lt;HTML&gt;&lt;HEAD&gt;  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start of HTML content</a:t>
            </a:r>
          </a:p>
          <a:p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…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&lt;/BODY&gt;&lt;/HTML&gt;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end of HTML content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0              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last line in response body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Connection closed by foreign host.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closes connection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04800" y="5867400"/>
            <a:ext cx="883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HTTP standard requires that each text line end with </a:t>
            </a:r>
            <a:r>
              <a:rPr lang="en-US" dirty="0">
                <a:latin typeface="Courier New"/>
                <a:cs typeface="Courier New"/>
              </a:rPr>
              <a:t>“\r\n”</a:t>
            </a:r>
          </a:p>
          <a:p>
            <a:r>
              <a:rPr lang="en-US" dirty="0"/>
              <a:t>Blank line (</a:t>
            </a:r>
            <a:r>
              <a:rPr lang="en-US" dirty="0">
                <a:latin typeface="Courier New"/>
                <a:cs typeface="Courier New"/>
              </a:rPr>
              <a:t>“\r\n”</a:t>
            </a:r>
            <a:r>
              <a:rPr lang="en-US" dirty="0"/>
              <a:t>) terminates request and response headers</a:t>
            </a:r>
          </a:p>
        </p:txBody>
      </p:sp>
    </p:spTree>
    <p:extLst>
      <p:ext uri="{BB962C8B-B14F-4D97-AF65-F5344CB8AC3E}">
        <p14:creationId xmlns:p14="http://schemas.microsoft.com/office/powerpoint/2010/main" val="11160323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477630" cy="573087"/>
          </a:xfrm>
        </p:spPr>
        <p:txBody>
          <a:bodyPr/>
          <a:lstStyle/>
          <a:p>
            <a:r>
              <a:rPr lang="en-US" dirty="0"/>
              <a:t>Example HTTP Transaction, Take 2</a:t>
            </a:r>
          </a:p>
        </p:txBody>
      </p:sp>
      <p:sp>
        <p:nvSpPr>
          <p:cNvPr id="763907" name="Rectangle 3"/>
          <p:cNvSpPr>
            <a:spLocks noChangeArrowheads="1"/>
          </p:cNvSpPr>
          <p:nvPr/>
        </p:nvSpPr>
        <p:spPr bwMode="auto">
          <a:xfrm>
            <a:off x="0" y="1206500"/>
            <a:ext cx="9144000" cy="4478149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whaleshark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www.cmu.edu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80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open connection to server 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Trying 128.2.42.52...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Telnet prints 3 lines to terminal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Connected to WWW-CMU-PROD-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VIP.ANDREW.cmu.edu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GET /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index.shtml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HTTP/1.1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request line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Host: www.cmu.edu                       </a:t>
            </a:r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Client: required HTTP/1.1 header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FF0000"/>
                </a:solidFill>
                <a:latin typeface="Courier New"/>
                <a:cs typeface="Courier New"/>
              </a:rPr>
              <a:t>                                        Client: empty line terminates headers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HTTP/1.1 200 OK                         </a:t>
            </a:r>
            <a:r>
              <a:rPr lang="en-US" sz="1500" dirty="0">
                <a:solidFill>
                  <a:srgbClr val="0000FF"/>
                </a:solidFill>
                <a:latin typeface="Courier New"/>
                <a:cs typeface="Courier New"/>
              </a:rPr>
              <a:t>Server: response line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Date: Wed, 05 Nov 2014 17:37:26 GMT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followed by 4 response headers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Server: Apache/1.3.42 (Unix)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Transfer-Encoding: chunked</a:t>
            </a: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Content-Type: text/html; charset=... </a:t>
            </a:r>
          </a:p>
          <a:p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                                        Server: empty line terminates headers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1000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begin response body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&lt;html ..&gt;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first line of HTML content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k-SK" sz="1500" dirty="0">
                <a:solidFill>
                  <a:srgbClr val="000000"/>
                </a:solidFill>
                <a:latin typeface="Courier New"/>
                <a:cs typeface="Courier New"/>
              </a:rPr>
              <a:t>…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&lt;/html&gt;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0                                 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end response body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Connection closed by foreign host.      </a:t>
            </a:r>
            <a:r>
              <a:rPr lang="sk-SK" sz="1500" dirty="0">
                <a:solidFill>
                  <a:srgbClr val="0000FF"/>
                </a:solidFill>
                <a:latin typeface="Courier New"/>
                <a:cs typeface="Courier New"/>
              </a:rPr>
              <a:t>Server: close connection</a:t>
            </a:r>
            <a:endParaRPr lang="sk-SK" sz="15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006836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Tiny Web Server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Tiny Web server described in text</a:t>
            </a:r>
          </a:p>
          <a:p>
            <a:pPr lvl="1"/>
            <a:r>
              <a:rPr lang="en-US" sz="2200" dirty="0"/>
              <a:t>Tiny is a sequential Web server</a:t>
            </a:r>
          </a:p>
          <a:p>
            <a:pPr lvl="1"/>
            <a:r>
              <a:rPr lang="en-US" sz="2200" dirty="0"/>
              <a:t>Serves static and dynamic content to real browsers</a:t>
            </a:r>
          </a:p>
          <a:p>
            <a:pPr lvl="2"/>
            <a:r>
              <a:rPr lang="en-US" dirty="0"/>
              <a:t>text files, HTML files, GIF, PNG, and JPEG images</a:t>
            </a:r>
          </a:p>
          <a:p>
            <a:pPr lvl="1"/>
            <a:r>
              <a:rPr lang="en-US" sz="2200" dirty="0"/>
              <a:t>239 lines of commented C code</a:t>
            </a:r>
          </a:p>
          <a:p>
            <a:pPr lvl="1"/>
            <a:r>
              <a:rPr lang="en-US" sz="2200" dirty="0"/>
              <a:t>Not as complete or robust as a real Web server</a:t>
            </a:r>
          </a:p>
          <a:p>
            <a:pPr lvl="2"/>
            <a:r>
              <a:rPr lang="en-US" sz="2200" dirty="0"/>
              <a:t>You can break it with poorly-formed HTTP requests (e.g., terminate lines with “\n” instead of “\r\n”)</a:t>
            </a:r>
          </a:p>
        </p:txBody>
      </p:sp>
    </p:spTree>
    <p:extLst>
      <p:ext uri="{BB962C8B-B14F-4D97-AF65-F5344CB8AC3E}">
        <p14:creationId xmlns:p14="http://schemas.microsoft.com/office/powerpoint/2010/main" val="9689782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/>
              <a:t>Tiny Operation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Accept connection from client</a:t>
            </a:r>
          </a:p>
          <a:p>
            <a:r>
              <a:rPr lang="en-US" dirty="0"/>
              <a:t>Read request from client (via connected socket)</a:t>
            </a:r>
          </a:p>
          <a:p>
            <a:r>
              <a:rPr lang="en-US" dirty="0"/>
              <a:t>Split into &lt;method&gt;  &lt;</a:t>
            </a:r>
            <a:r>
              <a:rPr lang="en-US" dirty="0" err="1"/>
              <a:t>uri</a:t>
            </a:r>
            <a:r>
              <a:rPr lang="en-US" dirty="0"/>
              <a:t>&gt; &lt;version&gt;</a:t>
            </a:r>
          </a:p>
          <a:p>
            <a:pPr lvl="1"/>
            <a:r>
              <a:rPr lang="en-US" dirty="0"/>
              <a:t>If method not GET, then return error</a:t>
            </a:r>
          </a:p>
          <a:p>
            <a:r>
              <a:rPr lang="en-US" dirty="0"/>
              <a:t>If URI contains “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cgi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-bin</a:t>
            </a:r>
            <a:r>
              <a:rPr lang="en-US" dirty="0"/>
              <a:t>” then serve dynamic content</a:t>
            </a:r>
          </a:p>
          <a:p>
            <a:pPr lvl="1"/>
            <a:r>
              <a:rPr lang="en-US" dirty="0"/>
              <a:t>(Would do wrong thing if had file “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abcgi-bingo.htm</a:t>
            </a:r>
            <a:r>
              <a:rPr lang="en-US" dirty="0"/>
              <a:t>l”)</a:t>
            </a:r>
          </a:p>
          <a:p>
            <a:pPr lvl="1"/>
            <a:r>
              <a:rPr lang="en-US" dirty="0"/>
              <a:t>Fork process to execute program</a:t>
            </a:r>
          </a:p>
          <a:p>
            <a:r>
              <a:rPr lang="en-US" dirty="0"/>
              <a:t>Otherwise serve static content</a:t>
            </a:r>
          </a:p>
          <a:p>
            <a:pPr lvl="1"/>
            <a:r>
              <a:rPr lang="en-US" dirty="0"/>
              <a:t>Copy file to output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3342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 lIns="91294" tIns="45647" rIns="91294" bIns="45647" anchor="t"/>
          <a:lstStyle/>
          <a:p>
            <a:r>
              <a:rPr lang="en-US" dirty="0"/>
              <a:t>Tiny Serving Static Content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1137820"/>
            <a:ext cx="8305800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serve_static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filename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filesize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srcfd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srcp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filetype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[MAXBUF];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Send response headers to client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get_filetype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filename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filetype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);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"HTTP/1.0 200 OK\r\n"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sServer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Tiny Web Server\r\n"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sConnection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close\r\n"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sContent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-length: %d\r\n"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filesize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sContent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-type: %s\r\n\r\n"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filetype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strlen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CB2418"/>
                </a:solidFill>
                <a:latin typeface="Courier New"/>
                <a:cs typeface="Courier New"/>
              </a:rPr>
              <a:t>/* Send response body to client */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srcfd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Open(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filename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O_RDONLY, 0);   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srcp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Mmap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(0,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filesize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PROT_READ, MAP_PRIVATE,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srcfd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srcfd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srcp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filesize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Munmap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tr-TR" sz="1600" dirty="0" err="1">
                <a:solidFill>
                  <a:srgbClr val="000000"/>
                </a:solidFill>
                <a:latin typeface="Courier New"/>
                <a:cs typeface="Courier New"/>
              </a:rPr>
              <a:t>srcp</a:t>
            </a:r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, filesize);                 </a:t>
            </a:r>
          </a:p>
          <a:p>
            <a:r>
              <a:rPr lang="tr-TR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41090" y="6031468"/>
            <a:ext cx="711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tiny.c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281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 bwMode="auto">
          <a:xfrm>
            <a:off x="4761308" y="5678952"/>
            <a:ext cx="4001692" cy="1179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r"/>
            <a:r>
              <a:rPr lang="en-US" sz="1800" dirty="0"/>
              <a:t>5</a:t>
            </a:r>
            <a:r>
              <a:rPr lang="en-US" sz="1800" i="1" dirty="0"/>
              <a:t>. Drop client</a:t>
            </a:r>
          </a:p>
        </p:txBody>
      </p:sp>
      <p:sp>
        <p:nvSpPr>
          <p:cNvPr id="65" name="Rounded Rectangle 64"/>
          <p:cNvSpPr/>
          <p:nvPr/>
        </p:nvSpPr>
        <p:spPr bwMode="auto">
          <a:xfrm>
            <a:off x="1676400" y="5662094"/>
            <a:ext cx="2308256" cy="95143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b" anchorCtr="0"/>
          <a:lstStyle/>
          <a:p>
            <a:pPr algn="ctr"/>
            <a:r>
              <a:rPr lang="en-US" sz="1800" dirty="0"/>
              <a:t>4</a:t>
            </a:r>
            <a:r>
              <a:rPr lang="en-US" sz="1800" i="1" dirty="0"/>
              <a:t>. Disconnect client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1249104" y="4068494"/>
            <a:ext cx="7153533" cy="1586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r"/>
            <a:r>
              <a:rPr lang="en-US" sz="1800" dirty="0"/>
              <a:t>3</a:t>
            </a:r>
            <a:r>
              <a:rPr lang="en-US" sz="1800" i="1" dirty="0"/>
              <a:t>. Exchange</a:t>
            </a:r>
          </a:p>
          <a:p>
            <a:pPr algn="r"/>
            <a:r>
              <a:rPr lang="en-US" sz="1800" i="1" dirty="0"/>
              <a:t>data</a:t>
            </a:r>
          </a:p>
        </p:txBody>
      </p:sp>
      <p:sp>
        <p:nvSpPr>
          <p:cNvPr id="63" name="Rounded Rectangle 62"/>
          <p:cNvSpPr/>
          <p:nvPr/>
        </p:nvSpPr>
        <p:spPr bwMode="auto">
          <a:xfrm>
            <a:off x="17526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2</a:t>
            </a:r>
            <a:r>
              <a:rPr lang="en-US" sz="1800" i="1" dirty="0"/>
              <a:t>. Start client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45720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1</a:t>
            </a:r>
            <a:r>
              <a:rPr lang="en-US" sz="1800" i="1" dirty="0"/>
              <a:t>. Start server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848366" y="1129723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Review:</a:t>
            </a:r>
            <a:br>
              <a:rPr lang="en-US" dirty="0"/>
            </a:br>
            <a:r>
              <a:rPr lang="en-US" dirty="0"/>
              <a:t>Echo</a:t>
            </a:r>
            <a:br>
              <a:rPr lang="en-US" dirty="0"/>
            </a:br>
            <a:r>
              <a:rPr lang="en-US" dirty="0"/>
              <a:t>Server</a:t>
            </a:r>
            <a:br>
              <a:rPr lang="en-US" dirty="0"/>
            </a:br>
            <a:r>
              <a:rPr lang="en-US" dirty="0"/>
              <a:t>+ Client</a:t>
            </a:r>
            <a:br>
              <a:rPr lang="en-US" dirty="0"/>
            </a:br>
            <a:r>
              <a:rPr lang="en-US" dirty="0"/>
              <a:t>Structure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rio_readlineb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rio_readlineb</a:t>
              </a:r>
              <a:endParaRPr lang="en-US" sz="1400" dirty="0">
                <a:latin typeface="Courier New" pitchFamily="49" charset="0"/>
              </a:endParaRPr>
            </a:p>
            <a:p>
              <a:pPr algn="ctr"/>
              <a:r>
                <a:rPr lang="en-US" sz="1400" dirty="0" err="1">
                  <a:latin typeface="Courier New" pitchFamily="49" charset="0"/>
                </a:rPr>
                <a:t>fputs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fgets</a:t>
              </a:r>
              <a:endParaRPr lang="en-US" sz="1400" dirty="0">
                <a:latin typeface="Courier New" pitchFamily="49" charset="0"/>
              </a:endParaRPr>
            </a:p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rio_readlineb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6705600" y="3247754"/>
            <a:ext cx="182924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 client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499"/>
            <a:ext cx="1447800" cy="2387331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open_listenfd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07313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open_clientfd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04127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0960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</a:t>
            </a:r>
          </a:p>
        </p:txBody>
      </p:sp>
      <p:sp>
        <p:nvSpPr>
          <p:cNvPr id="771075" name="Oval 3"/>
          <p:cNvSpPr>
            <a:spLocks noChangeArrowheads="1"/>
          </p:cNvSpPr>
          <p:nvPr/>
        </p:nvSpPr>
        <p:spPr bwMode="auto">
          <a:xfrm>
            <a:off x="5548313" y="2662238"/>
            <a:ext cx="1065212" cy="989012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 dirty="0">
                <a:latin typeface="+mn-lt"/>
              </a:rPr>
              <a:t>Client</a:t>
            </a:r>
          </a:p>
        </p:txBody>
      </p:sp>
      <p:sp>
        <p:nvSpPr>
          <p:cNvPr id="771076" name="Oval 4"/>
          <p:cNvSpPr>
            <a:spLocks noChangeArrowheads="1"/>
          </p:cNvSpPr>
          <p:nvPr/>
        </p:nvSpPr>
        <p:spPr bwMode="auto">
          <a:xfrm>
            <a:off x="7526338" y="2662238"/>
            <a:ext cx="1065212" cy="989012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1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421187" cy="4456112"/>
          </a:xfrm>
          <a:noFill/>
          <a:ln/>
        </p:spPr>
        <p:txBody>
          <a:bodyPr lIns="90343" tIns="44379" rIns="90343" bIns="44379"/>
          <a:lstStyle/>
          <a:p>
            <a:r>
              <a:rPr lang="en-US" dirty="0"/>
              <a:t>Client sends request to server</a:t>
            </a:r>
          </a:p>
          <a:p>
            <a:endParaRPr lang="en-US" dirty="0"/>
          </a:p>
          <a:p>
            <a:r>
              <a:rPr lang="en-US" dirty="0"/>
              <a:t>If request URI contains the string “</a:t>
            </a:r>
            <a:r>
              <a:rPr lang="en-US" dirty="0">
                <a:latin typeface="Courier New" pitchFamily="49" charset="0"/>
              </a:rPr>
              <a:t>/</a:t>
            </a:r>
            <a:r>
              <a:rPr lang="en-US" dirty="0" err="1">
                <a:latin typeface="Courier New" pitchFamily="49" charset="0"/>
              </a:rPr>
              <a:t>cgi</a:t>
            </a:r>
            <a:r>
              <a:rPr lang="en-US" dirty="0">
                <a:latin typeface="Courier New" pitchFamily="49" charset="0"/>
              </a:rPr>
              <a:t>-bin</a:t>
            </a:r>
            <a:r>
              <a:rPr lang="en-US" dirty="0"/>
              <a:t>”, the Tiny server assumes that the request is for dynamic content </a:t>
            </a:r>
          </a:p>
        </p:txBody>
      </p:sp>
      <p:sp>
        <p:nvSpPr>
          <p:cNvPr id="771078" name="Line 6"/>
          <p:cNvSpPr>
            <a:spLocks noChangeShapeType="1"/>
          </p:cNvSpPr>
          <p:nvPr/>
        </p:nvSpPr>
        <p:spPr bwMode="auto">
          <a:xfrm>
            <a:off x="6613525" y="3117850"/>
            <a:ext cx="912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1079" name="Text Box 7"/>
          <p:cNvSpPr txBox="1">
            <a:spLocks noChangeArrowheads="1"/>
          </p:cNvSpPr>
          <p:nvPr/>
        </p:nvSpPr>
        <p:spPr bwMode="auto">
          <a:xfrm>
            <a:off x="5000625" y="2130425"/>
            <a:ext cx="400685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GET /</a:t>
            </a:r>
            <a:r>
              <a:rPr lang="en-US" sz="1800" dirty="0" err="1">
                <a:latin typeface="Courier New" pitchFamily="49" charset="0"/>
              </a:rPr>
              <a:t>cgi</a:t>
            </a:r>
            <a:r>
              <a:rPr lang="en-US" sz="1800" dirty="0">
                <a:latin typeface="Courier New" pitchFamily="49" charset="0"/>
              </a:rPr>
              <a:t>-bin/env.pl HTTP/1.1</a:t>
            </a:r>
          </a:p>
        </p:txBody>
      </p:sp>
    </p:spTree>
    <p:extLst>
      <p:ext uri="{BB962C8B-B14F-4D97-AF65-F5344CB8AC3E}">
        <p14:creationId xmlns:p14="http://schemas.microsoft.com/office/powerpoint/2010/main" val="14067675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77724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(cont)</a:t>
            </a:r>
          </a:p>
        </p:txBody>
      </p:sp>
      <p:sp>
        <p:nvSpPr>
          <p:cNvPr id="772099" name="Oval 3"/>
          <p:cNvSpPr>
            <a:spLocks noChangeArrowheads="1"/>
          </p:cNvSpPr>
          <p:nvPr/>
        </p:nvSpPr>
        <p:spPr bwMode="auto">
          <a:xfrm>
            <a:off x="5173663" y="19018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Client</a:t>
            </a:r>
          </a:p>
        </p:txBody>
      </p:sp>
      <p:sp>
        <p:nvSpPr>
          <p:cNvPr id="772100" name="Oval 4"/>
          <p:cNvSpPr>
            <a:spLocks noChangeArrowheads="1"/>
          </p:cNvSpPr>
          <p:nvPr/>
        </p:nvSpPr>
        <p:spPr bwMode="auto">
          <a:xfrm>
            <a:off x="7153275" y="1901825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21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287837" cy="1890712"/>
          </a:xfrm>
          <a:noFill/>
          <a:ln/>
        </p:spPr>
        <p:txBody>
          <a:bodyPr lIns="90343" tIns="44379" rIns="90343" bIns="44379"/>
          <a:lstStyle/>
          <a:p>
            <a:r>
              <a:rPr lang="en-US" dirty="0"/>
              <a:t>The server creates a child process and runs the program identified by the URI in that process</a:t>
            </a:r>
          </a:p>
        </p:txBody>
      </p:sp>
      <p:sp>
        <p:nvSpPr>
          <p:cNvPr id="772102" name="Oval 6"/>
          <p:cNvSpPr>
            <a:spLocks noChangeArrowheads="1"/>
          </p:cNvSpPr>
          <p:nvPr/>
        </p:nvSpPr>
        <p:spPr bwMode="auto">
          <a:xfrm>
            <a:off x="7159625" y="3498850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  <p:sp>
        <p:nvSpPr>
          <p:cNvPr id="772103" name="Line 7"/>
          <p:cNvSpPr>
            <a:spLocks noChangeShapeType="1"/>
          </p:cNvSpPr>
          <p:nvPr/>
        </p:nvSpPr>
        <p:spPr bwMode="auto">
          <a:xfrm flipV="1">
            <a:off x="7685088" y="2890838"/>
            <a:ext cx="0" cy="608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2104" name="Text Box 8"/>
          <p:cNvSpPr txBox="1">
            <a:spLocks noChangeArrowheads="1"/>
          </p:cNvSpPr>
          <p:nvPr/>
        </p:nvSpPr>
        <p:spPr bwMode="auto">
          <a:xfrm>
            <a:off x="7654925" y="3011488"/>
            <a:ext cx="1412875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Courier New" pitchFamily="49" charset="0"/>
              </a:rPr>
              <a:t>fork/exec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395729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229600" cy="573087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(cont)</a:t>
            </a:r>
          </a:p>
        </p:txBody>
      </p:sp>
      <p:sp>
        <p:nvSpPr>
          <p:cNvPr id="773123" name="Oval 3"/>
          <p:cNvSpPr>
            <a:spLocks noChangeArrowheads="1"/>
          </p:cNvSpPr>
          <p:nvPr/>
        </p:nvSpPr>
        <p:spPr bwMode="auto">
          <a:xfrm>
            <a:off x="5173663" y="18256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Client</a:t>
            </a:r>
          </a:p>
        </p:txBody>
      </p:sp>
      <p:sp>
        <p:nvSpPr>
          <p:cNvPr id="773124" name="Oval 4"/>
          <p:cNvSpPr>
            <a:spLocks noChangeArrowheads="1"/>
          </p:cNvSpPr>
          <p:nvPr/>
        </p:nvSpPr>
        <p:spPr bwMode="auto">
          <a:xfrm>
            <a:off x="7153275" y="1825625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3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3213" y="1970088"/>
            <a:ext cx="4287837" cy="4456112"/>
          </a:xfrm>
          <a:noFill/>
          <a:ln/>
        </p:spPr>
        <p:txBody>
          <a:bodyPr lIns="90343" tIns="44379" rIns="90343" bIns="44379"/>
          <a:lstStyle/>
          <a:p>
            <a:r>
              <a:rPr lang="en-US" dirty="0"/>
              <a:t>The child runs and generates the dynamic content</a:t>
            </a:r>
          </a:p>
          <a:p>
            <a:endParaRPr lang="en-US" dirty="0"/>
          </a:p>
          <a:p>
            <a:r>
              <a:rPr lang="en-US" dirty="0"/>
              <a:t>The server captures the content of the child and forwards it without modification to the client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73126" name="Oval 6"/>
          <p:cNvSpPr>
            <a:spLocks noChangeArrowheads="1"/>
          </p:cNvSpPr>
          <p:nvPr/>
        </p:nvSpPr>
        <p:spPr bwMode="auto">
          <a:xfrm>
            <a:off x="7159625" y="3422650"/>
            <a:ext cx="1065213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  <p:sp>
        <p:nvSpPr>
          <p:cNvPr id="773127" name="Line 7"/>
          <p:cNvSpPr>
            <a:spLocks noChangeShapeType="1"/>
          </p:cNvSpPr>
          <p:nvPr/>
        </p:nvSpPr>
        <p:spPr bwMode="auto">
          <a:xfrm flipV="1">
            <a:off x="7685088" y="2814638"/>
            <a:ext cx="0" cy="608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/>
          </a:p>
        </p:txBody>
      </p:sp>
      <p:sp>
        <p:nvSpPr>
          <p:cNvPr id="773128" name="Text Box 8"/>
          <p:cNvSpPr txBox="1">
            <a:spLocks noChangeArrowheads="1"/>
          </p:cNvSpPr>
          <p:nvPr/>
        </p:nvSpPr>
        <p:spPr bwMode="auto">
          <a:xfrm>
            <a:off x="7616825" y="2967038"/>
            <a:ext cx="10477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/>
              <a:t>Content</a:t>
            </a:r>
          </a:p>
        </p:txBody>
      </p:sp>
      <p:sp>
        <p:nvSpPr>
          <p:cNvPr id="773129" name="Text Box 9"/>
          <p:cNvSpPr txBox="1">
            <a:spLocks noChangeArrowheads="1"/>
          </p:cNvSpPr>
          <p:nvPr/>
        </p:nvSpPr>
        <p:spPr bwMode="auto">
          <a:xfrm>
            <a:off x="6202363" y="2265645"/>
            <a:ext cx="95491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Content</a:t>
            </a:r>
          </a:p>
        </p:txBody>
      </p:sp>
      <p:sp>
        <p:nvSpPr>
          <p:cNvPr id="773130" name="Line 10"/>
          <p:cNvSpPr>
            <a:spLocks noChangeShapeType="1"/>
          </p:cNvSpPr>
          <p:nvPr/>
        </p:nvSpPr>
        <p:spPr bwMode="auto">
          <a:xfrm flipH="1">
            <a:off x="6240463" y="2281238"/>
            <a:ext cx="9128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063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1313"/>
            <a:ext cx="8305800" cy="573087"/>
          </a:xfrm>
        </p:spPr>
        <p:txBody>
          <a:bodyPr lIns="91294" tIns="45647" rIns="91294" bIns="45647" anchor="t"/>
          <a:lstStyle/>
          <a:p>
            <a:r>
              <a:rPr lang="en-US"/>
              <a:t>Issues in Serving Dynamic Content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595438"/>
            <a:ext cx="5360987" cy="4830762"/>
          </a:xfrm>
        </p:spPr>
        <p:txBody>
          <a:bodyPr lIns="91294" tIns="45647" rIns="91294" bIns="45647"/>
          <a:lstStyle/>
          <a:p>
            <a:pPr>
              <a:lnSpc>
                <a:spcPct val="85000"/>
              </a:lnSpc>
            </a:pPr>
            <a:r>
              <a:rPr lang="en-US" dirty="0"/>
              <a:t>How does the client pass program arguments to the server?</a:t>
            </a:r>
          </a:p>
          <a:p>
            <a:pPr>
              <a:lnSpc>
                <a:spcPct val="85000"/>
              </a:lnSpc>
            </a:pPr>
            <a:r>
              <a:rPr lang="en-US" dirty="0"/>
              <a:t>How does the server pass these arguments to the child?</a:t>
            </a:r>
          </a:p>
          <a:p>
            <a:pPr>
              <a:lnSpc>
                <a:spcPct val="85000"/>
              </a:lnSpc>
            </a:pPr>
            <a:r>
              <a:rPr lang="en-US" dirty="0"/>
              <a:t>How does the server pass other info relevant to the request to the child?</a:t>
            </a:r>
          </a:p>
          <a:p>
            <a:pPr>
              <a:lnSpc>
                <a:spcPct val="85000"/>
              </a:lnSpc>
            </a:pPr>
            <a:r>
              <a:rPr lang="en-US" dirty="0"/>
              <a:t>How does the server capture the content produced by the child?</a:t>
            </a:r>
          </a:p>
          <a:p>
            <a:pPr>
              <a:lnSpc>
                <a:spcPct val="85000"/>
              </a:lnSpc>
            </a:pPr>
            <a:r>
              <a:rPr lang="en-US" dirty="0"/>
              <a:t>These issues are addressed by the </a:t>
            </a:r>
            <a:r>
              <a:rPr lang="en-US" dirty="0">
                <a:solidFill>
                  <a:srgbClr val="FF0000"/>
                </a:solidFill>
              </a:rPr>
              <a:t>Common Gateway Interface (CGI) </a:t>
            </a:r>
            <a:r>
              <a:rPr lang="en-US" dirty="0"/>
              <a:t>specification.</a:t>
            </a:r>
          </a:p>
          <a:p>
            <a:pPr>
              <a:lnSpc>
                <a:spcPct val="85000"/>
              </a:lnSpc>
            </a:pPr>
            <a:endParaRPr lang="en-US" dirty="0"/>
          </a:p>
        </p:txBody>
      </p:sp>
      <p:sp>
        <p:nvSpPr>
          <p:cNvPr id="775172" name="Oval 4"/>
          <p:cNvSpPr>
            <a:spLocks noChangeArrowheads="1"/>
          </p:cNvSpPr>
          <p:nvPr/>
        </p:nvSpPr>
        <p:spPr bwMode="auto">
          <a:xfrm>
            <a:off x="5459413" y="1825625"/>
            <a:ext cx="1065212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Client</a:t>
            </a:r>
          </a:p>
        </p:txBody>
      </p:sp>
      <p:sp>
        <p:nvSpPr>
          <p:cNvPr id="775173" name="Oval 5"/>
          <p:cNvSpPr>
            <a:spLocks noChangeArrowheads="1"/>
          </p:cNvSpPr>
          <p:nvPr/>
        </p:nvSpPr>
        <p:spPr bwMode="auto">
          <a:xfrm>
            <a:off x="7437438" y="1825625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75174" name="Line 6"/>
          <p:cNvSpPr>
            <a:spLocks noChangeShapeType="1"/>
          </p:cNvSpPr>
          <p:nvPr/>
        </p:nvSpPr>
        <p:spPr bwMode="auto">
          <a:xfrm flipH="1" flipV="1">
            <a:off x="7761288" y="2814638"/>
            <a:ext cx="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75175" name="Text Box 7"/>
          <p:cNvSpPr txBox="1">
            <a:spLocks noChangeArrowheads="1"/>
          </p:cNvSpPr>
          <p:nvPr/>
        </p:nvSpPr>
        <p:spPr bwMode="auto">
          <a:xfrm>
            <a:off x="6715125" y="2965732"/>
            <a:ext cx="95491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Content</a:t>
            </a:r>
          </a:p>
        </p:txBody>
      </p:sp>
      <p:sp>
        <p:nvSpPr>
          <p:cNvPr id="775176" name="Text Box 8"/>
          <p:cNvSpPr txBox="1">
            <a:spLocks noChangeArrowheads="1"/>
          </p:cNvSpPr>
          <p:nvPr/>
        </p:nvSpPr>
        <p:spPr bwMode="auto">
          <a:xfrm>
            <a:off x="6486525" y="2129120"/>
            <a:ext cx="95491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Content</a:t>
            </a:r>
          </a:p>
        </p:txBody>
      </p:sp>
      <p:sp>
        <p:nvSpPr>
          <p:cNvPr id="775177" name="Line 9"/>
          <p:cNvSpPr>
            <a:spLocks noChangeShapeType="1"/>
          </p:cNvSpPr>
          <p:nvPr/>
        </p:nvSpPr>
        <p:spPr bwMode="auto">
          <a:xfrm flipH="1">
            <a:off x="6524625" y="2462213"/>
            <a:ext cx="9128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75178" name="Text Box 10"/>
          <p:cNvSpPr txBox="1">
            <a:spLocks noChangeArrowheads="1"/>
          </p:cNvSpPr>
          <p:nvPr/>
        </p:nvSpPr>
        <p:spPr bwMode="auto">
          <a:xfrm>
            <a:off x="6410325" y="1671920"/>
            <a:ext cx="966861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Request</a:t>
            </a:r>
          </a:p>
        </p:txBody>
      </p:sp>
      <p:sp>
        <p:nvSpPr>
          <p:cNvPr id="775179" name="Line 11"/>
          <p:cNvSpPr>
            <a:spLocks noChangeShapeType="1"/>
          </p:cNvSpPr>
          <p:nvPr/>
        </p:nvSpPr>
        <p:spPr bwMode="auto">
          <a:xfrm flipH="1" flipV="1">
            <a:off x="6448425" y="2054225"/>
            <a:ext cx="1065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75180" name="Line 12"/>
          <p:cNvSpPr>
            <a:spLocks noChangeShapeType="1"/>
          </p:cNvSpPr>
          <p:nvPr/>
        </p:nvSpPr>
        <p:spPr bwMode="auto">
          <a:xfrm flipH="1" flipV="1">
            <a:off x="8218488" y="2738438"/>
            <a:ext cx="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75181" name="Text Box 13"/>
          <p:cNvSpPr txBox="1">
            <a:spLocks noChangeArrowheads="1"/>
          </p:cNvSpPr>
          <p:nvPr/>
        </p:nvSpPr>
        <p:spPr bwMode="auto">
          <a:xfrm>
            <a:off x="8180388" y="2965732"/>
            <a:ext cx="815265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defTabSz="912813"/>
            <a:r>
              <a:rPr lang="en-US" sz="1800">
                <a:latin typeface="+mn-lt"/>
              </a:rPr>
              <a:t>Create</a:t>
            </a:r>
          </a:p>
        </p:txBody>
      </p:sp>
      <p:sp>
        <p:nvSpPr>
          <p:cNvPr id="775182" name="Oval 14"/>
          <p:cNvSpPr>
            <a:spLocks noChangeArrowheads="1"/>
          </p:cNvSpPr>
          <p:nvPr/>
        </p:nvSpPr>
        <p:spPr bwMode="auto">
          <a:xfrm>
            <a:off x="7443788" y="3422650"/>
            <a:ext cx="1066800" cy="989013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Courier New" pitchFamily="49" charset="0"/>
              </a:rPr>
              <a:t>env.pl</a:t>
            </a:r>
          </a:p>
        </p:txBody>
      </p:sp>
    </p:spTree>
    <p:extLst>
      <p:ext uri="{BB962C8B-B14F-4D97-AF65-F5344CB8AC3E}">
        <p14:creationId xmlns:p14="http://schemas.microsoft.com/office/powerpoint/2010/main" val="1592142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666750"/>
          </a:xfrm>
        </p:spPr>
        <p:txBody>
          <a:bodyPr lIns="91294" tIns="45647" rIns="91294" bIns="45647" anchor="t"/>
          <a:lstStyle/>
          <a:p>
            <a:r>
              <a:rPr lang="en-US" dirty="0"/>
              <a:t>CGI</a:t>
            </a:r>
          </a:p>
        </p:txBody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Because the children are written according to the CGI spec, they are often called </a:t>
            </a:r>
            <a:r>
              <a:rPr lang="en-US" i="1" dirty="0">
                <a:solidFill>
                  <a:srgbClr val="FF0000"/>
                </a:solidFill>
              </a:rPr>
              <a:t>CGI programs.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However, CGI really defines a simple standard for transferring information between the client (browser), the server, and the child process.</a:t>
            </a:r>
          </a:p>
          <a:p>
            <a:endParaRPr lang="en-US" dirty="0"/>
          </a:p>
          <a:p>
            <a:r>
              <a:rPr lang="en-US" dirty="0"/>
              <a:t>CGI is the original standard for generating dynamic content. Has been largely replaced by other, faster techniques: </a:t>
            </a:r>
          </a:p>
          <a:p>
            <a:pPr lvl="1"/>
            <a:r>
              <a:rPr lang="en-US" dirty="0"/>
              <a:t>E.g., </a:t>
            </a:r>
            <a:r>
              <a:rPr lang="en-US" dirty="0" err="1"/>
              <a:t>fastCGI</a:t>
            </a:r>
            <a:r>
              <a:rPr lang="en-US" dirty="0"/>
              <a:t>, Apache modules, Java servlets, Rails controllers</a:t>
            </a:r>
          </a:p>
          <a:p>
            <a:pPr lvl="1"/>
            <a:r>
              <a:rPr lang="en-US" dirty="0"/>
              <a:t>Avoid having to create process on the fly (expensive and slow). </a:t>
            </a:r>
          </a:p>
        </p:txBody>
      </p:sp>
    </p:spTree>
    <p:extLst>
      <p:ext uri="{BB962C8B-B14F-4D97-AF65-F5344CB8AC3E}">
        <p14:creationId xmlns:p14="http://schemas.microsoft.com/office/powerpoint/2010/main" val="25763813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11-05 at 3.08.5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360" y="1869008"/>
            <a:ext cx="9144000" cy="3849056"/>
          </a:xfrm>
          <a:prstGeom prst="rect">
            <a:avLst/>
          </a:prstGeom>
        </p:spPr>
      </p:pic>
      <p:sp>
        <p:nvSpPr>
          <p:cNvPr id="77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6942138" cy="573087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add.com</a:t>
            </a:r>
            <a:r>
              <a:rPr lang="en-US" dirty="0"/>
              <a:t> Experience</a:t>
            </a:r>
          </a:p>
        </p:txBody>
      </p:sp>
      <p:sp>
        <p:nvSpPr>
          <p:cNvPr id="778246" name="Text Box 6"/>
          <p:cNvSpPr txBox="1">
            <a:spLocks noChangeArrowheads="1"/>
          </p:cNvSpPr>
          <p:nvPr/>
        </p:nvSpPr>
        <p:spPr bwMode="auto">
          <a:xfrm>
            <a:off x="6658440" y="5718064"/>
            <a:ext cx="13901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Output page</a:t>
            </a:r>
          </a:p>
        </p:txBody>
      </p:sp>
      <p:sp>
        <p:nvSpPr>
          <p:cNvPr id="778247" name="Line 7"/>
          <p:cNvSpPr>
            <a:spLocks noChangeShapeType="1"/>
          </p:cNvSpPr>
          <p:nvPr/>
        </p:nvSpPr>
        <p:spPr bwMode="auto">
          <a:xfrm flipH="1" flipV="1">
            <a:off x="4601039" y="4301220"/>
            <a:ext cx="205740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48" name="Text Box 8"/>
          <p:cNvSpPr txBox="1">
            <a:spLocks noChangeArrowheads="1"/>
          </p:cNvSpPr>
          <p:nvPr/>
        </p:nvSpPr>
        <p:spPr bwMode="auto">
          <a:xfrm>
            <a:off x="2302005" y="1284176"/>
            <a:ext cx="60474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host</a:t>
            </a:r>
          </a:p>
        </p:txBody>
      </p:sp>
      <p:sp>
        <p:nvSpPr>
          <p:cNvPr id="778249" name="Text Box 9"/>
          <p:cNvSpPr txBox="1">
            <a:spLocks noChangeArrowheads="1"/>
          </p:cNvSpPr>
          <p:nvPr/>
        </p:nvSpPr>
        <p:spPr bwMode="auto">
          <a:xfrm>
            <a:off x="3755221" y="1284176"/>
            <a:ext cx="59470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port</a:t>
            </a:r>
          </a:p>
        </p:txBody>
      </p:sp>
      <p:sp>
        <p:nvSpPr>
          <p:cNvPr id="778250" name="Text Box 10"/>
          <p:cNvSpPr txBox="1">
            <a:spLocks noChangeArrowheads="1"/>
          </p:cNvSpPr>
          <p:nvPr/>
        </p:nvSpPr>
        <p:spPr bwMode="auto">
          <a:xfrm>
            <a:off x="4601040" y="1298463"/>
            <a:ext cx="139090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CGI program</a:t>
            </a:r>
          </a:p>
        </p:txBody>
      </p:sp>
      <p:sp>
        <p:nvSpPr>
          <p:cNvPr id="778251" name="Text Box 11"/>
          <p:cNvSpPr txBox="1">
            <a:spLocks noChangeArrowheads="1"/>
          </p:cNvSpPr>
          <p:nvPr/>
        </p:nvSpPr>
        <p:spPr bwMode="auto">
          <a:xfrm>
            <a:off x="6616580" y="1717313"/>
            <a:ext cx="121394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arguments</a:t>
            </a:r>
          </a:p>
        </p:txBody>
      </p:sp>
      <p:sp>
        <p:nvSpPr>
          <p:cNvPr id="778252" name="Line 12"/>
          <p:cNvSpPr>
            <a:spLocks noChangeShapeType="1"/>
          </p:cNvSpPr>
          <p:nvPr/>
        </p:nvSpPr>
        <p:spPr bwMode="auto">
          <a:xfrm flipH="1">
            <a:off x="2635380" y="1717314"/>
            <a:ext cx="0" cy="943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3" name="Line 13"/>
          <p:cNvSpPr>
            <a:spLocks noChangeShapeType="1"/>
          </p:cNvSpPr>
          <p:nvPr/>
        </p:nvSpPr>
        <p:spPr bwMode="auto">
          <a:xfrm flipH="1">
            <a:off x="4069546" y="1665176"/>
            <a:ext cx="0" cy="98345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4" name="Line 14"/>
          <p:cNvSpPr>
            <a:spLocks noChangeShapeType="1"/>
          </p:cNvSpPr>
          <p:nvPr/>
        </p:nvSpPr>
        <p:spPr bwMode="auto">
          <a:xfrm flipH="1">
            <a:off x="5058240" y="1717314"/>
            <a:ext cx="152400" cy="9763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55" name="Line 15"/>
          <p:cNvSpPr>
            <a:spLocks noChangeShapeType="1"/>
          </p:cNvSpPr>
          <p:nvPr/>
        </p:nvSpPr>
        <p:spPr bwMode="auto">
          <a:xfrm flipH="1">
            <a:off x="5805952" y="2077133"/>
            <a:ext cx="790575" cy="571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4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46" grpId="0"/>
      <p:bldP spid="778247" grpId="0" animBg="1"/>
      <p:bldP spid="778248" grpId="0"/>
      <p:bldP spid="778249" grpId="0"/>
      <p:bldP spid="778250" grpId="0"/>
      <p:bldP spid="778251" grpId="0"/>
      <p:bldP spid="778252" grpId="0" animBg="1"/>
      <p:bldP spid="778253" grpId="0" animBg="1"/>
      <p:bldP spid="778254" grpId="0" animBg="1"/>
      <p:bldP spid="77825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6096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5363"/>
            <a:ext cx="8305800" cy="5253037"/>
          </a:xfrm>
        </p:spPr>
        <p:txBody>
          <a:bodyPr lIns="91294" tIns="45647" rIns="91294" bIns="45647"/>
          <a:lstStyle/>
          <a:p>
            <a:r>
              <a:rPr lang="en-US" u="sng" dirty="0">
                <a:solidFill>
                  <a:schemeClr val="tx1"/>
                </a:solidFill>
              </a:rPr>
              <a:t>Question:</a:t>
            </a:r>
            <a:r>
              <a:rPr lang="en-US" dirty="0">
                <a:solidFill>
                  <a:schemeClr val="tx1"/>
                </a:solidFill>
              </a:rPr>
              <a:t> How does the client pass arguments to the server?</a:t>
            </a:r>
          </a:p>
          <a:p>
            <a:r>
              <a:rPr lang="en-US" u="sng" dirty="0">
                <a:solidFill>
                  <a:schemeClr val="tx1"/>
                </a:solidFill>
              </a:rPr>
              <a:t>Answer:</a:t>
            </a:r>
            <a:r>
              <a:rPr lang="en-US" dirty="0">
                <a:solidFill>
                  <a:schemeClr val="tx1"/>
                </a:solidFill>
              </a:rPr>
              <a:t> The arguments are appended to the URI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Can be encoded directly in a URL typed to a browser or a URL in an HTML link  </a:t>
            </a:r>
          </a:p>
          <a:p>
            <a:pPr lvl="1"/>
            <a:r>
              <a:rPr lang="en-US" dirty="0">
                <a:latin typeface="Courier New" pitchFamily="49" charset="0"/>
              </a:rPr>
              <a:t>http://add.com/cgi-bin/adder?15213&amp;18213</a:t>
            </a:r>
          </a:p>
          <a:p>
            <a:pPr lvl="1"/>
            <a:r>
              <a:rPr lang="en-US" dirty="0">
                <a:latin typeface="Courier New" pitchFamily="49" charset="0"/>
              </a:rPr>
              <a:t>adder</a:t>
            </a:r>
            <a:r>
              <a:rPr lang="en-US" dirty="0"/>
              <a:t> is the CGI program on the server that will do the addition.</a:t>
            </a:r>
          </a:p>
          <a:p>
            <a:pPr lvl="1"/>
            <a:r>
              <a:rPr lang="en-US" dirty="0"/>
              <a:t>argument list starts with </a:t>
            </a:r>
            <a:r>
              <a:rPr lang="en-US" dirty="0">
                <a:latin typeface="Courier New" pitchFamily="49" charset="0"/>
              </a:rPr>
              <a:t>“?”</a:t>
            </a:r>
            <a:endParaRPr lang="en-US" dirty="0"/>
          </a:p>
          <a:p>
            <a:pPr lvl="1"/>
            <a:r>
              <a:rPr lang="en-US" dirty="0"/>
              <a:t>arguments separated by </a:t>
            </a:r>
            <a:r>
              <a:rPr lang="en-US" dirty="0">
                <a:latin typeface="Courier New" pitchFamily="49" charset="0"/>
              </a:rPr>
              <a:t>“&amp;”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spaces represented by  </a:t>
            </a:r>
            <a:r>
              <a:rPr lang="en-US" dirty="0">
                <a:latin typeface="Courier New" pitchFamily="49" charset="0"/>
              </a:rPr>
              <a:t>“+” or “%20”</a:t>
            </a:r>
          </a:p>
        </p:txBody>
      </p:sp>
    </p:spTree>
    <p:extLst>
      <p:ext uri="{BB962C8B-B14F-4D97-AF65-F5344CB8AC3E}">
        <p14:creationId xmlns:p14="http://schemas.microsoft.com/office/powerpoint/2010/main" val="22003912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URL suffix: </a:t>
            </a:r>
          </a:p>
          <a:p>
            <a:pPr lvl="1"/>
            <a:r>
              <a:rPr lang="en-US" dirty="0" err="1">
                <a:latin typeface="Courier New" pitchFamily="49" charset="0"/>
              </a:rPr>
              <a:t>cgi</a:t>
            </a:r>
            <a:r>
              <a:rPr lang="en-US" dirty="0">
                <a:latin typeface="Courier New" pitchFamily="49" charset="0"/>
              </a:rPr>
              <a:t>-bin/adder?15213&amp;18213</a:t>
            </a:r>
          </a:p>
          <a:p>
            <a:endParaRPr lang="en-US" dirty="0"/>
          </a:p>
          <a:p>
            <a:r>
              <a:rPr lang="en-US" dirty="0"/>
              <a:t>Result displayed on browser: </a:t>
            </a:r>
          </a:p>
        </p:txBody>
      </p:sp>
      <p:sp>
        <p:nvSpPr>
          <p:cNvPr id="780292" name="Rectangle 4"/>
          <p:cNvSpPr>
            <a:spLocks noChangeArrowheads="1"/>
          </p:cNvSpPr>
          <p:nvPr/>
        </p:nvSpPr>
        <p:spPr bwMode="auto">
          <a:xfrm>
            <a:off x="1143000" y="3057950"/>
            <a:ext cx="7150100" cy="2308316"/>
          </a:xfrm>
          <a:prstGeom prst="rect">
            <a:avLst/>
          </a:prstGeom>
          <a:solidFill>
            <a:srgbClr val="D5F1CF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r>
              <a:rPr lang="en-US" dirty="0">
                <a:latin typeface="Courier New"/>
                <a:cs typeface="Courier New"/>
              </a:rPr>
              <a:t>Welcome to add.com: THE Internet addition portal. </a:t>
            </a:r>
          </a:p>
          <a:p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The answer is: 15213 + 18213 = 33426</a:t>
            </a:r>
          </a:p>
          <a:p>
            <a:endParaRPr lang="en-US" dirty="0">
              <a:latin typeface="Courier New"/>
              <a:cs typeface="Courier New"/>
            </a:endParaRPr>
          </a:p>
          <a:p>
            <a:r>
              <a:rPr lang="en-US" dirty="0">
                <a:latin typeface="Courier New"/>
                <a:cs typeface="Courier New"/>
              </a:rPr>
              <a:t>Thanks for visiting! </a:t>
            </a:r>
          </a:p>
        </p:txBody>
      </p:sp>
    </p:spTree>
    <p:extLst>
      <p:ext uri="{BB962C8B-B14F-4D97-AF65-F5344CB8AC3E}">
        <p14:creationId xmlns:p14="http://schemas.microsoft.com/office/powerpoint/2010/main" val="93464415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685800"/>
          </a:xfrm>
        </p:spPr>
        <p:txBody>
          <a:bodyPr lIns="91294" tIns="45647" rIns="91294" bIns="45647" anchor="t"/>
          <a:lstStyle/>
          <a:p>
            <a:r>
              <a:rPr lang="en-US"/>
              <a:t>Serving Dynamic Content With GET</a:t>
            </a:r>
          </a:p>
        </p:txBody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20788"/>
            <a:ext cx="7804150" cy="2284412"/>
          </a:xfrm>
        </p:spPr>
        <p:txBody>
          <a:bodyPr lIns="91294" tIns="45647" rIns="91294" bIns="45647"/>
          <a:lstStyle/>
          <a:p>
            <a:r>
              <a:rPr lang="en-US" u="sng" dirty="0"/>
              <a:t>Question</a:t>
            </a:r>
            <a:r>
              <a:rPr lang="en-US" dirty="0"/>
              <a:t>: How does the server pass these arguments to the child?</a:t>
            </a:r>
          </a:p>
          <a:p>
            <a:r>
              <a:rPr lang="en-US" u="sng" dirty="0"/>
              <a:t>Answer:</a:t>
            </a:r>
            <a:r>
              <a:rPr lang="en-US" dirty="0"/>
              <a:t> In environment variable QUERY_STRING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A single string containing everything after the “?”</a:t>
            </a:r>
          </a:p>
          <a:p>
            <a:pPr lvl="1"/>
            <a:r>
              <a:rPr lang="en-US" dirty="0"/>
              <a:t>For add: </a:t>
            </a:r>
            <a:r>
              <a:rPr lang="en-US" dirty="0">
                <a:latin typeface="Courier New" pitchFamily="49" charset="0"/>
              </a:rPr>
              <a:t>QUERY_STRING</a:t>
            </a:r>
            <a:r>
              <a:rPr lang="en-US" dirty="0"/>
              <a:t> = </a:t>
            </a:r>
            <a:r>
              <a:rPr lang="en-US" dirty="0">
                <a:latin typeface="+mn-lt"/>
                <a:cs typeface="Courier New" pitchFamily="49" charset="0"/>
              </a:rPr>
              <a:t>“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15213&amp;18213</a:t>
            </a:r>
            <a:r>
              <a:rPr lang="en-US" dirty="0"/>
              <a:t>”</a:t>
            </a:r>
          </a:p>
        </p:txBody>
      </p:sp>
      <p:sp>
        <p:nvSpPr>
          <p:cNvPr id="781316" name="Text Box 4"/>
          <p:cNvSpPr txBox="1">
            <a:spLocks noChangeArrowheads="1"/>
          </p:cNvSpPr>
          <p:nvPr/>
        </p:nvSpPr>
        <p:spPr bwMode="auto">
          <a:xfrm>
            <a:off x="778065" y="3586877"/>
            <a:ext cx="6994335" cy="258532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Extract the two arguments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getenv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"QUERY_STRING"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)) != </a:t>
            </a:r>
            <a:r>
              <a:rPr lang="en-US" sz="18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    p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strchr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 dirty="0">
                <a:solidFill>
                  <a:srgbClr val="9D206F"/>
                </a:solidFill>
                <a:latin typeface="Courier New"/>
                <a:cs typeface="Courier New"/>
              </a:rPr>
              <a:t>'&amp;'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tr-TR" sz="1800" dirty="0">
                <a:solidFill>
                  <a:srgbClr val="000000"/>
                </a:solidFill>
                <a:latin typeface="Courier New"/>
                <a:cs typeface="Courier New"/>
              </a:rPr>
              <a:t>	 *p = </a:t>
            </a:r>
            <a:r>
              <a:rPr lang="tr-TR" sz="1800" dirty="0">
                <a:solidFill>
                  <a:srgbClr val="9D206F"/>
                </a:solidFill>
                <a:latin typeface="Courier New"/>
                <a:cs typeface="Courier New"/>
              </a:rPr>
              <a:t>'\0'</a:t>
            </a:r>
            <a:r>
              <a:rPr lang="tr-TR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e-DE" sz="1800" dirty="0" err="1">
                <a:solidFill>
                  <a:srgbClr val="000000"/>
                </a:solidFill>
                <a:latin typeface="Courier New"/>
                <a:cs typeface="Courier New"/>
              </a:rPr>
              <a:t>strcpy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(arg1, </a:t>
            </a:r>
            <a:r>
              <a:rPr lang="de-DE" sz="18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e-DE" sz="1800" dirty="0" err="1">
                <a:solidFill>
                  <a:srgbClr val="000000"/>
                </a:solidFill>
                <a:latin typeface="Courier New"/>
                <a:cs typeface="Courier New"/>
              </a:rPr>
              <a:t>strcpy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(arg2, p+1);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   n1 = atoi(arg1);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    n2 = atoi(arg2);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69539" y="5802868"/>
            <a:ext cx="902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adder.c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751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6200" y="2307559"/>
            <a:ext cx="8991600" cy="452431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serve_dynamic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filename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cgiargs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emptylist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[] = {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};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Return first part of HTTP response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sprintf(buf, 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"HTTP/1.0 200 OK\r\n"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Rio_writen(fd, buf, strlen(buf));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sprintf(buf, 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"Server: Tiny Web Server\r\n"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Rio_writen(fd, buf, strlen(buf));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Real server would set all CGI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vars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here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setenv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>
                <a:solidFill>
                  <a:srgbClr val="9D206F"/>
                </a:solidFill>
                <a:latin typeface="Courier New"/>
                <a:cs typeface="Courier New"/>
              </a:rPr>
              <a:t>"QUERY_STRING"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cgiargs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1); 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Dup2(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fd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STDOUT_FILENO);         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Redirect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stdout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to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filename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emptylist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environ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/* Run CGI program */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Wait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Parent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waits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for and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reaps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pl-PL" sz="1600" dirty="0" err="1">
                <a:solidFill>
                  <a:srgbClr val="CB2418"/>
                </a:solidFill>
                <a:latin typeface="Courier New"/>
                <a:cs typeface="Courier New"/>
              </a:rPr>
              <a:t>child</a:t>
            </a:r>
            <a:r>
              <a:rPr lang="pl-P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62620"/>
            <a:ext cx="8382000" cy="685800"/>
          </a:xfrm>
        </p:spPr>
        <p:txBody>
          <a:bodyPr lIns="91294" tIns="45647" rIns="91294" bIns="45647" anchor="t"/>
          <a:lstStyle/>
          <a:p>
            <a:r>
              <a:rPr lang="en-US" dirty="0"/>
              <a:t>Serving Dynamic Content with GET</a:t>
            </a:r>
          </a:p>
        </p:txBody>
      </p:sp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123500"/>
            <a:ext cx="8699500" cy="2209800"/>
          </a:xfrm>
        </p:spPr>
        <p:txBody>
          <a:bodyPr lIns="91294" tIns="45647" rIns="91294" bIns="45647"/>
          <a:lstStyle/>
          <a:p>
            <a:r>
              <a:rPr lang="en-US" sz="2000" u="sng" dirty="0"/>
              <a:t>Question:</a:t>
            </a:r>
            <a:r>
              <a:rPr lang="en-US" sz="2000" dirty="0"/>
              <a:t> How does the server capture the content produced by the child?</a:t>
            </a:r>
          </a:p>
          <a:p>
            <a:r>
              <a:rPr lang="en-US" sz="2000" u="sng" dirty="0"/>
              <a:t>Answer:</a:t>
            </a:r>
            <a:r>
              <a:rPr lang="en-US" sz="2000" dirty="0"/>
              <a:t> The child generates its output on </a:t>
            </a:r>
            <a:r>
              <a:rPr lang="en-US" sz="2000" dirty="0" err="1">
                <a:latin typeface="Courier New" pitchFamily="49" charset="0"/>
              </a:rPr>
              <a:t>stdout</a:t>
            </a:r>
            <a:r>
              <a:rPr lang="en-US" sz="2000" dirty="0"/>
              <a:t>.  Server uses </a:t>
            </a:r>
            <a:r>
              <a:rPr lang="en-US" sz="2000" dirty="0">
                <a:latin typeface="Courier New" pitchFamily="49" charset="0"/>
              </a:rPr>
              <a:t>dup2 </a:t>
            </a:r>
            <a:r>
              <a:rPr lang="en-US" sz="2000" dirty="0"/>
              <a:t>to redirect </a:t>
            </a:r>
            <a:r>
              <a:rPr lang="en-US" sz="2000" dirty="0" err="1">
                <a:latin typeface="Courier New" pitchFamily="49" charset="0"/>
              </a:rPr>
              <a:t>stdout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/>
              <a:t>to its connected socket.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81519" y="6483360"/>
            <a:ext cx="711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tiny.c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375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694395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294" tIns="45647" rIns="91294" bIns="45647" anchor="t"/>
          <a:lstStyle/>
          <a:p>
            <a:r>
              <a:rPr lang="en-US" dirty="0"/>
              <a:t>Serving Dynamic Content with GET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76200" y="2489028"/>
            <a:ext cx="8991600" cy="353943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Make the response body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"Welcome to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add.com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sTHE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Internet addition portal.\r\n&lt;p&gt;"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content);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sThe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answer is: %d + %d = %d\r\n&lt;p&gt;"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content, n1, n2, n1 + n2);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sThanks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for visiting!\r\n"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content);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Generate the HTTP response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"Content-length: %d\r\n"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strlen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(content));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"Content-type: text/html\r\n\r\n"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content);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fflush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02139" y="5673730"/>
            <a:ext cx="902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adder.c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609600" y="1220788"/>
            <a:ext cx="7804150" cy="103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Notice that only the CGI child process knows the content type and length, so it must generate those headers.</a:t>
            </a:r>
          </a:p>
        </p:txBody>
      </p:sp>
    </p:spTree>
    <p:extLst>
      <p:ext uri="{BB962C8B-B14F-4D97-AF65-F5344CB8AC3E}">
        <p14:creationId xmlns:p14="http://schemas.microsoft.com/office/powerpoint/2010/main" val="33005994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304800" y="1206500"/>
            <a:ext cx="7315200" cy="4278094"/>
          </a:xfrm>
          <a:prstGeom prst="rect">
            <a:avLst/>
          </a:prstGeom>
          <a:solidFill>
            <a:srgbClr val="D9D9D9"/>
          </a:solidFill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bash:makoshark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telnet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15213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Trying 128.2.210.175...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Connected to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(128.2.210.175).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Escape character is '^]'.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GET /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cgi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-bin/adder?15213&amp;18213 HTTP/1.0</a:t>
            </a:r>
          </a:p>
          <a:p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HTTP/1.0 200 OK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Server: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Tiny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Web Server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Connection: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close</a:t>
            </a:r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Content-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length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: 117</a:t>
            </a:r>
          </a:p>
          <a:p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Content-type: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text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/html</a:t>
            </a:r>
          </a:p>
          <a:p>
            <a:endParaRPr lang="nb-N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Welcome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to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add.com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: THE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Internet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b-NO" sz="1600" dirty="0" err="1">
                <a:solidFill>
                  <a:srgbClr val="000000"/>
                </a:solidFill>
                <a:latin typeface="Courier New"/>
                <a:cs typeface="Courier New"/>
              </a:rPr>
              <a:t>addition</a:t>
            </a:r>
            <a:r>
              <a:rPr lang="nb-NO" sz="1600" dirty="0">
                <a:solidFill>
                  <a:srgbClr val="000000"/>
                </a:solidFill>
                <a:latin typeface="Courier New"/>
                <a:cs typeface="Courier New"/>
              </a:rPr>
              <a:t> portal.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&lt;p&gt;The answer is: 15213 + 18213 = 33426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&lt;p&gt;Thanks for visiting!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Connection closed by foreign host.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bash:makoshark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&gt; </a:t>
            </a:r>
          </a:p>
        </p:txBody>
      </p:sp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82000" cy="573087"/>
          </a:xfrm>
        </p:spPr>
        <p:txBody>
          <a:bodyPr/>
          <a:lstStyle/>
          <a:p>
            <a:r>
              <a:rPr lang="en-US" dirty="0"/>
              <a:t>Serving Dynamic Content With GET </a:t>
            </a:r>
          </a:p>
        </p:txBody>
      </p:sp>
      <p:sp>
        <p:nvSpPr>
          <p:cNvPr id="786437" name="Text Box 5"/>
          <p:cNvSpPr txBox="1">
            <a:spLocks noChangeArrowheads="1"/>
          </p:cNvSpPr>
          <p:nvPr/>
        </p:nvSpPr>
        <p:spPr bwMode="auto">
          <a:xfrm>
            <a:off x="6452920" y="2277840"/>
            <a:ext cx="26772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request sent by client</a:t>
            </a:r>
          </a:p>
        </p:txBody>
      </p:sp>
      <p:sp>
        <p:nvSpPr>
          <p:cNvPr id="786438" name="Text Box 6"/>
          <p:cNvSpPr txBox="1">
            <a:spLocks noChangeArrowheads="1"/>
          </p:cNvSpPr>
          <p:nvPr/>
        </p:nvSpPr>
        <p:spPr bwMode="auto">
          <a:xfrm>
            <a:off x="6452920" y="2781290"/>
            <a:ext cx="2743200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response generated </a:t>
            </a:r>
          </a:p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by the server</a:t>
            </a:r>
          </a:p>
        </p:txBody>
      </p:sp>
      <p:sp>
        <p:nvSpPr>
          <p:cNvPr id="786442" name="Text Box 10"/>
          <p:cNvSpPr txBox="1">
            <a:spLocks noChangeArrowheads="1"/>
          </p:cNvSpPr>
          <p:nvPr/>
        </p:nvSpPr>
        <p:spPr bwMode="auto">
          <a:xfrm>
            <a:off x="6452920" y="3873015"/>
            <a:ext cx="2572162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HTTP response generated </a:t>
            </a:r>
          </a:p>
          <a:p>
            <a:pPr algn="l"/>
            <a:r>
              <a:rPr lang="en-US" sz="1800" i="1" dirty="0">
                <a:solidFill>
                  <a:schemeClr val="accent6">
                    <a:lumMod val="75000"/>
                  </a:schemeClr>
                </a:solidFill>
              </a:rPr>
              <a:t>by the CGI program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304800" y="2232480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304800" y="2736420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304800" y="3444491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304800" y="4935038"/>
            <a:ext cx="8458200" cy="0"/>
          </a:xfrm>
          <a:prstGeom prst="line">
            <a:avLst/>
          </a:prstGeom>
          <a:noFill/>
          <a:ln w="28575" cmpd="sng">
            <a:solidFill>
              <a:srgbClr val="FF0000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9485090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347662" y="493713"/>
            <a:ext cx="6053138" cy="573087"/>
          </a:xfrm>
        </p:spPr>
        <p:txBody>
          <a:bodyPr/>
          <a:lstStyle/>
          <a:p>
            <a:r>
              <a:rPr lang="en-US"/>
              <a:t>For More Information</a:t>
            </a:r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860" y="1276350"/>
            <a:ext cx="7896225" cy="4972050"/>
          </a:xfrm>
        </p:spPr>
        <p:txBody>
          <a:bodyPr/>
          <a:lstStyle/>
          <a:p>
            <a:r>
              <a:rPr lang="en-US" dirty="0"/>
              <a:t>W. Richard Stevens et. al. “Unix Network Programming: The Sockets Networking API”, Volume 1, Third Edition, Prentice Hall, 2003</a:t>
            </a:r>
          </a:p>
          <a:p>
            <a:pPr lvl="1"/>
            <a:r>
              <a:rPr lang="en-US" dirty="0"/>
              <a:t>THE network programming bible.</a:t>
            </a:r>
          </a:p>
          <a:p>
            <a:r>
              <a:rPr lang="en-US" dirty="0"/>
              <a:t>Michael </a:t>
            </a:r>
            <a:r>
              <a:rPr lang="en-US" dirty="0" err="1"/>
              <a:t>Kerrisk</a:t>
            </a:r>
            <a:r>
              <a:rPr lang="en-US" dirty="0"/>
              <a:t>, “The Linux Programming Interface”, No Starch Press, 2010</a:t>
            </a:r>
          </a:p>
          <a:p>
            <a:pPr lvl="1"/>
            <a:r>
              <a:rPr lang="en-US" dirty="0"/>
              <a:t>THE Linux programming bible. </a:t>
            </a:r>
          </a:p>
          <a:p>
            <a:r>
              <a:rPr lang="en-US" dirty="0"/>
              <a:t>Complete versions of all code in this lecture is available from the 213 schedule page. 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http://</a:t>
            </a:r>
            <a:r>
              <a:rPr lang="en-US" dirty="0" err="1">
                <a:latin typeface="Courier New"/>
                <a:cs typeface="Courier New"/>
              </a:rPr>
              <a:t>www.cs.cmu.edu</a:t>
            </a:r>
            <a:r>
              <a:rPr lang="en-US" dirty="0">
                <a:latin typeface="Courier New"/>
                <a:cs typeface="Courier New"/>
              </a:rPr>
              <a:t>/~213/</a:t>
            </a:r>
            <a:r>
              <a:rPr lang="en-US" dirty="0" err="1">
                <a:latin typeface="Courier New"/>
                <a:cs typeface="Courier New"/>
              </a:rPr>
              <a:t>schedule.html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dirty="0" err="1"/>
              <a:t>csapp</a:t>
            </a:r>
            <a:r>
              <a:rPr lang="en-US" dirty="0"/>
              <a:t>.{.</a:t>
            </a:r>
            <a:r>
              <a:rPr lang="en-US" dirty="0" err="1"/>
              <a:t>c,h</a:t>
            </a:r>
            <a:r>
              <a:rPr lang="en-US" dirty="0"/>
              <a:t>}, </a:t>
            </a:r>
            <a:r>
              <a:rPr lang="en-US" dirty="0" err="1"/>
              <a:t>hostinfo.c</a:t>
            </a:r>
            <a:r>
              <a:rPr lang="en-US" dirty="0"/>
              <a:t>, </a:t>
            </a:r>
            <a:r>
              <a:rPr lang="en-US" dirty="0" err="1"/>
              <a:t>echoclient.c</a:t>
            </a:r>
            <a:r>
              <a:rPr lang="en-US" dirty="0"/>
              <a:t>, </a:t>
            </a:r>
            <a:r>
              <a:rPr lang="en-US" dirty="0" err="1"/>
              <a:t>echoserveri.c</a:t>
            </a:r>
            <a:r>
              <a:rPr lang="en-US" dirty="0"/>
              <a:t>, </a:t>
            </a:r>
            <a:r>
              <a:rPr lang="en-US" dirty="0" err="1"/>
              <a:t>tiny.c</a:t>
            </a:r>
            <a:r>
              <a:rPr lang="en-US" dirty="0"/>
              <a:t>, </a:t>
            </a:r>
            <a:r>
              <a:rPr lang="en-US" dirty="0" err="1"/>
              <a:t>adder.c</a:t>
            </a:r>
            <a:endParaRPr lang="en-US" dirty="0"/>
          </a:p>
          <a:p>
            <a:pPr lvl="1"/>
            <a:r>
              <a:rPr lang="en-US" dirty="0"/>
              <a:t>You can use any of this code in your assignments.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5346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9342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Web History</a:t>
            </a:r>
          </a:p>
        </p:txBody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1294" tIns="45647" rIns="91294" bIns="45647"/>
          <a:lstStyle/>
          <a:p>
            <a:r>
              <a:rPr lang="en-US" dirty="0"/>
              <a:t>1989:</a:t>
            </a:r>
          </a:p>
          <a:p>
            <a:pPr lvl="1"/>
            <a:r>
              <a:rPr lang="en-US" sz="2200" dirty="0"/>
              <a:t>Tim Berners-Lee (CERN) writes internal proposal to develop a distributed hypertext system</a:t>
            </a:r>
          </a:p>
          <a:p>
            <a:pPr lvl="2"/>
            <a:r>
              <a:rPr lang="en-US" dirty="0"/>
              <a:t>Connects “a web of notes with links”</a:t>
            </a:r>
          </a:p>
          <a:p>
            <a:pPr lvl="2"/>
            <a:r>
              <a:rPr lang="en-US" dirty="0"/>
              <a:t>Intended to help CERN physicists in large projects share and manage information </a:t>
            </a:r>
          </a:p>
          <a:p>
            <a:r>
              <a:rPr lang="en-US" dirty="0"/>
              <a:t>1990:</a:t>
            </a:r>
          </a:p>
          <a:p>
            <a:pPr lvl="1"/>
            <a:r>
              <a:rPr lang="en-US" sz="2200" dirty="0"/>
              <a:t>Tim BL writes a graphical browser for Next machines</a:t>
            </a:r>
          </a:p>
        </p:txBody>
      </p:sp>
    </p:spTree>
    <p:extLst>
      <p:ext uri="{BB962C8B-B14F-4D97-AF65-F5344CB8AC3E}">
        <p14:creationId xmlns:p14="http://schemas.microsoft.com/office/powerpoint/2010/main" val="26150813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43600" cy="573087"/>
          </a:xfrm>
        </p:spPr>
        <p:txBody>
          <a:bodyPr lIns="91294" tIns="45647" rIns="91294" bIns="45647" anchor="t"/>
          <a:lstStyle/>
          <a:p>
            <a:r>
              <a:rPr lang="en-US"/>
              <a:t>Web History (cont)</a:t>
            </a:r>
          </a:p>
        </p:txBody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472487" cy="5224462"/>
          </a:xfrm>
        </p:spPr>
        <p:txBody>
          <a:bodyPr lIns="91294" tIns="45647" rIns="91294" bIns="45647"/>
          <a:lstStyle/>
          <a:p>
            <a:r>
              <a:rPr lang="en-US" dirty="0"/>
              <a:t>1992</a:t>
            </a:r>
          </a:p>
          <a:p>
            <a:pPr lvl="1"/>
            <a:r>
              <a:rPr lang="en-US" sz="2200" dirty="0"/>
              <a:t>NCSA server released</a:t>
            </a:r>
          </a:p>
          <a:p>
            <a:pPr lvl="1"/>
            <a:r>
              <a:rPr lang="en-US" sz="2200" dirty="0"/>
              <a:t>26 WWW servers worldwide</a:t>
            </a:r>
          </a:p>
          <a:p>
            <a:r>
              <a:rPr lang="en-US" dirty="0"/>
              <a:t>1993</a:t>
            </a:r>
          </a:p>
          <a:p>
            <a:pPr lvl="1"/>
            <a:r>
              <a:rPr lang="en-US" sz="2200" dirty="0"/>
              <a:t>Marc Andreessen releases first version of NCSA Mosaic browser</a:t>
            </a:r>
          </a:p>
          <a:p>
            <a:pPr lvl="1"/>
            <a:r>
              <a:rPr lang="en-US" sz="2200" dirty="0"/>
              <a:t>Mosaic version released for (Windows, Mac, Unix)</a:t>
            </a:r>
          </a:p>
          <a:p>
            <a:pPr lvl="1"/>
            <a:r>
              <a:rPr lang="en-US" sz="2200" dirty="0"/>
              <a:t>Web (port 80) traffic at 1% of NSFNET backbone traffic</a:t>
            </a:r>
          </a:p>
          <a:p>
            <a:pPr lvl="1"/>
            <a:r>
              <a:rPr lang="en-US" sz="2200" dirty="0"/>
              <a:t>Over 200 WWW servers worldwide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dirty="0"/>
              <a:t>1994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sz="2200" dirty="0"/>
              <a:t>Andreessen and colleagues leave NCSA to form “Mosaic Communications Corp” (predecessor to Netscape)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5004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586538" cy="573087"/>
          </a:xfrm>
        </p:spPr>
        <p:txBody>
          <a:bodyPr/>
          <a:lstStyle/>
          <a:p>
            <a:r>
              <a:rPr lang="en-US"/>
              <a:t>HTTP Versions</a:t>
            </a:r>
          </a:p>
        </p:txBody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/>
              <a:t>Major differences between HTTP/1.1 and HTTP/1.0</a:t>
            </a:r>
          </a:p>
          <a:p>
            <a:pPr lvl="1"/>
            <a:r>
              <a:rPr lang="en-US" dirty="0"/>
              <a:t>HTTP/1.0 uses a new connection for each transaction</a:t>
            </a:r>
          </a:p>
          <a:p>
            <a:pPr lvl="1"/>
            <a:r>
              <a:rPr lang="en-US" dirty="0"/>
              <a:t>HTTP/1.1 also supports </a:t>
            </a:r>
            <a:r>
              <a:rPr lang="en-US" i="1" dirty="0"/>
              <a:t>persistent connections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multiple transactions over the same connection</a:t>
            </a:r>
          </a:p>
          <a:p>
            <a:pPr lvl="2"/>
            <a:r>
              <a:rPr lang="en-US" dirty="0">
                <a:latin typeface="Courier New" pitchFamily="49" charset="0"/>
              </a:rPr>
              <a:t>Connection: Keep-Alive</a:t>
            </a:r>
          </a:p>
          <a:p>
            <a:pPr lvl="1"/>
            <a:r>
              <a:rPr lang="en-US" dirty="0"/>
              <a:t>HTTP/1.1 requires </a:t>
            </a:r>
            <a:r>
              <a:rPr lang="en-US" dirty="0">
                <a:latin typeface="Courier New" pitchFamily="49" charset="0"/>
              </a:rPr>
              <a:t>HOST</a:t>
            </a:r>
            <a:r>
              <a:rPr lang="en-US" dirty="0"/>
              <a:t> header</a:t>
            </a:r>
          </a:p>
          <a:p>
            <a:pPr lvl="2"/>
            <a:r>
              <a:rPr lang="en-US" dirty="0">
                <a:latin typeface="Courier New" pitchFamily="49" charset="0"/>
              </a:rPr>
              <a:t>Host: www.cmu.edu</a:t>
            </a:r>
          </a:p>
          <a:p>
            <a:pPr lvl="2"/>
            <a:r>
              <a:rPr lang="en-US" dirty="0"/>
              <a:t>Makes it possible to host multiple websites at single Internet host</a:t>
            </a:r>
          </a:p>
          <a:p>
            <a:pPr lvl="1"/>
            <a:r>
              <a:rPr lang="en-US" dirty="0"/>
              <a:t>HTTP/1.1 supports </a:t>
            </a:r>
            <a:r>
              <a:rPr lang="en-US" i="1" dirty="0"/>
              <a:t>chunked encoding</a:t>
            </a:r>
            <a:endParaRPr lang="en-US" dirty="0"/>
          </a:p>
          <a:p>
            <a:pPr lvl="2"/>
            <a:r>
              <a:rPr lang="en-US" dirty="0">
                <a:latin typeface="Courier New"/>
                <a:cs typeface="Courier New"/>
              </a:rPr>
              <a:t>Transfer-Encoding: chunked</a:t>
            </a:r>
          </a:p>
          <a:p>
            <a:pPr lvl="1"/>
            <a:r>
              <a:rPr lang="en-US" dirty="0"/>
              <a:t>HTTP/1.1 adds additional support for caching</a:t>
            </a:r>
          </a:p>
        </p:txBody>
      </p:sp>
    </p:spTree>
    <p:extLst>
      <p:ext uri="{BB962C8B-B14F-4D97-AF65-F5344CB8AC3E}">
        <p14:creationId xmlns:p14="http://schemas.microsoft.com/office/powerpoint/2010/main" val="10114797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82000" cy="1112837"/>
          </a:xfrm>
        </p:spPr>
        <p:txBody>
          <a:bodyPr lIns="91294" tIns="45647" rIns="91294" bIns="45647" anchor="t"/>
          <a:lstStyle/>
          <a:p>
            <a:r>
              <a:rPr lang="en-US" dirty="0">
                <a:latin typeface="Courier New" pitchFamily="49" charset="0"/>
              </a:rPr>
              <a:t>GET</a:t>
            </a:r>
            <a:r>
              <a:rPr lang="en-US" dirty="0"/>
              <a:t> Request to Apache Server</a:t>
            </a:r>
            <a:br>
              <a:rPr lang="en-US" dirty="0"/>
            </a:br>
            <a:r>
              <a:rPr lang="en-US" dirty="0"/>
              <a:t>From Firefox Browser</a:t>
            </a:r>
          </a:p>
        </p:txBody>
      </p:sp>
      <p:sp>
        <p:nvSpPr>
          <p:cNvPr id="769027" name="Rectangle 3"/>
          <p:cNvSpPr>
            <a:spLocks noChangeArrowheads="1"/>
          </p:cNvSpPr>
          <p:nvPr/>
        </p:nvSpPr>
        <p:spPr bwMode="auto">
          <a:xfrm>
            <a:off x="152400" y="2209800"/>
            <a:ext cx="8839200" cy="341631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i="1" dirty="0">
                <a:latin typeface="Courier New" pitchFamily="49" charset="0"/>
              </a:rPr>
              <a:t>GET /~</a:t>
            </a:r>
            <a:r>
              <a:rPr lang="en-US" sz="1800" i="1" dirty="0" err="1">
                <a:latin typeface="Courier New" pitchFamily="49" charset="0"/>
              </a:rPr>
              <a:t>bryant</a:t>
            </a:r>
            <a:r>
              <a:rPr lang="en-US" sz="1800" i="1" dirty="0">
                <a:latin typeface="Courier New" pitchFamily="49" charset="0"/>
              </a:rPr>
              <a:t>/test.html HTTP/1.1</a:t>
            </a:r>
          </a:p>
          <a:p>
            <a:pPr defTabSz="912813"/>
            <a:r>
              <a:rPr lang="en-US" sz="1800" i="1" dirty="0">
                <a:latin typeface="Courier New" pitchFamily="49" charset="0"/>
              </a:rPr>
              <a:t>Host: www.cs.cmu.edu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User-Agent: Mozilla/5.0 (Windows; U; Windows NT 6.0; en-US; rv:1.9.2.11) Gecko/20101012 Firefox/3.6.11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Accept: text/</a:t>
            </a:r>
            <a:r>
              <a:rPr lang="en-US" sz="1800" dirty="0" err="1">
                <a:latin typeface="Courier New" pitchFamily="49" charset="0"/>
              </a:rPr>
              <a:t>html,application</a:t>
            </a:r>
            <a:r>
              <a:rPr lang="en-US" sz="1800" dirty="0">
                <a:latin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</a:rPr>
              <a:t>xhtml+xml,application</a:t>
            </a:r>
            <a:r>
              <a:rPr lang="en-US" sz="1800" dirty="0">
                <a:latin typeface="Courier New" pitchFamily="49" charset="0"/>
              </a:rPr>
              <a:t>/</a:t>
            </a:r>
            <a:r>
              <a:rPr lang="en-US" sz="1800" dirty="0" err="1">
                <a:latin typeface="Courier New" pitchFamily="49" charset="0"/>
              </a:rPr>
              <a:t>xml;q</a:t>
            </a:r>
            <a:r>
              <a:rPr lang="en-US" sz="1800" dirty="0">
                <a:latin typeface="Courier New" pitchFamily="49" charset="0"/>
              </a:rPr>
              <a:t>=0.9,*/*;q=0.8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Accept-Language: en-</a:t>
            </a:r>
            <a:r>
              <a:rPr lang="en-US" sz="1800" dirty="0" err="1">
                <a:latin typeface="Courier New" pitchFamily="49" charset="0"/>
              </a:rPr>
              <a:t>us,en;q</a:t>
            </a:r>
            <a:r>
              <a:rPr lang="en-US" sz="1800" dirty="0">
                <a:latin typeface="Courier New" pitchFamily="49" charset="0"/>
              </a:rPr>
              <a:t>=0.5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Accept-Encoding: </a:t>
            </a:r>
            <a:r>
              <a:rPr lang="en-US" sz="1800" dirty="0" err="1">
                <a:latin typeface="Courier New" pitchFamily="49" charset="0"/>
              </a:rPr>
              <a:t>gzip,deflate</a:t>
            </a:r>
            <a:endParaRPr lang="en-US" sz="1800" dirty="0">
              <a:latin typeface="Courier New" pitchFamily="49" charset="0"/>
            </a:endParaRPr>
          </a:p>
          <a:p>
            <a:pPr defTabSz="912813"/>
            <a:r>
              <a:rPr lang="en-US" sz="1800" dirty="0">
                <a:latin typeface="Courier New" pitchFamily="49" charset="0"/>
              </a:rPr>
              <a:t>Accept-</a:t>
            </a:r>
            <a:r>
              <a:rPr lang="en-US" sz="1800" dirty="0" err="1">
                <a:latin typeface="Courier New" pitchFamily="49" charset="0"/>
              </a:rPr>
              <a:t>Charset</a:t>
            </a:r>
            <a:r>
              <a:rPr lang="en-US" sz="1800" dirty="0">
                <a:latin typeface="Courier New" pitchFamily="49" charset="0"/>
              </a:rPr>
              <a:t>: ISO-8859-1,utf-8;q=0.7,*;q=0.7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Keep-Alive: 115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Connection: keep-alive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CRLF (\r\n)</a:t>
            </a:r>
          </a:p>
        </p:txBody>
      </p:sp>
      <p:sp>
        <p:nvSpPr>
          <p:cNvPr id="775183" name="Rectangle 15"/>
          <p:cNvSpPr>
            <a:spLocks noChangeArrowheads="1"/>
          </p:cNvSpPr>
          <p:nvPr/>
        </p:nvSpPr>
        <p:spPr bwMode="auto">
          <a:xfrm>
            <a:off x="762000" y="2209801"/>
            <a:ext cx="2590800" cy="36327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775184" name="Text Box 16"/>
          <p:cNvSpPr txBox="1">
            <a:spLocks noChangeArrowheads="1"/>
          </p:cNvSpPr>
          <p:nvPr/>
        </p:nvSpPr>
        <p:spPr bwMode="auto">
          <a:xfrm>
            <a:off x="1203325" y="1676400"/>
            <a:ext cx="401796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/>
              <a:t>URI is just the suffix, not the entire URL</a:t>
            </a:r>
          </a:p>
        </p:txBody>
      </p:sp>
    </p:spTree>
    <p:extLst>
      <p:ext uri="{BB962C8B-B14F-4D97-AF65-F5344CB8AC3E}">
        <p14:creationId xmlns:p14="http://schemas.microsoft.com/office/powerpoint/2010/main" val="1134911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4963"/>
            <a:ext cx="8534400" cy="573087"/>
          </a:xfrm>
        </p:spPr>
        <p:txBody>
          <a:bodyPr lIns="91294" tIns="45647" rIns="91294" bIns="45647" anchor="t"/>
          <a:lstStyle/>
          <a:p>
            <a:r>
              <a:rPr lang="en-US">
                <a:latin typeface="Courier New" pitchFamily="49" charset="0"/>
              </a:rPr>
              <a:t>GET</a:t>
            </a:r>
            <a:r>
              <a:rPr lang="en-US"/>
              <a:t> Response From Apache Server</a:t>
            </a:r>
          </a:p>
        </p:txBody>
      </p:sp>
      <p:sp>
        <p:nvSpPr>
          <p:cNvPr id="770051" name="Rectangle 3"/>
          <p:cNvSpPr>
            <a:spLocks noChangeArrowheads="1"/>
          </p:cNvSpPr>
          <p:nvPr/>
        </p:nvSpPr>
        <p:spPr bwMode="auto">
          <a:xfrm>
            <a:off x="304800" y="1371600"/>
            <a:ext cx="8534400" cy="5078305"/>
          </a:xfrm>
          <a:prstGeom prst="rect">
            <a:avLst/>
          </a:prstGeom>
          <a:solidFill>
            <a:srgbClr val="E6E6E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defTabSz="912813"/>
            <a:r>
              <a:rPr lang="en-US" sz="1800" dirty="0">
                <a:latin typeface="Courier New" pitchFamily="49" charset="0"/>
              </a:rPr>
              <a:t>HTTP/1.1 200 OK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Date: Fri, 29 Oct 2010 19:48:32 GMT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Server: Apache/2.2.14 (Unix) </a:t>
            </a:r>
            <a:r>
              <a:rPr lang="en-US" sz="1800" dirty="0" err="1">
                <a:latin typeface="Courier New" pitchFamily="49" charset="0"/>
              </a:rPr>
              <a:t>mod_ssl</a:t>
            </a:r>
            <a:r>
              <a:rPr lang="en-US" sz="1800" dirty="0">
                <a:latin typeface="Courier New" pitchFamily="49" charset="0"/>
              </a:rPr>
              <a:t>/2.2.14 </a:t>
            </a:r>
            <a:r>
              <a:rPr lang="en-US" sz="1800" dirty="0" err="1">
                <a:latin typeface="Courier New" pitchFamily="49" charset="0"/>
              </a:rPr>
              <a:t>OpenSSL</a:t>
            </a:r>
            <a:r>
              <a:rPr lang="en-US" sz="1800" dirty="0">
                <a:latin typeface="Courier New" pitchFamily="49" charset="0"/>
              </a:rPr>
              <a:t>/0.9.7m </a:t>
            </a:r>
            <a:r>
              <a:rPr lang="en-US" sz="1800" dirty="0" err="1">
                <a:latin typeface="Courier New" pitchFamily="49" charset="0"/>
              </a:rPr>
              <a:t>mod_pubcookie</a:t>
            </a:r>
            <a:r>
              <a:rPr lang="en-US" sz="1800" dirty="0">
                <a:latin typeface="Courier New" pitchFamily="49" charset="0"/>
              </a:rPr>
              <a:t>/3.3.2b PHP/5.3.1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Accept-Ranges: bytes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Content-Length: 479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Keep-Alive: timeout=15, max=100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Connection: Keep-Alive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Content-Type: text/html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&lt;html&gt;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&lt;head&gt;&lt;title&gt;Some Tests&lt;/title&gt;&lt;/head&gt;</a:t>
            </a:r>
          </a:p>
          <a:p>
            <a:pPr defTabSz="912813"/>
            <a:endParaRPr lang="en-US" sz="1800" dirty="0">
              <a:latin typeface="Courier New" pitchFamily="49" charset="0"/>
            </a:endParaRPr>
          </a:p>
          <a:p>
            <a:pPr defTabSz="912813"/>
            <a:r>
              <a:rPr lang="en-US" sz="1800" dirty="0">
                <a:latin typeface="Courier New" pitchFamily="49" charset="0"/>
              </a:rPr>
              <a:t>&lt;body&gt;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&lt;h1&gt;Some Tests&lt;/h1&gt;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 . . .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&lt;/body&gt;</a:t>
            </a:r>
          </a:p>
          <a:p>
            <a:pPr defTabSz="912813"/>
            <a:r>
              <a:rPr lang="en-US" sz="1800" dirty="0">
                <a:latin typeface="Courier New" pitchFamily="49" charset="0"/>
              </a:rPr>
              <a:t>&lt;/html&gt;</a:t>
            </a:r>
          </a:p>
          <a:p>
            <a:pPr algn="l" defTabSz="912813"/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70535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Transfer Mechanisms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</a:t>
            </a:r>
          </a:p>
          <a:p>
            <a:pPr lvl="1"/>
            <a:r>
              <a:rPr lang="en-US" dirty="0"/>
              <a:t>Specify total length with content-length</a:t>
            </a:r>
          </a:p>
          <a:p>
            <a:pPr lvl="1"/>
            <a:r>
              <a:rPr lang="en-US" dirty="0"/>
              <a:t>Requires that program buffer entire message</a:t>
            </a:r>
          </a:p>
          <a:p>
            <a:r>
              <a:rPr lang="en-US" dirty="0"/>
              <a:t>Chunked</a:t>
            </a:r>
          </a:p>
          <a:p>
            <a:pPr lvl="1"/>
            <a:r>
              <a:rPr lang="en-US" dirty="0"/>
              <a:t>Break into blocks</a:t>
            </a:r>
          </a:p>
          <a:p>
            <a:pPr lvl="1"/>
            <a:r>
              <a:rPr lang="en-US" dirty="0"/>
              <a:t>Prefix each block with number of bytes (Hex coded)</a:t>
            </a:r>
          </a:p>
        </p:txBody>
      </p:sp>
    </p:spTree>
    <p:extLst>
      <p:ext uri="{BB962C8B-B14F-4D97-AF65-F5344CB8AC3E}">
        <p14:creationId xmlns:p14="http://schemas.microsoft.com/office/powerpoint/2010/main" val="2765160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404" y="302567"/>
            <a:ext cx="8716962" cy="781050"/>
          </a:xfrm>
        </p:spPr>
        <p:txBody>
          <a:bodyPr/>
          <a:lstStyle/>
          <a:p>
            <a:r>
              <a:rPr lang="en-US" dirty="0"/>
              <a:t>Socket Address Structures &amp;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getaddrinfo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83617"/>
            <a:ext cx="8716962" cy="2286000"/>
          </a:xfrm>
        </p:spPr>
        <p:txBody>
          <a:bodyPr/>
          <a:lstStyle/>
          <a:p>
            <a:r>
              <a:rPr lang="en-US" dirty="0"/>
              <a:t>Generic socket address:</a:t>
            </a:r>
          </a:p>
          <a:p>
            <a:pPr lvl="1"/>
            <a:r>
              <a:rPr lang="en-US" dirty="0"/>
              <a:t>For address arguments to </a:t>
            </a:r>
            <a:r>
              <a:rPr lang="en-US" b="1" dirty="0">
                <a:latin typeface="Courier New" pitchFamily="49" charset="0"/>
              </a:rPr>
              <a:t>connect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dirty="0"/>
              <a:t>, and </a:t>
            </a:r>
            <a:r>
              <a:rPr lang="en-US" b="1" dirty="0">
                <a:latin typeface="Courier New" pitchFamily="49" charset="0"/>
              </a:rPr>
              <a:t>accept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Necessary only because C did not have generic (</a:t>
            </a:r>
            <a:r>
              <a:rPr lang="en-US" b="1" dirty="0">
                <a:latin typeface="Courier New" pitchFamily="49" charset="0"/>
              </a:rPr>
              <a:t>void *</a:t>
            </a:r>
            <a:r>
              <a:rPr lang="en-US" dirty="0"/>
              <a:t>) pointers when the sockets interface was designed</a:t>
            </a:r>
          </a:p>
          <a:p>
            <a:pPr lvl="1"/>
            <a:r>
              <a:rPr lang="en-US" dirty="0">
                <a:latin typeface="+mn-lt"/>
              </a:rPr>
              <a:t>For casting convenience, we adopt the Stevens convention: </a:t>
            </a:r>
          </a:p>
          <a:p>
            <a:pPr marL="457200" lvl="1" indent="0">
              <a:buNone/>
            </a:pPr>
            <a:r>
              <a:rPr lang="en-US" b="1" dirty="0">
                <a:latin typeface="+mn-lt"/>
              </a:rPr>
              <a:t>     </a:t>
            </a:r>
            <a:r>
              <a:rPr lang="en-US" b="1" dirty="0">
                <a:latin typeface="Courier New" pitchFamily="49" charset="0"/>
              </a:rPr>
              <a:t>typedef struct </a:t>
            </a:r>
            <a:r>
              <a:rPr lang="en-US" b="1" dirty="0" err="1">
                <a:latin typeface="Courier New" pitchFamily="49" charset="0"/>
              </a:rPr>
              <a:t>sockaddr</a:t>
            </a:r>
            <a:r>
              <a:rPr lang="en-US" b="1" dirty="0">
                <a:latin typeface="Courier New" pitchFamily="49" charset="0"/>
              </a:rPr>
              <a:t> SA;</a:t>
            </a: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b="1" dirty="0">
              <a:latin typeface="Courier New" pitchFamily="49" charset="0"/>
            </a:endParaRPr>
          </a:p>
          <a:p>
            <a:pPr marL="457200" lvl="1" indent="0">
              <a:buNone/>
            </a:pPr>
            <a:endParaRPr lang="en-US" sz="1600" b="1" dirty="0">
              <a:latin typeface="Courier New" pitchFamily="49" charset="0"/>
            </a:endParaRPr>
          </a:p>
          <a:p>
            <a:pPr marL="400050"/>
            <a:r>
              <a:rPr lang="en-US" sz="2000" dirty="0" err="1">
                <a:latin typeface="Courier New"/>
                <a:cs typeface="Courier New"/>
              </a:rPr>
              <a:t>getaddrinfo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b="0" dirty="0">
                <a:cs typeface="Calibri" panose="020F0502020204030204" pitchFamily="34" charset="0"/>
              </a:rPr>
              <a:t>converts string representations of hostnames, host addresses, ports, service names to socket address structures</a:t>
            </a:r>
            <a:endParaRPr lang="en-US" sz="2000" b="0" dirty="0">
              <a:cs typeface="Calibri" panose="020F0502020204030204" pitchFamily="34" charset="0"/>
            </a:endParaRPr>
          </a:p>
          <a:p>
            <a:pPr marL="400050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836936" y="3366126"/>
            <a:ext cx="5971807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{ </a:t>
            </a:r>
          </a:p>
          <a:p>
            <a:r>
              <a:rPr lang="en-US" sz="1600" dirty="0">
                <a:latin typeface="Courier New" pitchFamily="49" charset="0"/>
              </a:rPr>
              <a:t>  uint16_t  </a:t>
            </a:r>
            <a:r>
              <a:rPr lang="en-US" sz="1600" dirty="0" err="1">
                <a:latin typeface="Courier New" pitchFamily="49" charset="0"/>
              </a:rPr>
              <a:t>sa_family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Protocol family */ </a:t>
            </a:r>
          </a:p>
          <a:p>
            <a:r>
              <a:rPr lang="en-US" sz="1600" dirty="0">
                <a:latin typeface="Courier New" pitchFamily="49" charset="0"/>
              </a:rPr>
              <a:t>  char      </a:t>
            </a:r>
            <a:r>
              <a:rPr lang="en-US" sz="1600" dirty="0" err="1">
                <a:latin typeface="Courier New" pitchFamily="49" charset="0"/>
              </a:rPr>
              <a:t>sa_data</a:t>
            </a:r>
            <a:r>
              <a:rPr lang="en-US" sz="1600" dirty="0">
                <a:latin typeface="Courier New" pitchFamily="49" charset="0"/>
              </a:rPr>
              <a:t>[14];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Address data.  */ </a:t>
            </a:r>
          </a:p>
          <a:p>
            <a:r>
              <a:rPr lang="en-US" sz="1600" dirty="0">
                <a:latin typeface="Courier New" pitchFamily="49" charset="0"/>
              </a:rPr>
              <a:t>};       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04800" y="4654074"/>
            <a:ext cx="8534400" cy="457200"/>
            <a:chOff x="960" y="2784"/>
            <a:chExt cx="5376" cy="288"/>
          </a:xfrm>
        </p:grpSpPr>
        <p:sp>
          <p:nvSpPr>
            <p:cNvPr id="752648" name="Rectangle 8"/>
            <p:cNvSpPr>
              <a:spLocks noChangeArrowheads="1"/>
            </p:cNvSpPr>
            <p:nvPr/>
          </p:nvSpPr>
          <p:spPr bwMode="auto">
            <a:xfrm>
              <a:off x="960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49" name="Rectangle 9"/>
            <p:cNvSpPr>
              <a:spLocks noChangeArrowheads="1"/>
            </p:cNvSpPr>
            <p:nvPr/>
          </p:nvSpPr>
          <p:spPr bwMode="auto">
            <a:xfrm>
              <a:off x="1296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0" name="Rectangle 10"/>
            <p:cNvSpPr>
              <a:spLocks noChangeArrowheads="1"/>
            </p:cNvSpPr>
            <p:nvPr/>
          </p:nvSpPr>
          <p:spPr bwMode="auto">
            <a:xfrm>
              <a:off x="163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1" name="Rectangle 11"/>
            <p:cNvSpPr>
              <a:spLocks noChangeArrowheads="1"/>
            </p:cNvSpPr>
            <p:nvPr/>
          </p:nvSpPr>
          <p:spPr bwMode="auto">
            <a:xfrm>
              <a:off x="196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2" name="Rectangle 12"/>
            <p:cNvSpPr>
              <a:spLocks noChangeArrowheads="1"/>
            </p:cNvSpPr>
            <p:nvPr/>
          </p:nvSpPr>
          <p:spPr bwMode="auto">
            <a:xfrm>
              <a:off x="230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3" name="Rectangle 13"/>
            <p:cNvSpPr>
              <a:spLocks noChangeArrowheads="1"/>
            </p:cNvSpPr>
            <p:nvPr/>
          </p:nvSpPr>
          <p:spPr bwMode="auto">
            <a:xfrm>
              <a:off x="264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4" name="Rectangle 14"/>
            <p:cNvSpPr>
              <a:spLocks noChangeArrowheads="1"/>
            </p:cNvSpPr>
            <p:nvPr/>
          </p:nvSpPr>
          <p:spPr bwMode="auto">
            <a:xfrm>
              <a:off x="297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5" name="Rectangle 15"/>
            <p:cNvSpPr>
              <a:spLocks noChangeArrowheads="1"/>
            </p:cNvSpPr>
            <p:nvPr/>
          </p:nvSpPr>
          <p:spPr bwMode="auto">
            <a:xfrm>
              <a:off x="331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6" name="Rectangle 16"/>
            <p:cNvSpPr>
              <a:spLocks noChangeArrowheads="1"/>
            </p:cNvSpPr>
            <p:nvPr/>
          </p:nvSpPr>
          <p:spPr bwMode="auto">
            <a:xfrm>
              <a:off x="364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7" name="Rectangle 17"/>
            <p:cNvSpPr>
              <a:spLocks noChangeArrowheads="1"/>
            </p:cNvSpPr>
            <p:nvPr/>
          </p:nvSpPr>
          <p:spPr bwMode="auto">
            <a:xfrm>
              <a:off x="398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8" name="Rectangle 18"/>
            <p:cNvSpPr>
              <a:spLocks noChangeArrowheads="1"/>
            </p:cNvSpPr>
            <p:nvPr/>
          </p:nvSpPr>
          <p:spPr bwMode="auto">
            <a:xfrm>
              <a:off x="432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9" name="Rectangle 19"/>
            <p:cNvSpPr>
              <a:spLocks noChangeArrowheads="1"/>
            </p:cNvSpPr>
            <p:nvPr/>
          </p:nvSpPr>
          <p:spPr bwMode="auto">
            <a:xfrm>
              <a:off x="465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0" name="Rectangle 20"/>
            <p:cNvSpPr>
              <a:spLocks noChangeArrowheads="1"/>
            </p:cNvSpPr>
            <p:nvPr/>
          </p:nvSpPr>
          <p:spPr bwMode="auto">
            <a:xfrm>
              <a:off x="499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1" name="Rectangle 21"/>
            <p:cNvSpPr>
              <a:spLocks noChangeArrowheads="1"/>
            </p:cNvSpPr>
            <p:nvPr/>
          </p:nvSpPr>
          <p:spPr bwMode="auto">
            <a:xfrm>
              <a:off x="532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2" name="Rectangle 22"/>
            <p:cNvSpPr>
              <a:spLocks noChangeArrowheads="1"/>
            </p:cNvSpPr>
            <p:nvPr/>
          </p:nvSpPr>
          <p:spPr bwMode="auto">
            <a:xfrm>
              <a:off x="566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3" name="Rectangle 23"/>
            <p:cNvSpPr>
              <a:spLocks noChangeArrowheads="1"/>
            </p:cNvSpPr>
            <p:nvPr/>
          </p:nvSpPr>
          <p:spPr bwMode="auto">
            <a:xfrm>
              <a:off x="600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179156" y="5091993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88313" y="5376446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1498124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659801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762" y="304800"/>
            <a:ext cx="7591425" cy="762000"/>
          </a:xfrm>
        </p:spPr>
        <p:txBody>
          <a:bodyPr/>
          <a:lstStyle/>
          <a:p>
            <a:r>
              <a:rPr lang="en-US" dirty="0"/>
              <a:t>Chunked Encoding Example</a:t>
            </a:r>
          </a:p>
        </p:txBody>
      </p:sp>
      <p:sp>
        <p:nvSpPr>
          <p:cNvPr id="865283" name="Rectangle 3"/>
          <p:cNvSpPr>
            <a:spLocks noChangeArrowheads="1"/>
          </p:cNvSpPr>
          <p:nvPr/>
        </p:nvSpPr>
        <p:spPr bwMode="auto">
          <a:xfrm>
            <a:off x="685800" y="990600"/>
            <a:ext cx="8382000" cy="5478415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0" tIns="45716" rIns="91430" bIns="45716" anchor="ctr">
            <a:spAutoFit/>
          </a:bodyPr>
          <a:lstStyle/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HTTP/1.1 200 OK\n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Date: Sun, 31 Oct 2010 20:47:48 GMT\n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Server: Apache/1.3.41 (Unix)\n 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Keep-Alive: timeout=15, max=100\n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Connection: Keep-Alive\n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Transfer-Encoding: chunked\n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Content-Type: text/html\n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d75\r\n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&lt;html&gt;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&lt;head&gt;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.&lt;link </a:t>
            </a:r>
            <a:r>
              <a:rPr lang="en-US" sz="1400" dirty="0" err="1">
                <a:latin typeface="Courier New" pitchFamily="49" charset="0"/>
              </a:rPr>
              <a:t>href</a:t>
            </a:r>
            <a:r>
              <a:rPr lang="en-US" sz="1400" dirty="0">
                <a:latin typeface="Courier New" pitchFamily="49" charset="0"/>
              </a:rPr>
              <a:t>="http://www.cs.cmu.edu/style/calendar.css" </a:t>
            </a:r>
            <a:r>
              <a:rPr lang="en-US" sz="1400" dirty="0" err="1">
                <a:latin typeface="Courier New" pitchFamily="49" charset="0"/>
              </a:rPr>
              <a:t>rel</a:t>
            </a:r>
            <a:r>
              <a:rPr lang="en-US" sz="1400" dirty="0">
                <a:latin typeface="Courier New" pitchFamily="49" charset="0"/>
              </a:rPr>
              <a:t>="</a:t>
            </a:r>
            <a:r>
              <a:rPr lang="en-US" sz="1400" dirty="0" err="1">
                <a:latin typeface="Courier New" pitchFamily="49" charset="0"/>
              </a:rPr>
              <a:t>stylesheet</a:t>
            </a:r>
            <a:r>
              <a:rPr lang="en-US" sz="1400" dirty="0">
                <a:latin typeface="Courier New" pitchFamily="49" charset="0"/>
              </a:rPr>
              <a:t>" type="text/</a:t>
            </a:r>
            <a:r>
              <a:rPr lang="en-US" sz="1400" dirty="0" err="1">
                <a:latin typeface="Courier New" pitchFamily="49" charset="0"/>
              </a:rPr>
              <a:t>css</a:t>
            </a:r>
            <a:r>
              <a:rPr lang="en-US" sz="1400" dirty="0">
                <a:latin typeface="Courier New" pitchFamily="49" charset="0"/>
              </a:rPr>
              <a:t>"&gt;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&lt;/head&gt;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&lt;body id="</a:t>
            </a:r>
            <a:r>
              <a:rPr lang="en-US" sz="1400" dirty="0" err="1">
                <a:latin typeface="Courier New" pitchFamily="49" charset="0"/>
              </a:rPr>
              <a:t>calendar_body</a:t>
            </a:r>
            <a:r>
              <a:rPr lang="en-US" sz="1400" dirty="0">
                <a:latin typeface="Courier New" pitchFamily="49" charset="0"/>
              </a:rPr>
              <a:t>"&gt;</a:t>
            </a:r>
          </a:p>
          <a:p>
            <a:pPr defTabSz="912813">
              <a:tabLst>
                <a:tab pos="228600" algn="l"/>
              </a:tabLst>
            </a:pPr>
            <a:endParaRPr lang="en-US" sz="1400" dirty="0">
              <a:latin typeface="Courier New" pitchFamily="49" charset="0"/>
            </a:endParaRP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&lt;div id='calendar'&gt;&lt;table width='100%'  border='0' </a:t>
            </a:r>
            <a:r>
              <a:rPr lang="en-US" sz="1400" dirty="0" err="1">
                <a:latin typeface="Courier New" pitchFamily="49" charset="0"/>
              </a:rPr>
              <a:t>cellpadding</a:t>
            </a:r>
            <a:r>
              <a:rPr lang="en-US" sz="1400" dirty="0">
                <a:latin typeface="Courier New" pitchFamily="49" charset="0"/>
              </a:rPr>
              <a:t>='0' </a:t>
            </a:r>
            <a:r>
              <a:rPr lang="en-US" sz="1400" dirty="0" err="1">
                <a:latin typeface="Courier New" pitchFamily="49" charset="0"/>
              </a:rPr>
              <a:t>cellspacing</a:t>
            </a:r>
            <a:r>
              <a:rPr lang="en-US" sz="1400" dirty="0">
                <a:latin typeface="Courier New" pitchFamily="49" charset="0"/>
              </a:rPr>
              <a:t>='1' id='cal'&gt;</a:t>
            </a:r>
          </a:p>
          <a:p>
            <a:pPr defTabSz="912813">
              <a:tabLst>
                <a:tab pos="228600" algn="l"/>
              </a:tabLst>
            </a:pPr>
            <a:endParaRPr lang="en-US" sz="1400" dirty="0">
              <a:latin typeface="Courier New" pitchFamily="49" charset="0"/>
            </a:endParaRP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 . . .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&lt;/body&gt;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&lt;/html&gt;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0\r\n</a:t>
            </a:r>
          </a:p>
          <a:p>
            <a:pPr defTabSz="912813">
              <a:tabLst>
                <a:tab pos="228600" algn="l"/>
              </a:tabLst>
            </a:pPr>
            <a:r>
              <a:rPr lang="en-US" sz="1400" dirty="0">
                <a:latin typeface="Courier New" pitchFamily="49" charset="0"/>
              </a:rPr>
              <a:t>\r\n</a:t>
            </a:r>
          </a:p>
        </p:txBody>
      </p:sp>
      <p:sp>
        <p:nvSpPr>
          <p:cNvPr id="865284" name="Rectangle 4"/>
          <p:cNvSpPr>
            <a:spLocks noChangeArrowheads="1"/>
          </p:cNvSpPr>
          <p:nvPr/>
        </p:nvSpPr>
        <p:spPr bwMode="auto">
          <a:xfrm>
            <a:off x="685800" y="2743200"/>
            <a:ext cx="9906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5" name="AutoShape 5"/>
          <p:cNvSpPr>
            <a:spLocks/>
          </p:cNvSpPr>
          <p:nvPr/>
        </p:nvSpPr>
        <p:spPr bwMode="auto">
          <a:xfrm>
            <a:off x="304800" y="3048000"/>
            <a:ext cx="304800" cy="2891135"/>
          </a:xfrm>
          <a:prstGeom prst="leftBrace">
            <a:avLst>
              <a:gd name="adj1" fmla="val 139583"/>
              <a:gd name="adj2" fmla="val 50000"/>
            </a:avLst>
          </a:prstGeom>
          <a:noFill/>
          <a:ln w="28575">
            <a:solidFill>
              <a:srgbClr val="00CC66"/>
            </a:solidFill>
            <a:round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endParaRPr lang="en-US"/>
          </a:p>
        </p:txBody>
      </p:sp>
      <p:sp>
        <p:nvSpPr>
          <p:cNvPr id="865286" name="AutoShape 6"/>
          <p:cNvSpPr>
            <a:spLocks/>
          </p:cNvSpPr>
          <p:nvPr/>
        </p:nvSpPr>
        <p:spPr bwMode="auto">
          <a:xfrm>
            <a:off x="304800" y="5939135"/>
            <a:ext cx="304800" cy="381000"/>
          </a:xfrm>
          <a:prstGeom prst="leftBrace">
            <a:avLst>
              <a:gd name="adj1" fmla="val 10417"/>
              <a:gd name="adj2" fmla="val 50000"/>
            </a:avLst>
          </a:prstGeom>
          <a:noFill/>
          <a:ln w="28575">
            <a:solidFill>
              <a:srgbClr val="00CC66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7" name="Rectangle 7"/>
          <p:cNvSpPr>
            <a:spLocks noChangeArrowheads="1"/>
          </p:cNvSpPr>
          <p:nvPr/>
        </p:nvSpPr>
        <p:spPr bwMode="auto">
          <a:xfrm>
            <a:off x="685800" y="5939135"/>
            <a:ext cx="9906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65288" name="Text Box 8"/>
          <p:cNvSpPr txBox="1">
            <a:spLocks noChangeArrowheads="1"/>
          </p:cNvSpPr>
          <p:nvPr/>
        </p:nvSpPr>
        <p:spPr bwMode="auto">
          <a:xfrm>
            <a:off x="1752600" y="2711450"/>
            <a:ext cx="4043094" cy="461665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First Chunk: 0xd75 = 3445 bytes</a:t>
            </a:r>
          </a:p>
        </p:txBody>
      </p:sp>
      <p:sp>
        <p:nvSpPr>
          <p:cNvPr id="865289" name="Text Box 9"/>
          <p:cNvSpPr txBox="1">
            <a:spLocks noChangeArrowheads="1"/>
          </p:cNvSpPr>
          <p:nvPr/>
        </p:nvSpPr>
        <p:spPr bwMode="auto">
          <a:xfrm>
            <a:off x="1752600" y="5862935"/>
            <a:ext cx="6400800" cy="461665"/>
          </a:xfrm>
          <a:prstGeom prst="rect">
            <a:avLst/>
          </a:prstGeom>
          <a:solidFill>
            <a:schemeClr val="hlink"/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Second Chunk: 0 bytes (indicates last chunk)</a:t>
            </a:r>
          </a:p>
        </p:txBody>
      </p:sp>
    </p:spTree>
    <p:extLst>
      <p:ext uri="{BB962C8B-B14F-4D97-AF65-F5344CB8AC3E}">
        <p14:creationId xmlns:p14="http://schemas.microsoft.com/office/powerpoint/2010/main" val="1589375026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Proxies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39608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FF0000"/>
                </a:solidFill>
              </a:rPr>
              <a:t>proxy </a:t>
            </a:r>
            <a:r>
              <a:rPr lang="en-US" dirty="0">
                <a:solidFill>
                  <a:srgbClr val="000000"/>
                </a:solidFill>
              </a:rPr>
              <a:t>is an intermediary between a client and an </a:t>
            </a:r>
            <a:r>
              <a:rPr lang="en-US" i="1" dirty="0">
                <a:solidFill>
                  <a:srgbClr val="FF0000"/>
                </a:solidFill>
              </a:rPr>
              <a:t>origin server</a:t>
            </a:r>
            <a:endParaRPr lang="en-US" i="1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To the client, the proxy acts like a server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To the server, the proxy acts like a client</a:t>
            </a:r>
          </a:p>
        </p:txBody>
      </p:sp>
      <p:sp>
        <p:nvSpPr>
          <p:cNvPr id="788484" name="Oval 4"/>
          <p:cNvSpPr>
            <a:spLocks noChangeArrowheads="1"/>
          </p:cNvSpPr>
          <p:nvPr/>
        </p:nvSpPr>
        <p:spPr bwMode="auto">
          <a:xfrm>
            <a:off x="533400" y="3324225"/>
            <a:ext cx="1065213" cy="989013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 dirty="0">
                <a:latin typeface="+mn-lt"/>
              </a:rPr>
              <a:t>Client</a:t>
            </a:r>
          </a:p>
        </p:txBody>
      </p:sp>
      <p:sp>
        <p:nvSpPr>
          <p:cNvPr id="788485" name="Oval 5"/>
          <p:cNvSpPr>
            <a:spLocks noChangeArrowheads="1"/>
          </p:cNvSpPr>
          <p:nvPr/>
        </p:nvSpPr>
        <p:spPr bwMode="auto">
          <a:xfrm>
            <a:off x="3581400" y="3324225"/>
            <a:ext cx="1065213" cy="989013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Proxy</a:t>
            </a:r>
          </a:p>
        </p:txBody>
      </p:sp>
      <p:sp>
        <p:nvSpPr>
          <p:cNvPr id="788487" name="Oval 7"/>
          <p:cNvSpPr>
            <a:spLocks noChangeArrowheads="1"/>
          </p:cNvSpPr>
          <p:nvPr/>
        </p:nvSpPr>
        <p:spPr bwMode="auto">
          <a:xfrm>
            <a:off x="6630988" y="3322638"/>
            <a:ext cx="1065212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defTabSz="912813"/>
            <a:r>
              <a:rPr lang="en-US" sz="1800">
                <a:latin typeface="+mn-lt"/>
              </a:rPr>
              <a:t>Origin</a:t>
            </a:r>
          </a:p>
          <a:p>
            <a:pPr defTabSz="912813"/>
            <a:r>
              <a:rPr lang="en-US" sz="1800">
                <a:latin typeface="+mn-lt"/>
              </a:rPr>
              <a:t>Server</a:t>
            </a:r>
          </a:p>
        </p:txBody>
      </p:sp>
      <p:sp>
        <p:nvSpPr>
          <p:cNvPr id="788486" name="Line 6"/>
          <p:cNvSpPr>
            <a:spLocks noChangeShapeType="1"/>
          </p:cNvSpPr>
          <p:nvPr/>
        </p:nvSpPr>
        <p:spPr bwMode="auto">
          <a:xfrm>
            <a:off x="1600200" y="35512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6" name="Text Box 16"/>
          <p:cNvSpPr txBox="1">
            <a:spLocks noChangeArrowheads="1"/>
          </p:cNvSpPr>
          <p:nvPr/>
        </p:nvSpPr>
        <p:spPr bwMode="auto">
          <a:xfrm>
            <a:off x="1660525" y="3124200"/>
            <a:ext cx="193244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latin typeface="+mn-lt"/>
              </a:rPr>
              <a:t>1. Client request</a:t>
            </a:r>
          </a:p>
        </p:txBody>
      </p:sp>
      <p:sp>
        <p:nvSpPr>
          <p:cNvPr id="788493" name="Line 13"/>
          <p:cNvSpPr>
            <a:spLocks noChangeShapeType="1"/>
          </p:cNvSpPr>
          <p:nvPr/>
        </p:nvSpPr>
        <p:spPr bwMode="auto">
          <a:xfrm>
            <a:off x="4648200" y="35512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7" name="Text Box 17"/>
          <p:cNvSpPr txBox="1">
            <a:spLocks noChangeArrowheads="1"/>
          </p:cNvSpPr>
          <p:nvPr/>
        </p:nvSpPr>
        <p:spPr bwMode="auto">
          <a:xfrm>
            <a:off x="4668838" y="3138488"/>
            <a:ext cx="191991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>
                <a:latin typeface="+mn-lt"/>
              </a:rPr>
              <a:t>2. Proxy request</a:t>
            </a:r>
          </a:p>
        </p:txBody>
      </p:sp>
      <p:sp>
        <p:nvSpPr>
          <p:cNvPr id="788494" name="Line 14"/>
          <p:cNvSpPr>
            <a:spLocks noChangeShapeType="1"/>
          </p:cNvSpPr>
          <p:nvPr/>
        </p:nvSpPr>
        <p:spPr bwMode="auto">
          <a:xfrm>
            <a:off x="4572000" y="40084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8" name="Text Box 18"/>
          <p:cNvSpPr txBox="1">
            <a:spLocks noChangeArrowheads="1"/>
          </p:cNvSpPr>
          <p:nvPr/>
        </p:nvSpPr>
        <p:spPr bwMode="auto">
          <a:xfrm>
            <a:off x="4724400" y="4084638"/>
            <a:ext cx="2149472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>
                <a:latin typeface="+mn-lt"/>
              </a:rPr>
              <a:t>3. Server response</a:t>
            </a:r>
          </a:p>
        </p:txBody>
      </p:sp>
      <p:sp>
        <p:nvSpPr>
          <p:cNvPr id="788495" name="Line 15"/>
          <p:cNvSpPr>
            <a:spLocks noChangeShapeType="1"/>
          </p:cNvSpPr>
          <p:nvPr/>
        </p:nvSpPr>
        <p:spPr bwMode="auto">
          <a:xfrm>
            <a:off x="1524000" y="4008438"/>
            <a:ext cx="2057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>
              <a:latin typeface="+mn-lt"/>
            </a:endParaRPr>
          </a:p>
        </p:txBody>
      </p:sp>
      <p:sp>
        <p:nvSpPr>
          <p:cNvPr id="788499" name="Text Box 19"/>
          <p:cNvSpPr txBox="1">
            <a:spLocks noChangeArrowheads="1"/>
          </p:cNvSpPr>
          <p:nvPr/>
        </p:nvSpPr>
        <p:spPr bwMode="auto">
          <a:xfrm>
            <a:off x="1651000" y="4084638"/>
            <a:ext cx="20712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dirty="0">
                <a:latin typeface="+mn-lt"/>
              </a:rPr>
              <a:t>4. Proxy response</a:t>
            </a:r>
          </a:p>
        </p:txBody>
      </p:sp>
    </p:spTree>
    <p:extLst>
      <p:ext uri="{BB962C8B-B14F-4D97-AF65-F5344CB8AC3E}">
        <p14:creationId xmlns:p14="http://schemas.microsoft.com/office/powerpoint/2010/main" val="2169193404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Proxies?</a:t>
            </a:r>
          </a:p>
        </p:txBody>
      </p:sp>
      <p:sp>
        <p:nvSpPr>
          <p:cNvPr id="789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0125" cy="1652587"/>
          </a:xfrm>
        </p:spPr>
        <p:txBody>
          <a:bodyPr/>
          <a:lstStyle/>
          <a:p>
            <a:r>
              <a:rPr lang="en-US" dirty="0"/>
              <a:t>Can perform useful functions as requests and responses pass by</a:t>
            </a:r>
          </a:p>
          <a:p>
            <a:pPr lvl="1"/>
            <a:r>
              <a:rPr lang="en-US" dirty="0"/>
              <a:t>Examples: Caching, logging, </a:t>
            </a:r>
            <a:r>
              <a:rPr lang="en-US" dirty="0" err="1"/>
              <a:t>anonymization</a:t>
            </a:r>
            <a:r>
              <a:rPr lang="en-US" dirty="0"/>
              <a:t>, filtering, </a:t>
            </a:r>
            <a:r>
              <a:rPr lang="en-US" dirty="0" err="1"/>
              <a:t>transcoding</a:t>
            </a:r>
            <a:endParaRPr lang="en-US" dirty="0"/>
          </a:p>
        </p:txBody>
      </p:sp>
      <p:sp>
        <p:nvSpPr>
          <p:cNvPr id="789508" name="Oval 1028"/>
          <p:cNvSpPr>
            <a:spLocks noChangeArrowheads="1"/>
          </p:cNvSpPr>
          <p:nvPr/>
        </p:nvSpPr>
        <p:spPr bwMode="auto">
          <a:xfrm>
            <a:off x="628650" y="3000375"/>
            <a:ext cx="1065213" cy="989013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+mn-lt"/>
              </a:rPr>
              <a:t>Client</a:t>
            </a:r>
          </a:p>
          <a:p>
            <a:pPr algn="ctr" defTabSz="912813"/>
            <a:r>
              <a:rPr lang="en-US" sz="1800" dirty="0">
                <a:latin typeface="+mn-lt"/>
              </a:rPr>
              <a:t>A</a:t>
            </a:r>
          </a:p>
        </p:txBody>
      </p:sp>
      <p:sp>
        <p:nvSpPr>
          <p:cNvPr id="789509" name="Oval 1029"/>
          <p:cNvSpPr>
            <a:spLocks noChangeArrowheads="1"/>
          </p:cNvSpPr>
          <p:nvPr/>
        </p:nvSpPr>
        <p:spPr bwMode="auto">
          <a:xfrm>
            <a:off x="3676650" y="3808413"/>
            <a:ext cx="1065213" cy="989012"/>
          </a:xfrm>
          <a:prstGeom prst="ellipse">
            <a:avLst/>
          </a:prstGeom>
          <a:solidFill>
            <a:srgbClr val="CCFFF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Proxy</a:t>
            </a:r>
          </a:p>
          <a:p>
            <a:pPr algn="ctr" defTabSz="912813"/>
            <a:r>
              <a:rPr lang="en-US" sz="1800">
                <a:latin typeface="+mn-lt"/>
              </a:rPr>
              <a:t>cache</a:t>
            </a:r>
          </a:p>
        </p:txBody>
      </p:sp>
      <p:sp>
        <p:nvSpPr>
          <p:cNvPr id="789510" name="Oval 1030"/>
          <p:cNvSpPr>
            <a:spLocks noChangeArrowheads="1"/>
          </p:cNvSpPr>
          <p:nvPr/>
        </p:nvSpPr>
        <p:spPr bwMode="auto">
          <a:xfrm>
            <a:off x="7845425" y="3716338"/>
            <a:ext cx="1065213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Origin</a:t>
            </a:r>
          </a:p>
          <a:p>
            <a:pPr algn="ctr" defTabSz="912813"/>
            <a:r>
              <a:rPr lang="en-US" sz="1800">
                <a:latin typeface="+mn-lt"/>
              </a:rPr>
              <a:t>Server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724025" y="3170238"/>
            <a:ext cx="2316163" cy="738187"/>
            <a:chOff x="1724025" y="3170238"/>
            <a:chExt cx="2316163" cy="738187"/>
          </a:xfrm>
        </p:grpSpPr>
        <p:sp>
          <p:nvSpPr>
            <p:cNvPr id="789512" name="Line 1032"/>
            <p:cNvSpPr>
              <a:spLocks noChangeShapeType="1"/>
            </p:cNvSpPr>
            <p:nvPr/>
          </p:nvSpPr>
          <p:spPr bwMode="auto">
            <a:xfrm>
              <a:off x="1724025" y="3419475"/>
              <a:ext cx="2157413" cy="4889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3" name="Text Box 1033"/>
            <p:cNvSpPr txBox="1">
              <a:spLocks noChangeArrowheads="1"/>
            </p:cNvSpPr>
            <p:nvPr/>
          </p:nvSpPr>
          <p:spPr bwMode="auto">
            <a:xfrm>
              <a:off x="1952625" y="3170238"/>
              <a:ext cx="2087563" cy="36988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/>
                <a:t>Request </a:t>
              </a:r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706938" y="3657600"/>
            <a:ext cx="3187700" cy="377831"/>
            <a:chOff x="4706938" y="3657600"/>
            <a:chExt cx="3187700" cy="377831"/>
          </a:xfrm>
        </p:grpSpPr>
        <p:sp>
          <p:nvSpPr>
            <p:cNvPr id="789515" name="Line 1035"/>
            <p:cNvSpPr>
              <a:spLocks noChangeShapeType="1"/>
            </p:cNvSpPr>
            <p:nvPr/>
          </p:nvSpPr>
          <p:spPr bwMode="auto">
            <a:xfrm>
              <a:off x="4706938" y="4035431"/>
              <a:ext cx="31877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6" name="Text Box 1036"/>
            <p:cNvSpPr txBox="1">
              <a:spLocks noChangeArrowheads="1"/>
            </p:cNvSpPr>
            <p:nvPr/>
          </p:nvSpPr>
          <p:spPr bwMode="auto">
            <a:xfrm>
              <a:off x="5505451" y="3657600"/>
              <a:ext cx="20875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/>
                <a:t>Request </a:t>
              </a:r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667250" y="4114800"/>
            <a:ext cx="3221038" cy="396881"/>
            <a:chOff x="4667250" y="4114800"/>
            <a:chExt cx="3221038" cy="396881"/>
          </a:xfrm>
        </p:grpSpPr>
        <p:sp>
          <p:nvSpPr>
            <p:cNvPr id="789518" name="Line 1038"/>
            <p:cNvSpPr>
              <a:spLocks noChangeShapeType="1"/>
            </p:cNvSpPr>
            <p:nvPr/>
          </p:nvSpPr>
          <p:spPr bwMode="auto">
            <a:xfrm>
              <a:off x="4667250" y="4492631"/>
              <a:ext cx="3221038" cy="190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19" name="Text Box 1039"/>
            <p:cNvSpPr txBox="1">
              <a:spLocks noChangeArrowheads="1"/>
            </p:cNvSpPr>
            <p:nvPr/>
          </p:nvSpPr>
          <p:spPr bwMode="auto">
            <a:xfrm>
              <a:off x="5715000" y="4114800"/>
              <a:ext cx="12874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579563" y="3667125"/>
            <a:ext cx="2097087" cy="615951"/>
            <a:chOff x="1579563" y="3667125"/>
            <a:chExt cx="2097087" cy="615951"/>
          </a:xfrm>
        </p:grpSpPr>
        <p:sp>
          <p:nvSpPr>
            <p:cNvPr id="789521" name="Line 1041"/>
            <p:cNvSpPr>
              <a:spLocks noChangeShapeType="1"/>
            </p:cNvSpPr>
            <p:nvPr/>
          </p:nvSpPr>
          <p:spPr bwMode="auto">
            <a:xfrm>
              <a:off x="1579563" y="3817938"/>
              <a:ext cx="2097087" cy="46513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22" name="Text Box 1042"/>
            <p:cNvSpPr txBox="1">
              <a:spLocks noChangeArrowheads="1"/>
            </p:cNvSpPr>
            <p:nvPr/>
          </p:nvSpPr>
          <p:spPr bwMode="auto">
            <a:xfrm>
              <a:off x="2293938" y="3667125"/>
              <a:ext cx="1287462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789523" name="Oval 1043"/>
          <p:cNvSpPr>
            <a:spLocks noChangeArrowheads="1"/>
          </p:cNvSpPr>
          <p:nvPr/>
        </p:nvSpPr>
        <p:spPr bwMode="auto">
          <a:xfrm>
            <a:off x="628650" y="4983163"/>
            <a:ext cx="1065213" cy="989012"/>
          </a:xfrm>
          <a:prstGeom prst="ellipse">
            <a:avLst/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>
                <a:latin typeface="+mn-lt"/>
              </a:rPr>
              <a:t>Client</a:t>
            </a:r>
          </a:p>
          <a:p>
            <a:pPr algn="ctr" defTabSz="912813"/>
            <a:r>
              <a:rPr lang="en-US" sz="1800">
                <a:latin typeface="+mn-lt"/>
              </a:rPr>
              <a:t>B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33400" y="4443413"/>
            <a:ext cx="3130550" cy="685800"/>
            <a:chOff x="533400" y="4443413"/>
            <a:chExt cx="3130550" cy="685800"/>
          </a:xfrm>
        </p:grpSpPr>
        <p:sp>
          <p:nvSpPr>
            <p:cNvPr id="789535" name="Line 1055"/>
            <p:cNvSpPr>
              <a:spLocks noChangeShapeType="1"/>
            </p:cNvSpPr>
            <p:nvPr/>
          </p:nvSpPr>
          <p:spPr bwMode="auto">
            <a:xfrm flipV="1">
              <a:off x="1552575" y="4443413"/>
              <a:ext cx="2111375" cy="685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36" name="Text Box 1056"/>
            <p:cNvSpPr txBox="1">
              <a:spLocks noChangeArrowheads="1"/>
            </p:cNvSpPr>
            <p:nvPr/>
          </p:nvSpPr>
          <p:spPr bwMode="auto">
            <a:xfrm>
              <a:off x="533400" y="4489451"/>
              <a:ext cx="20875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/>
                <a:t>Request </a:t>
              </a:r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693863" y="4705350"/>
            <a:ext cx="2063751" cy="704850"/>
            <a:chOff x="1693863" y="4705350"/>
            <a:chExt cx="2063751" cy="704850"/>
          </a:xfrm>
        </p:grpSpPr>
        <p:sp>
          <p:nvSpPr>
            <p:cNvPr id="789537" name="Line 1057"/>
            <p:cNvSpPr>
              <a:spLocks noChangeShapeType="1"/>
            </p:cNvSpPr>
            <p:nvPr/>
          </p:nvSpPr>
          <p:spPr bwMode="auto">
            <a:xfrm flipV="1">
              <a:off x="1693863" y="4705350"/>
              <a:ext cx="2063751" cy="7048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lIns="91577" tIns="45789" rIns="91577" bIns="45789" anchor="ctr"/>
            <a:lstStyle/>
            <a:p>
              <a:endParaRPr lang="en-US" sz="1800"/>
            </a:p>
          </p:txBody>
        </p:sp>
        <p:sp>
          <p:nvSpPr>
            <p:cNvPr id="789538" name="Text Box 1058"/>
            <p:cNvSpPr txBox="1">
              <a:spLocks noChangeArrowheads="1"/>
            </p:cNvSpPr>
            <p:nvPr/>
          </p:nvSpPr>
          <p:spPr bwMode="auto">
            <a:xfrm>
              <a:off x="2470151" y="5029200"/>
              <a:ext cx="1287463" cy="3698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dirty="0" err="1">
                  <a:latin typeface="Courier New" pitchFamily="49" charset="0"/>
                </a:rPr>
                <a:t>foo.html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789541" name="Text Box 1061"/>
          <p:cNvSpPr txBox="1">
            <a:spLocks noChangeArrowheads="1"/>
          </p:cNvSpPr>
          <p:nvPr/>
        </p:nvSpPr>
        <p:spPr bwMode="auto">
          <a:xfrm>
            <a:off x="1236663" y="6183313"/>
            <a:ext cx="297870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Fast inexpensive local network</a:t>
            </a:r>
          </a:p>
        </p:txBody>
      </p:sp>
      <p:sp>
        <p:nvSpPr>
          <p:cNvPr id="789543" name="Text Box 1063"/>
          <p:cNvSpPr txBox="1">
            <a:spLocks noChangeArrowheads="1"/>
          </p:cNvSpPr>
          <p:nvPr/>
        </p:nvSpPr>
        <p:spPr bwMode="auto">
          <a:xfrm>
            <a:off x="5643563" y="4792663"/>
            <a:ext cx="1692275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/>
              <a:t>Slower more </a:t>
            </a:r>
          </a:p>
          <a:p>
            <a:r>
              <a:rPr lang="en-US" sz="1800"/>
              <a:t>expensive</a:t>
            </a:r>
          </a:p>
          <a:p>
            <a:r>
              <a:rPr lang="en-US" sz="1800"/>
              <a:t>global network</a:t>
            </a:r>
          </a:p>
        </p:txBody>
      </p:sp>
    </p:spTree>
    <p:extLst>
      <p:ext uri="{BB962C8B-B14F-4D97-AF65-F5344CB8AC3E}">
        <p14:creationId xmlns:p14="http://schemas.microsoft.com/office/powerpoint/2010/main" val="24846535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90352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Sockets Interface: </a:t>
            </a:r>
            <a:r>
              <a:rPr lang="en-US" dirty="0">
                <a:latin typeface="Courier New"/>
                <a:cs typeface="Courier New"/>
              </a:rPr>
              <a:t>socket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771525"/>
          </a:xfrm>
        </p:spPr>
        <p:txBody>
          <a:bodyPr/>
          <a:lstStyle/>
          <a:p>
            <a:r>
              <a:rPr lang="en-US" dirty="0"/>
              <a:t>Clients and servers use the </a:t>
            </a:r>
            <a:r>
              <a:rPr lang="en-US" dirty="0">
                <a:latin typeface="Courier New"/>
                <a:cs typeface="Courier New"/>
              </a:rPr>
              <a:t>socket</a:t>
            </a:r>
            <a:r>
              <a:rPr lang="en-US" dirty="0"/>
              <a:t> function to create a </a:t>
            </a:r>
            <a:r>
              <a:rPr lang="en-US" i="1" dirty="0"/>
              <a:t>socket descriptor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Example: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Protocol specific! Best practice is to use </a:t>
            </a:r>
            <a:r>
              <a:rPr lang="en-US" dirty="0" err="1">
                <a:latin typeface="Courier New"/>
                <a:cs typeface="Courier New"/>
              </a:rPr>
              <a:t>getaddrinfo</a:t>
            </a:r>
            <a:r>
              <a:rPr lang="en-US" dirty="0"/>
              <a:t> to generate the parameters automatically, so that code is protocol independent.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28323" y="2209800"/>
            <a:ext cx="584867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socket(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domain,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type,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protocol)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28323" y="3124200"/>
            <a:ext cx="5971807" cy="33855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clientfd</a:t>
            </a:r>
            <a:r>
              <a:rPr lang="en-US" sz="1600" dirty="0">
                <a:latin typeface="Courier New" pitchFamily="49" charset="0"/>
              </a:rPr>
              <a:t> = socket(AF_INET, SOCK_STREAM, 0);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1" y="3886200"/>
            <a:ext cx="28193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we are using 32-bit IPV4 addresses</a:t>
            </a:r>
          </a:p>
        </p:txBody>
      </p:sp>
      <p:cxnSp>
        <p:nvCxnSpPr>
          <p:cNvPr id="10" name="Straight Arrow Connector 9"/>
          <p:cNvCxnSpPr>
            <a:stCxn id="8" idx="0"/>
            <a:endCxn id="7" idx="2"/>
          </p:cNvCxnSpPr>
          <p:nvPr/>
        </p:nvCxnSpPr>
        <p:spPr bwMode="auto">
          <a:xfrm flipV="1">
            <a:off x="2400301" y="3462754"/>
            <a:ext cx="1213926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724400" y="3886200"/>
            <a:ext cx="2819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Indicates that the socket will be the end point of a connection</a:t>
            </a:r>
          </a:p>
        </p:txBody>
      </p:sp>
      <p:cxnSp>
        <p:nvCxnSpPr>
          <p:cNvPr id="17" name="Straight Arrow Connector 16"/>
          <p:cNvCxnSpPr>
            <a:stCxn id="15" idx="0"/>
          </p:cNvCxnSpPr>
          <p:nvPr/>
        </p:nvCxnSpPr>
        <p:spPr bwMode="auto">
          <a:xfrm flipH="1" flipV="1">
            <a:off x="5257800" y="3462754"/>
            <a:ext cx="876300" cy="42344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6467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934200" y="228600"/>
            <a:ext cx="2133600" cy="1194820"/>
          </a:xfrm>
        </p:spPr>
        <p:txBody>
          <a:bodyPr/>
          <a:lstStyle/>
          <a:p>
            <a:pPr algn="ctr"/>
            <a:r>
              <a:rPr lang="en-US" dirty="0"/>
              <a:t>Sockets Interface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202855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682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540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6300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6300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304780"/>
            <a:ext cx="1447800" cy="381000"/>
          </a:xfrm>
          <a:prstGeom prst="rect">
            <a:avLst/>
          </a:prstGeom>
          <a:solidFill>
            <a:srgbClr val="8585E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7946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847955"/>
            <a:ext cx="1675459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from</a:t>
            </a:r>
          </a:p>
          <a:p>
            <a:r>
              <a:rPr lang="en-US" sz="16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952500"/>
            <a:ext cx="152400" cy="2447655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19494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open_listenfd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952500"/>
            <a:ext cx="152400" cy="3133455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open_clientfd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87493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  <p:sp>
        <p:nvSpPr>
          <p:cNvPr id="58" name="Line 17"/>
          <p:cNvSpPr>
            <a:spLocks noChangeShapeType="1"/>
          </p:cNvSpPr>
          <p:nvPr/>
        </p:nvSpPr>
        <p:spPr bwMode="auto">
          <a:xfrm>
            <a:off x="5638800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1" name="Line 17"/>
          <p:cNvSpPr>
            <a:spLocks noChangeShapeType="1"/>
          </p:cNvSpPr>
          <p:nvPr/>
        </p:nvSpPr>
        <p:spPr bwMode="auto">
          <a:xfrm>
            <a:off x="2819401" y="1290637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>
                <a:latin typeface="Courier New" pitchFamily="49" charset="0"/>
              </a:rPr>
              <a:t>getaddrinfo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779765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25743</TotalTime>
  <Words>4543</Words>
  <Application>Microsoft Office PowerPoint</Application>
  <PresentationFormat>On-screen Show (4:3)</PresentationFormat>
  <Paragraphs>1014</Paragraphs>
  <Slides>62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1" baseType="lpstr">
      <vt:lpstr>ＭＳ Ｐゴシック</vt:lpstr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Network Programming: Part II  15-213: Introduction to Computer Systems 22nd Lecture, Nov. 10, 2016</vt:lpstr>
      <vt:lpstr>Review: Echo Server + Client Structure</vt:lpstr>
      <vt:lpstr>Review: C Standard I/O, Unix I/O and RIO</vt:lpstr>
      <vt:lpstr>Review: Echo Server + Client Structure</vt:lpstr>
      <vt:lpstr>Sockets Interface</vt:lpstr>
      <vt:lpstr>Socket Address Structures &amp; getaddrinfo</vt:lpstr>
      <vt:lpstr>Sockets Interface</vt:lpstr>
      <vt:lpstr>Sockets Interface: socket</vt:lpstr>
      <vt:lpstr>Sockets Interface</vt:lpstr>
      <vt:lpstr>Sockets Interface: bind</vt:lpstr>
      <vt:lpstr>Sockets Interface</vt:lpstr>
      <vt:lpstr>Sockets Interface: listen</vt:lpstr>
      <vt:lpstr>Sockets Interface</vt:lpstr>
      <vt:lpstr>Sockets Interface: accept</vt:lpstr>
      <vt:lpstr>Sockets Interface</vt:lpstr>
      <vt:lpstr>Sockets Interface: connect</vt:lpstr>
      <vt:lpstr>accept Illustrated</vt:lpstr>
      <vt:lpstr>Connected vs. Listening Descriptors</vt:lpstr>
      <vt:lpstr>Sockets Interface</vt:lpstr>
      <vt:lpstr>Sockets Helper: open_clientfd</vt:lpstr>
      <vt:lpstr>Review: getaddrinfo Linked List</vt:lpstr>
      <vt:lpstr>Sockets Helper: open_clientfd (cont)</vt:lpstr>
      <vt:lpstr>Sockets Interface</vt:lpstr>
      <vt:lpstr>Sockets Helper: open_listenfd</vt:lpstr>
      <vt:lpstr>Sockets Helper: open_listenfd (cont)</vt:lpstr>
      <vt:lpstr>Sockets Helper: open_listenfd (cont)</vt:lpstr>
      <vt:lpstr>Testing Servers Using telnet</vt:lpstr>
      <vt:lpstr>Testing the Echo Server With telnet</vt:lpstr>
      <vt:lpstr>Web Server Basics</vt:lpstr>
      <vt:lpstr>Web Content</vt:lpstr>
      <vt:lpstr>Static and Dynamic Content</vt:lpstr>
      <vt:lpstr>URLs and how clients and servers use them</vt:lpstr>
      <vt:lpstr>HTTP Requests</vt:lpstr>
      <vt:lpstr>HTTP Responses</vt:lpstr>
      <vt:lpstr>Example HTTP Transaction</vt:lpstr>
      <vt:lpstr>Example HTTP Transaction, Take 2</vt:lpstr>
      <vt:lpstr>Tiny Web Server</vt:lpstr>
      <vt:lpstr>Tiny Operation</vt:lpstr>
      <vt:lpstr>Tiny Serving Static Content</vt:lpstr>
      <vt:lpstr>Serving Dynamic Content</vt:lpstr>
      <vt:lpstr>Serving Dynamic Content (cont)</vt:lpstr>
      <vt:lpstr>Serving Dynamic Content (cont)</vt:lpstr>
      <vt:lpstr>Issues in Serving Dynamic Content</vt:lpstr>
      <vt:lpstr>CGI</vt:lpstr>
      <vt:lpstr>The add.com Experience</vt:lpstr>
      <vt:lpstr>Serving Dynamic Content With GET</vt:lpstr>
      <vt:lpstr>Serving Dynamic Content With GET</vt:lpstr>
      <vt:lpstr>Serving Dynamic Content With GET</vt:lpstr>
      <vt:lpstr>Serving Dynamic Content with GET</vt:lpstr>
      <vt:lpstr>Serving Dynamic Content with GET</vt:lpstr>
      <vt:lpstr>Serving Dynamic Content With GET </vt:lpstr>
      <vt:lpstr>For More Information</vt:lpstr>
      <vt:lpstr>Additional slides</vt:lpstr>
      <vt:lpstr>Web History</vt:lpstr>
      <vt:lpstr>Web History (cont)</vt:lpstr>
      <vt:lpstr>HTTP Versions</vt:lpstr>
      <vt:lpstr>GET Request to Apache Server From Firefox Browser</vt:lpstr>
      <vt:lpstr>GET Response From Apache Server</vt:lpstr>
      <vt:lpstr>Data Transfer Mechanisms</vt:lpstr>
      <vt:lpstr>Chunked Encoding Example</vt:lpstr>
      <vt:lpstr>Proxies</vt:lpstr>
      <vt:lpstr>Why Proxies?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subject/>
  <dc:creator>Markus Pueschel</dc:creator>
  <cp:keywords/>
  <dc:description>Redesign of slides created by Randal E. Bryant and David R. O'Hallaron</dc:description>
  <cp:lastModifiedBy>Phil Gibbons</cp:lastModifiedBy>
  <cp:revision>919</cp:revision>
  <cp:lastPrinted>2012-11-08T08:32:40Z</cp:lastPrinted>
  <dcterms:created xsi:type="dcterms:W3CDTF">2012-11-08T08:32:21Z</dcterms:created>
  <dcterms:modified xsi:type="dcterms:W3CDTF">2016-11-10T06:28:00Z</dcterms:modified>
  <cp:category/>
</cp:coreProperties>
</file>