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52"/>
  </p:notesMasterIdLst>
  <p:handoutMasterIdLst>
    <p:handoutMasterId r:id="rId53"/>
  </p:handoutMasterIdLst>
  <p:sldIdLst>
    <p:sldId id="1473" r:id="rId5"/>
    <p:sldId id="1499" r:id="rId6"/>
    <p:sldId id="1501" r:id="rId7"/>
    <p:sldId id="1500" r:id="rId8"/>
    <p:sldId id="1474" r:id="rId9"/>
    <p:sldId id="1467" r:id="rId10"/>
    <p:sldId id="1428" r:id="rId11"/>
    <p:sldId id="1468" r:id="rId12"/>
    <p:sldId id="1429" r:id="rId13"/>
    <p:sldId id="1502" r:id="rId14"/>
    <p:sldId id="1431" r:id="rId15"/>
    <p:sldId id="1433" r:id="rId16"/>
    <p:sldId id="1432" r:id="rId17"/>
    <p:sldId id="1434" r:id="rId18"/>
    <p:sldId id="1503" r:id="rId19"/>
    <p:sldId id="1435" r:id="rId20"/>
    <p:sldId id="1496" r:id="rId21"/>
    <p:sldId id="1437" r:id="rId22"/>
    <p:sldId id="1438" r:id="rId23"/>
    <p:sldId id="1439" r:id="rId24"/>
    <p:sldId id="1440" r:id="rId25"/>
    <p:sldId id="1497" r:id="rId26"/>
    <p:sldId id="1441" r:id="rId27"/>
    <p:sldId id="1442" r:id="rId28"/>
    <p:sldId id="1443" r:id="rId29"/>
    <p:sldId id="1444" r:id="rId30"/>
    <p:sldId id="1446" r:id="rId31"/>
    <p:sldId id="1445" r:id="rId32"/>
    <p:sldId id="1447" r:id="rId33"/>
    <p:sldId id="1448" r:id="rId34"/>
    <p:sldId id="1498" r:id="rId35"/>
    <p:sldId id="1475" r:id="rId36"/>
    <p:sldId id="1493" r:id="rId37"/>
    <p:sldId id="1495" r:id="rId38"/>
    <p:sldId id="1476" r:id="rId39"/>
    <p:sldId id="1477" r:id="rId40"/>
    <p:sldId id="1478" r:id="rId41"/>
    <p:sldId id="1479" r:id="rId42"/>
    <p:sldId id="1480" r:id="rId43"/>
    <p:sldId id="1481" r:id="rId44"/>
    <p:sldId id="1491" r:id="rId45"/>
    <p:sldId id="1482" r:id="rId46"/>
    <p:sldId id="1483" r:id="rId47"/>
    <p:sldId id="1484" r:id="rId48"/>
    <p:sldId id="1485" r:id="rId49"/>
    <p:sldId id="1486" r:id="rId50"/>
    <p:sldId id="1487" r:id="rId51"/>
  </p:sldIdLst>
  <p:sldSz cx="9144000" cy="6858000" type="screen4x3"/>
  <p:notesSz cx="7302500" cy="9586913"/>
  <p:custDataLst>
    <p:tags r:id="rId5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C0000"/>
    <a:srgbClr val="00AC00"/>
    <a:srgbClr val="00FF00"/>
    <a:srgbClr val="990000"/>
    <a:srgbClr val="F6F5BD"/>
    <a:srgbClr val="F1C7C7"/>
    <a:srgbClr val="EBAFAF"/>
    <a:srgbClr val="ACE3A1"/>
    <a:srgbClr val="D5F1C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4" autoAdjust="0"/>
    <p:restoredTop sz="94649" autoAdjust="0"/>
  </p:normalViewPr>
  <p:slideViewPr>
    <p:cSldViewPr snapToObjects="1">
      <p:cViewPr varScale="1">
        <p:scale>
          <a:sx n="88" d="100"/>
          <a:sy n="88" d="100"/>
        </p:scale>
        <p:origin x="-15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50" Type="http://schemas.openxmlformats.org/officeDocument/2006/relationships/slide" Target="slides/slide46.xml"/><Relationship Id="rId51" Type="http://schemas.openxmlformats.org/officeDocument/2006/relationships/slide" Target="slides/slide47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tags" Target="tags/tag1.xml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6.xml"/><Relationship Id="rId41" Type="http://schemas.openxmlformats.org/officeDocument/2006/relationships/slide" Target="slides/slide37.xml"/><Relationship Id="rId42" Type="http://schemas.openxmlformats.org/officeDocument/2006/relationships/slide" Target="slides/slide38.xml"/><Relationship Id="rId43" Type="http://schemas.openxmlformats.org/officeDocument/2006/relationships/slide" Target="slides/slide39.xml"/><Relationship Id="rId44" Type="http://schemas.openxmlformats.org/officeDocument/2006/relationships/slide" Target="slides/slide40.xml"/><Relationship Id="rId45" Type="http://schemas.openxmlformats.org/officeDocument/2006/relationships/slide" Target="slides/slide41.xml"/><Relationship Id="rId46" Type="http://schemas.openxmlformats.org/officeDocument/2006/relationships/slide" Target="slides/slide42.xml"/><Relationship Id="rId47" Type="http://schemas.openxmlformats.org/officeDocument/2006/relationships/slide" Target="slides/slide43.xml"/><Relationship Id="rId48" Type="http://schemas.openxmlformats.org/officeDocument/2006/relationships/slide" Target="slides/slide44.xml"/><Relationship Id="rId49" Type="http://schemas.openxmlformats.org/officeDocument/2006/relationships/slide" Target="slides/slide4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6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39.xml"/><Relationship Id="rId14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9.xml"/><Relationship Id="rId4" Type="http://schemas.openxmlformats.org/officeDocument/2006/relationships/slideLayout" Target="../slideLayouts/slideLayout30.xml"/><Relationship Id="rId5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2.xml"/><Relationship Id="rId14" Type="http://schemas.openxmlformats.org/officeDocument/2006/relationships/theme" Target="../theme/theme4.xml"/><Relationship Id="rId1" Type="http://schemas.openxmlformats.org/officeDocument/2006/relationships/slideLayout" Target="../slideLayouts/slideLayout40.xml"/><Relationship Id="rId2" Type="http://schemas.openxmlformats.org/officeDocument/2006/relationships/slideLayout" Target="../slideLayouts/slideLayout41.xml"/><Relationship Id="rId3" Type="http://schemas.openxmlformats.org/officeDocument/2006/relationships/slideLayout" Target="../slideLayouts/slideLayout42.xml"/><Relationship Id="rId4" Type="http://schemas.openxmlformats.org/officeDocument/2006/relationships/slideLayout" Target="../slideLayouts/slideLayout43.xml"/><Relationship Id="rId5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6.xml"/><Relationship Id="rId8" Type="http://schemas.openxmlformats.org/officeDocument/2006/relationships/slideLayout" Target="../slideLayouts/slideLayout47.xml"/><Relationship Id="rId9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Dynamic Memory Allocation: </a:t>
            </a:r>
            <a:br>
              <a:rPr lang="en-US" dirty="0" smtClean="0"/>
            </a:br>
            <a:r>
              <a:rPr lang="en-US" dirty="0" smtClean="0"/>
              <a:t>Advanced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20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Nov. 3,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smtClean="0"/>
              <a:t>Unordered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LIFO </a:t>
            </a:r>
            <a:r>
              <a:rPr lang="en-GB" dirty="0"/>
              <a:t>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FIFO (first-</a:t>
            </a:r>
            <a:r>
              <a:rPr lang="en-GB" dirty="0"/>
              <a:t>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</a:t>
            </a:r>
            <a:r>
              <a:rPr lang="en-GB" dirty="0" smtClean="0"/>
              <a:t>end </a:t>
            </a:r>
            <a:r>
              <a:rPr lang="en-GB" dirty="0"/>
              <a:t>of the free list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</a:t>
            </a:r>
            <a:r>
              <a:rPr lang="en-GB" dirty="0" smtClean="0"/>
              <a:t>ordered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smtClean="0"/>
              <a:t>Address-ordered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Insert freed blocks so that free list blocks are always in address order: </a:t>
            </a:r>
            <a:br>
              <a:rPr lang="en-GB" dirty="0" smtClean="0"/>
            </a:br>
            <a:r>
              <a:rPr lang="en-GB" dirty="0" smtClean="0"/>
              <a:t>	         </a:t>
            </a:r>
            <a:r>
              <a:rPr lang="en-GB" i="1" dirty="0" err="1" smtClean="0"/>
              <a:t>addr</a:t>
            </a:r>
            <a:r>
              <a:rPr lang="en-GB" i="1" dirty="0" smtClean="0"/>
              <a:t>(</a:t>
            </a:r>
            <a:r>
              <a:rPr lang="en-GB" i="1" dirty="0" err="1" smtClean="0"/>
              <a:t>prev</a:t>
            </a:r>
            <a:r>
              <a:rPr lang="en-GB" i="1" dirty="0" smtClean="0"/>
              <a:t>) &lt; </a:t>
            </a:r>
            <a:r>
              <a:rPr lang="en-GB" i="1" dirty="0" err="1" smtClean="0"/>
              <a:t>addr</a:t>
            </a:r>
            <a:r>
              <a:rPr lang="en-GB" i="1" dirty="0" smtClean="0"/>
              <a:t>(</a:t>
            </a:r>
            <a:r>
              <a:rPr lang="en-GB" i="1" dirty="0" err="1" smtClean="0"/>
              <a:t>curr</a:t>
            </a:r>
            <a:r>
              <a:rPr lang="en-GB" i="1" dirty="0" smtClean="0"/>
              <a:t>) &lt; </a:t>
            </a:r>
            <a:r>
              <a:rPr lang="en-GB" i="1" dirty="0" err="1" smtClean="0"/>
              <a:t>addr</a:t>
            </a:r>
            <a:r>
              <a:rPr lang="en-GB" i="1" dirty="0" smtClean="0"/>
              <a:t>(next)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 </a:t>
            </a:r>
            <a:r>
              <a:rPr lang="en-GB" b="1" i="1" dirty="0" smtClean="0">
                <a:solidFill>
                  <a:srgbClr val="C00000"/>
                </a:solidFill>
              </a:rPr>
              <a:t>Con:</a:t>
            </a:r>
            <a:r>
              <a:rPr lang="en-GB" dirty="0" smtClean="0"/>
              <a:t> requires search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 </a:t>
            </a:r>
            <a:r>
              <a:rPr lang="en-GB" b="1" i="1" dirty="0" smtClean="0">
                <a:solidFill>
                  <a:srgbClr val="C00000"/>
                </a:solidFill>
              </a:rPr>
              <a:t>Pro:</a:t>
            </a:r>
            <a:r>
              <a:rPr lang="en-GB" dirty="0" smtClean="0"/>
              <a:t> studies suggest fragmentation is lower than LIFO/FIFO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7505915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4243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4525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6162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4558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37941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6924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6924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6162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7686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28448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7686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17780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19304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0066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3038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3038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2276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3800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4562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3800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3038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1514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4641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6400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2530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4620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4243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3800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0149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1045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26365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209800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049463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</a:t>
            </a:r>
            <a:r>
              <a:rPr lang="en-GB" dirty="0" smtClean="0"/>
              <a:t>2)</a:t>
            </a:r>
            <a:endParaRPr lang="en-GB" dirty="0"/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692525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successor block, coalesce both memory blocks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2860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2860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524000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2895600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6764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7526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0480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5892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3622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1903413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286000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209800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3622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438400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362200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371600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524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600200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048000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676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233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276350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97476" y="4575175"/>
            <a:ext cx="8151812" cy="2130425"/>
            <a:chOff x="397476" y="4575175"/>
            <a:chExt cx="8151812" cy="2130425"/>
          </a:xfrm>
        </p:grpSpPr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397476" y="45751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137275"/>
              <a:ext cx="1065213" cy="455613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5688613" y="5145088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527675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6038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765675"/>
              <a:ext cx="1065213" cy="455613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49180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5383813" y="4994275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288088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1192813" y="5527675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451475"/>
              <a:ext cx="1065213" cy="455613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6038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7517413" y="5680075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603875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527675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603875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Freeform 84"/>
            <p:cNvSpPr>
              <a:spLocks/>
            </p:cNvSpPr>
            <p:nvPr/>
          </p:nvSpPr>
          <p:spPr bwMode="auto">
            <a:xfrm>
              <a:off x="4151913" y="5326063"/>
              <a:ext cx="3213100" cy="354012"/>
            </a:xfrm>
            <a:custGeom>
              <a:avLst/>
              <a:gdLst/>
              <a:ahLst/>
              <a:cxnLst>
                <a:cxn ang="0">
                  <a:pos x="0" y="223"/>
                </a:cxn>
                <a:cxn ang="0">
                  <a:pos x="288" y="31"/>
                </a:cxn>
                <a:cxn ang="0">
                  <a:pos x="1349" y="36"/>
                </a:cxn>
                <a:cxn ang="0">
                  <a:pos x="2024" y="223"/>
                </a:cxn>
              </a:cxnLst>
              <a:rect l="0" t="0" r="r" b="b"/>
              <a:pathLst>
                <a:path w="2024" h="223">
                  <a:moveTo>
                    <a:pt x="0" y="223"/>
                  </a:moveTo>
                  <a:cubicBezTo>
                    <a:pt x="48" y="191"/>
                    <a:pt x="63" y="62"/>
                    <a:pt x="288" y="31"/>
                  </a:cubicBezTo>
                  <a:cubicBezTo>
                    <a:pt x="513" y="0"/>
                    <a:pt x="1060" y="4"/>
                    <a:pt x="1349" y="36"/>
                  </a:cubicBezTo>
                  <a:cubicBezTo>
                    <a:pt x="1638" y="68"/>
                    <a:pt x="1884" y="184"/>
                    <a:pt x="2024" y="223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Freeform 85"/>
            <p:cNvSpPr>
              <a:spLocks/>
            </p:cNvSpPr>
            <p:nvPr/>
          </p:nvSpPr>
          <p:spPr bwMode="auto">
            <a:xfrm>
              <a:off x="6450613" y="5656263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289675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4916488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Text Box 91"/>
            <p:cNvSpPr txBox="1">
              <a:spLocks noChangeArrowheads="1"/>
            </p:cNvSpPr>
            <p:nvPr/>
          </p:nvSpPr>
          <p:spPr bwMode="auto">
            <a:xfrm>
              <a:off x="430813" y="5476875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1357" name="Text Box 93"/>
            <p:cNvSpPr txBox="1">
              <a:spLocks noChangeArrowheads="1"/>
            </p:cNvSpPr>
            <p:nvPr/>
          </p:nvSpPr>
          <p:spPr bwMode="auto">
            <a:xfrm>
              <a:off x="448635" y="45832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  <a:endPara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11358" name="Freeform 94"/>
            <p:cNvSpPr>
              <a:spLocks/>
            </p:cNvSpPr>
            <p:nvPr/>
          </p:nvSpPr>
          <p:spPr bwMode="auto">
            <a:xfrm>
              <a:off x="1481738" y="5235575"/>
              <a:ext cx="2662238" cy="436563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515" y="43"/>
                </a:cxn>
                <a:cxn ang="0">
                  <a:pos x="1389" y="22"/>
                </a:cxn>
                <a:cxn ang="0">
                  <a:pos x="1677" y="174"/>
                </a:cxn>
              </a:cxnLst>
              <a:rect l="0" t="0" r="r" b="b"/>
              <a:pathLst>
                <a:path w="1677" h="275">
                  <a:moveTo>
                    <a:pt x="0" y="275"/>
                  </a:moveTo>
                  <a:cubicBezTo>
                    <a:pt x="86" y="236"/>
                    <a:pt x="284" y="85"/>
                    <a:pt x="515" y="43"/>
                  </a:cubicBezTo>
                  <a:cubicBezTo>
                    <a:pt x="746" y="1"/>
                    <a:pt x="1195" y="0"/>
                    <a:pt x="1389" y="22"/>
                  </a:cubicBezTo>
                  <a:cubicBezTo>
                    <a:pt x="1583" y="44"/>
                    <a:pt x="1617" y="142"/>
                    <a:pt x="1677" y="174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89535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6" name="Rectangle 96"/>
          <p:cNvSpPr>
            <a:spLocks noChangeArrowheads="1"/>
          </p:cNvSpPr>
          <p:nvPr/>
        </p:nvSpPr>
        <p:spPr bwMode="auto">
          <a:xfrm>
            <a:off x="397476" y="44989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295400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2066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93013" y="6097587"/>
            <a:ext cx="1065213" cy="455613"/>
            <a:chOff x="1680" y="3714"/>
            <a:chExt cx="671" cy="287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auto">
            <a:xfrm>
              <a:off x="1680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1872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2064" y="3762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160" y="3714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3250213" y="5105400"/>
            <a:ext cx="1588" cy="12223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793013" y="4725987"/>
            <a:ext cx="1065213" cy="455613"/>
            <a:chOff x="1680" y="2850"/>
            <a:chExt cx="671" cy="287"/>
          </a:xfrm>
        </p:grpSpPr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1680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872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2064" y="289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160" y="285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2945413" y="4954587"/>
            <a:ext cx="1588" cy="12192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0462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</a:t>
            </a:r>
            <a:r>
              <a:rPr lang="en-GB" dirty="0" smtClean="0"/>
              <a:t>3)</a:t>
            </a:r>
            <a:endParaRPr lang="en-GB" dirty="0"/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88324" y="3657600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2828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520825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2892425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6732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7494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0432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5844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3574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1898650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2828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2828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206625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3590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4352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3590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3684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5208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5970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9" name="Rectangle 59"/>
          <p:cNvSpPr>
            <a:spLocks noChangeArrowheads="1"/>
          </p:cNvSpPr>
          <p:nvPr/>
        </p:nvSpPr>
        <p:spPr bwMode="auto">
          <a:xfrm>
            <a:off x="40122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0" name="Rectangle 60"/>
          <p:cNvSpPr>
            <a:spLocks noChangeArrowheads="1"/>
          </p:cNvSpPr>
          <p:nvPr/>
        </p:nvSpPr>
        <p:spPr bwMode="auto">
          <a:xfrm>
            <a:off x="4317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1" name="Rectangle 61"/>
          <p:cNvSpPr>
            <a:spLocks noChangeArrowheads="1"/>
          </p:cNvSpPr>
          <p:nvPr/>
        </p:nvSpPr>
        <p:spPr bwMode="auto">
          <a:xfrm>
            <a:off x="4621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2" name="Rectangle 62"/>
          <p:cNvSpPr>
            <a:spLocks noChangeArrowheads="1"/>
          </p:cNvSpPr>
          <p:nvPr/>
        </p:nvSpPr>
        <p:spPr bwMode="auto">
          <a:xfrm>
            <a:off x="4926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3" name="Rectangle 63"/>
          <p:cNvSpPr>
            <a:spLocks noChangeArrowheads="1"/>
          </p:cNvSpPr>
          <p:nvPr/>
        </p:nvSpPr>
        <p:spPr bwMode="auto">
          <a:xfrm>
            <a:off x="58410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4" name="Rectangle 64"/>
          <p:cNvSpPr>
            <a:spLocks noChangeArrowheads="1"/>
          </p:cNvSpPr>
          <p:nvPr/>
        </p:nvSpPr>
        <p:spPr bwMode="auto">
          <a:xfrm>
            <a:off x="61458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5" name="Rectangle 65"/>
          <p:cNvSpPr>
            <a:spLocks noChangeArrowheads="1"/>
          </p:cNvSpPr>
          <p:nvPr/>
        </p:nvSpPr>
        <p:spPr bwMode="auto">
          <a:xfrm>
            <a:off x="27930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6" name="Rectangle 66"/>
          <p:cNvSpPr>
            <a:spLocks noChangeArrowheads="1"/>
          </p:cNvSpPr>
          <p:nvPr/>
        </p:nvSpPr>
        <p:spPr bwMode="auto">
          <a:xfrm>
            <a:off x="30978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7" name="Rectangle 67"/>
          <p:cNvSpPr>
            <a:spLocks noChangeArrowheads="1"/>
          </p:cNvSpPr>
          <p:nvPr/>
        </p:nvSpPr>
        <p:spPr bwMode="auto">
          <a:xfrm>
            <a:off x="34026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8" name="Rectangle 68"/>
          <p:cNvSpPr>
            <a:spLocks noChangeArrowheads="1"/>
          </p:cNvSpPr>
          <p:nvPr/>
        </p:nvSpPr>
        <p:spPr bwMode="auto">
          <a:xfrm>
            <a:off x="3707413" y="54879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9" name="Oval 69"/>
          <p:cNvSpPr>
            <a:spLocks noChangeArrowheads="1"/>
          </p:cNvSpPr>
          <p:nvPr/>
        </p:nvSpPr>
        <p:spPr bwMode="auto">
          <a:xfrm>
            <a:off x="2869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0" name="Oval 70"/>
          <p:cNvSpPr>
            <a:spLocks noChangeArrowheads="1"/>
          </p:cNvSpPr>
          <p:nvPr/>
        </p:nvSpPr>
        <p:spPr bwMode="auto">
          <a:xfrm>
            <a:off x="2869213" y="48783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1" name="Oval 71"/>
          <p:cNvSpPr>
            <a:spLocks noChangeArrowheads="1"/>
          </p:cNvSpPr>
          <p:nvPr/>
        </p:nvSpPr>
        <p:spPr bwMode="auto">
          <a:xfrm flipV="1">
            <a:off x="3174013" y="62484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2" name="Rectangle 72"/>
          <p:cNvSpPr>
            <a:spLocks noChangeArrowheads="1"/>
          </p:cNvSpPr>
          <p:nvPr/>
        </p:nvSpPr>
        <p:spPr bwMode="auto">
          <a:xfrm>
            <a:off x="55362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13" name="Rectangle 73"/>
          <p:cNvSpPr>
            <a:spLocks noChangeArrowheads="1"/>
          </p:cNvSpPr>
          <p:nvPr/>
        </p:nvSpPr>
        <p:spPr bwMode="auto">
          <a:xfrm>
            <a:off x="1192813" y="54879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74"/>
          <p:cNvGrpSpPr>
            <a:grpSpLocks/>
          </p:cNvGrpSpPr>
          <p:nvPr/>
        </p:nvGrpSpPr>
        <p:grpSpPr bwMode="auto">
          <a:xfrm>
            <a:off x="7365013" y="5411787"/>
            <a:ext cx="1065213" cy="455613"/>
            <a:chOff x="4560" y="3282"/>
            <a:chExt cx="671" cy="287"/>
          </a:xfrm>
        </p:grpSpPr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4560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6" name="Rectangle 76"/>
            <p:cNvSpPr>
              <a:spLocks noChangeArrowheads="1"/>
            </p:cNvSpPr>
            <p:nvPr/>
          </p:nvSpPr>
          <p:spPr bwMode="auto">
            <a:xfrm>
              <a:off x="4752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7" name="Rectangle 77"/>
            <p:cNvSpPr>
              <a:spLocks noChangeArrowheads="1"/>
            </p:cNvSpPr>
            <p:nvPr/>
          </p:nvSpPr>
          <p:spPr bwMode="auto">
            <a:xfrm>
              <a:off x="4944" y="3330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8" name="Rectangle 78"/>
            <p:cNvSpPr>
              <a:spLocks noChangeArrowheads="1"/>
            </p:cNvSpPr>
            <p:nvPr/>
          </p:nvSpPr>
          <p:spPr bwMode="auto">
            <a:xfrm>
              <a:off x="5040" y="3282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9" name="Oval 79"/>
          <p:cNvSpPr>
            <a:spLocks noChangeArrowheads="1"/>
          </p:cNvSpPr>
          <p:nvPr/>
        </p:nvSpPr>
        <p:spPr bwMode="auto">
          <a:xfrm>
            <a:off x="7441213" y="55641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0" name="Line 80"/>
          <p:cNvSpPr>
            <a:spLocks noChangeShapeType="1"/>
          </p:cNvSpPr>
          <p:nvPr/>
        </p:nvSpPr>
        <p:spPr bwMode="auto">
          <a:xfrm>
            <a:off x="7517413" y="56403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1" name="Oval 81"/>
          <p:cNvSpPr>
            <a:spLocks noChangeArrowheads="1"/>
          </p:cNvSpPr>
          <p:nvPr/>
        </p:nvSpPr>
        <p:spPr bwMode="auto">
          <a:xfrm>
            <a:off x="7746013" y="55641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>
            <a:off x="1421413" y="5640387"/>
            <a:ext cx="1371600" cy="1588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3" name="Rectangle 83"/>
          <p:cNvSpPr>
            <a:spLocks noChangeArrowheads="1"/>
          </p:cNvSpPr>
          <p:nvPr/>
        </p:nvSpPr>
        <p:spPr bwMode="auto">
          <a:xfrm>
            <a:off x="5231413" y="54879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4" name="Oval 84"/>
          <p:cNvSpPr>
            <a:spLocks noChangeArrowheads="1"/>
          </p:cNvSpPr>
          <p:nvPr/>
        </p:nvSpPr>
        <p:spPr bwMode="auto">
          <a:xfrm>
            <a:off x="3174013" y="55641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5" name="Freeform 85"/>
          <p:cNvSpPr>
            <a:spLocks/>
          </p:cNvSpPr>
          <p:nvPr/>
        </p:nvSpPr>
        <p:spPr bwMode="auto">
          <a:xfrm>
            <a:off x="2945413" y="5294312"/>
            <a:ext cx="4419600" cy="346075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6" name="Freeform 86"/>
          <p:cNvSpPr>
            <a:spLocks/>
          </p:cNvSpPr>
          <p:nvPr/>
        </p:nvSpPr>
        <p:spPr bwMode="auto">
          <a:xfrm>
            <a:off x="5091713" y="5640387"/>
            <a:ext cx="2730500" cy="395288"/>
          </a:xfrm>
          <a:custGeom>
            <a:avLst/>
            <a:gdLst/>
            <a:ahLst/>
            <a:cxnLst>
              <a:cxn ang="0">
                <a:pos x="1720" y="0"/>
              </a:cxn>
              <a:cxn ang="0">
                <a:pos x="1389" y="212"/>
              </a:cxn>
              <a:cxn ang="0">
                <a:pos x="262" y="222"/>
              </a:cxn>
              <a:cxn ang="0">
                <a:pos x="0" y="101"/>
              </a:cxn>
            </a:cxnLst>
            <a:rect l="0" t="0" r="r" b="b"/>
            <a:pathLst>
              <a:path w="1720" h="249">
                <a:moveTo>
                  <a:pt x="1720" y="0"/>
                </a:moveTo>
                <a:cubicBezTo>
                  <a:pt x="1665" y="35"/>
                  <a:pt x="1632" y="175"/>
                  <a:pt x="1389" y="212"/>
                </a:cubicBezTo>
                <a:cubicBezTo>
                  <a:pt x="1146" y="249"/>
                  <a:pt x="493" y="240"/>
                  <a:pt x="262" y="222"/>
                </a:cubicBezTo>
                <a:cubicBezTo>
                  <a:pt x="31" y="204"/>
                  <a:pt x="55" y="126"/>
                  <a:pt x="0" y="10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0448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8" name="Oval 88"/>
          <p:cNvSpPr>
            <a:spLocks noChangeArrowheads="1"/>
          </p:cNvSpPr>
          <p:nvPr/>
        </p:nvSpPr>
        <p:spPr bwMode="auto">
          <a:xfrm>
            <a:off x="2869213" y="62499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29" name="Oval 89"/>
          <p:cNvSpPr>
            <a:spLocks noChangeArrowheads="1"/>
          </p:cNvSpPr>
          <p:nvPr/>
        </p:nvSpPr>
        <p:spPr bwMode="auto">
          <a:xfrm flipV="1">
            <a:off x="3174013" y="4876800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67163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2304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2" name="Text Box 92"/>
          <p:cNvSpPr txBox="1">
            <a:spLocks noChangeArrowheads="1"/>
          </p:cNvSpPr>
          <p:nvPr/>
        </p:nvSpPr>
        <p:spPr bwMode="auto">
          <a:xfrm>
            <a:off x="430813" y="543718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298699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334" name="Text Box 94"/>
          <p:cNvSpPr txBox="1">
            <a:spLocks noChangeArrowheads="1"/>
          </p:cNvSpPr>
          <p:nvPr/>
        </p:nvSpPr>
        <p:spPr bwMode="auto">
          <a:xfrm>
            <a:off x="435576" y="4499099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6676350" y="94941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6" grpId="0" animBg="1"/>
      <p:bldP spid="10247" grpId="0" animBg="1"/>
      <p:bldP spid="10253" grpId="0" animBg="1"/>
      <p:bldP spid="10299" grpId="0" animBg="1"/>
      <p:bldP spid="10300" grpId="0" animBg="1"/>
      <p:bldP spid="10301" grpId="0" animBg="1"/>
      <p:bldP spid="10302" grpId="0" animBg="1"/>
      <p:bldP spid="10303" grpId="0" animBg="1"/>
      <p:bldP spid="10304" grpId="0" animBg="1"/>
      <p:bldP spid="10305" grpId="0" animBg="1"/>
      <p:bldP spid="10306" grpId="0" animBg="1"/>
      <p:bldP spid="10307" grpId="0" animBg="1"/>
      <p:bldP spid="10308" grpId="0" animBg="1"/>
      <p:bldP spid="10309" grpId="0" animBg="1"/>
      <p:bldP spid="10310" grpId="0" animBg="1"/>
      <p:bldP spid="10311" grpId="0" animBg="1"/>
      <p:bldP spid="10312" grpId="0" animBg="1"/>
      <p:bldP spid="10313" grpId="0" animBg="1"/>
      <p:bldP spid="10319" grpId="0" animBg="1"/>
      <p:bldP spid="10320" grpId="0" animBg="1"/>
      <p:bldP spid="10321" grpId="0" animBg="1"/>
      <p:bldP spid="10322" grpId="0" animBg="1"/>
      <p:bldP spid="10323" grpId="0" animBg="1"/>
      <p:bldP spid="10324" grpId="0" animBg="1"/>
      <p:bldP spid="10325" grpId="0" animBg="1"/>
      <p:bldP spid="10326" grpId="0" animBg="1"/>
      <p:bldP spid="10328" grpId="0" animBg="1"/>
      <p:bldP spid="10329" grpId="0" animBg="1"/>
      <p:bldP spid="10332" grpId="0"/>
      <p:bldP spid="1033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277937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22408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06374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613149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Splice out predecessor and successor blocks, coalesce all 3 memory blocks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3002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538287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2909887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3002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538287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2909887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6906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17668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0622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6034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3764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1917699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30028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224087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3764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45268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37648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38588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53828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61448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06228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690687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24789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290637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405329" y="4498975"/>
            <a:ext cx="8151812" cy="2130425"/>
            <a:chOff x="405329" y="4498975"/>
            <a:chExt cx="8151812" cy="2130425"/>
          </a:xfrm>
        </p:grpSpPr>
        <p:sp>
          <p:nvSpPr>
            <p:cNvPr id="12420" name="Rectangle 132"/>
            <p:cNvSpPr>
              <a:spLocks noChangeArrowheads="1"/>
            </p:cNvSpPr>
            <p:nvPr/>
          </p:nvSpPr>
          <p:spPr bwMode="auto">
            <a:xfrm>
              <a:off x="405329" y="44989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800866" y="6096000"/>
              <a:ext cx="1065213" cy="455612"/>
              <a:chOff x="1680" y="3827"/>
              <a:chExt cx="671" cy="287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168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1872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2064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2160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32580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00866" y="4724400"/>
              <a:ext cx="1065213" cy="455612"/>
              <a:chOff x="1680" y="2963"/>
              <a:chExt cx="671" cy="287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68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872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/>
            </p:nvSpPr>
            <p:spPr bwMode="auto">
              <a:xfrm>
                <a:off x="2064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2160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9532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239266" y="6096000"/>
              <a:ext cx="1065213" cy="455612"/>
              <a:chOff x="3216" y="3827"/>
              <a:chExt cx="671" cy="287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3216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3408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Rectangle 17"/>
              <p:cNvSpPr>
                <a:spLocks noChangeArrowheads="1"/>
              </p:cNvSpPr>
              <p:nvPr/>
            </p:nvSpPr>
            <p:spPr bwMode="auto">
              <a:xfrm>
                <a:off x="360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3696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56964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4020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4324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4629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4934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5848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6153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7" name="Rectangle 89"/>
            <p:cNvSpPr>
              <a:spLocks noChangeArrowheads="1"/>
            </p:cNvSpPr>
            <p:nvPr/>
          </p:nvSpPr>
          <p:spPr bwMode="auto">
            <a:xfrm>
              <a:off x="2800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Rectangle 90"/>
            <p:cNvSpPr>
              <a:spLocks noChangeArrowheads="1"/>
            </p:cNvSpPr>
            <p:nvPr/>
          </p:nvSpPr>
          <p:spPr bwMode="auto">
            <a:xfrm>
              <a:off x="3105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Rectangle 91"/>
            <p:cNvSpPr>
              <a:spLocks noChangeArrowheads="1"/>
            </p:cNvSpPr>
            <p:nvPr/>
          </p:nvSpPr>
          <p:spPr bwMode="auto">
            <a:xfrm>
              <a:off x="3410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715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2877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28770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 flipV="1">
              <a:off x="31818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Rectangle 96"/>
            <p:cNvSpPr>
              <a:spLocks noChangeArrowheads="1"/>
            </p:cNvSpPr>
            <p:nvPr/>
          </p:nvSpPr>
          <p:spPr bwMode="auto">
            <a:xfrm>
              <a:off x="5544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97"/>
            <p:cNvGrpSpPr>
              <a:grpSpLocks/>
            </p:cNvGrpSpPr>
            <p:nvPr/>
          </p:nvGrpSpPr>
          <p:grpSpPr bwMode="auto">
            <a:xfrm>
              <a:off x="5239266" y="4724400"/>
              <a:ext cx="1065213" cy="455612"/>
              <a:chOff x="3216" y="2963"/>
              <a:chExt cx="671" cy="287"/>
            </a:xfrm>
          </p:grpSpPr>
          <p:sp>
            <p:nvSpPr>
              <p:cNvPr id="12386" name="Rectangle 98"/>
              <p:cNvSpPr>
                <a:spLocks noChangeArrowheads="1"/>
              </p:cNvSpPr>
              <p:nvPr/>
            </p:nvSpPr>
            <p:spPr bwMode="auto">
              <a:xfrm>
                <a:off x="3216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Rectangle 99"/>
              <p:cNvSpPr>
                <a:spLocks noChangeArrowheads="1"/>
              </p:cNvSpPr>
              <p:nvPr/>
            </p:nvSpPr>
            <p:spPr bwMode="auto">
              <a:xfrm>
                <a:off x="3408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Rectangle 100"/>
              <p:cNvSpPr>
                <a:spLocks noChangeArrowheads="1"/>
              </p:cNvSpPr>
              <p:nvPr/>
            </p:nvSpPr>
            <p:spPr bwMode="auto">
              <a:xfrm>
                <a:off x="360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Rectangle 101"/>
              <p:cNvSpPr>
                <a:spLocks noChangeArrowheads="1"/>
              </p:cNvSpPr>
              <p:nvPr/>
            </p:nvSpPr>
            <p:spPr bwMode="auto">
              <a:xfrm>
                <a:off x="3696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>
              <a:off x="53154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3916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/>
            <p:cNvSpPr>
              <a:spLocks noChangeArrowheads="1"/>
            </p:cNvSpPr>
            <p:nvPr/>
          </p:nvSpPr>
          <p:spPr bwMode="auto">
            <a:xfrm flipV="1">
              <a:off x="56202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1200666" y="5486400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06"/>
            <p:cNvGrpSpPr>
              <a:grpSpLocks/>
            </p:cNvGrpSpPr>
            <p:nvPr/>
          </p:nvGrpSpPr>
          <p:grpSpPr bwMode="auto">
            <a:xfrm>
              <a:off x="7372866" y="5410200"/>
              <a:ext cx="1065213" cy="455612"/>
              <a:chOff x="4560" y="3395"/>
              <a:chExt cx="671" cy="287"/>
            </a:xfrm>
          </p:grpSpPr>
          <p:sp>
            <p:nvSpPr>
              <p:cNvPr id="12395" name="Rectangle 107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Rectangle 108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7" name="Rectangle 109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8" name="Rectangle 110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9" name="Oval 111"/>
            <p:cNvSpPr>
              <a:spLocks noChangeArrowheads="1"/>
            </p:cNvSpPr>
            <p:nvPr/>
          </p:nvSpPr>
          <p:spPr bwMode="auto">
            <a:xfrm>
              <a:off x="7449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112"/>
            <p:cNvSpPr>
              <a:spLocks noChangeShapeType="1"/>
            </p:cNvSpPr>
            <p:nvPr/>
          </p:nvSpPr>
          <p:spPr bwMode="auto">
            <a:xfrm>
              <a:off x="7525266" y="5638800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/>
            <p:cNvSpPr>
              <a:spLocks noChangeArrowheads="1"/>
            </p:cNvSpPr>
            <p:nvPr/>
          </p:nvSpPr>
          <p:spPr bwMode="auto">
            <a:xfrm>
              <a:off x="7753866" y="55626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Line 114"/>
            <p:cNvSpPr>
              <a:spLocks noChangeShapeType="1"/>
            </p:cNvSpPr>
            <p:nvPr/>
          </p:nvSpPr>
          <p:spPr bwMode="auto">
            <a:xfrm>
              <a:off x="1429266" y="5638800"/>
              <a:ext cx="1371600" cy="1587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5239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4" name="Oval 116"/>
            <p:cNvSpPr>
              <a:spLocks noChangeArrowheads="1"/>
            </p:cNvSpPr>
            <p:nvPr/>
          </p:nvSpPr>
          <p:spPr bwMode="auto">
            <a:xfrm>
              <a:off x="3181866" y="5562600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5" name="Freeform 117"/>
            <p:cNvSpPr>
              <a:spLocks/>
            </p:cNvSpPr>
            <p:nvPr/>
          </p:nvSpPr>
          <p:spPr bwMode="auto">
            <a:xfrm>
              <a:off x="2953266" y="5292725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6" name="Freeform 118"/>
            <p:cNvSpPr>
              <a:spLocks/>
            </p:cNvSpPr>
            <p:nvPr/>
          </p:nvSpPr>
          <p:spPr bwMode="auto">
            <a:xfrm>
              <a:off x="6458466" y="5614987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9" name="Oval 121"/>
            <p:cNvSpPr>
              <a:spLocks noChangeArrowheads="1"/>
            </p:cNvSpPr>
            <p:nvPr/>
          </p:nvSpPr>
          <p:spPr bwMode="auto">
            <a:xfrm>
              <a:off x="28770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0" name="Oval 122"/>
            <p:cNvSpPr>
              <a:spLocks noChangeArrowheads="1"/>
            </p:cNvSpPr>
            <p:nvPr/>
          </p:nvSpPr>
          <p:spPr bwMode="auto">
            <a:xfrm>
              <a:off x="53154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Oval 123"/>
            <p:cNvSpPr>
              <a:spLocks noChangeArrowheads="1"/>
            </p:cNvSpPr>
            <p:nvPr/>
          </p:nvSpPr>
          <p:spPr bwMode="auto">
            <a:xfrm flipV="1">
              <a:off x="56202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3" name="Oval 125"/>
            <p:cNvSpPr>
              <a:spLocks noChangeArrowheads="1"/>
            </p:cNvSpPr>
            <p:nvPr/>
          </p:nvSpPr>
          <p:spPr bwMode="auto">
            <a:xfrm flipV="1">
              <a:off x="31818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6" name="Text Box 128"/>
            <p:cNvSpPr txBox="1">
              <a:spLocks noChangeArrowheads="1"/>
            </p:cNvSpPr>
            <p:nvPr/>
          </p:nvSpPr>
          <p:spPr bwMode="auto">
            <a:xfrm>
              <a:off x="438666" y="5435600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2418" name="Text Box 130"/>
            <p:cNvSpPr txBox="1">
              <a:spLocks noChangeArrowheads="1"/>
            </p:cNvSpPr>
            <p:nvPr/>
          </p:nvSpPr>
          <p:spPr bwMode="auto">
            <a:xfrm>
              <a:off x="443429" y="45164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  <a:endPara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6701064" y="939114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Advice: An Implementation Trick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581401"/>
            <a:ext cx="7896225" cy="2752724"/>
          </a:xfrm>
        </p:spPr>
        <p:txBody>
          <a:bodyPr/>
          <a:lstStyle/>
          <a:p>
            <a:r>
              <a:rPr lang="en-US" dirty="0" smtClean="0"/>
              <a:t>Use circular, doubly-linked list</a:t>
            </a:r>
          </a:p>
          <a:p>
            <a:r>
              <a:rPr lang="en-US" dirty="0" smtClean="0"/>
              <a:t>Support multiple approaches with single data structure</a:t>
            </a:r>
          </a:p>
          <a:p>
            <a:r>
              <a:rPr lang="en-US" dirty="0" smtClean="0"/>
              <a:t>First-fit vs. next-fit</a:t>
            </a:r>
          </a:p>
          <a:p>
            <a:pPr lvl="1"/>
            <a:r>
              <a:rPr lang="en-US" dirty="0" smtClean="0"/>
              <a:t>Either keep free pointer fixed or move as search list</a:t>
            </a:r>
          </a:p>
          <a:p>
            <a:r>
              <a:rPr lang="en-US" dirty="0" smtClean="0"/>
              <a:t>LIFO vs. FIFO</a:t>
            </a:r>
          </a:p>
          <a:p>
            <a:pPr lvl="1"/>
            <a:r>
              <a:rPr lang="en-US" dirty="0" smtClean="0"/>
              <a:t>Insert as next block (LIFO), or previous block (FIFO)</a:t>
            </a:r>
          </a:p>
          <a:p>
            <a:pPr lvl="1"/>
            <a:endParaRPr lang="en-US" dirty="0"/>
          </a:p>
        </p:txBody>
      </p:sp>
      <p:sp>
        <p:nvSpPr>
          <p:cNvPr id="4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"/>
          <p:cNvSpPr>
            <a:spLocks noChangeShapeType="1"/>
          </p:cNvSpPr>
          <p:nvPr/>
        </p:nvSpPr>
        <p:spPr bwMode="auto">
          <a:xfrm>
            <a:off x="5792788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5791201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H="1">
            <a:off x="7011989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1905000" y="16002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00AC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905000" y="22098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AC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954588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C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175376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D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 flipV="1">
            <a:off x="4041774" y="2286001"/>
            <a:ext cx="0" cy="533399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1219200" y="2819400"/>
            <a:ext cx="282257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04727" y="2527012"/>
            <a:ext cx="8120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latin typeface="Calibri" pitchFamily="34" charset="0"/>
              </a:rPr>
              <a:t>Free</a:t>
            </a:r>
          </a:p>
          <a:p>
            <a:pPr algn="r"/>
            <a:r>
              <a:rPr lang="en-US" sz="1600" dirty="0" smtClean="0">
                <a:latin typeface="Calibri" pitchFamily="34" charset="0"/>
              </a:rPr>
              <a:t>Pointer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200" y="1219200"/>
            <a:ext cx="3545555" cy="1143000"/>
            <a:chOff x="76200" y="1219200"/>
            <a:chExt cx="3545555" cy="1143000"/>
          </a:xfrm>
        </p:grpSpPr>
        <p:sp>
          <p:nvSpPr>
            <p:cNvPr id="30" name="Oval 29"/>
            <p:cNvSpPr/>
            <p:nvPr/>
          </p:nvSpPr>
          <p:spPr bwMode="auto">
            <a:xfrm>
              <a:off x="3469355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 smtClean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1" name="Line 10"/>
            <p:cNvSpPr>
              <a:spLocks noChangeShapeType="1"/>
            </p:cNvSpPr>
            <p:nvPr/>
          </p:nvSpPr>
          <p:spPr bwMode="auto">
            <a:xfrm>
              <a:off x="1676400" y="1523999"/>
              <a:ext cx="1792955" cy="457201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" y="12192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 smtClean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FIFO Insertion</a:t>
              </a:r>
            </a:p>
            <a:p>
              <a:pPr algn="r"/>
              <a:r>
                <a:rPr lang="en-US" sz="1800" dirty="0" smtClean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8200" y="972235"/>
            <a:ext cx="3200399" cy="1389965"/>
            <a:chOff x="4648200" y="972235"/>
            <a:chExt cx="3200399" cy="1389965"/>
          </a:xfrm>
        </p:grpSpPr>
        <p:sp>
          <p:nvSpPr>
            <p:cNvPr id="6" name="Oval 5"/>
            <p:cNvSpPr/>
            <p:nvPr/>
          </p:nvSpPr>
          <p:spPr bwMode="auto">
            <a:xfrm>
              <a:off x="4648200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 smtClean="0">
                <a:latin typeface="+mn-lt"/>
              </a:endParaRP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H="1">
              <a:off x="4800599" y="1295401"/>
              <a:ext cx="1447800" cy="685799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48399" y="972235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 smtClean="0">
                  <a:solidFill>
                    <a:srgbClr val="606060"/>
                  </a:solidFill>
                  <a:latin typeface="Calibri" pitchFamily="34" charset="0"/>
                </a:rPr>
                <a:t>LIFO Insertion</a:t>
              </a:r>
            </a:p>
            <a:p>
              <a:r>
                <a:rPr lang="en-US" sz="1800" dirty="0" smtClean="0">
                  <a:solidFill>
                    <a:srgbClr val="606060"/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654426" y="2286000"/>
            <a:ext cx="3697085" cy="825788"/>
            <a:chOff x="3654426" y="2286000"/>
            <a:chExt cx="3697085" cy="825788"/>
          </a:xfrm>
        </p:grpSpPr>
        <p:grpSp>
          <p:nvGrpSpPr>
            <p:cNvPr id="16" name="Group 15"/>
            <p:cNvGrpSpPr/>
            <p:nvPr/>
          </p:nvGrpSpPr>
          <p:grpSpPr>
            <a:xfrm>
              <a:off x="3654426" y="2286000"/>
              <a:ext cx="2822574" cy="533399"/>
              <a:chOff x="3654426" y="2286000"/>
              <a:chExt cx="2822574" cy="533399"/>
            </a:xfrm>
          </p:grpSpPr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 flipH="1" flipV="1">
                <a:off x="6477000" y="2286000"/>
                <a:ext cx="0" cy="533399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 flipV="1">
                <a:off x="3654426" y="2819399"/>
                <a:ext cx="2822574" cy="0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 type="none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452369" y="2742456"/>
              <a:ext cx="899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606060"/>
                  </a:solidFill>
                  <a:latin typeface="Calibri" pitchFamily="34" charset="0"/>
                </a:rPr>
                <a:t>Next fit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422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 smtClean="0">
                <a:solidFill>
                  <a:srgbClr val="C00000"/>
                </a:solidFill>
              </a:rPr>
              <a:t>all</a:t>
            </a:r>
            <a:r>
              <a:rPr lang="en-GB" dirty="0" smtClean="0"/>
              <a:t> blocks</a:t>
            </a:r>
            <a:endParaRPr lang="en-GB" dirty="0"/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 smtClean="0">
                <a:solidFill>
                  <a:srgbClr val="C00000"/>
                </a:solidFill>
              </a:rPr>
              <a:t>Much </a:t>
            </a:r>
            <a:r>
              <a:rPr lang="en-GB" b="1" i="1" dirty="0">
                <a:solidFill>
                  <a:srgbClr val="C00000"/>
                </a:solidFill>
              </a:rPr>
              <a:t>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since needs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 words needed for each block</a:t>
            </a:r>
            <a:r>
              <a:rPr lang="en-GB" dirty="0" smtClean="0"/>
              <a:t>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Does this increase internal fragmentation?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common use of linked lists is in conjunction with </a:t>
            </a:r>
            <a:r>
              <a:rPr lang="en-GB" dirty="0">
                <a:solidFill>
                  <a:srgbClr val="C00000"/>
                </a:solidFill>
              </a:rPr>
              <a:t>segregated free lists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Keep multiple linked lists of different size classes, or possibly for different types of objects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/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2625" y="1220788"/>
            <a:ext cx="8307387" cy="525621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</a:t>
            </a:r>
            <a:r>
              <a:rPr lang="en-GB" i="1" dirty="0">
                <a:solidFill>
                  <a:srgbClr val="C00000"/>
                </a:solidFill>
              </a:rPr>
              <a:t>size class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of blocks has its own free </a:t>
            </a:r>
            <a:r>
              <a:rPr lang="en-GB" dirty="0" smtClean="0"/>
              <a:t>list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Often have separate classes for each small size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larger sizes: One class for each two-power size</a:t>
            </a:r>
            <a:endParaRPr lang="en-GB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1447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1752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2057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2667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2971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3276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886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191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44958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5105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5410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57150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44958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48006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51054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5410200" y="33210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3" name="Rectangle 43"/>
          <p:cNvSpPr>
            <a:spLocks noChangeArrowheads="1"/>
          </p:cNvSpPr>
          <p:nvPr/>
        </p:nvSpPr>
        <p:spPr bwMode="auto">
          <a:xfrm>
            <a:off x="4191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4" name="Rectangle 44"/>
          <p:cNvSpPr>
            <a:spLocks noChangeArrowheads="1"/>
          </p:cNvSpPr>
          <p:nvPr/>
        </p:nvSpPr>
        <p:spPr bwMode="auto">
          <a:xfrm>
            <a:off x="44958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5" name="Rectangle 45"/>
          <p:cNvSpPr>
            <a:spLocks noChangeArrowheads="1"/>
          </p:cNvSpPr>
          <p:nvPr/>
        </p:nvSpPr>
        <p:spPr bwMode="auto">
          <a:xfrm>
            <a:off x="48006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6" name="Rectangle 46"/>
          <p:cNvSpPr>
            <a:spLocks noChangeArrowheads="1"/>
          </p:cNvSpPr>
          <p:nvPr/>
        </p:nvSpPr>
        <p:spPr bwMode="auto">
          <a:xfrm>
            <a:off x="51054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54102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8" name="Rectangle 48"/>
          <p:cNvSpPr>
            <a:spLocks noChangeArrowheads="1"/>
          </p:cNvSpPr>
          <p:nvPr/>
        </p:nvSpPr>
        <p:spPr bwMode="auto">
          <a:xfrm>
            <a:off x="5715000" y="40068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9" name="Rectangle 49"/>
          <p:cNvSpPr>
            <a:spLocks noChangeArrowheads="1"/>
          </p:cNvSpPr>
          <p:nvPr/>
        </p:nvSpPr>
        <p:spPr bwMode="auto">
          <a:xfrm>
            <a:off x="63246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0" name="Rectangle 50"/>
          <p:cNvSpPr>
            <a:spLocks noChangeArrowheads="1"/>
          </p:cNvSpPr>
          <p:nvPr/>
        </p:nvSpPr>
        <p:spPr bwMode="auto">
          <a:xfrm>
            <a:off x="66294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1" name="Rectangle 51"/>
          <p:cNvSpPr>
            <a:spLocks noChangeArrowheads="1"/>
          </p:cNvSpPr>
          <p:nvPr/>
        </p:nvSpPr>
        <p:spPr bwMode="auto">
          <a:xfrm>
            <a:off x="6934200" y="26352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2" name="Rectangle 52"/>
          <p:cNvSpPr>
            <a:spLocks noChangeArrowheads="1"/>
          </p:cNvSpPr>
          <p:nvPr/>
        </p:nvSpPr>
        <p:spPr bwMode="auto">
          <a:xfrm>
            <a:off x="1447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3" name="Rectangle 53"/>
          <p:cNvSpPr>
            <a:spLocks noChangeArrowheads="1"/>
          </p:cNvSpPr>
          <p:nvPr/>
        </p:nvSpPr>
        <p:spPr bwMode="auto">
          <a:xfrm>
            <a:off x="1752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4" name="Rectangle 54"/>
          <p:cNvSpPr>
            <a:spLocks noChangeArrowheads="1"/>
          </p:cNvSpPr>
          <p:nvPr/>
        </p:nvSpPr>
        <p:spPr bwMode="auto">
          <a:xfrm>
            <a:off x="2057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5" name="Rectangle 55"/>
          <p:cNvSpPr>
            <a:spLocks noChangeArrowheads="1"/>
          </p:cNvSpPr>
          <p:nvPr/>
        </p:nvSpPr>
        <p:spPr bwMode="auto">
          <a:xfrm>
            <a:off x="2362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6" name="Rectangle 56"/>
          <p:cNvSpPr>
            <a:spLocks noChangeArrowheads="1"/>
          </p:cNvSpPr>
          <p:nvPr/>
        </p:nvSpPr>
        <p:spPr bwMode="auto">
          <a:xfrm>
            <a:off x="2667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7" name="Rectangle 57"/>
          <p:cNvSpPr>
            <a:spLocks noChangeArrowheads="1"/>
          </p:cNvSpPr>
          <p:nvPr/>
        </p:nvSpPr>
        <p:spPr bwMode="auto">
          <a:xfrm>
            <a:off x="2971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8" name="Rectangle 58"/>
          <p:cNvSpPr>
            <a:spLocks noChangeArrowheads="1"/>
          </p:cNvSpPr>
          <p:nvPr/>
        </p:nvSpPr>
        <p:spPr bwMode="auto">
          <a:xfrm>
            <a:off x="3276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9" name="Rectangle 59"/>
          <p:cNvSpPr>
            <a:spLocks noChangeArrowheads="1"/>
          </p:cNvSpPr>
          <p:nvPr/>
        </p:nvSpPr>
        <p:spPr bwMode="auto">
          <a:xfrm>
            <a:off x="3581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0" name="Rectangle 60"/>
          <p:cNvSpPr>
            <a:spLocks noChangeArrowheads="1"/>
          </p:cNvSpPr>
          <p:nvPr/>
        </p:nvSpPr>
        <p:spPr bwMode="auto">
          <a:xfrm>
            <a:off x="3886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1" name="Rectangle 61"/>
          <p:cNvSpPr>
            <a:spLocks noChangeArrowheads="1"/>
          </p:cNvSpPr>
          <p:nvPr/>
        </p:nvSpPr>
        <p:spPr bwMode="auto">
          <a:xfrm>
            <a:off x="4191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2" name="Rectangle 62"/>
          <p:cNvSpPr>
            <a:spLocks noChangeArrowheads="1"/>
          </p:cNvSpPr>
          <p:nvPr/>
        </p:nvSpPr>
        <p:spPr bwMode="auto">
          <a:xfrm>
            <a:off x="4495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3" name="Rectangle 63"/>
          <p:cNvSpPr>
            <a:spLocks noChangeArrowheads="1"/>
          </p:cNvSpPr>
          <p:nvPr/>
        </p:nvSpPr>
        <p:spPr bwMode="auto">
          <a:xfrm>
            <a:off x="48006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4" name="Rectangle 64"/>
          <p:cNvSpPr>
            <a:spLocks noChangeArrowheads="1"/>
          </p:cNvSpPr>
          <p:nvPr/>
        </p:nvSpPr>
        <p:spPr bwMode="auto">
          <a:xfrm>
            <a:off x="51054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5" name="Rectangle 65"/>
          <p:cNvSpPr>
            <a:spLocks noChangeArrowheads="1"/>
          </p:cNvSpPr>
          <p:nvPr/>
        </p:nvSpPr>
        <p:spPr bwMode="auto">
          <a:xfrm>
            <a:off x="54102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6" name="Rectangle 66"/>
          <p:cNvSpPr>
            <a:spLocks noChangeArrowheads="1"/>
          </p:cNvSpPr>
          <p:nvPr/>
        </p:nvSpPr>
        <p:spPr bwMode="auto">
          <a:xfrm>
            <a:off x="57150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7" name="Rectangle 67"/>
          <p:cNvSpPr>
            <a:spLocks noChangeArrowheads="1"/>
          </p:cNvSpPr>
          <p:nvPr/>
        </p:nvSpPr>
        <p:spPr bwMode="auto">
          <a:xfrm>
            <a:off x="6019800" y="46926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915988" y="19494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1-2</a:t>
            </a: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1068388" y="2635250"/>
            <a:ext cx="293687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1050925" y="3305175"/>
            <a:ext cx="295275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915988" y="4006850"/>
            <a:ext cx="45266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5-8</a:t>
            </a:r>
          </a:p>
        </p:txBody>
      </p:sp>
      <p:sp>
        <p:nvSpPr>
          <p:cNvPr id="15432" name="Text Box 72"/>
          <p:cNvSpPr txBox="1">
            <a:spLocks noChangeArrowheads="1"/>
          </p:cNvSpPr>
          <p:nvPr/>
        </p:nvSpPr>
        <p:spPr bwMode="auto">
          <a:xfrm>
            <a:off x="763588" y="4692650"/>
            <a:ext cx="57340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9-inf</a:t>
            </a: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4" name="Line 74"/>
          <p:cNvSpPr>
            <a:spLocks noChangeShapeType="1"/>
          </p:cNvSpPr>
          <p:nvPr/>
        </p:nvSpPr>
        <p:spPr bwMode="auto">
          <a:xfrm>
            <a:off x="29718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5" name="Line 75"/>
          <p:cNvSpPr>
            <a:spLocks noChangeShapeType="1"/>
          </p:cNvSpPr>
          <p:nvPr/>
        </p:nvSpPr>
        <p:spPr bwMode="auto">
          <a:xfrm>
            <a:off x="38862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6" name="Line 76"/>
          <p:cNvSpPr>
            <a:spLocks noChangeShapeType="1"/>
          </p:cNvSpPr>
          <p:nvPr/>
        </p:nvSpPr>
        <p:spPr bwMode="auto">
          <a:xfrm>
            <a:off x="38862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7" name="Line 77"/>
          <p:cNvSpPr>
            <a:spLocks noChangeShapeType="1"/>
          </p:cNvSpPr>
          <p:nvPr/>
        </p:nvSpPr>
        <p:spPr bwMode="auto">
          <a:xfrm>
            <a:off x="23622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8" name="Line 78"/>
          <p:cNvSpPr>
            <a:spLocks noChangeShapeType="1"/>
          </p:cNvSpPr>
          <p:nvPr/>
        </p:nvSpPr>
        <p:spPr bwMode="auto">
          <a:xfrm>
            <a:off x="48006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39" name="Line 79"/>
          <p:cNvSpPr>
            <a:spLocks noChangeShapeType="1"/>
          </p:cNvSpPr>
          <p:nvPr/>
        </p:nvSpPr>
        <p:spPr bwMode="auto">
          <a:xfrm>
            <a:off x="35814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0" name="Line 80"/>
          <p:cNvSpPr>
            <a:spLocks noChangeShapeType="1"/>
          </p:cNvSpPr>
          <p:nvPr/>
        </p:nvSpPr>
        <p:spPr bwMode="auto">
          <a:xfrm>
            <a:off x="2667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1" name="Line 81"/>
          <p:cNvSpPr>
            <a:spLocks noChangeShapeType="1"/>
          </p:cNvSpPr>
          <p:nvPr/>
        </p:nvSpPr>
        <p:spPr bwMode="auto">
          <a:xfrm>
            <a:off x="60198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2" name="Line 82"/>
          <p:cNvSpPr>
            <a:spLocks noChangeShapeType="1"/>
          </p:cNvSpPr>
          <p:nvPr/>
        </p:nvSpPr>
        <p:spPr bwMode="auto">
          <a:xfrm>
            <a:off x="4191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3" name="Line 83"/>
          <p:cNvSpPr>
            <a:spLocks noChangeShapeType="1"/>
          </p:cNvSpPr>
          <p:nvPr/>
        </p:nvSpPr>
        <p:spPr bwMode="auto">
          <a:xfrm>
            <a:off x="4800600" y="21018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4" name="Line 84"/>
          <p:cNvSpPr>
            <a:spLocks noChangeShapeType="1"/>
          </p:cNvSpPr>
          <p:nvPr/>
        </p:nvSpPr>
        <p:spPr bwMode="auto">
          <a:xfrm>
            <a:off x="7239000" y="27876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5" name="Line 85"/>
          <p:cNvSpPr>
            <a:spLocks noChangeShapeType="1"/>
          </p:cNvSpPr>
          <p:nvPr/>
        </p:nvSpPr>
        <p:spPr bwMode="auto">
          <a:xfrm>
            <a:off x="6019800" y="41592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6" name="Line 86"/>
          <p:cNvSpPr>
            <a:spLocks noChangeShapeType="1"/>
          </p:cNvSpPr>
          <p:nvPr/>
        </p:nvSpPr>
        <p:spPr bwMode="auto">
          <a:xfrm>
            <a:off x="5715000" y="34734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7" name="Line 87"/>
          <p:cNvSpPr>
            <a:spLocks noChangeShapeType="1"/>
          </p:cNvSpPr>
          <p:nvPr/>
        </p:nvSpPr>
        <p:spPr bwMode="auto">
          <a:xfrm>
            <a:off x="6324600" y="4845050"/>
            <a:ext cx="304800" cy="1588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7021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an array of free lists, each one for some size class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</a:t>
            </a:r>
            <a:r>
              <a:rPr lang="en-GB" dirty="0"/>
              <a:t>allocate a block of size </a:t>
            </a:r>
            <a:r>
              <a:rPr lang="en-GB" i="1" dirty="0"/>
              <a:t>n</a:t>
            </a:r>
            <a:r>
              <a:rPr lang="en-GB" dirty="0"/>
              <a:t>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Search appropriate free list for block of size </a:t>
            </a:r>
            <a:r>
              <a:rPr lang="en-GB" i="1" dirty="0"/>
              <a:t>m &gt; n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appropriate block is found: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block and place fragment on appropriate list (optional)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found, try next larger class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Repeat until block is found</a:t>
            </a:r>
          </a:p>
          <a:p>
            <a:pPr lvl="1">
              <a:lnSpc>
                <a:spcPct val="9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Request additional heap memory from OS (using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r>
              <a:rPr lang="en-GB" b="1" dirty="0" smtClean="0">
                <a:latin typeface="Courier New" pitchFamily="49" charset="0"/>
              </a:rPr>
              <a:t>()</a:t>
            </a:r>
            <a:r>
              <a:rPr lang="en-GB" dirty="0" smtClean="0"/>
              <a:t>)</a:t>
            </a:r>
            <a:endParaRPr lang="en-GB" dirty="0"/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block of </a:t>
            </a:r>
            <a:r>
              <a:rPr lang="en-GB" i="1" dirty="0"/>
              <a:t>n</a:t>
            </a:r>
            <a:r>
              <a:rPr lang="en-GB" dirty="0"/>
              <a:t> bytes from this new memory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 remainder as a single free block in largest size class.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Dynamic Memory Allocation	</a:t>
            </a:r>
            <a:endParaRPr lang="en-GB" dirty="0"/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396875" y="1362075"/>
            <a:ext cx="3788103" cy="4972050"/>
          </a:xfrm>
        </p:spPr>
        <p:txBody>
          <a:bodyPr/>
          <a:lstStyle/>
          <a:p>
            <a:r>
              <a:rPr lang="en-US" dirty="0" smtClean="0"/>
              <a:t>Programmers use </a:t>
            </a:r>
            <a:r>
              <a:rPr lang="en-US" i="1" dirty="0" smtClean="0">
                <a:solidFill>
                  <a:srgbClr val="990000"/>
                </a:solidFill>
              </a:rPr>
              <a:t>dynamic memory allocators </a:t>
            </a:r>
            <a:r>
              <a:rPr lang="en-US" dirty="0" smtClean="0"/>
              <a:t>(such as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) to acquire VM at run time. </a:t>
            </a:r>
          </a:p>
          <a:p>
            <a:pPr lvl="1"/>
            <a:r>
              <a:rPr lang="en-US" dirty="0" smtClean="0"/>
              <a:t>For data structures whose size is only known at runtime.</a:t>
            </a:r>
          </a:p>
          <a:p>
            <a:r>
              <a:rPr lang="en-US" dirty="0" smtClean="0"/>
              <a:t>Dynamic memory allocators manage an area of process virtual memory known as the </a:t>
            </a:r>
            <a:r>
              <a:rPr lang="en-US" i="1" dirty="0" smtClean="0">
                <a:solidFill>
                  <a:srgbClr val="990000"/>
                </a:solidFill>
              </a:rPr>
              <a:t>heap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189412" y="3733800"/>
            <a:ext cx="3200400" cy="609600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189412" y="4343400"/>
            <a:ext cx="3200400" cy="65405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Heap </a:t>
            </a:r>
            <a:r>
              <a:rPr lang="en-GB" sz="1800" b="1" dirty="0" smtClean="0">
                <a:latin typeface="Calibri" pitchFamily="34" charset="0"/>
              </a:rPr>
              <a:t>(</a:t>
            </a:r>
            <a:r>
              <a:rPr lang="en-GB" sz="1800" b="1" dirty="0">
                <a:latin typeface="Calibri" pitchFamily="34" charset="0"/>
              </a:rPr>
              <a:t>via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189412" y="5743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P</a:t>
            </a:r>
            <a:r>
              <a:rPr lang="en-GB" sz="1800" b="1" dirty="0" smtClean="0">
                <a:latin typeface="Calibri" pitchFamily="34" charset="0"/>
              </a:rPr>
              <a:t>rogram </a:t>
            </a:r>
            <a:r>
              <a:rPr lang="en-GB" sz="1800" b="1" dirty="0">
                <a:latin typeface="Calibri" pitchFamily="34" charset="0"/>
              </a:rPr>
              <a:t>text (</a:t>
            </a:r>
            <a:r>
              <a:rPr lang="en-GB" sz="1800" b="1" dirty="0">
                <a:latin typeface="Courier New"/>
                <a:cs typeface="Courier New"/>
              </a:rPr>
              <a:t>.text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189412" y="5362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I</a:t>
            </a:r>
            <a:r>
              <a:rPr lang="en-GB" sz="1800" b="1" dirty="0" smtClean="0">
                <a:latin typeface="Calibri" pitchFamily="34" charset="0"/>
              </a:rPr>
              <a:t>nitialized </a:t>
            </a:r>
            <a:r>
              <a:rPr lang="en-GB" sz="1800" b="1" dirty="0">
                <a:latin typeface="Calibri" pitchFamily="34" charset="0"/>
              </a:rPr>
              <a:t>data (</a:t>
            </a:r>
            <a:r>
              <a:rPr lang="en-GB" sz="1800" b="1" dirty="0">
                <a:latin typeface="Courier New"/>
                <a:cs typeface="Courier New"/>
              </a:rPr>
              <a:t>.data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189412" y="4981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U</a:t>
            </a:r>
            <a:r>
              <a:rPr lang="en-GB" sz="1800" b="1" dirty="0" smtClean="0">
                <a:latin typeface="Calibri" pitchFamily="34" charset="0"/>
              </a:rPr>
              <a:t>ninitialized </a:t>
            </a:r>
            <a:r>
              <a:rPr lang="en-GB" sz="1800" b="1" dirty="0">
                <a:latin typeface="Calibri" pitchFamily="34" charset="0"/>
              </a:rPr>
              <a:t>data (.</a:t>
            </a:r>
            <a:r>
              <a:rPr lang="en-GB" sz="1800" b="1" dirty="0" err="1">
                <a:latin typeface="Courier New"/>
                <a:cs typeface="Courier New"/>
              </a:rPr>
              <a:t>bss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189412" y="3413820"/>
            <a:ext cx="3200400" cy="334962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User s</a:t>
            </a:r>
            <a:r>
              <a:rPr lang="en-GB" sz="1800" b="1" dirty="0" smtClean="0">
                <a:latin typeface="Calibri" pitchFamily="34" charset="0"/>
              </a:rPr>
              <a:t>tack</a:t>
            </a:r>
            <a:endParaRPr lang="en-GB" sz="1800" b="1" dirty="0">
              <a:latin typeface="Calibri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4189412" y="6124575"/>
            <a:ext cx="3200400" cy="396875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886200" y="6339601"/>
            <a:ext cx="298778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0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7397160" y="4025900"/>
            <a:ext cx="1800227" cy="698500"/>
            <a:chOff x="4175" y="2483"/>
            <a:chExt cx="1134" cy="440"/>
          </a:xfrm>
        </p:grpSpPr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4409" y="2483"/>
              <a:ext cx="900" cy="4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dirty="0" smtClean="0">
                  <a:latin typeface="Calibri" pitchFamily="34" charset="0"/>
                </a:rPr>
                <a:t>Top of heap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smtClean="0">
                  <a:latin typeface="Calibri" pitchFamily="34" charset="0"/>
                </a:rPr>
                <a:t> (</a:t>
              </a:r>
              <a:r>
                <a:rPr lang="en-GB" sz="2000" b="1" dirty="0" err="1" smtClean="0">
                  <a:latin typeface="Courier New"/>
                  <a:cs typeface="Courier New"/>
                </a:rPr>
                <a:t>brk</a:t>
              </a:r>
              <a:r>
                <a:rPr lang="en-GB" sz="2000" b="1" dirty="0" smtClean="0">
                  <a:latin typeface="Courier New"/>
                  <a:cs typeface="Courier New"/>
                </a:rPr>
                <a:t> </a:t>
              </a:r>
              <a:r>
                <a:rPr lang="en-GB" sz="2000" b="1" dirty="0" err="1" smtClean="0">
                  <a:latin typeface="Calibri" pitchFamily="34" charset="0"/>
                </a:rPr>
                <a:t>ptr</a:t>
              </a:r>
              <a:r>
                <a:rPr lang="en-GB" sz="2000" b="1" dirty="0" smtClean="0">
                  <a:latin typeface="Calibri" pitchFamily="34" charset="0"/>
                </a:rPr>
                <a:t>)</a:t>
              </a:r>
              <a:endParaRPr lang="en-GB" sz="2000" b="1" dirty="0">
                <a:latin typeface="Calibri" pitchFamily="34" charset="0"/>
              </a:endParaRPr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 flipH="1">
              <a:off x="4175" y="2716"/>
              <a:ext cx="242" cy="1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Down Arrow 24"/>
          <p:cNvSpPr/>
          <p:nvPr/>
        </p:nvSpPr>
        <p:spPr bwMode="auto">
          <a:xfrm>
            <a:off x="6248400" y="37555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" name="Down Arrow 25"/>
          <p:cNvSpPr/>
          <p:nvPr/>
        </p:nvSpPr>
        <p:spPr bwMode="auto">
          <a:xfrm flipV="1">
            <a:off x="4953000" y="39079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189412" y="13620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Application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189412" y="1819275"/>
            <a:ext cx="3505200" cy="4572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Dynamic Memory Allocator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189412" y="22764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+mn-lt"/>
              </a:rPr>
              <a:t>Heap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483909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To free </a:t>
            </a:r>
            <a:r>
              <a:rPr lang="en-GB" dirty="0"/>
              <a:t>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</a:t>
            </a:r>
            <a:r>
              <a:rPr lang="en-GB" dirty="0" smtClean="0"/>
              <a:t>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dirty="0" smtClean="0"/>
              <a:t>log </a:t>
            </a:r>
            <a:r>
              <a:rPr lang="en-GB" dirty="0"/>
              <a:t>time for power-of-two size classes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More </a:t>
            </a:r>
            <a:r>
              <a:rPr lang="en-GB" dirty="0"/>
              <a:t>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“</a:t>
            </a:r>
            <a:r>
              <a:rPr lang="en-GB" i="1" dirty="0"/>
              <a:t>The Art of Computer </a:t>
            </a:r>
            <a:r>
              <a:rPr lang="en-GB" i="1" dirty="0" smtClean="0"/>
              <a:t>Programming</a:t>
            </a:r>
            <a:r>
              <a:rPr lang="en-GB" dirty="0" smtClean="0"/>
              <a:t>”, 2</a:t>
            </a:r>
            <a:r>
              <a:rPr lang="en-GB" baseline="30000" dirty="0" smtClean="0"/>
              <a:t>nd</a:t>
            </a:r>
            <a:r>
              <a:rPr lang="en-GB" dirty="0" smtClean="0"/>
              <a:t> edition, Addison </a:t>
            </a:r>
            <a:r>
              <a:rPr lang="en-GB" dirty="0"/>
              <a:t>Wesley, 1973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/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302500" cy="1096963"/>
          </a:xfrm>
          <a:ln/>
        </p:spPr>
        <p:txBody>
          <a:bodyPr/>
          <a:lstStyle/>
          <a:p>
            <a:pPr marL="0" indent="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Memory Management:</a:t>
            </a:r>
            <a:br>
              <a:rPr lang="en-GB" dirty="0"/>
            </a:br>
            <a:r>
              <a:rPr lang="en-GB" dirty="0"/>
              <a:t>Garbage Collection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Garbage collection: </a:t>
            </a:r>
            <a:r>
              <a:rPr lang="en-GB" dirty="0"/>
              <a:t>automatic reclamation of heap-allocated </a:t>
            </a:r>
            <a:r>
              <a:rPr lang="en-GB" dirty="0" smtClean="0"/>
              <a:t>storage—application </a:t>
            </a:r>
            <a:r>
              <a:rPr lang="en-GB" dirty="0"/>
              <a:t>never has to </a:t>
            </a:r>
            <a:r>
              <a:rPr lang="en-GB" dirty="0" smtClean="0"/>
              <a:t>free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Common in many dynamic languages: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Python, Ruby, Java, Perl, ML, Lisp, </a:t>
            </a:r>
            <a:r>
              <a:rPr lang="en-GB" dirty="0" err="1" smtClean="0">
                <a:ea typeface="msgothic" charset="0"/>
                <a:cs typeface="msgothic" charset="0"/>
              </a:rPr>
              <a:t>Mathematica</a:t>
            </a: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Variants (“conservative” garbage collectors) exist for C and C++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msgothic" charset="0"/>
                <a:cs typeface="msgothic" charset="0"/>
              </a:rPr>
              <a:t>However, cannot necessarily collect all garbage</a:t>
            </a:r>
          </a:p>
          <a:p>
            <a:pPr>
              <a:lnSpc>
                <a:spcPct val="95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2667000"/>
            <a:ext cx="4995576" cy="1079399"/>
          </a:xfrm>
          <a:prstGeom prst="rect">
            <a:avLst/>
          </a:prstGeom>
          <a:solidFill>
            <a:srgbClr val="F6F5B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void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*p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(128);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p block is now garbage */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9544" y="533400"/>
            <a:ext cx="6350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Garbage Collection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600" y="1371600"/>
            <a:ext cx="8483600" cy="4953000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does </a:t>
            </a:r>
            <a:r>
              <a:rPr lang="en-GB" dirty="0" smtClean="0"/>
              <a:t>the memory </a:t>
            </a:r>
            <a:r>
              <a:rPr lang="en-GB" dirty="0"/>
              <a:t>manager know when memory can be freed?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general we cannot know what is going to be used in the future since it depends on conditionals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we can tell that certain blocks cannot be used if there are no pointers to them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Must make certain assumptions about 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manager can distinguish pointers from non-pointers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 pointers point to the start of a block 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hide pointers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e.g., by coercing them to an </a:t>
            </a:r>
            <a:r>
              <a:rPr lang="en-GB" b="1" dirty="0" err="1">
                <a:latin typeface="Courier New" pitchFamily="49" charset="0"/>
              </a:rPr>
              <a:t>int</a:t>
            </a:r>
            <a:r>
              <a:rPr lang="en-GB" dirty="0"/>
              <a:t>, and then back again)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68834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Classical GC Algorithms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66812"/>
            <a:ext cx="8318500" cy="54625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Mark-and-sweep collection (McCarthy,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(unless you also “compact”)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Reference counting (Collins,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Copying collection (</a:t>
            </a:r>
            <a:r>
              <a:rPr lang="en-GB" dirty="0" err="1"/>
              <a:t>Minsky</a:t>
            </a:r>
            <a:r>
              <a:rPr lang="en-GB" dirty="0"/>
              <a:t>, 1963)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Moves blocks (not discussed)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Generational Collectors (Lieberman and Hewitt, 1983)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Collection based on lifetimes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allocations become garbage very soon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focus reclamation work on zones of memory recently allocated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more </a:t>
            </a:r>
            <a:r>
              <a:rPr lang="en-GB" dirty="0" smtClean="0"/>
              <a:t>information: </a:t>
            </a:r>
            <a:br>
              <a:rPr lang="en-GB" dirty="0" smtClean="0"/>
            </a:br>
            <a:r>
              <a:rPr lang="en-GB" dirty="0" smtClean="0"/>
              <a:t>Jones </a:t>
            </a:r>
            <a:r>
              <a:rPr lang="en-GB" dirty="0"/>
              <a:t>and Lin, “</a:t>
            </a:r>
            <a:r>
              <a:rPr lang="en-GB" i="1" dirty="0"/>
              <a:t>Garbage Collection: Algorithms for Automatic Dynamic Memory</a:t>
            </a:r>
            <a:r>
              <a:rPr lang="en-GB" dirty="0"/>
              <a:t>”, John Wiley &amp; Sons, 1996.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32851" y="3803944"/>
            <a:ext cx="5984875" cy="2057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68300" y="457200"/>
            <a:ext cx="63373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 as a Graph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70900" cy="1547813"/>
          </a:xfrm>
          <a:ln/>
        </p:spPr>
        <p:txBody>
          <a:bodyPr/>
          <a:lstStyle/>
          <a:p>
            <a:pPr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 view memory as a directed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block is a node in the graph 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pointer is an edge in the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Locations not in the heap that contain pointers into the heap are called </a:t>
            </a:r>
            <a:r>
              <a:rPr lang="en-GB" b="1" i="1" dirty="0">
                <a:solidFill>
                  <a:srgbClr val="C00000"/>
                </a:solidFill>
              </a:rPr>
              <a:t>root</a:t>
            </a:r>
            <a:r>
              <a:rPr lang="en-GB" dirty="0"/>
              <a:t>  nodes  (e.g. registers, locations on the stack, global variables)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6441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710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4853976" y="31181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337789" y="3422944"/>
            <a:ext cx="384175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932851" y="3082209"/>
            <a:ext cx="114798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Root nodes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939383" y="3803944"/>
            <a:ext cx="118844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Heap nodes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3863376" y="3422944"/>
            <a:ext cx="1588" cy="9144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5082576" y="3422944"/>
            <a:ext cx="533400" cy="965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2186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37109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5539776" y="43373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>
            <a:off x="1651989" y="4565944"/>
            <a:ext cx="536575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15011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2491776" y="4565944"/>
            <a:ext cx="533400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2872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692176" y="4642144"/>
            <a:ext cx="1588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8" name="Oval 20"/>
          <p:cNvSpPr>
            <a:spLocks noChangeArrowheads="1"/>
          </p:cNvSpPr>
          <p:nvPr/>
        </p:nvSpPr>
        <p:spPr bwMode="auto">
          <a:xfrm>
            <a:off x="5539776" y="52517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4590451" y="4642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>
            <a:off x="4590451" y="5404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4742851" y="4946944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3828451" y="50993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 flipV="1">
            <a:off x="4131664" y="5326357"/>
            <a:ext cx="460375" cy="1555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flipV="1">
            <a:off x="4145432" y="4901024"/>
            <a:ext cx="460376" cy="25441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5" name="Oval 27"/>
          <p:cNvSpPr>
            <a:spLocks noChangeArrowheads="1"/>
          </p:cNvSpPr>
          <p:nvPr/>
        </p:nvSpPr>
        <p:spPr bwMode="auto">
          <a:xfrm>
            <a:off x="6266851" y="47945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Oval 28"/>
          <p:cNvSpPr>
            <a:spLocks noChangeArrowheads="1"/>
          </p:cNvSpPr>
          <p:nvPr/>
        </p:nvSpPr>
        <p:spPr bwMode="auto">
          <a:xfrm>
            <a:off x="7170139" y="3930944"/>
            <a:ext cx="304800" cy="304800"/>
          </a:xfrm>
          <a:prstGeom prst="ellipse">
            <a:avLst/>
          </a:prstGeom>
          <a:solidFill>
            <a:srgbClr val="ACE3A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Oval 29"/>
          <p:cNvSpPr>
            <a:spLocks noChangeArrowheads="1"/>
          </p:cNvSpPr>
          <p:nvPr/>
        </p:nvSpPr>
        <p:spPr bwMode="auto">
          <a:xfrm>
            <a:off x="7170139" y="4388144"/>
            <a:ext cx="304800" cy="304800"/>
          </a:xfrm>
          <a:prstGeom prst="ellipse">
            <a:avLst/>
          </a:prstGeom>
          <a:solidFill>
            <a:srgbClr val="EBAFA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8" name="Text Box 30"/>
          <p:cNvSpPr txBox="1">
            <a:spLocks noChangeArrowheads="1"/>
          </p:cNvSpPr>
          <p:nvPr/>
        </p:nvSpPr>
        <p:spPr bwMode="auto">
          <a:xfrm>
            <a:off x="7549551" y="4337344"/>
            <a:ext cx="1396129" cy="58695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Not-reachable</a:t>
            </a:r>
            <a:b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(garbage)</a:t>
            </a:r>
          </a:p>
        </p:txBody>
      </p:sp>
      <p:sp>
        <p:nvSpPr>
          <p:cNvPr id="22559" name="Text Box 31"/>
          <p:cNvSpPr txBox="1">
            <a:spLocks noChangeArrowheads="1"/>
          </p:cNvSpPr>
          <p:nvPr/>
        </p:nvSpPr>
        <p:spPr bwMode="auto">
          <a:xfrm>
            <a:off x="7560664" y="3880144"/>
            <a:ext cx="1017821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reachable</a:t>
            </a: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843951" y="5943600"/>
            <a:ext cx="74041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A node (block) is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reachable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  if there is a path from any root to that node.</a:t>
            </a:r>
          </a:p>
          <a:p>
            <a:pPr marL="384175" indent="-384175" eaLnBrk="1" hangingPunct="1">
              <a:lnSpc>
                <a:spcPct val="95000"/>
              </a:lnSpc>
              <a:spcBef>
                <a:spcPts val="1125"/>
              </a:spcBef>
              <a:buClr>
                <a:srgbClr val="660033"/>
              </a:buClr>
              <a:buFont typeface="Wingdings" charset="2"/>
              <a:buNone/>
              <a:tabLst>
                <a:tab pos="384175" algn="l"/>
                <a:tab pos="1298575" algn="l"/>
                <a:tab pos="2212975" algn="l"/>
                <a:tab pos="3127375" algn="l"/>
                <a:tab pos="4041775" algn="l"/>
                <a:tab pos="4956175" algn="l"/>
                <a:tab pos="5870575" algn="l"/>
                <a:tab pos="6784975" algn="l"/>
                <a:tab pos="7699375" algn="l"/>
                <a:tab pos="8613775" algn="l"/>
                <a:tab pos="9528175" algn="l"/>
                <a:tab pos="10442575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Non-reachable nodes are </a:t>
            </a:r>
            <a:r>
              <a:rPr lang="en-GB" sz="1800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garbage</a:t>
            </a:r>
            <a:r>
              <a:rPr lang="en-GB" sz="1800" i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(cannot be needed by the application)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71501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Collecting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79413" y="1174750"/>
            <a:ext cx="8307387" cy="240665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build on top of </a:t>
            </a:r>
            <a:r>
              <a:rPr lang="en-GB" dirty="0" err="1"/>
              <a:t>malloc</a:t>
            </a:r>
            <a:r>
              <a:rPr lang="en-GB" dirty="0"/>
              <a:t>/free package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Allocate using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0" dirty="0"/>
              <a:t> until you “run out of space”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out of space: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Use extra </a:t>
            </a:r>
            <a:r>
              <a:rPr lang="en-GB" b="1" i="1" dirty="0">
                <a:solidFill>
                  <a:srgbClr val="C00000"/>
                </a:solidFill>
              </a:rPr>
              <a:t>mark bit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b="0" dirty="0"/>
              <a:t>in the head of each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Mark:</a:t>
            </a:r>
            <a:r>
              <a:rPr lang="en-GB" dirty="0"/>
              <a:t> </a:t>
            </a:r>
            <a:r>
              <a:rPr lang="en-GB" b="0" dirty="0"/>
              <a:t>Start at roots and set </a:t>
            </a:r>
            <a:r>
              <a:rPr lang="en-GB" dirty="0"/>
              <a:t>mark bit</a:t>
            </a:r>
            <a:r>
              <a:rPr lang="en-GB" b="0" dirty="0"/>
              <a:t> on each reachable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Sweep:</a:t>
            </a:r>
            <a:r>
              <a:rPr lang="en-GB" dirty="0"/>
              <a:t> </a:t>
            </a:r>
            <a:r>
              <a:rPr lang="en-GB" b="0" dirty="0"/>
              <a:t>Scan all blocks and </a:t>
            </a:r>
            <a:r>
              <a:rPr lang="en-GB" dirty="0"/>
              <a:t>free</a:t>
            </a:r>
            <a:r>
              <a:rPr lang="en-GB" b="0" dirty="0"/>
              <a:t> blocks that are </a:t>
            </a:r>
            <a:r>
              <a:rPr lang="en-GB" dirty="0"/>
              <a:t>not marked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grpSp>
        <p:nvGrpSpPr>
          <p:cNvPr id="78" name="Group 77"/>
          <p:cNvGrpSpPr/>
          <p:nvPr/>
        </p:nvGrpSpPr>
        <p:grpSpPr>
          <a:xfrm>
            <a:off x="377825" y="4724400"/>
            <a:ext cx="8551679" cy="939800"/>
            <a:chOff x="377825" y="4724400"/>
            <a:chExt cx="8551679" cy="939800"/>
          </a:xfrm>
        </p:grpSpPr>
        <p:sp>
          <p:nvSpPr>
            <p:cNvPr id="24577" name="Rectangle 1"/>
            <p:cNvSpPr>
              <a:spLocks noChangeArrowheads="1"/>
            </p:cNvSpPr>
            <p:nvPr/>
          </p:nvSpPr>
          <p:spPr bwMode="auto">
            <a:xfrm>
              <a:off x="60198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" name="Rectangle 2"/>
            <p:cNvSpPr>
              <a:spLocks noChangeArrowheads="1"/>
            </p:cNvSpPr>
            <p:nvPr/>
          </p:nvSpPr>
          <p:spPr bwMode="auto">
            <a:xfrm>
              <a:off x="38862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2766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Freeform 28"/>
            <p:cNvSpPr>
              <a:spLocks/>
            </p:cNvSpPr>
            <p:nvPr/>
          </p:nvSpPr>
          <p:spPr bwMode="auto">
            <a:xfrm>
              <a:off x="3657600" y="4749800"/>
              <a:ext cx="685800" cy="482600"/>
            </a:xfrm>
            <a:custGeom>
              <a:avLst/>
              <a:gdLst/>
              <a:ahLst/>
              <a:cxnLst>
                <a:cxn ang="0">
                  <a:pos x="768" y="304"/>
                </a:cxn>
                <a:cxn ang="0">
                  <a:pos x="384" y="16"/>
                </a:cxn>
                <a:cxn ang="0">
                  <a:pos x="0" y="208"/>
                </a:cxn>
              </a:cxnLst>
              <a:rect l="0" t="0" r="r" b="b"/>
              <a:pathLst>
                <a:path w="768" h="304">
                  <a:moveTo>
                    <a:pt x="768" y="304"/>
                  </a:moveTo>
                  <a:cubicBezTo>
                    <a:pt x="640" y="168"/>
                    <a:pt x="512" y="32"/>
                    <a:pt x="384" y="16"/>
                  </a:cubicBezTo>
                  <a:cubicBezTo>
                    <a:pt x="256" y="0"/>
                    <a:pt x="128" y="104"/>
                    <a:pt x="0" y="208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Freeform 29"/>
            <p:cNvSpPr>
              <a:spLocks/>
            </p:cNvSpPr>
            <p:nvPr/>
          </p:nvSpPr>
          <p:spPr bwMode="auto">
            <a:xfrm>
              <a:off x="4648200" y="4724400"/>
              <a:ext cx="1752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432" y="16"/>
                </a:cxn>
                <a:cxn ang="0">
                  <a:pos x="960" y="256"/>
                </a:cxn>
              </a:cxnLst>
              <a:rect l="0" t="0" r="r" b="b"/>
              <a:pathLst>
                <a:path w="960" h="352">
                  <a:moveTo>
                    <a:pt x="0" y="352"/>
                  </a:moveTo>
                  <a:cubicBezTo>
                    <a:pt x="136" y="192"/>
                    <a:pt x="272" y="32"/>
                    <a:pt x="432" y="16"/>
                  </a:cubicBezTo>
                  <a:cubicBezTo>
                    <a:pt x="592" y="0"/>
                    <a:pt x="776" y="128"/>
                    <a:pt x="960" y="25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Freeform 30"/>
            <p:cNvSpPr>
              <a:spLocks/>
            </p:cNvSpPr>
            <p:nvPr/>
          </p:nvSpPr>
          <p:spPr bwMode="auto">
            <a:xfrm>
              <a:off x="2514600" y="52832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7" name="Text Box 31"/>
            <p:cNvSpPr txBox="1">
              <a:spLocks noChangeArrowheads="1"/>
            </p:cNvSpPr>
            <p:nvPr/>
          </p:nvSpPr>
          <p:spPr bwMode="auto">
            <a:xfrm>
              <a:off x="377825" y="5086866"/>
              <a:ext cx="133277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i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 mark</a:t>
              </a:r>
            </a:p>
          </p:txBody>
        </p:sp>
        <p:sp>
          <p:nvSpPr>
            <p:cNvPr id="24608" name="Line 32"/>
            <p:cNvSpPr>
              <a:spLocks noChangeShapeType="1"/>
            </p:cNvSpPr>
            <p:nvPr/>
          </p:nvSpPr>
          <p:spPr bwMode="auto">
            <a:xfrm>
              <a:off x="4343400" y="4876800"/>
              <a:ext cx="1588" cy="22860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Rectangle 33"/>
            <p:cNvSpPr>
              <a:spLocks noChangeArrowheads="1"/>
            </p:cNvSpPr>
            <p:nvPr/>
          </p:nvSpPr>
          <p:spPr bwMode="auto">
            <a:xfrm>
              <a:off x="20574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0" name="Rectangle 34"/>
            <p:cNvSpPr>
              <a:spLocks noChangeArrowheads="1"/>
            </p:cNvSpPr>
            <p:nvPr/>
          </p:nvSpPr>
          <p:spPr bwMode="auto">
            <a:xfrm>
              <a:off x="26670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3276600" y="5130800"/>
              <a:ext cx="6096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38862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4800600" y="5130800"/>
              <a:ext cx="12192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6019800" y="5130800"/>
              <a:ext cx="914400" cy="304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Line 39"/>
            <p:cNvSpPr>
              <a:spLocks noChangeShapeType="1"/>
            </p:cNvSpPr>
            <p:nvPr/>
          </p:nvSpPr>
          <p:spPr bwMode="auto">
            <a:xfrm>
              <a:off x="2971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Line 40"/>
            <p:cNvSpPr>
              <a:spLocks noChangeShapeType="1"/>
            </p:cNvSpPr>
            <p:nvPr/>
          </p:nvSpPr>
          <p:spPr bwMode="auto">
            <a:xfrm>
              <a:off x="23622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Line 41"/>
            <p:cNvSpPr>
              <a:spLocks noChangeShapeType="1"/>
            </p:cNvSpPr>
            <p:nvPr/>
          </p:nvSpPr>
          <p:spPr bwMode="auto">
            <a:xfrm>
              <a:off x="35814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8" name="Line 42"/>
            <p:cNvSpPr>
              <a:spLocks noChangeShapeType="1"/>
            </p:cNvSpPr>
            <p:nvPr/>
          </p:nvSpPr>
          <p:spPr bwMode="auto">
            <a:xfrm>
              <a:off x="41910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19" name="Line 43"/>
            <p:cNvSpPr>
              <a:spLocks noChangeShapeType="1"/>
            </p:cNvSpPr>
            <p:nvPr/>
          </p:nvSpPr>
          <p:spPr bwMode="auto">
            <a:xfrm>
              <a:off x="44958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0" name="Line 44"/>
            <p:cNvSpPr>
              <a:spLocks noChangeShapeType="1"/>
            </p:cNvSpPr>
            <p:nvPr/>
          </p:nvSpPr>
          <p:spPr bwMode="auto">
            <a:xfrm>
              <a:off x="5105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Line 45"/>
            <p:cNvSpPr>
              <a:spLocks noChangeShapeType="1"/>
            </p:cNvSpPr>
            <p:nvPr/>
          </p:nvSpPr>
          <p:spPr bwMode="auto">
            <a:xfrm>
              <a:off x="54102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Line 46"/>
            <p:cNvSpPr>
              <a:spLocks noChangeShapeType="1"/>
            </p:cNvSpPr>
            <p:nvPr/>
          </p:nvSpPr>
          <p:spPr bwMode="auto">
            <a:xfrm>
              <a:off x="57150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3" name="Line 47"/>
            <p:cNvSpPr>
              <a:spLocks noChangeShapeType="1"/>
            </p:cNvSpPr>
            <p:nvPr/>
          </p:nvSpPr>
          <p:spPr bwMode="auto">
            <a:xfrm>
              <a:off x="6324600" y="5130800"/>
              <a:ext cx="1588" cy="304800"/>
            </a:xfrm>
            <a:prstGeom prst="line">
              <a:avLst/>
            </a:prstGeom>
            <a:noFill/>
            <a:ln w="126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4" name="Line 48"/>
            <p:cNvSpPr>
              <a:spLocks noChangeShapeType="1"/>
            </p:cNvSpPr>
            <p:nvPr/>
          </p:nvSpPr>
          <p:spPr bwMode="auto">
            <a:xfrm>
              <a:off x="6629400" y="5130800"/>
              <a:ext cx="1588" cy="3048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25" name="Rectangle 49"/>
            <p:cNvSpPr>
              <a:spLocks noChangeArrowheads="1"/>
            </p:cNvSpPr>
            <p:nvPr/>
          </p:nvSpPr>
          <p:spPr bwMode="auto">
            <a:xfrm>
              <a:off x="2057400" y="5130800"/>
              <a:ext cx="304800" cy="304800"/>
            </a:xfrm>
            <a:prstGeom prst="rect">
              <a:avLst/>
            </a:prstGeom>
            <a:solidFill>
              <a:srgbClr val="EBAFA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8" name="Rectangle 72"/>
            <p:cNvSpPr>
              <a:spLocks noChangeArrowheads="1"/>
            </p:cNvSpPr>
            <p:nvPr/>
          </p:nvSpPr>
          <p:spPr bwMode="auto">
            <a:xfrm>
              <a:off x="7391400" y="5111341"/>
              <a:ext cx="304800" cy="304800"/>
            </a:xfrm>
            <a:prstGeom prst="rect">
              <a:avLst/>
            </a:prstGeom>
            <a:solidFill>
              <a:srgbClr val="EBAFAF"/>
            </a:solidFill>
            <a:ln w="255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49" name="Text Box 73"/>
            <p:cNvSpPr txBox="1">
              <a:spLocks noChangeArrowheads="1"/>
            </p:cNvSpPr>
            <p:nvPr/>
          </p:nvSpPr>
          <p:spPr bwMode="auto">
            <a:xfrm>
              <a:off x="7718425" y="5111341"/>
              <a:ext cx="1211079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Mark bit set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382588" y="5842000"/>
            <a:ext cx="6551612" cy="939800"/>
            <a:chOff x="382588" y="5842000"/>
            <a:chExt cx="6551612" cy="939800"/>
          </a:xfrm>
        </p:grpSpPr>
        <p:sp>
          <p:nvSpPr>
            <p:cNvPr id="24628" name="Freeform 52"/>
            <p:cNvSpPr>
              <a:spLocks/>
            </p:cNvSpPr>
            <p:nvPr/>
          </p:nvSpPr>
          <p:spPr bwMode="auto">
            <a:xfrm>
              <a:off x="2514600" y="6400800"/>
              <a:ext cx="1219200" cy="3810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240"/>
                </a:cxn>
                <a:cxn ang="0">
                  <a:pos x="0" y="96"/>
                </a:cxn>
              </a:cxnLst>
              <a:rect l="0" t="0" r="r" b="b"/>
              <a:pathLst>
                <a:path w="768" h="256">
                  <a:moveTo>
                    <a:pt x="768" y="0"/>
                  </a:moveTo>
                  <a:cubicBezTo>
                    <a:pt x="640" y="112"/>
                    <a:pt x="512" y="224"/>
                    <a:pt x="384" y="240"/>
                  </a:cubicBezTo>
                  <a:cubicBezTo>
                    <a:pt x="256" y="256"/>
                    <a:pt x="128" y="176"/>
                    <a:pt x="0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382588" y="5842000"/>
              <a:ext cx="6551612" cy="762686"/>
              <a:chOff x="382588" y="5842000"/>
              <a:chExt cx="6551612" cy="762686"/>
            </a:xfrm>
          </p:grpSpPr>
          <p:sp>
            <p:nvSpPr>
              <p:cNvPr id="24626" name="Freeform 50"/>
              <p:cNvSpPr>
                <a:spLocks/>
              </p:cNvSpPr>
              <p:nvPr/>
            </p:nvSpPr>
            <p:spPr bwMode="auto">
              <a:xfrm>
                <a:off x="3657600" y="58674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7" name="Freeform 51"/>
              <p:cNvSpPr>
                <a:spLocks/>
              </p:cNvSpPr>
              <p:nvPr/>
            </p:nvSpPr>
            <p:spPr bwMode="auto">
              <a:xfrm>
                <a:off x="4648200" y="58420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29" name="Text Box 53"/>
              <p:cNvSpPr txBox="1">
                <a:spLocks noChangeArrowheads="1"/>
              </p:cNvSpPr>
              <p:nvPr/>
            </p:nvSpPr>
            <p:spPr bwMode="auto">
              <a:xfrm>
                <a:off x="382588" y="6202395"/>
                <a:ext cx="1470572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After sweep</a:t>
                </a:r>
              </a:p>
            </p:txBody>
          </p:sp>
          <p:sp>
            <p:nvSpPr>
              <p:cNvPr id="24630" name="Line 54"/>
              <p:cNvSpPr>
                <a:spLocks noChangeShapeType="1"/>
              </p:cNvSpPr>
              <p:nvPr/>
            </p:nvSpPr>
            <p:spPr bwMode="auto">
              <a:xfrm>
                <a:off x="4343400" y="59944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1" name="Rectangle 55"/>
              <p:cNvSpPr>
                <a:spLocks noChangeArrowheads="1"/>
              </p:cNvSpPr>
              <p:nvPr/>
            </p:nvSpPr>
            <p:spPr bwMode="auto">
              <a:xfrm>
                <a:off x="20574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2" name="Rectangle 56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3" name="Rectangle 57"/>
              <p:cNvSpPr>
                <a:spLocks noChangeArrowheads="1"/>
              </p:cNvSpPr>
              <p:nvPr/>
            </p:nvSpPr>
            <p:spPr bwMode="auto">
              <a:xfrm>
                <a:off x="3276600" y="62484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4" name="Rectangle 58"/>
              <p:cNvSpPr>
                <a:spLocks noChangeArrowheads="1"/>
              </p:cNvSpPr>
              <p:nvPr/>
            </p:nvSpPr>
            <p:spPr bwMode="auto">
              <a:xfrm>
                <a:off x="38862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5" name="Rectangle 59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6" name="Rectangle 60"/>
              <p:cNvSpPr>
                <a:spLocks noChangeArrowheads="1"/>
              </p:cNvSpPr>
              <p:nvPr/>
            </p:nvSpPr>
            <p:spPr bwMode="auto">
              <a:xfrm>
                <a:off x="6019800" y="62484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37" name="Line 61"/>
              <p:cNvSpPr>
                <a:spLocks noChangeShapeType="1"/>
              </p:cNvSpPr>
              <p:nvPr/>
            </p:nvSpPr>
            <p:spPr bwMode="auto">
              <a:xfrm>
                <a:off x="29718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8" name="Line 62"/>
              <p:cNvSpPr>
                <a:spLocks noChangeShapeType="1"/>
              </p:cNvSpPr>
              <p:nvPr/>
            </p:nvSpPr>
            <p:spPr bwMode="auto">
              <a:xfrm>
                <a:off x="23622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39" name="Line 63"/>
              <p:cNvSpPr>
                <a:spLocks noChangeShapeType="1"/>
              </p:cNvSpPr>
              <p:nvPr/>
            </p:nvSpPr>
            <p:spPr bwMode="auto">
              <a:xfrm>
                <a:off x="3581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0" name="Line 64"/>
              <p:cNvSpPr>
                <a:spLocks noChangeShapeType="1"/>
              </p:cNvSpPr>
              <p:nvPr/>
            </p:nvSpPr>
            <p:spPr bwMode="auto">
              <a:xfrm>
                <a:off x="41910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1" name="Line 65"/>
              <p:cNvSpPr>
                <a:spLocks noChangeShapeType="1"/>
              </p:cNvSpPr>
              <p:nvPr/>
            </p:nvSpPr>
            <p:spPr bwMode="auto">
              <a:xfrm>
                <a:off x="44958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2" name="Line 66"/>
              <p:cNvSpPr>
                <a:spLocks noChangeShapeType="1"/>
              </p:cNvSpPr>
              <p:nvPr/>
            </p:nvSpPr>
            <p:spPr bwMode="auto">
              <a:xfrm>
                <a:off x="51054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3" name="Line 67"/>
              <p:cNvSpPr>
                <a:spLocks noChangeShapeType="1"/>
              </p:cNvSpPr>
              <p:nvPr/>
            </p:nvSpPr>
            <p:spPr bwMode="auto">
              <a:xfrm>
                <a:off x="54102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4" name="Line 68"/>
              <p:cNvSpPr>
                <a:spLocks noChangeShapeType="1"/>
              </p:cNvSpPr>
              <p:nvPr/>
            </p:nvSpPr>
            <p:spPr bwMode="auto">
              <a:xfrm>
                <a:off x="5715000" y="6248400"/>
                <a:ext cx="1588" cy="304800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5" name="Line 69"/>
              <p:cNvSpPr>
                <a:spLocks noChangeShapeType="1"/>
              </p:cNvSpPr>
              <p:nvPr/>
            </p:nvSpPr>
            <p:spPr bwMode="auto">
              <a:xfrm>
                <a:off x="63246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6" name="Line 70"/>
              <p:cNvSpPr>
                <a:spLocks noChangeShapeType="1"/>
              </p:cNvSpPr>
              <p:nvPr/>
            </p:nvSpPr>
            <p:spPr bwMode="auto">
              <a:xfrm>
                <a:off x="6629400" y="62484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47" name="Rectangle 71"/>
              <p:cNvSpPr>
                <a:spLocks noChangeArrowheads="1"/>
              </p:cNvSpPr>
              <p:nvPr/>
            </p:nvSpPr>
            <p:spPr bwMode="auto">
              <a:xfrm>
                <a:off x="4800600" y="6248400"/>
                <a:ext cx="12192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  <p:sp>
            <p:nvSpPr>
              <p:cNvPr id="24650" name="Rectangle 74"/>
              <p:cNvSpPr>
                <a:spLocks noChangeArrowheads="1"/>
              </p:cNvSpPr>
              <p:nvPr/>
            </p:nvSpPr>
            <p:spPr bwMode="auto">
              <a:xfrm>
                <a:off x="2667000" y="6248400"/>
                <a:ext cx="609600" cy="304800"/>
              </a:xfrm>
              <a:prstGeom prst="rect">
                <a:avLst/>
              </a:prstGeom>
              <a:solidFill>
                <a:srgbClr val="F6F5BD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free</a:t>
                </a:r>
              </a:p>
            </p:txBody>
          </p:sp>
        </p:grpSp>
      </p:grpSp>
      <p:grpSp>
        <p:nvGrpSpPr>
          <p:cNvPr id="81" name="Group 80"/>
          <p:cNvGrpSpPr/>
          <p:nvPr/>
        </p:nvGrpSpPr>
        <p:grpSpPr>
          <a:xfrm>
            <a:off x="379413" y="3461952"/>
            <a:ext cx="8764587" cy="1141798"/>
            <a:chOff x="379413" y="3461952"/>
            <a:chExt cx="8764587" cy="1141798"/>
          </a:xfrm>
        </p:grpSpPr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4030807" y="3461952"/>
              <a:ext cx="63386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379413" y="3617893"/>
              <a:ext cx="8764587" cy="985857"/>
              <a:chOff x="379413" y="3617893"/>
              <a:chExt cx="8764587" cy="985857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auto">
              <a:xfrm>
                <a:off x="3657600" y="368935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auto">
              <a:xfrm>
                <a:off x="4648200" y="366395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auto">
              <a:xfrm>
                <a:off x="2362200" y="4222750"/>
                <a:ext cx="13716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5" name="Text Box 9"/>
              <p:cNvSpPr txBox="1">
                <a:spLocks noChangeArrowheads="1"/>
              </p:cNvSpPr>
              <p:nvPr/>
            </p:nvSpPr>
            <p:spPr bwMode="auto">
              <a:xfrm>
                <a:off x="379413" y="4035340"/>
                <a:ext cx="149557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Before mark</a:t>
                </a:r>
              </a:p>
            </p:txBody>
          </p:sp>
          <p:sp>
            <p:nvSpPr>
              <p:cNvPr id="24586" name="Line 10"/>
              <p:cNvSpPr>
                <a:spLocks noChangeShapeType="1"/>
              </p:cNvSpPr>
              <p:nvPr/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8" name="Rectangle 12"/>
              <p:cNvSpPr>
                <a:spLocks noChangeArrowheads="1"/>
              </p:cNvSpPr>
              <p:nvPr/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9" name="Rectangle 13"/>
              <p:cNvSpPr>
                <a:spLocks noChangeArrowheads="1"/>
              </p:cNvSpPr>
              <p:nvPr/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0" name="Rectangle 14"/>
              <p:cNvSpPr>
                <a:spLocks noChangeArrowheads="1"/>
              </p:cNvSpPr>
              <p:nvPr/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1" name="Rectangle 15"/>
              <p:cNvSpPr>
                <a:spLocks noChangeArrowheads="1"/>
              </p:cNvSpPr>
              <p:nvPr/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2" name="Rectangle 16"/>
              <p:cNvSpPr>
                <a:spLocks noChangeArrowheads="1"/>
              </p:cNvSpPr>
              <p:nvPr/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3" name="Rectangle 17"/>
              <p:cNvSpPr>
                <a:spLocks noChangeArrowheads="1"/>
              </p:cNvSpPr>
              <p:nvPr/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4" name="Line 18"/>
              <p:cNvSpPr>
                <a:spLocks noChangeShapeType="1"/>
              </p:cNvSpPr>
              <p:nvPr/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6" name="Line 20"/>
              <p:cNvSpPr>
                <a:spLocks noChangeShapeType="1"/>
              </p:cNvSpPr>
              <p:nvPr/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/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/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0" name="Line 24"/>
              <p:cNvSpPr>
                <a:spLocks noChangeShapeType="1"/>
              </p:cNvSpPr>
              <p:nvPr/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1" name="Line 25"/>
              <p:cNvSpPr>
                <a:spLocks noChangeShapeType="1"/>
              </p:cNvSpPr>
              <p:nvPr/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2" name="Line 26"/>
              <p:cNvSpPr>
                <a:spLocks noChangeShapeType="1"/>
              </p:cNvSpPr>
              <p:nvPr/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3" name="Line 27"/>
              <p:cNvSpPr>
                <a:spLocks noChangeShapeType="1"/>
              </p:cNvSpPr>
              <p:nvPr/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7696200" y="3617893"/>
                <a:ext cx="14478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0" i="1" dirty="0" smtClean="0">
                    <a:latin typeface="Calibri" pitchFamily="34" charset="0"/>
                  </a:rPr>
                  <a:t>Note: arrows here denote memory refs, not free list </a:t>
                </a:r>
                <a:r>
                  <a:rPr lang="en-US" sz="1400" b="0" i="1" dirty="0" err="1" smtClean="0">
                    <a:latin typeface="Calibri" pitchFamily="34" charset="0"/>
                  </a:rPr>
                  <a:t>ptrs</a:t>
                </a:r>
                <a:r>
                  <a:rPr lang="en-US" sz="1400" b="0" i="1" dirty="0" smtClean="0">
                    <a:latin typeface="Calibri" pitchFamily="34" charset="0"/>
                  </a:rPr>
                  <a:t>. 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84582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Assumptions For a Simple Implementation</a:t>
            </a:r>
            <a:endParaRPr lang="en-GB" dirty="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74750"/>
            <a:ext cx="8701087" cy="5378450"/>
          </a:xfrm>
          <a:ln/>
        </p:spPr>
        <p:txBody>
          <a:bodyPr/>
          <a:lstStyle/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Application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new(n)</a:t>
            </a:r>
            <a:r>
              <a:rPr lang="en-GB" b="1" dirty="0"/>
              <a:t>: </a:t>
            </a:r>
            <a:r>
              <a:rPr lang="en-GB" b="1" dirty="0" smtClean="0"/>
              <a:t> </a:t>
            </a:r>
            <a:r>
              <a:rPr lang="en-GB" dirty="0" smtClean="0"/>
              <a:t>returns </a:t>
            </a:r>
            <a:r>
              <a:rPr lang="en-GB" dirty="0"/>
              <a:t>pointer to new block with all locations cleared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read(</a:t>
            </a:r>
            <a:r>
              <a:rPr lang="en-GB" b="1" dirty="0" err="1">
                <a:latin typeface="Courier New" pitchFamily="49" charset="0"/>
              </a:rPr>
              <a:t>b,i</a:t>
            </a:r>
            <a:r>
              <a:rPr lang="en-GB" b="1" dirty="0">
                <a:latin typeface="Courier New" pitchFamily="49" charset="0"/>
              </a:rPr>
              <a:t>):</a:t>
            </a:r>
            <a:r>
              <a:rPr lang="en-GB" b="1" dirty="0"/>
              <a:t> </a:t>
            </a:r>
            <a:r>
              <a:rPr lang="en-GB" dirty="0"/>
              <a:t>read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  <a:r>
              <a:rPr lang="en-GB" dirty="0"/>
              <a:t> into register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write(</a:t>
            </a:r>
            <a:r>
              <a:rPr lang="en-GB" b="1" dirty="0" err="1">
                <a:latin typeface="Courier New" pitchFamily="49" charset="0"/>
              </a:rPr>
              <a:t>b,i,v</a:t>
            </a:r>
            <a:r>
              <a:rPr lang="en-GB" b="1" dirty="0">
                <a:latin typeface="Courier New" pitchFamily="49" charset="0"/>
              </a:rPr>
              <a:t>): </a:t>
            </a:r>
            <a:r>
              <a:rPr lang="en-GB" dirty="0"/>
              <a:t>write </a:t>
            </a:r>
            <a:r>
              <a:rPr lang="en-GB" b="1" dirty="0">
                <a:latin typeface="Courier New" pitchFamily="49" charset="0"/>
              </a:rPr>
              <a:t>v</a:t>
            </a:r>
            <a:r>
              <a:rPr lang="en-GB" dirty="0"/>
              <a:t> into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0" indent="0">
              <a:lnSpc>
                <a:spcPct val="95000"/>
              </a:lnSpc>
              <a:spcBef>
                <a:spcPts val="1125"/>
              </a:spcBef>
              <a:buSzPct val="100000"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sz="1800" dirty="0">
              <a:solidFill>
                <a:srgbClr val="000066"/>
              </a:solidFill>
            </a:endParaRPr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Each block will have a header word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addressed as </a:t>
            </a:r>
            <a:r>
              <a:rPr lang="en-GB" b="1" dirty="0">
                <a:latin typeface="Courier New" pitchFamily="49" charset="0"/>
              </a:rPr>
              <a:t>b[-1]</a:t>
            </a:r>
            <a:r>
              <a:rPr lang="en-GB" dirty="0"/>
              <a:t>, for a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Used for different purposes in different collectors</a:t>
            </a:r>
          </a:p>
          <a:p>
            <a:pPr marL="431800" lvl="1" indent="-215900">
              <a:lnSpc>
                <a:spcPct val="100000"/>
              </a:lnSpc>
              <a:buSzPct val="75000"/>
              <a:buFont typeface="Wingdings" charset="2"/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Instructions used by the Garbage Collector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990000"/>
                </a:solidFill>
                <a:latin typeface="Courier New" pitchFamily="49" charset="0"/>
              </a:rPr>
              <a:t>is_ptr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(p):</a:t>
            </a:r>
            <a:r>
              <a:rPr lang="en-GB" dirty="0">
                <a:solidFill>
                  <a:srgbClr val="990000"/>
                </a:solidFill>
              </a:rPr>
              <a:t> determines whether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dirty="0">
                <a:solidFill>
                  <a:srgbClr val="990000"/>
                </a:solidFill>
              </a:rPr>
              <a:t> is a pointer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length(b</a:t>
            </a:r>
            <a:r>
              <a:rPr lang="en-GB" b="1" dirty="0">
                <a:solidFill>
                  <a:srgbClr val="990000"/>
                </a:solidFill>
              </a:rPr>
              <a:t>): </a:t>
            </a:r>
            <a:r>
              <a:rPr lang="en-GB" b="1" dirty="0" smtClean="0">
                <a:solidFill>
                  <a:srgbClr val="990000"/>
                </a:solidFill>
              </a:rPr>
              <a:t> </a:t>
            </a:r>
            <a:r>
              <a:rPr lang="en-GB" dirty="0" smtClean="0">
                <a:solidFill>
                  <a:srgbClr val="990000"/>
                </a:solidFill>
              </a:rPr>
              <a:t>returns </a:t>
            </a:r>
            <a:r>
              <a:rPr lang="en-GB" dirty="0">
                <a:solidFill>
                  <a:srgbClr val="990000"/>
                </a:solidFill>
              </a:rPr>
              <a:t>the length of block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b</a:t>
            </a:r>
            <a:r>
              <a:rPr lang="en-GB" dirty="0">
                <a:solidFill>
                  <a:srgbClr val="990000"/>
                </a:solidFill>
              </a:rPr>
              <a:t>, not including the header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 pitchFamily="49" charset="0"/>
              </a:rPr>
              <a:t>get_roots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: </a:t>
            </a:r>
            <a:r>
              <a:rPr lang="en-GB" b="1" dirty="0" smtClean="0"/>
              <a:t> </a:t>
            </a:r>
            <a:r>
              <a:rPr lang="en-GB" dirty="0" smtClean="0"/>
              <a:t>returns </a:t>
            </a:r>
            <a:r>
              <a:rPr lang="en-GB" dirty="0"/>
              <a:t>all the roots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Mark and Sweep (cont.)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71306" y="1593316"/>
            <a:ext cx="7834494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do nothing if not pointer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check if already marked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call mark on all words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	   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71306" y="4337050"/>
            <a:ext cx="4378419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ptr sweep(ptr p, ptr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while (p &lt;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if markBitSet(p)</a:t>
            </a:r>
            <a:b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   clearMarkBit();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else if (allocateBitSet(p))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      p += length(p);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80613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Last Lecture: </a:t>
            </a:r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9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73063"/>
            <a:ext cx="8001000" cy="76993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449897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“conservative </a:t>
            </a:r>
            <a:r>
              <a:rPr lang="en-GB" dirty="0" smtClean="0"/>
              <a:t>garbage collector</a:t>
            </a:r>
            <a:r>
              <a:rPr lang="en-GB" dirty="0"/>
              <a:t>” for C programs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is_ptr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 </a:t>
            </a:r>
            <a:r>
              <a:rPr lang="en-GB" dirty="0"/>
              <a:t>determines if a word is a pointer by checking if it points to an allocated block of </a:t>
            </a:r>
            <a:r>
              <a:rPr lang="en-GB" dirty="0" smtClean="0"/>
              <a:t>memory</a:t>
            </a:r>
            <a:endParaRPr lang="en-GB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But, in C </a:t>
            </a:r>
            <a:r>
              <a:rPr lang="en-GB" dirty="0" smtClean="0"/>
              <a:t>pointers </a:t>
            </a:r>
            <a:r>
              <a:rPr lang="en-GB" dirty="0"/>
              <a:t>can point to the middle of a </a:t>
            </a:r>
            <a:r>
              <a:rPr lang="en-GB" dirty="0" smtClean="0"/>
              <a:t>block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how </a:t>
            </a:r>
            <a:r>
              <a:rPr lang="en-GB" dirty="0" smtClean="0"/>
              <a:t>to find </a:t>
            </a:r>
            <a:r>
              <a:rPr lang="en-GB" dirty="0"/>
              <a:t>the beginning of the block?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</a:t>
            </a:r>
            <a:r>
              <a:rPr lang="en-GB" dirty="0" smtClean="0"/>
              <a:t>binary tree </a:t>
            </a:r>
            <a:r>
              <a:rPr lang="en-GB" dirty="0"/>
              <a:t>to keep track of all allocated blocks (key is start-of-block)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Balanced-tree pointers can be stored in header (use two additional words)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607276" y="3216275"/>
            <a:ext cx="32004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72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360820" y="2886761"/>
            <a:ext cx="80212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Header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29651" y="2590800"/>
            <a:ext cx="45243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ptr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055076" y="2911475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235676" y="3216275"/>
            <a:ext cx="1371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356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9694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9725" y="5759450"/>
            <a:ext cx="1097280" cy="33535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962400" y="5759450"/>
            <a:ext cx="1828800" cy="335358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074845" y="5438775"/>
            <a:ext cx="62589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Head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00104" y="5438775"/>
            <a:ext cx="58090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D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ata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794125" y="5988050"/>
            <a:ext cx="228600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888110" y="6369050"/>
            <a:ext cx="50075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eft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698464" y="6369050"/>
            <a:ext cx="624287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ight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838227" y="5784850"/>
            <a:ext cx="469121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S</a:t>
            </a:r>
            <a:r>
              <a:rPr lang="en-GB" sz="1400" b="1" dirty="0" smtClean="0">
                <a:latin typeface="Calibri" pitchFamily="34" charset="0"/>
                <a:ea typeface="msgothic" charset="0"/>
                <a:cs typeface="msgothic" charset="0"/>
              </a:rPr>
              <a:t>ize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276600" y="5756190"/>
            <a:ext cx="338618" cy="33861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3106738" y="5988050"/>
            <a:ext cx="307975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400800" y="5943600"/>
            <a:ext cx="236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Left:</a:t>
            </a:r>
            <a:r>
              <a:rPr lang="en-US" sz="1800" b="0" dirty="0" smtClean="0">
                <a:latin typeface="Calibri" pitchFamily="34" charset="0"/>
              </a:rPr>
              <a:t> smaller addresses</a:t>
            </a:r>
          </a:p>
          <a:p>
            <a:r>
              <a:rPr lang="en-US" sz="1800" dirty="0" smtClean="0">
                <a:latin typeface="Calibri" pitchFamily="34" charset="0"/>
              </a:rPr>
              <a:t>Right:</a:t>
            </a:r>
            <a:r>
              <a:rPr lang="en-US" sz="1800" b="0" dirty="0" smtClean="0">
                <a:latin typeface="Calibri" pitchFamily="34" charset="0"/>
              </a:rPr>
              <a:t> larger addresses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nimBg="1"/>
      <p:bldP spid="26638" grpId="0" animBg="1"/>
      <p:bldP spid="26639" grpId="0"/>
      <p:bldP spid="26640" grpId="0"/>
      <p:bldP spid="26642" grpId="0" animBg="1"/>
      <p:bldP spid="26643" grpId="0"/>
      <p:bldP spid="26644" grpId="0"/>
      <p:bldP spid="26645" grpId="0"/>
      <p:bldP spid="23" grpId="0" animBg="1"/>
      <p:bldP spid="26641" grpId="0" animBg="1"/>
      <p:bldP spid="2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Explicit free lists</a:t>
            </a:r>
            <a:r>
              <a:rPr lang="en-US" dirty="0" smtClean="0"/>
              <a:t>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 smtClean="0"/>
              <a:t>C </a:t>
            </a:r>
            <a:r>
              <a:rPr lang="en-US" dirty="0"/>
              <a:t>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Associativity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</a:t>
            </a:r>
            <a:r>
              <a:rPr lang="en-US" sz="1800" dirty="0">
                <a:latin typeface="Courier New" pitchFamily="49" charset="0"/>
              </a:rPr>
              <a:t>-&gt;  </a:t>
            </a:r>
            <a:r>
              <a:rPr lang="en-US" sz="1800" dirty="0" smtClean="0">
                <a:latin typeface="Courier New" pitchFamily="49" charset="0"/>
              </a:rPr>
              <a:t>. ++ --</a:t>
            </a:r>
            <a:r>
              <a:rPr lang="en-US" sz="1800" dirty="0">
                <a:latin typeface="Courier New" pitchFamily="49" charset="0"/>
              </a:rPr>
              <a:t>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</a:t>
            </a:r>
            <a:r>
              <a:rPr lang="en-US" sz="1800" dirty="0" smtClean="0">
                <a:latin typeface="Courier New" pitchFamily="49" charset="0"/>
              </a:rPr>
              <a:t>-</a:t>
            </a:r>
            <a:r>
              <a:rPr lang="en-US" sz="1800" dirty="0">
                <a:latin typeface="Courier New" pitchFamily="49" charset="0"/>
              </a:rPr>
              <a:t>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</a:t>
            </a:r>
            <a:r>
              <a:rPr lang="en-US" sz="1800" dirty="0">
                <a:solidFill>
                  <a:srgbClr val="000000"/>
                </a:solidFill>
                <a:latin typeface="Courier New" pitchFamily="49" charset="0"/>
              </a:rPr>
              <a:t>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</a:t>
            </a:r>
            <a:r>
              <a:rPr lang="en-US" sz="2000" dirty="0" smtClean="0">
                <a:latin typeface="Courier New" pitchFamily="49" charset="0"/>
              </a:rPr>
              <a:t>&gt;</a:t>
            </a:r>
            <a:r>
              <a:rPr lang="en-US" sz="2000" dirty="0" smtClean="0"/>
              <a:t>, </a:t>
            </a:r>
            <a:r>
              <a:rPr lang="en-US" sz="2000" dirty="0" smtClean="0">
                <a:latin typeface="Courier New"/>
                <a:cs typeface="Courier New"/>
              </a:rPr>
              <a:t>()</a:t>
            </a:r>
            <a:r>
              <a:rPr lang="en-US" sz="2000" dirty="0" smtClean="0"/>
              <a:t>, and </a:t>
            </a:r>
            <a:r>
              <a:rPr lang="en-US" sz="2000" dirty="0" smtClean="0">
                <a:latin typeface="Courier New"/>
                <a:cs typeface="Courier New"/>
              </a:rPr>
              <a:t>[]</a:t>
            </a:r>
            <a:r>
              <a:rPr lang="en-US" sz="2000" dirty="0" smtClean="0"/>
              <a:t> have high precedence, with </a:t>
            </a:r>
            <a:r>
              <a:rPr lang="en-US" sz="2000" dirty="0" smtClean="0">
                <a:latin typeface="Courier New"/>
                <a:cs typeface="Courier New"/>
              </a:rPr>
              <a:t>*</a:t>
            </a:r>
            <a:r>
              <a:rPr lang="en-US" sz="2000" dirty="0" smtClean="0"/>
              <a:t> and </a:t>
            </a:r>
            <a:r>
              <a:rPr lang="en-US" sz="2000" dirty="0" smtClean="0">
                <a:latin typeface="Courier New"/>
                <a:cs typeface="Courier New"/>
              </a:rPr>
              <a:t>&amp;</a:t>
            </a:r>
            <a:r>
              <a:rPr lang="en-US" sz="2000" dirty="0" smtClean="0"/>
              <a:t> just below</a:t>
            </a:r>
          </a:p>
          <a:p>
            <a:pPr marL="63500" indent="-238125"/>
            <a:r>
              <a:rPr lang="en-US" sz="2000" dirty="0" smtClean="0"/>
              <a:t>Unary </a:t>
            </a:r>
            <a:r>
              <a:rPr lang="en-US" sz="2000" dirty="0" smtClean="0">
                <a:latin typeface="Courier New"/>
                <a:cs typeface="Courier New"/>
              </a:rPr>
              <a:t>+</a:t>
            </a:r>
            <a:r>
              <a:rPr lang="en-US" sz="2000" dirty="0" smtClean="0">
                <a:latin typeface="+mn-lt"/>
                <a:cs typeface="Courier New"/>
              </a:rPr>
              <a:t>,</a:t>
            </a:r>
            <a:r>
              <a:rPr lang="en-US" sz="2000" dirty="0" smtClean="0">
                <a:latin typeface="Courier New"/>
                <a:cs typeface="Courier New"/>
              </a:rPr>
              <a:t> -</a:t>
            </a:r>
            <a:r>
              <a:rPr lang="en-US" sz="2000" dirty="0" smtClean="0"/>
              <a:t>, and </a:t>
            </a:r>
            <a:r>
              <a:rPr lang="en-US" sz="2000" dirty="0" smtClean="0">
                <a:latin typeface="Courier New"/>
                <a:cs typeface="Courier New"/>
              </a:rPr>
              <a:t>*</a:t>
            </a:r>
            <a:r>
              <a:rPr lang="en-US" sz="2000" dirty="0" smtClean="0"/>
              <a:t> have higher precedence than binary forms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791200" y="6473551"/>
            <a:ext cx="309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53, updated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7200" y="808196"/>
            <a:ext cx="3742486" cy="1784092"/>
            <a:chOff x="457200" y="808196"/>
            <a:chExt cx="3742486" cy="1784092"/>
          </a:xfrm>
        </p:grpSpPr>
        <p:sp>
          <p:nvSpPr>
            <p:cNvPr id="2" name="Oval 1"/>
            <p:cNvSpPr/>
            <p:nvPr/>
          </p:nvSpPr>
          <p:spPr bwMode="auto">
            <a:xfrm>
              <a:off x="2362200" y="12192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 smtClean="0"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295400" y="15240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 smtClean="0">
                <a:latin typeface="+mn-lt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209800" y="1546083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 smtClean="0">
                <a:latin typeface="+mn-lt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7200" y="20574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 smtClean="0">
                <a:latin typeface="+mn-lt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>
              <a:off x="3124200" y="962085"/>
              <a:ext cx="381000" cy="333315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3429000" y="1927083"/>
              <a:ext cx="6463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0000FF"/>
                  </a:solidFill>
                  <a:latin typeface="Calibri" pitchFamily="34" charset="0"/>
                </a:rPr>
                <a:t>Unary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905521" y="1897797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502059" y="808196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0000FF"/>
                  </a:solidFill>
                  <a:latin typeface="Calibri" pitchFamily="34" charset="0"/>
                </a:rPr>
                <a:t>Postfix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86634" y="2284511"/>
              <a:ext cx="6719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0000FF"/>
                  </a:solidFill>
                  <a:latin typeface="Calibri" pitchFamily="34" charset="0"/>
                </a:rPr>
                <a:t>Binary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363155" y="2255225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585839" y="2159284"/>
              <a:ext cx="6206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0000FF"/>
                  </a:solidFill>
                  <a:latin typeface="Calibri" pitchFamily="34" charset="0"/>
                </a:rPr>
                <a:t>Prefix</a:t>
              </a:r>
            </a:p>
          </p:txBody>
        </p:sp>
        <p:cxnSp>
          <p:nvCxnSpPr>
            <p:cNvPr id="20" name="Straight Arrow Connector 19"/>
            <p:cNvCxnSpPr>
              <a:endCxn id="8" idx="5"/>
            </p:cNvCxnSpPr>
            <p:nvPr/>
          </p:nvCxnSpPr>
          <p:spPr bwMode="auto">
            <a:xfrm flipH="1" flipV="1">
              <a:off x="2075889" y="1849204"/>
              <a:ext cx="586151" cy="440398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 smtClean="0"/>
              <a:t>C </a:t>
            </a:r>
            <a:r>
              <a:rPr lang="en-US" dirty="0"/>
              <a:t>Pointer </a:t>
            </a:r>
            <a:r>
              <a:rPr lang="en-US" dirty="0" smtClean="0"/>
              <a:t>Declarations: Test Yourself!</a:t>
            </a:r>
            <a:endParaRPr lang="en-US" dirty="0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531018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</a:t>
            </a:r>
            <a:r>
              <a:rPr lang="en-US" sz="1800" dirty="0" smtClean="0">
                <a:latin typeface="Courier New" charset="0"/>
              </a:rPr>
              <a:t>*(p[</a:t>
            </a:r>
            <a:r>
              <a:rPr lang="en-US" sz="1800" dirty="0">
                <a:latin typeface="Courier New" charset="0"/>
              </a:rPr>
              <a:t>13</a:t>
            </a:r>
            <a:r>
              <a:rPr lang="en-US" sz="1800" dirty="0" smtClean="0">
                <a:latin typeface="Courier New" charset="0"/>
              </a:rPr>
              <a:t>])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(*(*f())[13])()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p</a:t>
            </a:r>
            <a:r>
              <a:rPr lang="en-US" sz="1800" b="0" dirty="0">
                <a:solidFill>
                  <a:srgbClr val="0070C0"/>
                </a:solidFill>
                <a:latin typeface="+mn-lt"/>
              </a:rPr>
              <a:t> is an array[13] of pointer to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solidFill>
                  <a:srgbClr val="0070C0"/>
                </a:solidFill>
                <a:latin typeface="+mn-lt"/>
              </a:rPr>
              <a:t>p is </a:t>
            </a:r>
            <a:r>
              <a:rPr lang="en-US" sz="1800" b="0" dirty="0" smtClean="0">
                <a:solidFill>
                  <a:srgbClr val="0070C0"/>
                </a:solidFill>
                <a:latin typeface="+mn-lt"/>
              </a:rPr>
              <a:t>an </a:t>
            </a:r>
            <a:r>
              <a:rPr lang="en-US" sz="1800" b="0" dirty="0">
                <a:solidFill>
                  <a:srgbClr val="0070C0"/>
                </a:solidFill>
                <a:latin typeface="+mn-lt"/>
              </a:rPr>
              <a:t>array[13] of </a:t>
            </a:r>
            <a:r>
              <a:rPr lang="en-US" sz="1800" b="0" dirty="0" smtClean="0">
                <a:solidFill>
                  <a:srgbClr val="0070C0"/>
                </a:solidFill>
                <a:latin typeface="+mn-lt"/>
              </a:rPr>
              <a:t>pointer to </a:t>
            </a:r>
            <a:r>
              <a:rPr lang="en-US" sz="1800" b="0" dirty="0" err="1" smtClean="0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p</a:t>
            </a:r>
            <a:r>
              <a:rPr lang="en-US" sz="1800" b="0" dirty="0">
                <a:solidFill>
                  <a:srgbClr val="0070C0"/>
                </a:solidFill>
                <a:latin typeface="+mn-lt"/>
              </a:rPr>
              <a:t> is a pointer to an array[13] of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f</a:t>
            </a:r>
            <a:r>
              <a:rPr lang="en-US" sz="1800" b="0" dirty="0">
                <a:solidFill>
                  <a:srgbClr val="C00000"/>
                </a:solidFill>
                <a:latin typeface="+mn-lt"/>
              </a:rPr>
              <a:t> is a function returning a pointer to </a:t>
            </a: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int</a:t>
            </a:r>
            <a:endParaRPr lang="en-US" sz="1800" b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f</a:t>
            </a:r>
            <a:r>
              <a:rPr lang="en-US" sz="1800" b="0" dirty="0">
                <a:solidFill>
                  <a:srgbClr val="C00000"/>
                </a:solidFill>
                <a:latin typeface="+mn-lt"/>
              </a:rPr>
              <a:t> is a pointer to a function returning </a:t>
            </a: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int</a:t>
            </a:r>
            <a:endParaRPr lang="en-US" sz="1800" b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81995" name="Text Box 11"/>
          <p:cNvSpPr txBox="1">
            <a:spLocks noChangeArrowheads="1"/>
          </p:cNvSpPr>
          <p:nvPr/>
        </p:nvSpPr>
        <p:spPr bwMode="auto">
          <a:xfrm>
            <a:off x="3733800" y="4921250"/>
            <a:ext cx="4140692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f is a function returning ptr to an array[13]</a:t>
            </a:r>
          </a:p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of pointers to functions returning int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5715000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returning pointers to array[5] of ints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8" grpId="0" autoUpdateAnimBg="0"/>
      <p:bldP spid="681989" grpId="0" autoUpdateAnimBg="0"/>
      <p:bldP spid="681990" grpId="0" autoUpdateAnimBg="0"/>
      <p:bldP spid="681991" grpId="0" autoUpdateAnimBg="0"/>
      <p:bldP spid="681992" grpId="0" autoUpdateAnimBg="0"/>
      <p:bldP spid="681993" grpId="0" autoUpdateAnimBg="0"/>
      <p:bldP spid="681994" grpId="0" autoUpdateAnimBg="0"/>
      <p:bldP spid="681995" grpId="0" autoUpdateAnimBg="0"/>
      <p:bldP spid="681996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</a:t>
            </a:r>
            <a:r>
              <a:rPr lang="en-GB" dirty="0" err="1">
                <a:latin typeface="Courier New" pitchFamily="49" charset="0"/>
              </a:rPr>
              <a:t>scanf</a:t>
            </a:r>
            <a:r>
              <a:rPr lang="en-GB" dirty="0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764146" cy="169495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1" dirty="0" smtClean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ru-RU" sz="2000" dirty="0"/>
              <a:t>"</a:t>
            </a:r>
            <a:r>
              <a:rPr lang="en-GB" sz="2000" b="1" dirty="0" smtClean="0">
                <a:latin typeface="Courier New" pitchFamily="49" charset="0"/>
                <a:ea typeface="msgothic" charset="0"/>
                <a:cs typeface="msgothic" charset="0"/>
              </a:rPr>
              <a:t>%d</a:t>
            </a:r>
            <a:r>
              <a:rPr lang="ru-RU" sz="2000" dirty="0"/>
              <a:t>"</a:t>
            </a:r>
            <a:r>
              <a:rPr lang="en-GB" sz="2000" b="1" dirty="0" smtClean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Assuming that heap data is initialized to </a:t>
            </a:r>
            <a:r>
              <a:rPr lang="en-GB" dirty="0" smtClean="0"/>
              <a:t>zero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avoid by using </a:t>
            </a:r>
            <a:r>
              <a:rPr lang="en-GB" dirty="0" err="1" smtClean="0">
                <a:latin typeface="Courier New"/>
                <a:cs typeface="Courier New"/>
              </a:rPr>
              <a:t>calloc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+=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the (possibly) wrong sized </a:t>
            </a:r>
            <a:r>
              <a:rPr lang="en-GB" dirty="0" smtClean="0"/>
              <a:t>object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you spot the bug?</a:t>
            </a:r>
            <a:endParaRPr lang="en-GB" dirty="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p[i]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Off-by-</a:t>
            </a:r>
            <a:r>
              <a:rPr lang="en-GB"/>
              <a:t>one </a:t>
            </a:r>
            <a:r>
              <a:rPr lang="en-GB" smtClean="0"/>
              <a:t>errors</a:t>
            </a:r>
            <a:endParaRPr lang="en-GB" dirty="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smtClean="0">
                <a:latin typeface="Courier New" pitchFamily="49" charset="0"/>
                <a:ea typeface="msgothic" charset="0"/>
                <a:cs typeface="msgothic" charset="0"/>
              </a:rPr>
              <a:t>char </a:t>
            </a:r>
            <a:r>
              <a:rPr lang="en-GB" sz="2000" smtClean="0">
                <a:latin typeface="Courier New" pitchFamily="49" charset="0"/>
                <a:ea typeface="msgothic" charset="0"/>
                <a:cs typeface="msgothic" charset="0"/>
              </a:rPr>
              <a:t>**p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p 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 smtClean="0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 *))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 smtClean="0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 smtClean="0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&lt;=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N; </a:t>
            </a:r>
            <a:r>
              <a:rPr lang="en-GB" sz="2000" dirty="0" err="1" smtClean="0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   p[</a:t>
            </a:r>
            <a:r>
              <a:rPr lang="en-GB" sz="2000" dirty="0" err="1" smtClean="0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 err="1" smtClean="0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 smtClean="0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}</a:t>
            </a: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72000"/>
            <a:ext cx="3567851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char *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p 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strlen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(s))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 smtClean="0">
                <a:latin typeface="Courier New" pitchFamily="49" charset="0"/>
                <a:ea typeface="msgothic" charset="0"/>
                <a:cs typeface="msgothic" charset="0"/>
              </a:rPr>
              <a:t>strcpy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 smtClean="0">
                <a:latin typeface="Courier New" pitchFamily="49" charset="0"/>
                <a:ea typeface="msgothic" charset="0"/>
                <a:cs typeface="msgothic" charset="0"/>
              </a:rPr>
              <a:t>p,s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);</a:t>
            </a: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Basis </a:t>
            </a:r>
            <a:r>
              <a:rPr lang="en-GB" dirty="0"/>
              <a:t>for classic buffer overflow </a:t>
            </a:r>
            <a:r>
              <a:rPr lang="en-GB" dirty="0" smtClean="0"/>
              <a:t>attacks</a:t>
            </a:r>
            <a:endParaRPr lang="en-GB" dirty="0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>
                <a:solidFill>
                  <a:srgbClr val="C00000"/>
                </a:solidFill>
              </a:rPr>
              <a:t>Summary: </a:t>
            </a:r>
            <a:r>
              <a:rPr lang="en-GB" dirty="0" smtClean="0"/>
              <a:t>Implicit Lists</a:t>
            </a:r>
            <a:endParaRPr lang="en-GB" dirty="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  <a:endParaRPr lang="en-GB" dirty="0" smtClean="0"/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linear </a:t>
            </a:r>
            <a:r>
              <a:rPr lang="en-GB" dirty="0"/>
              <a:t>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  <a:endParaRPr lang="en-GB" dirty="0" smtClean="0"/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constant </a:t>
            </a:r>
            <a:r>
              <a:rPr lang="en-GB" dirty="0"/>
              <a:t>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usage: </a:t>
            </a:r>
            <a:endParaRPr lang="en-GB" dirty="0" smtClean="0"/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will </a:t>
            </a:r>
            <a:r>
              <a:rPr lang="en-GB" dirty="0"/>
              <a:t>depend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Not </a:t>
            </a:r>
            <a:r>
              <a:rPr lang="en-GB" dirty="0"/>
              <a:t>used in practice for </a:t>
            </a:r>
            <a:r>
              <a:rPr lang="en-GB" dirty="0" err="1" smtClean="0">
                <a:latin typeface="Courier New" pitchFamily="49" charset="0"/>
              </a:rPr>
              <a:t>malloc</a:t>
            </a:r>
            <a:r>
              <a:rPr lang="en-GB" dirty="0" smtClean="0">
                <a:latin typeface="Courier New" pitchFamily="49" charset="0"/>
              </a:rPr>
              <a:t>/free </a:t>
            </a:r>
            <a:r>
              <a:rPr lang="en-GB" dirty="0" smtClean="0"/>
              <a:t>because </a:t>
            </a:r>
            <a:r>
              <a:rPr lang="en-GB" dirty="0"/>
              <a:t>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However</a:t>
            </a:r>
            <a:r>
              <a:rPr lang="en-GB" dirty="0"/>
              <a:t>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294190338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</a:t>
            </a:r>
            <a:r>
              <a:rPr lang="en-GB" sz="2000" dirty="0" smtClean="0">
                <a:latin typeface="Courier New" pitchFamily="49" charset="0"/>
                <a:ea typeface="msgothic" charset="0"/>
                <a:cs typeface="msgothic" charset="0"/>
              </a:rPr>
              <a:t>(p 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0" y="3810000"/>
            <a:ext cx="4305300" cy="2815004"/>
            <a:chOff x="4572000" y="3810000"/>
            <a:chExt cx="4305300" cy="281500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3810000"/>
              <a:ext cx="4305300" cy="2815004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6096000" y="4180409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 smtClean="0">
                <a:latin typeface="+mn-lt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6019800" y="3993936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 smtClean="0">
                <a:latin typeface="+mn-lt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</a:t>
            </a:r>
            <a:r>
              <a:rPr lang="en-GB" dirty="0" smtClean="0"/>
              <a:t>Blocks (Memory </a:t>
            </a:r>
            <a:r>
              <a:rPr lang="en-GB" dirty="0"/>
              <a:t>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return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</a:t>
            </a:r>
            <a:r>
              <a:rPr lang="en-GB" dirty="0" smtClean="0"/>
              <a:t>Blocks (Memory </a:t>
            </a:r>
            <a:r>
              <a:rPr lang="en-GB" dirty="0"/>
              <a:t>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free(head)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Debugger: </a:t>
            </a:r>
            <a:r>
              <a:rPr lang="en-GB" dirty="0" err="1" smtClean="0">
                <a:latin typeface="Courier New"/>
                <a:cs typeface="Courier New"/>
              </a:rPr>
              <a:t>gdb</a:t>
            </a:r>
            <a:endParaRPr lang="en-GB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</a:t>
            </a:r>
            <a:r>
              <a:rPr lang="en-GB" dirty="0" smtClean="0"/>
              <a:t>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Data structure consistency checker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Runs silently, prints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Use as a probe to zero in on error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latin typeface="Courier New"/>
                <a:cs typeface="Courier New"/>
              </a:rPr>
              <a:t>valgrind</a:t>
            </a:r>
            <a:r>
              <a:rPr lang="en-GB" dirty="0"/>
              <a:t> </a:t>
            </a:r>
            <a:endParaRPr lang="en-GB" dirty="0" smtClean="0"/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Powerful </a:t>
            </a:r>
            <a:r>
              <a:rPr lang="en-GB" dirty="0"/>
              <a:t>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Checks each </a:t>
            </a:r>
            <a:r>
              <a:rPr lang="en-GB" dirty="0"/>
              <a:t>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</a:t>
            </a:r>
            <a:r>
              <a:rPr lang="en-GB" dirty="0" smtClean="0"/>
              <a:t>pointers, overwrites, refs outside of allocated block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 smtClean="0"/>
              <a:t>glibc</a:t>
            </a:r>
            <a:r>
              <a:rPr lang="en-GB" dirty="0" smtClean="0"/>
              <a:t> </a:t>
            </a:r>
            <a:r>
              <a:rPr lang="en-GB" dirty="0" err="1"/>
              <a:t>malloc</a:t>
            </a:r>
            <a:r>
              <a:rPr lang="en-GB" dirty="0"/>
              <a:t> contains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 free lists	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Garbage collection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941520"/>
            <a:ext cx="8594725" cy="16217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5947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free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free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24968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24968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599744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710113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5986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38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N</a:t>
            </a:r>
            <a:r>
              <a:rPr lang="en-GB" sz="1600" b="1" dirty="0" smtClean="0">
                <a:latin typeface="Calibri" pitchFamily="34" charset="0"/>
              </a:rPr>
              <a:t>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alibri" pitchFamily="34" charset="0"/>
              </a:rPr>
              <a:t>P</a:t>
            </a:r>
            <a:r>
              <a:rPr lang="en-GB" sz="1600" b="1" dirty="0" err="1" smtClean="0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Free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Physically: blocks can be in any order</a:t>
            </a:r>
            <a:endParaRPr lang="en-GB" dirty="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1186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1491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1795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9" name="Rectangle 15"/>
          <p:cNvSpPr>
            <a:spLocks noChangeArrowheads="1"/>
          </p:cNvSpPr>
          <p:nvPr/>
        </p:nvSpPr>
        <p:spPr bwMode="auto">
          <a:xfrm>
            <a:off x="2100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2405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710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3015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3319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3929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5" name="Rectangle 21"/>
          <p:cNvSpPr>
            <a:spLocks noChangeArrowheads="1"/>
          </p:cNvSpPr>
          <p:nvPr/>
        </p:nvSpPr>
        <p:spPr bwMode="auto">
          <a:xfrm>
            <a:off x="4234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4539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7" name="Rectangle 23"/>
          <p:cNvSpPr>
            <a:spLocks noChangeArrowheads="1"/>
          </p:cNvSpPr>
          <p:nvPr/>
        </p:nvSpPr>
        <p:spPr bwMode="auto">
          <a:xfrm>
            <a:off x="48439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5148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69" name="Rectangle 25"/>
          <p:cNvSpPr>
            <a:spLocks noChangeArrowheads="1"/>
          </p:cNvSpPr>
          <p:nvPr/>
        </p:nvSpPr>
        <p:spPr bwMode="auto">
          <a:xfrm>
            <a:off x="57583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3624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6171" name="Rectangle 27"/>
          <p:cNvSpPr>
            <a:spLocks noChangeArrowheads="1"/>
          </p:cNvSpPr>
          <p:nvPr/>
        </p:nvSpPr>
        <p:spPr bwMode="auto">
          <a:xfrm>
            <a:off x="66727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2" name="Rectangle 28"/>
          <p:cNvSpPr>
            <a:spLocks noChangeArrowheads="1"/>
          </p:cNvSpPr>
          <p:nvPr/>
        </p:nvSpPr>
        <p:spPr bwMode="auto">
          <a:xfrm>
            <a:off x="54535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3" name="Rectangle 29"/>
          <p:cNvSpPr>
            <a:spLocks noChangeArrowheads="1"/>
          </p:cNvSpPr>
          <p:nvPr/>
        </p:nvSpPr>
        <p:spPr bwMode="auto">
          <a:xfrm>
            <a:off x="60631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4" name="Rectangle 30"/>
          <p:cNvSpPr>
            <a:spLocks noChangeArrowheads="1"/>
          </p:cNvSpPr>
          <p:nvPr/>
        </p:nvSpPr>
        <p:spPr bwMode="auto">
          <a:xfrm>
            <a:off x="6367989" y="489108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5" name="Rectangle 31"/>
          <p:cNvSpPr>
            <a:spLocks noChangeArrowheads="1"/>
          </p:cNvSpPr>
          <p:nvPr/>
        </p:nvSpPr>
        <p:spPr bwMode="auto">
          <a:xfrm>
            <a:off x="69775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6" name="Rectangle 32"/>
          <p:cNvSpPr>
            <a:spLocks noChangeArrowheads="1"/>
          </p:cNvSpPr>
          <p:nvPr/>
        </p:nvSpPr>
        <p:spPr bwMode="auto">
          <a:xfrm>
            <a:off x="72823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7" name="Rectangle 33"/>
          <p:cNvSpPr>
            <a:spLocks noChangeArrowheads="1"/>
          </p:cNvSpPr>
          <p:nvPr/>
        </p:nvSpPr>
        <p:spPr bwMode="auto">
          <a:xfrm>
            <a:off x="7587189" y="489108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6178" name="Freeform 34"/>
          <p:cNvSpPr>
            <a:spLocks/>
          </p:cNvSpPr>
          <p:nvPr/>
        </p:nvSpPr>
        <p:spPr bwMode="auto">
          <a:xfrm>
            <a:off x="1643589" y="4484687"/>
            <a:ext cx="5181600" cy="558800"/>
          </a:xfrm>
          <a:custGeom>
            <a:avLst/>
            <a:gdLst/>
            <a:ahLst/>
            <a:cxnLst>
              <a:cxn ang="0">
                <a:pos x="0" y="352"/>
              </a:cxn>
              <a:cxn ang="0">
                <a:pos x="1968" y="16"/>
              </a:cxn>
              <a:cxn ang="0">
                <a:pos x="3264" y="256"/>
              </a:cxn>
            </a:cxnLst>
            <a:rect l="0" t="0" r="r" b="b"/>
            <a:pathLst>
              <a:path w="3264" h="352">
                <a:moveTo>
                  <a:pt x="0" y="352"/>
                </a:moveTo>
                <a:cubicBezTo>
                  <a:pt x="712" y="191"/>
                  <a:pt x="1424" y="31"/>
                  <a:pt x="1968" y="16"/>
                </a:cubicBezTo>
                <a:cubicBezTo>
                  <a:pt x="2511" y="0"/>
                  <a:pt x="2887" y="128"/>
                  <a:pt x="3264" y="256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79" name="Freeform 35"/>
          <p:cNvSpPr>
            <a:spLocks/>
          </p:cNvSpPr>
          <p:nvPr/>
        </p:nvSpPr>
        <p:spPr bwMode="auto">
          <a:xfrm>
            <a:off x="3777189" y="4408487"/>
            <a:ext cx="3352800" cy="635000"/>
          </a:xfrm>
          <a:custGeom>
            <a:avLst/>
            <a:gdLst/>
            <a:ahLst/>
            <a:cxnLst>
              <a:cxn ang="0">
                <a:pos x="2112" y="400"/>
              </a:cxn>
              <a:cxn ang="0">
                <a:pos x="1680" y="16"/>
              </a:cxn>
              <a:cxn ang="0">
                <a:pos x="0" y="304"/>
              </a:cxn>
            </a:cxnLst>
            <a:rect l="0" t="0" r="r" b="b"/>
            <a:pathLst>
              <a:path w="2112" h="400">
                <a:moveTo>
                  <a:pt x="2112" y="400"/>
                </a:moveTo>
                <a:cubicBezTo>
                  <a:pt x="2072" y="216"/>
                  <a:pt x="2032" y="32"/>
                  <a:pt x="1680" y="16"/>
                </a:cubicBezTo>
                <a:cubicBezTo>
                  <a:pt x="1328" y="0"/>
                  <a:pt x="280" y="256"/>
                  <a:pt x="0" y="304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0" name="Freeform 36"/>
          <p:cNvSpPr>
            <a:spLocks/>
          </p:cNvSpPr>
          <p:nvPr/>
        </p:nvSpPr>
        <p:spPr bwMode="auto">
          <a:xfrm>
            <a:off x="1338789" y="5043487"/>
            <a:ext cx="6096000" cy="671513"/>
          </a:xfrm>
          <a:custGeom>
            <a:avLst/>
            <a:gdLst/>
            <a:ahLst/>
            <a:cxnLst>
              <a:cxn ang="0">
                <a:pos x="3840" y="0"/>
              </a:cxn>
              <a:cxn ang="0">
                <a:pos x="3072" y="336"/>
              </a:cxn>
              <a:cxn ang="0">
                <a:pos x="672" y="384"/>
              </a:cxn>
              <a:cxn ang="0">
                <a:pos x="0" y="96"/>
              </a:cxn>
            </a:cxnLst>
            <a:rect l="0" t="0" r="r" b="b"/>
            <a:pathLst>
              <a:path w="3840" h="423">
                <a:moveTo>
                  <a:pt x="3840" y="0"/>
                </a:moveTo>
                <a:cubicBezTo>
                  <a:pt x="3719" y="136"/>
                  <a:pt x="3599" y="272"/>
                  <a:pt x="3072" y="336"/>
                </a:cubicBezTo>
                <a:cubicBezTo>
                  <a:pt x="2544" y="399"/>
                  <a:pt x="1183" y="423"/>
                  <a:pt x="672" y="384"/>
                </a:cubicBezTo>
                <a:cubicBezTo>
                  <a:pt x="160" y="344"/>
                  <a:pt x="80" y="220"/>
                  <a:pt x="0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1" name="Freeform 37"/>
          <p:cNvSpPr>
            <a:spLocks/>
          </p:cNvSpPr>
          <p:nvPr/>
        </p:nvSpPr>
        <p:spPr bwMode="auto">
          <a:xfrm>
            <a:off x="4386789" y="5043487"/>
            <a:ext cx="2438400" cy="4810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88"/>
              </a:cxn>
              <a:cxn ang="0">
                <a:pos x="1536" y="96"/>
              </a:cxn>
            </a:cxnLst>
            <a:rect l="0" t="0" r="r" b="b"/>
            <a:pathLst>
              <a:path w="1536" h="303">
                <a:moveTo>
                  <a:pt x="0" y="0"/>
                </a:moveTo>
                <a:cubicBezTo>
                  <a:pt x="280" y="136"/>
                  <a:pt x="560" y="272"/>
                  <a:pt x="816" y="288"/>
                </a:cubicBezTo>
                <a:cubicBezTo>
                  <a:pt x="1071" y="303"/>
                  <a:pt x="1303" y="199"/>
                  <a:pt x="1536" y="96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6826777" y="4205287"/>
            <a:ext cx="1876453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66FF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Forward </a:t>
            </a:r>
            <a:r>
              <a:rPr lang="en-GB" sz="1600" b="1" dirty="0" smtClean="0">
                <a:solidFill>
                  <a:srgbClr val="00B050"/>
                </a:solidFill>
                <a:latin typeface="Calibri" pitchFamily="34" charset="0"/>
                <a:ea typeface="msgothic" charset="0"/>
                <a:cs typeface="msgothic" charset="0"/>
              </a:rPr>
              <a:t>(next) links</a:t>
            </a:r>
            <a:endParaRPr lang="en-GB" sz="1600" b="1" dirty="0">
              <a:solidFill>
                <a:srgbClr val="00B05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7112527" y="5341937"/>
            <a:ext cx="157290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Clr>
                <a:srgbClr val="FF0066"/>
              </a:buClr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Back 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prev</a:t>
            </a:r>
            <a:r>
              <a:rPr lang="en-GB" sz="1600" b="1" dirty="0" smtClean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) links</a:t>
            </a:r>
            <a:endParaRPr lang="en-GB" sz="1600" b="1" dirty="0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7647514" y="4960937"/>
            <a:ext cx="184150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5" name="Freeform 41"/>
          <p:cNvSpPr>
            <a:spLocks/>
          </p:cNvSpPr>
          <p:nvPr/>
        </p:nvSpPr>
        <p:spPr bwMode="auto">
          <a:xfrm>
            <a:off x="4081989" y="3986212"/>
            <a:ext cx="3495675" cy="1057275"/>
          </a:xfrm>
          <a:custGeom>
            <a:avLst/>
            <a:gdLst/>
            <a:ahLst/>
            <a:cxnLst>
              <a:cxn ang="0">
                <a:pos x="0" y="666"/>
              </a:cxn>
              <a:cxn ang="0">
                <a:pos x="422" y="178"/>
              </a:cxn>
              <a:cxn ang="0">
                <a:pos x="2202" y="0"/>
              </a:cxn>
            </a:cxnLst>
            <a:rect l="0" t="0" r="r" b="b"/>
            <a:pathLst>
              <a:path w="2202" h="666">
                <a:moveTo>
                  <a:pt x="0" y="666"/>
                </a:moveTo>
                <a:cubicBezTo>
                  <a:pt x="70" y="585"/>
                  <a:pt x="55" y="289"/>
                  <a:pt x="422" y="178"/>
                </a:cubicBezTo>
                <a:cubicBezTo>
                  <a:pt x="789" y="67"/>
                  <a:pt x="1831" y="37"/>
                  <a:pt x="2202" y="0"/>
                </a:cubicBezTo>
              </a:path>
            </a:pathLst>
          </a:custGeom>
          <a:noFill/>
          <a:ln w="25560">
            <a:solidFill>
              <a:srgbClr val="00B05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6" name="Freeform 42"/>
          <p:cNvSpPr>
            <a:spLocks/>
          </p:cNvSpPr>
          <p:nvPr/>
        </p:nvSpPr>
        <p:spPr bwMode="auto">
          <a:xfrm>
            <a:off x="1186389" y="5043487"/>
            <a:ext cx="762000" cy="457200"/>
          </a:xfrm>
          <a:custGeom>
            <a:avLst/>
            <a:gdLst/>
            <a:ahLst/>
            <a:cxnLst>
              <a:cxn ang="0">
                <a:pos x="480" y="0"/>
              </a:cxn>
              <a:cxn ang="0">
                <a:pos x="336" y="240"/>
              </a:cxn>
              <a:cxn ang="0">
                <a:pos x="0" y="288"/>
              </a:cxn>
            </a:cxnLst>
            <a:rect l="0" t="0" r="r" b="b"/>
            <a:pathLst>
              <a:path w="480" h="288">
                <a:moveTo>
                  <a:pt x="480" y="0"/>
                </a:moveTo>
                <a:cubicBezTo>
                  <a:pt x="448" y="96"/>
                  <a:pt x="416" y="192"/>
                  <a:pt x="336" y="240"/>
                </a:cubicBezTo>
                <a:cubicBezTo>
                  <a:pt x="256" y="288"/>
                  <a:pt x="128" y="288"/>
                  <a:pt x="0" y="288"/>
                </a:cubicBezTo>
              </a:path>
            </a:pathLst>
          </a:custGeom>
          <a:noFill/>
          <a:ln w="25560">
            <a:solidFill>
              <a:srgbClr val="C00000"/>
            </a:solidFill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87" name="Text Box 43"/>
          <p:cNvSpPr txBox="1">
            <a:spLocks noChangeArrowheads="1"/>
          </p:cNvSpPr>
          <p:nvPr/>
        </p:nvSpPr>
        <p:spPr bwMode="auto">
          <a:xfrm>
            <a:off x="1624539" y="4581525"/>
            <a:ext cx="30679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7207777" y="4586287"/>
            <a:ext cx="2971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4386789" y="5197475"/>
            <a:ext cx="290762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</a:t>
            </a:r>
            <a:r>
              <a:rPr lang="en-GB" dirty="0" smtClean="0"/>
              <a:t>Lists</a:t>
            </a:r>
            <a:endParaRPr lang="en-GB" dirty="0"/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  <a:endParaRPr lang="en-GB" b="1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87480" y="3649663"/>
            <a:ext cx="7607300" cy="2828925"/>
            <a:chOff x="487480" y="3649663"/>
            <a:chExt cx="7607300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Oval 42"/>
            <p:cNvSpPr>
              <a:spLocks noChangeArrowheads="1"/>
            </p:cNvSpPr>
            <p:nvPr/>
          </p:nvSpPr>
          <p:spPr bwMode="auto">
            <a:xfrm>
              <a:off x="1576505" y="6096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652705" y="4799013"/>
              <a:ext cx="914400" cy="1374775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  <a:endPara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1762243" y="5972175"/>
              <a:ext cx="212013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= malloc(…)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14392</TotalTime>
  <Words>2963</Words>
  <Application>Microsoft Macintosh PowerPoint</Application>
  <PresentationFormat>On-screen Show (4:3)</PresentationFormat>
  <Paragraphs>605</Paragraphs>
  <Slides>47</Slides>
  <Notes>46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template2007</vt:lpstr>
      <vt:lpstr>3_template2007</vt:lpstr>
      <vt:lpstr>1_template2007</vt:lpstr>
      <vt:lpstr>2_template2007</vt:lpstr>
      <vt:lpstr>Dynamic Memory Allocation:  Advanced Concepts  15-213: Introduction to Computer Systems  20th Lecture, Nov. 3, 2016</vt:lpstr>
      <vt:lpstr>Dynamic Memory Allocation </vt:lpstr>
      <vt:lpstr>Last Lecture: Keeping Track of Free Blocks</vt:lpstr>
      <vt:lpstr>Summary: Implicit Lists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Some Advice: An Implementation Trick</vt:lpstr>
      <vt:lpstr>Explicit List Summary</vt:lpstr>
      <vt:lpstr>Today</vt:lpstr>
      <vt:lpstr>Segregated List (Seglist) Allocators</vt:lpstr>
      <vt:lpstr>Seglist Allocator</vt:lpstr>
      <vt:lpstr>Seglist Allocator (cont.)</vt:lpstr>
      <vt:lpstr>More Info on Allocators</vt:lpstr>
      <vt:lpstr>Today</vt:lpstr>
      <vt:lpstr>Implicit Memory Management: Garbage Collection</vt:lpstr>
      <vt:lpstr>Garbage Collection</vt:lpstr>
      <vt:lpstr>Classical GC Algorithms</vt:lpstr>
      <vt:lpstr>Memory as a Graph</vt:lpstr>
      <vt:lpstr>Mark and Sweep Collecting</vt:lpstr>
      <vt:lpstr>Assumptions For a Simple Implementation</vt:lpstr>
      <vt:lpstr>Mark and Sweep (cont.)</vt:lpstr>
      <vt:lpstr>Conservative Mark &amp; Sweep in C</vt:lpstr>
      <vt:lpstr>Today</vt:lpstr>
      <vt:lpstr>Memory-Related Perils and Pitfalls</vt:lpstr>
      <vt:lpstr>C operators</vt:lpstr>
      <vt:lpstr>C Pointer Declarations: Test Yourself!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Randal Bryant</cp:lastModifiedBy>
  <cp:revision>691</cp:revision>
  <cp:lastPrinted>2016-11-01T18:34:42Z</cp:lastPrinted>
  <dcterms:created xsi:type="dcterms:W3CDTF">2012-11-01T14:52:42Z</dcterms:created>
  <dcterms:modified xsi:type="dcterms:W3CDTF">2016-11-03T19:23:07Z</dcterms:modified>
</cp:coreProperties>
</file>