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418" r:id="rId13"/>
    <p:sldId id="1398" r:id="rId14"/>
    <p:sldId id="1419" r:id="rId15"/>
    <p:sldId id="1428" r:id="rId16"/>
    <p:sldId id="1420" r:id="rId17"/>
    <p:sldId id="1421" r:id="rId18"/>
    <p:sldId id="1430" r:id="rId19"/>
    <p:sldId id="1403" r:id="rId20"/>
    <p:sldId id="1429" r:id="rId21"/>
    <p:sldId id="1404" r:id="rId22"/>
    <p:sldId id="1424" r:id="rId23"/>
    <p:sldId id="1407" r:id="rId24"/>
    <p:sldId id="1408" r:id="rId25"/>
    <p:sldId id="1409" r:id="rId26"/>
    <p:sldId id="1410" r:id="rId27"/>
    <p:sldId id="1411" r:id="rId28"/>
    <p:sldId id="1412" r:id="rId29"/>
    <p:sldId id="1413" r:id="rId30"/>
    <p:sldId id="1414" r:id="rId31"/>
    <p:sldId id="1425" r:id="rId32"/>
    <p:sldId id="1436" r:id="rId33"/>
    <p:sldId id="1431" r:id="rId34"/>
    <p:sldId id="1432" r:id="rId35"/>
    <p:sldId id="1434" r:id="rId36"/>
    <p:sldId id="1435" r:id="rId37"/>
    <p:sldId id="1415" r:id="rId38"/>
    <p:sldId id="1416" r:id="rId39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1C7C7"/>
    <a:srgbClr val="D5F1CF"/>
    <a:srgbClr val="F7F5CD"/>
    <a:srgbClr val="990000"/>
    <a:srgbClr val="F6F5BD"/>
    <a:srgbClr val="EBAFAF"/>
    <a:srgbClr val="CCCCCC"/>
    <a:srgbClr val="8DBA84"/>
    <a:srgbClr val="8AD8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57" autoAdjust="0"/>
    <p:restoredTop sz="94649" autoAdjust="0"/>
  </p:normalViewPr>
  <p:slideViewPr>
    <p:cSldViewPr snapToObjects="1">
      <p:cViewPr>
        <p:scale>
          <a:sx n="91" d="100"/>
          <a:sy n="91" d="100"/>
        </p:scale>
        <p:origin x="42" y="45"/>
      </p:cViewPr>
      <p:guideLst>
        <p:guide orient="horz" pos="25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4341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68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0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638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98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	</a:t>
            </a:r>
            <a:br>
              <a:rPr lang="en-US" b="0" dirty="0"/>
            </a:br>
            <a:r>
              <a:rPr lang="en-US" sz="2000" b="0" dirty="0"/>
              <a:t>19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1,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/>
              <a:t>Instructor:</a:t>
            </a:r>
            <a:r>
              <a:rPr lang="en-US" dirty="0"/>
              <a:t> </a:t>
            </a:r>
          </a:p>
          <a:p>
            <a:r>
              <a:rPr lang="en-US" dirty="0"/>
              <a:t>Phil Gibbons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5,000 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operations/second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Peak 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Current heap size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dirty="0"/>
              <a:t> is monotonically </a:t>
            </a:r>
            <a:r>
              <a:rPr lang="en-GB" dirty="0" err="1"/>
              <a:t>nondecreasing</a:t>
            </a:r>
            <a:endParaRPr lang="en-GB" dirty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i.e., heap only grows when allocator uses </a:t>
            </a:r>
            <a:r>
              <a:rPr lang="en-GB" b="1" dirty="0" err="1">
                <a:latin typeface="Courier New" pitchFamily="49" charset="0"/>
              </a:rPr>
              <a:t>sbrk</a:t>
            </a:r>
            <a:endParaRPr lang="en-GB" b="1" dirty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utilization after k+1 requests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/>
              <a:t>U</a:t>
            </a:r>
            <a:r>
              <a:rPr lang="en-GB" i="1" baseline="-25000" dirty="0" err="1"/>
              <a:t>k</a:t>
            </a:r>
            <a:r>
              <a:rPr lang="en-GB" i="1" dirty="0"/>
              <a:t> = ( </a:t>
            </a:r>
            <a:r>
              <a:rPr lang="en-GB" i="1" dirty="0" err="1"/>
              <a:t>max</a:t>
            </a:r>
            <a:r>
              <a:rPr lang="en-GB" i="1" baseline="-25000" dirty="0" err="1"/>
              <a:t>i≤k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Poor memory utilization caused by </a:t>
            </a:r>
            <a:r>
              <a:rPr lang="en-GB" i="1">
                <a:solidFill>
                  <a:srgbClr val="C00000"/>
                </a:solidFill>
              </a:rPr>
              <a:t>fragmentation</a:t>
            </a:r>
            <a:endParaRPr lang="en-GB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/>
              <a:t> fragmentation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malloc(7*SIZ)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  <p:sp>
        <p:nvSpPr>
          <p:cNvPr id="82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352498" cy="354906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0201"/>
            <a:ext cx="5486400" cy="309446"/>
            <a:chOff x="2992437" y="4272080"/>
            <a:chExt cx="5486400" cy="309446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403520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malloc(4*SIZ)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57" name="Group 56"/>
          <p:cNvGrpSpPr/>
          <p:nvPr/>
        </p:nvGrpSpPr>
        <p:grpSpPr>
          <a:xfrm>
            <a:off x="2511425" y="3200400"/>
            <a:ext cx="5489575" cy="304800"/>
            <a:chOff x="2511425" y="3200400"/>
            <a:chExt cx="5489575" cy="30480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5114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8162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1210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4258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7306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0354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3402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6450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9498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5594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58642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1690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64738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67786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7083425" y="3200400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73882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52546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7696200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2474754" y="5991225"/>
            <a:ext cx="5489575" cy="304800"/>
            <a:chOff x="2511425" y="3200400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5114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8162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1210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4258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7306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40354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402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450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498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594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642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690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738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786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83425" y="3200400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88225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54625" y="32004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96200" y="32004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16875" y="1905481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+mn-lt"/>
                </a:rPr>
                <a:t>6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+mn-lt"/>
                </a:rPr>
                <a:t>6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+mn-lt"/>
                </a:rPr>
                <a:t>4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latin typeface="+mn-lt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</a:rPr>
              <a:t>Double-word</a:t>
            </a:r>
          </a:p>
          <a:p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2/0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4/1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4/1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4548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b="1" i="1" dirty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(*</a:t>
            </a:r>
            <a:r>
              <a:rPr lang="en-GB" sz="1600" b="1" dirty="0" err="1">
                <a:latin typeface="Courier New" pitchFamily="49" charset="0"/>
              </a:rPr>
              <a:t>p</a:t>
            </a:r>
            <a:r>
              <a:rPr lang="en-GB" sz="1600" b="1" dirty="0">
                <a:latin typeface="Courier New" pitchFamily="49" charset="0"/>
              </a:rPr>
              <a:t>  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block (word addressed)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round up to even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4)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 { *p = *p &amp; -2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+mn-lt"/>
                </a:rPr>
                <a:t>2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43313" cy="4583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937834" y="5713281"/>
            <a:ext cx="52715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 free space, 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but the allocator 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173204" y="2924774"/>
            <a:ext cx="1625991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/>
              <a:t>) to acquire VM at run time. </a:t>
            </a:r>
          </a:p>
          <a:p>
            <a:pPr lvl="1"/>
            <a:r>
              <a:rPr lang="en-US" dirty="0"/>
              <a:t>For data structures whose size is only known at runtime.</a:t>
            </a:r>
          </a:p>
          <a:p>
            <a:r>
              <a:rPr lang="en-US" dirty="0"/>
              <a:t>Dynamic memory allocators manage an area of process virtual memory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.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Heap </a:t>
            </a:r>
            <a:r>
              <a:rPr lang="en-GB" sz="1800" b="1" dirty="0">
                <a:latin typeface="Calibri" pitchFamily="34" charset="0"/>
              </a:rPr>
              <a:t>(via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>
                <a:latin typeface="Calibri" pitchFamily="34" charset="0"/>
              </a:rPr>
              <a:t>rogram 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>
                <a:latin typeface="Calibri" pitchFamily="34" charset="0"/>
              </a:rPr>
              <a:t>nitialized 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>
                <a:latin typeface="Calibri" pitchFamily="34" charset="0"/>
              </a:rPr>
              <a:t>ninitialized 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User s</a:t>
            </a:r>
            <a:r>
              <a:rPr lang="en-GB" sz="1800" b="1" dirty="0">
                <a:latin typeface="Calibri" pitchFamily="34" charset="0"/>
              </a:rPr>
              <a:t>tack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latin typeface="Calibri" pitchFamily="34" charset="0"/>
                </a:rPr>
                <a:t> (</a:t>
              </a:r>
              <a:r>
                <a:rPr lang="en-GB" sz="2000" b="1" dirty="0" err="1">
                  <a:latin typeface="Courier New"/>
                  <a:cs typeface="Courier New"/>
                </a:rPr>
                <a:t>brk</a:t>
              </a:r>
              <a:r>
                <a:rPr lang="en-GB" sz="2000" b="1" dirty="0">
                  <a:latin typeface="Courier New"/>
                  <a:cs typeface="Courier New"/>
                </a:rPr>
                <a:t> </a:t>
              </a:r>
              <a:r>
                <a:rPr lang="en-GB" sz="2000" b="1" dirty="0" err="1">
                  <a:latin typeface="Calibri" pitchFamily="34" charset="0"/>
                </a:rPr>
                <a:t>ptr</a:t>
              </a:r>
              <a:r>
                <a:rPr lang="en-GB" sz="2000" b="1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+mn-lt"/>
              </a:rPr>
              <a:t>Heap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4 or more, have 2+ spare bits</a:t>
            </a:r>
          </a:p>
        </p:txBody>
      </p:sp>
    </p:spTree>
    <p:extLst>
      <p:ext uri="{BB962C8B-B14F-4D97-AF65-F5344CB8AC3E}">
        <p14:creationId xmlns:p14="http://schemas.microsoft.com/office/powerpoint/2010/main" val="34757449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6640429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9904040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0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15550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 Examples:</a:t>
            </a:r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 garbage collection in Java, ML, and Lisp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an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/>
              <a:t>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Simplifying Assumptions Made in This Lecture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Memory is word addressed.</a:t>
            </a:r>
          </a:p>
          <a:p>
            <a:r>
              <a:rPr lang="en-GB" dirty="0"/>
              <a:t>Words are </a:t>
            </a:r>
            <a:r>
              <a:rPr lang="en-GB" dirty="0" err="1"/>
              <a:t>int</a:t>
            </a:r>
            <a:r>
              <a:rPr lang="en-GB" dirty="0"/>
              <a:t>-sized.</a:t>
            </a:r>
          </a:p>
          <a:p>
            <a:r>
              <a:rPr lang="en-GB" dirty="0"/>
              <a:t>Allocations are double-word aligned.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malloc(2*SIZ)</a:t>
            </a:r>
          </a:p>
        </p:txBody>
      </p:sp>
      <p:sp>
        <p:nvSpPr>
          <p:cNvPr id="99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352498" cy="354906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14903</TotalTime>
  <Words>2015</Words>
  <Application>Microsoft Office PowerPoint</Application>
  <PresentationFormat>On-screen Show (4:3)</PresentationFormat>
  <Paragraphs>636</Paragraphs>
  <Slides>38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Dynamic Memory Allocation:  Basic Concepts  15-213: Introduction to Computer Systems  19th Lecture, November 1, 2016</vt:lpstr>
      <vt:lpstr>Today</vt:lpstr>
      <vt:lpstr>Dynamic Memory Allocation </vt:lpstr>
      <vt:lpstr>Dynamic Memory Allocation</vt:lpstr>
      <vt:lpstr>The malloc Package</vt:lpstr>
      <vt:lpstr>malloc Example</vt:lpstr>
      <vt:lpstr>Simplifying Assumptions Made in This Lecture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Phil Gibbons</cp:lastModifiedBy>
  <cp:revision>702</cp:revision>
  <cp:lastPrinted>1999-09-20T15:19:18Z</cp:lastPrinted>
  <dcterms:created xsi:type="dcterms:W3CDTF">2012-10-29T21:36:53Z</dcterms:created>
  <dcterms:modified xsi:type="dcterms:W3CDTF">2016-11-02T23:41:54Z</dcterms:modified>
</cp:coreProperties>
</file>