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2"/>
  </p:notesMasterIdLst>
  <p:handoutMasterIdLst>
    <p:handoutMasterId r:id="rId63"/>
  </p:handoutMasterIdLst>
  <p:sldIdLst>
    <p:sldId id="542" r:id="rId2"/>
    <p:sldId id="1202" r:id="rId3"/>
    <p:sldId id="1204" r:id="rId4"/>
    <p:sldId id="1205" r:id="rId5"/>
    <p:sldId id="1206" r:id="rId6"/>
    <p:sldId id="1276" r:id="rId7"/>
    <p:sldId id="1207" r:id="rId8"/>
    <p:sldId id="1208" r:id="rId9"/>
    <p:sldId id="1286" r:id="rId10"/>
    <p:sldId id="1209" r:id="rId11"/>
    <p:sldId id="1210" r:id="rId12"/>
    <p:sldId id="1262" r:id="rId13"/>
    <p:sldId id="1285" r:id="rId14"/>
    <p:sldId id="1211" r:id="rId15"/>
    <p:sldId id="1212" r:id="rId16"/>
    <p:sldId id="1213" r:id="rId17"/>
    <p:sldId id="1277" r:id="rId18"/>
    <p:sldId id="1249" r:id="rId19"/>
    <p:sldId id="1250" r:id="rId20"/>
    <p:sldId id="1253" r:id="rId21"/>
    <p:sldId id="1254" r:id="rId22"/>
    <p:sldId id="1263" r:id="rId23"/>
    <p:sldId id="1264" r:id="rId24"/>
    <p:sldId id="1274" r:id="rId25"/>
    <p:sldId id="1255" r:id="rId26"/>
    <p:sldId id="1216" r:id="rId27"/>
    <p:sldId id="1217" r:id="rId28"/>
    <p:sldId id="1218" r:id="rId29"/>
    <p:sldId id="1278" r:id="rId30"/>
    <p:sldId id="1265" r:id="rId31"/>
    <p:sldId id="1266" r:id="rId32"/>
    <p:sldId id="1267" r:id="rId33"/>
    <p:sldId id="1268" r:id="rId34"/>
    <p:sldId id="1269" r:id="rId35"/>
    <p:sldId id="1270" r:id="rId36"/>
    <p:sldId id="1261" r:id="rId37"/>
    <p:sldId id="1220" r:id="rId38"/>
    <p:sldId id="1287" r:id="rId39"/>
    <p:sldId id="1281" r:id="rId40"/>
    <p:sldId id="1284" r:id="rId41"/>
    <p:sldId id="1283" r:id="rId42"/>
    <p:sldId id="1271" r:id="rId43"/>
    <p:sldId id="1272" r:id="rId44"/>
    <p:sldId id="1273" r:id="rId45"/>
    <p:sldId id="1221" r:id="rId46"/>
    <p:sldId id="1238" r:id="rId47"/>
    <p:sldId id="1239" r:id="rId48"/>
    <p:sldId id="1226" r:id="rId49"/>
    <p:sldId id="1279" r:id="rId50"/>
    <p:sldId id="1228" r:id="rId51"/>
    <p:sldId id="1229" r:id="rId52"/>
    <p:sldId id="1280" r:id="rId53"/>
    <p:sldId id="1230" r:id="rId54"/>
    <p:sldId id="1231" r:id="rId55"/>
    <p:sldId id="1232" r:id="rId56"/>
    <p:sldId id="1233" r:id="rId57"/>
    <p:sldId id="1275" r:id="rId58"/>
    <p:sldId id="1246" r:id="rId59"/>
    <p:sldId id="1235" r:id="rId60"/>
    <p:sldId id="1236" r:id="rId61"/>
  </p:sldIdLst>
  <p:sldSz cx="9144000" cy="6858000" type="screen4x3"/>
  <p:notesSz cx="7302500" cy="9586913"/>
  <p:custDataLst>
    <p:tags r:id="rId6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D8C4"/>
    <a:srgbClr val="E9E1C9"/>
    <a:srgbClr val="AB8D8D"/>
    <a:srgbClr val="F7F5CD"/>
    <a:srgbClr val="990000"/>
    <a:srgbClr val="D5F1CF"/>
    <a:srgbClr val="F1C7C7"/>
    <a:srgbClr val="F6F5BD"/>
    <a:srgbClr val="E7DDBB"/>
    <a:srgbClr val="DDCE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4" autoAdjust="0"/>
    <p:restoredTop sz="97845" autoAdjust="0"/>
  </p:normalViewPr>
  <p:slideViewPr>
    <p:cSldViewPr snapToObjects="1">
      <p:cViewPr varScale="1">
        <p:scale>
          <a:sx n="86" d="100"/>
          <a:sy n="86" d="100"/>
        </p:scale>
        <p:origin x="-16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handoutMaster" Target="handoutMasters/handoutMaster1.xml"/><Relationship Id="rId64" Type="http://schemas.openxmlformats.org/officeDocument/2006/relationships/printerSettings" Target="printerSettings/printerSettings1.bin"/><Relationship Id="rId65" Type="http://schemas.openxmlformats.org/officeDocument/2006/relationships/tags" Target="tags/tag1.xml"/><Relationship Id="rId66" Type="http://schemas.openxmlformats.org/officeDocument/2006/relationships/presProps" Target="presProps.xml"/><Relationship Id="rId67" Type="http://schemas.openxmlformats.org/officeDocument/2006/relationships/viewProps" Target="viewProps.xml"/><Relationship Id="rId68" Type="http://schemas.openxmlformats.org/officeDocument/2006/relationships/theme" Target="theme/theme1.xml"/><Relationship Id="rId69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167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2546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Enable with:</a:t>
            </a:r>
          </a:p>
          <a:p>
            <a:endParaRPr lang="en-US" dirty="0" smtClean="0"/>
          </a:p>
          <a:p>
            <a:r>
              <a:rPr lang="en-US" dirty="0" err="1" smtClean="0"/>
              <a:t>setenv</a:t>
            </a:r>
            <a:r>
              <a:rPr lang="en-US" baseline="0" dirty="0" smtClean="0"/>
              <a:t> LD_PRELOAD ./</a:t>
            </a:r>
            <a:r>
              <a:rPr lang="en-US" baseline="0" dirty="0" err="1" smtClean="0"/>
              <a:t>myfork.so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Can turn on/off verbose printing with: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setenv</a:t>
            </a:r>
            <a:r>
              <a:rPr lang="en-US" baseline="0" dirty="0" smtClean="0"/>
              <a:t> VERBOSE 1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unsetenv</a:t>
            </a:r>
            <a:r>
              <a:rPr lang="en-US" baseline="0" dirty="0" smtClean="0"/>
              <a:t> VERBOSE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Run ./forks</a:t>
            </a:r>
            <a:r>
              <a:rPr lang="en-US" baseline="0" dirty="0" smtClean="0"/>
              <a:t> 2</a:t>
            </a:r>
          </a:p>
          <a:p>
            <a:endParaRPr lang="en-US" baseline="0" dirty="0" smtClean="0"/>
          </a:p>
          <a:p>
            <a:r>
              <a:rPr lang="en-US" baseline="0" dirty="0" smtClean="0"/>
              <a:t>(Similarly for other examples)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Will consistently terminate in order, even with random delays.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But, can turn off delays on parent with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setenv</a:t>
            </a:r>
            <a:r>
              <a:rPr lang="en-US" baseline="0" dirty="0" smtClean="0"/>
              <a:t> PARENT 0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Then see variations in termination order</a:t>
            </a:r>
            <a:endParaRPr 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Will always terminate in reverse order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Exceptional Control Flow: </a:t>
            </a:r>
            <a:br>
              <a:rPr lang="en-US" dirty="0" smtClean="0"/>
            </a:br>
            <a:r>
              <a:rPr lang="en-US" dirty="0" smtClean="0"/>
              <a:t>Exceptions and Processes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14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October 13th, 2016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Instructor:</a:t>
            </a:r>
            <a:r>
              <a:rPr lang="en-US" dirty="0" smtClean="0"/>
              <a:t> </a:t>
            </a:r>
          </a:p>
          <a:p>
            <a:pPr lvl="0">
              <a:spcBef>
                <a:spcPts val="500"/>
              </a:spcBef>
              <a:buClrTx/>
              <a:buSzTx/>
              <a:defRPr/>
            </a:pPr>
            <a:r>
              <a:rPr lang="en-US" dirty="0" smtClean="0"/>
              <a:t>Randy Bryant</a:t>
            </a:r>
            <a:endParaRPr lang="en-US" dirty="0">
              <a:solidFill>
                <a:srgbClr val="000000"/>
              </a:solidFill>
              <a:latin typeface="Calibri"/>
              <a:cs typeface="Calibri"/>
              <a:sym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965200" y="8255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6766" y="569912"/>
            <a:ext cx="7912100" cy="573088"/>
          </a:xfrm>
        </p:spPr>
        <p:txBody>
          <a:bodyPr/>
          <a:lstStyle/>
          <a:p>
            <a:r>
              <a:rPr lang="en-US"/>
              <a:t>Asynchronous Exceptions (Interrupts)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Caused by events external to the processor</a:t>
            </a:r>
          </a:p>
          <a:p>
            <a:pPr lvl="1"/>
            <a:r>
              <a:rPr lang="en-US" dirty="0"/>
              <a:t>Indicated by setting the processor’s </a:t>
            </a:r>
            <a:r>
              <a:rPr lang="en-US" i="1" dirty="0"/>
              <a:t>interrupt pin</a:t>
            </a:r>
          </a:p>
          <a:p>
            <a:pPr lvl="1"/>
            <a:r>
              <a:rPr lang="en-US" dirty="0" smtClean="0"/>
              <a:t>Handler </a:t>
            </a:r>
            <a:r>
              <a:rPr lang="en-US" dirty="0"/>
              <a:t>returns to “next” instruction</a:t>
            </a:r>
          </a:p>
          <a:p>
            <a:endParaRPr lang="en-US" dirty="0" smtClean="0"/>
          </a:p>
          <a:p>
            <a:r>
              <a:rPr lang="en-US" dirty="0" smtClean="0"/>
              <a:t>Examples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Timer interrupt</a:t>
            </a:r>
          </a:p>
          <a:p>
            <a:pPr lvl="2"/>
            <a:r>
              <a:rPr lang="en-US" dirty="0" smtClean="0"/>
              <a:t>Every few </a:t>
            </a:r>
            <a:r>
              <a:rPr lang="en-US" dirty="0" err="1" smtClean="0"/>
              <a:t>ms</a:t>
            </a:r>
            <a:r>
              <a:rPr lang="en-US" dirty="0" smtClean="0"/>
              <a:t>, an external timer chip triggers an interrupt</a:t>
            </a:r>
          </a:p>
          <a:p>
            <a:pPr lvl="2"/>
            <a:r>
              <a:rPr lang="en-US" dirty="0" smtClean="0"/>
              <a:t>Used by the kernel to take back control from user programs</a:t>
            </a:r>
          </a:p>
          <a:p>
            <a:pPr lvl="1"/>
            <a:r>
              <a:rPr lang="en-US" dirty="0" smtClean="0"/>
              <a:t> I</a:t>
            </a:r>
            <a:r>
              <a:rPr lang="en-US" dirty="0"/>
              <a:t>/O </a:t>
            </a:r>
            <a:r>
              <a:rPr lang="en-US" dirty="0" smtClean="0"/>
              <a:t>interrupt from external device</a:t>
            </a:r>
            <a:endParaRPr lang="en-US" dirty="0"/>
          </a:p>
          <a:p>
            <a:pPr lvl="2"/>
            <a:r>
              <a:rPr lang="en-US" dirty="0"/>
              <a:t>H</a:t>
            </a:r>
            <a:r>
              <a:rPr lang="en-US" dirty="0" smtClean="0"/>
              <a:t>itting </a:t>
            </a:r>
            <a:r>
              <a:rPr lang="en-US" dirty="0"/>
              <a:t>Ctrl-C at the keyboard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rrival </a:t>
            </a:r>
            <a:r>
              <a:rPr lang="en-US" dirty="0"/>
              <a:t>of a packet from a network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rrival </a:t>
            </a:r>
            <a:r>
              <a:rPr lang="en-US" dirty="0"/>
              <a:t>of data from a </a:t>
            </a:r>
            <a:r>
              <a:rPr lang="en-US" dirty="0" smtClean="0"/>
              <a:t>disk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569912"/>
            <a:ext cx="6819900" cy="573088"/>
          </a:xfrm>
        </p:spPr>
        <p:txBody>
          <a:bodyPr/>
          <a:lstStyle/>
          <a:p>
            <a:r>
              <a:rPr lang="en-US" dirty="0"/>
              <a:t>Synchronous Exceptions</a:t>
            </a:r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5334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Caused by </a:t>
            </a:r>
            <a:r>
              <a:rPr lang="en-US" dirty="0" smtClean="0"/>
              <a:t>events </a:t>
            </a:r>
            <a:r>
              <a:rPr lang="en-US" dirty="0"/>
              <a:t>that occur as a result of executing an instruction: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Traps</a:t>
            </a:r>
          </a:p>
          <a:p>
            <a:pPr lvl="2"/>
            <a:r>
              <a:rPr lang="en-US" dirty="0"/>
              <a:t>Intentional</a:t>
            </a:r>
          </a:p>
          <a:p>
            <a:pPr lvl="2"/>
            <a:r>
              <a:rPr lang="en-US" dirty="0"/>
              <a:t>Examples: </a:t>
            </a:r>
            <a:r>
              <a:rPr lang="en-US" b="1" i="1" dirty="0"/>
              <a:t>system calls</a:t>
            </a:r>
            <a:r>
              <a:rPr lang="en-US" dirty="0"/>
              <a:t>, breakpoint traps, special instructions</a:t>
            </a:r>
          </a:p>
          <a:p>
            <a:pPr lvl="2"/>
            <a:r>
              <a:rPr lang="en-US" dirty="0"/>
              <a:t>Returns control to “next” instruction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Faults</a:t>
            </a:r>
          </a:p>
          <a:p>
            <a:pPr lvl="2"/>
            <a:r>
              <a:rPr lang="en-US" dirty="0"/>
              <a:t>Unintentional but possibly recoverable </a:t>
            </a:r>
          </a:p>
          <a:p>
            <a:pPr lvl="2"/>
            <a:r>
              <a:rPr lang="en-US" dirty="0"/>
              <a:t>Examples: page faults (recoverable), protection faults (unrecoverable), floating point exceptions</a:t>
            </a:r>
          </a:p>
          <a:p>
            <a:pPr lvl="2"/>
            <a:r>
              <a:rPr lang="en-US" dirty="0"/>
              <a:t>Either re-executes faulting (“current”) instruction or aborts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Aborts</a:t>
            </a:r>
          </a:p>
          <a:p>
            <a:pPr lvl="2"/>
            <a:r>
              <a:rPr lang="en-US" dirty="0"/>
              <a:t>U</a:t>
            </a:r>
            <a:r>
              <a:rPr lang="en-US" dirty="0" smtClean="0"/>
              <a:t>nintentional </a:t>
            </a:r>
            <a:r>
              <a:rPr lang="en-US" dirty="0"/>
              <a:t>and unrecoverable</a:t>
            </a:r>
          </a:p>
          <a:p>
            <a:pPr lvl="2"/>
            <a:r>
              <a:rPr lang="en-US" dirty="0"/>
              <a:t>Examples: </a:t>
            </a:r>
            <a:r>
              <a:rPr lang="en-US" dirty="0" smtClean="0"/>
              <a:t>illegal instruction, parity </a:t>
            </a:r>
            <a:r>
              <a:rPr lang="en-US" dirty="0"/>
              <a:t>error, machine check</a:t>
            </a:r>
          </a:p>
          <a:p>
            <a:pPr lvl="2"/>
            <a:r>
              <a:rPr lang="en-US" dirty="0"/>
              <a:t>Aborts current program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Calls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109844"/>
              </p:ext>
            </p:extLst>
          </p:nvPr>
        </p:nvGraphicFramePr>
        <p:xfrm>
          <a:off x="457200" y="2311400"/>
          <a:ext cx="7086600" cy="370840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1447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Number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Name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Description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0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read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Read file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write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Write file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2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open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Open file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3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close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Close file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4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stat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Get info</a:t>
                      </a:r>
                      <a:r>
                        <a:rPr lang="en-US" baseline="0" dirty="0" smtClean="0">
                          <a:latin typeface="Calibri" pitchFamily="34" charset="0"/>
                        </a:rPr>
                        <a:t> about file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57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fork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Create process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59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err="1" smtClean="0">
                          <a:latin typeface="Courier New"/>
                        </a:rPr>
                        <a:t>execve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Execute a program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60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_exit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Terminate process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62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urier New"/>
                        </a:rPr>
                        <a:t>kill</a:t>
                      </a:r>
                      <a:endParaRPr lang="en-US" b="0" dirty="0">
                        <a:latin typeface="Courier New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Send signal to process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96875" y="1219200"/>
            <a:ext cx="7896225" cy="5334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 smtClean="0"/>
              <a:t>Each x86-64 system call has a unique ID number</a:t>
            </a:r>
          </a:p>
          <a:p>
            <a:r>
              <a:rPr lang="en-US" dirty="0" smtClean="0"/>
              <a:t>Examples: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4004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 bwMode="auto">
          <a:xfrm>
            <a:off x="381000" y="4191000"/>
            <a:ext cx="48768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0999" y="188912"/>
            <a:ext cx="8606503" cy="573088"/>
          </a:xfrm>
          <a:noFill/>
          <a:ln/>
        </p:spPr>
        <p:txBody>
          <a:bodyPr/>
          <a:lstStyle/>
          <a:p>
            <a:r>
              <a:rPr lang="en-US" dirty="0" smtClean="0"/>
              <a:t>System Call Example: Opening File</a:t>
            </a:r>
            <a:endParaRPr lang="en-US" dirty="0"/>
          </a:p>
        </p:txBody>
      </p:sp>
      <p:sp>
        <p:nvSpPr>
          <p:cNvPr id="480271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363008" y="859519"/>
            <a:ext cx="8399992" cy="1045481"/>
          </a:xfrm>
        </p:spPr>
        <p:txBody>
          <a:bodyPr>
            <a:normAutofit/>
          </a:bodyPr>
          <a:lstStyle/>
          <a:p>
            <a:r>
              <a:rPr lang="en-US" sz="2000" b="0" dirty="0" smtClean="0"/>
              <a:t>User calls: </a:t>
            </a:r>
            <a:r>
              <a:rPr lang="en-US" sz="2000" dirty="0" smtClean="0">
                <a:latin typeface="Courier New" pitchFamily="49" charset="0"/>
              </a:rPr>
              <a:t>open(filename, options)</a:t>
            </a:r>
            <a:endParaRPr lang="en-US" sz="2000" b="0" dirty="0" smtClean="0"/>
          </a:p>
          <a:p>
            <a:r>
              <a:rPr lang="en-US" sz="2000" b="0" dirty="0" smtClean="0"/>
              <a:t>Calls __</a:t>
            </a:r>
            <a:r>
              <a:rPr lang="en-US" sz="2000" dirty="0" smtClean="0">
                <a:latin typeface="Courier New" pitchFamily="49" charset="0"/>
              </a:rPr>
              <a:t>open</a:t>
            </a:r>
            <a:r>
              <a:rPr lang="en-US" sz="2000" b="0" dirty="0" smtClean="0"/>
              <a:t> function, which invokes </a:t>
            </a:r>
            <a:r>
              <a:rPr lang="en-US" sz="2000" b="0" dirty="0"/>
              <a:t>system call </a:t>
            </a:r>
            <a:r>
              <a:rPr lang="en-US" sz="2000" b="0" dirty="0" smtClean="0"/>
              <a:t>instruction </a:t>
            </a:r>
            <a:r>
              <a:rPr lang="en-US" sz="2000" dirty="0" err="1" smtClean="0">
                <a:latin typeface="Courier New" pitchFamily="49" charset="0"/>
              </a:rPr>
              <a:t>syscall</a:t>
            </a:r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pPr marL="0" indent="0">
              <a:buNone/>
            </a:pPr>
            <a:endParaRPr lang="en-US" sz="2200" b="0" dirty="0" smtClean="0"/>
          </a:p>
          <a:p>
            <a:pPr marL="0" indent="0">
              <a:buNone/>
            </a:pPr>
            <a:endParaRPr lang="en-US" sz="2200" b="0" dirty="0" smtClean="0"/>
          </a:p>
          <a:p>
            <a:endParaRPr lang="en-US" sz="2200" b="0" dirty="0" smtClean="0"/>
          </a:p>
          <a:p>
            <a:pPr marL="0" indent="0">
              <a:buNone/>
            </a:pPr>
            <a:endParaRPr lang="en-US" sz="2000" b="0" dirty="0" smtClean="0"/>
          </a:p>
          <a:p>
            <a:pPr marL="0" indent="0">
              <a:buNone/>
            </a:pPr>
            <a:endParaRPr lang="en-US" sz="2000" b="0" dirty="0"/>
          </a:p>
        </p:txBody>
      </p:sp>
      <p:sp>
        <p:nvSpPr>
          <p:cNvPr id="480272" name="Text Box 16"/>
          <p:cNvSpPr txBox="1">
            <a:spLocks noChangeArrowheads="1"/>
          </p:cNvSpPr>
          <p:nvPr/>
        </p:nvSpPr>
        <p:spPr bwMode="auto">
          <a:xfrm>
            <a:off x="529303" y="1917918"/>
            <a:ext cx="8458200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de-DE" sz="1600" dirty="0">
                <a:solidFill>
                  <a:srgbClr val="000000"/>
                </a:solidFill>
                <a:latin typeface="Menlo-Regular"/>
              </a:rPr>
              <a:t>00000000000e5d70 &lt;__open&gt;</a:t>
            </a:r>
            <a:r>
              <a:rPr lang="de-DE" sz="1600" dirty="0" smtClean="0">
                <a:solidFill>
                  <a:srgbClr val="000000"/>
                </a:solidFill>
                <a:latin typeface="Menlo-Regular"/>
              </a:rPr>
              <a:t>:</a:t>
            </a:r>
          </a:p>
          <a:p>
            <a:r>
              <a:rPr lang="de-DE" sz="1600" dirty="0" smtClean="0">
                <a:solidFill>
                  <a:srgbClr val="000000"/>
                </a:solidFill>
                <a:latin typeface="Menlo-Regular"/>
              </a:rPr>
              <a:t>...</a:t>
            </a:r>
          </a:p>
          <a:p>
            <a:r>
              <a:rPr lang="sk-SK" sz="1600" dirty="0" smtClean="0">
                <a:solidFill>
                  <a:srgbClr val="000000"/>
                </a:solidFill>
                <a:latin typeface="Menlo-Regular"/>
              </a:rPr>
              <a:t>e5d79</a:t>
            </a:r>
            <a:r>
              <a:rPr lang="sk-SK" sz="1600" dirty="0">
                <a:solidFill>
                  <a:srgbClr val="000000"/>
                </a:solidFill>
                <a:latin typeface="Menlo-Regular"/>
              </a:rPr>
              <a:t>:   </a:t>
            </a:r>
            <a:r>
              <a:rPr lang="sk-SK" sz="1600" dirty="0" smtClean="0">
                <a:solidFill>
                  <a:srgbClr val="000000"/>
                </a:solidFill>
                <a:latin typeface="Menlo-Regular"/>
              </a:rPr>
              <a:t>b8 </a:t>
            </a:r>
            <a:r>
              <a:rPr lang="sk-SK" sz="1600" dirty="0">
                <a:solidFill>
                  <a:srgbClr val="000000"/>
                </a:solidFill>
                <a:latin typeface="Menlo-Regular"/>
              </a:rPr>
              <a:t>02 00 00 00    </a:t>
            </a:r>
            <a:r>
              <a:rPr lang="sk-SK" sz="1600" dirty="0" smtClean="0">
                <a:solidFill>
                  <a:srgbClr val="000000"/>
                </a:solidFill>
                <a:latin typeface="Menlo-Regular"/>
              </a:rPr>
              <a:t>  mov  $</a:t>
            </a:r>
            <a:r>
              <a:rPr lang="sk-SK" sz="1600" dirty="0">
                <a:solidFill>
                  <a:srgbClr val="000000"/>
                </a:solidFill>
                <a:latin typeface="Menlo-Regular"/>
              </a:rPr>
              <a:t>0x2,%</a:t>
            </a:r>
            <a:r>
              <a:rPr lang="sk-SK" sz="1600" dirty="0" smtClean="0">
                <a:solidFill>
                  <a:srgbClr val="000000"/>
                </a:solidFill>
                <a:latin typeface="Menlo-Regular"/>
              </a:rPr>
              <a:t>eax  # </a:t>
            </a:r>
            <a:r>
              <a:rPr lang="sk-S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open</a:t>
            </a:r>
            <a:r>
              <a:rPr lang="sk-SK" sz="1600" dirty="0" smtClean="0">
                <a:solidFill>
                  <a:srgbClr val="000000"/>
                </a:solidFill>
                <a:latin typeface="Menlo-Regular"/>
              </a:rPr>
              <a:t> is syscall #2</a:t>
            </a:r>
            <a:endParaRPr lang="de-DE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e5d7e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:  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0f 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05  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          </a:t>
            </a:r>
            <a:r>
              <a:rPr lang="en-US" sz="1600" dirty="0" err="1" smtClean="0">
                <a:solidFill>
                  <a:srgbClr val="000000"/>
                </a:solidFill>
                <a:latin typeface="Menlo-Regular"/>
              </a:rPr>
              <a:t>syscall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       # Return value in %</a:t>
            </a:r>
            <a:r>
              <a:rPr lang="en-US" sz="1600" dirty="0" err="1" smtClean="0">
                <a:solidFill>
                  <a:srgbClr val="000000"/>
                </a:solidFill>
                <a:latin typeface="Menlo-Regular"/>
              </a:rPr>
              <a:t>rax</a:t>
            </a:r>
            <a:endParaRPr lang="en-US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e5d80:   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48 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3d 01 f0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ff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ff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600" dirty="0" err="1" smtClean="0">
                <a:solidFill>
                  <a:srgbClr val="000000"/>
                </a:solidFill>
                <a:latin typeface="Menlo-Regular"/>
              </a:rPr>
              <a:t>cmp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  $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0xfffffffffffff001,%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rax </a:t>
            </a:r>
            <a:endParaRPr lang="en-US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...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e5dfa:   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c3                  </a:t>
            </a:r>
            <a:r>
              <a:rPr lang="da-DK" sz="1600" dirty="0" err="1" smtClean="0">
                <a:solidFill>
                  <a:srgbClr val="000000"/>
                </a:solidFill>
                <a:latin typeface="Menlo-Regular"/>
              </a:rPr>
              <a:t>retq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482382" y="4191000"/>
            <a:ext cx="154403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3173772" y="4191000"/>
            <a:ext cx="177922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>
            <a:off x="1296770" y="4713287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Line 7"/>
          <p:cNvSpPr>
            <a:spLocks noChangeShapeType="1"/>
          </p:cNvSpPr>
          <p:nvPr/>
        </p:nvSpPr>
        <p:spPr bwMode="auto">
          <a:xfrm>
            <a:off x="1303120" y="5318125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>
            <a:off x="4116170" y="5324475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 flipH="1" flipV="1">
            <a:off x="1290420" y="5387975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10"/>
          <p:cNvSpPr>
            <a:spLocks noChangeShapeType="1"/>
          </p:cNvSpPr>
          <p:nvPr/>
        </p:nvSpPr>
        <p:spPr bwMode="auto">
          <a:xfrm flipH="1">
            <a:off x="1290420" y="5414962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2165132" y="4953000"/>
            <a:ext cx="114258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</a:t>
            </a:r>
            <a:r>
              <a:rPr lang="en-US" sz="1800" b="0" i="1" dirty="0" smtClean="0">
                <a:latin typeface="Calibri" pitchFamily="34" charset="0"/>
              </a:rPr>
              <a:t>xception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4146332" y="5410200"/>
            <a:ext cx="12192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O</a:t>
            </a:r>
            <a:r>
              <a:rPr lang="en-US" sz="1800" b="0" i="1" dirty="0" smtClean="0">
                <a:latin typeface="Calibri" pitchFamily="34" charset="0"/>
              </a:rPr>
              <a:t>pen file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2165132" y="5719762"/>
            <a:ext cx="914772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R</a:t>
            </a:r>
            <a:r>
              <a:rPr lang="en-US" sz="1800" b="0" i="1" dirty="0" smtClean="0">
                <a:latin typeface="Calibri" pitchFamily="34" charset="0"/>
              </a:rPr>
              <a:t>eturns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685800" y="5086513"/>
            <a:ext cx="65068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syscall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782334" y="5291872"/>
            <a:ext cx="49832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cmp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2" name="Rectangle 15"/>
          <p:cNvSpPr txBox="1">
            <a:spLocks noChangeArrowheads="1"/>
          </p:cNvSpPr>
          <p:nvPr/>
        </p:nvSpPr>
        <p:spPr bwMode="auto">
          <a:xfrm>
            <a:off x="5410200" y="4241215"/>
            <a:ext cx="3753280" cy="2540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0" dirty="0" smtClean="0">
                <a:latin typeface="Courier New"/>
                <a:cs typeface="Courier New"/>
              </a:rPr>
              <a:t>%</a:t>
            </a:r>
            <a:r>
              <a:rPr lang="en-US" sz="2000" b="0" dirty="0" err="1" smtClean="0">
                <a:latin typeface="Courier New"/>
                <a:cs typeface="Courier New"/>
              </a:rPr>
              <a:t>rax</a:t>
            </a:r>
            <a:r>
              <a:rPr lang="en-US" sz="2000" b="0" dirty="0" smtClean="0">
                <a:latin typeface="Courier New"/>
                <a:cs typeface="Courier New"/>
              </a:rPr>
              <a:t> </a:t>
            </a:r>
            <a:r>
              <a:rPr lang="en-US" sz="2000" b="0" dirty="0" smtClean="0"/>
              <a:t>contains </a:t>
            </a:r>
            <a:r>
              <a:rPr lang="en-US" sz="2000" b="0" dirty="0" err="1" smtClean="0"/>
              <a:t>syscall</a:t>
            </a:r>
            <a:r>
              <a:rPr lang="en-US" sz="2000" b="0" dirty="0" smtClean="0"/>
              <a:t> number</a:t>
            </a:r>
          </a:p>
          <a:p>
            <a:r>
              <a:rPr lang="en-US" sz="2000" b="0" dirty="0" smtClean="0"/>
              <a:t>Other arguments in </a:t>
            </a:r>
            <a:r>
              <a:rPr lang="en-US" sz="2000" b="0" dirty="0" smtClean="0">
                <a:latin typeface="Courier New"/>
                <a:cs typeface="Courier New"/>
              </a:rPr>
              <a:t>%</a:t>
            </a:r>
            <a:r>
              <a:rPr lang="en-US" sz="2000" b="0" dirty="0" err="1" smtClean="0">
                <a:latin typeface="Courier New"/>
                <a:cs typeface="Courier New"/>
              </a:rPr>
              <a:t>rdi</a:t>
            </a:r>
            <a:r>
              <a:rPr lang="en-US" sz="2000" b="0" dirty="0" smtClean="0"/>
              <a:t>, </a:t>
            </a:r>
            <a:r>
              <a:rPr lang="en-US" sz="2000" b="0" dirty="0" smtClean="0">
                <a:latin typeface="Courier New"/>
                <a:cs typeface="Courier New"/>
              </a:rPr>
              <a:t>%</a:t>
            </a:r>
            <a:r>
              <a:rPr lang="en-US" sz="2000" b="0" dirty="0" err="1" smtClean="0">
                <a:latin typeface="Courier New"/>
                <a:cs typeface="Courier New"/>
              </a:rPr>
              <a:t>rsi</a:t>
            </a:r>
            <a:r>
              <a:rPr lang="en-US" sz="2000" b="0" dirty="0" smtClean="0"/>
              <a:t>, </a:t>
            </a:r>
            <a:r>
              <a:rPr lang="en-US" sz="2000" b="0" dirty="0" smtClean="0">
                <a:latin typeface="Courier New"/>
                <a:cs typeface="Courier New"/>
              </a:rPr>
              <a:t>%</a:t>
            </a:r>
            <a:r>
              <a:rPr lang="en-US" sz="2000" b="0" dirty="0" err="1" smtClean="0">
                <a:latin typeface="Courier New"/>
                <a:cs typeface="Courier New"/>
              </a:rPr>
              <a:t>rdx</a:t>
            </a:r>
            <a:r>
              <a:rPr lang="en-US" sz="2000" b="0" dirty="0" smtClean="0"/>
              <a:t>, </a:t>
            </a:r>
            <a:r>
              <a:rPr lang="en-US" sz="2000" b="0" dirty="0" smtClean="0">
                <a:latin typeface="Courier New"/>
                <a:cs typeface="Courier New"/>
              </a:rPr>
              <a:t>%r10</a:t>
            </a:r>
            <a:r>
              <a:rPr lang="en-US" sz="2000" b="0" dirty="0" smtClean="0"/>
              <a:t>, </a:t>
            </a:r>
            <a:r>
              <a:rPr lang="en-US" sz="2000" b="0" dirty="0" smtClean="0">
                <a:latin typeface="Courier New"/>
                <a:cs typeface="Courier New"/>
              </a:rPr>
              <a:t>%r8</a:t>
            </a:r>
            <a:r>
              <a:rPr lang="en-US" sz="2000" b="0" dirty="0" smtClean="0"/>
              <a:t>, </a:t>
            </a:r>
            <a:r>
              <a:rPr lang="en-US" sz="2000" b="0" dirty="0" smtClean="0">
                <a:latin typeface="Courier New"/>
                <a:cs typeface="Courier New"/>
              </a:rPr>
              <a:t>%r9</a:t>
            </a:r>
          </a:p>
          <a:p>
            <a:r>
              <a:rPr lang="en-US" sz="2000" b="0" dirty="0" smtClean="0"/>
              <a:t>Return value in </a:t>
            </a:r>
            <a:r>
              <a:rPr lang="en-US" sz="2000" b="0" dirty="0" smtClean="0">
                <a:latin typeface="Courier New"/>
                <a:cs typeface="Courier New"/>
              </a:rPr>
              <a:t>%</a:t>
            </a:r>
            <a:r>
              <a:rPr lang="en-US" sz="2000" b="0" dirty="0" err="1" smtClean="0">
                <a:latin typeface="Courier New"/>
                <a:cs typeface="Courier New"/>
              </a:rPr>
              <a:t>rax</a:t>
            </a:r>
            <a:endParaRPr lang="en-US" sz="2000" b="0" dirty="0" smtClean="0">
              <a:latin typeface="Courier New"/>
              <a:cs typeface="Courier New"/>
            </a:endParaRPr>
          </a:p>
          <a:p>
            <a:r>
              <a:rPr lang="en-US" sz="2000" b="0" dirty="0" smtClean="0">
                <a:latin typeface="Calibri"/>
                <a:cs typeface="Calibri"/>
              </a:rPr>
              <a:t>Negative value is an error corresponding to negative </a:t>
            </a:r>
            <a:r>
              <a:rPr lang="en-US" sz="2000" b="0" dirty="0" err="1" smtClean="0">
                <a:latin typeface="Courier New"/>
                <a:cs typeface="Courier New"/>
              </a:rPr>
              <a:t>errno</a:t>
            </a:r>
            <a:endParaRPr lang="en-US" sz="2000" b="0" dirty="0" smtClean="0">
              <a:latin typeface="Courier New"/>
              <a:cs typeface="Courier New"/>
            </a:endParaRPr>
          </a:p>
          <a:p>
            <a:endParaRPr lang="en-US" sz="2000" b="0" dirty="0" smtClean="0">
              <a:latin typeface="+mn-lt"/>
              <a:cs typeface="Courier New"/>
            </a:endParaRPr>
          </a:p>
          <a:p>
            <a:endParaRPr lang="en-US" sz="2000" b="0" dirty="0" smtClean="0"/>
          </a:p>
          <a:p>
            <a:endParaRPr lang="en-US" sz="2000" b="0" dirty="0" smtClean="0"/>
          </a:p>
          <a:p>
            <a:endParaRPr lang="en-US" sz="2000" b="0" dirty="0" smtClean="0"/>
          </a:p>
          <a:p>
            <a:endParaRPr lang="en-US" sz="2000" b="0" dirty="0" smtClean="0"/>
          </a:p>
          <a:p>
            <a:endParaRPr lang="en-US" sz="2000" b="0" dirty="0" smtClean="0"/>
          </a:p>
          <a:p>
            <a:pPr marL="0" indent="0">
              <a:buFont typeface="Wingdings 2" pitchFamily="18" charset="2"/>
              <a:buNone/>
            </a:pPr>
            <a:endParaRPr lang="en-US" sz="2000" b="0" dirty="0" smtClean="0"/>
          </a:p>
          <a:p>
            <a:pPr marL="0" indent="0">
              <a:buFont typeface="Wingdings 2" pitchFamily="18" charset="2"/>
              <a:buNone/>
            </a:pPr>
            <a:endParaRPr lang="en-US" sz="2000" b="0" dirty="0" smtClean="0"/>
          </a:p>
          <a:p>
            <a:endParaRPr lang="en-US" sz="2000" b="0" dirty="0" smtClean="0"/>
          </a:p>
          <a:p>
            <a:endParaRPr lang="en-US" sz="2000" b="0" dirty="0" smtClean="0"/>
          </a:p>
          <a:p>
            <a:pPr marL="0" indent="0">
              <a:buFont typeface="Wingdings 2" pitchFamily="18" charset="2"/>
              <a:buNone/>
            </a:pP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281607390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 bwMode="auto">
          <a:xfrm>
            <a:off x="381000" y="4191000"/>
            <a:ext cx="48768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0999" y="188912"/>
            <a:ext cx="8606503" cy="573088"/>
          </a:xfrm>
          <a:noFill/>
          <a:ln/>
        </p:spPr>
        <p:txBody>
          <a:bodyPr/>
          <a:lstStyle/>
          <a:p>
            <a:r>
              <a:rPr lang="en-US" dirty="0" smtClean="0"/>
              <a:t>System Call Example: Opening File</a:t>
            </a:r>
            <a:endParaRPr lang="en-US" dirty="0"/>
          </a:p>
        </p:txBody>
      </p:sp>
      <p:sp>
        <p:nvSpPr>
          <p:cNvPr id="480271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363008" y="859519"/>
            <a:ext cx="8399992" cy="1045481"/>
          </a:xfrm>
        </p:spPr>
        <p:txBody>
          <a:bodyPr>
            <a:normAutofit/>
          </a:bodyPr>
          <a:lstStyle/>
          <a:p>
            <a:r>
              <a:rPr lang="en-US" sz="2000" b="0" dirty="0" smtClean="0"/>
              <a:t>User calls: </a:t>
            </a:r>
            <a:r>
              <a:rPr lang="en-US" sz="2000" dirty="0" smtClean="0">
                <a:latin typeface="Courier New" pitchFamily="49" charset="0"/>
              </a:rPr>
              <a:t>open(filename, options)</a:t>
            </a:r>
            <a:endParaRPr lang="en-US" sz="2000" b="0" dirty="0" smtClean="0"/>
          </a:p>
          <a:p>
            <a:r>
              <a:rPr lang="en-US" sz="2000" b="0" dirty="0" smtClean="0"/>
              <a:t>Calls __</a:t>
            </a:r>
            <a:r>
              <a:rPr lang="en-US" sz="2000" dirty="0" smtClean="0">
                <a:latin typeface="Courier New" pitchFamily="49" charset="0"/>
              </a:rPr>
              <a:t>open</a:t>
            </a:r>
            <a:r>
              <a:rPr lang="en-US" sz="2000" b="0" dirty="0" smtClean="0"/>
              <a:t> function, which invokes </a:t>
            </a:r>
            <a:r>
              <a:rPr lang="en-US" sz="2000" b="0" dirty="0"/>
              <a:t>system call </a:t>
            </a:r>
            <a:r>
              <a:rPr lang="en-US" sz="2000" b="0" dirty="0" smtClean="0"/>
              <a:t>instruction </a:t>
            </a:r>
            <a:r>
              <a:rPr lang="en-US" sz="2000" dirty="0" err="1" smtClean="0">
                <a:latin typeface="Courier New" pitchFamily="49" charset="0"/>
              </a:rPr>
              <a:t>syscall</a:t>
            </a:r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pPr marL="0" indent="0">
              <a:buNone/>
            </a:pPr>
            <a:endParaRPr lang="en-US" sz="2200" b="0" dirty="0" smtClean="0"/>
          </a:p>
          <a:p>
            <a:pPr marL="0" indent="0">
              <a:buNone/>
            </a:pPr>
            <a:endParaRPr lang="en-US" sz="2200" b="0" dirty="0" smtClean="0"/>
          </a:p>
          <a:p>
            <a:endParaRPr lang="en-US" sz="2200" b="0" dirty="0" smtClean="0"/>
          </a:p>
          <a:p>
            <a:pPr marL="0" indent="0">
              <a:buNone/>
            </a:pPr>
            <a:endParaRPr lang="en-US" sz="2000" b="0" dirty="0" smtClean="0"/>
          </a:p>
          <a:p>
            <a:pPr marL="0" indent="0">
              <a:buNone/>
            </a:pPr>
            <a:endParaRPr lang="en-US" sz="2000" b="0" dirty="0"/>
          </a:p>
        </p:txBody>
      </p:sp>
      <p:sp>
        <p:nvSpPr>
          <p:cNvPr id="480272" name="Text Box 16"/>
          <p:cNvSpPr txBox="1">
            <a:spLocks noChangeArrowheads="1"/>
          </p:cNvSpPr>
          <p:nvPr/>
        </p:nvSpPr>
        <p:spPr bwMode="auto">
          <a:xfrm>
            <a:off x="529303" y="1917918"/>
            <a:ext cx="8458200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de-DE" sz="1600" dirty="0">
                <a:solidFill>
                  <a:srgbClr val="000000"/>
                </a:solidFill>
                <a:latin typeface="Menlo-Regular"/>
              </a:rPr>
              <a:t>00000000000e5d70 &lt;__open&gt;</a:t>
            </a:r>
            <a:r>
              <a:rPr lang="de-DE" sz="1600" dirty="0" smtClean="0">
                <a:solidFill>
                  <a:srgbClr val="000000"/>
                </a:solidFill>
                <a:latin typeface="Menlo-Regular"/>
              </a:rPr>
              <a:t>:</a:t>
            </a:r>
          </a:p>
          <a:p>
            <a:r>
              <a:rPr lang="de-DE" sz="1600" dirty="0" smtClean="0">
                <a:solidFill>
                  <a:srgbClr val="000000"/>
                </a:solidFill>
                <a:latin typeface="Menlo-Regular"/>
              </a:rPr>
              <a:t>...</a:t>
            </a:r>
          </a:p>
          <a:p>
            <a:r>
              <a:rPr lang="sk-SK" sz="1600" dirty="0" smtClean="0">
                <a:solidFill>
                  <a:srgbClr val="000000"/>
                </a:solidFill>
                <a:latin typeface="Menlo-Regular"/>
              </a:rPr>
              <a:t>e5d79</a:t>
            </a:r>
            <a:r>
              <a:rPr lang="sk-SK" sz="1600" dirty="0">
                <a:solidFill>
                  <a:srgbClr val="000000"/>
                </a:solidFill>
                <a:latin typeface="Menlo-Regular"/>
              </a:rPr>
              <a:t>:   </a:t>
            </a:r>
            <a:r>
              <a:rPr lang="sk-SK" sz="1600" dirty="0" smtClean="0">
                <a:solidFill>
                  <a:srgbClr val="000000"/>
                </a:solidFill>
                <a:latin typeface="Menlo-Regular"/>
              </a:rPr>
              <a:t>b8 </a:t>
            </a:r>
            <a:r>
              <a:rPr lang="sk-SK" sz="1600" dirty="0">
                <a:solidFill>
                  <a:srgbClr val="000000"/>
                </a:solidFill>
                <a:latin typeface="Menlo-Regular"/>
              </a:rPr>
              <a:t>02 00 00 00    </a:t>
            </a:r>
            <a:r>
              <a:rPr lang="sk-SK" sz="1600" dirty="0" smtClean="0">
                <a:solidFill>
                  <a:srgbClr val="000000"/>
                </a:solidFill>
                <a:latin typeface="Menlo-Regular"/>
              </a:rPr>
              <a:t>  mov  $</a:t>
            </a:r>
            <a:r>
              <a:rPr lang="sk-SK" sz="1600" dirty="0">
                <a:solidFill>
                  <a:srgbClr val="000000"/>
                </a:solidFill>
                <a:latin typeface="Menlo-Regular"/>
              </a:rPr>
              <a:t>0x2,%</a:t>
            </a:r>
            <a:r>
              <a:rPr lang="sk-SK" sz="1600" dirty="0" smtClean="0">
                <a:solidFill>
                  <a:srgbClr val="000000"/>
                </a:solidFill>
                <a:latin typeface="Menlo-Regular"/>
              </a:rPr>
              <a:t>eax  # </a:t>
            </a:r>
            <a:r>
              <a:rPr lang="sk-S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open</a:t>
            </a:r>
            <a:r>
              <a:rPr lang="sk-SK" sz="1600" dirty="0" smtClean="0">
                <a:solidFill>
                  <a:srgbClr val="000000"/>
                </a:solidFill>
                <a:latin typeface="Menlo-Regular"/>
              </a:rPr>
              <a:t> is syscall #2</a:t>
            </a:r>
            <a:endParaRPr lang="de-DE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e5d7e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:  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0f 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05  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          </a:t>
            </a:r>
            <a:r>
              <a:rPr lang="en-US" sz="1600" dirty="0" err="1" smtClean="0">
                <a:solidFill>
                  <a:srgbClr val="000000"/>
                </a:solidFill>
                <a:latin typeface="Menlo-Regular"/>
              </a:rPr>
              <a:t>syscall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       # Return value in %</a:t>
            </a:r>
            <a:r>
              <a:rPr lang="en-US" sz="1600" dirty="0" err="1" smtClean="0">
                <a:solidFill>
                  <a:srgbClr val="000000"/>
                </a:solidFill>
                <a:latin typeface="Menlo-Regular"/>
              </a:rPr>
              <a:t>rax</a:t>
            </a:r>
            <a:endParaRPr lang="en-US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e5d80:   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48 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3d 01 f0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ff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ff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600" dirty="0" err="1" smtClean="0">
                <a:solidFill>
                  <a:srgbClr val="000000"/>
                </a:solidFill>
                <a:latin typeface="Menlo-Regular"/>
              </a:rPr>
              <a:t>cmp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  $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0xfffffffffffff001,%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rax </a:t>
            </a:r>
            <a:endParaRPr lang="en-US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...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e5dfa:   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c3                  </a:t>
            </a:r>
            <a:r>
              <a:rPr lang="da-DK" sz="1600" dirty="0" err="1" smtClean="0">
                <a:solidFill>
                  <a:srgbClr val="000000"/>
                </a:solidFill>
                <a:latin typeface="Menlo-Regular"/>
              </a:rPr>
              <a:t>retq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482382" y="4191000"/>
            <a:ext cx="154403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3173772" y="4191000"/>
            <a:ext cx="177922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>
            <a:off x="1296770" y="4713287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Line 7"/>
          <p:cNvSpPr>
            <a:spLocks noChangeShapeType="1"/>
          </p:cNvSpPr>
          <p:nvPr/>
        </p:nvSpPr>
        <p:spPr bwMode="auto">
          <a:xfrm>
            <a:off x="1303120" y="5318125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>
            <a:off x="4116170" y="5324475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 flipH="1" flipV="1">
            <a:off x="1290420" y="5387975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10"/>
          <p:cNvSpPr>
            <a:spLocks noChangeShapeType="1"/>
          </p:cNvSpPr>
          <p:nvPr/>
        </p:nvSpPr>
        <p:spPr bwMode="auto">
          <a:xfrm flipH="1">
            <a:off x="1290420" y="5414962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2165132" y="4953000"/>
            <a:ext cx="114258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</a:t>
            </a:r>
            <a:r>
              <a:rPr lang="en-US" sz="1800" b="0" i="1" dirty="0" smtClean="0">
                <a:latin typeface="Calibri" pitchFamily="34" charset="0"/>
              </a:rPr>
              <a:t>xception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4146332" y="5410200"/>
            <a:ext cx="12192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O</a:t>
            </a:r>
            <a:r>
              <a:rPr lang="en-US" sz="1800" b="0" i="1" dirty="0" smtClean="0">
                <a:latin typeface="Calibri" pitchFamily="34" charset="0"/>
              </a:rPr>
              <a:t>pen file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2165132" y="5719762"/>
            <a:ext cx="914772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R</a:t>
            </a:r>
            <a:r>
              <a:rPr lang="en-US" sz="1800" b="0" i="1" dirty="0" smtClean="0">
                <a:latin typeface="Calibri" pitchFamily="34" charset="0"/>
              </a:rPr>
              <a:t>eturns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685800" y="5086513"/>
            <a:ext cx="65068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syscall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782334" y="5291872"/>
            <a:ext cx="49832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cmp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2" name="Rectangle 15"/>
          <p:cNvSpPr txBox="1">
            <a:spLocks noChangeArrowheads="1"/>
          </p:cNvSpPr>
          <p:nvPr/>
        </p:nvSpPr>
        <p:spPr bwMode="auto">
          <a:xfrm>
            <a:off x="5410200" y="4241215"/>
            <a:ext cx="3753280" cy="2540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0" dirty="0" smtClean="0">
                <a:latin typeface="Courier New"/>
                <a:cs typeface="Courier New"/>
              </a:rPr>
              <a:t>%</a:t>
            </a:r>
            <a:r>
              <a:rPr lang="en-US" sz="2000" b="0" dirty="0" err="1" smtClean="0">
                <a:latin typeface="Courier New"/>
                <a:cs typeface="Courier New"/>
              </a:rPr>
              <a:t>rax</a:t>
            </a:r>
            <a:r>
              <a:rPr lang="en-US" sz="2000" b="0" dirty="0" smtClean="0">
                <a:latin typeface="Courier New"/>
                <a:cs typeface="Courier New"/>
              </a:rPr>
              <a:t> </a:t>
            </a:r>
            <a:r>
              <a:rPr lang="en-US" sz="2000" b="0" dirty="0" smtClean="0"/>
              <a:t>contains </a:t>
            </a:r>
            <a:r>
              <a:rPr lang="en-US" sz="2000" b="0" dirty="0" err="1" smtClean="0"/>
              <a:t>syscall</a:t>
            </a:r>
            <a:r>
              <a:rPr lang="en-US" sz="2000" b="0" dirty="0" smtClean="0"/>
              <a:t> number</a:t>
            </a:r>
          </a:p>
          <a:p>
            <a:r>
              <a:rPr lang="en-US" sz="2000" b="0" dirty="0" smtClean="0"/>
              <a:t>Other arguments in </a:t>
            </a:r>
            <a:r>
              <a:rPr lang="en-US" sz="2000" b="0" dirty="0" smtClean="0">
                <a:latin typeface="Courier New"/>
                <a:cs typeface="Courier New"/>
              </a:rPr>
              <a:t>%</a:t>
            </a:r>
            <a:r>
              <a:rPr lang="en-US" sz="2000" b="0" dirty="0" err="1" smtClean="0">
                <a:latin typeface="Courier New"/>
                <a:cs typeface="Courier New"/>
              </a:rPr>
              <a:t>rdi</a:t>
            </a:r>
            <a:r>
              <a:rPr lang="en-US" sz="2000" b="0" dirty="0" smtClean="0"/>
              <a:t>, </a:t>
            </a:r>
            <a:r>
              <a:rPr lang="en-US" sz="2000" b="0" dirty="0" smtClean="0">
                <a:latin typeface="Courier New"/>
                <a:cs typeface="Courier New"/>
              </a:rPr>
              <a:t>%</a:t>
            </a:r>
            <a:r>
              <a:rPr lang="en-US" sz="2000" b="0" dirty="0" err="1" smtClean="0">
                <a:latin typeface="Courier New"/>
                <a:cs typeface="Courier New"/>
              </a:rPr>
              <a:t>rsi</a:t>
            </a:r>
            <a:r>
              <a:rPr lang="en-US" sz="2000" b="0" dirty="0" smtClean="0"/>
              <a:t>, </a:t>
            </a:r>
            <a:r>
              <a:rPr lang="en-US" sz="2000" b="0" dirty="0" smtClean="0">
                <a:latin typeface="Courier New"/>
                <a:cs typeface="Courier New"/>
              </a:rPr>
              <a:t>%</a:t>
            </a:r>
            <a:r>
              <a:rPr lang="en-US" sz="2000" b="0" dirty="0" err="1" smtClean="0">
                <a:latin typeface="Courier New"/>
                <a:cs typeface="Courier New"/>
              </a:rPr>
              <a:t>rdx</a:t>
            </a:r>
            <a:r>
              <a:rPr lang="en-US" sz="2000" b="0" dirty="0" smtClean="0"/>
              <a:t>, </a:t>
            </a:r>
            <a:r>
              <a:rPr lang="en-US" sz="2000" b="0" dirty="0" smtClean="0">
                <a:latin typeface="Courier New"/>
                <a:cs typeface="Courier New"/>
              </a:rPr>
              <a:t>%r10</a:t>
            </a:r>
            <a:r>
              <a:rPr lang="en-US" sz="2000" b="0" dirty="0" smtClean="0"/>
              <a:t>, </a:t>
            </a:r>
            <a:r>
              <a:rPr lang="en-US" sz="2000" b="0" dirty="0" smtClean="0">
                <a:latin typeface="Courier New"/>
                <a:cs typeface="Courier New"/>
              </a:rPr>
              <a:t>%r8</a:t>
            </a:r>
            <a:r>
              <a:rPr lang="en-US" sz="2000" b="0" dirty="0" smtClean="0"/>
              <a:t>, </a:t>
            </a:r>
            <a:r>
              <a:rPr lang="en-US" sz="2000" b="0" dirty="0" smtClean="0">
                <a:latin typeface="Courier New"/>
                <a:cs typeface="Courier New"/>
              </a:rPr>
              <a:t>%r9</a:t>
            </a:r>
          </a:p>
          <a:p>
            <a:r>
              <a:rPr lang="en-US" sz="2000" b="0" dirty="0" smtClean="0"/>
              <a:t>Return value in </a:t>
            </a:r>
            <a:r>
              <a:rPr lang="en-US" sz="2000" b="0" dirty="0" smtClean="0">
                <a:latin typeface="Courier New"/>
                <a:cs typeface="Courier New"/>
              </a:rPr>
              <a:t>%</a:t>
            </a:r>
            <a:r>
              <a:rPr lang="en-US" sz="2000" b="0" dirty="0" err="1" smtClean="0">
                <a:latin typeface="Courier New"/>
                <a:cs typeface="Courier New"/>
              </a:rPr>
              <a:t>rax</a:t>
            </a:r>
            <a:endParaRPr lang="en-US" sz="2000" b="0" dirty="0" smtClean="0">
              <a:latin typeface="Courier New"/>
              <a:cs typeface="Courier New"/>
            </a:endParaRPr>
          </a:p>
          <a:p>
            <a:r>
              <a:rPr lang="en-US" sz="2000" b="0" dirty="0" smtClean="0">
                <a:latin typeface="Calibri"/>
                <a:cs typeface="Calibri"/>
              </a:rPr>
              <a:t>Negative value is an error corresponding to negative </a:t>
            </a:r>
            <a:r>
              <a:rPr lang="en-US" sz="2000" b="0" dirty="0" err="1" smtClean="0">
                <a:latin typeface="Courier New"/>
                <a:cs typeface="Courier New"/>
              </a:rPr>
              <a:t>errno</a:t>
            </a:r>
            <a:endParaRPr lang="en-US" sz="2000" b="0" dirty="0" smtClean="0">
              <a:latin typeface="Courier New"/>
              <a:cs typeface="Courier New"/>
            </a:endParaRPr>
          </a:p>
          <a:p>
            <a:endParaRPr lang="en-US" sz="2000" b="0" dirty="0" smtClean="0">
              <a:latin typeface="+mn-lt"/>
              <a:cs typeface="Courier New"/>
            </a:endParaRPr>
          </a:p>
          <a:p>
            <a:endParaRPr lang="en-US" sz="2000" b="0" dirty="0" smtClean="0"/>
          </a:p>
          <a:p>
            <a:endParaRPr lang="en-US" sz="2000" b="0" dirty="0" smtClean="0"/>
          </a:p>
          <a:p>
            <a:endParaRPr lang="en-US" sz="2000" b="0" dirty="0" smtClean="0"/>
          </a:p>
          <a:p>
            <a:endParaRPr lang="en-US" sz="2000" b="0" dirty="0" smtClean="0"/>
          </a:p>
          <a:p>
            <a:endParaRPr lang="en-US" sz="2000" b="0" dirty="0" smtClean="0"/>
          </a:p>
          <a:p>
            <a:pPr marL="0" indent="0">
              <a:buFont typeface="Wingdings 2" pitchFamily="18" charset="2"/>
              <a:buNone/>
            </a:pPr>
            <a:endParaRPr lang="en-US" sz="2000" b="0" dirty="0" smtClean="0"/>
          </a:p>
          <a:p>
            <a:pPr marL="0" indent="0">
              <a:buFont typeface="Wingdings 2" pitchFamily="18" charset="2"/>
              <a:buNone/>
            </a:pPr>
            <a:endParaRPr lang="en-US" sz="2000" b="0" dirty="0" smtClean="0"/>
          </a:p>
          <a:p>
            <a:endParaRPr lang="en-US" sz="2000" b="0" dirty="0" smtClean="0"/>
          </a:p>
          <a:p>
            <a:endParaRPr lang="en-US" sz="2000" b="0" dirty="0" smtClean="0"/>
          </a:p>
          <a:p>
            <a:pPr marL="0" indent="0">
              <a:buFont typeface="Wingdings 2" pitchFamily="18" charset="2"/>
              <a:buNone/>
            </a:pPr>
            <a:endParaRPr lang="en-US" sz="2000" b="0" dirty="0"/>
          </a:p>
        </p:txBody>
      </p:sp>
      <p:sp>
        <p:nvSpPr>
          <p:cNvPr id="2" name="TextBox 1"/>
          <p:cNvSpPr txBox="1"/>
          <p:nvPr/>
        </p:nvSpPr>
        <p:spPr>
          <a:xfrm>
            <a:off x="2819400" y="317480"/>
            <a:ext cx="6402058" cy="489364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Almost like a function call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Transfer of control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On return, executes next instruction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Passes arguments using calling convention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Gets result in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indent="-285750">
              <a:buFontTx/>
              <a:buChar char="-"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alibri" pitchFamily="34" charset="0"/>
              </a:rPr>
              <a:t>One Important exception</a:t>
            </a:r>
            <a:r>
              <a:rPr lang="en-US" dirty="0" smtClean="0">
                <a:latin typeface="Calibri" pitchFamily="34" charset="0"/>
              </a:rPr>
              <a:t>!</a:t>
            </a:r>
            <a:endParaRPr lang="en-US" dirty="0">
              <a:latin typeface="Calibri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Executed by Kernel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Different set of </a:t>
            </a:r>
            <a:r>
              <a:rPr lang="en-US" dirty="0" smtClean="0">
                <a:latin typeface="Calibri" pitchFamily="34" charset="0"/>
              </a:rPr>
              <a:t>privileges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And other differences: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E.g., “address” of “function” is in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Uses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errno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Etc.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 bwMode="auto">
          <a:xfrm>
            <a:off x="762000" y="3581400"/>
            <a:ext cx="57150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41652" y="587375"/>
            <a:ext cx="7893050" cy="555625"/>
          </a:xfrm>
          <a:noFill/>
          <a:ln/>
        </p:spPr>
        <p:txBody>
          <a:bodyPr/>
          <a:lstStyle/>
          <a:p>
            <a:r>
              <a:rPr lang="en-US" dirty="0"/>
              <a:t>Fault </a:t>
            </a:r>
            <a:r>
              <a:rPr lang="en-US" dirty="0" smtClean="0"/>
              <a:t>Example: Page Fault</a:t>
            </a:r>
            <a:endParaRPr lang="en-US" dirty="0"/>
          </a:p>
        </p:txBody>
      </p:sp>
      <p:sp>
        <p:nvSpPr>
          <p:cNvPr id="481297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153400" cy="1066800"/>
          </a:xfrm>
        </p:spPr>
        <p:txBody>
          <a:bodyPr/>
          <a:lstStyle/>
          <a:p>
            <a:r>
              <a:rPr lang="en-US" sz="2000" b="0" dirty="0" smtClean="0"/>
              <a:t>User </a:t>
            </a:r>
            <a:r>
              <a:rPr lang="en-US" sz="2000" b="0" dirty="0"/>
              <a:t>writes to memory location</a:t>
            </a:r>
          </a:p>
          <a:p>
            <a:r>
              <a:rPr lang="en-US" sz="2000" b="0" dirty="0"/>
              <a:t>That portion (page) of user’s memory </a:t>
            </a: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>is </a:t>
            </a:r>
            <a:r>
              <a:rPr lang="en-US" sz="2000" b="0" dirty="0"/>
              <a:t>currently on disk</a:t>
            </a:r>
          </a:p>
          <a:p>
            <a:endParaRPr lang="en-US" sz="2200" b="0" dirty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pPr marL="0" indent="0">
              <a:buNone/>
            </a:pPr>
            <a:endParaRPr lang="en-US" sz="2000" b="0" dirty="0" smtClean="0"/>
          </a:p>
        </p:txBody>
      </p:sp>
      <p:sp>
        <p:nvSpPr>
          <p:cNvPr id="481298" name="Text Box 18"/>
          <p:cNvSpPr txBox="1">
            <a:spLocks noChangeArrowheads="1"/>
          </p:cNvSpPr>
          <p:nvPr/>
        </p:nvSpPr>
        <p:spPr bwMode="auto">
          <a:xfrm>
            <a:off x="6113354" y="1022350"/>
            <a:ext cx="2165350" cy="13398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a[1000];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main ()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a[500] = 13;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81299" name="Text Box 19"/>
          <p:cNvSpPr txBox="1">
            <a:spLocks noChangeArrowheads="1"/>
          </p:cNvSpPr>
          <p:nvPr/>
        </p:nvSpPr>
        <p:spPr bwMode="auto">
          <a:xfrm>
            <a:off x="914400" y="2488982"/>
            <a:ext cx="7348538" cy="3619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80483b7:	c7 05 10 9d 04 08 0d 	movl   $0xd,0x8049d10</a:t>
            </a: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838200" y="3633951"/>
            <a:ext cx="1511126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3581400" y="3633951"/>
            <a:ext cx="1746317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1652588" y="4156238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7"/>
          <p:cNvSpPr>
            <a:spLocks noChangeShapeType="1"/>
          </p:cNvSpPr>
          <p:nvPr/>
        </p:nvSpPr>
        <p:spPr bwMode="auto">
          <a:xfrm>
            <a:off x="1658938" y="4761076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4471988" y="4767426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Line 9"/>
          <p:cNvSpPr>
            <a:spLocks noChangeShapeType="1"/>
          </p:cNvSpPr>
          <p:nvPr/>
        </p:nvSpPr>
        <p:spPr bwMode="auto">
          <a:xfrm flipH="1" flipV="1">
            <a:off x="1646237" y="4767426"/>
            <a:ext cx="28321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1646238" y="4857913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2124964" y="4395951"/>
            <a:ext cx="221311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</a:t>
            </a:r>
            <a:r>
              <a:rPr lang="en-US" sz="1800" b="0" i="1" dirty="0" smtClean="0">
                <a:latin typeface="Calibri" pitchFamily="34" charset="0"/>
              </a:rPr>
              <a:t>xception: page fault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4502150" y="4740166"/>
            <a:ext cx="1974850" cy="6437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Copy page from disk to memory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2520951" y="5147442"/>
            <a:ext cx="1817130" cy="6437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Return and </a:t>
            </a:r>
            <a:r>
              <a:rPr lang="en-US" sz="1800" b="0" i="1" dirty="0" err="1" smtClean="0">
                <a:latin typeface="Calibri" pitchFamily="34" charset="0"/>
              </a:rPr>
              <a:t>reexecute</a:t>
            </a:r>
            <a:r>
              <a:rPr lang="en-US" sz="1800" b="0" i="1" dirty="0" smtClean="0">
                <a:latin typeface="Calibri" pitchFamily="34" charset="0"/>
              </a:rPr>
              <a:t> </a:t>
            </a:r>
            <a:r>
              <a:rPr lang="en-US" sz="1800" b="0" i="1" dirty="0" err="1" smtClean="0">
                <a:latin typeface="Calibri" pitchFamily="34" charset="0"/>
              </a:rPr>
              <a:t>movl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1098332" y="4595649"/>
            <a:ext cx="544573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movl</a:t>
            </a:r>
            <a:endParaRPr lang="en-US" sz="1400" b="0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0" grpId="0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/>
      <p:bldP spid="28" grpId="0"/>
      <p:bldP spid="29" grpId="0"/>
      <p:bldP spid="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555625"/>
          </a:xfrm>
          <a:noFill/>
          <a:ln/>
        </p:spPr>
        <p:txBody>
          <a:bodyPr/>
          <a:lstStyle/>
          <a:p>
            <a:r>
              <a:rPr lang="en-US" dirty="0"/>
              <a:t>Fault </a:t>
            </a:r>
            <a:r>
              <a:rPr lang="en-US" dirty="0" smtClean="0"/>
              <a:t>Example: Invalid Memory Reference</a:t>
            </a:r>
            <a:endParaRPr lang="en-US" dirty="0"/>
          </a:p>
        </p:txBody>
      </p:sp>
      <p:sp>
        <p:nvSpPr>
          <p:cNvPr id="482318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517634" y="5525815"/>
            <a:ext cx="6705600" cy="874985"/>
          </a:xfrm>
        </p:spPr>
        <p:txBody>
          <a:bodyPr/>
          <a:lstStyle/>
          <a:p>
            <a:r>
              <a:rPr lang="en-US" sz="2000" b="0" dirty="0" smtClean="0"/>
              <a:t>Sends </a:t>
            </a:r>
            <a:r>
              <a:rPr lang="en-US" sz="2000" dirty="0">
                <a:latin typeface="Courier New" pitchFamily="49" charset="0"/>
              </a:rPr>
              <a:t>SIGSEGV</a:t>
            </a:r>
            <a:r>
              <a:rPr lang="en-US" sz="2000" b="0" dirty="0"/>
              <a:t> signal to user process</a:t>
            </a:r>
          </a:p>
          <a:p>
            <a:r>
              <a:rPr lang="en-US" sz="2000" b="0" dirty="0"/>
              <a:t>User process exits with “segmentation fault”</a:t>
            </a:r>
          </a:p>
        </p:txBody>
      </p:sp>
      <p:sp>
        <p:nvSpPr>
          <p:cNvPr id="482319" name="Text Box 15"/>
          <p:cNvSpPr txBox="1">
            <a:spLocks noChangeArrowheads="1"/>
          </p:cNvSpPr>
          <p:nvPr/>
        </p:nvSpPr>
        <p:spPr bwMode="auto">
          <a:xfrm>
            <a:off x="959068" y="1219200"/>
            <a:ext cx="2287588" cy="13398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 a[1000];</a:t>
            </a:r>
          </a:p>
          <a:p>
            <a:r>
              <a:rPr lang="en-US" sz="1600" dirty="0" err="1">
                <a:latin typeface="Courier New" pitchFamily="49" charset="0"/>
              </a:rPr>
              <a:t>main ()</a:t>
            </a:r>
          </a:p>
          <a:p>
            <a:r>
              <a:rPr lang="en-US" sz="1600" dirty="0" err="1">
                <a:latin typeface="Courier New" pitchFamily="49" charset="0"/>
              </a:rPr>
              <a:t>{</a:t>
            </a:r>
          </a:p>
          <a:p>
            <a:r>
              <a:rPr lang="en-US" sz="1600" dirty="0" err="1">
                <a:latin typeface="Courier New" pitchFamily="49" charset="0"/>
              </a:rPr>
              <a:t>    a[5000] = 13;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  <p:sp>
        <p:nvSpPr>
          <p:cNvPr id="482320" name="Text Box 16"/>
          <p:cNvSpPr txBox="1">
            <a:spLocks noChangeArrowheads="1"/>
          </p:cNvSpPr>
          <p:nvPr/>
        </p:nvSpPr>
        <p:spPr bwMode="auto">
          <a:xfrm>
            <a:off x="959068" y="2667000"/>
            <a:ext cx="739337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Courier New" pitchFamily="49" charset="0"/>
              </a:rPr>
              <a:t> 80483b7:	c7 05 60 e3 04 08 0d 	movl   $0xd,0x804e360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959068" y="3276600"/>
            <a:ext cx="7270532" cy="20574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060450" y="3276600"/>
            <a:ext cx="1511126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3810000" y="3276600"/>
            <a:ext cx="1746317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1874838" y="3798887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Line 7"/>
          <p:cNvSpPr>
            <a:spLocks noChangeShapeType="1"/>
          </p:cNvSpPr>
          <p:nvPr/>
        </p:nvSpPr>
        <p:spPr bwMode="auto">
          <a:xfrm>
            <a:off x="1881188" y="4403725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>
            <a:off x="4694238" y="4410075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2277364" y="4038600"/>
            <a:ext cx="221311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</a:t>
            </a:r>
            <a:r>
              <a:rPr lang="en-US" sz="1800" b="0" i="1" dirty="0" smtClean="0">
                <a:latin typeface="Calibri" pitchFamily="34" charset="0"/>
              </a:rPr>
              <a:t>xception: page fault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4724400" y="4495800"/>
            <a:ext cx="22860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D</a:t>
            </a:r>
            <a:r>
              <a:rPr lang="en-US" sz="1800" b="0" i="1" dirty="0" smtClean="0">
                <a:latin typeface="Calibri" pitchFamily="34" charset="0"/>
              </a:rPr>
              <a:t>etect invalid address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1319049" y="4240574"/>
            <a:ext cx="544573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movl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>
            <a:off x="4708634" y="5005551"/>
            <a:ext cx="176836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6477000" y="4814841"/>
            <a:ext cx="16002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S</a:t>
            </a:r>
            <a:r>
              <a:rPr lang="en-US" sz="1800" b="0" i="1" dirty="0" smtClean="0">
                <a:latin typeface="Calibri" pitchFamily="34" charset="0"/>
              </a:rPr>
              <a:t>ignal process</a:t>
            </a:r>
            <a:endParaRPr lang="en-US" sz="1800" b="0" i="1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318" grpId="0" build="p"/>
      <p:bldP spid="18" grpId="0" animBg="1"/>
      <p:bldP spid="19" grpId="0"/>
      <p:bldP spid="20" grpId="0"/>
      <p:bldP spid="21" grpId="0" animBg="1"/>
      <p:bldP spid="22" grpId="0" animBg="1"/>
      <p:bldP spid="23" grpId="0" animBg="1"/>
      <p:bldP spid="26" grpId="0"/>
      <p:bldP spid="27" grpId="0"/>
      <p:bldP spid="29" grpId="0"/>
      <p:bldP spid="31" grpId="0" animBg="1"/>
      <p:bldP spid="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Exceptional Control Flow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Exceptions</a:t>
            </a:r>
          </a:p>
          <a:p>
            <a:r>
              <a:rPr lang="en-US" dirty="0" smtClean="0"/>
              <a:t>Processes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Process Control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747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41149" y="457200"/>
            <a:ext cx="5245100" cy="573088"/>
          </a:xfrm>
        </p:spPr>
        <p:txBody>
          <a:bodyPr/>
          <a:lstStyle/>
          <a:p>
            <a:r>
              <a:rPr lang="en-US"/>
              <a:t>Processes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143000"/>
            <a:ext cx="7100887" cy="5530850"/>
          </a:xfrm>
        </p:spPr>
        <p:txBody>
          <a:bodyPr/>
          <a:lstStyle/>
          <a:p>
            <a:r>
              <a:rPr lang="en-US" dirty="0"/>
              <a:t>Definition: A </a:t>
            </a:r>
            <a:r>
              <a:rPr lang="en-US" i="1" dirty="0">
                <a:solidFill>
                  <a:srgbClr val="C00000"/>
                </a:solidFill>
              </a:rPr>
              <a:t>process</a:t>
            </a:r>
            <a:r>
              <a:rPr lang="en-US" dirty="0"/>
              <a:t> is an instance of a running program.</a:t>
            </a:r>
          </a:p>
          <a:p>
            <a:pPr lvl="1"/>
            <a:r>
              <a:rPr lang="en-US" dirty="0"/>
              <a:t>One of the most profound ideas in computer </a:t>
            </a:r>
            <a:r>
              <a:rPr lang="en-US" dirty="0" smtClean="0"/>
              <a:t>science</a:t>
            </a:r>
            <a:endParaRPr lang="en-US" dirty="0"/>
          </a:p>
          <a:p>
            <a:pPr lvl="1"/>
            <a:r>
              <a:rPr lang="en-US" dirty="0"/>
              <a:t>Not the same as “program” or “processor</a:t>
            </a:r>
            <a:r>
              <a:rPr lang="en-US" dirty="0" smtClean="0"/>
              <a:t>”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Process </a:t>
            </a:r>
            <a:r>
              <a:rPr lang="en-US" dirty="0"/>
              <a:t>provides each program with two key abstractions: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Logical control flow</a:t>
            </a:r>
          </a:p>
          <a:p>
            <a:pPr lvl="2"/>
            <a:r>
              <a:rPr lang="en-US" dirty="0"/>
              <a:t>Each program seems to have exclusive use of the </a:t>
            </a:r>
            <a:r>
              <a:rPr lang="en-US" dirty="0" smtClean="0"/>
              <a:t>CPU</a:t>
            </a:r>
          </a:p>
          <a:p>
            <a:pPr lvl="2"/>
            <a:r>
              <a:rPr lang="en-US" dirty="0" smtClean="0"/>
              <a:t>Provided by kernel mechanism called </a:t>
            </a:r>
            <a:r>
              <a:rPr lang="en-US" i="1" dirty="0" smtClean="0"/>
              <a:t>context switching</a:t>
            </a:r>
            <a:endParaRPr lang="en-US" i="1" dirty="0"/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Private address space</a:t>
            </a:r>
          </a:p>
          <a:p>
            <a:pPr lvl="2"/>
            <a:r>
              <a:rPr lang="en-US" dirty="0" smtClean="0"/>
              <a:t>Each program seems to have exclusive use of main memory. </a:t>
            </a:r>
          </a:p>
          <a:p>
            <a:pPr lvl="2"/>
            <a:r>
              <a:rPr lang="en-US" dirty="0" smtClean="0"/>
              <a:t>Provided by kernel mechanism called </a:t>
            </a:r>
            <a:r>
              <a:rPr lang="en-US" i="1" dirty="0" smtClean="0"/>
              <a:t>virtual memory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7616520" y="5257800"/>
            <a:ext cx="1371600" cy="990600"/>
            <a:chOff x="7208670" y="5257800"/>
            <a:chExt cx="1371600" cy="990600"/>
          </a:xfrm>
        </p:grpSpPr>
        <p:sp>
          <p:nvSpPr>
            <p:cNvPr id="5" name="Rectangle 4"/>
            <p:cNvSpPr/>
            <p:nvPr/>
          </p:nvSpPr>
          <p:spPr bwMode="auto">
            <a:xfrm>
              <a:off x="7208670" y="5257800"/>
              <a:ext cx="1371600" cy="990600"/>
            </a:xfrm>
            <a:prstGeom prst="rect">
              <a:avLst/>
            </a:prstGeom>
            <a:solidFill>
              <a:srgbClr val="F6F5BD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dirty="0" smtClean="0"/>
                <a:t>CPU</a:t>
              </a:r>
              <a:endParaRPr lang="en-US" dirty="0"/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7361070" y="5715000"/>
              <a:ext cx="1066800" cy="304800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 smtClean="0"/>
                <a:t>Registers</a:t>
              </a:r>
              <a:endParaRPr lang="en-US" sz="18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620000" y="3291499"/>
            <a:ext cx="1371600" cy="1905000"/>
            <a:chOff x="7212150" y="3291499"/>
            <a:chExt cx="1371600" cy="1905000"/>
          </a:xfrm>
        </p:grpSpPr>
        <p:sp>
          <p:nvSpPr>
            <p:cNvPr id="2" name="Rectangle 1"/>
            <p:cNvSpPr/>
            <p:nvPr/>
          </p:nvSpPr>
          <p:spPr bwMode="auto">
            <a:xfrm>
              <a:off x="7212150" y="3291499"/>
              <a:ext cx="1371600" cy="1905000"/>
            </a:xfrm>
            <a:prstGeom prst="rect">
              <a:avLst/>
            </a:prstGeom>
            <a:solidFill>
              <a:srgbClr val="F1C7C7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dirty="0" smtClean="0"/>
                <a:t>Memory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7348740" y="3861884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 smtClean="0"/>
                <a:t>Stac</a:t>
              </a:r>
              <a:r>
                <a:rPr lang="en-US" sz="1800" dirty="0"/>
                <a:t>k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7348740" y="4166685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 smtClean="0"/>
                <a:t>Heap</a:t>
              </a:r>
              <a:endParaRPr lang="en-US" sz="1800" dirty="0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7348740" y="4739470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 smtClean="0"/>
                <a:t>Code</a:t>
              </a:r>
              <a:endParaRPr lang="en-US" sz="1800" dirty="0"/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7348740" y="4455389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 smtClean="0"/>
                <a:t>Data</a:t>
              </a:r>
              <a:endParaRPr lang="en-US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44020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Multiprocessing: The Illusion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396875" y="4501452"/>
            <a:ext cx="7896225" cy="1975548"/>
          </a:xfrm>
        </p:spPr>
        <p:txBody>
          <a:bodyPr/>
          <a:lstStyle/>
          <a:p>
            <a:r>
              <a:rPr lang="en-US" dirty="0" smtClean="0"/>
              <a:t>Computer runs many processes simultaneously</a:t>
            </a:r>
          </a:p>
          <a:p>
            <a:pPr lvl="1"/>
            <a:r>
              <a:rPr lang="en-US" dirty="0" smtClean="0"/>
              <a:t>Applications for one or more users</a:t>
            </a:r>
          </a:p>
          <a:p>
            <a:pPr lvl="2"/>
            <a:r>
              <a:rPr lang="en-US" dirty="0" smtClean="0"/>
              <a:t>Web browsers, email clients, editors, …</a:t>
            </a:r>
          </a:p>
          <a:p>
            <a:pPr lvl="1"/>
            <a:r>
              <a:rPr lang="en-US" dirty="0" smtClean="0"/>
              <a:t>Background tasks</a:t>
            </a:r>
          </a:p>
          <a:p>
            <a:pPr lvl="2"/>
            <a:r>
              <a:rPr lang="en-US" dirty="0" smtClean="0"/>
              <a:t>Monitoring network &amp; I/O devices</a:t>
            </a:r>
          </a:p>
          <a:p>
            <a:pPr lvl="2"/>
            <a:endParaRPr lang="en-US" dirty="0"/>
          </a:p>
        </p:txBody>
      </p:sp>
      <p:sp>
        <p:nvSpPr>
          <p:cNvPr id="23" name="Rectangle 22"/>
          <p:cNvSpPr/>
          <p:nvPr/>
        </p:nvSpPr>
        <p:spPr bwMode="auto">
          <a:xfrm>
            <a:off x="747916" y="3352628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 bwMode="auto">
          <a:xfrm>
            <a:off x="900316" y="3809828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751396" y="1379305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 bwMode="auto">
          <a:xfrm>
            <a:off x="887986" y="19496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887986" y="2254491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28" name="Rectangle 27"/>
          <p:cNvSpPr/>
          <p:nvPr/>
        </p:nvSpPr>
        <p:spPr bwMode="auto">
          <a:xfrm>
            <a:off x="887986" y="2827276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36" name="Rectangle 35"/>
          <p:cNvSpPr/>
          <p:nvPr/>
        </p:nvSpPr>
        <p:spPr bwMode="auto">
          <a:xfrm>
            <a:off x="887986" y="254319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2527834" y="33528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 bwMode="auto">
          <a:xfrm>
            <a:off x="2680234" y="38100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39" name="Rectangle 38"/>
          <p:cNvSpPr/>
          <p:nvPr/>
        </p:nvSpPr>
        <p:spPr bwMode="auto">
          <a:xfrm>
            <a:off x="2531314" y="1379477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2667904" y="194986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2667904" y="225466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2" name="Rectangle 41"/>
          <p:cNvSpPr/>
          <p:nvPr/>
        </p:nvSpPr>
        <p:spPr bwMode="auto">
          <a:xfrm>
            <a:off x="2667904" y="282744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3" name="Rectangle 42"/>
          <p:cNvSpPr/>
          <p:nvPr/>
        </p:nvSpPr>
        <p:spPr bwMode="auto">
          <a:xfrm>
            <a:off x="2667904" y="254336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4267200" y="2254663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itchFamily="34" charset="0"/>
              </a:rPr>
              <a:t>…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5104737" y="33528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 bwMode="auto">
          <a:xfrm>
            <a:off x="5257137" y="38100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46" name="Rectangle 45"/>
          <p:cNvSpPr/>
          <p:nvPr/>
        </p:nvSpPr>
        <p:spPr bwMode="auto">
          <a:xfrm>
            <a:off x="5108217" y="1379477"/>
            <a:ext cx="1371600" cy="19050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244807" y="194986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5244807" y="225466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5244807" y="282744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50" name="Rectangle 49"/>
          <p:cNvSpPr/>
          <p:nvPr/>
        </p:nvSpPr>
        <p:spPr bwMode="auto">
          <a:xfrm>
            <a:off x="5244807" y="254336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1687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Exceptional Control Flow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Exceptions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Processes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Process Control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Multiprocessing Example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100" y="1168400"/>
            <a:ext cx="7277100" cy="48514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410200"/>
            <a:ext cx="7896225" cy="923924"/>
          </a:xfrm>
          <a:solidFill>
            <a:schemeClr val="bg1">
              <a:alpha val="76000"/>
            </a:schemeClr>
          </a:solidFill>
        </p:spPr>
        <p:txBody>
          <a:bodyPr/>
          <a:lstStyle/>
          <a:p>
            <a:r>
              <a:rPr lang="en-US" dirty="0" smtClean="0"/>
              <a:t>Running program “top” on Mac</a:t>
            </a:r>
          </a:p>
          <a:p>
            <a:pPr lvl="1"/>
            <a:r>
              <a:rPr lang="en-US" dirty="0" smtClean="0"/>
              <a:t>System has 123 processes, 5 of which are active</a:t>
            </a:r>
          </a:p>
          <a:p>
            <a:pPr lvl="1"/>
            <a:r>
              <a:rPr lang="en-US" dirty="0" smtClean="0"/>
              <a:t>Identified by Process ID (PID)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451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Multiprocessing: The (Traditional) Reality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533400" y="5257800"/>
            <a:ext cx="8534400" cy="129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Single processor executes multiple processes </a:t>
            </a:r>
            <a:r>
              <a:rPr lang="en-US" dirty="0"/>
              <a:t>c</a:t>
            </a:r>
            <a:r>
              <a:rPr lang="en-US" dirty="0" smtClean="0"/>
              <a:t>oncurrently</a:t>
            </a:r>
            <a:endParaRPr lang="en-US" dirty="0"/>
          </a:p>
          <a:p>
            <a:pPr lvl="1"/>
            <a:r>
              <a:rPr lang="en-US" dirty="0"/>
              <a:t>Process executions interleaved (multitasking) </a:t>
            </a:r>
            <a:endParaRPr lang="en-US" dirty="0" smtClean="0"/>
          </a:p>
          <a:p>
            <a:pPr lvl="1"/>
            <a:r>
              <a:rPr lang="en-US" dirty="0" smtClean="0"/>
              <a:t>Address </a:t>
            </a:r>
            <a:r>
              <a:rPr lang="en-US" dirty="0"/>
              <a:t>spaces managed by virtual memory </a:t>
            </a:r>
            <a:r>
              <a:rPr lang="en-US" dirty="0" smtClean="0"/>
              <a:t>system (later in course)</a:t>
            </a:r>
            <a:endParaRPr lang="en-US" dirty="0"/>
          </a:p>
          <a:p>
            <a:pPr lvl="1"/>
            <a:r>
              <a:rPr lang="en-US" dirty="0" smtClean="0"/>
              <a:t>Register values for </a:t>
            </a:r>
            <a:r>
              <a:rPr lang="en-US" dirty="0" err="1" smtClean="0"/>
              <a:t>nonexecuting</a:t>
            </a:r>
            <a:r>
              <a:rPr lang="en-US" dirty="0" smtClean="0"/>
              <a:t> processes saved in memory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9144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10527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751396" y="1219200"/>
            <a:ext cx="6030404" cy="250689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" name="Rectangle 2"/>
          <p:cNvSpPr/>
          <p:nvPr/>
        </p:nvSpPr>
        <p:spPr bwMode="auto">
          <a:xfrm>
            <a:off x="8382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30" name="Rectangle 29"/>
          <p:cNvSpPr/>
          <p:nvPr/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32" name="Rectangle 31"/>
          <p:cNvSpPr/>
          <p:nvPr/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33" name="Rectangle 32"/>
          <p:cNvSpPr/>
          <p:nvPr/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5" name="Rectangle 34"/>
          <p:cNvSpPr/>
          <p:nvPr/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36" name="Rectangle 35"/>
          <p:cNvSpPr/>
          <p:nvPr/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50" name="TextBox 49"/>
          <p:cNvSpPr txBox="1"/>
          <p:nvPr/>
        </p:nvSpPr>
        <p:spPr>
          <a:xfrm>
            <a:off x="4343400" y="2165366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007506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Multiprocessing: The (Traditional) Reality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533400" y="5257800"/>
            <a:ext cx="8534400" cy="533400"/>
          </a:xfrm>
        </p:spPr>
        <p:txBody>
          <a:bodyPr>
            <a:normAutofit/>
          </a:bodyPr>
          <a:lstStyle/>
          <a:p>
            <a:r>
              <a:rPr lang="en-US" dirty="0" smtClean="0"/>
              <a:t>Save current registers in memory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9144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10527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751396" y="1219200"/>
            <a:ext cx="6030404" cy="250689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" name="Rectangle 2"/>
          <p:cNvSpPr/>
          <p:nvPr/>
        </p:nvSpPr>
        <p:spPr bwMode="auto">
          <a:xfrm>
            <a:off x="8382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30" name="Rectangle 29"/>
          <p:cNvSpPr/>
          <p:nvPr/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32" name="Rectangle 31"/>
          <p:cNvSpPr/>
          <p:nvPr/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33" name="Rectangle 32"/>
          <p:cNvSpPr/>
          <p:nvPr/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5" name="Rectangle 34"/>
          <p:cNvSpPr/>
          <p:nvPr/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36" name="Rectangle 35"/>
          <p:cNvSpPr/>
          <p:nvPr/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50" name="TextBox 49"/>
          <p:cNvSpPr txBox="1"/>
          <p:nvPr/>
        </p:nvSpPr>
        <p:spPr>
          <a:xfrm>
            <a:off x="4343400" y="2165366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itchFamily="34" charset="0"/>
              </a:rPr>
              <a:t>…</a:t>
            </a:r>
          </a:p>
        </p:txBody>
      </p:sp>
      <p:sp>
        <p:nvSpPr>
          <p:cNvPr id="5" name="Up Arrow 4"/>
          <p:cNvSpPr/>
          <p:nvPr/>
        </p:nvSpPr>
        <p:spPr bwMode="auto">
          <a:xfrm>
            <a:off x="1447800" y="3573699"/>
            <a:ext cx="228600" cy="464901"/>
          </a:xfrm>
          <a:prstGeom prst="upArrow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84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5146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Multiprocessing: The (Traditional) Reality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533400" y="5257800"/>
            <a:ext cx="8534400" cy="533400"/>
          </a:xfrm>
        </p:spPr>
        <p:txBody>
          <a:bodyPr>
            <a:normAutofit/>
          </a:bodyPr>
          <a:lstStyle/>
          <a:p>
            <a:r>
              <a:rPr lang="en-US" dirty="0" smtClean="0"/>
              <a:t>Schedule next process for execution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25908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27291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751396" y="1219200"/>
            <a:ext cx="6030404" cy="250689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29" name="Rectangle 28"/>
          <p:cNvSpPr/>
          <p:nvPr/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30" name="Rectangle 29"/>
          <p:cNvSpPr/>
          <p:nvPr/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32" name="Rectangle 31"/>
          <p:cNvSpPr/>
          <p:nvPr/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33" name="Rectangle 32"/>
          <p:cNvSpPr/>
          <p:nvPr/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5" name="Rectangle 34"/>
          <p:cNvSpPr/>
          <p:nvPr/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36" name="Rectangle 35"/>
          <p:cNvSpPr/>
          <p:nvPr/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50" name="TextBox 49"/>
          <p:cNvSpPr txBox="1"/>
          <p:nvPr/>
        </p:nvSpPr>
        <p:spPr>
          <a:xfrm>
            <a:off x="4343400" y="2165366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006959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Multiprocessing: The (Traditional) Reality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533400" y="5257800"/>
            <a:ext cx="8534400" cy="533400"/>
          </a:xfrm>
        </p:spPr>
        <p:txBody>
          <a:bodyPr>
            <a:normAutofit/>
          </a:bodyPr>
          <a:lstStyle/>
          <a:p>
            <a:r>
              <a:rPr lang="en-US" dirty="0" smtClean="0"/>
              <a:t>Load saved registers and switch address space (context switch)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25908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27291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751396" y="1219200"/>
            <a:ext cx="6030404" cy="250689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" name="Rectangle 2"/>
          <p:cNvSpPr/>
          <p:nvPr/>
        </p:nvSpPr>
        <p:spPr bwMode="auto">
          <a:xfrm>
            <a:off x="25146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30" name="Rectangle 29"/>
          <p:cNvSpPr/>
          <p:nvPr/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32" name="Rectangle 31"/>
          <p:cNvSpPr/>
          <p:nvPr/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33" name="Rectangle 32"/>
          <p:cNvSpPr/>
          <p:nvPr/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5" name="Rectangle 34"/>
          <p:cNvSpPr/>
          <p:nvPr/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36" name="Rectangle 35"/>
          <p:cNvSpPr/>
          <p:nvPr/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50" name="TextBox 49"/>
          <p:cNvSpPr txBox="1"/>
          <p:nvPr/>
        </p:nvSpPr>
        <p:spPr>
          <a:xfrm>
            <a:off x="4343400" y="2165366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itchFamily="34" charset="0"/>
              </a:rPr>
              <a:t>…</a:t>
            </a:r>
          </a:p>
        </p:txBody>
      </p:sp>
      <p:sp>
        <p:nvSpPr>
          <p:cNvPr id="5" name="Up Arrow 4"/>
          <p:cNvSpPr/>
          <p:nvPr/>
        </p:nvSpPr>
        <p:spPr bwMode="auto">
          <a:xfrm flipV="1">
            <a:off x="3200400" y="3573699"/>
            <a:ext cx="228600" cy="464901"/>
          </a:xfrm>
          <a:prstGeom prst="upArrow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14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Multiprocessing: The (Modern) Reality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4343401" y="4110038"/>
            <a:ext cx="4952999" cy="2671762"/>
          </a:xfrm>
        </p:spPr>
        <p:txBody>
          <a:bodyPr/>
          <a:lstStyle/>
          <a:p>
            <a:r>
              <a:rPr lang="en-US" dirty="0" smtClean="0"/>
              <a:t>Multicore processors</a:t>
            </a:r>
          </a:p>
          <a:p>
            <a:pPr marL="519113" lvl="1" indent="-179388"/>
            <a:r>
              <a:rPr lang="en-US" dirty="0" smtClean="0"/>
              <a:t>Multiple CPUs on single chip</a:t>
            </a:r>
          </a:p>
          <a:p>
            <a:pPr marL="519113" lvl="1" indent="-179388"/>
            <a:r>
              <a:rPr lang="en-US" dirty="0" smtClean="0"/>
              <a:t>Share main memory (and some caches)</a:t>
            </a:r>
          </a:p>
          <a:p>
            <a:pPr marL="519113" lvl="1" indent="-179388"/>
            <a:r>
              <a:rPr lang="en-US" dirty="0" smtClean="0"/>
              <a:t>Each can execute a separate process</a:t>
            </a:r>
          </a:p>
          <a:p>
            <a:pPr marL="687388" lvl="2" indent="-168275"/>
            <a:r>
              <a:rPr lang="en-US" dirty="0" smtClean="0"/>
              <a:t>Scheduling of processors onto cores done by kernel</a:t>
            </a:r>
          </a:p>
          <a:p>
            <a:endParaRPr lang="en-US" dirty="0"/>
          </a:p>
        </p:txBody>
      </p:sp>
      <p:sp>
        <p:nvSpPr>
          <p:cNvPr id="17" name="Rectangle 16"/>
          <p:cNvSpPr/>
          <p:nvPr/>
        </p:nvSpPr>
        <p:spPr bwMode="auto">
          <a:xfrm>
            <a:off x="2590800" y="4038600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2729116" y="4495800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23" name="Rectangle 22"/>
          <p:cNvSpPr/>
          <p:nvPr/>
        </p:nvSpPr>
        <p:spPr bwMode="auto">
          <a:xfrm>
            <a:off x="751396" y="1219200"/>
            <a:ext cx="6030404" cy="2506896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 bwMode="auto">
          <a:xfrm>
            <a:off x="1040386" y="1789587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1040386" y="20943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30" name="Rectangle 29"/>
          <p:cNvSpPr/>
          <p:nvPr/>
        </p:nvSpPr>
        <p:spPr bwMode="auto">
          <a:xfrm>
            <a:off x="1040386" y="266717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31" name="Rectangle 30"/>
          <p:cNvSpPr/>
          <p:nvPr/>
        </p:nvSpPr>
        <p:spPr bwMode="auto">
          <a:xfrm>
            <a:off x="1040386" y="2383092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32" name="Rectangle 31"/>
          <p:cNvSpPr/>
          <p:nvPr/>
        </p:nvSpPr>
        <p:spPr bwMode="auto">
          <a:xfrm>
            <a:off x="2514600" y="1668696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1040386" y="3040297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2730870" y="17895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730870" y="2094390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39" name="Rectangle 38"/>
          <p:cNvSpPr/>
          <p:nvPr/>
        </p:nvSpPr>
        <p:spPr bwMode="auto">
          <a:xfrm>
            <a:off x="2730870" y="2667175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2730870" y="238309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41" name="Rectangle 40"/>
          <p:cNvSpPr/>
          <p:nvPr/>
        </p:nvSpPr>
        <p:spPr bwMode="auto">
          <a:xfrm>
            <a:off x="2730870" y="3040299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42" name="Rectangle 41"/>
          <p:cNvSpPr/>
          <p:nvPr/>
        </p:nvSpPr>
        <p:spPr bwMode="auto">
          <a:xfrm>
            <a:off x="5321670" y="1789588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5321670" y="2094389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Heap</a:t>
            </a:r>
            <a:endParaRPr lang="en-US" sz="1800" dirty="0"/>
          </a:p>
        </p:txBody>
      </p:sp>
      <p:sp>
        <p:nvSpPr>
          <p:cNvPr id="44" name="Rectangle 43"/>
          <p:cNvSpPr/>
          <p:nvPr/>
        </p:nvSpPr>
        <p:spPr bwMode="auto">
          <a:xfrm>
            <a:off x="5321670" y="2667174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Code</a:t>
            </a:r>
            <a:endParaRPr lang="en-US" sz="1800" dirty="0"/>
          </a:p>
        </p:txBody>
      </p:sp>
      <p:sp>
        <p:nvSpPr>
          <p:cNvPr id="45" name="Rectangle 44"/>
          <p:cNvSpPr/>
          <p:nvPr/>
        </p:nvSpPr>
        <p:spPr bwMode="auto">
          <a:xfrm>
            <a:off x="5321670" y="2383093"/>
            <a:ext cx="106680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Data</a:t>
            </a:r>
            <a:endParaRPr lang="en-US" sz="1800" dirty="0"/>
          </a:p>
        </p:txBody>
      </p:sp>
      <p:sp>
        <p:nvSpPr>
          <p:cNvPr id="46" name="Rectangle 45"/>
          <p:cNvSpPr/>
          <p:nvPr/>
        </p:nvSpPr>
        <p:spPr bwMode="auto">
          <a:xfrm>
            <a:off x="5321670" y="3040298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47" name="TextBox 46"/>
          <p:cNvSpPr txBox="1"/>
          <p:nvPr/>
        </p:nvSpPr>
        <p:spPr>
          <a:xfrm>
            <a:off x="4343400" y="2165366"/>
            <a:ext cx="5131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 pitchFamily="34" charset="0"/>
              </a:rPr>
              <a:t>…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914400" y="4046304"/>
            <a:ext cx="1371600" cy="990600"/>
          </a:xfrm>
          <a:prstGeom prst="rect">
            <a:avLst/>
          </a:prstGeom>
          <a:solidFill>
            <a:srgbClr val="F6F5B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 bwMode="auto">
          <a:xfrm>
            <a:off x="1052716" y="4503504"/>
            <a:ext cx="10668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51" name="Rectangle 50"/>
          <p:cNvSpPr/>
          <p:nvPr/>
        </p:nvSpPr>
        <p:spPr bwMode="auto">
          <a:xfrm>
            <a:off x="838200" y="1676400"/>
            <a:ext cx="1538084" cy="3436704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658267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2"/>
            <a:ext cx="6070600" cy="573088"/>
          </a:xfrm>
        </p:spPr>
        <p:txBody>
          <a:bodyPr/>
          <a:lstStyle/>
          <a:p>
            <a:r>
              <a:rPr lang="en-US" dirty="0"/>
              <a:t>Concurrent </a:t>
            </a:r>
            <a:r>
              <a:rPr lang="en-US" dirty="0" smtClean="0"/>
              <a:t>Processes</a:t>
            </a:r>
            <a:endParaRPr lang="en-US" dirty="0"/>
          </a:p>
        </p:txBody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575" y="1219200"/>
            <a:ext cx="7896225" cy="2590800"/>
          </a:xfrm>
        </p:spPr>
        <p:txBody>
          <a:bodyPr/>
          <a:lstStyle/>
          <a:p>
            <a:r>
              <a:rPr lang="en-US" dirty="0" smtClean="0"/>
              <a:t>Each process is a logical control flow. </a:t>
            </a:r>
          </a:p>
          <a:p>
            <a:r>
              <a:rPr lang="en-US" dirty="0" smtClean="0"/>
              <a:t>Two </a:t>
            </a:r>
            <a:r>
              <a:rPr lang="en-US" dirty="0"/>
              <a:t>processes </a:t>
            </a:r>
            <a:r>
              <a:rPr lang="en-US" i="1" dirty="0"/>
              <a:t>run </a:t>
            </a:r>
            <a:r>
              <a:rPr lang="en-US" i="1" dirty="0">
                <a:solidFill>
                  <a:srgbClr val="C00000"/>
                </a:solidFill>
              </a:rPr>
              <a:t>concurrently</a:t>
            </a:r>
            <a:r>
              <a:rPr lang="en-US" dirty="0"/>
              <a:t> (</a:t>
            </a:r>
            <a:r>
              <a:rPr lang="en-US" i="1" dirty="0"/>
              <a:t>are concurrent)</a:t>
            </a:r>
            <a:r>
              <a:rPr lang="en-US" dirty="0"/>
              <a:t> if their flows overlap in time</a:t>
            </a:r>
          </a:p>
          <a:p>
            <a:r>
              <a:rPr lang="en-US" dirty="0"/>
              <a:t>Otherwise, they are </a:t>
            </a:r>
            <a:r>
              <a:rPr lang="en-US" i="1" dirty="0" smtClean="0">
                <a:solidFill>
                  <a:srgbClr val="C00000"/>
                </a:solidFill>
              </a:rPr>
              <a:t>sequential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dirty="0" smtClean="0"/>
              <a:t>Examples (running on single core):</a:t>
            </a:r>
            <a:endParaRPr lang="en-US" dirty="0"/>
          </a:p>
          <a:p>
            <a:pPr lvl="1"/>
            <a:r>
              <a:rPr lang="en-US" dirty="0"/>
              <a:t>Concurrent: A &amp; B, A &amp; C</a:t>
            </a:r>
          </a:p>
          <a:p>
            <a:pPr lvl="1"/>
            <a:r>
              <a:rPr lang="en-US" dirty="0"/>
              <a:t>Sequential: B &amp; </a:t>
            </a:r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85383" name="Line 7"/>
          <p:cNvSpPr>
            <a:spLocks noChangeShapeType="1"/>
          </p:cNvSpPr>
          <p:nvPr/>
        </p:nvSpPr>
        <p:spPr bwMode="auto">
          <a:xfrm>
            <a:off x="3124200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4" name="Text Box 8"/>
          <p:cNvSpPr txBox="1">
            <a:spLocks noChangeArrowheads="1"/>
          </p:cNvSpPr>
          <p:nvPr/>
        </p:nvSpPr>
        <p:spPr bwMode="auto">
          <a:xfrm>
            <a:off x="2622332" y="4267200"/>
            <a:ext cx="99969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</p:txBody>
      </p:sp>
      <p:sp>
        <p:nvSpPr>
          <p:cNvPr id="485385" name="Text Box 9"/>
          <p:cNvSpPr txBox="1">
            <a:spLocks noChangeArrowheads="1"/>
          </p:cNvSpPr>
          <p:nvPr/>
        </p:nvSpPr>
        <p:spPr bwMode="auto">
          <a:xfrm>
            <a:off x="4146332" y="42672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485386" name="Text Box 10"/>
          <p:cNvSpPr txBox="1">
            <a:spLocks noChangeArrowheads="1"/>
          </p:cNvSpPr>
          <p:nvPr/>
        </p:nvSpPr>
        <p:spPr bwMode="auto">
          <a:xfrm>
            <a:off x="5670332" y="4267200"/>
            <a:ext cx="983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C</a:t>
            </a:r>
          </a:p>
        </p:txBody>
      </p:sp>
      <p:sp>
        <p:nvSpPr>
          <p:cNvPr id="485387" name="Line 11"/>
          <p:cNvSpPr>
            <a:spLocks noChangeShapeType="1"/>
          </p:cNvSpPr>
          <p:nvPr/>
        </p:nvSpPr>
        <p:spPr bwMode="auto">
          <a:xfrm>
            <a:off x="4648200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8" name="Line 12"/>
          <p:cNvSpPr>
            <a:spLocks noChangeShapeType="1"/>
          </p:cNvSpPr>
          <p:nvPr/>
        </p:nvSpPr>
        <p:spPr bwMode="auto">
          <a:xfrm>
            <a:off x="6172200" y="5257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9" name="Line 13"/>
          <p:cNvSpPr>
            <a:spLocks noChangeShapeType="1"/>
          </p:cNvSpPr>
          <p:nvPr/>
        </p:nvSpPr>
        <p:spPr bwMode="auto">
          <a:xfrm>
            <a:off x="3124200" y="5562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0" name="Line 14"/>
          <p:cNvSpPr>
            <a:spLocks noChangeShapeType="1"/>
          </p:cNvSpPr>
          <p:nvPr/>
        </p:nvSpPr>
        <p:spPr bwMode="auto">
          <a:xfrm>
            <a:off x="6172200" y="5867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1" name="Line 15"/>
          <p:cNvSpPr>
            <a:spLocks noChangeShapeType="1"/>
          </p:cNvSpPr>
          <p:nvPr/>
        </p:nvSpPr>
        <p:spPr bwMode="auto">
          <a:xfrm>
            <a:off x="2667000" y="4953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2" name="Line 16"/>
          <p:cNvSpPr>
            <a:spLocks noChangeShapeType="1"/>
          </p:cNvSpPr>
          <p:nvPr/>
        </p:nvSpPr>
        <p:spPr bwMode="auto">
          <a:xfrm>
            <a:off x="2667000" y="52578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3" name="Line 17"/>
          <p:cNvSpPr>
            <a:spLocks noChangeShapeType="1"/>
          </p:cNvSpPr>
          <p:nvPr/>
        </p:nvSpPr>
        <p:spPr bwMode="auto">
          <a:xfrm>
            <a:off x="2667000" y="5562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4" name="Line 18"/>
          <p:cNvSpPr>
            <a:spLocks noChangeShapeType="1"/>
          </p:cNvSpPr>
          <p:nvPr/>
        </p:nvSpPr>
        <p:spPr bwMode="auto">
          <a:xfrm>
            <a:off x="2667000" y="5867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5" name="Line 19"/>
          <p:cNvSpPr>
            <a:spLocks noChangeShapeType="1"/>
          </p:cNvSpPr>
          <p:nvPr/>
        </p:nvSpPr>
        <p:spPr bwMode="auto">
          <a:xfrm>
            <a:off x="2667000" y="6172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Text Box 1031"/>
          <p:cNvSpPr txBox="1">
            <a:spLocks noChangeArrowheads="1"/>
          </p:cNvSpPr>
          <p:nvPr/>
        </p:nvSpPr>
        <p:spPr bwMode="auto">
          <a:xfrm>
            <a:off x="1010947" y="51771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1" name="Down Arrow 20"/>
          <p:cNvSpPr/>
          <p:nvPr/>
        </p:nvSpPr>
        <p:spPr bwMode="auto">
          <a:xfrm>
            <a:off x="1752600" y="4800600"/>
            <a:ext cx="457200" cy="1600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5383" grpId="0" animBg="1"/>
      <p:bldP spid="485384" grpId="0"/>
      <p:bldP spid="485385" grpId="0"/>
      <p:bldP spid="485386" grpId="0"/>
      <p:bldP spid="485387" grpId="0" animBg="1"/>
      <p:bldP spid="485388" grpId="0" animBg="1"/>
      <p:bldP spid="485389" grpId="0" animBg="1"/>
      <p:bldP spid="485390" grpId="0" animBg="1"/>
      <p:bldP spid="485391" grpId="0" animBg="1"/>
      <p:bldP spid="485392" grpId="0" animBg="1"/>
      <p:bldP spid="485393" grpId="0" animBg="1"/>
      <p:bldP spid="485394" grpId="0" animBg="1"/>
      <p:bldP spid="485395" grpId="0" animBg="1"/>
      <p:bldP spid="20" grpId="0"/>
      <p:bldP spid="2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458200" cy="573088"/>
          </a:xfrm>
        </p:spPr>
        <p:txBody>
          <a:bodyPr/>
          <a:lstStyle/>
          <a:p>
            <a:r>
              <a:rPr lang="en-US"/>
              <a:t>User View of Concurrent Processes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0031" y="1285875"/>
            <a:ext cx="7896225" cy="1990725"/>
          </a:xfrm>
        </p:spPr>
        <p:txBody>
          <a:bodyPr/>
          <a:lstStyle/>
          <a:p>
            <a:r>
              <a:rPr lang="en-US" dirty="0"/>
              <a:t>Control flows for concurrent processes are physically disjoint in </a:t>
            </a:r>
            <a:r>
              <a:rPr lang="en-US" dirty="0" smtClean="0"/>
              <a:t>time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we can think of concurrent processes</a:t>
            </a:r>
            <a:r>
              <a:rPr lang="en-US" dirty="0" smtClean="0"/>
              <a:t> as </a:t>
            </a:r>
            <a:r>
              <a:rPr lang="en-US" dirty="0"/>
              <a:t>running in parallel with each </a:t>
            </a:r>
            <a:r>
              <a:rPr lang="en-US" dirty="0" smtClean="0"/>
              <a:t>other</a:t>
            </a:r>
            <a:endParaRPr lang="en-US" dirty="0"/>
          </a:p>
        </p:txBody>
      </p:sp>
      <p:sp>
        <p:nvSpPr>
          <p:cNvPr id="486405" name="Text Box 5"/>
          <p:cNvSpPr txBox="1">
            <a:spLocks noChangeArrowheads="1"/>
          </p:cNvSpPr>
          <p:nvPr/>
        </p:nvSpPr>
        <p:spPr bwMode="auto">
          <a:xfrm>
            <a:off x="1219200" y="431165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486406" name="Line 6"/>
          <p:cNvSpPr>
            <a:spLocks noChangeShapeType="1"/>
          </p:cNvSpPr>
          <p:nvPr/>
        </p:nvSpPr>
        <p:spPr bwMode="auto">
          <a:xfrm>
            <a:off x="3276600" y="4191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07" name="Text Box 7"/>
          <p:cNvSpPr txBox="1">
            <a:spLocks noChangeArrowheads="1"/>
          </p:cNvSpPr>
          <p:nvPr/>
        </p:nvSpPr>
        <p:spPr bwMode="auto">
          <a:xfrm>
            <a:off x="2709863" y="3810000"/>
            <a:ext cx="99969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</p:txBody>
      </p:sp>
      <p:sp>
        <p:nvSpPr>
          <p:cNvPr id="486408" name="Text Box 8"/>
          <p:cNvSpPr txBox="1">
            <a:spLocks noChangeArrowheads="1"/>
          </p:cNvSpPr>
          <p:nvPr/>
        </p:nvSpPr>
        <p:spPr bwMode="auto">
          <a:xfrm>
            <a:off x="4233863" y="38100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486409" name="Text Box 9"/>
          <p:cNvSpPr txBox="1">
            <a:spLocks noChangeArrowheads="1"/>
          </p:cNvSpPr>
          <p:nvPr/>
        </p:nvSpPr>
        <p:spPr bwMode="auto">
          <a:xfrm>
            <a:off x="5757863" y="3810000"/>
            <a:ext cx="983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C</a:t>
            </a:r>
          </a:p>
        </p:txBody>
      </p:sp>
      <p:sp>
        <p:nvSpPr>
          <p:cNvPr id="486410" name="Line 10"/>
          <p:cNvSpPr>
            <a:spLocks noChangeShapeType="1"/>
          </p:cNvSpPr>
          <p:nvPr/>
        </p:nvSpPr>
        <p:spPr bwMode="auto">
          <a:xfrm>
            <a:off x="4800600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1" name="Line 11"/>
          <p:cNvSpPr>
            <a:spLocks noChangeShapeType="1"/>
          </p:cNvSpPr>
          <p:nvPr/>
        </p:nvSpPr>
        <p:spPr bwMode="auto">
          <a:xfrm>
            <a:off x="6324600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2" name="Line 12"/>
          <p:cNvSpPr>
            <a:spLocks noChangeShapeType="1"/>
          </p:cNvSpPr>
          <p:nvPr/>
        </p:nvSpPr>
        <p:spPr bwMode="auto">
          <a:xfrm>
            <a:off x="3276600" y="4495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3" name="Line 13"/>
          <p:cNvSpPr>
            <a:spLocks noChangeShapeType="1"/>
          </p:cNvSpPr>
          <p:nvPr/>
        </p:nvSpPr>
        <p:spPr bwMode="auto">
          <a:xfrm>
            <a:off x="2819400" y="4191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4" name="Line 14"/>
          <p:cNvSpPr>
            <a:spLocks noChangeShapeType="1"/>
          </p:cNvSpPr>
          <p:nvPr/>
        </p:nvSpPr>
        <p:spPr bwMode="auto">
          <a:xfrm>
            <a:off x="2819400" y="4800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5" name="Line 15"/>
          <p:cNvSpPr>
            <a:spLocks noChangeShapeType="1"/>
          </p:cNvSpPr>
          <p:nvPr/>
        </p:nvSpPr>
        <p:spPr bwMode="auto">
          <a:xfrm>
            <a:off x="6324600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6" name="Line 16"/>
          <p:cNvSpPr>
            <a:spLocks noChangeShapeType="1"/>
          </p:cNvSpPr>
          <p:nvPr/>
        </p:nvSpPr>
        <p:spPr bwMode="auto">
          <a:xfrm>
            <a:off x="2819400" y="4343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7" name="Line 17"/>
          <p:cNvSpPr>
            <a:spLocks noChangeShapeType="1"/>
          </p:cNvSpPr>
          <p:nvPr/>
        </p:nvSpPr>
        <p:spPr bwMode="auto">
          <a:xfrm>
            <a:off x="2819400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" name="Down Arrow 17"/>
          <p:cNvSpPr/>
          <p:nvPr/>
        </p:nvSpPr>
        <p:spPr bwMode="auto">
          <a:xfrm>
            <a:off x="1981200" y="4000500"/>
            <a:ext cx="457200" cy="1257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2120444" y="54852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2120444" y="50598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2120444" y="59107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2120444" y="46284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2120444" y="4203016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0088" y="387578"/>
            <a:ext cx="5842000" cy="573088"/>
          </a:xfrm>
        </p:spPr>
        <p:txBody>
          <a:bodyPr/>
          <a:lstStyle/>
          <a:p>
            <a:r>
              <a:rPr lang="en-US"/>
              <a:t>Context Switching</a:t>
            </a:r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04900"/>
            <a:ext cx="8294687" cy="2552700"/>
          </a:xfrm>
        </p:spPr>
        <p:txBody>
          <a:bodyPr/>
          <a:lstStyle/>
          <a:p>
            <a:r>
              <a:rPr lang="en-US" dirty="0"/>
              <a:t>Processes are managed by a shared chunk of </a:t>
            </a:r>
            <a:r>
              <a:rPr lang="en-US" dirty="0" smtClean="0"/>
              <a:t>memory-resident OS </a:t>
            </a:r>
            <a:r>
              <a:rPr lang="en-US" dirty="0"/>
              <a:t>code </a:t>
            </a:r>
            <a:r>
              <a:rPr lang="en-US" dirty="0" smtClean="0"/>
              <a:t>called </a:t>
            </a:r>
            <a:r>
              <a:rPr lang="en-US" dirty="0"/>
              <a:t>the </a:t>
            </a:r>
            <a:r>
              <a:rPr lang="en-US" i="1" dirty="0">
                <a:solidFill>
                  <a:srgbClr val="C00000"/>
                </a:solidFill>
              </a:rPr>
              <a:t>kernel</a:t>
            </a:r>
          </a:p>
          <a:p>
            <a:pPr lvl="1"/>
            <a:r>
              <a:rPr lang="en-US" dirty="0"/>
              <a:t>Important: the kernel is not a separate process, but rather runs </a:t>
            </a:r>
            <a:r>
              <a:rPr lang="en-US" dirty="0" smtClean="0"/>
              <a:t>as part of some existing process.</a:t>
            </a:r>
            <a:endParaRPr lang="en-US" dirty="0"/>
          </a:p>
          <a:p>
            <a:r>
              <a:rPr lang="en-US" dirty="0"/>
              <a:t>Control flow passes from one process to another via a </a:t>
            </a:r>
            <a:r>
              <a:rPr lang="en-US" i="1" dirty="0">
                <a:solidFill>
                  <a:srgbClr val="C00000"/>
                </a:solidFill>
              </a:rPr>
              <a:t>context </a:t>
            </a:r>
            <a:r>
              <a:rPr lang="en-US" i="1" dirty="0" smtClean="0">
                <a:solidFill>
                  <a:srgbClr val="C00000"/>
                </a:solidFill>
              </a:rPr>
              <a:t>switch</a:t>
            </a:r>
            <a:endParaRPr lang="en-US" dirty="0">
              <a:solidFill>
                <a:srgbClr val="C00000"/>
              </a:solidFill>
            </a:endParaRP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87428" name="Text Box 4"/>
          <p:cNvSpPr txBox="1">
            <a:spLocks noChangeArrowheads="1"/>
          </p:cNvSpPr>
          <p:nvPr/>
        </p:nvSpPr>
        <p:spPr bwMode="auto">
          <a:xfrm>
            <a:off x="2342466" y="35814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7429" name="Text Box 5"/>
          <p:cNvSpPr txBox="1">
            <a:spLocks noChangeArrowheads="1"/>
          </p:cNvSpPr>
          <p:nvPr/>
        </p:nvSpPr>
        <p:spPr bwMode="auto">
          <a:xfrm>
            <a:off x="3865458" y="35814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B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7430" name="Line 6"/>
          <p:cNvSpPr>
            <a:spLocks noChangeShapeType="1"/>
          </p:cNvSpPr>
          <p:nvPr/>
        </p:nvSpPr>
        <p:spPr bwMode="auto">
          <a:xfrm flipH="1">
            <a:off x="2895600" y="4206200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7435" name="Line 11"/>
          <p:cNvSpPr>
            <a:spLocks noChangeShapeType="1"/>
          </p:cNvSpPr>
          <p:nvPr/>
        </p:nvSpPr>
        <p:spPr bwMode="auto">
          <a:xfrm flipH="1">
            <a:off x="3721100" y="3581400"/>
            <a:ext cx="12700" cy="3124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7436" name="Text Box 12"/>
          <p:cNvSpPr txBox="1">
            <a:spLocks noChangeArrowheads="1"/>
          </p:cNvSpPr>
          <p:nvPr/>
        </p:nvSpPr>
        <p:spPr bwMode="auto">
          <a:xfrm>
            <a:off x="5422900" y="426720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37" name="Text Box 13"/>
          <p:cNvSpPr txBox="1">
            <a:spLocks noChangeArrowheads="1"/>
          </p:cNvSpPr>
          <p:nvPr/>
        </p:nvSpPr>
        <p:spPr bwMode="auto">
          <a:xfrm>
            <a:off x="5422900" y="46815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487438" name="Text Box 14"/>
          <p:cNvSpPr txBox="1">
            <a:spLocks noChangeArrowheads="1"/>
          </p:cNvSpPr>
          <p:nvPr/>
        </p:nvSpPr>
        <p:spPr bwMode="auto">
          <a:xfrm>
            <a:off x="5422900" y="5094288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39" name="Text Box 15"/>
          <p:cNvSpPr txBox="1">
            <a:spLocks noChangeArrowheads="1"/>
          </p:cNvSpPr>
          <p:nvPr/>
        </p:nvSpPr>
        <p:spPr bwMode="auto">
          <a:xfrm>
            <a:off x="5405438" y="55308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487440" name="Text Box 16"/>
          <p:cNvSpPr txBox="1">
            <a:spLocks noChangeArrowheads="1"/>
          </p:cNvSpPr>
          <p:nvPr/>
        </p:nvSpPr>
        <p:spPr bwMode="auto">
          <a:xfrm>
            <a:off x="5422900" y="598805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51" name="AutoShape 27"/>
          <p:cNvSpPr>
            <a:spLocks/>
          </p:cNvSpPr>
          <p:nvPr/>
        </p:nvSpPr>
        <p:spPr bwMode="auto">
          <a:xfrm>
            <a:off x="6858000" y="46273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7452" name="Text Box 28"/>
          <p:cNvSpPr txBox="1">
            <a:spLocks noChangeArrowheads="1"/>
          </p:cNvSpPr>
          <p:nvPr/>
        </p:nvSpPr>
        <p:spPr bwMode="auto">
          <a:xfrm>
            <a:off x="6937375" y="46485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87453" name="AutoShape 29"/>
          <p:cNvSpPr>
            <a:spLocks/>
          </p:cNvSpPr>
          <p:nvPr/>
        </p:nvSpPr>
        <p:spPr bwMode="auto">
          <a:xfrm>
            <a:off x="6858000" y="54968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7454" name="Text Box 30"/>
          <p:cNvSpPr txBox="1">
            <a:spLocks noChangeArrowheads="1"/>
          </p:cNvSpPr>
          <p:nvPr/>
        </p:nvSpPr>
        <p:spPr bwMode="auto">
          <a:xfrm>
            <a:off x="6937375" y="55180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533400" y="495300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32" name="Down Arrow 31"/>
          <p:cNvSpPr/>
          <p:nvPr/>
        </p:nvSpPr>
        <p:spPr bwMode="auto">
          <a:xfrm>
            <a:off x="1295400" y="4152900"/>
            <a:ext cx="457200" cy="2400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Line 6"/>
          <p:cNvSpPr>
            <a:spLocks noChangeShapeType="1"/>
          </p:cNvSpPr>
          <p:nvPr/>
        </p:nvSpPr>
        <p:spPr bwMode="auto">
          <a:xfrm flipH="1">
            <a:off x="2889250" y="59039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Line 6"/>
          <p:cNvSpPr>
            <a:spLocks noChangeShapeType="1"/>
          </p:cNvSpPr>
          <p:nvPr/>
        </p:nvSpPr>
        <p:spPr bwMode="auto">
          <a:xfrm flipH="1">
            <a:off x="4489450" y="50657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41" name="Straight Arrow Connector 40"/>
          <p:cNvCxnSpPr>
            <a:stCxn id="487430" idx="1"/>
            <a:endCxn id="39" idx="0"/>
          </p:cNvCxnSpPr>
          <p:nvPr/>
        </p:nvCxnSpPr>
        <p:spPr bwMode="auto">
          <a:xfrm rot="16200000" flipH="1">
            <a:off x="3476224" y="4046200"/>
            <a:ext cx="438952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3" name="Straight Arrow Connector 42"/>
          <p:cNvCxnSpPr>
            <a:stCxn id="39" idx="1"/>
            <a:endCxn id="38" idx="0"/>
          </p:cNvCxnSpPr>
          <p:nvPr/>
        </p:nvCxnSpPr>
        <p:spPr bwMode="auto">
          <a:xfrm rot="16200000" flipH="1" flipV="1">
            <a:off x="3483737" y="4898263"/>
            <a:ext cx="417576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Exceptional Control Flow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Exceptions</a:t>
            </a:r>
          </a:p>
          <a:p>
            <a:r>
              <a:rPr lang="en-US" dirty="0" smtClean="0">
                <a:solidFill>
                  <a:srgbClr val="808080"/>
                </a:solidFill>
              </a:rPr>
              <a:t>Processes</a:t>
            </a:r>
          </a:p>
          <a:p>
            <a:r>
              <a:rPr lang="en-US" dirty="0" smtClean="0"/>
              <a:t>Process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027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31800" y="457200"/>
            <a:ext cx="4292600" cy="573088"/>
          </a:xfrm>
        </p:spPr>
        <p:txBody>
          <a:bodyPr/>
          <a:lstStyle/>
          <a:p>
            <a:r>
              <a:rPr lang="en-US"/>
              <a:t>Control Flow</a:t>
            </a:r>
          </a:p>
        </p:txBody>
      </p:sp>
      <p:sp>
        <p:nvSpPr>
          <p:cNvPr id="472067" name="Text Box 1027"/>
          <p:cNvSpPr txBox="1">
            <a:spLocks noChangeArrowheads="1"/>
          </p:cNvSpPr>
          <p:nvPr/>
        </p:nvSpPr>
        <p:spPr bwMode="auto">
          <a:xfrm>
            <a:off x="3190875" y="3460750"/>
            <a:ext cx="1774012" cy="267765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&lt;startup&gt;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1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3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…</a:t>
            </a:r>
          </a:p>
          <a:p>
            <a:pPr>
              <a:lnSpc>
                <a:spcPct val="100000"/>
              </a:lnSpc>
            </a:pPr>
            <a:r>
              <a:rPr lang="en-US" dirty="0" err="1">
                <a:latin typeface="Calibri" pitchFamily="34" charset="0"/>
              </a:rPr>
              <a:t>inst</a:t>
            </a:r>
            <a:r>
              <a:rPr lang="en-US" baseline="-25000" dirty="0" err="1">
                <a:latin typeface="Calibri" pitchFamily="34" charset="0"/>
              </a:rPr>
              <a:t>n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&lt;shutdown&gt;</a:t>
            </a:r>
          </a:p>
        </p:txBody>
      </p:sp>
      <p:sp>
        <p:nvSpPr>
          <p:cNvPr id="472068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452547" y="1219200"/>
            <a:ext cx="8294687" cy="1741487"/>
          </a:xfrm>
          <a:noFill/>
          <a:ln/>
        </p:spPr>
        <p:txBody>
          <a:bodyPr lIns="90487" tIns="44450" rIns="90487" bIns="44450"/>
          <a:lstStyle/>
          <a:p>
            <a:r>
              <a:rPr lang="en-US" dirty="0"/>
              <a:t>Processors do only one thing:</a:t>
            </a:r>
          </a:p>
          <a:p>
            <a:pPr lvl="1"/>
            <a:r>
              <a:rPr lang="en-US" dirty="0"/>
              <a:t>From startup to shutdown, a CPU simply reads and executes (interprets) a sequence of instructions, one at a time</a:t>
            </a:r>
          </a:p>
          <a:p>
            <a:pPr lvl="1"/>
            <a:r>
              <a:rPr lang="en-US" dirty="0"/>
              <a:t>This sequence is the CPU’s </a:t>
            </a:r>
            <a:r>
              <a:rPr lang="en-US" i="1" dirty="0"/>
              <a:t>control flow</a:t>
            </a:r>
            <a:r>
              <a:rPr lang="en-US" dirty="0"/>
              <a:t> (or </a:t>
            </a:r>
            <a:r>
              <a:rPr lang="en-US" i="1" dirty="0"/>
              <a:t>flow of control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</p:txBody>
      </p:sp>
      <p:sp>
        <p:nvSpPr>
          <p:cNvPr id="472069" name="Text Box 1029"/>
          <p:cNvSpPr txBox="1">
            <a:spLocks noChangeArrowheads="1"/>
          </p:cNvSpPr>
          <p:nvPr/>
        </p:nvSpPr>
        <p:spPr bwMode="auto">
          <a:xfrm>
            <a:off x="3190875" y="2895600"/>
            <a:ext cx="281641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Physical control flow</a:t>
            </a:r>
          </a:p>
        </p:txBody>
      </p:sp>
      <p:sp>
        <p:nvSpPr>
          <p:cNvPr id="472071" name="Text Box 1031"/>
          <p:cNvSpPr txBox="1">
            <a:spLocks noChangeArrowheads="1"/>
          </p:cNvSpPr>
          <p:nvPr/>
        </p:nvSpPr>
        <p:spPr bwMode="auto">
          <a:xfrm>
            <a:off x="1544347" y="437068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8" name="Down Arrow 7"/>
          <p:cNvSpPr/>
          <p:nvPr/>
        </p:nvSpPr>
        <p:spPr bwMode="auto">
          <a:xfrm>
            <a:off x="2438400" y="3613150"/>
            <a:ext cx="457200" cy="2362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0088" y="387578"/>
            <a:ext cx="7620912" cy="573088"/>
          </a:xfrm>
        </p:spPr>
        <p:txBody>
          <a:bodyPr/>
          <a:lstStyle/>
          <a:p>
            <a:r>
              <a:rPr lang="en-US" dirty="0" smtClean="0"/>
              <a:t>System Call Error Handling</a:t>
            </a:r>
            <a:endParaRPr lang="en-US" dirty="0"/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04899"/>
            <a:ext cx="8294687" cy="2647771"/>
          </a:xfrm>
        </p:spPr>
        <p:txBody>
          <a:bodyPr/>
          <a:lstStyle/>
          <a:p>
            <a:r>
              <a:rPr lang="en-US" dirty="0" smtClean="0"/>
              <a:t>On error</a:t>
            </a:r>
            <a:r>
              <a:rPr lang="en-US" smtClean="0"/>
              <a:t>, Linux </a:t>
            </a:r>
            <a:r>
              <a:rPr lang="en-US" dirty="0" smtClean="0"/>
              <a:t>system-level functions typically return -1 and set global variable </a:t>
            </a:r>
            <a:r>
              <a:rPr lang="en-US" dirty="0" err="1" smtClean="0">
                <a:latin typeface="Courier New"/>
                <a:cs typeface="Courier New"/>
              </a:rPr>
              <a:t>errno</a:t>
            </a:r>
            <a:r>
              <a:rPr lang="en-US" dirty="0" smtClean="0"/>
              <a:t> to indicate cause. </a:t>
            </a:r>
          </a:p>
          <a:p>
            <a:r>
              <a:rPr lang="en-US" dirty="0" smtClean="0"/>
              <a:t>Hard and fast rule: </a:t>
            </a:r>
          </a:p>
          <a:p>
            <a:pPr lvl="1"/>
            <a:r>
              <a:rPr lang="en-US" dirty="0" smtClean="0"/>
              <a:t>You must check the return status of every system-level function</a:t>
            </a:r>
          </a:p>
          <a:p>
            <a:pPr lvl="1"/>
            <a:r>
              <a:rPr lang="en-US" dirty="0" smtClean="0"/>
              <a:t>Only exception is the handful of functions that return </a:t>
            </a:r>
            <a:r>
              <a:rPr lang="en-US" dirty="0" smtClean="0">
                <a:latin typeface="Courier New"/>
                <a:cs typeface="Courier New"/>
              </a:rPr>
              <a:t>void</a:t>
            </a:r>
          </a:p>
          <a:p>
            <a:r>
              <a:rPr lang="en-US" dirty="0" smtClean="0"/>
              <a:t>Example: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228600" y="3810000"/>
            <a:ext cx="8634508" cy="120032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nb-NO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nb-NO" sz="1800" dirty="0" err="1" smtClean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nb-NO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((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= fork()) &lt; 0) {</a:t>
            </a: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nb-NO" sz="1800" dirty="0">
                <a:solidFill>
                  <a:srgbClr val="9D206F"/>
                </a:solidFill>
                <a:latin typeface="Courier New"/>
                <a:cs typeface="Courier New"/>
              </a:rPr>
              <a:t>"fork </a:t>
            </a:r>
            <a:r>
              <a:rPr lang="nb-NO" sz="1800" dirty="0" err="1">
                <a:solidFill>
                  <a:srgbClr val="9D206F"/>
                </a:solidFill>
                <a:latin typeface="Courier New"/>
                <a:cs typeface="Courier New"/>
              </a:rPr>
              <a:t>error</a:t>
            </a:r>
            <a:r>
              <a:rPr lang="nb-NO" sz="1800" dirty="0">
                <a:solidFill>
                  <a:srgbClr val="9D206F"/>
                </a:solidFill>
                <a:latin typeface="Courier New"/>
                <a:cs typeface="Courier New"/>
              </a:rPr>
              <a:t>: %s\n"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strerror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    exit</a:t>
            </a:r>
            <a:r>
              <a:rPr lang="nb-NO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(-1);</a:t>
            </a:r>
            <a:endParaRPr lang="nb-NO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  <a:endParaRPr lang="en-US" sz="18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164080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Error-reporting functions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66725"/>
          </a:xfrm>
        </p:spPr>
        <p:txBody>
          <a:bodyPr/>
          <a:lstStyle/>
          <a:p>
            <a:r>
              <a:rPr lang="en-US" dirty="0" smtClean="0"/>
              <a:t>Can simplify somewhat using an </a:t>
            </a:r>
            <a:r>
              <a:rPr lang="en-US" i="1" dirty="0" smtClean="0"/>
              <a:t>error-reporting function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3209" y="1981200"/>
            <a:ext cx="7664854" cy="147732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unix_error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msg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Unix-style error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"%s: %s\n"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msg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strerror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exit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(-1);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74116" y="4230469"/>
            <a:ext cx="4256209" cy="64633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b-NO" sz="18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= fork()) &lt; 0)</a:t>
            </a: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b-NO" sz="1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unix_error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b-NO" sz="1800" dirty="0">
                <a:solidFill>
                  <a:srgbClr val="9D206F"/>
                </a:solidFill>
                <a:latin typeface="Courier New"/>
                <a:cs typeface="Courier New"/>
              </a:rPr>
              <a:t>"fork </a:t>
            </a:r>
            <a:r>
              <a:rPr lang="nb-NO" sz="1800" dirty="0" err="1">
                <a:solidFill>
                  <a:srgbClr val="9D206F"/>
                </a:solidFill>
                <a:latin typeface="Courier New"/>
                <a:cs typeface="Courier New"/>
              </a:rPr>
              <a:t>error</a:t>
            </a:r>
            <a:r>
              <a:rPr lang="nb-NO" sz="18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  <a:endParaRPr lang="en-US" sz="1800" dirty="0">
              <a:latin typeface="Courier New"/>
              <a:cs typeface="Courier New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981200" y="3200400"/>
            <a:ext cx="7010400" cy="1359932"/>
            <a:chOff x="1447800" y="3048000"/>
            <a:chExt cx="7010400" cy="1359932"/>
          </a:xfrm>
        </p:grpSpPr>
        <p:sp>
          <p:nvSpPr>
            <p:cNvPr id="7" name="TextBox 6"/>
            <p:cNvSpPr txBox="1"/>
            <p:nvPr/>
          </p:nvSpPr>
          <p:spPr>
            <a:xfrm>
              <a:off x="5410200" y="4038600"/>
              <a:ext cx="3048000" cy="369332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Note: </a:t>
              </a:r>
              <a:r>
                <a:rPr lang="en-US" sz="1800" dirty="0" err="1" smtClean="0">
                  <a:latin typeface="Calibri" pitchFamily="34" charset="0"/>
                </a:rPr>
                <a:t>csapp.c</a:t>
              </a:r>
              <a:r>
                <a:rPr lang="en-US" sz="1800" dirty="0" smtClean="0">
                  <a:latin typeface="Calibri" pitchFamily="34" charset="0"/>
                </a:rPr>
                <a:t> exits with 0.</a:t>
              </a:r>
            </a:p>
          </p:txBody>
        </p:sp>
        <p:cxnSp>
          <p:nvCxnSpPr>
            <p:cNvPr id="9" name="Straight Arrow Connector 8"/>
            <p:cNvCxnSpPr>
              <a:stCxn id="7" idx="1"/>
            </p:cNvCxnSpPr>
            <p:nvPr/>
          </p:nvCxnSpPr>
          <p:spPr bwMode="auto">
            <a:xfrm flipH="1" flipV="1">
              <a:off x="1447800" y="3048000"/>
              <a:ext cx="3962400" cy="117526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304484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Error-handling Wrappers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847725"/>
          </a:xfrm>
        </p:spPr>
        <p:txBody>
          <a:bodyPr/>
          <a:lstStyle/>
          <a:p>
            <a:r>
              <a:rPr lang="en-US" dirty="0" smtClean="0"/>
              <a:t>We simplify the code we present to you even further by using Stevens-style error-handling wrappers: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NOT what you generally want to do in a real application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3209" y="2408872"/>
            <a:ext cx="4770769" cy="230832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Fork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8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8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i-FI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b-NO" sz="18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= fork()) &lt; 0)</a:t>
            </a: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unix_error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b-NO" sz="1800" dirty="0">
                <a:solidFill>
                  <a:srgbClr val="9D206F"/>
                </a:solidFill>
                <a:latin typeface="Courier New"/>
                <a:cs typeface="Courier New"/>
              </a:rPr>
              <a:t>"Fork </a:t>
            </a:r>
            <a:r>
              <a:rPr lang="nb-NO" sz="1800" dirty="0" err="1">
                <a:solidFill>
                  <a:srgbClr val="9D206F"/>
                </a:solidFill>
                <a:latin typeface="Courier New"/>
                <a:cs typeface="Courier New"/>
              </a:rPr>
              <a:t>error</a:t>
            </a:r>
            <a:r>
              <a:rPr lang="nb-NO" sz="18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b-NO" sz="1800" dirty="0" err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74116" y="5221069"/>
            <a:ext cx="2316900" cy="36933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Fork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  <a:endParaRPr lang="en-US" sz="18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39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Obtaining Process 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524125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pid_t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getpid</a:t>
            </a:r>
            <a:r>
              <a:rPr lang="en-US" dirty="0" smtClean="0">
                <a:latin typeface="Courier New"/>
                <a:cs typeface="Courier New"/>
              </a:rPr>
              <a:t>(void)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R</a:t>
            </a:r>
            <a:r>
              <a:rPr lang="en-US" dirty="0" smtClean="0">
                <a:latin typeface="Calibri"/>
                <a:cs typeface="Calibri"/>
              </a:rPr>
              <a:t>eturns PID of current process</a:t>
            </a:r>
          </a:p>
          <a:p>
            <a:pPr lvl="1"/>
            <a:endParaRPr lang="en-US" dirty="0">
              <a:latin typeface="Calibri"/>
              <a:cs typeface="Calibri"/>
            </a:endParaRPr>
          </a:p>
          <a:p>
            <a:r>
              <a:rPr lang="en-US" dirty="0" err="1" smtClean="0">
                <a:latin typeface="Courier New"/>
                <a:cs typeface="Courier New"/>
              </a:rPr>
              <a:t>pid_t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getppid</a:t>
            </a:r>
            <a:r>
              <a:rPr lang="en-US" dirty="0" smtClean="0">
                <a:latin typeface="Courier New"/>
                <a:cs typeface="Courier New"/>
              </a:rPr>
              <a:t>(void)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Returns PID of parent process</a:t>
            </a:r>
          </a:p>
          <a:p>
            <a:pPr lvl="1"/>
            <a:endParaRPr lang="en-US" dirty="0" smtClean="0">
              <a:latin typeface="Calibri"/>
              <a:cs typeface="Calibri"/>
            </a:endParaRPr>
          </a:p>
          <a:p>
            <a:pPr lvl="1"/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839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and Terminating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0387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alibri"/>
                <a:cs typeface="Calibri"/>
              </a:rPr>
              <a:t>From a programmer’s perspective, we can think of a process as being in one of three states</a:t>
            </a: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  <a:p>
            <a:r>
              <a:rPr lang="en-US" dirty="0" smtClean="0">
                <a:latin typeface="Calibri"/>
                <a:cs typeface="Calibri"/>
              </a:rPr>
              <a:t>Running	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Process is either executing, or waiting to be executed and will eventually be </a:t>
            </a:r>
            <a:r>
              <a:rPr lang="en-US" i="1" dirty="0" smtClean="0">
                <a:latin typeface="Calibri"/>
                <a:cs typeface="Calibri"/>
              </a:rPr>
              <a:t>scheduled</a:t>
            </a:r>
            <a:r>
              <a:rPr lang="en-US" dirty="0" smtClean="0">
                <a:latin typeface="Calibri"/>
                <a:cs typeface="Calibri"/>
              </a:rPr>
              <a:t> (i.e., chosen to execute) by the kernel</a:t>
            </a:r>
          </a:p>
          <a:p>
            <a:pPr lvl="1"/>
            <a:endParaRPr lang="en-US" dirty="0">
              <a:latin typeface="Calibri"/>
              <a:cs typeface="Calibri"/>
            </a:endParaRPr>
          </a:p>
          <a:p>
            <a:r>
              <a:rPr lang="en-US" dirty="0" smtClean="0">
                <a:latin typeface="Calibri"/>
                <a:cs typeface="Calibri"/>
              </a:rPr>
              <a:t>Stopped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Process execution is </a:t>
            </a:r>
            <a:r>
              <a:rPr lang="en-US" i="1" dirty="0" smtClean="0">
                <a:latin typeface="Calibri"/>
                <a:cs typeface="Calibri"/>
              </a:rPr>
              <a:t>suspended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smtClean="0">
                <a:latin typeface="Calibri"/>
                <a:cs typeface="Calibri"/>
              </a:rPr>
              <a:t>and will not be scheduled until further notice (next lecture when we study signals)	</a:t>
            </a:r>
          </a:p>
          <a:p>
            <a:pPr lvl="1"/>
            <a:endParaRPr lang="en-US" dirty="0">
              <a:latin typeface="Calibri"/>
              <a:cs typeface="Calibri"/>
            </a:endParaRPr>
          </a:p>
          <a:p>
            <a:r>
              <a:rPr lang="en-US" dirty="0" smtClean="0">
                <a:latin typeface="Calibri"/>
                <a:cs typeface="Calibri"/>
              </a:rPr>
              <a:t>Terminated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Process is stopped permanently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endParaRPr lang="en-US" dirty="0" smtClean="0">
              <a:latin typeface="Calibri"/>
              <a:cs typeface="Calibri"/>
            </a:endParaRPr>
          </a:p>
          <a:p>
            <a:pPr lvl="1"/>
            <a:endParaRPr lang="en-US" dirty="0" smtClean="0">
              <a:latin typeface="Calibri"/>
              <a:cs typeface="Calibri"/>
            </a:endParaRPr>
          </a:p>
          <a:p>
            <a:pPr lvl="1"/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5821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Terminating Processes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670925" cy="5089525"/>
          </a:xfrm>
        </p:spPr>
        <p:txBody>
          <a:bodyPr/>
          <a:lstStyle/>
          <a:p>
            <a:r>
              <a:rPr lang="en-US" dirty="0" smtClean="0"/>
              <a:t>Process becomes terminated for one of three reasons:</a:t>
            </a:r>
          </a:p>
          <a:p>
            <a:pPr lvl="1"/>
            <a:r>
              <a:rPr lang="en-US" dirty="0" smtClean="0"/>
              <a:t>Receiving a signal whose default action is to terminate (next lecture)</a:t>
            </a:r>
          </a:p>
          <a:p>
            <a:pPr lvl="1"/>
            <a:r>
              <a:rPr lang="en-US" dirty="0" smtClean="0"/>
              <a:t>Returning from the </a:t>
            </a:r>
            <a:r>
              <a:rPr lang="en-US" b="1" dirty="0" smtClean="0">
                <a:latin typeface="Courier New"/>
                <a:cs typeface="Courier New"/>
              </a:rPr>
              <a:t>main</a:t>
            </a:r>
            <a:r>
              <a:rPr lang="en-US" dirty="0" smtClean="0"/>
              <a:t> routine</a:t>
            </a:r>
          </a:p>
          <a:p>
            <a:pPr lvl="1"/>
            <a:r>
              <a:rPr lang="en-US" dirty="0" smtClean="0"/>
              <a:t>Calling the </a:t>
            </a:r>
            <a:r>
              <a:rPr lang="en-US" b="1" dirty="0" smtClean="0">
                <a:latin typeface="Courier New"/>
                <a:cs typeface="Courier New"/>
              </a:rPr>
              <a:t>exit</a:t>
            </a:r>
            <a:r>
              <a:rPr lang="en-US" dirty="0" smtClean="0"/>
              <a:t> function</a:t>
            </a:r>
          </a:p>
          <a:p>
            <a:pPr lvl="1"/>
            <a:endParaRPr lang="en-US" dirty="0"/>
          </a:p>
          <a:p>
            <a:r>
              <a:rPr lang="en-US" dirty="0" smtClean="0">
                <a:latin typeface="Courier New"/>
                <a:cs typeface="Courier New"/>
              </a:rPr>
              <a:t>void exit(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status)</a:t>
            </a:r>
          </a:p>
          <a:p>
            <a:pPr lvl="1"/>
            <a:r>
              <a:rPr lang="en-US" dirty="0" smtClean="0"/>
              <a:t>Terminates with an </a:t>
            </a:r>
            <a:r>
              <a:rPr lang="en-US" i="1" dirty="0" smtClean="0"/>
              <a:t>exit status </a:t>
            </a:r>
            <a:r>
              <a:rPr lang="en-US" dirty="0" smtClean="0"/>
              <a:t>of </a:t>
            </a:r>
            <a:r>
              <a:rPr lang="en-US" b="1" dirty="0" smtClean="0">
                <a:latin typeface="Courier New"/>
                <a:cs typeface="Courier New"/>
              </a:rPr>
              <a:t>status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Convention: normal return status is 0, nonzero on error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Another way to explicitly set the exit status is to return an integer value from the main routine</a:t>
            </a:r>
          </a:p>
          <a:p>
            <a:pPr lvl="1"/>
            <a:endParaRPr lang="en-US" dirty="0">
              <a:latin typeface="Calibri"/>
              <a:cs typeface="Calibri"/>
            </a:endParaRPr>
          </a:p>
          <a:p>
            <a:r>
              <a:rPr lang="en-US" dirty="0" smtClean="0">
                <a:latin typeface="Courier New"/>
                <a:cs typeface="Courier New"/>
              </a:rPr>
              <a:t>exit</a:t>
            </a:r>
            <a:r>
              <a:rPr lang="en-US" dirty="0" smtClean="0">
                <a:latin typeface="Calibri"/>
                <a:cs typeface="Calibri"/>
              </a:rPr>
              <a:t> is called </a:t>
            </a:r>
            <a:r>
              <a:rPr lang="en-US" dirty="0" smtClean="0">
                <a:solidFill>
                  <a:srgbClr val="FF0000"/>
                </a:solidFill>
                <a:latin typeface="Calibri"/>
                <a:cs typeface="Calibri"/>
              </a:rPr>
              <a:t>once</a:t>
            </a:r>
            <a:r>
              <a:rPr lang="en-US" dirty="0" smtClean="0">
                <a:latin typeface="Calibri"/>
                <a:cs typeface="Calibri"/>
              </a:rPr>
              <a:t> but </a:t>
            </a:r>
            <a:r>
              <a:rPr lang="en-US" dirty="0" smtClean="0">
                <a:solidFill>
                  <a:srgbClr val="FF0000"/>
                </a:solidFill>
                <a:latin typeface="Calibri"/>
                <a:cs typeface="Calibri"/>
              </a:rPr>
              <a:t>never </a:t>
            </a:r>
            <a:r>
              <a:rPr lang="en-US" dirty="0" smtClean="0">
                <a:latin typeface="Calibri"/>
                <a:cs typeface="Calibri"/>
              </a:rPr>
              <a:t>returns.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449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6" y="493712"/>
            <a:ext cx="7159078" cy="573088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Creating Processes</a:t>
            </a:r>
            <a:endParaRPr lang="en-US" dirty="0"/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7844" y="1282244"/>
            <a:ext cx="8015287" cy="5270956"/>
          </a:xfrm>
        </p:spPr>
        <p:txBody>
          <a:bodyPr/>
          <a:lstStyle/>
          <a:p>
            <a:r>
              <a:rPr lang="en-US" i="1" dirty="0" smtClean="0">
                <a:latin typeface="Calibri"/>
                <a:cs typeface="Calibri"/>
              </a:rPr>
              <a:t>Parent process </a:t>
            </a:r>
            <a:r>
              <a:rPr lang="en-US" dirty="0" smtClean="0">
                <a:latin typeface="Calibri"/>
                <a:cs typeface="Calibri"/>
              </a:rPr>
              <a:t>creates a new running </a:t>
            </a:r>
            <a:r>
              <a:rPr lang="en-US" i="1" dirty="0" smtClean="0">
                <a:latin typeface="Calibri"/>
                <a:cs typeface="Calibri"/>
              </a:rPr>
              <a:t>child process </a:t>
            </a:r>
            <a:r>
              <a:rPr lang="en-US" dirty="0" smtClean="0">
                <a:latin typeface="Calibri"/>
                <a:cs typeface="Calibri"/>
              </a:rPr>
              <a:t>by calling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</a:p>
          <a:p>
            <a:pPr marL="0" indent="0"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fork(void</a:t>
            </a:r>
            <a:r>
              <a:rPr lang="en-US" dirty="0" smtClean="0">
                <a:latin typeface="Courier New" pitchFamily="49" charset="0"/>
              </a:rPr>
              <a:t>)</a:t>
            </a:r>
            <a:endParaRPr lang="en-US" dirty="0" smtClean="0"/>
          </a:p>
          <a:p>
            <a:pPr lvl="1"/>
            <a:r>
              <a:rPr lang="en-US" dirty="0" smtClean="0"/>
              <a:t>Returns </a:t>
            </a:r>
            <a:r>
              <a:rPr lang="en-US" dirty="0"/>
              <a:t>0 to the child process, child’s PID to parent </a:t>
            </a:r>
            <a:r>
              <a:rPr lang="en-US" dirty="0" smtClean="0"/>
              <a:t>process</a:t>
            </a:r>
            <a:endParaRPr lang="en-US" dirty="0" smtClean="0">
              <a:latin typeface="Calibri"/>
              <a:cs typeface="Calibri"/>
            </a:endParaRPr>
          </a:p>
          <a:p>
            <a:pPr lvl="1"/>
            <a:r>
              <a:rPr lang="en-US" dirty="0" smtClean="0">
                <a:latin typeface="Calibri"/>
                <a:cs typeface="Calibri"/>
              </a:rPr>
              <a:t>Child is </a:t>
            </a:r>
            <a:r>
              <a:rPr lang="en-US" i="1" dirty="0" smtClean="0">
                <a:latin typeface="Calibri"/>
                <a:cs typeface="Calibri"/>
              </a:rPr>
              <a:t>almost</a:t>
            </a:r>
            <a:r>
              <a:rPr lang="en-US" dirty="0" smtClean="0">
                <a:latin typeface="Calibri"/>
                <a:cs typeface="Calibri"/>
              </a:rPr>
              <a:t> identical to parent:</a:t>
            </a:r>
          </a:p>
          <a:p>
            <a:pPr lvl="2"/>
            <a:r>
              <a:rPr lang="en-US" dirty="0" smtClean="0">
                <a:latin typeface="Calibri"/>
                <a:cs typeface="Calibri"/>
              </a:rPr>
              <a:t>Child get an identical (but separate) copy of the parent’s virtual address space.</a:t>
            </a:r>
          </a:p>
          <a:p>
            <a:pPr lvl="2"/>
            <a:r>
              <a:rPr lang="en-US" dirty="0" smtClean="0">
                <a:latin typeface="Calibri"/>
                <a:cs typeface="Calibri"/>
              </a:rPr>
              <a:t>Child gets identical copies of the parent’s open file descriptors</a:t>
            </a:r>
          </a:p>
          <a:p>
            <a:pPr lvl="2"/>
            <a:r>
              <a:rPr lang="en-US" dirty="0" smtClean="0">
                <a:latin typeface="Calibri"/>
                <a:cs typeface="Calibri"/>
              </a:rPr>
              <a:t>Child has a different PID than the parent</a:t>
            </a:r>
          </a:p>
          <a:p>
            <a:pPr lvl="2"/>
            <a:endParaRPr lang="en-US" dirty="0">
              <a:latin typeface="Calibri"/>
              <a:cs typeface="Calibri"/>
            </a:endParaRPr>
          </a:p>
          <a:p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 </a:t>
            </a:r>
            <a:r>
              <a:rPr lang="en-US" dirty="0"/>
              <a:t>is interesting (and often confusing) because </a:t>
            </a:r>
            <a:br>
              <a:rPr lang="en-US" dirty="0"/>
            </a:br>
            <a:r>
              <a:rPr lang="en-US" dirty="0"/>
              <a:t>it is called </a:t>
            </a:r>
            <a:r>
              <a:rPr lang="en-US" i="1" dirty="0">
                <a:solidFill>
                  <a:srgbClr val="C00000"/>
                </a:solidFill>
              </a:rPr>
              <a:t>once</a:t>
            </a:r>
            <a:r>
              <a:rPr lang="en-US" i="1" dirty="0"/>
              <a:t> </a:t>
            </a:r>
            <a:r>
              <a:rPr lang="en-US" dirty="0"/>
              <a:t>but returns </a:t>
            </a:r>
            <a:r>
              <a:rPr lang="en-US" i="1" dirty="0" smtClean="0">
                <a:solidFill>
                  <a:srgbClr val="C00000"/>
                </a:solidFill>
              </a:rPr>
              <a:t>twice</a:t>
            </a:r>
            <a:endParaRPr lang="en-US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059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5699125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</a:t>
            </a:r>
            <a:r>
              <a:rPr lang="en-US" dirty="0" smtClean="0">
                <a:latin typeface="Courier New"/>
                <a:cs typeface="Courier New"/>
              </a:rPr>
              <a:t>ork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226540" y="1524000"/>
            <a:ext cx="4955060" cy="378565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1;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Fork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();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== 0) {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++x);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return 0;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Courier New"/>
                <a:cs typeface="Courier New"/>
              </a:rPr>
              <a:t>/* Parent */</a:t>
            </a:r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"parent: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--x);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return 0;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036944" y="5638800"/>
            <a:ext cx="1782456" cy="791320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/>
                <a:ea typeface="msgothic" charset="0"/>
                <a:cs typeface="Courier New"/>
              </a:rPr>
              <a:t>parent: x=0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child : x=2</a:t>
            </a:r>
            <a:endParaRPr lang="en-GB" sz="1600" b="1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114306" y="49763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257800" y="1358444"/>
            <a:ext cx="3810000" cy="5194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latin typeface="Calibri"/>
                <a:cs typeface="Calibri"/>
              </a:rPr>
              <a:t>C</a:t>
            </a:r>
            <a:r>
              <a:rPr lang="en-US" dirty="0" smtClean="0">
                <a:latin typeface="Calibri"/>
                <a:cs typeface="Calibri"/>
              </a:rPr>
              <a:t>all once, return twice</a:t>
            </a:r>
          </a:p>
          <a:p>
            <a:r>
              <a:rPr lang="en-US" dirty="0" smtClean="0">
                <a:latin typeface="Calibri"/>
                <a:cs typeface="Calibri"/>
              </a:rPr>
              <a:t>Concurrent execution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Can’t predict execution order of parent and child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3048000" y="5638800"/>
            <a:ext cx="1786364" cy="788935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child : x=2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/>
                <a:ea typeface="msgothic" charset="0"/>
                <a:cs typeface="Courier New"/>
              </a:rPr>
              <a:t>parent: x=0</a:t>
            </a:r>
            <a:endParaRPr lang="en-GB" sz="1600" b="1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5029200" y="5638800"/>
            <a:ext cx="1782456" cy="791320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/>
                <a:ea typeface="msgothic" charset="0"/>
                <a:cs typeface="Courier New"/>
              </a:rPr>
              <a:t>parent: x=0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child : x=2</a:t>
            </a:r>
            <a:endParaRPr lang="en-GB" sz="1600" b="1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7010400" y="5638800"/>
            <a:ext cx="1782456" cy="791320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/>
                <a:ea typeface="msgothic" charset="0"/>
                <a:cs typeface="Courier New"/>
              </a:rPr>
              <a:t>parent: x=0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child : x=2</a:t>
            </a:r>
            <a:endParaRPr lang="en-GB" sz="1600" b="1" dirty="0">
              <a:latin typeface="Courier New"/>
              <a:ea typeface="msgothic" charset="0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8077200" cy="573088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Making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 More Nondeterministic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81000" y="1358444"/>
            <a:ext cx="8686800" cy="5194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 smtClean="0">
                <a:latin typeface="Calibri"/>
                <a:cs typeface="Calibri"/>
              </a:rPr>
              <a:t>Problem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Linux scheduler does not create much run-to-run variance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Hides potential race conditions in nondeterministic programs</a:t>
            </a:r>
          </a:p>
          <a:p>
            <a:pPr lvl="2"/>
            <a:r>
              <a:rPr lang="en-US" dirty="0" smtClean="0">
                <a:latin typeface="Calibri"/>
                <a:cs typeface="Calibri"/>
              </a:rPr>
              <a:t>E.g., does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>
                <a:latin typeface="Calibri"/>
                <a:cs typeface="Calibri"/>
              </a:rPr>
              <a:t> return to child first, or to parent?</a:t>
            </a:r>
          </a:p>
          <a:p>
            <a:r>
              <a:rPr lang="en-US" dirty="0" smtClean="0">
                <a:latin typeface="Calibri"/>
                <a:cs typeface="Calibri"/>
              </a:rPr>
              <a:t>Solution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Create custom version of library routine that inserts random delays along different branches</a:t>
            </a:r>
          </a:p>
          <a:p>
            <a:pPr lvl="2"/>
            <a:r>
              <a:rPr lang="en-US" dirty="0" smtClean="0">
                <a:latin typeface="Calibri"/>
                <a:cs typeface="Calibri"/>
              </a:rPr>
              <a:t>E.g., for parent and child in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Use runtime </a:t>
            </a:r>
            <a:r>
              <a:rPr lang="en-US" dirty="0" err="1" smtClean="0">
                <a:latin typeface="Calibri"/>
                <a:cs typeface="Calibri"/>
              </a:rPr>
              <a:t>interpositioning</a:t>
            </a:r>
            <a:r>
              <a:rPr lang="en-US" dirty="0" smtClean="0">
                <a:latin typeface="Calibri"/>
                <a:cs typeface="Calibri"/>
              </a:rPr>
              <a:t> to have program use special version of library code</a:t>
            </a:r>
          </a:p>
        </p:txBody>
      </p:sp>
    </p:spTree>
    <p:extLst>
      <p:ext uri="{BB962C8B-B14F-4D97-AF65-F5344CB8AC3E}">
        <p14:creationId xmlns:p14="http://schemas.microsoft.com/office/powerpoint/2010/main" val="4251150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Variable delay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endParaRPr lang="en-US" dirty="0"/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0" y="1088657"/>
            <a:ext cx="8686800" cy="575542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/* fork wrapper function */</a:t>
            </a:r>
          </a:p>
          <a:p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pid_t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fork(void) 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initialize();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parent_delay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choose_delay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child_delay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choose_delay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pid_t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parent_pid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getpid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pid_t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child_pid_or_zero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real_fork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if 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child_pid_or_zero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&gt; 0) 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/* Parent */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if (verbose) 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"Fork.  Child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=%d, delay = %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dms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.  Parent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=%d, delay = %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dms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\n",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 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child_pid_or_zero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child_delay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parent_pid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parent_delay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fflush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stdout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ms_sleep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parent_delay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)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} else 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/* Child */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ms_sleep</a:t>
            </a:r>
            <a:r>
              <a:rPr lang="en-US" sz="1600" dirty="0" smtClean="0">
                <a:solidFill>
                  <a:srgbClr val="0000FF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child_delay</a:t>
            </a:r>
            <a:r>
              <a:rPr lang="en-US" sz="1600" dirty="0" smtClean="0">
                <a:solidFill>
                  <a:srgbClr val="0000FF"/>
                </a:solidFill>
                <a:latin typeface="Courier New"/>
                <a:cs typeface="Courier New"/>
              </a:rPr>
              <a:t>)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return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child_pid_or_zero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7266262" y="6486417"/>
            <a:ext cx="1344338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myfork.c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582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299200" cy="573088"/>
          </a:xfrm>
        </p:spPr>
        <p:txBody>
          <a:bodyPr/>
          <a:lstStyle/>
          <a:p>
            <a:r>
              <a:rPr lang="en-US"/>
              <a:t>Altering the Control Flow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50950"/>
            <a:ext cx="8624887" cy="5378450"/>
          </a:xfrm>
        </p:spPr>
        <p:txBody>
          <a:bodyPr/>
          <a:lstStyle/>
          <a:p>
            <a:r>
              <a:rPr lang="en-US" dirty="0"/>
              <a:t>Up to now: two mechanisms for changing control flow:</a:t>
            </a:r>
          </a:p>
          <a:p>
            <a:pPr lvl="1"/>
            <a:r>
              <a:rPr lang="en-US" dirty="0"/>
              <a:t>Jumps and branches</a:t>
            </a:r>
          </a:p>
          <a:p>
            <a:pPr lvl="1"/>
            <a:r>
              <a:rPr lang="en-US" dirty="0"/>
              <a:t>Call and return</a:t>
            </a:r>
          </a:p>
          <a:p>
            <a:pPr lvl="1">
              <a:buFont typeface="Wingdings" pitchFamily="2" charset="2"/>
              <a:buNone/>
            </a:pPr>
            <a:r>
              <a:rPr lang="en-US" dirty="0" smtClean="0"/>
              <a:t>React </a:t>
            </a:r>
            <a:r>
              <a:rPr lang="en-US" dirty="0"/>
              <a:t>to changes in </a:t>
            </a:r>
            <a:r>
              <a:rPr lang="en-US" b="1" i="1" dirty="0">
                <a:solidFill>
                  <a:srgbClr val="C00000"/>
                </a:solidFill>
              </a:rPr>
              <a:t>program </a:t>
            </a:r>
            <a:r>
              <a:rPr lang="en-US" b="1" i="1" dirty="0" smtClean="0">
                <a:solidFill>
                  <a:srgbClr val="C00000"/>
                </a:solidFill>
              </a:rPr>
              <a:t>state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r>
              <a:rPr lang="en-US" dirty="0"/>
              <a:t>Insufficient  for a useful </a:t>
            </a:r>
            <a:r>
              <a:rPr lang="en-US" dirty="0" smtClean="0"/>
              <a:t>system: </a:t>
            </a:r>
            <a:br>
              <a:rPr lang="en-US" dirty="0" smtClean="0"/>
            </a:br>
            <a:r>
              <a:rPr lang="en-US" dirty="0" smtClean="0"/>
              <a:t>Difficult to </a:t>
            </a:r>
            <a:r>
              <a:rPr lang="en-US" dirty="0"/>
              <a:t>react to changes in </a:t>
            </a:r>
            <a:r>
              <a:rPr lang="en-US" i="1" dirty="0">
                <a:solidFill>
                  <a:srgbClr val="C00000"/>
                </a:solidFill>
              </a:rPr>
              <a:t>system state 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ata </a:t>
            </a:r>
            <a:r>
              <a:rPr lang="en-US" dirty="0"/>
              <a:t>arrives from a disk or a network adapter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nstruction </a:t>
            </a:r>
            <a:r>
              <a:rPr lang="en-US" dirty="0"/>
              <a:t>divides by zero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ser </a:t>
            </a:r>
            <a:r>
              <a:rPr lang="en-US" dirty="0"/>
              <a:t>hits Ctrl-C at the keyboard</a:t>
            </a:r>
          </a:p>
          <a:p>
            <a:pPr lvl="1"/>
            <a:r>
              <a:rPr lang="en-US" dirty="0"/>
              <a:t>System timer expires</a:t>
            </a:r>
          </a:p>
          <a:p>
            <a:endParaRPr lang="en-US" dirty="0" smtClean="0"/>
          </a:p>
          <a:p>
            <a:r>
              <a:rPr lang="en-US" dirty="0" smtClean="0"/>
              <a:t>System </a:t>
            </a:r>
            <a:r>
              <a:rPr lang="en-US" dirty="0"/>
              <a:t>needs mechanisms for “exceptional control flow”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5699125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</a:t>
            </a:r>
            <a:r>
              <a:rPr lang="en-US" dirty="0" smtClean="0">
                <a:latin typeface="Courier New"/>
                <a:cs typeface="Courier New"/>
              </a:rPr>
              <a:t>ork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226540" y="1524000"/>
            <a:ext cx="4955060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1;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Fork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();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== 0) {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: x=%d\n"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++x)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++x);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return 0;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Courier New"/>
                <a:cs typeface="Courier New"/>
              </a:rPr>
              <a:t>/* Parent */</a:t>
            </a:r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"parent: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--x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"parent: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--x);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return 0;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257800" y="5257800"/>
            <a:ext cx="1786364" cy="1483356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/>
                <a:ea typeface="msgothic" charset="0"/>
                <a:cs typeface="Courier New"/>
              </a:rPr>
              <a:t>parent: x=0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child : x=2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/>
                <a:ea typeface="msgothic" charset="0"/>
                <a:cs typeface="Courier New"/>
              </a:rPr>
              <a:t>parent: x</a:t>
            </a: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=-1</a:t>
            </a:r>
            <a:endParaRPr lang="en-GB" sz="1600" dirty="0">
              <a:latin typeface="Courier New"/>
              <a:ea typeface="msgothic" charset="0"/>
              <a:cs typeface="Courier New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/>
                <a:ea typeface="msgothic" charset="0"/>
                <a:cs typeface="Courier New"/>
              </a:rPr>
              <a:t>child : </a:t>
            </a: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x=3</a:t>
            </a:r>
            <a:endParaRPr lang="en-GB" sz="1600" dirty="0">
              <a:latin typeface="Courier New"/>
              <a:ea typeface="msgothic" charset="0"/>
              <a:cs typeface="Courier New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244004" y="689040"/>
            <a:ext cx="3810000" cy="5194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latin typeface="Calibri"/>
                <a:cs typeface="Calibri"/>
              </a:rPr>
              <a:t>C</a:t>
            </a:r>
            <a:r>
              <a:rPr lang="en-US" dirty="0" smtClean="0">
                <a:latin typeface="Calibri"/>
                <a:cs typeface="Calibri"/>
              </a:rPr>
              <a:t>all once, return twice</a:t>
            </a:r>
          </a:p>
          <a:p>
            <a:r>
              <a:rPr lang="en-US" dirty="0" smtClean="0">
                <a:latin typeface="Calibri"/>
                <a:cs typeface="Calibri"/>
              </a:rPr>
              <a:t>Concurrent execution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Can’t predict execution order of parent and child</a:t>
            </a:r>
          </a:p>
          <a:p>
            <a:r>
              <a:rPr lang="en-US" dirty="0" smtClean="0">
                <a:latin typeface="Calibri"/>
                <a:cs typeface="Calibri"/>
              </a:rPr>
              <a:t>Duplicate but separate address space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>
                <a:latin typeface="Calibri"/>
                <a:cs typeface="Calibri"/>
              </a:rPr>
              <a:t> has a value of 1 when fork returns in parent and child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Subsequent changes to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>
                <a:latin typeface="Calibri"/>
                <a:cs typeface="Calibri"/>
              </a:rPr>
              <a:t> are independent</a:t>
            </a:r>
          </a:p>
        </p:txBody>
      </p:sp>
    </p:spTree>
    <p:extLst>
      <p:ext uri="{BB962C8B-B14F-4D97-AF65-F5344CB8AC3E}">
        <p14:creationId xmlns:p14="http://schemas.microsoft.com/office/powerpoint/2010/main" val="3114040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5699125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</a:t>
            </a:r>
            <a:r>
              <a:rPr lang="en-US" dirty="0" smtClean="0">
                <a:latin typeface="Courier New"/>
                <a:cs typeface="Courier New"/>
              </a:rPr>
              <a:t>ork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226540" y="1524000"/>
            <a:ext cx="4878860" cy="378565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1;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Fork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();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== 0) {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++x);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return 0;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Courier New"/>
                <a:cs typeface="Courier New"/>
              </a:rPr>
              <a:t>/* Parent */</a:t>
            </a:r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"parent: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--x);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return 0;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036944" y="5638800"/>
            <a:ext cx="1782456" cy="791320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/>
                <a:ea typeface="msgothic" charset="0"/>
                <a:cs typeface="Courier New"/>
              </a:rPr>
              <a:t>parent: x=0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child : x=2</a:t>
            </a:r>
            <a:endParaRPr lang="en-GB" sz="1600" b="1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114306" y="49763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257800" y="1358444"/>
            <a:ext cx="3810000" cy="5194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latin typeface="Calibri"/>
                <a:cs typeface="Calibri"/>
              </a:rPr>
              <a:t>C</a:t>
            </a:r>
            <a:r>
              <a:rPr lang="en-US" dirty="0" smtClean="0">
                <a:latin typeface="Calibri"/>
                <a:cs typeface="Calibri"/>
              </a:rPr>
              <a:t>all once, return twice</a:t>
            </a:r>
          </a:p>
          <a:p>
            <a:r>
              <a:rPr lang="en-US" dirty="0" smtClean="0">
                <a:latin typeface="Calibri"/>
                <a:cs typeface="Calibri"/>
              </a:rPr>
              <a:t>Concurrent execution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Can’t predict execution order of parent and child</a:t>
            </a:r>
          </a:p>
          <a:p>
            <a:r>
              <a:rPr lang="en-US" dirty="0" smtClean="0">
                <a:latin typeface="Calibri"/>
                <a:cs typeface="Calibri"/>
              </a:rPr>
              <a:t>Duplicate but separate address space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>
                <a:latin typeface="Calibri"/>
                <a:cs typeface="Calibri"/>
              </a:rPr>
              <a:t> has a value of 1 when fork returns in parent and child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Subsequent changes to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>
                <a:latin typeface="Calibri"/>
                <a:cs typeface="Calibri"/>
              </a:rPr>
              <a:t> are independent</a:t>
            </a:r>
          </a:p>
          <a:p>
            <a:r>
              <a:rPr lang="en-US" dirty="0" smtClean="0">
                <a:latin typeface="Calibri"/>
                <a:cs typeface="Calibri"/>
              </a:rPr>
              <a:t>Shared open files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stdout</a:t>
            </a:r>
            <a:r>
              <a:rPr lang="en-US" dirty="0" smtClean="0">
                <a:latin typeface="Calibri"/>
                <a:cs typeface="Calibri"/>
              </a:rPr>
              <a:t> is the same in both parent and child</a:t>
            </a:r>
          </a:p>
        </p:txBody>
      </p:sp>
    </p:spTree>
    <p:extLst>
      <p:ext uri="{BB962C8B-B14F-4D97-AF65-F5344CB8AC3E}">
        <p14:creationId xmlns:p14="http://schemas.microsoft.com/office/powerpoint/2010/main" val="3997590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 with Process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9" y="1362075"/>
            <a:ext cx="8558382" cy="4657725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i="1" dirty="0"/>
              <a:t>p</a:t>
            </a:r>
            <a:r>
              <a:rPr lang="en-US" i="1" dirty="0" smtClean="0"/>
              <a:t>rocess graph </a:t>
            </a:r>
            <a:r>
              <a:rPr lang="en-US" dirty="0" smtClean="0"/>
              <a:t>is a useful tool for capturing the partial ordering of statements in a concurrent program:</a:t>
            </a:r>
          </a:p>
          <a:p>
            <a:pPr lvl="1"/>
            <a:r>
              <a:rPr lang="en-US" dirty="0" smtClean="0"/>
              <a:t>Each vertex is the execution of a statement</a:t>
            </a:r>
          </a:p>
          <a:p>
            <a:pPr lvl="1"/>
            <a:r>
              <a:rPr lang="en-US" dirty="0" smtClean="0"/>
              <a:t>a -&gt; b means </a:t>
            </a:r>
            <a:r>
              <a:rPr lang="en-US" dirty="0">
                <a:latin typeface="Courier New"/>
                <a:cs typeface="Courier New"/>
              </a:rPr>
              <a:t>a</a:t>
            </a:r>
            <a:r>
              <a:rPr lang="en-US" dirty="0" smtClean="0"/>
              <a:t> happens before b</a:t>
            </a:r>
          </a:p>
          <a:p>
            <a:pPr lvl="1"/>
            <a:r>
              <a:rPr lang="en-US" dirty="0" smtClean="0"/>
              <a:t>Edges can be labeled with current value of variables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printf</a:t>
            </a:r>
            <a:r>
              <a:rPr lang="en-US" dirty="0" smtClean="0"/>
              <a:t> vertices can be labeled with output</a:t>
            </a:r>
          </a:p>
          <a:p>
            <a:pPr lvl="1"/>
            <a:r>
              <a:rPr lang="en-US" dirty="0" smtClean="0"/>
              <a:t>Each graph begins with a vertex with no </a:t>
            </a:r>
            <a:r>
              <a:rPr lang="en-US" dirty="0" err="1" smtClean="0"/>
              <a:t>inedges</a:t>
            </a:r>
            <a:r>
              <a:rPr lang="en-US" dirty="0" smtClean="0"/>
              <a:t> 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Any </a:t>
            </a:r>
            <a:r>
              <a:rPr lang="en-US" i="1" dirty="0" smtClean="0"/>
              <a:t>topological sort </a:t>
            </a:r>
            <a:r>
              <a:rPr lang="en-US" dirty="0" smtClean="0"/>
              <a:t>of the graph corresponds to a feasible total ordering. </a:t>
            </a:r>
          </a:p>
          <a:p>
            <a:pPr lvl="1"/>
            <a:r>
              <a:rPr lang="en-US" dirty="0" smtClean="0"/>
              <a:t>Total ordering of vertices where all edges point from left to right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573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Graph Example</a:t>
            </a:r>
            <a:endParaRPr lang="en-US" dirty="0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76200" y="1472148"/>
            <a:ext cx="4912596" cy="378565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1;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Fork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();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== 0) {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++x);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return 0;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Courier New"/>
                <a:cs typeface="Courier New"/>
              </a:rPr>
              <a:t>/* Parent */</a:t>
            </a:r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"parent: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--x);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return 0;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Text Box 407"/>
          <p:cNvSpPr txBox="1">
            <a:spLocks noChangeArrowheads="1"/>
          </p:cNvSpPr>
          <p:nvPr/>
        </p:nvSpPr>
        <p:spPr bwMode="auto">
          <a:xfrm>
            <a:off x="6068150" y="2514600"/>
            <a:ext cx="1834033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child: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</a:rPr>
              <a:t>x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=2</a:t>
            </a:r>
            <a:endParaRPr lang="en-US" sz="1600" dirty="0">
              <a:solidFill>
                <a:srgbClr val="FF0000"/>
              </a:solidFill>
              <a:latin typeface="Courier New" charset="0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5192739" y="3428152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6" name="TextBox 5"/>
          <p:cNvSpPr txBox="1"/>
          <p:nvPr/>
        </p:nvSpPr>
        <p:spPr>
          <a:xfrm>
            <a:off x="4931297" y="3468791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latin typeface="Courier New"/>
                <a:cs typeface="Courier New"/>
              </a:rPr>
              <a:t>main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6106851" y="3428152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7037185" y="3428152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" name="TextBox 8"/>
          <p:cNvSpPr txBox="1"/>
          <p:nvPr/>
        </p:nvSpPr>
        <p:spPr>
          <a:xfrm>
            <a:off x="5820629" y="3468791"/>
            <a:ext cx="667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ourier New"/>
                <a:cs typeface="Courier New"/>
              </a:rPr>
              <a:t>fork</a:t>
            </a:r>
            <a:endParaRPr lang="en-US" sz="1600" b="1" dirty="0">
              <a:latin typeface="Courier New"/>
              <a:cs typeface="Courier New"/>
            </a:endParaRPr>
          </a:p>
        </p:txBody>
      </p:sp>
      <p:cxnSp>
        <p:nvCxnSpPr>
          <p:cNvPr id="10" name="Elbow Connector 35"/>
          <p:cNvCxnSpPr>
            <a:stCxn id="9" idx="0"/>
          </p:cNvCxnSpPr>
          <p:nvPr/>
        </p:nvCxnSpPr>
        <p:spPr>
          <a:xfrm rot="5400000" flipH="1" flipV="1">
            <a:off x="6266290" y="2716546"/>
            <a:ext cx="640396" cy="864095"/>
          </a:xfrm>
          <a:prstGeom prst="bentConnector2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>
            <a:spLocks noChangeAspect="1"/>
          </p:cNvSpPr>
          <p:nvPr/>
        </p:nvSpPr>
        <p:spPr>
          <a:xfrm>
            <a:off x="7021652" y="2783390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6198291" y="3472178"/>
            <a:ext cx="838894" cy="33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284179" y="3472178"/>
            <a:ext cx="838894" cy="33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607830" y="3468791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latin typeface="Courier New"/>
                <a:cs typeface="Courier New"/>
              </a:rPr>
              <a:t>printf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07731" y="2811249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latin typeface="Courier New"/>
                <a:cs typeface="Courier New"/>
              </a:rPr>
              <a:t>printf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16" name="Text Box 407"/>
          <p:cNvSpPr txBox="1">
            <a:spLocks noChangeArrowheads="1"/>
          </p:cNvSpPr>
          <p:nvPr/>
        </p:nvSpPr>
        <p:spPr bwMode="auto">
          <a:xfrm>
            <a:off x="5298814" y="3156378"/>
            <a:ext cx="79533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 err="1" smtClean="0">
                <a:latin typeface="Courier New" charset="0"/>
              </a:rPr>
              <a:t>x</a:t>
            </a:r>
            <a:r>
              <a:rPr lang="en-US" sz="1600" dirty="0" smtClean="0">
                <a:latin typeface="Courier New" charset="0"/>
              </a:rPr>
              <a:t>==1</a:t>
            </a:r>
            <a:endParaRPr lang="en-US" sz="1600" dirty="0">
              <a:latin typeface="Courier New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7103855" y="2828395"/>
            <a:ext cx="874528" cy="915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>
            <a:spLocks noChangeAspect="1"/>
          </p:cNvSpPr>
          <p:nvPr/>
        </p:nvSpPr>
        <p:spPr>
          <a:xfrm>
            <a:off x="7975351" y="2783390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9" name="TextBox 18"/>
          <p:cNvSpPr txBox="1"/>
          <p:nvPr/>
        </p:nvSpPr>
        <p:spPr>
          <a:xfrm>
            <a:off x="7542234" y="2811249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ourier New"/>
                <a:cs typeface="Courier New"/>
              </a:rPr>
              <a:t>exit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20" name="Text Box 407"/>
          <p:cNvSpPr txBox="1">
            <a:spLocks noChangeArrowheads="1"/>
          </p:cNvSpPr>
          <p:nvPr/>
        </p:nvSpPr>
        <p:spPr bwMode="auto">
          <a:xfrm>
            <a:off x="6144350" y="3137103"/>
            <a:ext cx="1834033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parent: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</a:rPr>
              <a:t>x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=0</a:t>
            </a:r>
            <a:endParaRPr lang="en-US" sz="1600" dirty="0">
              <a:solidFill>
                <a:srgbClr val="FF0000"/>
              </a:solidFill>
              <a:latin typeface="Courier New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7103855" y="3464113"/>
            <a:ext cx="874528" cy="4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>
            <a:spLocks noChangeAspect="1"/>
          </p:cNvSpPr>
          <p:nvPr/>
        </p:nvSpPr>
        <p:spPr>
          <a:xfrm>
            <a:off x="7975351" y="3418593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3" name="TextBox 22"/>
          <p:cNvSpPr txBox="1"/>
          <p:nvPr/>
        </p:nvSpPr>
        <p:spPr>
          <a:xfrm>
            <a:off x="7542234" y="3446452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ourier New"/>
                <a:cs typeface="Courier New"/>
              </a:rPr>
              <a:t>exit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380434" y="3290992"/>
            <a:ext cx="838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Arial"/>
                <a:cs typeface="Arial"/>
              </a:rPr>
              <a:t>Parent</a:t>
            </a:r>
            <a:endParaRPr lang="en-US" sz="1600" i="1" dirty="0">
              <a:latin typeface="Arial"/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448912" y="2641972"/>
            <a:ext cx="7012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Arial"/>
                <a:cs typeface="Arial"/>
              </a:rPr>
              <a:t>Child</a:t>
            </a:r>
            <a:endParaRPr lang="en-US" sz="1600" i="1" dirty="0">
              <a:latin typeface="Arial"/>
              <a:cs typeface="Arial"/>
            </a:endParaRPr>
          </a:p>
        </p:txBody>
      </p: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3963966" y="49001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173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Interpreting Process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62075"/>
            <a:ext cx="4700023" cy="3895725"/>
          </a:xfrm>
        </p:spPr>
        <p:txBody>
          <a:bodyPr/>
          <a:lstStyle/>
          <a:p>
            <a:r>
              <a:rPr lang="en-US" dirty="0" smtClean="0"/>
              <a:t>Original graph: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Relabled</a:t>
            </a:r>
            <a:r>
              <a:rPr lang="en-US" dirty="0" smtClean="0"/>
              <a:t> graph: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767182" y="1831455"/>
            <a:ext cx="4085241" cy="1292745"/>
            <a:chOff x="2748382" y="2974455"/>
            <a:chExt cx="4085241" cy="1292745"/>
          </a:xfrm>
        </p:grpSpPr>
        <p:sp>
          <p:nvSpPr>
            <p:cNvPr id="5" name="Text Box 407"/>
            <p:cNvSpPr txBox="1">
              <a:spLocks noChangeArrowheads="1"/>
            </p:cNvSpPr>
            <p:nvPr/>
          </p:nvSpPr>
          <p:spPr bwMode="auto">
            <a:xfrm>
              <a:off x="3885235" y="2974455"/>
              <a:ext cx="1834033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child: </a:t>
              </a:r>
              <a:r>
                <a:rPr lang="en-US" sz="1600" dirty="0" err="1" smtClean="0">
                  <a:solidFill>
                    <a:srgbClr val="FF0000"/>
                  </a:solidFill>
                  <a:latin typeface="Courier New" charset="0"/>
                </a:rPr>
                <a:t>x</a:t>
              </a:r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=2</a:t>
              </a:r>
              <a:endParaRPr lang="en-US" sz="1600" dirty="0">
                <a:solidFill>
                  <a:srgbClr val="FF0000"/>
                </a:solidFill>
                <a:latin typeface="Courier New" charset="0"/>
              </a:endParaRPr>
            </a:p>
          </p:txBody>
        </p:sp>
        <p:sp>
          <p:nvSpPr>
            <p:cNvPr id="6" name="Oval 5"/>
            <p:cNvSpPr>
              <a:spLocks noChangeAspect="1"/>
            </p:cNvSpPr>
            <p:nvPr/>
          </p:nvSpPr>
          <p:spPr>
            <a:xfrm>
              <a:off x="3009824" y="388800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748382" y="3928646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main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3923936" y="388800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4854270" y="388800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637714" y="3928646"/>
              <a:ext cx="6676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fork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11" name="Elbow Connector 35"/>
            <p:cNvCxnSpPr>
              <a:stCxn id="10" idx="0"/>
            </p:cNvCxnSpPr>
            <p:nvPr/>
          </p:nvCxnSpPr>
          <p:spPr>
            <a:xfrm rot="5400000" flipH="1" flipV="1">
              <a:off x="4083375" y="3176401"/>
              <a:ext cx="640396" cy="864095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>
              <a:spLocks noChangeAspect="1"/>
            </p:cNvSpPr>
            <p:nvPr/>
          </p:nvSpPr>
          <p:spPr>
            <a:xfrm>
              <a:off x="4838737" y="324324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4015376" y="39320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3101264" y="39320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424915" y="39286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424816" y="3271104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17" name="Text Box 407"/>
            <p:cNvSpPr txBox="1">
              <a:spLocks noChangeArrowheads="1"/>
            </p:cNvSpPr>
            <p:nvPr/>
          </p:nvSpPr>
          <p:spPr bwMode="auto">
            <a:xfrm>
              <a:off x="3115899" y="3616233"/>
              <a:ext cx="79533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err="1" smtClean="0">
                  <a:latin typeface="Courier New" charset="0"/>
                </a:rPr>
                <a:t>x</a:t>
              </a:r>
              <a:r>
                <a:rPr lang="en-US" sz="1600" dirty="0" smtClean="0">
                  <a:latin typeface="Courier New" charset="0"/>
                </a:rPr>
                <a:t>==1</a:t>
              </a:r>
              <a:endParaRPr lang="en-US" sz="1600" dirty="0">
                <a:latin typeface="Courier New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4920940" y="3288765"/>
              <a:ext cx="1407322" cy="40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>
              <a:spLocks noChangeAspect="1"/>
            </p:cNvSpPr>
            <p:nvPr/>
          </p:nvSpPr>
          <p:spPr>
            <a:xfrm>
              <a:off x="6319518" y="324324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886401" y="3271104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exit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21" name="Text Box 407"/>
            <p:cNvSpPr txBox="1">
              <a:spLocks noChangeArrowheads="1"/>
            </p:cNvSpPr>
            <p:nvPr/>
          </p:nvSpPr>
          <p:spPr bwMode="auto">
            <a:xfrm>
              <a:off x="3961435" y="3596958"/>
              <a:ext cx="1834033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parent: </a:t>
              </a:r>
              <a:r>
                <a:rPr lang="en-US" sz="1600" dirty="0" err="1" smtClean="0">
                  <a:solidFill>
                    <a:srgbClr val="FF0000"/>
                  </a:solidFill>
                  <a:latin typeface="Courier New" charset="0"/>
                </a:rPr>
                <a:t>x</a:t>
              </a:r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=0</a:t>
              </a:r>
              <a:endParaRPr lang="en-US" sz="1600" dirty="0">
                <a:solidFill>
                  <a:srgbClr val="FF0000"/>
                </a:solidFill>
                <a:latin typeface="Courier New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4920940" y="3923968"/>
              <a:ext cx="1407322" cy="40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>
              <a:spLocks noChangeAspect="1"/>
            </p:cNvSpPr>
            <p:nvPr/>
          </p:nvSpPr>
          <p:spPr>
            <a:xfrm>
              <a:off x="6319518" y="3878448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886401" y="3906307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exit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900055" y="4035852"/>
            <a:ext cx="3900545" cy="993348"/>
            <a:chOff x="410379" y="3386287"/>
            <a:chExt cx="3900545" cy="993348"/>
          </a:xfrm>
        </p:grpSpPr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487125" y="4036678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10379" y="4041081"/>
              <a:ext cx="30779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a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1401237" y="4036678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>
            <a:xfrm>
              <a:off x="2331571" y="4036678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115015" y="4041081"/>
              <a:ext cx="6676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b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34" name="Elbow Connector 35"/>
            <p:cNvCxnSpPr>
              <a:stCxn id="33" idx="0"/>
            </p:cNvCxnSpPr>
            <p:nvPr/>
          </p:nvCxnSpPr>
          <p:spPr>
            <a:xfrm rot="5400000" flipH="1" flipV="1">
              <a:off x="1578795" y="3306955"/>
              <a:ext cx="604159" cy="864094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/>
            <p:cNvSpPr>
              <a:spLocks noChangeAspect="1"/>
            </p:cNvSpPr>
            <p:nvPr/>
          </p:nvSpPr>
          <p:spPr>
            <a:xfrm>
              <a:off x="2316038" y="3391916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 flipV="1">
              <a:off x="1492677" y="4080704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flipV="1">
              <a:off x="578565" y="4080704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flipV="1">
              <a:off x="2398241" y="3437436"/>
              <a:ext cx="1407322" cy="40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>
              <a:spLocks noChangeAspect="1"/>
            </p:cNvSpPr>
            <p:nvPr/>
          </p:nvSpPr>
          <p:spPr>
            <a:xfrm>
              <a:off x="3796819" y="3391916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363702" y="3386287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 flipV="1">
              <a:off x="2398241" y="4072639"/>
              <a:ext cx="1407322" cy="40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45"/>
            <p:cNvSpPr>
              <a:spLocks noChangeAspect="1"/>
            </p:cNvSpPr>
            <p:nvPr/>
          </p:nvSpPr>
          <p:spPr>
            <a:xfrm>
              <a:off x="3796819" y="402711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363702" y="4041081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d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057400" y="4041081"/>
              <a:ext cx="6676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Courier New"/>
                  <a:cs typeface="Courier New"/>
                </a:rPr>
                <a:t>c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905000" y="3386287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Courier New"/>
                  <a:cs typeface="Courier New"/>
                </a:rPr>
                <a:t>e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5709045" y="3434318"/>
            <a:ext cx="3230523" cy="1442482"/>
            <a:chOff x="5709045" y="3581400"/>
            <a:chExt cx="3230523" cy="1442482"/>
          </a:xfrm>
        </p:grpSpPr>
        <p:sp>
          <p:nvSpPr>
            <p:cNvPr id="27" name="TextBox 26"/>
            <p:cNvSpPr txBox="1"/>
            <p:nvPr/>
          </p:nvSpPr>
          <p:spPr>
            <a:xfrm>
              <a:off x="5709045" y="4654550"/>
              <a:ext cx="2986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a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265035" y="4654550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b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830943" y="4654550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396851" y="4654550"/>
              <a:ext cx="2812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c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935483" y="4654550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f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454465" y="4654550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d</a:t>
              </a:r>
            </a:p>
          </p:txBody>
        </p:sp>
        <p:cxnSp>
          <p:nvCxnSpPr>
            <p:cNvPr id="38" name="Curved Connector 37"/>
            <p:cNvCxnSpPr>
              <a:stCxn id="27" idx="0"/>
              <a:endCxn id="48" idx="0"/>
            </p:cNvCxnSpPr>
            <p:nvPr/>
          </p:nvCxnSpPr>
          <p:spPr bwMode="auto">
            <a:xfrm rot="5400000" flipH="1" flipV="1">
              <a:off x="6138828" y="4374076"/>
              <a:ext cx="12700" cy="560949"/>
            </a:xfrm>
            <a:prstGeom prst="curvedConnector3">
              <a:avLst>
                <a:gd name="adj1" fmla="val 32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40" name="Curved Connector 39"/>
            <p:cNvCxnSpPr>
              <a:stCxn id="48" idx="0"/>
              <a:endCxn id="49" idx="0"/>
            </p:cNvCxnSpPr>
            <p:nvPr/>
          </p:nvCxnSpPr>
          <p:spPr bwMode="auto">
            <a:xfrm rot="5400000" flipH="1" flipV="1">
              <a:off x="6702257" y="4371596"/>
              <a:ext cx="12700" cy="565908"/>
            </a:xfrm>
            <a:prstGeom prst="curvedConnector3">
              <a:avLst>
                <a:gd name="adj1" fmla="val 41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56" name="Curved Connector 55"/>
            <p:cNvCxnSpPr>
              <a:stCxn id="49" idx="0"/>
              <a:endCxn id="52" idx="0"/>
            </p:cNvCxnSpPr>
            <p:nvPr/>
          </p:nvCxnSpPr>
          <p:spPr bwMode="auto">
            <a:xfrm rot="5400000" flipH="1" flipV="1">
              <a:off x="7525749" y="4114012"/>
              <a:ext cx="12700" cy="1081077"/>
            </a:xfrm>
            <a:prstGeom prst="curvedConnector3">
              <a:avLst>
                <a:gd name="adj1" fmla="val 36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58" name="Curved Connector 57"/>
            <p:cNvCxnSpPr>
              <a:stCxn id="48" idx="0"/>
              <a:endCxn id="51" idx="0"/>
            </p:cNvCxnSpPr>
            <p:nvPr/>
          </p:nvCxnSpPr>
          <p:spPr bwMode="auto">
            <a:xfrm rot="5400000" flipH="1" flipV="1">
              <a:off x="6978392" y="4095461"/>
              <a:ext cx="12700" cy="1118178"/>
            </a:xfrm>
            <a:prstGeom prst="curvedConnector3">
              <a:avLst>
                <a:gd name="adj1" fmla="val 37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60" name="Curved Connector 59"/>
            <p:cNvCxnSpPr>
              <a:stCxn id="51" idx="0"/>
              <a:endCxn id="55" idx="0"/>
            </p:cNvCxnSpPr>
            <p:nvPr/>
          </p:nvCxnSpPr>
          <p:spPr bwMode="auto">
            <a:xfrm rot="5400000" flipH="1" flipV="1">
              <a:off x="8073107" y="4118924"/>
              <a:ext cx="12700" cy="1071252"/>
            </a:xfrm>
            <a:prstGeom prst="curvedConnector3">
              <a:avLst>
                <a:gd name="adj1" fmla="val 39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98" name="TextBox 97"/>
            <p:cNvSpPr txBox="1"/>
            <p:nvPr/>
          </p:nvSpPr>
          <p:spPr>
            <a:xfrm>
              <a:off x="5791200" y="3581400"/>
              <a:ext cx="31483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Feasible total ordering:</a:t>
              </a: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5709045" y="5181600"/>
            <a:ext cx="3402003" cy="1371600"/>
            <a:chOff x="5709045" y="5105400"/>
            <a:chExt cx="3402003" cy="1371600"/>
          </a:xfrm>
        </p:grpSpPr>
        <p:sp>
          <p:nvSpPr>
            <p:cNvPr id="74" name="TextBox 73"/>
            <p:cNvSpPr txBox="1"/>
            <p:nvPr/>
          </p:nvSpPr>
          <p:spPr>
            <a:xfrm>
              <a:off x="5709045" y="6107668"/>
              <a:ext cx="2986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a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265035" y="6107668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b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991310" y="6107668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e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485186" y="6107668"/>
              <a:ext cx="2812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c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6928245" y="6107668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f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8454465" y="6107668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d</a:t>
              </a:r>
            </a:p>
          </p:txBody>
        </p:sp>
        <p:cxnSp>
          <p:nvCxnSpPr>
            <p:cNvPr id="80" name="Curved Connector 79"/>
            <p:cNvCxnSpPr>
              <a:stCxn id="74" idx="0"/>
              <a:endCxn id="75" idx="0"/>
            </p:cNvCxnSpPr>
            <p:nvPr/>
          </p:nvCxnSpPr>
          <p:spPr bwMode="auto">
            <a:xfrm rot="5400000" flipH="1" flipV="1">
              <a:off x="6138828" y="5827194"/>
              <a:ext cx="12700" cy="560949"/>
            </a:xfrm>
            <a:prstGeom prst="curvedConnector3">
              <a:avLst>
                <a:gd name="adj1" fmla="val 33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1" name="Curved Connector 80"/>
            <p:cNvCxnSpPr>
              <a:stCxn id="75" idx="0"/>
              <a:endCxn id="76" idx="0"/>
            </p:cNvCxnSpPr>
            <p:nvPr/>
          </p:nvCxnSpPr>
          <p:spPr bwMode="auto">
            <a:xfrm rot="5400000" flipH="1" flipV="1">
              <a:off x="7282440" y="5244531"/>
              <a:ext cx="12700" cy="1726275"/>
            </a:xfrm>
            <a:prstGeom prst="curvedConnector3">
              <a:avLst>
                <a:gd name="adj1" fmla="val 35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2" name="Curved Connector 81"/>
            <p:cNvCxnSpPr>
              <a:stCxn id="76" idx="0"/>
              <a:endCxn id="78" idx="0"/>
            </p:cNvCxnSpPr>
            <p:nvPr/>
          </p:nvCxnSpPr>
          <p:spPr bwMode="auto">
            <a:xfrm rot="16200000" flipV="1">
              <a:off x="7602314" y="5564404"/>
              <a:ext cx="12700" cy="1086528"/>
            </a:xfrm>
            <a:prstGeom prst="curvedConnector3">
              <a:avLst>
                <a:gd name="adj1" fmla="val 4200000"/>
              </a:avLst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3" name="Curved Connector 82"/>
            <p:cNvCxnSpPr>
              <a:stCxn id="75" idx="0"/>
              <a:endCxn id="77" idx="0"/>
            </p:cNvCxnSpPr>
            <p:nvPr/>
          </p:nvCxnSpPr>
          <p:spPr bwMode="auto">
            <a:xfrm rot="5400000" flipH="1" flipV="1">
              <a:off x="7022559" y="5504412"/>
              <a:ext cx="12700" cy="1206513"/>
            </a:xfrm>
            <a:prstGeom prst="curvedConnector3">
              <a:avLst>
                <a:gd name="adj1" fmla="val 36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4" name="Curved Connector 83"/>
            <p:cNvCxnSpPr>
              <a:stCxn id="77" idx="0"/>
              <a:endCxn id="79" idx="0"/>
            </p:cNvCxnSpPr>
            <p:nvPr/>
          </p:nvCxnSpPr>
          <p:spPr bwMode="auto">
            <a:xfrm rot="5400000" flipH="1" flipV="1">
              <a:off x="8117274" y="5616210"/>
              <a:ext cx="12700" cy="982917"/>
            </a:xfrm>
            <a:prstGeom prst="curvedConnector3">
              <a:avLst>
                <a:gd name="adj1" fmla="val 39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99" name="TextBox 98"/>
            <p:cNvSpPr txBox="1"/>
            <p:nvPr/>
          </p:nvSpPr>
          <p:spPr>
            <a:xfrm>
              <a:off x="5759349" y="5105400"/>
              <a:ext cx="33516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Infeasible total ordering: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94273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534400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</a:t>
            </a:r>
            <a:r>
              <a:rPr lang="en-US" dirty="0" smtClean="0">
                <a:latin typeface="Courier New"/>
                <a:cs typeface="Courier New"/>
              </a:rPr>
              <a:t>ork</a:t>
            </a:r>
            <a:r>
              <a:rPr lang="en-US" dirty="0" smtClean="0"/>
              <a:t> Example: Two consecutive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491523" name="Text Box 3"/>
          <p:cNvSpPr txBox="1">
            <a:spLocks noChangeArrowheads="1"/>
          </p:cNvSpPr>
          <p:nvPr/>
        </p:nvSpPr>
        <p:spPr bwMode="auto">
          <a:xfrm>
            <a:off x="228600" y="1676400"/>
            <a:ext cx="3009511" cy="230832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fork2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"L0\n"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   fork();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"L1\n"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   fork();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"Bye\n"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3588921" y="1295400"/>
            <a:ext cx="4640679" cy="2667000"/>
            <a:chOff x="3124200" y="3505200"/>
            <a:chExt cx="4640679" cy="2667000"/>
          </a:xfrm>
        </p:grpSpPr>
        <p:sp>
          <p:nvSpPr>
            <p:cNvPr id="64" name="Oval 63"/>
            <p:cNvSpPr>
              <a:spLocks noChangeAspect="1"/>
            </p:cNvSpPr>
            <p:nvPr/>
          </p:nvSpPr>
          <p:spPr>
            <a:xfrm>
              <a:off x="3511276" y="57962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124200" y="5833646"/>
              <a:ext cx="92845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66" name="Oval 65"/>
            <p:cNvSpPr>
              <a:spLocks noChangeAspect="1"/>
            </p:cNvSpPr>
            <p:nvPr/>
          </p:nvSpPr>
          <p:spPr>
            <a:xfrm>
              <a:off x="5365188" y="57835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>
              <a:spLocks noChangeAspect="1"/>
            </p:cNvSpPr>
            <p:nvPr/>
          </p:nvSpPr>
          <p:spPr>
            <a:xfrm>
              <a:off x="6295522" y="57869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915812" y="5820946"/>
              <a:ext cx="95025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70" name="Elbow Connector 35"/>
            <p:cNvCxnSpPr/>
            <p:nvPr/>
          </p:nvCxnSpPr>
          <p:spPr>
            <a:xfrm rot="5400000" flipH="1" flipV="1">
              <a:off x="6465299" y="5057784"/>
              <a:ext cx="640392" cy="885933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/>
            <p:cNvSpPr>
              <a:spLocks noChangeAspect="1"/>
            </p:cNvSpPr>
            <p:nvPr/>
          </p:nvSpPr>
          <p:spPr>
            <a:xfrm>
              <a:off x="7244278" y="512212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" name="Straight Arrow Connector 71"/>
            <p:cNvCxnSpPr/>
            <p:nvPr/>
          </p:nvCxnSpPr>
          <p:spPr>
            <a:xfrm flipV="1">
              <a:off x="5456628" y="58259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flipV="1">
              <a:off x="3602716" y="58352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>
              <a:off x="5866167" y="58209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fork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817657" y="5105400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 flipV="1">
              <a:off x="6381242" y="58191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Oval 78"/>
            <p:cNvSpPr>
              <a:spLocks noChangeAspect="1"/>
            </p:cNvSpPr>
            <p:nvPr/>
          </p:nvSpPr>
          <p:spPr>
            <a:xfrm>
              <a:off x="7220136" y="57670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787989" y="58209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82" name="Oval 81"/>
            <p:cNvSpPr>
              <a:spLocks noChangeAspect="1"/>
            </p:cNvSpPr>
            <p:nvPr/>
          </p:nvSpPr>
          <p:spPr>
            <a:xfrm>
              <a:off x="4438088" y="57962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151866" y="5833646"/>
              <a:ext cx="6676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fork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84" name="Straight Arrow Connector 83"/>
            <p:cNvCxnSpPr/>
            <p:nvPr/>
          </p:nvCxnSpPr>
          <p:spPr>
            <a:xfrm flipV="1">
              <a:off x="4529528" y="5828457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Elbow Connector 35"/>
            <p:cNvCxnSpPr>
              <a:endCxn id="86" idx="2"/>
            </p:cNvCxnSpPr>
            <p:nvPr/>
          </p:nvCxnSpPr>
          <p:spPr>
            <a:xfrm rot="5400000" flipH="1" flipV="1">
              <a:off x="4294242" y="4725345"/>
              <a:ext cx="1262381" cy="879511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Oval 85"/>
            <p:cNvSpPr>
              <a:spLocks noChangeAspect="1"/>
            </p:cNvSpPr>
            <p:nvPr/>
          </p:nvSpPr>
          <p:spPr>
            <a:xfrm>
              <a:off x="5365188" y="44881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/>
          </p:nvSpPr>
          <p:spPr>
            <a:xfrm>
              <a:off x="6295522" y="44915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4878277" y="4495800"/>
              <a:ext cx="101703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90" name="Elbow Connector 35"/>
            <p:cNvCxnSpPr/>
            <p:nvPr/>
          </p:nvCxnSpPr>
          <p:spPr>
            <a:xfrm rot="5400000" flipH="1" flipV="1">
              <a:off x="6476216" y="3743554"/>
              <a:ext cx="640396" cy="864095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Oval 90"/>
            <p:cNvSpPr>
              <a:spLocks noChangeAspect="1"/>
            </p:cNvSpPr>
            <p:nvPr/>
          </p:nvSpPr>
          <p:spPr>
            <a:xfrm>
              <a:off x="7244278" y="379698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Arrow Connector 91"/>
            <p:cNvCxnSpPr/>
            <p:nvPr/>
          </p:nvCxnSpPr>
          <p:spPr>
            <a:xfrm flipV="1">
              <a:off x="5456628" y="45305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/>
            <p:cNvSpPr txBox="1"/>
            <p:nvPr/>
          </p:nvSpPr>
          <p:spPr>
            <a:xfrm>
              <a:off x="5866167" y="45255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fork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6817657" y="3846512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95" name="Straight Arrow Connector 94"/>
            <p:cNvCxnSpPr/>
            <p:nvPr/>
          </p:nvCxnSpPr>
          <p:spPr>
            <a:xfrm flipV="1">
              <a:off x="6381242" y="45237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/>
            <p:cNvSpPr>
              <a:spLocks noChangeAspect="1"/>
            </p:cNvSpPr>
            <p:nvPr/>
          </p:nvSpPr>
          <p:spPr>
            <a:xfrm>
              <a:off x="7220136" y="44716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6787989" y="45255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102" name="Text Box 407"/>
            <p:cNvSpPr txBox="1">
              <a:spLocks noChangeArrowheads="1"/>
            </p:cNvSpPr>
            <p:nvPr/>
          </p:nvSpPr>
          <p:spPr bwMode="auto">
            <a:xfrm>
              <a:off x="6913523" y="3505200"/>
              <a:ext cx="79533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Bye</a:t>
              </a:r>
              <a:endParaRPr lang="en-US" sz="1600" dirty="0">
                <a:solidFill>
                  <a:srgbClr val="FF0000"/>
                </a:solidFill>
                <a:latin typeface="Courier New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379073" y="5528846"/>
              <a:ext cx="4309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L0</a:t>
              </a:r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7034547" y="4800600"/>
              <a:ext cx="5540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5207873" y="5496311"/>
              <a:ext cx="4309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207873" y="4191000"/>
              <a:ext cx="4309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7010400" y="5452646"/>
              <a:ext cx="5540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18" name="Text Box 407"/>
            <p:cNvSpPr txBox="1">
              <a:spLocks noChangeArrowheads="1"/>
            </p:cNvSpPr>
            <p:nvPr/>
          </p:nvSpPr>
          <p:spPr bwMode="auto">
            <a:xfrm>
              <a:off x="6858000" y="4157246"/>
              <a:ext cx="79533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Bye</a:t>
              </a:r>
              <a:endParaRPr lang="en-US" sz="1600" dirty="0">
                <a:solidFill>
                  <a:srgbClr val="FF0000"/>
                </a:solidFill>
                <a:latin typeface="Courier New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747618" y="4267200"/>
            <a:ext cx="173793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6554050" y="4267200"/>
            <a:ext cx="189043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</p:txBody>
      </p:sp>
      <p:sp>
        <p:nvSpPr>
          <p:cNvPr id="122" name="Rectangle 3"/>
          <p:cNvSpPr>
            <a:spLocks noChangeArrowheads="1"/>
          </p:cNvSpPr>
          <p:nvPr/>
        </p:nvSpPr>
        <p:spPr bwMode="auto">
          <a:xfrm>
            <a:off x="2090478" y="3640774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21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029551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</a:t>
            </a:r>
            <a:r>
              <a:rPr lang="en-US" dirty="0" smtClean="0">
                <a:latin typeface="Courier New"/>
                <a:cs typeface="Courier New"/>
              </a:rPr>
              <a:t>ork</a:t>
            </a:r>
            <a:r>
              <a:rPr lang="en-US" dirty="0" smtClean="0"/>
              <a:t> Example: Nested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s in parent</a:t>
            </a:r>
            <a:endParaRPr lang="en-US" dirty="0"/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152400" y="1447800"/>
            <a:ext cx="3979165" cy="313932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fork4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"L0\n"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(fork() != 0) 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"L1\n"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(fork() != 0) 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    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"L2\n"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	}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"Bye\n"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grpSp>
        <p:nvGrpSpPr>
          <p:cNvPr id="2" name="Group 1"/>
          <p:cNvGrpSpPr>
            <a:grpSpLocks noChangeAspect="1"/>
          </p:cNvGrpSpPr>
          <p:nvPr/>
        </p:nvGrpSpPr>
        <p:grpSpPr>
          <a:xfrm>
            <a:off x="4090164" y="2068202"/>
            <a:ext cx="4863336" cy="1213951"/>
            <a:chOff x="2767585" y="4328459"/>
            <a:chExt cx="5721572" cy="1428183"/>
          </a:xfrm>
        </p:grpSpPr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3206476" y="53390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767585" y="5376446"/>
              <a:ext cx="1032089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30" name="Oval 29"/>
            <p:cNvSpPr>
              <a:spLocks noChangeAspect="1"/>
            </p:cNvSpPr>
            <p:nvPr/>
          </p:nvSpPr>
          <p:spPr>
            <a:xfrm>
              <a:off x="5060388" y="53263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5990722" y="53297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611011" y="5363746"/>
              <a:ext cx="1084145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33" name="Elbow Connector 35"/>
            <p:cNvCxnSpPr/>
            <p:nvPr/>
          </p:nvCxnSpPr>
          <p:spPr>
            <a:xfrm rot="5400000" flipH="1" flipV="1">
              <a:off x="6160499" y="4600584"/>
              <a:ext cx="640392" cy="885933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/>
            <p:cNvSpPr>
              <a:spLocks noChangeAspect="1"/>
            </p:cNvSpPr>
            <p:nvPr/>
          </p:nvSpPr>
          <p:spPr>
            <a:xfrm>
              <a:off x="6939478" y="466492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flipV="1">
              <a:off x="5151828" y="53687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flipV="1">
              <a:off x="3297916" y="53780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5561367" y="5363746"/>
              <a:ext cx="947222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fork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512857" y="4648200"/>
              <a:ext cx="1128428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6076442" y="53619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/>
            <p:cNvSpPr>
              <a:spLocks noChangeAspect="1"/>
            </p:cNvSpPr>
            <p:nvPr/>
          </p:nvSpPr>
          <p:spPr>
            <a:xfrm>
              <a:off x="6915336" y="53098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435216" y="5363746"/>
              <a:ext cx="1192488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42" name="Oval 41"/>
            <p:cNvSpPr>
              <a:spLocks noChangeAspect="1"/>
            </p:cNvSpPr>
            <p:nvPr/>
          </p:nvSpPr>
          <p:spPr>
            <a:xfrm>
              <a:off x="4133288" y="53390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847065" y="5376446"/>
              <a:ext cx="763947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fork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 flipV="1">
              <a:off x="4224728" y="5371257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35"/>
            <p:cNvCxnSpPr>
              <a:stCxn id="43" idx="0"/>
            </p:cNvCxnSpPr>
            <p:nvPr/>
          </p:nvCxnSpPr>
          <p:spPr>
            <a:xfrm rot="5400000" flipH="1" flipV="1">
              <a:off x="4307401" y="4620228"/>
              <a:ext cx="677858" cy="834582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45"/>
            <p:cNvSpPr>
              <a:spLocks noChangeAspect="1"/>
            </p:cNvSpPr>
            <p:nvPr/>
          </p:nvSpPr>
          <p:spPr>
            <a:xfrm>
              <a:off x="5060388" y="46278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573477" y="4622800"/>
              <a:ext cx="1121679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045305" y="4994354"/>
              <a:ext cx="488866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L0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694440" y="4328459"/>
              <a:ext cx="624672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4874105" y="4994354"/>
              <a:ext cx="488866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806202" y="4328459"/>
              <a:ext cx="624672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738196" y="4994354"/>
              <a:ext cx="488866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L2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86" name="Straight Arrow Connector 85"/>
            <p:cNvCxnSpPr/>
            <p:nvPr/>
          </p:nvCxnSpPr>
          <p:spPr>
            <a:xfrm flipV="1">
              <a:off x="7009706" y="5346700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Oval 86"/>
            <p:cNvSpPr>
              <a:spLocks noChangeAspect="1"/>
            </p:cNvSpPr>
            <p:nvPr/>
          </p:nvSpPr>
          <p:spPr>
            <a:xfrm>
              <a:off x="7848600" y="5289981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7430411" y="5350088"/>
              <a:ext cx="1058746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7627705" y="4994354"/>
              <a:ext cx="624672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</p:grpSp>
      <p:sp>
        <p:nvSpPr>
          <p:cNvPr id="90" name="TextBox 89"/>
          <p:cNvSpPr txBox="1"/>
          <p:nvPr/>
        </p:nvSpPr>
        <p:spPr>
          <a:xfrm>
            <a:off x="4357218" y="4089400"/>
            <a:ext cx="173793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L2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884250" y="4089400"/>
            <a:ext cx="189043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L2</a:t>
            </a:r>
          </a:p>
        </p:txBody>
      </p:sp>
      <p:sp>
        <p:nvSpPr>
          <p:cNvPr id="92" name="Rectangle 3"/>
          <p:cNvSpPr>
            <a:spLocks noChangeArrowheads="1"/>
          </p:cNvSpPr>
          <p:nvPr/>
        </p:nvSpPr>
        <p:spPr bwMode="auto">
          <a:xfrm>
            <a:off x="2915978" y="4224974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0999" y="457200"/>
            <a:ext cx="8434737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</a:t>
            </a:r>
            <a:r>
              <a:rPr lang="en-US" dirty="0" smtClean="0">
                <a:latin typeface="Courier New"/>
                <a:cs typeface="Courier New"/>
              </a:rPr>
              <a:t>ork</a:t>
            </a:r>
            <a:r>
              <a:rPr lang="en-US" dirty="0" smtClean="0"/>
              <a:t> Example: Nested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s in children</a:t>
            </a:r>
            <a:endParaRPr lang="en-US" dirty="0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73493" y="1536690"/>
            <a:ext cx="3979165" cy="313932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fork5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"L0\n"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"L1\n"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    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"L2\n"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"Bye\n"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153664" y="1799014"/>
            <a:ext cx="4863336" cy="1782386"/>
            <a:chOff x="4153664" y="1487067"/>
            <a:chExt cx="4863336" cy="1782386"/>
          </a:xfrm>
        </p:grpSpPr>
        <p:sp>
          <p:nvSpPr>
            <p:cNvPr id="49" name="Oval 48"/>
            <p:cNvSpPr>
              <a:spLocks noChangeAspect="1"/>
            </p:cNvSpPr>
            <p:nvPr/>
          </p:nvSpPr>
          <p:spPr>
            <a:xfrm>
              <a:off x="4526721" y="2914534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153664" y="2946288"/>
              <a:ext cx="87727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51" name="Oval 50"/>
            <p:cNvSpPr>
              <a:spLocks noChangeAspect="1"/>
            </p:cNvSpPr>
            <p:nvPr/>
          </p:nvSpPr>
          <p:spPr>
            <a:xfrm>
              <a:off x="6102546" y="2903739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52" name="Oval 51"/>
            <p:cNvSpPr>
              <a:spLocks noChangeAspect="1"/>
            </p:cNvSpPr>
            <p:nvPr/>
          </p:nvSpPr>
          <p:spPr>
            <a:xfrm>
              <a:off x="6893330" y="2335164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720576" y="2935493"/>
              <a:ext cx="92152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54" name="Elbow Connector 35"/>
            <p:cNvCxnSpPr/>
            <p:nvPr/>
          </p:nvCxnSpPr>
          <p:spPr>
            <a:xfrm rot="5400000" flipH="1" flipV="1">
              <a:off x="7037642" y="1715351"/>
              <a:ext cx="544331" cy="753043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Oval 54"/>
            <p:cNvSpPr>
              <a:spLocks noChangeAspect="1"/>
            </p:cNvSpPr>
            <p:nvPr/>
          </p:nvSpPr>
          <p:spPr>
            <a:xfrm>
              <a:off x="7699773" y="1770045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 flipV="1">
              <a:off x="6180270" y="2368266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flipV="1">
              <a:off x="4604445" y="2947637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6528379" y="2305691"/>
              <a:ext cx="80513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fork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337145" y="1755826"/>
              <a:ext cx="95916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 flipV="1">
              <a:off x="6966192" y="2362507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Oval 60"/>
            <p:cNvSpPr>
              <a:spLocks noChangeAspect="1"/>
            </p:cNvSpPr>
            <p:nvPr/>
          </p:nvSpPr>
          <p:spPr>
            <a:xfrm>
              <a:off x="7679252" y="2318247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271150" y="2305691"/>
              <a:ext cx="1013615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63" name="Oval 62"/>
            <p:cNvSpPr>
              <a:spLocks noChangeAspect="1"/>
            </p:cNvSpPr>
            <p:nvPr/>
          </p:nvSpPr>
          <p:spPr>
            <a:xfrm>
              <a:off x="5314512" y="2914534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071222" y="2946288"/>
              <a:ext cx="649355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fork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65" name="Straight Arrow Connector 64"/>
            <p:cNvCxnSpPr/>
            <p:nvPr/>
          </p:nvCxnSpPr>
          <p:spPr>
            <a:xfrm flipV="1">
              <a:off x="5392235" y="2941877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Elbow Connector 35"/>
            <p:cNvCxnSpPr>
              <a:stCxn id="64" idx="0"/>
            </p:cNvCxnSpPr>
            <p:nvPr/>
          </p:nvCxnSpPr>
          <p:spPr>
            <a:xfrm rot="5400000" flipH="1" flipV="1">
              <a:off x="5462509" y="2303503"/>
              <a:ext cx="576177" cy="709395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Oval 66"/>
            <p:cNvSpPr>
              <a:spLocks noChangeAspect="1"/>
            </p:cNvSpPr>
            <p:nvPr/>
          </p:nvSpPr>
          <p:spPr>
            <a:xfrm>
              <a:off x="6102546" y="2310017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562600" y="2305691"/>
              <a:ext cx="990551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389726" y="2621511"/>
              <a:ext cx="41553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L0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7549209" y="1487067"/>
              <a:ext cx="41553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L2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886489" y="2621511"/>
              <a:ext cx="530971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944206" y="2055502"/>
              <a:ext cx="41553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7470966" y="2050056"/>
              <a:ext cx="530971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74" name="Straight Arrow Connector 73"/>
            <p:cNvCxnSpPr/>
            <p:nvPr/>
          </p:nvCxnSpPr>
          <p:spPr>
            <a:xfrm flipV="1">
              <a:off x="7759467" y="1816191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Oval 74"/>
            <p:cNvSpPr>
              <a:spLocks noChangeAspect="1"/>
            </p:cNvSpPr>
            <p:nvPr/>
          </p:nvSpPr>
          <p:spPr>
            <a:xfrm>
              <a:off x="8472527" y="1767980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117066" y="1755826"/>
              <a:ext cx="89993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8284766" y="1487067"/>
              <a:ext cx="530971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4420718" y="4089400"/>
            <a:ext cx="173793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L2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6947750" y="4089400"/>
            <a:ext cx="189043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L2</a:t>
            </a:r>
          </a:p>
        </p:txBody>
      </p:sp>
      <p:sp>
        <p:nvSpPr>
          <p:cNvPr id="80" name="Rectangle 3"/>
          <p:cNvSpPr>
            <a:spLocks noChangeArrowheads="1"/>
          </p:cNvSpPr>
          <p:nvPr/>
        </p:nvSpPr>
        <p:spPr bwMode="auto">
          <a:xfrm>
            <a:off x="2904610" y="4318348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6997700" cy="573088"/>
          </a:xfrm>
        </p:spPr>
        <p:txBody>
          <a:bodyPr/>
          <a:lstStyle/>
          <a:p>
            <a:r>
              <a:rPr lang="en-US" dirty="0" smtClean="0"/>
              <a:t>Reaping Child Processes</a:t>
            </a:r>
            <a:endParaRPr lang="en-US" dirty="0"/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9679" y="1098550"/>
            <a:ext cx="8307387" cy="5454650"/>
          </a:xfrm>
        </p:spPr>
        <p:txBody>
          <a:bodyPr/>
          <a:lstStyle/>
          <a:p>
            <a:r>
              <a:rPr lang="en-US" dirty="0"/>
              <a:t>Idea</a:t>
            </a:r>
          </a:p>
          <a:p>
            <a:pPr lvl="1"/>
            <a:r>
              <a:rPr lang="en-US" dirty="0"/>
              <a:t>When process terminates, </a:t>
            </a:r>
            <a:r>
              <a:rPr lang="en-US" dirty="0" smtClean="0"/>
              <a:t>it still </a:t>
            </a:r>
            <a:r>
              <a:rPr lang="en-US" dirty="0"/>
              <a:t>consumes system resources</a:t>
            </a:r>
          </a:p>
          <a:p>
            <a:pPr lvl="2"/>
            <a:r>
              <a:rPr lang="en-US" dirty="0" smtClean="0"/>
              <a:t>Examples: Exit status, various OS tables</a:t>
            </a:r>
            <a:endParaRPr lang="en-US" dirty="0"/>
          </a:p>
          <a:p>
            <a:pPr lvl="1"/>
            <a:r>
              <a:rPr lang="en-US" dirty="0"/>
              <a:t>Called a “zombie”</a:t>
            </a:r>
          </a:p>
          <a:p>
            <a:pPr lvl="2"/>
            <a:r>
              <a:rPr lang="en-US" dirty="0"/>
              <a:t>Living corpse, half alive and half dead</a:t>
            </a:r>
          </a:p>
          <a:p>
            <a:r>
              <a:rPr lang="en-US" dirty="0"/>
              <a:t>Reaping</a:t>
            </a:r>
          </a:p>
          <a:p>
            <a:pPr lvl="1"/>
            <a:r>
              <a:rPr lang="en-US" dirty="0"/>
              <a:t>Performed by parent on terminated </a:t>
            </a:r>
            <a:r>
              <a:rPr lang="en-US" dirty="0" smtClean="0"/>
              <a:t>child (using </a:t>
            </a:r>
            <a:r>
              <a:rPr lang="en-US" dirty="0" smtClean="0">
                <a:latin typeface="Courier New"/>
                <a:cs typeface="Courier New"/>
              </a:rPr>
              <a:t>wait</a:t>
            </a:r>
            <a:r>
              <a:rPr lang="en-US" dirty="0" smtClean="0"/>
              <a:t> or </a:t>
            </a:r>
            <a:r>
              <a:rPr lang="en-US" dirty="0" err="1" smtClean="0">
                <a:latin typeface="Courier New"/>
                <a:cs typeface="Courier New"/>
              </a:rPr>
              <a:t>waitpid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Parent is given exit status information</a:t>
            </a:r>
          </a:p>
          <a:p>
            <a:pPr lvl="1"/>
            <a:r>
              <a:rPr lang="en-US" dirty="0"/>
              <a:t>Kernel </a:t>
            </a:r>
            <a:r>
              <a:rPr lang="en-US" dirty="0" smtClean="0"/>
              <a:t>then deletes zombie child process</a:t>
            </a:r>
            <a:endParaRPr lang="en-US" dirty="0"/>
          </a:p>
          <a:p>
            <a:r>
              <a:rPr lang="en-US" dirty="0"/>
              <a:t>What if </a:t>
            </a:r>
            <a:r>
              <a:rPr lang="en-US" dirty="0" smtClean="0"/>
              <a:t>parent doesn’t reap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f </a:t>
            </a:r>
            <a:r>
              <a:rPr lang="en-US" dirty="0"/>
              <a:t>any parent terminates without reaping a child, </a:t>
            </a:r>
            <a:r>
              <a:rPr lang="en-US" dirty="0" smtClean="0"/>
              <a:t>then the orphaned child </a:t>
            </a:r>
            <a:r>
              <a:rPr lang="en-US" dirty="0"/>
              <a:t>will be reaped by </a:t>
            </a:r>
            <a:r>
              <a:rPr lang="en-US" b="1" dirty="0">
                <a:latin typeface="Courier New" pitchFamily="49" charset="0"/>
              </a:rPr>
              <a:t>init</a:t>
            </a:r>
            <a:r>
              <a:rPr lang="en-US" dirty="0"/>
              <a:t> </a:t>
            </a:r>
            <a:r>
              <a:rPr lang="en-US" dirty="0" smtClean="0"/>
              <a:t>process (</a:t>
            </a:r>
            <a:r>
              <a:rPr lang="en-US" dirty="0" err="1" smtClean="0"/>
              <a:t>pid</a:t>
            </a:r>
            <a:r>
              <a:rPr lang="en-US" dirty="0" smtClean="0"/>
              <a:t> == 1)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o</a:t>
            </a:r>
            <a:r>
              <a:rPr lang="en-US" dirty="0"/>
              <a:t>, only need explicit reaping in long-running processes</a:t>
            </a:r>
          </a:p>
          <a:p>
            <a:pPr lvl="2"/>
            <a:r>
              <a:rPr lang="en-US" dirty="0"/>
              <a:t>e.g., shells and servers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Text Box 2"/>
          <p:cNvSpPr txBox="1">
            <a:spLocks noChangeArrowheads="1"/>
          </p:cNvSpPr>
          <p:nvPr/>
        </p:nvSpPr>
        <p:spPr bwMode="auto">
          <a:xfrm>
            <a:off x="152400" y="2438400"/>
            <a:ext cx="4998484" cy="2554545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>
                <a:latin typeface="Courier New" pitchFamily="49" charset="0"/>
              </a:rPr>
              <a:t>./forks 7 &amp;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[1]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Running Parent, PID =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Terminating Child, PID = 6640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 err="1">
                <a:latin typeface="Courier New" pitchFamily="49" charset="0"/>
              </a:rPr>
              <a:t>ps</a:t>
            </a:r>
            <a:endParaRPr lang="en-US" sz="1600" i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6639 ttyp9    00:00:03 forks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6640 ttyp9    00:00:00 forks &lt;defunct&gt;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6641 ttyp9    00:00:00 </a:t>
            </a:r>
            <a:r>
              <a:rPr lang="en-US" sz="1600" dirty="0" err="1" smtClean="0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49766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2006600" cy="1095375"/>
          </a:xfrm>
        </p:spPr>
        <p:txBody>
          <a:bodyPr/>
          <a:lstStyle/>
          <a:p>
            <a:pPr marL="0" indent="0"/>
            <a:r>
              <a:rPr lang="en-US" dirty="0"/>
              <a:t>Zombie</a:t>
            </a:r>
            <a:br>
              <a:rPr lang="en-US" dirty="0"/>
            </a:br>
            <a:r>
              <a:rPr lang="en-US" dirty="0"/>
              <a:t>Example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796007" y="2586714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152400" y="2438400"/>
            <a:ext cx="3764172" cy="1077218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 smtClean="0">
                <a:latin typeface="Courier New" pitchFamily="49" charset="0"/>
              </a:rPr>
              <a:t>&gt; </a:t>
            </a:r>
            <a:r>
              <a:rPr lang="en-US" sz="1600" i="1" dirty="0" smtClean="0">
                <a:latin typeface="Courier New" pitchFamily="49" charset="0"/>
              </a:rPr>
              <a:t>./forks 7 &amp;</a:t>
            </a:r>
            <a:endParaRPr lang="en-US" sz="1600" i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[1]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Running Parent, PID =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Terminating Child, PID = </a:t>
            </a:r>
            <a:r>
              <a:rPr lang="en-US" sz="1600" dirty="0" smtClean="0">
                <a:latin typeface="Courier New" pitchFamily="49" charset="0"/>
              </a:rPr>
              <a:t>6640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152400" y="2438400"/>
            <a:ext cx="4998484" cy="4003675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>
                <a:latin typeface="Courier New" pitchFamily="49" charset="0"/>
              </a:rPr>
              <a:t>./forks 7 &amp;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[1]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Running Parent, PID =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Terminating Child, PID = 6640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 err="1">
                <a:latin typeface="Courier New" pitchFamily="49" charset="0"/>
              </a:rPr>
              <a:t>ps</a:t>
            </a:r>
            <a:endParaRPr lang="en-US" sz="1600" i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6639 ttyp9    00:00:03 forks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6640 ttyp9    00:00:00 forks &lt;defunct&gt;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6641 ttyp9    00:00:00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</a:t>
            </a:r>
            <a:r>
              <a:rPr lang="en-US" sz="1600" i="1" dirty="0">
                <a:latin typeface="Courier New" pitchFamily="49" charset="0"/>
              </a:rPr>
              <a:t> kill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[1]    Terminated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 err="1">
                <a:latin typeface="Courier New" pitchFamily="49" charset="0"/>
              </a:rPr>
              <a:t>ps</a:t>
            </a:r>
            <a:endParaRPr lang="en-US" sz="1600" i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6642 ttyp9    00:00:00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497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638800" y="3994150"/>
            <a:ext cx="3505200" cy="2635250"/>
          </a:xfrm>
        </p:spPr>
        <p:txBody>
          <a:bodyPr/>
          <a:lstStyle/>
          <a:p>
            <a:r>
              <a:rPr lang="en-US" sz="2000" dirty="0" err="1">
                <a:latin typeface="Courier New" pitchFamily="49" charset="0"/>
              </a:rPr>
              <a:t>ps</a:t>
            </a:r>
            <a:r>
              <a:rPr lang="en-US" sz="2000" b="0" dirty="0"/>
              <a:t> shows child process as “defunct</a:t>
            </a:r>
            <a:r>
              <a:rPr lang="en-US" sz="2000" b="0" dirty="0" smtClean="0"/>
              <a:t>” (i.e., a zombie)</a:t>
            </a:r>
            <a:endParaRPr lang="en-US" sz="2000" b="0" dirty="0"/>
          </a:p>
          <a:p>
            <a:endParaRPr lang="en-US" sz="2000" b="0" dirty="0" smtClean="0"/>
          </a:p>
          <a:p>
            <a:r>
              <a:rPr lang="en-US" sz="2000" b="0" dirty="0" smtClean="0"/>
              <a:t>Killing </a:t>
            </a:r>
            <a:r>
              <a:rPr lang="en-US" sz="2000" b="0" dirty="0"/>
              <a:t>parent allows child to be reaped by </a:t>
            </a:r>
            <a:r>
              <a:rPr lang="en-US" sz="2000" dirty="0" smtClean="0">
                <a:latin typeface="Courier New" pitchFamily="49" charset="0"/>
              </a:rPr>
              <a:t>init</a:t>
            </a:r>
            <a:endParaRPr lang="en-US" sz="2000" dirty="0">
              <a:latin typeface="Courier New" pitchFamily="49" charset="0"/>
            </a:endParaRPr>
          </a:p>
        </p:txBody>
      </p:sp>
      <p:cxnSp>
        <p:nvCxnSpPr>
          <p:cNvPr id="3" name="Straight Arrow Connector 2"/>
          <p:cNvCxnSpPr/>
          <p:nvPr/>
        </p:nvCxnSpPr>
        <p:spPr bwMode="auto">
          <a:xfrm flipH="1">
            <a:off x="5067300" y="4419600"/>
            <a:ext cx="800101" cy="1524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1" name="Group 10"/>
          <p:cNvGrpSpPr/>
          <p:nvPr/>
        </p:nvGrpSpPr>
        <p:grpSpPr>
          <a:xfrm>
            <a:off x="3733800" y="5410200"/>
            <a:ext cx="2041080" cy="914400"/>
            <a:chOff x="3733800" y="5410200"/>
            <a:chExt cx="2041080" cy="914400"/>
          </a:xfrm>
        </p:grpSpPr>
        <p:cxnSp>
          <p:nvCxnSpPr>
            <p:cNvPr id="5" name="Straight Arrow Connector 4"/>
            <p:cNvCxnSpPr/>
            <p:nvPr/>
          </p:nvCxnSpPr>
          <p:spPr bwMode="auto">
            <a:xfrm flipH="1">
              <a:off x="4038600" y="5410200"/>
              <a:ext cx="1736280" cy="723900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Right Brace 8"/>
            <p:cNvSpPr/>
            <p:nvPr/>
          </p:nvSpPr>
          <p:spPr bwMode="auto">
            <a:xfrm>
              <a:off x="3733800" y="5943600"/>
              <a:ext cx="228600" cy="381000"/>
            </a:xfrm>
            <a:prstGeom prst="rightBrac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7669" name="Text Box 5"/>
          <p:cNvSpPr txBox="1">
            <a:spLocks noChangeArrowheads="1"/>
          </p:cNvSpPr>
          <p:nvPr/>
        </p:nvSpPr>
        <p:spPr bwMode="auto">
          <a:xfrm>
            <a:off x="2547938" y="482164"/>
            <a:ext cx="6453885" cy="24622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4A00FF"/>
                </a:solidFill>
                <a:latin typeface="Courier New"/>
                <a:cs typeface="Courier New"/>
              </a:rPr>
              <a:t>fork7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4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Courier New"/>
                <a:cs typeface="Courier New"/>
              </a:rPr>
              <a:t>"Terminating Child, PID = %d\n"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getpid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());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exit(0);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} </a:t>
            </a:r>
            <a:r>
              <a:rPr lang="da-DK" sz="1400" dirty="0" err="1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{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4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da-DK" sz="1400" dirty="0" err="1">
                <a:solidFill>
                  <a:srgbClr val="9D206F"/>
                </a:solidFill>
                <a:latin typeface="Courier New"/>
                <a:cs typeface="Courier New"/>
              </a:rPr>
              <a:t>Running</a:t>
            </a:r>
            <a:r>
              <a:rPr lang="da-DK" sz="1400" dirty="0">
                <a:solidFill>
                  <a:srgbClr val="9D206F"/>
                </a:solidFill>
                <a:latin typeface="Courier New"/>
                <a:cs typeface="Courier New"/>
              </a:rPr>
              <a:t> </a:t>
            </a:r>
            <a:r>
              <a:rPr lang="da-DK" sz="1400" dirty="0" err="1">
                <a:solidFill>
                  <a:srgbClr val="9D206F"/>
                </a:solidFill>
                <a:latin typeface="Courier New"/>
                <a:cs typeface="Courier New"/>
              </a:rPr>
              <a:t>Parent</a:t>
            </a:r>
            <a:r>
              <a:rPr lang="da-DK" sz="1400" dirty="0">
                <a:solidFill>
                  <a:srgbClr val="9D206F"/>
                </a:solidFill>
                <a:latin typeface="Courier New"/>
                <a:cs typeface="Courier New"/>
              </a:rPr>
              <a:t>, PID = %d\n"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getpid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());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4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(1)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    ; </a:t>
            </a:r>
            <a:r>
              <a:rPr lang="en-US" sz="1400" dirty="0">
                <a:solidFill>
                  <a:srgbClr val="CB2418"/>
                </a:solidFill>
                <a:latin typeface="Courier New"/>
                <a:cs typeface="Courier New"/>
              </a:rPr>
              <a:t>/* Infinite loop */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316228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7666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686800" cy="573088"/>
          </a:xfrm>
        </p:spPr>
        <p:txBody>
          <a:bodyPr/>
          <a:lstStyle/>
          <a:p>
            <a:r>
              <a:rPr lang="en-US"/>
              <a:t>Exceptional Control Flow</a:t>
            </a:r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82700"/>
            <a:ext cx="8281987" cy="5118100"/>
          </a:xfrm>
        </p:spPr>
        <p:txBody>
          <a:bodyPr/>
          <a:lstStyle/>
          <a:p>
            <a:r>
              <a:rPr lang="en-US" dirty="0" smtClean="0"/>
              <a:t>Exists </a:t>
            </a:r>
            <a:r>
              <a:rPr lang="en-US" dirty="0"/>
              <a:t>at all levels of a computer </a:t>
            </a:r>
            <a:r>
              <a:rPr lang="en-US" dirty="0" smtClean="0"/>
              <a:t>system</a:t>
            </a:r>
            <a:endParaRPr lang="en-US" dirty="0"/>
          </a:p>
          <a:p>
            <a:r>
              <a:rPr lang="en-US" dirty="0"/>
              <a:t>Low level </a:t>
            </a:r>
            <a:r>
              <a:rPr lang="en-US" dirty="0" smtClean="0"/>
              <a:t>mechanisms</a:t>
            </a:r>
            <a:endParaRPr lang="en-US" dirty="0"/>
          </a:p>
          <a:p>
            <a:pPr lvl="1"/>
            <a:r>
              <a:rPr lang="en-US" dirty="0" smtClean="0"/>
              <a:t>1. </a:t>
            </a:r>
            <a:r>
              <a:rPr lang="en-US" b="1" dirty="0" smtClean="0">
                <a:solidFill>
                  <a:srgbClr val="FF0000"/>
                </a:solidFill>
              </a:rPr>
              <a:t>Exceptions </a:t>
            </a:r>
            <a:endParaRPr lang="en-US" b="1" dirty="0">
              <a:solidFill>
                <a:srgbClr val="FF0000"/>
              </a:solidFill>
            </a:endParaRPr>
          </a:p>
          <a:p>
            <a:pPr lvl="2"/>
            <a:r>
              <a:rPr lang="en-US" dirty="0"/>
              <a:t>C</a:t>
            </a:r>
            <a:r>
              <a:rPr lang="en-US" dirty="0" smtClean="0"/>
              <a:t>hange </a:t>
            </a:r>
            <a:r>
              <a:rPr lang="en-US" dirty="0"/>
              <a:t>in control flow in response to a system event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i.e.,  change in system state)</a:t>
            </a:r>
          </a:p>
          <a:p>
            <a:pPr lvl="2"/>
            <a:r>
              <a:rPr lang="en-US" dirty="0" smtClean="0"/>
              <a:t>Implemented using combination </a:t>
            </a:r>
            <a:r>
              <a:rPr lang="en-US" dirty="0"/>
              <a:t>of hardware and OS software	</a:t>
            </a:r>
          </a:p>
          <a:p>
            <a:r>
              <a:rPr lang="en-US" dirty="0"/>
              <a:t>Higher </a:t>
            </a:r>
            <a:r>
              <a:rPr lang="en-US" dirty="0" smtClean="0"/>
              <a:t>level </a:t>
            </a:r>
            <a:r>
              <a:rPr lang="en-US" dirty="0"/>
              <a:t>m</a:t>
            </a:r>
            <a:r>
              <a:rPr lang="en-US" dirty="0" smtClean="0"/>
              <a:t>echanisms</a:t>
            </a:r>
            <a:endParaRPr lang="en-US" dirty="0"/>
          </a:p>
          <a:p>
            <a:pPr lvl="1"/>
            <a:r>
              <a:rPr lang="en-US" dirty="0" smtClean="0"/>
              <a:t>2. </a:t>
            </a:r>
            <a:r>
              <a:rPr lang="en-US" b="1" dirty="0" smtClean="0">
                <a:solidFill>
                  <a:srgbClr val="FF0000"/>
                </a:solidFill>
              </a:rPr>
              <a:t>Process </a:t>
            </a:r>
            <a:r>
              <a:rPr lang="en-US" b="1" dirty="0">
                <a:solidFill>
                  <a:srgbClr val="FF0000"/>
                </a:solidFill>
              </a:rPr>
              <a:t>context </a:t>
            </a:r>
            <a:r>
              <a:rPr lang="en-US" b="1" dirty="0" smtClean="0">
                <a:solidFill>
                  <a:srgbClr val="FF0000"/>
                </a:solidFill>
              </a:rPr>
              <a:t>switch</a:t>
            </a:r>
          </a:p>
          <a:p>
            <a:pPr lvl="2"/>
            <a:r>
              <a:rPr lang="en-US" dirty="0" smtClean="0"/>
              <a:t>Implemented by OS software and hardware timer</a:t>
            </a:r>
            <a:endParaRPr lang="en-US" dirty="0"/>
          </a:p>
          <a:p>
            <a:pPr lvl="1"/>
            <a:r>
              <a:rPr lang="en-US" dirty="0" smtClean="0"/>
              <a:t>3. </a:t>
            </a:r>
            <a:r>
              <a:rPr lang="en-US" b="1" dirty="0" smtClean="0">
                <a:solidFill>
                  <a:srgbClr val="FF0000"/>
                </a:solidFill>
              </a:rPr>
              <a:t>Signals</a:t>
            </a:r>
          </a:p>
          <a:p>
            <a:pPr lvl="2"/>
            <a:r>
              <a:rPr lang="en-US" dirty="0" smtClean="0"/>
              <a:t>Implemented by OS software </a:t>
            </a:r>
          </a:p>
          <a:p>
            <a:pPr lvl="1"/>
            <a:r>
              <a:rPr lang="en-US" dirty="0" smtClean="0"/>
              <a:t>4. </a:t>
            </a:r>
            <a:r>
              <a:rPr lang="en-US" b="1" dirty="0" smtClean="0">
                <a:solidFill>
                  <a:srgbClr val="FF0000"/>
                </a:solidFill>
              </a:rPr>
              <a:t>Nonlocal </a:t>
            </a:r>
            <a:r>
              <a:rPr lang="en-US" b="1" dirty="0">
                <a:solidFill>
                  <a:srgbClr val="FF0000"/>
                </a:solidFill>
              </a:rPr>
              <a:t>jumps</a:t>
            </a:r>
            <a:r>
              <a:rPr lang="en-US" dirty="0"/>
              <a:t>: </a:t>
            </a:r>
            <a:r>
              <a:rPr lang="en-US" dirty="0" err="1">
                <a:latin typeface="Courier New"/>
                <a:cs typeface="Courier New"/>
              </a:rPr>
              <a:t>setjmp</a:t>
            </a:r>
            <a:r>
              <a:rPr lang="en-US" dirty="0">
                <a:latin typeface="Courier New"/>
                <a:cs typeface="Courier New"/>
              </a:rPr>
              <a:t>(</a:t>
            </a:r>
            <a:r>
              <a:rPr lang="en-US" dirty="0" smtClean="0">
                <a:latin typeface="Courier New"/>
                <a:cs typeface="Courier New"/>
              </a:rPr>
              <a:t>)</a:t>
            </a:r>
            <a:r>
              <a:rPr lang="en-US" dirty="0">
                <a:cs typeface="Courier New"/>
              </a:rPr>
              <a:t> </a:t>
            </a:r>
            <a:r>
              <a:rPr lang="en-US" dirty="0" smtClean="0">
                <a:cs typeface="Courier New"/>
              </a:rPr>
              <a:t>and </a:t>
            </a:r>
            <a:r>
              <a:rPr lang="en-US" dirty="0" err="1" smtClean="0">
                <a:latin typeface="Courier New"/>
                <a:cs typeface="Courier New"/>
              </a:rPr>
              <a:t>longjmp</a:t>
            </a:r>
            <a:r>
              <a:rPr lang="en-US" dirty="0">
                <a:latin typeface="Courier New"/>
                <a:cs typeface="Courier New"/>
              </a:rPr>
              <a:t>()</a:t>
            </a:r>
          </a:p>
          <a:p>
            <a:pPr lvl="2"/>
            <a:r>
              <a:rPr lang="en-US" dirty="0"/>
              <a:t>I</a:t>
            </a:r>
            <a:r>
              <a:rPr lang="en-US" dirty="0" smtClean="0"/>
              <a:t>mplemented by C runtime library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Text Box 2"/>
          <p:cNvSpPr txBox="1">
            <a:spLocks noChangeArrowheads="1"/>
          </p:cNvSpPr>
          <p:nvPr/>
        </p:nvSpPr>
        <p:spPr bwMode="auto">
          <a:xfrm>
            <a:off x="228600" y="3352800"/>
            <a:ext cx="3887603" cy="830997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>
                <a:latin typeface="Courier New" pitchFamily="49" charset="0"/>
              </a:rPr>
              <a:t>./forks 8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Terminating Parent, PID = 6675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Running Child, PID = </a:t>
            </a:r>
            <a:r>
              <a:rPr lang="en-US" sz="1600" dirty="0" smtClean="0">
                <a:latin typeface="Courier New" pitchFamily="49" charset="0"/>
              </a:rPr>
              <a:t>6676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498691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3657600" cy="1617663"/>
          </a:xfrm>
        </p:spPr>
        <p:txBody>
          <a:bodyPr/>
          <a:lstStyle/>
          <a:p>
            <a:pPr marL="0" indent="0"/>
            <a:r>
              <a:rPr lang="en-US" dirty="0" smtClean="0"/>
              <a:t>Non-</a:t>
            </a:r>
            <a:br>
              <a:rPr lang="en-US" dirty="0" smtClean="0"/>
            </a:br>
            <a:r>
              <a:rPr lang="en-US" dirty="0" smtClean="0"/>
              <a:t>terminating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Child Example</a:t>
            </a:r>
            <a:endParaRPr lang="en-US" dirty="0"/>
          </a:p>
        </p:txBody>
      </p:sp>
      <p:sp>
        <p:nvSpPr>
          <p:cNvPr id="4986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56100" y="3765550"/>
            <a:ext cx="4330700" cy="2711450"/>
          </a:xfrm>
        </p:spPr>
        <p:txBody>
          <a:bodyPr/>
          <a:lstStyle/>
          <a:p>
            <a:r>
              <a:rPr lang="en-US" sz="2000" b="0" dirty="0" smtClean="0"/>
              <a:t>Child </a:t>
            </a:r>
            <a:r>
              <a:rPr lang="en-US" sz="2000" b="0" dirty="0"/>
              <a:t>process still active even though parent has terminated</a:t>
            </a:r>
          </a:p>
          <a:p>
            <a:endParaRPr lang="en-US" sz="2000" b="0" dirty="0" smtClean="0"/>
          </a:p>
          <a:p>
            <a:r>
              <a:rPr lang="en-US" sz="2000" b="0" dirty="0" smtClean="0"/>
              <a:t>Must </a:t>
            </a:r>
            <a:r>
              <a:rPr lang="en-US" sz="2000" b="0" dirty="0"/>
              <a:t>kill </a:t>
            </a:r>
            <a:r>
              <a:rPr lang="en-US" sz="2000" b="0" dirty="0" smtClean="0"/>
              <a:t>child explicitly</a:t>
            </a:r>
            <a:r>
              <a:rPr lang="en-US" sz="2000" b="0" dirty="0"/>
              <a:t>, or else will keep running indefinitely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824769" y="3258881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28600" y="3352800"/>
            <a:ext cx="3887603" cy="2062103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>
                <a:latin typeface="Courier New" pitchFamily="49" charset="0"/>
              </a:rPr>
              <a:t>./forks 8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Terminating Parent, PID = 6675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Running Child, PID = 6676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 err="1">
                <a:latin typeface="Courier New" pitchFamily="49" charset="0"/>
              </a:rPr>
              <a:t>ps</a:t>
            </a:r>
            <a:endParaRPr lang="en-US" sz="1600" i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6676 ttyp9    00:00:06 forks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6677 ttyp9    00:00:00 </a:t>
            </a:r>
            <a:r>
              <a:rPr lang="en-US" sz="1600" dirty="0" err="1" smtClean="0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228600" y="3352800"/>
            <a:ext cx="3851275" cy="3270250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>
                <a:latin typeface="Courier New" pitchFamily="49" charset="0"/>
              </a:rPr>
              <a:t>./forks 8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Terminating Parent, PID = 6675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Running Child, PID = 6676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 err="1">
                <a:latin typeface="Courier New" pitchFamily="49" charset="0"/>
              </a:rPr>
              <a:t>ps</a:t>
            </a:r>
            <a:endParaRPr lang="en-US" sz="1600" i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6676 ttyp9    00:00:06 forks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6677 ttyp9    00:00:00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i="1" dirty="0" err="1">
                <a:latin typeface="Courier New" pitchFamily="49" charset="0"/>
              </a:rPr>
              <a:t>linux</a:t>
            </a:r>
            <a:r>
              <a:rPr lang="en-US" sz="1600" i="1" dirty="0">
                <a:latin typeface="Courier New" pitchFamily="49" charset="0"/>
              </a:rPr>
              <a:t>&gt;</a:t>
            </a:r>
            <a:r>
              <a:rPr lang="en-US" sz="1600" dirty="0">
                <a:latin typeface="Courier New" pitchFamily="49" charset="0"/>
              </a:rPr>
              <a:t> kill 6676</a:t>
            </a:r>
          </a:p>
          <a:p>
            <a:pPr algn="l">
              <a:lnSpc>
                <a:spcPct val="100000"/>
              </a:lnSpc>
            </a:pPr>
            <a:r>
              <a:rPr lang="en-US" sz="1600" i="1" dirty="0" err="1">
                <a:latin typeface="Courier New" pitchFamily="49" charset="0"/>
              </a:rPr>
              <a:t>linux</a:t>
            </a:r>
            <a:r>
              <a:rPr lang="en-US" sz="1600" i="1" dirty="0">
                <a:latin typeface="Courier New" pitchFamily="49" charset="0"/>
              </a:rPr>
              <a:t>&gt;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6678 ttyp9    00:00:00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498693" name="Text Box 5"/>
          <p:cNvSpPr txBox="1">
            <a:spLocks noChangeArrowheads="1"/>
          </p:cNvSpPr>
          <p:nvPr/>
        </p:nvSpPr>
        <p:spPr bwMode="auto">
          <a:xfrm>
            <a:off x="3276600" y="279400"/>
            <a:ext cx="5743580" cy="33239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fork8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>
                <a:solidFill>
                  <a:srgbClr val="9D206F"/>
                </a:solidFill>
                <a:latin typeface="Courier New"/>
                <a:cs typeface="Courier New"/>
              </a:rPr>
              <a:t>"Running Child, PID = %d\n"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is-I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 getpid());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(1)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Infinite loop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500" dirty="0">
                <a:solidFill>
                  <a:srgbClr val="000000"/>
                </a:solidFill>
                <a:latin typeface="Courier New"/>
                <a:cs typeface="Courier New"/>
              </a:rPr>
              <a:t>    } </a:t>
            </a:r>
            <a:r>
              <a:rPr lang="da-DK" sz="1500" dirty="0" err="1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r>
              <a:rPr lang="da-DK" sz="1500" dirty="0">
                <a:solidFill>
                  <a:srgbClr val="000000"/>
                </a:solidFill>
                <a:latin typeface="Courier New"/>
                <a:cs typeface="Courier New"/>
              </a:rPr>
              <a:t> {</a:t>
            </a:r>
          </a:p>
          <a:p>
            <a:r>
              <a:rPr lang="da-DK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5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da-DK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5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da-DK" sz="1500" dirty="0" err="1">
                <a:solidFill>
                  <a:srgbClr val="9D206F"/>
                </a:solidFill>
                <a:latin typeface="Courier New"/>
                <a:cs typeface="Courier New"/>
              </a:rPr>
              <a:t>Terminating</a:t>
            </a:r>
            <a:r>
              <a:rPr lang="da-DK" sz="1500" dirty="0">
                <a:solidFill>
                  <a:srgbClr val="9D206F"/>
                </a:solidFill>
                <a:latin typeface="Courier New"/>
                <a:cs typeface="Courier New"/>
              </a:rPr>
              <a:t> </a:t>
            </a:r>
            <a:r>
              <a:rPr lang="da-DK" sz="1500" dirty="0" err="1">
                <a:solidFill>
                  <a:srgbClr val="9D206F"/>
                </a:solidFill>
                <a:latin typeface="Courier New"/>
                <a:cs typeface="Courier New"/>
              </a:rPr>
              <a:t>Parent</a:t>
            </a:r>
            <a:r>
              <a:rPr lang="da-DK" sz="1500" dirty="0">
                <a:solidFill>
                  <a:srgbClr val="9D206F"/>
                </a:solidFill>
                <a:latin typeface="Courier New"/>
                <a:cs typeface="Courier New"/>
              </a:rPr>
              <a:t>, PID = %d\n"</a:t>
            </a:r>
            <a:r>
              <a:rPr lang="da-DK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is-I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 getpid());</a:t>
            </a:r>
          </a:p>
          <a:p>
            <a:r>
              <a:rPr lang="is-IS" sz="1500" dirty="0">
                <a:solidFill>
                  <a:srgbClr val="000000"/>
                </a:solidFill>
                <a:latin typeface="Courier New"/>
                <a:cs typeface="Courier New"/>
              </a:rPr>
              <a:t>        exit(0);</a:t>
            </a:r>
          </a:p>
          <a:p>
            <a:r>
              <a:rPr lang="is-IS" sz="15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cxnSp>
        <p:nvCxnSpPr>
          <p:cNvPr id="5" name="Straight Arrow Connector 4"/>
          <p:cNvCxnSpPr/>
          <p:nvPr/>
        </p:nvCxnSpPr>
        <p:spPr bwMode="auto">
          <a:xfrm flipH="1">
            <a:off x="3810000" y="4038600"/>
            <a:ext cx="622300" cy="9144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H="1">
            <a:off x="2362200" y="5029200"/>
            <a:ext cx="2070100" cy="4572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0" grpId="0" animBg="1"/>
      <p:bldP spid="9" grpId="0" animBg="1"/>
      <p:bldP spid="10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05800" cy="573088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wait</a:t>
            </a:r>
            <a:r>
              <a:rPr lang="en-US" dirty="0"/>
              <a:t>: Synchronizing with Children</a:t>
            </a:r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255000" cy="2209800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Parent reaps a child by calling the </a:t>
            </a:r>
            <a:r>
              <a:rPr lang="en-US" dirty="0" smtClean="0">
                <a:latin typeface="Courier New"/>
                <a:cs typeface="Courier New"/>
              </a:rPr>
              <a:t>wait </a:t>
            </a:r>
            <a:r>
              <a:rPr lang="en-US" dirty="0" smtClean="0">
                <a:latin typeface="Calibri"/>
                <a:cs typeface="Calibri"/>
              </a:rPr>
              <a:t>function</a:t>
            </a:r>
          </a:p>
          <a:p>
            <a:pPr>
              <a:buNone/>
            </a:pPr>
            <a:endParaRPr lang="en-US" dirty="0" smtClean="0">
              <a:latin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wait(int</a:t>
            </a:r>
            <a:r>
              <a:rPr lang="en-US" dirty="0">
                <a:latin typeface="Courier New" pitchFamily="49" charset="0"/>
              </a:rPr>
              <a:t> *</a:t>
            </a:r>
            <a:r>
              <a:rPr lang="en-US" dirty="0" err="1">
                <a:latin typeface="Courier New" pitchFamily="49" charset="0"/>
              </a:rPr>
              <a:t>child_status</a:t>
            </a:r>
            <a:r>
              <a:rPr lang="en-US" dirty="0" smtClean="0">
                <a:latin typeface="Courier New" pitchFamily="49" charset="0"/>
              </a:rPr>
              <a:t>)</a:t>
            </a:r>
            <a:endParaRPr lang="en-US" dirty="0" smtClean="0"/>
          </a:p>
          <a:p>
            <a:pPr lvl="1"/>
            <a:r>
              <a:rPr lang="en-US" dirty="0"/>
              <a:t>S</a:t>
            </a:r>
            <a:r>
              <a:rPr lang="en-US" dirty="0" smtClean="0"/>
              <a:t>uspends </a:t>
            </a:r>
            <a:r>
              <a:rPr lang="en-US" dirty="0"/>
              <a:t>current process until one of its children </a:t>
            </a:r>
            <a:r>
              <a:rPr lang="en-US" dirty="0" smtClean="0"/>
              <a:t>terminates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81000" y="4191000"/>
            <a:ext cx="48768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82382" y="4191000"/>
            <a:ext cx="2052276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Parent Process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173772" y="4191000"/>
            <a:ext cx="177922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1296770" y="4713287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1303120" y="5318125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H="1" flipV="1">
            <a:off x="1290420" y="5387975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1290420" y="5414962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2165132" y="4953000"/>
            <a:ext cx="114258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</a:t>
            </a:r>
            <a:r>
              <a:rPr lang="en-US" sz="1800" b="0" i="1" dirty="0" smtClean="0">
                <a:latin typeface="Calibri" pitchFamily="34" charset="0"/>
              </a:rPr>
              <a:t>xception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165132" y="5719762"/>
            <a:ext cx="914772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R</a:t>
            </a:r>
            <a:r>
              <a:rPr lang="en-US" sz="1800" b="0" i="1" dirty="0" smtClean="0">
                <a:latin typeface="Calibri" pitchFamily="34" charset="0"/>
              </a:rPr>
              <a:t>eturns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85800" y="5086513"/>
            <a:ext cx="65068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syscall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82334" y="5291872"/>
            <a:ext cx="319318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smtClean="0">
                <a:latin typeface="Calibri" pitchFamily="34" charset="0"/>
              </a:rPr>
              <a:t>…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" name="Freeform 2"/>
          <p:cNvSpPr/>
          <p:nvPr/>
        </p:nvSpPr>
        <p:spPr bwMode="auto">
          <a:xfrm>
            <a:off x="3885945" y="5322570"/>
            <a:ext cx="511006" cy="624840"/>
          </a:xfrm>
          <a:custGeom>
            <a:avLst/>
            <a:gdLst>
              <a:gd name="connsiteX0" fmla="*/ 247905 w 511006"/>
              <a:gd name="connsiteY0" fmla="*/ 0 h 624840"/>
              <a:gd name="connsiteX1" fmla="*/ 263145 w 511006"/>
              <a:gd name="connsiteY1" fmla="*/ 49530 h 624840"/>
              <a:gd name="connsiteX2" fmla="*/ 278385 w 511006"/>
              <a:gd name="connsiteY2" fmla="*/ 53340 h 624840"/>
              <a:gd name="connsiteX3" fmla="*/ 289815 w 511006"/>
              <a:gd name="connsiteY3" fmla="*/ 60960 h 624840"/>
              <a:gd name="connsiteX4" fmla="*/ 301245 w 511006"/>
              <a:gd name="connsiteY4" fmla="*/ 64770 h 624840"/>
              <a:gd name="connsiteX5" fmla="*/ 327915 w 511006"/>
              <a:gd name="connsiteY5" fmla="*/ 72390 h 624840"/>
              <a:gd name="connsiteX6" fmla="*/ 358395 w 511006"/>
              <a:gd name="connsiteY6" fmla="*/ 87630 h 624840"/>
              <a:gd name="connsiteX7" fmla="*/ 369825 w 511006"/>
              <a:gd name="connsiteY7" fmla="*/ 91440 h 624840"/>
              <a:gd name="connsiteX8" fmla="*/ 388875 w 511006"/>
              <a:gd name="connsiteY8" fmla="*/ 102870 h 624840"/>
              <a:gd name="connsiteX9" fmla="*/ 411735 w 511006"/>
              <a:gd name="connsiteY9" fmla="*/ 118110 h 624840"/>
              <a:gd name="connsiteX10" fmla="*/ 442215 w 511006"/>
              <a:gd name="connsiteY10" fmla="*/ 133350 h 624840"/>
              <a:gd name="connsiteX11" fmla="*/ 453645 w 511006"/>
              <a:gd name="connsiteY11" fmla="*/ 140970 h 624840"/>
              <a:gd name="connsiteX12" fmla="*/ 468885 w 511006"/>
              <a:gd name="connsiteY12" fmla="*/ 148590 h 624840"/>
              <a:gd name="connsiteX13" fmla="*/ 484125 w 511006"/>
              <a:gd name="connsiteY13" fmla="*/ 160020 h 624840"/>
              <a:gd name="connsiteX14" fmla="*/ 495555 w 511006"/>
              <a:gd name="connsiteY14" fmla="*/ 171450 h 624840"/>
              <a:gd name="connsiteX15" fmla="*/ 506985 w 511006"/>
              <a:gd name="connsiteY15" fmla="*/ 175260 h 624840"/>
              <a:gd name="connsiteX16" fmla="*/ 510795 w 511006"/>
              <a:gd name="connsiteY16" fmla="*/ 194310 h 624840"/>
              <a:gd name="connsiteX17" fmla="*/ 487935 w 511006"/>
              <a:gd name="connsiteY17" fmla="*/ 251460 h 624840"/>
              <a:gd name="connsiteX18" fmla="*/ 476505 w 511006"/>
              <a:gd name="connsiteY18" fmla="*/ 262890 h 624840"/>
              <a:gd name="connsiteX19" fmla="*/ 461265 w 511006"/>
              <a:gd name="connsiteY19" fmla="*/ 285750 h 624840"/>
              <a:gd name="connsiteX20" fmla="*/ 438405 w 511006"/>
              <a:gd name="connsiteY20" fmla="*/ 300990 h 624840"/>
              <a:gd name="connsiteX21" fmla="*/ 404115 w 511006"/>
              <a:gd name="connsiteY21" fmla="*/ 293370 h 624840"/>
              <a:gd name="connsiteX22" fmla="*/ 392685 w 511006"/>
              <a:gd name="connsiteY22" fmla="*/ 285750 h 624840"/>
              <a:gd name="connsiteX23" fmla="*/ 369825 w 511006"/>
              <a:gd name="connsiteY23" fmla="*/ 278130 h 624840"/>
              <a:gd name="connsiteX24" fmla="*/ 346965 w 511006"/>
              <a:gd name="connsiteY24" fmla="*/ 262890 h 624840"/>
              <a:gd name="connsiteX25" fmla="*/ 335535 w 511006"/>
              <a:gd name="connsiteY25" fmla="*/ 255270 h 624840"/>
              <a:gd name="connsiteX26" fmla="*/ 320295 w 511006"/>
              <a:gd name="connsiteY26" fmla="*/ 251460 h 624840"/>
              <a:gd name="connsiteX27" fmla="*/ 308865 w 511006"/>
              <a:gd name="connsiteY27" fmla="*/ 243840 h 624840"/>
              <a:gd name="connsiteX28" fmla="*/ 270765 w 511006"/>
              <a:gd name="connsiteY28" fmla="*/ 232410 h 624840"/>
              <a:gd name="connsiteX29" fmla="*/ 259335 w 511006"/>
              <a:gd name="connsiteY29" fmla="*/ 224790 h 624840"/>
              <a:gd name="connsiteX30" fmla="*/ 247905 w 511006"/>
              <a:gd name="connsiteY30" fmla="*/ 220980 h 624840"/>
              <a:gd name="connsiteX31" fmla="*/ 202185 w 511006"/>
              <a:gd name="connsiteY31" fmla="*/ 213360 h 624840"/>
              <a:gd name="connsiteX32" fmla="*/ 148845 w 511006"/>
              <a:gd name="connsiteY32" fmla="*/ 205740 h 624840"/>
              <a:gd name="connsiteX33" fmla="*/ 34545 w 511006"/>
              <a:gd name="connsiteY33" fmla="*/ 209550 h 624840"/>
              <a:gd name="connsiteX34" fmla="*/ 19305 w 511006"/>
              <a:gd name="connsiteY34" fmla="*/ 217170 h 624840"/>
              <a:gd name="connsiteX35" fmla="*/ 4065 w 511006"/>
              <a:gd name="connsiteY35" fmla="*/ 220980 h 624840"/>
              <a:gd name="connsiteX36" fmla="*/ 255 w 511006"/>
              <a:gd name="connsiteY36" fmla="*/ 232410 h 624840"/>
              <a:gd name="connsiteX37" fmla="*/ 26925 w 511006"/>
              <a:gd name="connsiteY37" fmla="*/ 259080 h 624840"/>
              <a:gd name="connsiteX38" fmla="*/ 45975 w 511006"/>
              <a:gd name="connsiteY38" fmla="*/ 281940 h 624840"/>
              <a:gd name="connsiteX39" fmla="*/ 57405 w 511006"/>
              <a:gd name="connsiteY39" fmla="*/ 289560 h 624840"/>
              <a:gd name="connsiteX40" fmla="*/ 76455 w 511006"/>
              <a:gd name="connsiteY40" fmla="*/ 308610 h 624840"/>
              <a:gd name="connsiteX41" fmla="*/ 118365 w 511006"/>
              <a:gd name="connsiteY41" fmla="*/ 335280 h 624840"/>
              <a:gd name="connsiteX42" fmla="*/ 148845 w 511006"/>
              <a:gd name="connsiteY42" fmla="*/ 354330 h 624840"/>
              <a:gd name="connsiteX43" fmla="*/ 167895 w 511006"/>
              <a:gd name="connsiteY43" fmla="*/ 361950 h 624840"/>
              <a:gd name="connsiteX44" fmla="*/ 202185 w 511006"/>
              <a:gd name="connsiteY44" fmla="*/ 377190 h 624840"/>
              <a:gd name="connsiteX45" fmla="*/ 228855 w 511006"/>
              <a:gd name="connsiteY45" fmla="*/ 396240 h 624840"/>
              <a:gd name="connsiteX46" fmla="*/ 244095 w 511006"/>
              <a:gd name="connsiteY46" fmla="*/ 400050 h 624840"/>
              <a:gd name="connsiteX47" fmla="*/ 255525 w 511006"/>
              <a:gd name="connsiteY47" fmla="*/ 411480 h 624840"/>
              <a:gd name="connsiteX48" fmla="*/ 259335 w 511006"/>
              <a:gd name="connsiteY48" fmla="*/ 495300 h 624840"/>
              <a:gd name="connsiteX49" fmla="*/ 251715 w 511006"/>
              <a:gd name="connsiteY49" fmla="*/ 518160 h 624840"/>
              <a:gd name="connsiteX50" fmla="*/ 247905 w 511006"/>
              <a:gd name="connsiteY50" fmla="*/ 567690 h 624840"/>
              <a:gd name="connsiteX51" fmla="*/ 240285 w 511006"/>
              <a:gd name="connsiteY51" fmla="*/ 594360 h 624840"/>
              <a:gd name="connsiteX52" fmla="*/ 251715 w 511006"/>
              <a:gd name="connsiteY52" fmla="*/ 624840 h 624840"/>
              <a:gd name="connsiteX0" fmla="*/ 247905 w 511006"/>
              <a:gd name="connsiteY0" fmla="*/ 0 h 624840"/>
              <a:gd name="connsiteX1" fmla="*/ 263145 w 511006"/>
              <a:gd name="connsiteY1" fmla="*/ 49530 h 624840"/>
              <a:gd name="connsiteX2" fmla="*/ 278385 w 511006"/>
              <a:gd name="connsiteY2" fmla="*/ 53340 h 624840"/>
              <a:gd name="connsiteX3" fmla="*/ 289815 w 511006"/>
              <a:gd name="connsiteY3" fmla="*/ 60960 h 624840"/>
              <a:gd name="connsiteX4" fmla="*/ 301245 w 511006"/>
              <a:gd name="connsiteY4" fmla="*/ 64770 h 624840"/>
              <a:gd name="connsiteX5" fmla="*/ 327915 w 511006"/>
              <a:gd name="connsiteY5" fmla="*/ 72390 h 624840"/>
              <a:gd name="connsiteX6" fmla="*/ 358395 w 511006"/>
              <a:gd name="connsiteY6" fmla="*/ 87630 h 624840"/>
              <a:gd name="connsiteX7" fmla="*/ 369825 w 511006"/>
              <a:gd name="connsiteY7" fmla="*/ 91440 h 624840"/>
              <a:gd name="connsiteX8" fmla="*/ 388875 w 511006"/>
              <a:gd name="connsiteY8" fmla="*/ 102870 h 624840"/>
              <a:gd name="connsiteX9" fmla="*/ 411735 w 511006"/>
              <a:gd name="connsiteY9" fmla="*/ 118110 h 624840"/>
              <a:gd name="connsiteX10" fmla="*/ 442215 w 511006"/>
              <a:gd name="connsiteY10" fmla="*/ 133350 h 624840"/>
              <a:gd name="connsiteX11" fmla="*/ 453645 w 511006"/>
              <a:gd name="connsiteY11" fmla="*/ 140970 h 624840"/>
              <a:gd name="connsiteX12" fmla="*/ 468885 w 511006"/>
              <a:gd name="connsiteY12" fmla="*/ 148590 h 624840"/>
              <a:gd name="connsiteX13" fmla="*/ 484125 w 511006"/>
              <a:gd name="connsiteY13" fmla="*/ 160020 h 624840"/>
              <a:gd name="connsiteX14" fmla="*/ 495555 w 511006"/>
              <a:gd name="connsiteY14" fmla="*/ 171450 h 624840"/>
              <a:gd name="connsiteX15" fmla="*/ 506985 w 511006"/>
              <a:gd name="connsiteY15" fmla="*/ 175260 h 624840"/>
              <a:gd name="connsiteX16" fmla="*/ 510795 w 511006"/>
              <a:gd name="connsiteY16" fmla="*/ 194310 h 624840"/>
              <a:gd name="connsiteX17" fmla="*/ 487935 w 511006"/>
              <a:gd name="connsiteY17" fmla="*/ 251460 h 624840"/>
              <a:gd name="connsiteX18" fmla="*/ 476505 w 511006"/>
              <a:gd name="connsiteY18" fmla="*/ 262890 h 624840"/>
              <a:gd name="connsiteX19" fmla="*/ 461265 w 511006"/>
              <a:gd name="connsiteY19" fmla="*/ 285750 h 624840"/>
              <a:gd name="connsiteX20" fmla="*/ 438405 w 511006"/>
              <a:gd name="connsiteY20" fmla="*/ 300990 h 624840"/>
              <a:gd name="connsiteX21" fmla="*/ 404115 w 511006"/>
              <a:gd name="connsiteY21" fmla="*/ 293370 h 624840"/>
              <a:gd name="connsiteX22" fmla="*/ 392685 w 511006"/>
              <a:gd name="connsiteY22" fmla="*/ 285750 h 624840"/>
              <a:gd name="connsiteX23" fmla="*/ 369825 w 511006"/>
              <a:gd name="connsiteY23" fmla="*/ 278130 h 624840"/>
              <a:gd name="connsiteX24" fmla="*/ 346965 w 511006"/>
              <a:gd name="connsiteY24" fmla="*/ 262890 h 624840"/>
              <a:gd name="connsiteX25" fmla="*/ 335535 w 511006"/>
              <a:gd name="connsiteY25" fmla="*/ 255270 h 624840"/>
              <a:gd name="connsiteX26" fmla="*/ 320295 w 511006"/>
              <a:gd name="connsiteY26" fmla="*/ 251460 h 624840"/>
              <a:gd name="connsiteX27" fmla="*/ 308865 w 511006"/>
              <a:gd name="connsiteY27" fmla="*/ 243840 h 624840"/>
              <a:gd name="connsiteX28" fmla="*/ 270765 w 511006"/>
              <a:gd name="connsiteY28" fmla="*/ 232410 h 624840"/>
              <a:gd name="connsiteX29" fmla="*/ 259335 w 511006"/>
              <a:gd name="connsiteY29" fmla="*/ 224790 h 624840"/>
              <a:gd name="connsiteX30" fmla="*/ 247905 w 511006"/>
              <a:gd name="connsiteY30" fmla="*/ 220980 h 624840"/>
              <a:gd name="connsiteX31" fmla="*/ 202185 w 511006"/>
              <a:gd name="connsiteY31" fmla="*/ 213360 h 624840"/>
              <a:gd name="connsiteX32" fmla="*/ 148845 w 511006"/>
              <a:gd name="connsiteY32" fmla="*/ 205740 h 624840"/>
              <a:gd name="connsiteX33" fmla="*/ 34545 w 511006"/>
              <a:gd name="connsiteY33" fmla="*/ 209550 h 624840"/>
              <a:gd name="connsiteX34" fmla="*/ 19305 w 511006"/>
              <a:gd name="connsiteY34" fmla="*/ 217170 h 624840"/>
              <a:gd name="connsiteX35" fmla="*/ 4065 w 511006"/>
              <a:gd name="connsiteY35" fmla="*/ 220980 h 624840"/>
              <a:gd name="connsiteX36" fmla="*/ 255 w 511006"/>
              <a:gd name="connsiteY36" fmla="*/ 232410 h 624840"/>
              <a:gd name="connsiteX37" fmla="*/ 26925 w 511006"/>
              <a:gd name="connsiteY37" fmla="*/ 259080 h 624840"/>
              <a:gd name="connsiteX38" fmla="*/ 45975 w 511006"/>
              <a:gd name="connsiteY38" fmla="*/ 281940 h 624840"/>
              <a:gd name="connsiteX39" fmla="*/ 57405 w 511006"/>
              <a:gd name="connsiteY39" fmla="*/ 289560 h 624840"/>
              <a:gd name="connsiteX40" fmla="*/ 76455 w 511006"/>
              <a:gd name="connsiteY40" fmla="*/ 308610 h 624840"/>
              <a:gd name="connsiteX41" fmla="*/ 118365 w 511006"/>
              <a:gd name="connsiteY41" fmla="*/ 335280 h 624840"/>
              <a:gd name="connsiteX42" fmla="*/ 148845 w 511006"/>
              <a:gd name="connsiteY42" fmla="*/ 354330 h 624840"/>
              <a:gd name="connsiteX43" fmla="*/ 167895 w 511006"/>
              <a:gd name="connsiteY43" fmla="*/ 361950 h 624840"/>
              <a:gd name="connsiteX44" fmla="*/ 202185 w 511006"/>
              <a:gd name="connsiteY44" fmla="*/ 377190 h 624840"/>
              <a:gd name="connsiteX45" fmla="*/ 228855 w 511006"/>
              <a:gd name="connsiteY45" fmla="*/ 396240 h 624840"/>
              <a:gd name="connsiteX46" fmla="*/ 244095 w 511006"/>
              <a:gd name="connsiteY46" fmla="*/ 400050 h 624840"/>
              <a:gd name="connsiteX47" fmla="*/ 255525 w 511006"/>
              <a:gd name="connsiteY47" fmla="*/ 411480 h 624840"/>
              <a:gd name="connsiteX48" fmla="*/ 259335 w 511006"/>
              <a:gd name="connsiteY48" fmla="*/ 495300 h 624840"/>
              <a:gd name="connsiteX49" fmla="*/ 251715 w 511006"/>
              <a:gd name="connsiteY49" fmla="*/ 518160 h 624840"/>
              <a:gd name="connsiteX50" fmla="*/ 247905 w 511006"/>
              <a:gd name="connsiteY50" fmla="*/ 567690 h 624840"/>
              <a:gd name="connsiteX51" fmla="*/ 251715 w 511006"/>
              <a:gd name="connsiteY51" fmla="*/ 624840 h 624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11006" h="624840">
                <a:moveTo>
                  <a:pt x="247905" y="0"/>
                </a:moveTo>
                <a:cubicBezTo>
                  <a:pt x="250049" y="21437"/>
                  <a:pt x="243620" y="38373"/>
                  <a:pt x="263145" y="49530"/>
                </a:cubicBezTo>
                <a:cubicBezTo>
                  <a:pt x="267691" y="52128"/>
                  <a:pt x="273305" y="52070"/>
                  <a:pt x="278385" y="53340"/>
                </a:cubicBezTo>
                <a:cubicBezTo>
                  <a:pt x="282195" y="55880"/>
                  <a:pt x="285719" y="58912"/>
                  <a:pt x="289815" y="60960"/>
                </a:cubicBezTo>
                <a:cubicBezTo>
                  <a:pt x="293407" y="62756"/>
                  <a:pt x="297383" y="63667"/>
                  <a:pt x="301245" y="64770"/>
                </a:cubicBezTo>
                <a:cubicBezTo>
                  <a:pt x="309080" y="67008"/>
                  <a:pt x="320185" y="68877"/>
                  <a:pt x="327915" y="72390"/>
                </a:cubicBezTo>
                <a:cubicBezTo>
                  <a:pt x="338256" y="77090"/>
                  <a:pt x="347619" y="84038"/>
                  <a:pt x="358395" y="87630"/>
                </a:cubicBezTo>
                <a:cubicBezTo>
                  <a:pt x="362205" y="88900"/>
                  <a:pt x="366233" y="89644"/>
                  <a:pt x="369825" y="91440"/>
                </a:cubicBezTo>
                <a:cubicBezTo>
                  <a:pt x="376449" y="94752"/>
                  <a:pt x="382627" y="98894"/>
                  <a:pt x="388875" y="102870"/>
                </a:cubicBezTo>
                <a:cubicBezTo>
                  <a:pt x="396601" y="107787"/>
                  <a:pt x="403544" y="114014"/>
                  <a:pt x="411735" y="118110"/>
                </a:cubicBezTo>
                <a:cubicBezTo>
                  <a:pt x="421895" y="123190"/>
                  <a:pt x="432764" y="127049"/>
                  <a:pt x="442215" y="133350"/>
                </a:cubicBezTo>
                <a:cubicBezTo>
                  <a:pt x="446025" y="135890"/>
                  <a:pt x="449669" y="138698"/>
                  <a:pt x="453645" y="140970"/>
                </a:cubicBezTo>
                <a:cubicBezTo>
                  <a:pt x="458576" y="143788"/>
                  <a:pt x="464069" y="145580"/>
                  <a:pt x="468885" y="148590"/>
                </a:cubicBezTo>
                <a:cubicBezTo>
                  <a:pt x="474270" y="151955"/>
                  <a:pt x="479304" y="155887"/>
                  <a:pt x="484125" y="160020"/>
                </a:cubicBezTo>
                <a:cubicBezTo>
                  <a:pt x="488216" y="163527"/>
                  <a:pt x="491072" y="168461"/>
                  <a:pt x="495555" y="171450"/>
                </a:cubicBezTo>
                <a:cubicBezTo>
                  <a:pt x="498897" y="173678"/>
                  <a:pt x="503175" y="173990"/>
                  <a:pt x="506985" y="175260"/>
                </a:cubicBezTo>
                <a:cubicBezTo>
                  <a:pt x="508255" y="181610"/>
                  <a:pt x="511920" y="187933"/>
                  <a:pt x="510795" y="194310"/>
                </a:cubicBezTo>
                <a:cubicBezTo>
                  <a:pt x="507965" y="210346"/>
                  <a:pt x="500516" y="236363"/>
                  <a:pt x="487935" y="251460"/>
                </a:cubicBezTo>
                <a:cubicBezTo>
                  <a:pt x="484486" y="255599"/>
                  <a:pt x="479813" y="258637"/>
                  <a:pt x="476505" y="262890"/>
                </a:cubicBezTo>
                <a:cubicBezTo>
                  <a:pt x="470882" y="270119"/>
                  <a:pt x="468885" y="280670"/>
                  <a:pt x="461265" y="285750"/>
                </a:cubicBezTo>
                <a:lnTo>
                  <a:pt x="438405" y="300990"/>
                </a:lnTo>
                <a:cubicBezTo>
                  <a:pt x="435015" y="300312"/>
                  <a:pt x="408823" y="295388"/>
                  <a:pt x="404115" y="293370"/>
                </a:cubicBezTo>
                <a:cubicBezTo>
                  <a:pt x="399906" y="291566"/>
                  <a:pt x="396869" y="287610"/>
                  <a:pt x="392685" y="285750"/>
                </a:cubicBezTo>
                <a:cubicBezTo>
                  <a:pt x="385345" y="282488"/>
                  <a:pt x="376508" y="282585"/>
                  <a:pt x="369825" y="278130"/>
                </a:cubicBezTo>
                <a:lnTo>
                  <a:pt x="346965" y="262890"/>
                </a:lnTo>
                <a:cubicBezTo>
                  <a:pt x="343155" y="260350"/>
                  <a:pt x="339977" y="256381"/>
                  <a:pt x="335535" y="255270"/>
                </a:cubicBezTo>
                <a:lnTo>
                  <a:pt x="320295" y="251460"/>
                </a:lnTo>
                <a:cubicBezTo>
                  <a:pt x="316485" y="248920"/>
                  <a:pt x="313049" y="245700"/>
                  <a:pt x="308865" y="243840"/>
                </a:cubicBezTo>
                <a:cubicBezTo>
                  <a:pt x="296939" y="238539"/>
                  <a:pt x="283431" y="235576"/>
                  <a:pt x="270765" y="232410"/>
                </a:cubicBezTo>
                <a:cubicBezTo>
                  <a:pt x="266955" y="229870"/>
                  <a:pt x="263431" y="226838"/>
                  <a:pt x="259335" y="224790"/>
                </a:cubicBezTo>
                <a:cubicBezTo>
                  <a:pt x="255743" y="222994"/>
                  <a:pt x="251843" y="221768"/>
                  <a:pt x="247905" y="220980"/>
                </a:cubicBezTo>
                <a:cubicBezTo>
                  <a:pt x="232755" y="217950"/>
                  <a:pt x="217516" y="215276"/>
                  <a:pt x="202185" y="213360"/>
                </a:cubicBezTo>
                <a:cubicBezTo>
                  <a:pt x="164040" y="208592"/>
                  <a:pt x="181805" y="211233"/>
                  <a:pt x="148845" y="205740"/>
                </a:cubicBezTo>
                <a:cubicBezTo>
                  <a:pt x="110745" y="207010"/>
                  <a:pt x="72519" y="206199"/>
                  <a:pt x="34545" y="209550"/>
                </a:cubicBezTo>
                <a:cubicBezTo>
                  <a:pt x="28887" y="210049"/>
                  <a:pt x="24623" y="215176"/>
                  <a:pt x="19305" y="217170"/>
                </a:cubicBezTo>
                <a:cubicBezTo>
                  <a:pt x="14402" y="219009"/>
                  <a:pt x="9145" y="219710"/>
                  <a:pt x="4065" y="220980"/>
                </a:cubicBezTo>
                <a:cubicBezTo>
                  <a:pt x="2795" y="224790"/>
                  <a:pt x="-1015" y="228600"/>
                  <a:pt x="255" y="232410"/>
                </a:cubicBezTo>
                <a:cubicBezTo>
                  <a:pt x="7897" y="255336"/>
                  <a:pt x="11116" y="253810"/>
                  <a:pt x="26925" y="259080"/>
                </a:cubicBezTo>
                <a:cubicBezTo>
                  <a:pt x="34417" y="270319"/>
                  <a:pt x="34974" y="272773"/>
                  <a:pt x="45975" y="281940"/>
                </a:cubicBezTo>
                <a:cubicBezTo>
                  <a:pt x="49493" y="284871"/>
                  <a:pt x="53959" y="286545"/>
                  <a:pt x="57405" y="289560"/>
                </a:cubicBezTo>
                <a:cubicBezTo>
                  <a:pt x="64163" y="295474"/>
                  <a:pt x="69505" y="302923"/>
                  <a:pt x="76455" y="308610"/>
                </a:cubicBezTo>
                <a:cubicBezTo>
                  <a:pt x="87020" y="317254"/>
                  <a:pt x="106386" y="327793"/>
                  <a:pt x="118365" y="335280"/>
                </a:cubicBezTo>
                <a:cubicBezTo>
                  <a:pt x="128525" y="341630"/>
                  <a:pt x="137721" y="349880"/>
                  <a:pt x="148845" y="354330"/>
                </a:cubicBezTo>
                <a:cubicBezTo>
                  <a:pt x="155195" y="356870"/>
                  <a:pt x="161778" y="358891"/>
                  <a:pt x="167895" y="361950"/>
                </a:cubicBezTo>
                <a:cubicBezTo>
                  <a:pt x="200851" y="378428"/>
                  <a:pt x="173103" y="369919"/>
                  <a:pt x="202185" y="377190"/>
                </a:cubicBezTo>
                <a:cubicBezTo>
                  <a:pt x="203920" y="378491"/>
                  <a:pt x="224522" y="394383"/>
                  <a:pt x="228855" y="396240"/>
                </a:cubicBezTo>
                <a:cubicBezTo>
                  <a:pt x="233668" y="398303"/>
                  <a:pt x="239015" y="398780"/>
                  <a:pt x="244095" y="400050"/>
                </a:cubicBezTo>
                <a:cubicBezTo>
                  <a:pt x="247905" y="403860"/>
                  <a:pt x="252076" y="407341"/>
                  <a:pt x="255525" y="411480"/>
                </a:cubicBezTo>
                <a:cubicBezTo>
                  <a:pt x="276351" y="436471"/>
                  <a:pt x="264427" y="452868"/>
                  <a:pt x="259335" y="495300"/>
                </a:cubicBezTo>
                <a:cubicBezTo>
                  <a:pt x="258378" y="503275"/>
                  <a:pt x="251715" y="518160"/>
                  <a:pt x="251715" y="518160"/>
                </a:cubicBezTo>
                <a:cubicBezTo>
                  <a:pt x="250445" y="534670"/>
                  <a:pt x="247905" y="549910"/>
                  <a:pt x="247905" y="567690"/>
                </a:cubicBezTo>
                <a:cubicBezTo>
                  <a:pt x="247905" y="585470"/>
                  <a:pt x="250921" y="612934"/>
                  <a:pt x="251715" y="62484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572000" y="5034825"/>
            <a:ext cx="3657600" cy="1200329"/>
          </a:xfrm>
          <a:prstGeom prst="rect">
            <a:avLst/>
          </a:prstGeom>
          <a:solidFill>
            <a:srgbClr val="E9E1C9"/>
          </a:solidFill>
        </p:spPr>
        <p:txBody>
          <a:bodyPr wrap="square" rtlCol="0">
            <a:spAutoFit/>
          </a:bodyPr>
          <a:lstStyle/>
          <a:p>
            <a:r>
              <a:rPr lang="en-US" b="0" dirty="0" smtClean="0">
                <a:latin typeface="Calibri" pitchFamily="34" charset="0"/>
              </a:rPr>
              <a:t>And, potentially other user processes, including a child of parent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05800" cy="573088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wait</a:t>
            </a:r>
            <a:r>
              <a:rPr lang="en-US" dirty="0"/>
              <a:t>: Synchronizing with Children</a:t>
            </a:r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255000" cy="5105400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Parent reaps a child by calling the </a:t>
            </a:r>
            <a:r>
              <a:rPr lang="en-US" dirty="0" smtClean="0">
                <a:latin typeface="Courier New"/>
                <a:cs typeface="Courier New"/>
              </a:rPr>
              <a:t>wait </a:t>
            </a:r>
            <a:r>
              <a:rPr lang="en-US" dirty="0" smtClean="0">
                <a:latin typeface="Calibri"/>
                <a:cs typeface="Calibri"/>
              </a:rPr>
              <a:t>function</a:t>
            </a:r>
          </a:p>
          <a:p>
            <a:pPr>
              <a:buNone/>
            </a:pPr>
            <a:endParaRPr lang="en-US" dirty="0" smtClean="0">
              <a:latin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wait(int</a:t>
            </a:r>
            <a:r>
              <a:rPr lang="en-US" dirty="0">
                <a:latin typeface="Courier New" pitchFamily="49" charset="0"/>
              </a:rPr>
              <a:t> *</a:t>
            </a:r>
            <a:r>
              <a:rPr lang="en-US" dirty="0" err="1">
                <a:latin typeface="Courier New" pitchFamily="49" charset="0"/>
              </a:rPr>
              <a:t>child_status</a:t>
            </a:r>
            <a:r>
              <a:rPr lang="en-US" dirty="0" smtClean="0">
                <a:latin typeface="Courier New" pitchFamily="49" charset="0"/>
              </a:rPr>
              <a:t>)</a:t>
            </a:r>
            <a:endParaRPr lang="en-US" dirty="0" smtClean="0"/>
          </a:p>
          <a:p>
            <a:pPr lvl="1"/>
            <a:r>
              <a:rPr lang="en-US" dirty="0"/>
              <a:t>S</a:t>
            </a:r>
            <a:r>
              <a:rPr lang="en-US" dirty="0" smtClean="0"/>
              <a:t>uspends </a:t>
            </a:r>
            <a:r>
              <a:rPr lang="en-US" dirty="0"/>
              <a:t>current process until one of its children terminates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eturn </a:t>
            </a:r>
            <a:r>
              <a:rPr lang="en-US" dirty="0"/>
              <a:t>value is the </a:t>
            </a:r>
            <a:r>
              <a:rPr lang="en-US" b="1" dirty="0" err="1">
                <a:latin typeface="Courier New" pitchFamily="49" charset="0"/>
              </a:rPr>
              <a:t>pid</a:t>
            </a:r>
            <a:r>
              <a:rPr lang="en-US" dirty="0"/>
              <a:t> of the child process that terminated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f </a:t>
            </a:r>
            <a:r>
              <a:rPr lang="en-US" b="1" dirty="0" err="1">
                <a:latin typeface="Courier New" pitchFamily="49" charset="0"/>
              </a:rPr>
              <a:t>child_status</a:t>
            </a:r>
            <a:r>
              <a:rPr lang="en-US" b="1" dirty="0"/>
              <a:t> </a:t>
            </a:r>
            <a:r>
              <a:rPr lang="en-US" b="1" dirty="0">
                <a:latin typeface="Courier New" pitchFamily="49" charset="0"/>
              </a:rPr>
              <a:t>!= NULL</a:t>
            </a:r>
            <a:r>
              <a:rPr lang="en-US" dirty="0"/>
              <a:t>, then the </a:t>
            </a:r>
            <a:r>
              <a:rPr lang="en-US" dirty="0" smtClean="0"/>
              <a:t>integer it </a:t>
            </a:r>
            <a:r>
              <a:rPr lang="en-US" dirty="0"/>
              <a:t>points to will be set to  </a:t>
            </a:r>
            <a:r>
              <a:rPr lang="en-US" dirty="0" smtClean="0"/>
              <a:t>a value that indicates reason the child terminated and the exit status:</a:t>
            </a:r>
          </a:p>
          <a:p>
            <a:pPr lvl="2"/>
            <a:r>
              <a:rPr lang="en-US" dirty="0" smtClean="0"/>
              <a:t>Checked using macros defined in </a:t>
            </a:r>
            <a:r>
              <a:rPr lang="en-US" dirty="0" err="1" smtClean="0">
                <a:latin typeface="Courier New"/>
                <a:cs typeface="Courier New"/>
              </a:rPr>
              <a:t>wait.h</a:t>
            </a:r>
            <a:endParaRPr lang="en-US" dirty="0" smtClean="0">
              <a:latin typeface="Courier New"/>
              <a:cs typeface="Courier New"/>
            </a:endParaRPr>
          </a:p>
          <a:p>
            <a:pPr lvl="3"/>
            <a:r>
              <a:rPr lang="en-US" dirty="0" smtClean="0">
                <a:latin typeface="Courier New"/>
                <a:cs typeface="Courier New"/>
              </a:rPr>
              <a:t>WIFEXITED, WEXITSTATUS, WIFSIGNALED, WTERMSIG, WIFSTOPPED, WSTOPSIG, WIFCONTINUED</a:t>
            </a:r>
          </a:p>
          <a:p>
            <a:pPr lvl="3"/>
            <a:r>
              <a:rPr lang="en-US" dirty="0" smtClean="0">
                <a:latin typeface="Calibri"/>
                <a:cs typeface="Calibri"/>
              </a:rPr>
              <a:t>See textbook for details</a:t>
            </a: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1894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pitchFamily="49" charset="0"/>
              </a:rPr>
              <a:t>wait</a:t>
            </a:r>
            <a:r>
              <a:rPr lang="en-US"/>
              <a:t>: Synchronizing with Children</a:t>
            </a:r>
          </a:p>
        </p:txBody>
      </p:sp>
      <p:sp>
        <p:nvSpPr>
          <p:cNvPr id="506884" name="Text Box 4"/>
          <p:cNvSpPr txBox="1">
            <a:spLocks noChangeArrowheads="1"/>
          </p:cNvSpPr>
          <p:nvPr/>
        </p:nvSpPr>
        <p:spPr bwMode="auto">
          <a:xfrm>
            <a:off x="152400" y="1507391"/>
            <a:ext cx="5743580" cy="329320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fork9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child_status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"HC: hello from child\n"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exit(0);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}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{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"HP: </a:t>
            </a:r>
            <a:r>
              <a:rPr lang="da-DK" sz="1600" dirty="0" err="1">
                <a:solidFill>
                  <a:srgbClr val="9D206F"/>
                </a:solidFill>
                <a:latin typeface="Courier New"/>
                <a:cs typeface="Courier New"/>
              </a:rPr>
              <a:t>hello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 from </a:t>
            </a:r>
            <a:r>
              <a:rPr lang="da-DK" sz="1600" dirty="0" err="1">
                <a:solidFill>
                  <a:srgbClr val="9D206F"/>
                </a:solidFill>
                <a:latin typeface="Courier New"/>
                <a:cs typeface="Courier New"/>
              </a:rPr>
              <a:t>parent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\n"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wait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"CT: </a:t>
            </a:r>
            <a:r>
              <a:rPr lang="da-DK" sz="1600" dirty="0" err="1">
                <a:solidFill>
                  <a:srgbClr val="9D206F"/>
                </a:solidFill>
                <a:latin typeface="Courier New"/>
                <a:cs typeface="Courier New"/>
              </a:rPr>
              <a:t>child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 has </a:t>
            </a:r>
            <a:r>
              <a:rPr lang="da-DK" sz="1600" dirty="0" err="1">
                <a:solidFill>
                  <a:srgbClr val="9D206F"/>
                </a:solidFill>
                <a:latin typeface="Courier New"/>
                <a:cs typeface="Courier New"/>
              </a:rPr>
              <a:t>terminated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\n"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"Bye\n"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5936076" y="1959174"/>
            <a:ext cx="3131724" cy="1850826"/>
            <a:chOff x="4592180" y="4635500"/>
            <a:chExt cx="3367445" cy="1990135"/>
          </a:xfrm>
        </p:grpSpPr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5709180" y="62280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6639514" y="62314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259804" y="6265446"/>
              <a:ext cx="950256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 flipV="1">
              <a:off x="5800620" y="62704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6210159" y="6265446"/>
              <a:ext cx="947223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wait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flipV="1">
              <a:off x="6725234" y="62636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/>
            <p:cNvSpPr>
              <a:spLocks noChangeAspect="1"/>
            </p:cNvSpPr>
            <p:nvPr/>
          </p:nvSpPr>
          <p:spPr>
            <a:xfrm>
              <a:off x="7564128" y="62115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012402" y="6265446"/>
              <a:ext cx="947223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40" name="Oval 39"/>
            <p:cNvSpPr>
              <a:spLocks noChangeAspect="1"/>
            </p:cNvSpPr>
            <p:nvPr/>
          </p:nvSpPr>
          <p:spPr>
            <a:xfrm>
              <a:off x="4782080" y="62407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592180" y="6278146"/>
              <a:ext cx="799809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fork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 flipV="1">
              <a:off x="4873520" y="6272957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Elbow Connector 35"/>
            <p:cNvCxnSpPr>
              <a:endCxn id="44" idx="2"/>
            </p:cNvCxnSpPr>
            <p:nvPr/>
          </p:nvCxnSpPr>
          <p:spPr>
            <a:xfrm rot="5400000" flipH="1" flipV="1">
              <a:off x="4638234" y="5169845"/>
              <a:ext cx="1262381" cy="879511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Oval 43"/>
            <p:cNvSpPr>
              <a:spLocks noChangeAspect="1"/>
            </p:cNvSpPr>
            <p:nvPr/>
          </p:nvSpPr>
          <p:spPr>
            <a:xfrm>
              <a:off x="5709180" y="49326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5" name="Oval 44"/>
            <p:cNvSpPr>
              <a:spLocks noChangeAspect="1"/>
            </p:cNvSpPr>
            <p:nvPr/>
          </p:nvSpPr>
          <p:spPr>
            <a:xfrm>
              <a:off x="6639514" y="49360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222269" y="4940300"/>
              <a:ext cx="1017034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49" name="Straight Arrow Connector 48"/>
            <p:cNvCxnSpPr/>
            <p:nvPr/>
          </p:nvCxnSpPr>
          <p:spPr>
            <a:xfrm flipV="1">
              <a:off x="5800620" y="49750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endCxn id="29" idx="7"/>
            </p:cNvCxnSpPr>
            <p:nvPr/>
          </p:nvCxnSpPr>
          <p:spPr>
            <a:xfrm flipH="1">
              <a:off x="6717563" y="4971633"/>
              <a:ext cx="7671" cy="1273235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6242981" y="4639856"/>
              <a:ext cx="947223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exit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543922" y="5940811"/>
              <a:ext cx="446813" cy="3474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HP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543922" y="4635500"/>
              <a:ext cx="446813" cy="3474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HC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308765" y="5626100"/>
              <a:ext cx="570937" cy="5956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CT</a:t>
              </a:r>
            </a:p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</p:grpSp>
      <p:sp>
        <p:nvSpPr>
          <p:cNvPr id="62" name="Rectangle 3"/>
          <p:cNvSpPr>
            <a:spLocks noChangeArrowheads="1"/>
          </p:cNvSpPr>
          <p:nvPr/>
        </p:nvSpPr>
        <p:spPr bwMode="auto">
          <a:xfrm>
            <a:off x="4800600" y="4495800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124200" y="4999672"/>
            <a:ext cx="173793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HC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HP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CT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024964" y="4999672"/>
            <a:ext cx="189043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HP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CT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HC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124200" y="4999672"/>
            <a:ext cx="2743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Feasible output(s):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HC	HP 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HP	HC 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CT	CT 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	Bye	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  <p:bldP spid="31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553200" cy="573088"/>
          </a:xfrm>
        </p:spPr>
        <p:txBody>
          <a:bodyPr/>
          <a:lstStyle/>
          <a:p>
            <a:r>
              <a:rPr lang="en-US" dirty="0" smtClean="0">
                <a:latin typeface="Courier New" pitchFamily="49" charset="0"/>
              </a:rPr>
              <a:t>Another wait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578" y="1052512"/>
            <a:ext cx="8307388" cy="1233488"/>
          </a:xfrm>
        </p:spPr>
        <p:txBody>
          <a:bodyPr/>
          <a:lstStyle/>
          <a:p>
            <a:r>
              <a:rPr lang="en-US" sz="2000" b="0" dirty="0"/>
              <a:t>If multiple children completed, will take in arbitrary order</a:t>
            </a:r>
          </a:p>
          <a:p>
            <a:r>
              <a:rPr lang="en-US" sz="2000" b="0" dirty="0"/>
              <a:t>Can use macros WIFEXITED and WEXITSTATUS to get information about exit status</a:t>
            </a:r>
          </a:p>
        </p:txBody>
      </p:sp>
      <p:sp>
        <p:nvSpPr>
          <p:cNvPr id="500740" name="Text Box 4"/>
          <p:cNvSpPr txBox="1">
            <a:spLocks noChangeArrowheads="1"/>
          </p:cNvSpPr>
          <p:nvPr/>
        </p:nvSpPr>
        <p:spPr bwMode="auto">
          <a:xfrm>
            <a:off x="497084" y="2275106"/>
            <a:ext cx="7967145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fork10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[N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];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child_status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N; i++)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b-NO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[i] = fork()) == 0) {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exit(100+i); </a:t>
            </a:r>
            <a:r>
              <a:rPr lang="nb-NO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nb-N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 {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wpid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wait(&amp;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(WIFEXITED(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%d terminated with exit status 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wpid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WEXITSTATUS(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%d terminate abnormally\n"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258413" y="6195537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67844" y="493712"/>
            <a:ext cx="8839200" cy="573088"/>
          </a:xfrm>
        </p:spPr>
        <p:txBody>
          <a:bodyPr/>
          <a:lstStyle/>
          <a:p>
            <a:r>
              <a:rPr lang="en-US" sz="3400" dirty="0" err="1" smtClean="0">
                <a:latin typeface="Courier New" pitchFamily="49" charset="0"/>
              </a:rPr>
              <a:t>waitpid</a:t>
            </a:r>
            <a:r>
              <a:rPr lang="en-US" sz="3400" dirty="0" smtClean="0"/>
              <a:t>: </a:t>
            </a:r>
            <a:r>
              <a:rPr lang="en-US" sz="3400" dirty="0"/>
              <a:t>Waiting for a Specific Process</a:t>
            </a:r>
            <a:endParaRPr lang="en-US" sz="3400" dirty="0">
              <a:latin typeface="Courier New" pitchFamily="49" charset="0"/>
            </a:endParaRP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62966"/>
            <a:ext cx="8610600" cy="1099234"/>
          </a:xfrm>
        </p:spPr>
        <p:txBody>
          <a:bodyPr/>
          <a:lstStyle/>
          <a:p>
            <a:r>
              <a:rPr lang="en-US" sz="2000" dirty="0" err="1" smtClean="0">
                <a:latin typeface="Courier New" pitchFamily="49" charset="0"/>
              </a:rPr>
              <a:t>pid_t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</a:rPr>
              <a:t>waitpid</a:t>
            </a:r>
            <a:r>
              <a:rPr lang="en-US" sz="2000" dirty="0" smtClean="0">
                <a:latin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</a:rPr>
              <a:t>pid_t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</a:rPr>
              <a:t>pid</a:t>
            </a:r>
            <a:r>
              <a:rPr lang="en-US" sz="2000" dirty="0">
                <a:latin typeface="Courier New" pitchFamily="49" charset="0"/>
              </a:rPr>
              <a:t>, </a:t>
            </a:r>
            <a:r>
              <a:rPr lang="en-US" sz="2000" dirty="0" err="1" smtClean="0">
                <a:latin typeface="Courier New" pitchFamily="49" charset="0"/>
              </a:rPr>
              <a:t>int</a:t>
            </a:r>
            <a:r>
              <a:rPr lang="en-US" sz="2000" smtClean="0">
                <a:latin typeface="Courier New" pitchFamily="49" charset="0"/>
              </a:rPr>
              <a:t> *status</a:t>
            </a:r>
            <a:r>
              <a:rPr lang="en-US" sz="2000" dirty="0">
                <a:latin typeface="Courier New" pitchFamily="49" charset="0"/>
              </a:rPr>
              <a:t>, </a:t>
            </a:r>
            <a:r>
              <a:rPr lang="en-US" sz="2000" dirty="0" err="1" smtClean="0">
                <a:latin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</a:rPr>
              <a:t> options</a:t>
            </a:r>
            <a:r>
              <a:rPr lang="en-US" sz="2000" dirty="0">
                <a:latin typeface="Courier New" pitchFamily="49" charset="0"/>
              </a:rPr>
              <a:t>)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uspends </a:t>
            </a:r>
            <a:r>
              <a:rPr lang="en-US" dirty="0"/>
              <a:t>current process until specific process terminates</a:t>
            </a:r>
          </a:p>
          <a:p>
            <a:pPr lvl="1"/>
            <a:r>
              <a:rPr lang="en-US" dirty="0"/>
              <a:t>V</a:t>
            </a:r>
            <a:r>
              <a:rPr lang="en-US" dirty="0" smtClean="0"/>
              <a:t>arious </a:t>
            </a:r>
            <a:r>
              <a:rPr lang="en-US" dirty="0"/>
              <a:t>options </a:t>
            </a:r>
            <a:r>
              <a:rPr lang="en-US" dirty="0" smtClean="0"/>
              <a:t>(see textbook)</a:t>
            </a:r>
            <a:endParaRPr lang="en-US" dirty="0"/>
          </a:p>
        </p:txBody>
      </p:sp>
      <p:sp>
        <p:nvSpPr>
          <p:cNvPr id="501764" name="Text Box 4"/>
          <p:cNvSpPr txBox="1">
            <a:spLocks noChangeArrowheads="1"/>
          </p:cNvSpPr>
          <p:nvPr/>
        </p:nvSpPr>
        <p:spPr bwMode="auto">
          <a:xfrm>
            <a:off x="485286" y="2461716"/>
            <a:ext cx="7967145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fork11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[N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];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child_status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N; i++)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b-NO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[i] = fork()) == 0)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exit(100+i); </a:t>
            </a:r>
            <a:r>
              <a:rPr lang="nb-NO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nb-N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N-1; i &gt;= 0; i--) {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wpid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[i], &amp;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0);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(WIFEXITED(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"Child %d </a:t>
            </a:r>
            <a:r>
              <a:rPr lang="da-DK" sz="1600" dirty="0" err="1">
                <a:solidFill>
                  <a:srgbClr val="9D206F"/>
                </a:solidFill>
                <a:latin typeface="Courier New"/>
                <a:cs typeface="Courier New"/>
              </a:rPr>
              <a:t>terminated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 with exit status %d\n"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wpid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WEXITSTATUS(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%d terminate abnormally\n"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246615" y="6382147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573088"/>
          </a:xfrm>
        </p:spPr>
        <p:txBody>
          <a:bodyPr/>
          <a:lstStyle/>
          <a:p>
            <a:r>
              <a:rPr lang="en-US" sz="3400" dirty="0" err="1" smtClean="0">
                <a:latin typeface="Courier New" pitchFamily="49" charset="0"/>
              </a:rPr>
              <a:t>execve</a:t>
            </a:r>
            <a:r>
              <a:rPr lang="en-US" sz="3400" dirty="0" smtClean="0">
                <a:latin typeface="Courier" pitchFamily="49" charset="0"/>
              </a:rPr>
              <a:t>:</a:t>
            </a:r>
            <a:r>
              <a:rPr lang="en-US" sz="3400" dirty="0" smtClean="0"/>
              <a:t> </a:t>
            </a:r>
            <a:r>
              <a:rPr lang="en-US" sz="3400" dirty="0"/>
              <a:t>Loading and </a:t>
            </a:r>
            <a:r>
              <a:rPr lang="en-US" sz="3400" dirty="0" smtClean="0"/>
              <a:t>Running </a:t>
            </a:r>
            <a:r>
              <a:rPr lang="en-US" sz="3400" dirty="0"/>
              <a:t>Programs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763000" cy="5410200"/>
          </a:xfrm>
        </p:spPr>
        <p:txBody>
          <a:bodyPr/>
          <a:lstStyle/>
          <a:p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err="1" smtClean="0">
                <a:latin typeface="Courier New"/>
                <a:cs typeface="Courier New"/>
              </a:rPr>
              <a:t>execve</a:t>
            </a:r>
            <a:r>
              <a:rPr lang="en-US" sz="2000" dirty="0" smtClean="0">
                <a:latin typeface="Courier New"/>
                <a:cs typeface="Courier New"/>
              </a:rPr>
              <a:t>(char *filename, char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 err="1" smtClean="0">
                <a:latin typeface="Courier New"/>
                <a:cs typeface="Courier New"/>
              </a:rPr>
              <a:t>argv</a:t>
            </a:r>
            <a:r>
              <a:rPr lang="en-US" sz="2000" dirty="0" smtClean="0">
                <a:latin typeface="Courier New"/>
                <a:cs typeface="Courier New"/>
              </a:rPr>
              <a:t>[], char *</a:t>
            </a:r>
            <a:r>
              <a:rPr lang="en-US" sz="2000" dirty="0" err="1" smtClean="0">
                <a:latin typeface="Courier New"/>
                <a:cs typeface="Courier New"/>
              </a:rPr>
              <a:t>envp</a:t>
            </a:r>
            <a:r>
              <a:rPr lang="en-US" sz="2000" dirty="0" smtClean="0">
                <a:latin typeface="Courier New"/>
                <a:cs typeface="Courier New"/>
              </a:rPr>
              <a:t>[</a:t>
            </a:r>
            <a:r>
              <a:rPr lang="en-US" sz="2000" dirty="0">
                <a:latin typeface="Courier New"/>
                <a:cs typeface="Courier New"/>
              </a:rPr>
              <a:t>]</a:t>
            </a:r>
            <a:r>
              <a:rPr lang="en-US" sz="2000" dirty="0" smtClean="0">
                <a:latin typeface="Courier New"/>
                <a:cs typeface="Courier New"/>
              </a:rPr>
              <a:t>)</a:t>
            </a:r>
            <a:endParaRPr lang="en-US" dirty="0" smtClean="0"/>
          </a:p>
          <a:p>
            <a:r>
              <a:rPr lang="en-US" dirty="0" smtClean="0"/>
              <a:t>Loads </a:t>
            </a:r>
            <a:r>
              <a:rPr lang="en-US" dirty="0"/>
              <a:t>and </a:t>
            </a:r>
            <a:r>
              <a:rPr lang="en-US" dirty="0" smtClean="0"/>
              <a:t>runs in the current process: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xecutable  file </a:t>
            </a:r>
            <a:r>
              <a:rPr lang="en-US" b="1" dirty="0" smtClean="0">
                <a:latin typeface="Courier New" pitchFamily="49" charset="0"/>
                <a:ea typeface="+mn-ea"/>
                <a:cs typeface="+mn-cs"/>
              </a:rPr>
              <a:t>filename</a:t>
            </a:r>
          </a:p>
          <a:p>
            <a:pPr lvl="2"/>
            <a:r>
              <a:rPr lang="en-US" dirty="0" smtClean="0">
                <a:latin typeface="Calibri"/>
                <a:ea typeface="+mn-ea"/>
                <a:cs typeface="Calibri"/>
              </a:rPr>
              <a:t>Can be object file or script file beginning with </a:t>
            </a:r>
            <a:r>
              <a:rPr lang="en-US" dirty="0" smtClean="0">
                <a:latin typeface="Courier New"/>
                <a:ea typeface="+mn-ea"/>
                <a:cs typeface="Courier New"/>
              </a:rPr>
              <a:t>#!interpreter          </a:t>
            </a:r>
            <a:r>
              <a:rPr lang="en-US" dirty="0" smtClean="0">
                <a:latin typeface="Calibri"/>
                <a:ea typeface="+mn-ea"/>
                <a:cs typeface="Calibri"/>
              </a:rPr>
              <a:t>(e.g., </a:t>
            </a:r>
            <a:r>
              <a:rPr lang="en-US" dirty="0" smtClean="0">
                <a:latin typeface="Courier New"/>
                <a:ea typeface="+mn-ea"/>
                <a:cs typeface="Courier New"/>
              </a:rPr>
              <a:t>#!/bin/bash</a:t>
            </a:r>
            <a:r>
              <a:rPr lang="en-US" dirty="0" smtClean="0">
                <a:latin typeface="Calibri"/>
                <a:ea typeface="+mn-ea"/>
                <a:cs typeface="Calibri"/>
              </a:rPr>
              <a:t>)</a:t>
            </a:r>
            <a:endParaRPr lang="en-US" dirty="0" smtClean="0">
              <a:latin typeface="Courier New"/>
              <a:ea typeface="+mn-ea"/>
              <a:cs typeface="Courier New"/>
            </a:endParaRPr>
          </a:p>
          <a:p>
            <a:pPr lvl="1"/>
            <a:r>
              <a:rPr lang="en-US" dirty="0" smtClean="0"/>
              <a:t>…with argument list </a:t>
            </a:r>
            <a:r>
              <a:rPr lang="en-US" b="1" dirty="0" err="1" smtClean="0">
                <a:latin typeface="Courier New" pitchFamily="49" charset="0"/>
                <a:ea typeface="+mn-ea"/>
                <a:cs typeface="+mn-cs"/>
              </a:rPr>
              <a:t>argv</a:t>
            </a:r>
            <a:endParaRPr lang="en-US" b="1" dirty="0" smtClean="0">
              <a:latin typeface="Courier New" pitchFamily="49" charset="0"/>
              <a:ea typeface="+mn-ea"/>
              <a:cs typeface="+mn-cs"/>
            </a:endParaRPr>
          </a:p>
          <a:p>
            <a:pPr lvl="2"/>
            <a:r>
              <a:rPr lang="en-US" dirty="0" smtClean="0">
                <a:latin typeface="Calibri"/>
                <a:ea typeface="+mn-ea"/>
                <a:cs typeface="Calibri"/>
              </a:rPr>
              <a:t>By convention </a:t>
            </a:r>
            <a:r>
              <a:rPr lang="en-US" b="1" dirty="0" err="1" smtClean="0">
                <a:latin typeface="Courier New" pitchFamily="49" charset="0"/>
                <a:ea typeface="+mn-ea"/>
                <a:cs typeface="+mn-cs"/>
              </a:rPr>
              <a:t>argv</a:t>
            </a:r>
            <a:r>
              <a:rPr lang="en-US" b="1" dirty="0" smtClean="0">
                <a:latin typeface="Courier New" pitchFamily="49" charset="0"/>
                <a:ea typeface="+mn-ea"/>
                <a:cs typeface="+mn-cs"/>
              </a:rPr>
              <a:t>[0]==filename</a:t>
            </a:r>
          </a:p>
          <a:p>
            <a:pPr lvl="1"/>
            <a:r>
              <a:rPr lang="en-US" dirty="0" smtClean="0"/>
              <a:t>…and  environment variable </a:t>
            </a:r>
            <a:r>
              <a:rPr lang="en-US" dirty="0" smtClean="0">
                <a:latin typeface="Calibri"/>
                <a:ea typeface="+mn-ea"/>
                <a:cs typeface="Calibri"/>
              </a:rPr>
              <a:t>list</a:t>
            </a:r>
            <a:r>
              <a:rPr lang="en-US" b="1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b="1" dirty="0" err="1" smtClean="0">
                <a:latin typeface="Courier New" pitchFamily="49" charset="0"/>
                <a:ea typeface="+mn-ea"/>
                <a:cs typeface="+mn-cs"/>
              </a:rPr>
              <a:t>envp</a:t>
            </a:r>
            <a:endParaRPr lang="en-US" b="1" dirty="0" smtClean="0">
              <a:latin typeface="Courier New" pitchFamily="49" charset="0"/>
              <a:ea typeface="+mn-ea"/>
              <a:cs typeface="+mn-cs"/>
            </a:endParaRPr>
          </a:p>
          <a:p>
            <a:pPr lvl="2"/>
            <a:r>
              <a:rPr lang="en-US" dirty="0" smtClean="0"/>
              <a:t>“</a:t>
            </a:r>
            <a:r>
              <a:rPr lang="en-US" dirty="0"/>
              <a:t>name=value” </a:t>
            </a:r>
            <a:r>
              <a:rPr lang="en-US" dirty="0" smtClean="0"/>
              <a:t>strings (e.g., </a:t>
            </a:r>
            <a:r>
              <a:rPr lang="en-US" dirty="0" smtClean="0">
                <a:latin typeface="Courier New"/>
                <a:cs typeface="Courier New"/>
              </a:rPr>
              <a:t>USER=</a:t>
            </a:r>
            <a:r>
              <a:rPr lang="en-US" dirty="0" err="1" smtClean="0">
                <a:latin typeface="Courier New"/>
                <a:cs typeface="Courier New"/>
              </a:rPr>
              <a:t>droh</a:t>
            </a:r>
            <a:r>
              <a:rPr lang="en-US" dirty="0" smtClean="0"/>
              <a:t>)</a:t>
            </a:r>
            <a:endParaRPr lang="en-US" dirty="0"/>
          </a:p>
          <a:p>
            <a:pPr lvl="2"/>
            <a:r>
              <a:rPr lang="en-US" dirty="0" err="1" smtClean="0">
                <a:latin typeface="Courier New"/>
                <a:cs typeface="Courier New"/>
              </a:rPr>
              <a:t>getenv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putenv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printenv</a:t>
            </a:r>
            <a:endParaRPr lang="en-US" b="1" dirty="0" smtClean="0">
              <a:latin typeface="Courier New" pitchFamily="49" charset="0"/>
              <a:ea typeface="+mn-ea"/>
              <a:cs typeface="+mn-cs"/>
            </a:endParaRPr>
          </a:p>
          <a:p>
            <a:r>
              <a:rPr lang="en-US" dirty="0" smtClean="0"/>
              <a:t>Overwrites code, data, and stack</a:t>
            </a:r>
          </a:p>
          <a:p>
            <a:pPr lvl="1"/>
            <a:r>
              <a:rPr lang="en-US" dirty="0" smtClean="0"/>
              <a:t>Retains PID, open files and signal context</a:t>
            </a:r>
          </a:p>
          <a:p>
            <a:r>
              <a:rPr lang="en-US" dirty="0" smtClean="0"/>
              <a:t>Called </a:t>
            </a:r>
            <a:r>
              <a:rPr lang="en-US" dirty="0" smtClean="0">
                <a:solidFill>
                  <a:srgbClr val="FF0000"/>
                </a:solidFill>
              </a:rPr>
              <a:t>once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never </a:t>
            </a:r>
            <a:r>
              <a:rPr lang="en-US" dirty="0" smtClean="0"/>
              <a:t>returns</a:t>
            </a:r>
          </a:p>
          <a:p>
            <a:pPr lvl="1"/>
            <a:r>
              <a:rPr lang="en-US" dirty="0" smtClean="0"/>
              <a:t>…except if there is an error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0"/>
            <a:ext cx="3259926" cy="1905000"/>
          </a:xfrm>
        </p:spPr>
        <p:txBody>
          <a:bodyPr/>
          <a:lstStyle/>
          <a:p>
            <a:r>
              <a:rPr lang="en-US" dirty="0" smtClean="0"/>
              <a:t>Structure of </a:t>
            </a:r>
            <a:br>
              <a:rPr lang="en-US" dirty="0" smtClean="0"/>
            </a:br>
            <a:r>
              <a:rPr lang="en-US" dirty="0" smtClean="0"/>
              <a:t>the stack when a new program starts</a:t>
            </a:r>
            <a:endParaRPr lang="en-US" dirty="0"/>
          </a:p>
        </p:txBody>
      </p:sp>
      <p:sp>
        <p:nvSpPr>
          <p:cNvPr id="38" name="Rectangle 379"/>
          <p:cNvSpPr>
            <a:spLocks noChangeArrowheads="1"/>
          </p:cNvSpPr>
          <p:nvPr/>
        </p:nvSpPr>
        <p:spPr bwMode="auto">
          <a:xfrm>
            <a:off x="3997944" y="381000"/>
            <a:ext cx="2819400" cy="685800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Null-terminated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environment variable strings</a:t>
            </a:r>
          </a:p>
        </p:txBody>
      </p:sp>
      <p:sp>
        <p:nvSpPr>
          <p:cNvPr id="39" name="Rectangle 381"/>
          <p:cNvSpPr>
            <a:spLocks noChangeArrowheads="1"/>
          </p:cNvSpPr>
          <p:nvPr/>
        </p:nvSpPr>
        <p:spPr bwMode="auto">
          <a:xfrm>
            <a:off x="3997944" y="1066800"/>
            <a:ext cx="2819400" cy="685800"/>
          </a:xfrm>
          <a:prstGeom prst="rect">
            <a:avLst/>
          </a:prstGeom>
          <a:solidFill>
            <a:srgbClr val="ADADEB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Null-terminated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command-line arg strings</a:t>
            </a:r>
          </a:p>
        </p:txBody>
      </p:sp>
      <p:sp>
        <p:nvSpPr>
          <p:cNvPr id="40" name="Rectangle 382"/>
          <p:cNvSpPr>
            <a:spLocks noChangeArrowheads="1"/>
          </p:cNvSpPr>
          <p:nvPr/>
        </p:nvSpPr>
        <p:spPr bwMode="auto">
          <a:xfrm>
            <a:off x="3997944" y="1752600"/>
            <a:ext cx="2819400" cy="304800"/>
          </a:xfrm>
          <a:prstGeom prst="rect">
            <a:avLst/>
          </a:prstGeom>
          <a:solidFill>
            <a:srgbClr val="C0C0C0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1" name="Rectangle 383"/>
          <p:cNvSpPr>
            <a:spLocks noChangeArrowheads="1"/>
          </p:cNvSpPr>
          <p:nvPr/>
        </p:nvSpPr>
        <p:spPr bwMode="auto">
          <a:xfrm>
            <a:off x="3997944" y="2057400"/>
            <a:ext cx="2819400" cy="304800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envp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[n] == NULL</a:t>
            </a:r>
          </a:p>
        </p:txBody>
      </p:sp>
      <p:sp>
        <p:nvSpPr>
          <p:cNvPr id="42" name="Rectangle 384"/>
          <p:cNvSpPr>
            <a:spLocks noChangeArrowheads="1"/>
          </p:cNvSpPr>
          <p:nvPr/>
        </p:nvSpPr>
        <p:spPr bwMode="auto">
          <a:xfrm>
            <a:off x="3997944" y="2362200"/>
            <a:ext cx="2819400" cy="304800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envp[n-1]</a:t>
            </a:r>
          </a:p>
        </p:txBody>
      </p:sp>
      <p:sp>
        <p:nvSpPr>
          <p:cNvPr id="43" name="Rectangle 385"/>
          <p:cNvSpPr>
            <a:spLocks noChangeArrowheads="1"/>
          </p:cNvSpPr>
          <p:nvPr/>
        </p:nvSpPr>
        <p:spPr bwMode="auto">
          <a:xfrm>
            <a:off x="3997944" y="2667000"/>
            <a:ext cx="2819400" cy="304800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...</a:t>
            </a:r>
          </a:p>
        </p:txBody>
      </p:sp>
      <p:sp>
        <p:nvSpPr>
          <p:cNvPr id="44" name="Rectangle 386"/>
          <p:cNvSpPr>
            <a:spLocks noChangeArrowheads="1"/>
          </p:cNvSpPr>
          <p:nvPr/>
        </p:nvSpPr>
        <p:spPr bwMode="auto">
          <a:xfrm>
            <a:off x="3997944" y="2971800"/>
            <a:ext cx="2819400" cy="304800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envp[0]</a:t>
            </a:r>
          </a:p>
        </p:txBody>
      </p:sp>
      <p:sp>
        <p:nvSpPr>
          <p:cNvPr id="45" name="Rectangle 387"/>
          <p:cNvSpPr>
            <a:spLocks noChangeArrowheads="1"/>
          </p:cNvSpPr>
          <p:nvPr/>
        </p:nvSpPr>
        <p:spPr bwMode="auto">
          <a:xfrm>
            <a:off x="3997944" y="3276600"/>
            <a:ext cx="28194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argv[argc] = NULL</a:t>
            </a:r>
          </a:p>
        </p:txBody>
      </p:sp>
      <p:sp>
        <p:nvSpPr>
          <p:cNvPr id="46" name="Rectangle 388"/>
          <p:cNvSpPr>
            <a:spLocks noChangeArrowheads="1"/>
          </p:cNvSpPr>
          <p:nvPr/>
        </p:nvSpPr>
        <p:spPr bwMode="auto">
          <a:xfrm>
            <a:off x="3997944" y="3581400"/>
            <a:ext cx="2819400" cy="304800"/>
          </a:xfrm>
          <a:prstGeom prst="rect">
            <a:avLst/>
          </a:prstGeom>
          <a:solidFill>
            <a:srgbClr val="ADADEB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argv[argc-1]</a:t>
            </a:r>
          </a:p>
        </p:txBody>
      </p:sp>
      <p:sp>
        <p:nvSpPr>
          <p:cNvPr id="47" name="Rectangle 389"/>
          <p:cNvSpPr>
            <a:spLocks noChangeArrowheads="1"/>
          </p:cNvSpPr>
          <p:nvPr/>
        </p:nvSpPr>
        <p:spPr bwMode="auto">
          <a:xfrm>
            <a:off x="3997944" y="3886200"/>
            <a:ext cx="2819400" cy="304800"/>
          </a:xfrm>
          <a:prstGeom prst="rect">
            <a:avLst/>
          </a:prstGeom>
          <a:solidFill>
            <a:srgbClr val="ADADEB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...</a:t>
            </a:r>
          </a:p>
        </p:txBody>
      </p:sp>
      <p:sp>
        <p:nvSpPr>
          <p:cNvPr id="48" name="Rectangle 390"/>
          <p:cNvSpPr>
            <a:spLocks noChangeArrowheads="1"/>
          </p:cNvSpPr>
          <p:nvPr/>
        </p:nvSpPr>
        <p:spPr bwMode="auto">
          <a:xfrm>
            <a:off x="3997944" y="4191000"/>
            <a:ext cx="2819400" cy="304800"/>
          </a:xfrm>
          <a:prstGeom prst="rect">
            <a:avLst/>
          </a:prstGeom>
          <a:solidFill>
            <a:srgbClr val="ADADEB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argv[0]</a:t>
            </a:r>
          </a:p>
        </p:txBody>
      </p:sp>
      <p:sp>
        <p:nvSpPr>
          <p:cNvPr id="49" name="Rectangle 399"/>
          <p:cNvSpPr>
            <a:spLocks noChangeArrowheads="1"/>
          </p:cNvSpPr>
          <p:nvPr/>
        </p:nvSpPr>
        <p:spPr bwMode="auto">
          <a:xfrm>
            <a:off x="4009385" y="5488077"/>
            <a:ext cx="2819400" cy="685800"/>
          </a:xfrm>
          <a:prstGeom prst="rect">
            <a:avLst/>
          </a:prstGeom>
          <a:noFill/>
          <a:ln w="12700">
            <a:solidFill>
              <a:srgbClr val="000000"/>
            </a:solidFill>
            <a:prstDash val="sys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Future stack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frame for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main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0" name="Text Box 401"/>
          <p:cNvSpPr txBox="1">
            <a:spLocks noChangeArrowheads="1"/>
          </p:cNvSpPr>
          <p:nvPr/>
        </p:nvSpPr>
        <p:spPr bwMode="auto">
          <a:xfrm>
            <a:off x="7709422" y="2416442"/>
            <a:ext cx="1339279" cy="646331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environ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</a:rPr>
              <a:t>(global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</a:rPr>
              <a:t>var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</a:rPr>
              <a:t>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Helvetica"/>
            </a:endParaRPr>
          </a:p>
        </p:txBody>
      </p:sp>
      <p:sp>
        <p:nvSpPr>
          <p:cNvPr id="51" name="Line 406"/>
          <p:cNvSpPr>
            <a:spLocks noChangeShapeType="1"/>
          </p:cNvSpPr>
          <p:nvPr/>
        </p:nvSpPr>
        <p:spPr bwMode="auto">
          <a:xfrm flipV="1">
            <a:off x="3045404" y="4435332"/>
            <a:ext cx="961021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2" name="Line 407"/>
          <p:cNvSpPr>
            <a:spLocks noChangeShapeType="1"/>
          </p:cNvSpPr>
          <p:nvPr/>
        </p:nvSpPr>
        <p:spPr bwMode="auto">
          <a:xfrm flipH="1">
            <a:off x="3616944" y="4279900"/>
            <a:ext cx="4953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3" name="Line 408"/>
          <p:cNvSpPr>
            <a:spLocks noChangeShapeType="1"/>
          </p:cNvSpPr>
          <p:nvPr/>
        </p:nvSpPr>
        <p:spPr bwMode="auto">
          <a:xfrm flipV="1">
            <a:off x="3616944" y="1676400"/>
            <a:ext cx="0" cy="25908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4" name="Line 409"/>
          <p:cNvSpPr>
            <a:spLocks noChangeShapeType="1"/>
          </p:cNvSpPr>
          <p:nvPr/>
        </p:nvSpPr>
        <p:spPr bwMode="auto">
          <a:xfrm>
            <a:off x="3616944" y="1676400"/>
            <a:ext cx="381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5" name="Line 411"/>
          <p:cNvSpPr>
            <a:spLocks noChangeShapeType="1"/>
          </p:cNvSpPr>
          <p:nvPr/>
        </p:nvSpPr>
        <p:spPr bwMode="auto">
          <a:xfrm flipH="1">
            <a:off x="6703044" y="3060700"/>
            <a:ext cx="4953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6" name="Line 412"/>
          <p:cNvSpPr>
            <a:spLocks noChangeShapeType="1"/>
          </p:cNvSpPr>
          <p:nvPr/>
        </p:nvSpPr>
        <p:spPr bwMode="auto">
          <a:xfrm flipH="1" flipV="1">
            <a:off x="7236444" y="990600"/>
            <a:ext cx="0" cy="20574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7" name="Line 413"/>
          <p:cNvSpPr>
            <a:spLocks noChangeShapeType="1"/>
          </p:cNvSpPr>
          <p:nvPr/>
        </p:nvSpPr>
        <p:spPr bwMode="auto">
          <a:xfrm>
            <a:off x="6817344" y="990600"/>
            <a:ext cx="381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8" name="Oval 417"/>
          <p:cNvSpPr>
            <a:spLocks noChangeAspect="1" noChangeArrowheads="1"/>
          </p:cNvSpPr>
          <p:nvPr/>
        </p:nvSpPr>
        <p:spPr bwMode="auto">
          <a:xfrm>
            <a:off x="4112244" y="4238625"/>
            <a:ext cx="92075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9" name="Oval 419"/>
          <p:cNvSpPr>
            <a:spLocks noChangeAspect="1" noChangeArrowheads="1"/>
          </p:cNvSpPr>
          <p:nvPr/>
        </p:nvSpPr>
        <p:spPr bwMode="auto">
          <a:xfrm>
            <a:off x="6626844" y="3019425"/>
            <a:ext cx="92075" cy="92075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0" name="Text Box 421"/>
          <p:cNvSpPr txBox="1">
            <a:spLocks noChangeArrowheads="1"/>
          </p:cNvSpPr>
          <p:nvPr/>
        </p:nvSpPr>
        <p:spPr bwMode="auto">
          <a:xfrm>
            <a:off x="7040835" y="288409"/>
            <a:ext cx="14927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Bottom of stack</a:t>
            </a:r>
          </a:p>
        </p:txBody>
      </p:sp>
      <p:sp>
        <p:nvSpPr>
          <p:cNvPr id="61" name="Text Box 422"/>
          <p:cNvSpPr txBox="1">
            <a:spLocks noChangeArrowheads="1"/>
          </p:cNvSpPr>
          <p:nvPr/>
        </p:nvSpPr>
        <p:spPr bwMode="auto">
          <a:xfrm>
            <a:off x="7027849" y="5251303"/>
            <a:ext cx="12234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Top of stack</a:t>
            </a:r>
          </a:p>
        </p:txBody>
      </p:sp>
      <p:sp>
        <p:nvSpPr>
          <p:cNvPr id="64" name="Line 431"/>
          <p:cNvSpPr>
            <a:spLocks noChangeShapeType="1"/>
          </p:cNvSpPr>
          <p:nvPr/>
        </p:nvSpPr>
        <p:spPr bwMode="auto">
          <a:xfrm>
            <a:off x="7406067" y="3154102"/>
            <a:ext cx="398673" cy="194247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5" name="Line 433"/>
          <p:cNvSpPr>
            <a:spLocks noChangeShapeType="1"/>
          </p:cNvSpPr>
          <p:nvPr/>
        </p:nvSpPr>
        <p:spPr bwMode="auto">
          <a:xfrm flipH="1">
            <a:off x="6830040" y="3153838"/>
            <a:ext cx="585722" cy="16008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6" name="Text Box 401"/>
          <p:cNvSpPr txBox="1">
            <a:spLocks noChangeArrowheads="1"/>
          </p:cNvSpPr>
          <p:nvPr/>
        </p:nvSpPr>
        <p:spPr bwMode="auto">
          <a:xfrm>
            <a:off x="1912773" y="4132836"/>
            <a:ext cx="1113312" cy="58477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argv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(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</a:rPr>
              <a:t>in 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cs typeface="Courier New"/>
              </a:rPr>
              <a:t>%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cs typeface="Courier New"/>
              </a:rPr>
              <a:t>rsi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</a:rPr>
              <a:t>)</a:t>
            </a:r>
          </a:p>
        </p:txBody>
      </p:sp>
      <p:sp>
        <p:nvSpPr>
          <p:cNvPr id="67" name="Text Box 401"/>
          <p:cNvSpPr txBox="1">
            <a:spLocks noChangeArrowheads="1"/>
          </p:cNvSpPr>
          <p:nvPr/>
        </p:nvSpPr>
        <p:spPr bwMode="auto">
          <a:xfrm>
            <a:off x="7781869" y="3243116"/>
            <a:ext cx="1189831" cy="620121"/>
          </a:xfrm>
          <a:prstGeom prst="rect">
            <a:avLst/>
          </a:prstGeom>
          <a:solidFill>
            <a:srgbClr val="D5F1C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square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envp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</a:rPr>
              <a:t>(in 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cs typeface="Courier New"/>
              </a:rPr>
              <a:t>%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cs typeface="Courier New"/>
              </a:rPr>
              <a:t>rdx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</a:rPr>
              <a:t>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Helvetica"/>
            </a:endParaRPr>
          </a:p>
        </p:txBody>
      </p:sp>
      <p:sp>
        <p:nvSpPr>
          <p:cNvPr id="68" name="Line 431"/>
          <p:cNvSpPr>
            <a:spLocks noChangeShapeType="1"/>
          </p:cNvSpPr>
          <p:nvPr/>
        </p:nvSpPr>
        <p:spPr bwMode="auto">
          <a:xfrm flipV="1">
            <a:off x="7421182" y="2940361"/>
            <a:ext cx="398673" cy="194247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9" name="Rectangle 379"/>
          <p:cNvSpPr>
            <a:spLocks noChangeArrowheads="1"/>
          </p:cNvSpPr>
          <p:nvPr/>
        </p:nvSpPr>
        <p:spPr bwMode="auto">
          <a:xfrm>
            <a:off x="4001615" y="4801237"/>
            <a:ext cx="28194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Stack frame for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cs typeface="Courier New"/>
              </a:rPr>
              <a:t>libc_start_main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/>
              <a:cs typeface="Courier New"/>
            </a:endParaRPr>
          </a:p>
        </p:txBody>
      </p:sp>
      <p:sp>
        <p:nvSpPr>
          <p:cNvPr id="70" name="Rectangle 382"/>
          <p:cNvSpPr>
            <a:spLocks noChangeArrowheads="1"/>
          </p:cNvSpPr>
          <p:nvPr/>
        </p:nvSpPr>
        <p:spPr bwMode="auto">
          <a:xfrm>
            <a:off x="4001614" y="4502315"/>
            <a:ext cx="2819400" cy="304800"/>
          </a:xfrm>
          <a:prstGeom prst="rect">
            <a:avLst/>
          </a:prstGeom>
          <a:solidFill>
            <a:srgbClr val="C0C0C0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1" name="Text Box 401"/>
          <p:cNvSpPr txBox="1">
            <a:spLocks noChangeArrowheads="1"/>
          </p:cNvSpPr>
          <p:nvPr/>
        </p:nvSpPr>
        <p:spPr bwMode="auto">
          <a:xfrm>
            <a:off x="1905000" y="4914535"/>
            <a:ext cx="1113312" cy="58477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argc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rPr>
              <a:t>(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</a:rPr>
              <a:t>in 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cs typeface="Courier New"/>
              </a:rPr>
              <a:t>%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cs typeface="Courier New"/>
              </a:rPr>
              <a:t>rdi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63060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execve</a:t>
            </a:r>
            <a:r>
              <a:rPr lang="en-US" dirty="0" smtClean="0"/>
              <a:t> Example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685800" y="2044580"/>
            <a:ext cx="7129340" cy="1393002"/>
            <a:chOff x="685800" y="3352800"/>
            <a:chExt cx="7129340" cy="1393002"/>
          </a:xfrm>
        </p:grpSpPr>
        <p:sp>
          <p:nvSpPr>
            <p:cNvPr id="13" name="Rectangle 23"/>
            <p:cNvSpPr>
              <a:spLocks noChangeArrowheads="1"/>
            </p:cNvSpPr>
            <p:nvPr/>
          </p:nvSpPr>
          <p:spPr bwMode="auto">
            <a:xfrm>
              <a:off x="2590800" y="3352800"/>
              <a:ext cx="2209800" cy="304800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800" b="0" dirty="0" err="1" smtClean="0">
                  <a:latin typeface="Courier New"/>
                  <a:cs typeface="Courier New"/>
                </a:rPr>
                <a:t>envp</a:t>
              </a:r>
              <a:r>
                <a:rPr lang="en-US" sz="1800" b="0" dirty="0" smtClean="0">
                  <a:latin typeface="Courier New"/>
                  <a:cs typeface="Courier New"/>
                </a:rPr>
                <a:t>[n] = NULL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5" name="Rectangle 23"/>
            <p:cNvSpPr>
              <a:spLocks noChangeArrowheads="1"/>
            </p:cNvSpPr>
            <p:nvPr/>
          </p:nvSpPr>
          <p:spPr bwMode="auto">
            <a:xfrm>
              <a:off x="2590800" y="3657600"/>
              <a:ext cx="2209800" cy="304800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800" b="0" dirty="0" err="1" smtClean="0">
                  <a:latin typeface="Courier New"/>
                  <a:cs typeface="Courier New"/>
                </a:rPr>
                <a:t>envp</a:t>
              </a:r>
              <a:r>
                <a:rPr lang="en-US" sz="1800" b="0" dirty="0" smtClean="0">
                  <a:latin typeface="Courier New"/>
                  <a:cs typeface="Courier New"/>
                </a:rPr>
                <a:t>[n-1]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" name="Rectangle 23"/>
            <p:cNvSpPr>
              <a:spLocks noChangeArrowheads="1"/>
            </p:cNvSpPr>
            <p:nvPr/>
          </p:nvSpPr>
          <p:spPr bwMode="auto">
            <a:xfrm>
              <a:off x="2590800" y="4267200"/>
              <a:ext cx="2209800" cy="293132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800" b="0" dirty="0" err="1" smtClean="0">
                  <a:latin typeface="Courier New"/>
                  <a:cs typeface="Courier New"/>
                </a:rPr>
                <a:t>envp</a:t>
              </a:r>
              <a:r>
                <a:rPr lang="en-US" sz="1800" b="0" dirty="0" smtClean="0">
                  <a:latin typeface="Courier New"/>
                  <a:cs typeface="Courier New"/>
                </a:rPr>
                <a:t>[0]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7" name="Rectangle 23"/>
            <p:cNvSpPr>
              <a:spLocks noChangeArrowheads="1"/>
            </p:cNvSpPr>
            <p:nvPr/>
          </p:nvSpPr>
          <p:spPr bwMode="auto">
            <a:xfrm>
              <a:off x="2590800" y="3962400"/>
              <a:ext cx="2209800" cy="304800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800" b="0" dirty="0" smtClean="0">
                  <a:latin typeface="Courier New"/>
                  <a:cs typeface="Courier New"/>
                </a:rPr>
                <a:t>…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562600" y="4234130"/>
              <a:ext cx="17011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00"/>
                  </a:solidFill>
                  <a:latin typeface="Courier New"/>
                  <a:cs typeface="Courier New"/>
                </a:rPr>
                <a:t>"</a:t>
              </a:r>
              <a:r>
                <a:rPr lang="en-US" sz="1800" b="0" dirty="0" smtClean="0">
                  <a:latin typeface="Courier New"/>
                  <a:cs typeface="Courier New"/>
                </a:rPr>
                <a:t>USER=</a:t>
              </a:r>
              <a:r>
                <a:rPr lang="en-US" sz="1800" b="0" dirty="0" err="1" smtClean="0">
                  <a:latin typeface="Courier New"/>
                  <a:cs typeface="Courier New"/>
                </a:rPr>
                <a:t>droh</a:t>
              </a:r>
              <a:r>
                <a:rPr lang="en-US" sz="1800" dirty="0">
                  <a:solidFill>
                    <a:srgbClr val="000000"/>
                  </a:solidFill>
                  <a:latin typeface="Courier New"/>
                  <a:cs typeface="Courier New"/>
                </a:rPr>
                <a:t>"</a:t>
              </a:r>
              <a:endParaRPr lang="en-US" sz="1800" dirty="0" smtClean="0">
                <a:latin typeface="Courier New"/>
                <a:cs typeface="Courier New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562600" y="3624074"/>
              <a:ext cx="22525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00"/>
                  </a:solidFill>
                  <a:latin typeface="Courier New"/>
                  <a:cs typeface="Courier New"/>
                </a:rPr>
                <a:t>"</a:t>
              </a:r>
              <a:r>
                <a:rPr lang="en-US" sz="1800" b="0" dirty="0" smtClean="0">
                  <a:latin typeface="Courier New"/>
                  <a:cs typeface="Courier New"/>
                </a:rPr>
                <a:t>PWD=/</a:t>
              </a:r>
              <a:r>
                <a:rPr lang="en-US" sz="1800" b="0" dirty="0" err="1" smtClean="0">
                  <a:latin typeface="Courier New"/>
                  <a:cs typeface="Courier New"/>
                </a:rPr>
                <a:t>usr</a:t>
              </a:r>
              <a:r>
                <a:rPr lang="en-US" sz="1800" b="0" dirty="0" smtClean="0">
                  <a:latin typeface="Courier New"/>
                  <a:cs typeface="Courier New"/>
                </a:rPr>
                <a:t>/</a:t>
              </a:r>
              <a:r>
                <a:rPr lang="en-US" sz="1800" b="0" dirty="0" err="1" smtClean="0">
                  <a:latin typeface="Courier New"/>
                  <a:cs typeface="Courier New"/>
                </a:rPr>
                <a:t>droh</a:t>
              </a:r>
              <a:r>
                <a:rPr lang="en-US" sz="1800" dirty="0">
                  <a:solidFill>
                    <a:srgbClr val="000000"/>
                  </a:solidFill>
                  <a:latin typeface="Courier New"/>
                  <a:cs typeface="Courier New"/>
                </a:rPr>
                <a:t>"</a:t>
              </a:r>
              <a:endParaRPr lang="en-US" sz="1800" dirty="0" smtClean="0">
                <a:latin typeface="Courier New"/>
                <a:cs typeface="Courier New"/>
              </a:endParaRPr>
            </a:p>
          </p:txBody>
        </p:sp>
        <p:cxnSp>
          <p:nvCxnSpPr>
            <p:cNvPr id="47" name="Straight Arrow Connector 46"/>
            <p:cNvCxnSpPr>
              <a:stCxn id="16" idx="3"/>
              <a:endCxn id="33" idx="1"/>
            </p:cNvCxnSpPr>
            <p:nvPr/>
          </p:nvCxnSpPr>
          <p:spPr bwMode="auto">
            <a:xfrm>
              <a:off x="4800600" y="4413766"/>
              <a:ext cx="762000" cy="503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3" name="Straight Arrow Connector 52"/>
            <p:cNvCxnSpPr>
              <a:stCxn id="15" idx="3"/>
              <a:endCxn id="35" idx="1"/>
            </p:cNvCxnSpPr>
            <p:nvPr/>
          </p:nvCxnSpPr>
          <p:spPr bwMode="auto">
            <a:xfrm flipV="1">
              <a:off x="4800600" y="3808740"/>
              <a:ext cx="762000" cy="12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" name="TextBox 25"/>
            <p:cNvSpPr txBox="1"/>
            <p:nvPr/>
          </p:nvSpPr>
          <p:spPr>
            <a:xfrm>
              <a:off x="685800" y="4376470"/>
              <a:ext cx="11543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0" dirty="0" smtClean="0">
                  <a:latin typeface="Courier New"/>
                  <a:cs typeface="Courier New"/>
                </a:rPr>
                <a:t>environ</a:t>
              </a:r>
            </a:p>
          </p:txBody>
        </p:sp>
        <p:cxnSp>
          <p:nvCxnSpPr>
            <p:cNvPr id="30" name="Straight Arrow Connector 29"/>
            <p:cNvCxnSpPr/>
            <p:nvPr/>
          </p:nvCxnSpPr>
          <p:spPr bwMode="auto">
            <a:xfrm flipV="1">
              <a:off x="1828800" y="4560332"/>
              <a:ext cx="717550" cy="804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36" name="Text Box 4"/>
          <p:cNvSpPr txBox="1">
            <a:spLocks noChangeArrowheads="1"/>
          </p:cNvSpPr>
          <p:nvPr/>
        </p:nvSpPr>
        <p:spPr bwMode="auto">
          <a:xfrm>
            <a:off x="622643" y="5029200"/>
            <a:ext cx="7225957" cy="156966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Fork()) == 0) {   </a:t>
            </a:r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Child </a:t>
            </a:r>
            <a:r>
              <a:rPr lang="en-US" sz="1600" dirty="0" smtClean="0">
                <a:solidFill>
                  <a:srgbClr val="9D0003"/>
                </a:solidFill>
                <a:latin typeface="Courier New"/>
                <a:cs typeface="Courier New"/>
              </a:rPr>
              <a:t>runs program *</a:t>
            </a:r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9D00FF"/>
                </a:solidFill>
                <a:latin typeface="Courier New"/>
                <a:cs typeface="Courier New"/>
              </a:rPr>
              <a:t>if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myargv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[0],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myargv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environ) &lt; 0) {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72004C"/>
                </a:solidFill>
                <a:latin typeface="Courier New"/>
                <a:cs typeface="Courier New"/>
              </a:rPr>
              <a:t>"%s: Command not found.\n"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myargv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[0]);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exit(1)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                                                                                               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                                                                                                   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42" name="Rectangle 3"/>
          <p:cNvSpPr txBox="1">
            <a:spLocks noChangeArrowheads="1"/>
          </p:cNvSpPr>
          <p:nvPr/>
        </p:nvSpPr>
        <p:spPr bwMode="auto">
          <a:xfrm>
            <a:off x="381000" y="1262966"/>
            <a:ext cx="7568111" cy="456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dirty="0" smtClean="0">
                <a:latin typeface="Calibri"/>
                <a:cs typeface="Calibri"/>
              </a:rPr>
              <a:t>Execute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"</a:t>
            </a:r>
            <a:r>
              <a:rPr lang="en-US" sz="2000" b="0" dirty="0" smtClean="0">
                <a:latin typeface="Courier New"/>
                <a:cs typeface="Courier New"/>
              </a:rPr>
              <a:t>/bin/</a:t>
            </a:r>
            <a:r>
              <a:rPr lang="en-US" sz="2000" b="0" dirty="0" err="1" smtClean="0">
                <a:latin typeface="Courier New"/>
                <a:cs typeface="Courier New"/>
              </a:rPr>
              <a:t>ls</a:t>
            </a:r>
            <a:r>
              <a:rPr lang="en-US" sz="2000" b="0" dirty="0" smtClean="0">
                <a:latin typeface="Courier New"/>
                <a:cs typeface="Courier New"/>
              </a:rPr>
              <a:t> –</a:t>
            </a:r>
            <a:r>
              <a:rPr lang="en-US" sz="2000" b="0" dirty="0" err="1" smtClean="0">
                <a:latin typeface="Courier New"/>
                <a:cs typeface="Courier New"/>
              </a:rPr>
              <a:t>lt</a:t>
            </a:r>
            <a:r>
              <a:rPr lang="en-US" sz="2000" b="0" dirty="0" smtClean="0">
                <a:latin typeface="Courier New"/>
                <a:cs typeface="Courier New"/>
              </a:rPr>
              <a:t> /</a:t>
            </a:r>
            <a:r>
              <a:rPr lang="en-US" sz="2000" b="0" dirty="0" err="1" smtClean="0">
                <a:latin typeface="Courier New"/>
                <a:cs typeface="Courier New"/>
              </a:rPr>
              <a:t>usr</a:t>
            </a:r>
            <a:r>
              <a:rPr lang="en-US" sz="2000" b="0" dirty="0" smtClean="0">
                <a:latin typeface="Courier New"/>
                <a:cs typeface="Courier New"/>
              </a:rPr>
              <a:t>/include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"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 smtClean="0">
                <a:latin typeface="Calibri"/>
                <a:cs typeface="Calibri"/>
              </a:rPr>
              <a:t>in child process using current environment:</a:t>
            </a:r>
            <a:endParaRPr lang="en-US" dirty="0">
              <a:latin typeface="Calibri"/>
              <a:cs typeface="Calibri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57200" y="3538120"/>
            <a:ext cx="7746869" cy="1240602"/>
            <a:chOff x="457200" y="2035998"/>
            <a:chExt cx="7746869" cy="1240602"/>
          </a:xfrm>
        </p:grpSpPr>
        <p:sp>
          <p:nvSpPr>
            <p:cNvPr id="19" name="Rectangle 23"/>
            <p:cNvSpPr>
              <a:spLocks noChangeArrowheads="1"/>
            </p:cNvSpPr>
            <p:nvPr/>
          </p:nvSpPr>
          <p:spPr bwMode="auto">
            <a:xfrm>
              <a:off x="2590799" y="2035998"/>
              <a:ext cx="2743201" cy="27333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800" b="0" dirty="0" err="1" smtClean="0">
                  <a:latin typeface="Courier New"/>
                  <a:cs typeface="Courier New"/>
                </a:rPr>
                <a:t>myargv</a:t>
              </a:r>
              <a:r>
                <a:rPr lang="en-US" sz="1800" b="0" dirty="0" smtClean="0">
                  <a:latin typeface="Courier New"/>
                  <a:cs typeface="Courier New"/>
                </a:rPr>
                <a:t>[</a:t>
              </a:r>
              <a:r>
                <a:rPr lang="en-US" sz="1800" b="0" dirty="0" err="1" smtClean="0">
                  <a:latin typeface="Courier New"/>
                  <a:cs typeface="Courier New"/>
                </a:rPr>
                <a:t>argc</a:t>
              </a:r>
              <a:r>
                <a:rPr lang="en-US" sz="1800" b="0" dirty="0" smtClean="0">
                  <a:latin typeface="Courier New"/>
                  <a:cs typeface="Courier New"/>
                </a:rPr>
                <a:t>] = NULL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20" name="Rectangle 23"/>
            <p:cNvSpPr>
              <a:spLocks noChangeArrowheads="1"/>
            </p:cNvSpPr>
            <p:nvPr/>
          </p:nvSpPr>
          <p:spPr bwMode="auto">
            <a:xfrm>
              <a:off x="2590800" y="2297668"/>
              <a:ext cx="27432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800" b="0" dirty="0" err="1" smtClean="0">
                  <a:latin typeface="Courier New"/>
                  <a:cs typeface="Courier New"/>
                </a:rPr>
                <a:t>myargv</a:t>
              </a:r>
              <a:r>
                <a:rPr lang="en-US" sz="1800" b="0" dirty="0" smtClean="0">
                  <a:latin typeface="Courier New"/>
                  <a:cs typeface="Courier New"/>
                </a:rPr>
                <a:t>[2]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21" name="Rectangle 23"/>
            <p:cNvSpPr>
              <a:spLocks noChangeArrowheads="1"/>
            </p:cNvSpPr>
            <p:nvPr/>
          </p:nvSpPr>
          <p:spPr bwMode="auto">
            <a:xfrm>
              <a:off x="2590800" y="2831068"/>
              <a:ext cx="27432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800" b="0" dirty="0" err="1" smtClean="0">
                  <a:latin typeface="Courier New"/>
                  <a:cs typeface="Courier New"/>
                </a:rPr>
                <a:t>myargv</a:t>
              </a:r>
              <a:r>
                <a:rPr lang="en-US" sz="1800" b="0" dirty="0" smtClean="0">
                  <a:latin typeface="Courier New"/>
                  <a:cs typeface="Courier New"/>
                </a:rPr>
                <a:t>[0]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22" name="Rectangle 23"/>
            <p:cNvSpPr>
              <a:spLocks noChangeArrowheads="1"/>
            </p:cNvSpPr>
            <p:nvPr/>
          </p:nvSpPr>
          <p:spPr bwMode="auto">
            <a:xfrm>
              <a:off x="2590800" y="2602468"/>
              <a:ext cx="2743200" cy="27333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800" b="0" dirty="0" err="1">
                  <a:latin typeface="Courier New"/>
                  <a:cs typeface="Courier New"/>
                </a:rPr>
                <a:t>myargv</a:t>
              </a:r>
              <a:r>
                <a:rPr lang="en-US" sz="1800" b="0" dirty="0" smtClean="0">
                  <a:latin typeface="Courier New"/>
                  <a:cs typeface="Courier New"/>
                </a:rPr>
                <a:t>[1]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086905" y="2907268"/>
              <a:ext cx="1431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00"/>
                  </a:solidFill>
                  <a:latin typeface="Courier New"/>
                  <a:cs typeface="Courier New"/>
                </a:rPr>
                <a:t>"</a:t>
              </a:r>
              <a:r>
                <a:rPr lang="en-US" sz="1800" b="0" dirty="0" smtClean="0">
                  <a:latin typeface="Courier New"/>
                  <a:cs typeface="Courier New"/>
                </a:rPr>
                <a:t>/bin/</a:t>
              </a:r>
              <a:r>
                <a:rPr lang="en-US" sz="1800" b="0" dirty="0" err="1" smtClean="0">
                  <a:latin typeface="Courier New"/>
                  <a:cs typeface="Courier New"/>
                </a:rPr>
                <a:t>ls</a:t>
              </a:r>
              <a:r>
                <a:rPr lang="en-US" sz="1800" dirty="0">
                  <a:solidFill>
                    <a:srgbClr val="000000"/>
                  </a:solidFill>
                  <a:latin typeface="Courier New"/>
                  <a:cs typeface="Courier New"/>
                </a:rPr>
                <a:t>"</a:t>
              </a:r>
              <a:endParaRPr lang="en-US" sz="1800" dirty="0" smtClean="0">
                <a:latin typeface="Courier New"/>
                <a:cs typeface="Courier New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86905" y="2598155"/>
              <a:ext cx="8739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00"/>
                  </a:solidFill>
                  <a:latin typeface="Courier New"/>
                  <a:cs typeface="Courier New"/>
                </a:rPr>
                <a:t>"</a:t>
              </a:r>
              <a:r>
                <a:rPr lang="en-US" sz="1800" b="0" dirty="0" smtClean="0">
                  <a:latin typeface="Courier New"/>
                  <a:cs typeface="Courier New"/>
                </a:rPr>
                <a:t>-</a:t>
              </a:r>
              <a:r>
                <a:rPr lang="en-US" sz="1800" b="0" dirty="0" err="1" smtClean="0">
                  <a:latin typeface="Courier New"/>
                  <a:cs typeface="Courier New"/>
                </a:rPr>
                <a:t>lt</a:t>
              </a:r>
              <a:r>
                <a:rPr lang="en-US" sz="1800" dirty="0">
                  <a:solidFill>
                    <a:srgbClr val="000000"/>
                  </a:solidFill>
                  <a:latin typeface="Courier New"/>
                  <a:cs typeface="Courier New"/>
                </a:rPr>
                <a:t>"</a:t>
              </a:r>
              <a:endParaRPr lang="en-US" sz="1800" dirty="0" smtClean="0">
                <a:latin typeface="Courier New"/>
                <a:cs typeface="Courier New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89388" y="2297668"/>
              <a:ext cx="21146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0000"/>
                  </a:solidFill>
                  <a:latin typeface="Courier New"/>
                  <a:cs typeface="Courier New"/>
                </a:rPr>
                <a:t>"</a:t>
              </a:r>
              <a:r>
                <a:rPr lang="en-US" sz="1800" b="0" dirty="0" smtClean="0">
                  <a:latin typeface="Courier New"/>
                  <a:cs typeface="Courier New"/>
                </a:rPr>
                <a:t>/</a:t>
              </a:r>
              <a:r>
                <a:rPr lang="en-US" sz="1800" b="0" dirty="0" err="1" smtClean="0">
                  <a:latin typeface="Courier New"/>
                  <a:cs typeface="Courier New"/>
                </a:rPr>
                <a:t>usr</a:t>
              </a:r>
              <a:r>
                <a:rPr lang="en-US" sz="1800" b="0" dirty="0" smtClean="0">
                  <a:latin typeface="Courier New"/>
                  <a:cs typeface="Courier New"/>
                </a:rPr>
                <a:t>/include</a:t>
              </a:r>
              <a:r>
                <a:rPr lang="en-US" sz="1800" dirty="0">
                  <a:solidFill>
                    <a:srgbClr val="000000"/>
                  </a:solidFill>
                  <a:latin typeface="Courier New"/>
                  <a:cs typeface="Courier New"/>
                </a:rPr>
                <a:t>"</a:t>
              </a:r>
              <a:endParaRPr lang="en-US" sz="1800" dirty="0" smtClean="0">
                <a:latin typeface="Courier New"/>
                <a:cs typeface="Courier New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 bwMode="auto">
            <a:xfrm>
              <a:off x="5334000" y="3091130"/>
              <a:ext cx="717550" cy="804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 flipV="1">
              <a:off x="5334000" y="2782821"/>
              <a:ext cx="717550" cy="350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1" name="Straight Arrow Connector 40"/>
            <p:cNvCxnSpPr/>
            <p:nvPr/>
          </p:nvCxnSpPr>
          <p:spPr bwMode="auto">
            <a:xfrm>
              <a:off x="5334000" y="2481530"/>
              <a:ext cx="736469" cy="804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8" name="TextBox 37"/>
            <p:cNvSpPr txBox="1"/>
            <p:nvPr/>
          </p:nvSpPr>
          <p:spPr>
            <a:xfrm>
              <a:off x="838200" y="2907268"/>
              <a:ext cx="10157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0" dirty="0" err="1" smtClean="0">
                  <a:latin typeface="Courier New"/>
                  <a:cs typeface="Courier New"/>
                </a:rPr>
                <a:t>myargv</a:t>
              </a:r>
              <a:endParaRPr lang="en-US" sz="1800" b="0" dirty="0" smtClean="0">
                <a:latin typeface="Courier New"/>
                <a:cs typeface="Courier New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 bwMode="auto">
            <a:xfrm flipV="1">
              <a:off x="1828800" y="3091130"/>
              <a:ext cx="717550" cy="804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" name="TextBox 6"/>
            <p:cNvSpPr txBox="1"/>
            <p:nvPr/>
          </p:nvSpPr>
          <p:spPr>
            <a:xfrm>
              <a:off x="457200" y="2362200"/>
              <a:ext cx="1708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0" dirty="0" smtClean="0">
                  <a:latin typeface="Courier New"/>
                  <a:cs typeface="Courier New"/>
                </a:rPr>
                <a:t>(</a:t>
              </a:r>
              <a:r>
                <a:rPr lang="en-US" sz="1800" b="0" dirty="0" err="1" smtClean="0">
                  <a:latin typeface="Courier New"/>
                  <a:cs typeface="Courier New"/>
                </a:rPr>
                <a:t>argc</a:t>
              </a:r>
              <a:r>
                <a:rPr lang="en-US" sz="1800" b="0" dirty="0" smtClean="0">
                  <a:latin typeface="Courier New"/>
                  <a:cs typeface="Courier New"/>
                </a:rPr>
                <a:t> == 3)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 dirty="0"/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Exceptions</a:t>
            </a:r>
          </a:p>
          <a:p>
            <a:pPr lvl="1"/>
            <a:r>
              <a:rPr lang="en-US" dirty="0" smtClean="0"/>
              <a:t>Events that require nonstandard control flow</a:t>
            </a:r>
          </a:p>
          <a:p>
            <a:pPr lvl="1"/>
            <a:r>
              <a:rPr lang="en-US" dirty="0" smtClean="0"/>
              <a:t>Generated externally (interrupts) or internally (traps and faults)</a:t>
            </a:r>
          </a:p>
          <a:p>
            <a:endParaRPr lang="en-US" dirty="0" smtClean="0"/>
          </a:p>
          <a:p>
            <a:r>
              <a:rPr lang="en-US" dirty="0" smtClean="0"/>
              <a:t>Processes</a:t>
            </a:r>
          </a:p>
          <a:p>
            <a:pPr lvl="1"/>
            <a:r>
              <a:rPr lang="en-US" dirty="0" smtClean="0"/>
              <a:t>At any given time, system has multiple active processes</a:t>
            </a:r>
          </a:p>
          <a:p>
            <a:pPr lvl="1"/>
            <a:r>
              <a:rPr lang="en-US" dirty="0" smtClean="0"/>
              <a:t>Only one can execute at a time on any single core</a:t>
            </a:r>
          </a:p>
          <a:p>
            <a:pPr lvl="1"/>
            <a:r>
              <a:rPr lang="en-US" dirty="0" smtClean="0"/>
              <a:t>Each process appears to have total control of </a:t>
            </a:r>
            <a:br>
              <a:rPr lang="en-US" dirty="0" smtClean="0"/>
            </a:br>
            <a:r>
              <a:rPr lang="en-US" dirty="0" smtClean="0"/>
              <a:t>processor + private memory space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Exceptional Control Flow</a:t>
            </a:r>
          </a:p>
          <a:p>
            <a:r>
              <a:rPr lang="en-US" dirty="0" smtClean="0"/>
              <a:t>Exceptions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Processes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Process Control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9108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(cont.)</a:t>
            </a:r>
            <a:endParaRPr lang="en-US" dirty="0"/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Spawning processes</a:t>
            </a:r>
          </a:p>
          <a:p>
            <a:pPr lvl="1"/>
            <a:r>
              <a:rPr lang="en-US" dirty="0" smtClean="0"/>
              <a:t>Call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</a:p>
          <a:p>
            <a:pPr lvl="1"/>
            <a:r>
              <a:rPr lang="en-US" dirty="0" smtClean="0"/>
              <a:t>One call, two returns</a:t>
            </a:r>
          </a:p>
          <a:p>
            <a:r>
              <a:rPr lang="en-US" dirty="0" smtClean="0"/>
              <a:t>Process completion</a:t>
            </a:r>
          </a:p>
          <a:p>
            <a:pPr lvl="1"/>
            <a:r>
              <a:rPr lang="en-US" dirty="0" smtClean="0"/>
              <a:t>Call </a:t>
            </a:r>
            <a:r>
              <a:rPr lang="en-US" dirty="0" smtClean="0">
                <a:latin typeface="Courier New"/>
                <a:cs typeface="Courier New"/>
              </a:rPr>
              <a:t>exit</a:t>
            </a:r>
          </a:p>
          <a:p>
            <a:pPr lvl="1"/>
            <a:r>
              <a:rPr lang="en-US" dirty="0" smtClean="0"/>
              <a:t>One call, no return</a:t>
            </a:r>
          </a:p>
          <a:p>
            <a:r>
              <a:rPr lang="en-US" dirty="0" smtClean="0"/>
              <a:t>Reaping and waiting for processes</a:t>
            </a:r>
          </a:p>
          <a:p>
            <a:pPr lvl="1"/>
            <a:r>
              <a:rPr lang="en-US" dirty="0" smtClean="0"/>
              <a:t>Call </a:t>
            </a:r>
            <a:r>
              <a:rPr lang="en-US" dirty="0" smtClean="0">
                <a:latin typeface="Courier New"/>
                <a:cs typeface="Courier New"/>
              </a:rPr>
              <a:t>wait</a:t>
            </a:r>
            <a:r>
              <a:rPr lang="en-US" dirty="0" smtClean="0"/>
              <a:t> or </a:t>
            </a:r>
            <a:r>
              <a:rPr lang="en-US" dirty="0" err="1" smtClean="0">
                <a:latin typeface="Courier New"/>
                <a:cs typeface="Courier New"/>
              </a:rPr>
              <a:t>waitpid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Loading and running programs</a:t>
            </a:r>
          </a:p>
          <a:p>
            <a:pPr lvl="1"/>
            <a:r>
              <a:rPr lang="en-US" dirty="0" smtClean="0"/>
              <a:t>Call </a:t>
            </a:r>
            <a:r>
              <a:rPr lang="en-US" dirty="0" err="1" smtClean="0">
                <a:latin typeface="Courier New"/>
                <a:cs typeface="Courier New"/>
              </a:rPr>
              <a:t>execve</a:t>
            </a:r>
            <a:r>
              <a:rPr lang="en-US" dirty="0" smtClean="0"/>
              <a:t> (or variant)</a:t>
            </a:r>
          </a:p>
          <a:p>
            <a:pPr lvl="1"/>
            <a:r>
              <a:rPr lang="en-US" dirty="0" smtClean="0"/>
              <a:t>One call, (normally) no return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 bwMode="auto">
          <a:xfrm>
            <a:off x="825500" y="3429000"/>
            <a:ext cx="7570461" cy="29718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3352800" cy="573088"/>
          </a:xfrm>
          <a:noFill/>
          <a:ln/>
        </p:spPr>
        <p:txBody>
          <a:bodyPr lIns="91294" tIns="45647" rIns="91294" bIns="45647" anchor="t"/>
          <a:lstStyle/>
          <a:p>
            <a:r>
              <a:rPr lang="en-US"/>
              <a:t>Exceptions</a:t>
            </a:r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686800" cy="1902130"/>
          </a:xfrm>
          <a:noFill/>
          <a:ln/>
        </p:spPr>
        <p:txBody>
          <a:bodyPr/>
          <a:lstStyle/>
          <a:p>
            <a:r>
              <a:rPr lang="en-US" dirty="0"/>
              <a:t>An </a:t>
            </a:r>
            <a:r>
              <a:rPr lang="en-US" i="1" dirty="0">
                <a:solidFill>
                  <a:srgbClr val="C00000"/>
                </a:solidFill>
              </a:rPr>
              <a:t>exception</a:t>
            </a:r>
            <a:r>
              <a:rPr lang="en-US" dirty="0"/>
              <a:t> is a transfer of control to the OS </a:t>
            </a:r>
            <a:r>
              <a:rPr lang="en-US" i="1" dirty="0" smtClean="0"/>
              <a:t>kernel</a:t>
            </a:r>
            <a:r>
              <a:rPr lang="en-US" dirty="0" smtClean="0"/>
              <a:t> in </a:t>
            </a:r>
            <a:r>
              <a:rPr lang="en-US" dirty="0"/>
              <a:t>response to some </a:t>
            </a:r>
            <a:r>
              <a:rPr lang="en-US" i="1" dirty="0"/>
              <a:t>event</a:t>
            </a:r>
            <a:r>
              <a:rPr lang="en-US" dirty="0"/>
              <a:t>  (i.e., change in processor state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Kernel is the memory-resident part of the OS</a:t>
            </a:r>
          </a:p>
          <a:p>
            <a:pPr lvl="1"/>
            <a:r>
              <a:rPr lang="en-US" dirty="0" smtClean="0"/>
              <a:t>Examples of events: Divide </a:t>
            </a:r>
            <a:r>
              <a:rPr lang="en-US" dirty="0"/>
              <a:t>by 0, arithmetic overflow, page fault, I/O request completes, </a:t>
            </a:r>
            <a:r>
              <a:rPr lang="en-US" dirty="0" smtClean="0"/>
              <a:t>typing Ctrl</a:t>
            </a:r>
            <a:r>
              <a:rPr lang="en-US" dirty="0"/>
              <a:t>-C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76164" name="Rectangle 4"/>
          <p:cNvSpPr>
            <a:spLocks noChangeArrowheads="1"/>
          </p:cNvSpPr>
          <p:nvPr/>
        </p:nvSpPr>
        <p:spPr bwMode="auto">
          <a:xfrm>
            <a:off x="2494562" y="3500438"/>
            <a:ext cx="154403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476165" name="Rectangle 5"/>
          <p:cNvSpPr>
            <a:spLocks noChangeArrowheads="1"/>
          </p:cNvSpPr>
          <p:nvPr/>
        </p:nvSpPr>
        <p:spPr bwMode="auto">
          <a:xfrm>
            <a:off x="5105400" y="3500438"/>
            <a:ext cx="177922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476166" name="Line 6"/>
          <p:cNvSpPr>
            <a:spLocks noChangeShapeType="1"/>
          </p:cNvSpPr>
          <p:nvPr/>
        </p:nvSpPr>
        <p:spPr bwMode="auto">
          <a:xfrm>
            <a:off x="3233738" y="4022725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7" name="Line 7"/>
          <p:cNvSpPr>
            <a:spLocks noChangeShapeType="1"/>
          </p:cNvSpPr>
          <p:nvPr/>
        </p:nvSpPr>
        <p:spPr bwMode="auto">
          <a:xfrm>
            <a:off x="3240088" y="4627563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8" name="Line 8"/>
          <p:cNvSpPr>
            <a:spLocks noChangeShapeType="1"/>
          </p:cNvSpPr>
          <p:nvPr/>
        </p:nvSpPr>
        <p:spPr bwMode="auto">
          <a:xfrm>
            <a:off x="6053138" y="4633913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9" name="Line 9"/>
          <p:cNvSpPr>
            <a:spLocks noChangeShapeType="1"/>
          </p:cNvSpPr>
          <p:nvPr/>
        </p:nvSpPr>
        <p:spPr bwMode="auto">
          <a:xfrm flipH="1" flipV="1">
            <a:off x="3227388" y="4697413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70" name="Line 10"/>
          <p:cNvSpPr>
            <a:spLocks noChangeShapeType="1"/>
          </p:cNvSpPr>
          <p:nvPr/>
        </p:nvSpPr>
        <p:spPr bwMode="auto">
          <a:xfrm>
            <a:off x="3233738" y="4724400"/>
            <a:ext cx="0" cy="1512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71" name="Rectangle 11"/>
          <p:cNvSpPr>
            <a:spLocks noChangeArrowheads="1"/>
          </p:cNvSpPr>
          <p:nvPr/>
        </p:nvSpPr>
        <p:spPr bwMode="auto">
          <a:xfrm>
            <a:off x="4102100" y="4300538"/>
            <a:ext cx="114258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Exception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476172" name="Rectangle 12"/>
          <p:cNvSpPr>
            <a:spLocks noChangeArrowheads="1"/>
          </p:cNvSpPr>
          <p:nvPr/>
        </p:nvSpPr>
        <p:spPr bwMode="auto">
          <a:xfrm>
            <a:off x="6083300" y="4573588"/>
            <a:ext cx="2146300" cy="920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</a:t>
            </a:r>
            <a:r>
              <a:rPr lang="en-US" sz="1800" b="0" i="1" dirty="0" smtClean="0">
                <a:latin typeface="Calibri" pitchFamily="34" charset="0"/>
              </a:rPr>
              <a:t>xception </a:t>
            </a:r>
            <a:r>
              <a:rPr lang="en-US" sz="1800" b="0" i="1" dirty="0">
                <a:latin typeface="Calibri" pitchFamily="34" charset="0"/>
              </a:rPr>
              <a:t>processing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by </a:t>
            </a:r>
            <a:r>
              <a:rPr lang="en-US" sz="1800" b="0" i="1" dirty="0">
                <a:latin typeface="Calibri" pitchFamily="34" charset="0"/>
              </a:rPr>
              <a:t>exception handler</a:t>
            </a:r>
          </a:p>
          <a:p>
            <a:pPr algn="l">
              <a:lnSpc>
                <a:spcPct val="100000"/>
              </a:lnSpc>
            </a:pP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476173" name="Rectangle 13"/>
          <p:cNvSpPr>
            <a:spLocks noChangeArrowheads="1"/>
          </p:cNvSpPr>
          <p:nvPr/>
        </p:nvSpPr>
        <p:spPr bwMode="auto">
          <a:xfrm>
            <a:off x="3733800" y="5140794"/>
            <a:ext cx="2093505" cy="920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 smtClean="0">
                <a:latin typeface="Calibri" pitchFamily="34" charset="0"/>
              </a:rPr>
              <a:t> Return to </a:t>
            </a:r>
            <a:r>
              <a:rPr lang="en-US" sz="1800" b="0" i="1" dirty="0" err="1" smtClean="0">
                <a:latin typeface="Calibri" pitchFamily="34" charset="0"/>
              </a:rPr>
              <a:t>I_current</a:t>
            </a:r>
            <a:endParaRPr lang="en-US" sz="1800" b="0" i="1" dirty="0" smtClean="0">
              <a:latin typeface="Calibri" pitchFamily="34" charset="0"/>
            </a:endParaRPr>
          </a:p>
          <a:p>
            <a:pPr marL="112713" indent="-112713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>
                <a:latin typeface="Calibri" pitchFamily="34" charset="0"/>
              </a:rPr>
              <a:t>R</a:t>
            </a:r>
            <a:r>
              <a:rPr lang="en-US" sz="1800" b="0" i="1" dirty="0" smtClean="0">
                <a:latin typeface="Calibri" pitchFamily="34" charset="0"/>
              </a:rPr>
              <a:t>eturn to </a:t>
            </a:r>
            <a:r>
              <a:rPr lang="en-US" sz="1800" b="0" i="1" dirty="0" err="1" smtClean="0">
                <a:latin typeface="Calibri" pitchFamily="34" charset="0"/>
              </a:rPr>
              <a:t>I_next</a:t>
            </a:r>
            <a:endParaRPr lang="en-US" sz="1800" b="0" i="1" dirty="0" smtClean="0">
              <a:latin typeface="Calibri" pitchFamily="34" charset="0"/>
            </a:endParaRPr>
          </a:p>
          <a:p>
            <a:pPr marL="112713" indent="-112713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>
                <a:latin typeface="Calibri" pitchFamily="34" charset="0"/>
              </a:rPr>
              <a:t>A</a:t>
            </a:r>
            <a:r>
              <a:rPr lang="en-US" sz="1800" b="0" i="1" dirty="0" smtClean="0">
                <a:latin typeface="Calibri" pitchFamily="34" charset="0"/>
              </a:rPr>
              <a:t>bort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476174" name="Rectangle 14"/>
          <p:cNvSpPr>
            <a:spLocks noChangeArrowheads="1"/>
          </p:cNvSpPr>
          <p:nvPr/>
        </p:nvSpPr>
        <p:spPr bwMode="auto">
          <a:xfrm>
            <a:off x="1040139" y="4359166"/>
            <a:ext cx="804863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vent 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76175" name="Text Box 15"/>
          <p:cNvSpPr txBox="1">
            <a:spLocks noChangeArrowheads="1"/>
          </p:cNvSpPr>
          <p:nvPr/>
        </p:nvSpPr>
        <p:spPr bwMode="auto">
          <a:xfrm>
            <a:off x="2396803" y="4395951"/>
            <a:ext cx="867097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I_current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476176" name="Text Box 16"/>
          <p:cNvSpPr txBox="1">
            <a:spLocks noChangeArrowheads="1"/>
          </p:cNvSpPr>
          <p:nvPr/>
        </p:nvSpPr>
        <p:spPr bwMode="auto">
          <a:xfrm>
            <a:off x="2613978" y="4601310"/>
            <a:ext cx="649922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I_next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476177" name="Line 17"/>
          <p:cNvSpPr>
            <a:spLocks noChangeShapeType="1"/>
          </p:cNvSpPr>
          <p:nvPr/>
        </p:nvSpPr>
        <p:spPr bwMode="auto">
          <a:xfrm>
            <a:off x="1716251" y="4544623"/>
            <a:ext cx="6858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167" grpId="0" animBg="1"/>
      <p:bldP spid="476168" grpId="0" animBg="1"/>
      <p:bldP spid="476169" grpId="0" animBg="1"/>
      <p:bldP spid="476170" grpId="0" animBg="1"/>
      <p:bldP spid="476171" grpId="0"/>
      <p:bldP spid="476172" grpId="0"/>
      <p:bldP spid="476173" grpId="0"/>
      <p:bldP spid="476174" grpId="0"/>
      <p:bldP spid="476176" grpId="0"/>
      <p:bldP spid="47617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611188" y="35560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>
            <a:off x="611188" y="37846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611188" y="40132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" name="Oval 9"/>
          <p:cNvSpPr>
            <a:spLocks noChangeArrowheads="1"/>
          </p:cNvSpPr>
          <p:nvPr/>
        </p:nvSpPr>
        <p:spPr bwMode="auto">
          <a:xfrm>
            <a:off x="1179513" y="40767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" name="Text Box 10"/>
          <p:cNvSpPr txBox="1">
            <a:spLocks noChangeArrowheads="1"/>
          </p:cNvSpPr>
          <p:nvPr/>
        </p:nvSpPr>
        <p:spPr bwMode="auto">
          <a:xfrm>
            <a:off x="390525" y="35052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0</a:t>
            </a:r>
          </a:p>
        </p:txBody>
      </p:sp>
      <p:sp>
        <p:nvSpPr>
          <p:cNvPr id="47" name="Text Box 11"/>
          <p:cNvSpPr txBox="1">
            <a:spLocks noChangeArrowheads="1"/>
          </p:cNvSpPr>
          <p:nvPr/>
        </p:nvSpPr>
        <p:spPr bwMode="auto">
          <a:xfrm>
            <a:off x="390525" y="37084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1</a:t>
            </a:r>
          </a:p>
        </p:txBody>
      </p:sp>
      <p:sp>
        <p:nvSpPr>
          <p:cNvPr id="48" name="Text Box 12"/>
          <p:cNvSpPr txBox="1">
            <a:spLocks noChangeArrowheads="1"/>
          </p:cNvSpPr>
          <p:nvPr/>
        </p:nvSpPr>
        <p:spPr bwMode="auto">
          <a:xfrm>
            <a:off x="390525" y="39624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2</a:t>
            </a:r>
          </a:p>
        </p:txBody>
      </p:sp>
      <p:sp>
        <p:nvSpPr>
          <p:cNvPr id="49" name="Text Box 13"/>
          <p:cNvSpPr txBox="1">
            <a:spLocks noChangeArrowheads="1"/>
          </p:cNvSpPr>
          <p:nvPr/>
        </p:nvSpPr>
        <p:spPr bwMode="auto">
          <a:xfrm>
            <a:off x="1004888" y="4025900"/>
            <a:ext cx="4365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>
                <a:latin typeface="Arial" pitchFamily="34" charset="0"/>
              </a:rPr>
              <a:t>...</a:t>
            </a:r>
          </a:p>
        </p:txBody>
      </p:sp>
      <p:sp>
        <p:nvSpPr>
          <p:cNvPr id="50" name="Rectangle 14"/>
          <p:cNvSpPr>
            <a:spLocks noChangeArrowheads="1"/>
          </p:cNvSpPr>
          <p:nvPr/>
        </p:nvSpPr>
        <p:spPr bwMode="auto">
          <a:xfrm>
            <a:off x="611188" y="44958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" name="Text Box 15"/>
          <p:cNvSpPr txBox="1">
            <a:spLocks noChangeArrowheads="1"/>
          </p:cNvSpPr>
          <p:nvPr/>
        </p:nvSpPr>
        <p:spPr bwMode="auto">
          <a:xfrm>
            <a:off x="223838" y="4445000"/>
            <a:ext cx="4492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n-1</a:t>
            </a:r>
          </a:p>
        </p:txBody>
      </p:sp>
      <p:sp>
        <p:nvSpPr>
          <p:cNvPr id="52" name="Oval 16"/>
          <p:cNvSpPr>
            <a:spLocks noChangeArrowheads="1"/>
          </p:cNvSpPr>
          <p:nvPr/>
        </p:nvSpPr>
        <p:spPr bwMode="auto">
          <a:xfrm>
            <a:off x="1179513" y="36449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" name="Oval 20"/>
          <p:cNvSpPr>
            <a:spLocks noChangeArrowheads="1"/>
          </p:cNvSpPr>
          <p:nvPr/>
        </p:nvSpPr>
        <p:spPr bwMode="auto">
          <a:xfrm>
            <a:off x="1179513" y="38608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4" name="Oval 25"/>
          <p:cNvSpPr>
            <a:spLocks noChangeArrowheads="1"/>
          </p:cNvSpPr>
          <p:nvPr/>
        </p:nvSpPr>
        <p:spPr bwMode="auto">
          <a:xfrm>
            <a:off x="1179513" y="45593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7213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 Tables</a:t>
            </a:r>
            <a:endParaRPr lang="en-US" dirty="0"/>
          </a:p>
        </p:txBody>
      </p:sp>
      <p:sp>
        <p:nvSpPr>
          <p:cNvPr id="477214" name="Rectangle 30"/>
          <p:cNvSpPr>
            <a:spLocks noGrp="1" noChangeArrowheads="1"/>
          </p:cNvSpPr>
          <p:nvPr>
            <p:ph type="body" idx="1"/>
          </p:nvPr>
        </p:nvSpPr>
        <p:spPr>
          <a:xfrm>
            <a:off x="5181600" y="2340138"/>
            <a:ext cx="3810000" cy="3222462"/>
          </a:xfrm>
        </p:spPr>
        <p:txBody>
          <a:bodyPr/>
          <a:lstStyle/>
          <a:p>
            <a:r>
              <a:rPr lang="en-US" sz="2000" dirty="0"/>
              <a:t>Each </a:t>
            </a:r>
            <a:r>
              <a:rPr lang="en-US" sz="2000" dirty="0" smtClean="0"/>
              <a:t>type </a:t>
            </a:r>
            <a:r>
              <a:rPr lang="en-US" sz="2000" dirty="0"/>
              <a:t>of event has a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unique </a:t>
            </a:r>
            <a:r>
              <a:rPr lang="en-US" sz="2000" dirty="0"/>
              <a:t>exception number k</a:t>
            </a:r>
          </a:p>
          <a:p>
            <a:endParaRPr lang="en-US" sz="2000" dirty="0" smtClean="0"/>
          </a:p>
          <a:p>
            <a:r>
              <a:rPr lang="en-US" sz="2000" dirty="0" smtClean="0"/>
              <a:t>k = index </a:t>
            </a:r>
            <a:r>
              <a:rPr lang="en-US" sz="2000" dirty="0"/>
              <a:t>into </a:t>
            </a:r>
            <a:r>
              <a:rPr lang="en-US" sz="2000" dirty="0" smtClean="0"/>
              <a:t>exception table </a:t>
            </a:r>
            <a:br>
              <a:rPr lang="en-US" sz="2000" dirty="0" smtClean="0"/>
            </a:br>
            <a:r>
              <a:rPr lang="en-US" sz="2000" dirty="0" smtClean="0"/>
              <a:t>(</a:t>
            </a:r>
            <a:r>
              <a:rPr lang="en-US" sz="2000" dirty="0"/>
              <a:t>a.k.a</a:t>
            </a:r>
            <a:r>
              <a:rPr lang="en-US" sz="2000" dirty="0" smtClean="0"/>
              <a:t>. </a:t>
            </a:r>
            <a:r>
              <a:rPr lang="en-US" sz="2000" dirty="0"/>
              <a:t>interrupt vector)</a:t>
            </a:r>
          </a:p>
          <a:p>
            <a:endParaRPr lang="en-US" sz="2000" dirty="0" smtClean="0"/>
          </a:p>
          <a:p>
            <a:r>
              <a:rPr lang="en-US" sz="2000" dirty="0" smtClean="0"/>
              <a:t>Handler </a:t>
            </a:r>
            <a:r>
              <a:rPr lang="en-US" sz="2000" dirty="0"/>
              <a:t>k is called each time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exception </a:t>
            </a:r>
            <a:r>
              <a:rPr lang="en-US" sz="2000" dirty="0"/>
              <a:t>k occurs</a:t>
            </a:r>
          </a:p>
        </p:txBody>
      </p:sp>
      <p:sp>
        <p:nvSpPr>
          <p:cNvPr id="477188" name="Rectangle 4"/>
          <p:cNvSpPr>
            <a:spLocks noChangeArrowheads="1"/>
          </p:cNvSpPr>
          <p:nvPr/>
        </p:nvSpPr>
        <p:spPr bwMode="auto">
          <a:xfrm>
            <a:off x="511624" y="2993480"/>
            <a:ext cx="1012376" cy="5822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Exception</a:t>
            </a:r>
          </a:p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Table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77192" name="Line 8"/>
          <p:cNvSpPr>
            <a:spLocks noChangeShapeType="1"/>
          </p:cNvSpPr>
          <p:nvPr/>
        </p:nvSpPr>
        <p:spPr bwMode="auto">
          <a:xfrm flipV="1">
            <a:off x="1220788" y="3797300"/>
            <a:ext cx="12192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1" name="Line 17"/>
          <p:cNvSpPr>
            <a:spLocks noChangeShapeType="1"/>
          </p:cNvSpPr>
          <p:nvPr/>
        </p:nvSpPr>
        <p:spPr bwMode="auto">
          <a:xfrm flipV="1">
            <a:off x="1220788" y="2425700"/>
            <a:ext cx="1219200" cy="1257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2" name="Rectangle 18"/>
          <p:cNvSpPr>
            <a:spLocks noChangeArrowheads="1"/>
          </p:cNvSpPr>
          <p:nvPr/>
        </p:nvSpPr>
        <p:spPr bwMode="auto">
          <a:xfrm>
            <a:off x="2439988" y="24257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</a:t>
            </a:r>
            <a:r>
              <a:rPr lang="en-US" sz="1600" dirty="0" smtClean="0">
                <a:latin typeface="Calibri" pitchFamily="34" charset="0"/>
              </a:rPr>
              <a:t>ode </a:t>
            </a:r>
            <a:r>
              <a:rPr lang="en-US" sz="1600" dirty="0">
                <a:latin typeface="Calibri" pitchFamily="34" charset="0"/>
              </a:rPr>
              <a:t>for 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0</a:t>
            </a:r>
          </a:p>
        </p:txBody>
      </p:sp>
      <p:sp>
        <p:nvSpPr>
          <p:cNvPr id="477203" name="Rectangle 19"/>
          <p:cNvSpPr>
            <a:spLocks noChangeArrowheads="1"/>
          </p:cNvSpPr>
          <p:nvPr/>
        </p:nvSpPr>
        <p:spPr bwMode="auto">
          <a:xfrm>
            <a:off x="2439988" y="31115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</a:t>
            </a:r>
            <a:r>
              <a:rPr lang="en-US" sz="1600" dirty="0" smtClean="0">
                <a:latin typeface="Calibri" pitchFamily="34" charset="0"/>
              </a:rPr>
              <a:t>ode </a:t>
            </a:r>
            <a:r>
              <a:rPr lang="en-US" sz="1600" dirty="0">
                <a:latin typeface="Calibri" pitchFamily="34" charset="0"/>
              </a:rPr>
              <a:t>for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1</a:t>
            </a:r>
          </a:p>
        </p:txBody>
      </p:sp>
      <p:sp>
        <p:nvSpPr>
          <p:cNvPr id="477205" name="Line 21"/>
          <p:cNvSpPr>
            <a:spLocks noChangeShapeType="1"/>
          </p:cNvSpPr>
          <p:nvPr/>
        </p:nvSpPr>
        <p:spPr bwMode="auto">
          <a:xfrm flipV="1">
            <a:off x="1220788" y="3111500"/>
            <a:ext cx="1219200" cy="793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6" name="Rectangle 22"/>
          <p:cNvSpPr>
            <a:spLocks noChangeArrowheads="1"/>
          </p:cNvSpPr>
          <p:nvPr/>
        </p:nvSpPr>
        <p:spPr bwMode="auto">
          <a:xfrm>
            <a:off x="2439988" y="37973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</a:t>
            </a:r>
            <a:r>
              <a:rPr lang="en-US" sz="1600" dirty="0" smtClean="0">
                <a:latin typeface="Calibri" pitchFamily="34" charset="0"/>
              </a:rPr>
              <a:t>ode </a:t>
            </a:r>
            <a:r>
              <a:rPr lang="en-US" sz="1600" dirty="0">
                <a:latin typeface="Calibri" pitchFamily="34" charset="0"/>
              </a:rPr>
              <a:t>for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2</a:t>
            </a:r>
          </a:p>
        </p:txBody>
      </p:sp>
      <p:sp>
        <p:nvSpPr>
          <p:cNvPr id="477207" name="Rectangle 23"/>
          <p:cNvSpPr>
            <a:spLocks noChangeArrowheads="1"/>
          </p:cNvSpPr>
          <p:nvPr/>
        </p:nvSpPr>
        <p:spPr bwMode="auto">
          <a:xfrm>
            <a:off x="2439988" y="51054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</a:t>
            </a:r>
            <a:r>
              <a:rPr lang="en-US" sz="1600" dirty="0" smtClean="0">
                <a:latin typeface="Calibri" pitchFamily="34" charset="0"/>
              </a:rPr>
              <a:t>ode </a:t>
            </a:r>
            <a:r>
              <a:rPr lang="en-US" sz="1600" dirty="0">
                <a:latin typeface="Calibri" pitchFamily="34" charset="0"/>
              </a:rPr>
              <a:t>for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n-1</a:t>
            </a:r>
          </a:p>
        </p:txBody>
      </p:sp>
      <p:sp>
        <p:nvSpPr>
          <p:cNvPr id="477208" name="Text Box 24"/>
          <p:cNvSpPr txBox="1">
            <a:spLocks noChangeArrowheads="1"/>
          </p:cNvSpPr>
          <p:nvPr/>
        </p:nvSpPr>
        <p:spPr bwMode="auto">
          <a:xfrm>
            <a:off x="3581400" y="4406900"/>
            <a:ext cx="4365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...</a:t>
            </a:r>
          </a:p>
        </p:txBody>
      </p:sp>
      <p:sp>
        <p:nvSpPr>
          <p:cNvPr id="477210" name="Line 26"/>
          <p:cNvSpPr>
            <a:spLocks noChangeShapeType="1"/>
          </p:cNvSpPr>
          <p:nvPr/>
        </p:nvSpPr>
        <p:spPr bwMode="auto">
          <a:xfrm>
            <a:off x="1220788" y="4603750"/>
            <a:ext cx="1219200" cy="501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11" name="Text Box 27"/>
          <p:cNvSpPr txBox="1">
            <a:spLocks noChangeArrowheads="1"/>
          </p:cNvSpPr>
          <p:nvPr/>
        </p:nvSpPr>
        <p:spPr bwMode="auto">
          <a:xfrm>
            <a:off x="433551" y="1625025"/>
            <a:ext cx="1060803" cy="5847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Exception 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numbers</a:t>
            </a:r>
          </a:p>
        </p:txBody>
      </p:sp>
      <p:cxnSp>
        <p:nvCxnSpPr>
          <p:cNvPr id="57" name="Straight Arrow Connector 56"/>
          <p:cNvCxnSpPr/>
          <p:nvPr/>
        </p:nvCxnSpPr>
        <p:spPr bwMode="auto">
          <a:xfrm rot="5400000">
            <a:off x="-124894" y="2837150"/>
            <a:ext cx="1336100" cy="1588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(partial) Taxonomy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2895600"/>
            <a:ext cx="2362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Asynchronous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00600" y="3048000"/>
            <a:ext cx="22098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Synchronous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7018" y="4380384"/>
            <a:ext cx="1600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Interrupts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29000" y="4380384"/>
            <a:ext cx="1600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Traps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19700" y="4380384"/>
            <a:ext cx="1600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Faults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10400" y="4380384"/>
            <a:ext cx="1600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Aborts</a:t>
            </a:r>
          </a:p>
        </p:txBody>
      </p:sp>
      <p:cxnSp>
        <p:nvCxnSpPr>
          <p:cNvPr id="11" name="Straight Connector 10"/>
          <p:cNvCxnSpPr>
            <a:stCxn id="4" idx="2"/>
            <a:endCxn id="6" idx="0"/>
          </p:cNvCxnSpPr>
          <p:nvPr/>
        </p:nvCxnSpPr>
        <p:spPr bwMode="auto">
          <a:xfrm flipH="1">
            <a:off x="1157118" y="3357265"/>
            <a:ext cx="785982" cy="1023119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5" idx="2"/>
            <a:endCxn id="7" idx="0"/>
          </p:cNvCxnSpPr>
          <p:nvPr/>
        </p:nvCxnSpPr>
        <p:spPr bwMode="auto">
          <a:xfrm flipH="1">
            <a:off x="4229100" y="3509665"/>
            <a:ext cx="1676400" cy="870719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2"/>
            <a:endCxn id="8" idx="0"/>
          </p:cNvCxnSpPr>
          <p:nvPr/>
        </p:nvCxnSpPr>
        <p:spPr bwMode="auto">
          <a:xfrm>
            <a:off x="5905500" y="3509665"/>
            <a:ext cx="114300" cy="870719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5" idx="2"/>
            <a:endCxn id="9" idx="0"/>
          </p:cNvCxnSpPr>
          <p:nvPr/>
        </p:nvCxnSpPr>
        <p:spPr bwMode="auto">
          <a:xfrm>
            <a:off x="5905500" y="3509665"/>
            <a:ext cx="1905000" cy="870719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3394435" y="1215560"/>
            <a:ext cx="1600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ECF</a:t>
            </a:r>
          </a:p>
        </p:txBody>
      </p:sp>
      <p:cxnSp>
        <p:nvCxnSpPr>
          <p:cNvPr id="20" name="Straight Connector 19"/>
          <p:cNvCxnSpPr>
            <a:stCxn id="18" idx="2"/>
            <a:endCxn id="4" idx="0"/>
          </p:cNvCxnSpPr>
          <p:nvPr/>
        </p:nvCxnSpPr>
        <p:spPr bwMode="auto">
          <a:xfrm flipH="1">
            <a:off x="1943100" y="1677225"/>
            <a:ext cx="2251435" cy="121837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18" idx="2"/>
            <a:endCxn id="5" idx="0"/>
          </p:cNvCxnSpPr>
          <p:nvPr/>
        </p:nvCxnSpPr>
        <p:spPr bwMode="auto">
          <a:xfrm>
            <a:off x="4194535" y="1677225"/>
            <a:ext cx="1710965" cy="137077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057176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15851</TotalTime>
  <Words>5057</Words>
  <Application>Microsoft Macintosh PowerPoint</Application>
  <PresentationFormat>On-screen Show (4:3)</PresentationFormat>
  <Paragraphs>1222</Paragraphs>
  <Slides>60</Slides>
  <Notes>42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1" baseType="lpstr">
      <vt:lpstr>template2007</vt:lpstr>
      <vt:lpstr>Exceptional Control Flow:  Exceptions and Processes  15-213 : Introduction to Computer Systems 14th Lecture, October 13th, 2016</vt:lpstr>
      <vt:lpstr>Today</vt:lpstr>
      <vt:lpstr>Control Flow</vt:lpstr>
      <vt:lpstr>Altering the Control Flow</vt:lpstr>
      <vt:lpstr>Exceptional Control Flow</vt:lpstr>
      <vt:lpstr>Today</vt:lpstr>
      <vt:lpstr>Exceptions</vt:lpstr>
      <vt:lpstr>Exception Tables</vt:lpstr>
      <vt:lpstr> (partial) Taxonomy</vt:lpstr>
      <vt:lpstr>Asynchronous Exceptions (Interrupts)</vt:lpstr>
      <vt:lpstr>Synchronous Exceptions</vt:lpstr>
      <vt:lpstr>System Calls</vt:lpstr>
      <vt:lpstr>System Call Example: Opening File</vt:lpstr>
      <vt:lpstr>System Call Example: Opening File</vt:lpstr>
      <vt:lpstr>Fault Example: Page Fault</vt:lpstr>
      <vt:lpstr>Fault Example: Invalid Memory Reference</vt:lpstr>
      <vt:lpstr>Today</vt:lpstr>
      <vt:lpstr>Processes</vt:lpstr>
      <vt:lpstr>Multiprocessing: The Illusion</vt:lpstr>
      <vt:lpstr>Multiprocessing Example</vt:lpstr>
      <vt:lpstr>Multiprocessing: The (Traditional) Reality</vt:lpstr>
      <vt:lpstr>Multiprocessing: The (Traditional) Reality</vt:lpstr>
      <vt:lpstr>Multiprocessing: The (Traditional) Reality</vt:lpstr>
      <vt:lpstr>Multiprocessing: The (Traditional) Reality</vt:lpstr>
      <vt:lpstr>Multiprocessing: The (Modern) Reality</vt:lpstr>
      <vt:lpstr>Concurrent Processes</vt:lpstr>
      <vt:lpstr>User View of Concurrent Processes</vt:lpstr>
      <vt:lpstr>Context Switching</vt:lpstr>
      <vt:lpstr>Today</vt:lpstr>
      <vt:lpstr>System Call Error Handling</vt:lpstr>
      <vt:lpstr>Error-reporting functions </vt:lpstr>
      <vt:lpstr>Error-handling Wrappers </vt:lpstr>
      <vt:lpstr>Obtaining Process IDs</vt:lpstr>
      <vt:lpstr>Creating and Terminating Processes</vt:lpstr>
      <vt:lpstr>Terminating Processes </vt:lpstr>
      <vt:lpstr>Creating Processes</vt:lpstr>
      <vt:lpstr>fork Example</vt:lpstr>
      <vt:lpstr>Making fork More Nondeterministic</vt:lpstr>
      <vt:lpstr>Variable delay fork</vt:lpstr>
      <vt:lpstr>fork Example</vt:lpstr>
      <vt:lpstr>fork Example</vt:lpstr>
      <vt:lpstr>Modeling fork with Process Graphs</vt:lpstr>
      <vt:lpstr>Process Graph Example</vt:lpstr>
      <vt:lpstr>Interpreting Process Graphs</vt:lpstr>
      <vt:lpstr>fork Example: Two consecutive forks</vt:lpstr>
      <vt:lpstr>fork Example: Nested forks in parent</vt:lpstr>
      <vt:lpstr>fork Example: Nested forks in children</vt:lpstr>
      <vt:lpstr>Reaping Child Processes</vt:lpstr>
      <vt:lpstr>Zombie Example</vt:lpstr>
      <vt:lpstr>Non- terminating Child Example</vt:lpstr>
      <vt:lpstr>wait: Synchronizing with Children</vt:lpstr>
      <vt:lpstr>wait: Synchronizing with Children</vt:lpstr>
      <vt:lpstr>wait: Synchronizing with Children</vt:lpstr>
      <vt:lpstr>Another wait Example</vt:lpstr>
      <vt:lpstr>waitpid: Waiting for a Specific Process</vt:lpstr>
      <vt:lpstr>execve: Loading and Running Programs</vt:lpstr>
      <vt:lpstr>Structure of  the stack when a new program starts</vt:lpstr>
      <vt:lpstr>execve Example</vt:lpstr>
      <vt:lpstr>Summary</vt:lpstr>
      <vt:lpstr>Summary (cont.)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Randal Bryant</cp:lastModifiedBy>
  <cp:revision>650</cp:revision>
  <cp:lastPrinted>1999-09-20T15:19:18Z</cp:lastPrinted>
  <dcterms:created xsi:type="dcterms:W3CDTF">2011-10-11T15:51:12Z</dcterms:created>
  <dcterms:modified xsi:type="dcterms:W3CDTF">2016-10-13T21:30:05Z</dcterms:modified>
</cp:coreProperties>
</file>