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542" r:id="rId2"/>
    <p:sldId id="1159" r:id="rId3"/>
    <p:sldId id="1200" r:id="rId4"/>
    <p:sldId id="1201" r:id="rId5"/>
    <p:sldId id="1202" r:id="rId6"/>
    <p:sldId id="1203" r:id="rId7"/>
    <p:sldId id="1204" r:id="rId8"/>
    <p:sldId id="1242" r:id="rId9"/>
    <p:sldId id="1205" r:id="rId10"/>
    <p:sldId id="1206" r:id="rId11"/>
    <p:sldId id="1207" r:id="rId12"/>
    <p:sldId id="1168" r:id="rId13"/>
    <p:sldId id="1169" r:id="rId14"/>
    <p:sldId id="1170" r:id="rId15"/>
    <p:sldId id="1196" r:id="rId16"/>
    <p:sldId id="1241" r:id="rId17"/>
    <p:sldId id="1235" r:id="rId18"/>
    <p:sldId id="1178" r:id="rId19"/>
    <p:sldId id="1179" r:id="rId20"/>
    <p:sldId id="1180" r:id="rId21"/>
    <p:sldId id="1199" r:id="rId22"/>
    <p:sldId id="1240" r:id="rId23"/>
    <p:sldId id="1172" r:id="rId24"/>
    <p:sldId id="1173" r:id="rId25"/>
    <p:sldId id="1176" r:id="rId26"/>
    <p:sldId id="1187" r:id="rId27"/>
    <p:sldId id="1181" r:id="rId28"/>
    <p:sldId id="1182" r:id="rId29"/>
    <p:sldId id="1183" r:id="rId30"/>
    <p:sldId id="1184" r:id="rId31"/>
    <p:sldId id="1236" r:id="rId32"/>
    <p:sldId id="1185" r:id="rId33"/>
    <p:sldId id="1186" r:id="rId34"/>
    <p:sldId id="1208" r:id="rId35"/>
    <p:sldId id="1209" r:id="rId36"/>
    <p:sldId id="1238" r:id="rId37"/>
    <p:sldId id="1210" r:id="rId38"/>
    <p:sldId id="1211" r:id="rId39"/>
    <p:sldId id="1212" r:id="rId40"/>
    <p:sldId id="1244" r:id="rId41"/>
    <p:sldId id="1231" r:id="rId42"/>
    <p:sldId id="1223" r:id="rId43"/>
    <p:sldId id="1224" r:id="rId44"/>
    <p:sldId id="1225" r:id="rId45"/>
    <p:sldId id="1233" r:id="rId46"/>
    <p:sldId id="1215" r:id="rId47"/>
    <p:sldId id="1216" r:id="rId48"/>
    <p:sldId id="1218" r:id="rId49"/>
    <p:sldId id="1219" r:id="rId50"/>
    <p:sldId id="1220" r:id="rId51"/>
    <p:sldId id="1221" r:id="rId52"/>
    <p:sldId id="1234" r:id="rId53"/>
    <p:sldId id="1222" r:id="rId54"/>
    <p:sldId id="1230" r:id="rId55"/>
    <p:sldId id="1243" r:id="rId56"/>
  </p:sldIdLst>
  <p:sldSz cx="9144000" cy="6858000" type="screen4x3"/>
  <p:notesSz cx="7302500" cy="9586913"/>
  <p:custDataLst>
    <p:tags r:id="rId6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1" autoAdjust="0"/>
    <p:restoredTop sz="87458" autoAdjust="0"/>
  </p:normalViewPr>
  <p:slideViewPr>
    <p:cSldViewPr snapToObjects="1">
      <p:cViewPr varScale="1">
        <p:scale>
          <a:sx n="147" d="100"/>
          <a:sy n="147" d="100"/>
        </p:scale>
        <p:origin x="-2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heme" Target="theme/theme1.xml"/><Relationship Id="rId64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handoutMaster" Target="handoutMasters/handout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tags" Target="tags/tag1.xml"/><Relationship Id="rId61" Type="http://schemas.openxmlformats.org/officeDocument/2006/relationships/presProps" Target="presProps.xml"/><Relationship Id="rId62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483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9531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092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252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967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57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99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D</a:t>
            </a:r>
          </a:p>
          <a:p>
            <a:endParaRPr lang="en-US" dirty="0" smtClean="0"/>
          </a:p>
          <a:p>
            <a:r>
              <a:rPr lang="en-US" dirty="0" smtClean="0"/>
              <a:t>time, foo, main, </a:t>
            </a:r>
            <a:r>
              <a:rPr lang="en-US" dirty="0" err="1" smtClean="0"/>
              <a:t>printf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Can actually make a case for “%d”: it’s a global</a:t>
            </a:r>
            <a:r>
              <a:rPr lang="en-US" baseline="0" dirty="0" smtClean="0"/>
              <a:t> constant string (in read only section) so it will have a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210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Try:</a:t>
            </a:r>
          </a:p>
          <a:p>
            <a:endParaRPr lang="en-US" dirty="0" smtClean="0"/>
          </a:p>
          <a:p>
            <a:r>
              <a:rPr lang="en-US" dirty="0" err="1" smtClean="0"/>
              <a:t>objdump</a:t>
            </a:r>
            <a:r>
              <a:rPr lang="en-US" baseline="0" dirty="0" smtClean="0"/>
              <a:t> –t static-</a:t>
            </a:r>
            <a:r>
              <a:rPr lang="en-US" baseline="0" dirty="0" err="1" smtClean="0"/>
              <a:t>local.o</a:t>
            </a:r>
            <a:endParaRPr lang="en-US" baseline="0" dirty="0" smtClean="0"/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</a:t>
            </a:r>
            <a:r>
              <a:rPr lang="en-US" baseline="0" dirty="0" err="1" smtClean="0"/>
              <a:t>rd</a:t>
            </a:r>
            <a:r>
              <a:rPr lang="en-US" baseline="0" dirty="0" smtClean="0"/>
              <a:t> static-</a:t>
            </a:r>
            <a:r>
              <a:rPr lang="en-US" baseline="0" dirty="0" err="1" smtClean="0"/>
              <a:t>local.o</a:t>
            </a:r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85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960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If you are not aware of these rules, you can run into very nasty,</a:t>
            </a:r>
            <a:r>
              <a:rPr lang="en-US" baseline="0" dirty="0" smtClean="0"/>
              <a:t> difficult problems.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955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65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8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6918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System code including code</a:t>
            </a:r>
            <a:r>
              <a:rPr lang="en-US" baseline="0" dirty="0" smtClean="0"/>
              <a:t> that runs before and after main.  Sets up </a:t>
            </a:r>
            <a:r>
              <a:rPr lang="en-US" baseline="0" dirty="0" err="1" smtClean="0"/>
              <a:t>argc</a:t>
            </a:r>
            <a:r>
              <a:rPr lang="en-US" baseline="0" dirty="0" smtClean="0"/>
              <a:t>/v and takes the return </a:t>
            </a:r>
            <a:r>
              <a:rPr lang="en-US" baseline="0" dirty="0" smtClean="0"/>
              <a:t>value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–t </a:t>
            </a:r>
            <a:r>
              <a:rPr lang="en-US" baseline="0" dirty="0" err="1" smtClean="0"/>
              <a:t>prog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generates LOTS of stuff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7812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What are the </a:t>
            </a:r>
            <a:r>
              <a:rPr lang="en-US" dirty="0" err="1" smtClean="0"/>
              <a:t>globals</a:t>
            </a:r>
            <a:r>
              <a:rPr lang="en-US" dirty="0" smtClean="0"/>
              <a:t>?  Where are they (address / section)?</a:t>
            </a:r>
            <a:r>
              <a:rPr lang="en-US" baseline="0" dirty="0" smtClean="0"/>
              <a:t>  … Then click.</a:t>
            </a:r>
          </a:p>
          <a:p>
            <a:endParaRPr lang="en-US" baseline="0" dirty="0" smtClean="0"/>
          </a:p>
          <a:p>
            <a:r>
              <a:rPr lang="en-US" baseline="0" dirty="0" smtClean="0"/>
              <a:t>PC32, PC relative to next RIP – 0x4 for the offset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0949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2712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…</a:t>
            </a:r>
          </a:p>
          <a:p>
            <a:r>
              <a:rPr lang="en-US" dirty="0" smtClean="0"/>
              <a:t>Large heap in the high addresses (</a:t>
            </a:r>
            <a:r>
              <a:rPr lang="en-US" dirty="0" err="1" smtClean="0"/>
              <a:t>mmap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0777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833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518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3867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The convention</a:t>
            </a:r>
            <a:r>
              <a:rPr lang="en-US" baseline="0" dirty="0" smtClean="0"/>
              <a:t> is that libraries are always prefixed with “lib”</a:t>
            </a:r>
          </a:p>
          <a:p>
            <a:r>
              <a:rPr lang="en-US" dirty="0" smtClean="0"/>
              <a:t> $(CC) $(CFLAGS) -o </a:t>
            </a:r>
            <a:r>
              <a:rPr lang="en-US" dirty="0" err="1" smtClean="0"/>
              <a:t>csim</a:t>
            </a:r>
            <a:r>
              <a:rPr lang="en-US" dirty="0" smtClean="0"/>
              <a:t> </a:t>
            </a:r>
            <a:r>
              <a:rPr lang="en-US" dirty="0" err="1" smtClean="0"/>
              <a:t>csim.c</a:t>
            </a:r>
            <a:r>
              <a:rPr lang="en-US" dirty="0" smtClean="0"/>
              <a:t> </a:t>
            </a:r>
            <a:r>
              <a:rPr lang="en-US" dirty="0" err="1" smtClean="0"/>
              <a:t>cachelab.c</a:t>
            </a:r>
            <a:r>
              <a:rPr lang="en-US" dirty="0" smtClean="0"/>
              <a:t> -lm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76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Try</a:t>
            </a:r>
            <a:r>
              <a:rPr lang="en-US" baseline="0" dirty="0" smtClean="0"/>
              <a:t>: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–t main2.o</a:t>
            </a:r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</a:t>
            </a:r>
            <a:r>
              <a:rPr lang="en-US" baseline="0" dirty="0" err="1" smtClean="0"/>
              <a:t>rd</a:t>
            </a:r>
            <a:r>
              <a:rPr lang="en-US" baseline="0" dirty="0" smtClean="0"/>
              <a:t> main2.o</a:t>
            </a:r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–t </a:t>
            </a:r>
            <a:r>
              <a:rPr lang="en-US" baseline="0" dirty="0" err="1" smtClean="0"/>
              <a:t>libvector.a</a:t>
            </a:r>
            <a:endParaRPr lang="en-US" baseline="0" dirty="0" smtClean="0"/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</a:t>
            </a:r>
            <a:r>
              <a:rPr lang="en-US" baseline="0" dirty="0" err="1" smtClean="0"/>
              <a:t>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libvector.a</a:t>
            </a:r>
            <a:endParaRPr lang="en-US" baseline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750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219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220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44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Partially linked still has relocatable entries</a:t>
            </a:r>
          </a:p>
          <a:p>
            <a:r>
              <a:rPr lang="en-US" dirty="0" smtClean="0"/>
              <a:t>Loader</a:t>
            </a:r>
            <a:r>
              <a:rPr lang="en-US" baseline="0" dirty="0" smtClean="0"/>
              <a:t> (i.e., the </a:t>
            </a:r>
            <a:r>
              <a:rPr lang="en-US" baseline="0" dirty="0" err="1" smtClean="0"/>
              <a:t>execve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syscall</a:t>
            </a:r>
            <a:r>
              <a:rPr lang="en-US" baseline="0" dirty="0" smtClean="0"/>
              <a:t>, which we will cover later</a:t>
            </a:r>
            <a:r>
              <a:rPr lang="en-US" baseline="0" dirty="0" smtClean="0"/>
              <a:t>)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Try:</a:t>
            </a:r>
          </a:p>
          <a:p>
            <a:r>
              <a:rPr lang="en-US" baseline="0" dirty="0" err="1" smtClean="0"/>
              <a:t>ldd</a:t>
            </a:r>
            <a:r>
              <a:rPr lang="en-US" baseline="0" dirty="0" smtClean="0"/>
              <a:t> prog2l</a:t>
            </a:r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–t </a:t>
            </a:r>
            <a:r>
              <a:rPr lang="en-US" baseline="0" dirty="0" err="1" smtClean="0"/>
              <a:t>libvector.so</a:t>
            </a:r>
            <a:endParaRPr lang="en-US" baseline="0" dirty="0" smtClean="0"/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</a:t>
            </a:r>
            <a:r>
              <a:rPr lang="en-US" baseline="0" dirty="0" err="1" smtClean="0"/>
              <a:t>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libvector.so</a:t>
            </a:r>
            <a:endParaRPr lang="en-US" baseline="0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…</a:t>
            </a:r>
          </a:p>
          <a:p>
            <a:r>
              <a:rPr lang="en-US" dirty="0" smtClean="0"/>
              <a:t>RTLD_LAZY – don’t resolve references until requested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6168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7893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 smtClean="0"/>
              <a:t>Linker</a:t>
            </a:r>
            <a:r>
              <a:rPr lang="en-US" baseline="0" dirty="0" smtClean="0"/>
              <a:t> has not information about vector library</a:t>
            </a:r>
            <a:endParaRPr lang="en-US" dirty="0" smtClean="0"/>
          </a:p>
          <a:p>
            <a:endParaRPr lang="en-US" baseline="0" dirty="0" smtClean="0"/>
          </a:p>
          <a:p>
            <a:r>
              <a:rPr lang="en-US" baseline="0" dirty="0" smtClean="0"/>
              <a:t>Try:</a:t>
            </a:r>
          </a:p>
          <a:p>
            <a:r>
              <a:rPr lang="en-US" baseline="0" dirty="0" err="1" smtClean="0"/>
              <a:t>ldd</a:t>
            </a:r>
            <a:r>
              <a:rPr lang="en-US" baseline="0" dirty="0" smtClean="0"/>
              <a:t> prog2r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1154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0030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technique is used to create the trace that you will use in the </a:t>
            </a:r>
            <a:r>
              <a:rPr lang="en-US" dirty="0" err="1" smtClean="0"/>
              <a:t>malloc</a:t>
            </a:r>
            <a:r>
              <a:rPr lang="en-US" dirty="0" smtClean="0"/>
              <a:t> lab.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2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7522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smtClean="0"/>
              <a:t>for </a:t>
            </a:r>
            <a:r>
              <a:rPr lang="en-US" dirty="0" err="1" smtClean="0"/>
              <a:t>interpositioning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Putting </a:t>
            </a:r>
            <a:r>
              <a:rPr lang="en-US" dirty="0" err="1" smtClean="0"/>
              <a:t>malloc.h</a:t>
            </a:r>
            <a:r>
              <a:rPr lang="en-US" baseline="0" dirty="0" smtClean="0"/>
              <a:t> in square brackets is important.  Also, calling it </a:t>
            </a:r>
            <a:r>
              <a:rPr lang="en-US" baseline="0" dirty="0" err="1" smtClean="0"/>
              <a:t>malloc.h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45375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are the wrapper</a:t>
            </a:r>
            <a:r>
              <a:rPr lang="en-US" baseline="0" dirty="0" smtClean="0"/>
              <a:t> functions.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Now, we want the application to call the wrappers, rather than the library functions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876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Compile-time flags</a:t>
            </a:r>
            <a:r>
              <a:rPr lang="en-US" baseline="0" dirty="0" smtClean="0"/>
              <a:t> are important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mymalloc.c</a:t>
            </a:r>
            <a:r>
              <a:rPr lang="en-US" baseline="0" dirty="0" smtClean="0"/>
              <a:t> will use library version of </a:t>
            </a:r>
            <a:r>
              <a:rPr lang="en-US" baseline="0" dirty="0" err="1" smtClean="0"/>
              <a:t>malloc.h</a:t>
            </a:r>
            <a:endParaRPr lang="en-US" baseline="0" dirty="0" smtClean="0"/>
          </a:p>
          <a:p>
            <a:r>
              <a:rPr lang="en-US" baseline="0" dirty="0" err="1" smtClean="0"/>
              <a:t>int.c</a:t>
            </a:r>
            <a:r>
              <a:rPr lang="en-US" baseline="0" dirty="0" smtClean="0"/>
              <a:t> will use custom version, which redefines </a:t>
            </a:r>
            <a:r>
              <a:rPr lang="en-US" baseline="0" dirty="0" err="1" smtClean="0"/>
              <a:t>malloc</a:t>
            </a:r>
            <a:r>
              <a:rPr lang="en-US" baseline="0" dirty="0" smtClean="0"/>
              <a:t>/free to by </a:t>
            </a:r>
            <a:r>
              <a:rPr lang="en-US" baseline="0" dirty="0" err="1" smtClean="0"/>
              <a:t>mymalloc</a:t>
            </a:r>
            <a:r>
              <a:rPr lang="en-US" baseline="0" dirty="0" smtClean="0"/>
              <a:t>/</a:t>
            </a:r>
            <a:r>
              <a:rPr lang="en-US" baseline="0" dirty="0" err="1" smtClean="0"/>
              <a:t>myfree</a:t>
            </a:r>
            <a:endParaRPr lang="en-US" baseline="0" dirty="0" smtClean="0"/>
          </a:p>
          <a:p>
            <a:endParaRPr lang="en-US" dirty="0" smtClean="0"/>
          </a:p>
          <a:p>
            <a:r>
              <a:rPr lang="en-US" dirty="0" smtClean="0"/>
              <a:t>Try disassembling main when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gdb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intc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Run </a:t>
            </a:r>
            <a:r>
              <a:rPr lang="en-US" baseline="0" dirty="0" err="1" smtClean="0"/>
              <a:t>intc</a:t>
            </a:r>
            <a:r>
              <a:rPr lang="en-US" baseline="0" dirty="0" smtClean="0"/>
              <a:t> multiple times and see how heap gets randomized as a security precaution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1664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 </a:t>
            </a:r>
            <a:r>
              <a:rPr lang="en-US" dirty="0" err="1" smtClean="0"/>
              <a:t>mymalloc.c</a:t>
            </a:r>
            <a:r>
              <a:rPr lang="en-US" baseline="0" dirty="0" smtClean="0"/>
              <a:t> &amp; </a:t>
            </a:r>
            <a:r>
              <a:rPr lang="en-US" baseline="0" dirty="0" err="1" smtClean="0"/>
              <a:t>int.c</a:t>
            </a:r>
            <a:r>
              <a:rPr lang="en-US" baseline="0" dirty="0" smtClean="0"/>
              <a:t> will get library version of </a:t>
            </a:r>
            <a:r>
              <a:rPr lang="en-US" baseline="0" dirty="0" err="1" smtClean="0"/>
              <a:t>malloc.h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But, </a:t>
            </a:r>
            <a:r>
              <a:rPr lang="en-US" baseline="0" dirty="0" err="1" smtClean="0"/>
              <a:t>interpositioning</a:t>
            </a:r>
            <a:r>
              <a:rPr lang="en-US" baseline="0" dirty="0" smtClean="0"/>
              <a:t> trick causes nonstandard symbol resolution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Try disassembling main from within </a:t>
            </a:r>
            <a:r>
              <a:rPr lang="en-US" baseline="0" dirty="0" err="1" smtClean="0"/>
              <a:t>gdb</a:t>
            </a:r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82746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code includes &lt;</a:t>
            </a:r>
            <a:r>
              <a:rPr lang="en-US" dirty="0" err="1" smtClean="0"/>
              <a:t>stdlib.h</a:t>
            </a:r>
            <a:r>
              <a:rPr lang="en-US" dirty="0" smtClean="0"/>
              <a:t>&gt;, which defines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malloc</a:t>
            </a:r>
            <a:r>
              <a:rPr lang="en-US" baseline="0" dirty="0" smtClean="0"/>
              <a:t> &amp; free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7022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227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Disassemble main from within</a:t>
            </a:r>
            <a:r>
              <a:rPr lang="en-US" baseline="0" dirty="0" smtClean="0"/>
              <a:t> main.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See that will have to call dynamic linker to find it.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72006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</a:t>
            </a:r>
            <a:r>
              <a:rPr lang="en-US" baseline="0" dirty="0" smtClean="0"/>
              <a:t> to trace other programs, including </a:t>
            </a:r>
            <a:r>
              <a:rPr lang="en-US" baseline="0" dirty="0" err="1" smtClean="0"/>
              <a:t>gcc</a:t>
            </a:r>
            <a:r>
              <a:rPr lang="en-US" baseline="0" dirty="0" smtClean="0"/>
              <a:t>.</a:t>
            </a:r>
          </a:p>
          <a:p>
            <a:endParaRPr lang="en-US" baseline="0" dirty="0" smtClean="0"/>
          </a:p>
          <a:p>
            <a:r>
              <a:rPr lang="en-US" baseline="0" dirty="0" smtClean="0"/>
              <a:t>Need to 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setenv</a:t>
            </a:r>
            <a:r>
              <a:rPr lang="en-US" baseline="0" dirty="0" smtClean="0"/>
              <a:t> LD_PRELOAD</a:t>
            </a:r>
          </a:p>
          <a:p>
            <a:endParaRPr lang="en-US" baseline="0" dirty="0" smtClean="0"/>
          </a:p>
          <a:p>
            <a:r>
              <a:rPr lang="en-US" baseline="0" dirty="0" smtClean="0"/>
              <a:t>to turn off feature.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5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575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8717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Try:</a:t>
            </a:r>
          </a:p>
          <a:p>
            <a:endParaRPr lang="en-US" dirty="0" smtClean="0"/>
          </a:p>
          <a:p>
            <a:r>
              <a:rPr lang="en-US" dirty="0" err="1" smtClean="0"/>
              <a:t>objdump</a:t>
            </a:r>
            <a:r>
              <a:rPr lang="en-US" baseline="0" dirty="0" smtClean="0"/>
              <a:t> –t </a:t>
            </a:r>
            <a:r>
              <a:rPr lang="en-US" baseline="0" dirty="0" err="1" smtClean="0"/>
              <a:t>main.o</a:t>
            </a:r>
            <a:endParaRPr lang="en-US" baseline="0" dirty="0" smtClean="0"/>
          </a:p>
          <a:p>
            <a:r>
              <a:rPr lang="en-US" baseline="0" dirty="0" err="1" smtClean="0"/>
              <a:t>objdump</a:t>
            </a:r>
            <a:r>
              <a:rPr lang="en-US" baseline="0" dirty="0" smtClean="0"/>
              <a:t> –t </a:t>
            </a:r>
            <a:r>
              <a:rPr lang="en-US" baseline="0" dirty="0" err="1" smtClean="0"/>
              <a:t>sum.o</a:t>
            </a:r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339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61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hyperlink" Target="https://security.googleblog.com/2016/02/cve-2015-7547-glibc-getaddrinfo-stack.html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Linking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13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</a:t>
            </a:r>
            <a:r>
              <a:rPr lang="en-US" sz="2000" b="0" dirty="0" smtClean="0"/>
              <a:t>October 11th</a:t>
            </a:r>
            <a:r>
              <a:rPr lang="en-US" sz="2000" b="0" dirty="0" smtClean="0"/>
              <a:t>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Kinds of Object Files (Modules)</a:t>
            </a: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Relocatable object file (</a:t>
            </a:r>
            <a:r>
              <a:rPr lang="en-US" dirty="0" smtClean="0">
                <a:latin typeface="Courier New"/>
                <a:cs typeface="Courier New"/>
              </a:rPr>
              <a:t>.o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combined with other relocatable object files to form executable object file.</a:t>
            </a:r>
          </a:p>
          <a:p>
            <a:pPr lvl="2"/>
            <a:r>
              <a:rPr lang="en-US" dirty="0" smtClean="0"/>
              <a:t>Each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 is produced from exactly one source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c</a:t>
            </a:r>
            <a:r>
              <a:rPr lang="en-US" dirty="0" smtClean="0"/>
              <a:t>) file</a:t>
            </a:r>
          </a:p>
          <a:p>
            <a:endParaRPr lang="en-US" dirty="0" smtClean="0"/>
          </a:p>
          <a:p>
            <a:r>
              <a:rPr lang="en-US" dirty="0" smtClean="0"/>
              <a:t>Executable object file 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copied directly into memory and then executed.</a:t>
            </a:r>
          </a:p>
          <a:p>
            <a:endParaRPr lang="en-US" dirty="0" smtClean="0"/>
          </a:p>
          <a:p>
            <a:r>
              <a:rPr lang="en-US" dirty="0" smtClean="0"/>
              <a:t>Shared object file (</a:t>
            </a:r>
            <a:r>
              <a:rPr lang="en-US" dirty="0" smtClean="0">
                <a:latin typeface="Courier New"/>
                <a:cs typeface="Courier New"/>
              </a:rPr>
              <a:t>.so </a:t>
            </a:r>
            <a:r>
              <a:rPr lang="en-US" dirty="0" smtClean="0"/>
              <a:t>file)</a:t>
            </a:r>
          </a:p>
          <a:p>
            <a:pPr lvl="1"/>
            <a:r>
              <a:rPr lang="en-US" dirty="0" smtClean="0"/>
              <a:t>Special type of relocatable object file that can be loaded into memory and linked dynamically, at either load time or run-time.</a:t>
            </a:r>
          </a:p>
          <a:p>
            <a:pPr lvl="1"/>
            <a:r>
              <a:rPr lang="en-US" dirty="0" smtClean="0"/>
              <a:t>Called </a:t>
            </a:r>
            <a:r>
              <a:rPr lang="en-US" i="1" dirty="0" smtClean="0"/>
              <a:t>Dynamic Link Libraries</a:t>
            </a:r>
            <a:r>
              <a:rPr lang="en-US" dirty="0" smtClean="0"/>
              <a:t> (DLLs) by Windows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Executable and Linkable Format (ELF)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binary format for object files</a:t>
            </a:r>
          </a:p>
          <a:p>
            <a:endParaRPr lang="en-US" dirty="0" smtClean="0"/>
          </a:p>
          <a:p>
            <a:r>
              <a:rPr lang="en-US" dirty="0" smtClean="0"/>
              <a:t>One unified format for </a:t>
            </a:r>
          </a:p>
          <a:p>
            <a:pPr lvl="1"/>
            <a:r>
              <a:rPr lang="en-US" dirty="0" smtClean="0"/>
              <a:t>Relocatable object files (</a:t>
            </a:r>
            <a:r>
              <a:rPr lang="en-US" dirty="0" smtClean="0">
                <a:latin typeface="Courier New"/>
                <a:cs typeface="Courier New"/>
              </a:rPr>
              <a:t>.o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Executable object files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Shared object files (</a:t>
            </a:r>
            <a:r>
              <a:rPr lang="en-US" dirty="0" smtClean="0">
                <a:latin typeface="Courier New"/>
                <a:cs typeface="Courier New"/>
              </a:rPr>
              <a:t>.so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Generic name: ELF binaries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19175"/>
            <a:ext cx="53482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Word size, byte ordering, file type </a:t>
            </a:r>
            <a:r>
              <a:rPr lang="en-GB" sz="1800" dirty="0"/>
              <a:t>(.o, exec, .so</a:t>
            </a:r>
            <a:r>
              <a:rPr lang="en-GB" sz="1800" dirty="0" smtClean="0"/>
              <a:t>), machine type, etc</a:t>
            </a:r>
            <a:r>
              <a:rPr lang="en-GB" sz="1800" dirty="0"/>
              <a:t>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addresses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 err="1" smtClean="0">
                <a:latin typeface="Courier New" pitchFamily="49" charset="0"/>
              </a:rPr>
              <a:t>rodata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Read only data: jump tables,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>
                <a:latin typeface="Courier New" pitchFamily="49" charset="0"/>
              </a:rPr>
              <a:t>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modifying.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External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Local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C functions and </a:t>
            </a:r>
            <a:r>
              <a:rPr lang="en-GB" dirty="0" smtClean="0"/>
              <a:t>global variables </a:t>
            </a:r>
            <a:r>
              <a:rPr lang="en-GB" dirty="0"/>
              <a:t>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 smtClean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>
                <a:solidFill>
                  <a:srgbClr val="C00000"/>
                </a:solidFill>
              </a:rPr>
              <a:t>Local </a:t>
            </a:r>
            <a:r>
              <a:rPr lang="en-GB" b="1" dirty="0">
                <a:solidFill>
                  <a:srgbClr val="C00000"/>
                </a:solidFill>
              </a:rPr>
              <a:t>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Step 1: Symbol Resolution</a:t>
            </a:r>
            <a:endParaRPr lang="en-GB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18002" y="2702650"/>
            <a:ext cx="4369846" cy="258750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,char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82093" y="4931144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2704237"/>
            <a:ext cx="4253301" cy="2587504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758028" y="4913085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3016017" y="1217472"/>
            <a:ext cx="1102549" cy="3217056"/>
            <a:chOff x="1523473" y="689057"/>
            <a:chExt cx="1658620" cy="3217056"/>
          </a:xfrm>
        </p:grpSpPr>
        <p:sp>
          <p:nvSpPr>
            <p:cNvPr id="7" name="TextBox 6"/>
            <p:cNvSpPr txBox="1"/>
            <p:nvPr/>
          </p:nvSpPr>
          <p:spPr>
            <a:xfrm>
              <a:off x="1843265" y="689057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Referencing </a:t>
              </a:r>
            </a:p>
            <a:p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12" name="Straight Arrow Connector 11"/>
            <p:cNvCxnSpPr>
              <a:stCxn id="7" idx="2"/>
            </p:cNvCxnSpPr>
            <p:nvPr/>
          </p:nvCxnSpPr>
          <p:spPr bwMode="auto">
            <a:xfrm flipH="1">
              <a:off x="1523473" y="1335388"/>
              <a:ext cx="989206" cy="2570725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4" name="Group 53"/>
          <p:cNvGrpSpPr/>
          <p:nvPr/>
        </p:nvGrpSpPr>
        <p:grpSpPr>
          <a:xfrm>
            <a:off x="132131" y="4120568"/>
            <a:ext cx="992579" cy="1936469"/>
            <a:chOff x="132131" y="3397531"/>
            <a:chExt cx="992579" cy="1936469"/>
          </a:xfrm>
        </p:grpSpPr>
        <p:sp>
          <p:nvSpPr>
            <p:cNvPr id="14" name="TextBox 13"/>
            <p:cNvSpPr txBox="1"/>
            <p:nvPr/>
          </p:nvSpPr>
          <p:spPr>
            <a:xfrm>
              <a:off x="132131" y="4687669"/>
              <a:ext cx="9925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Defining </a:t>
              </a:r>
            </a:p>
            <a:p>
              <a:pPr algn="ct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a global</a:t>
              </a:r>
            </a:p>
          </p:txBody>
        </p:sp>
        <p:cxnSp>
          <p:nvCxnSpPr>
            <p:cNvPr id="15" name="Straight Arrow Connector 14"/>
            <p:cNvCxnSpPr>
              <a:stCxn id="14" idx="0"/>
            </p:cNvCxnSpPr>
            <p:nvPr/>
          </p:nvCxnSpPr>
          <p:spPr bwMode="auto">
            <a:xfrm flipV="1">
              <a:off x="628421" y="3397531"/>
              <a:ext cx="395906" cy="1290138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6" name="Group 55"/>
          <p:cNvGrpSpPr/>
          <p:nvPr/>
        </p:nvGrpSpPr>
        <p:grpSpPr>
          <a:xfrm>
            <a:off x="994380" y="4648201"/>
            <a:ext cx="1643599" cy="2018436"/>
            <a:chOff x="994380" y="3886202"/>
            <a:chExt cx="1643599" cy="2057398"/>
          </a:xfrm>
        </p:grpSpPr>
        <p:sp>
          <p:nvSpPr>
            <p:cNvPr id="28" name="TextBox 27"/>
            <p:cNvSpPr txBox="1"/>
            <p:nvPr/>
          </p:nvSpPr>
          <p:spPr>
            <a:xfrm>
              <a:off x="994380" y="5297269"/>
              <a:ext cx="16435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dirty="0" err="1" smtClean="0">
                  <a:solidFill>
                    <a:srgbClr val="990000"/>
                  </a:solidFill>
                  <a:latin typeface="Courier New"/>
                  <a:cs typeface="Courier New"/>
                </a:rPr>
                <a:t>val</a:t>
              </a:r>
              <a:endParaRPr lang="en-US" sz="1800" dirty="0" smtClean="0">
                <a:solidFill>
                  <a:srgbClr val="990000"/>
                </a:solidFill>
                <a:latin typeface="Courier New"/>
                <a:cs typeface="Courier New"/>
              </a:endParaRPr>
            </a:p>
          </p:txBody>
        </p:sp>
        <p:cxnSp>
          <p:nvCxnSpPr>
            <p:cNvPr id="32" name="Straight Arrow Connector 31"/>
            <p:cNvCxnSpPr>
              <a:stCxn id="28" idx="0"/>
            </p:cNvCxnSpPr>
            <p:nvPr/>
          </p:nvCxnSpPr>
          <p:spPr bwMode="auto">
            <a:xfrm flipH="1" flipV="1">
              <a:off x="1524000" y="3886202"/>
              <a:ext cx="292180" cy="1411067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3" name="Group 6152"/>
          <p:cNvGrpSpPr/>
          <p:nvPr/>
        </p:nvGrpSpPr>
        <p:grpSpPr>
          <a:xfrm>
            <a:off x="2363907" y="4724400"/>
            <a:ext cx="1338828" cy="1642070"/>
            <a:chOff x="2400301" y="4609239"/>
            <a:chExt cx="1900433" cy="1734232"/>
          </a:xfrm>
        </p:grpSpPr>
        <p:sp>
          <p:nvSpPr>
            <p:cNvPr id="42" name="TextBox 41"/>
            <p:cNvSpPr txBox="1"/>
            <p:nvPr/>
          </p:nvSpPr>
          <p:spPr>
            <a:xfrm>
              <a:off x="2961906" y="5697140"/>
              <a:ext cx="13388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Referencing</a:t>
              </a:r>
            </a:p>
            <a:p>
              <a:pPr algn="ct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a global…</a:t>
              </a:r>
            </a:p>
          </p:txBody>
        </p:sp>
        <p:cxnSp>
          <p:nvCxnSpPr>
            <p:cNvPr id="43" name="Straight Arrow Connector 42"/>
            <p:cNvCxnSpPr>
              <a:stCxn id="42" idx="0"/>
            </p:cNvCxnSpPr>
            <p:nvPr/>
          </p:nvCxnSpPr>
          <p:spPr bwMode="auto">
            <a:xfrm flipH="1" flipV="1">
              <a:off x="2400301" y="4609239"/>
              <a:ext cx="1231019" cy="1087901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4" name="Group 6153"/>
          <p:cNvGrpSpPr/>
          <p:nvPr/>
        </p:nvGrpSpPr>
        <p:grpSpPr>
          <a:xfrm>
            <a:off x="3404589" y="3009038"/>
            <a:ext cx="2173003" cy="3726764"/>
            <a:chOff x="3404589" y="3009038"/>
            <a:chExt cx="2173003" cy="3726764"/>
          </a:xfrm>
        </p:grpSpPr>
        <p:sp>
          <p:nvSpPr>
            <p:cNvPr id="49" name="TextBox 48"/>
            <p:cNvSpPr txBox="1"/>
            <p:nvPr/>
          </p:nvSpPr>
          <p:spPr>
            <a:xfrm>
              <a:off x="3404589" y="6366470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 bwMode="auto">
            <a:xfrm flipV="1">
              <a:off x="4487848" y="3009038"/>
              <a:ext cx="769952" cy="3334433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7" name="Group 56"/>
          <p:cNvGrpSpPr/>
          <p:nvPr/>
        </p:nvGrpSpPr>
        <p:grpSpPr>
          <a:xfrm>
            <a:off x="6324600" y="3605937"/>
            <a:ext cx="2059165" cy="2774265"/>
            <a:chOff x="6324600" y="2882900"/>
            <a:chExt cx="2059165" cy="2774265"/>
          </a:xfrm>
        </p:grpSpPr>
        <p:sp>
          <p:nvSpPr>
            <p:cNvPr id="52" name="TextBox 51"/>
            <p:cNvSpPr txBox="1"/>
            <p:nvPr/>
          </p:nvSpPr>
          <p:spPr>
            <a:xfrm>
              <a:off x="6324600" y="5010834"/>
              <a:ext cx="20591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Linker knows</a:t>
              </a:r>
            </a:p>
            <a:p>
              <a:pPr algn="ctr"/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nothing of </a:t>
              </a:r>
              <a:r>
                <a:rPr lang="en-US" sz="1800" dirty="0" err="1" smtClean="0">
                  <a:solidFill>
                    <a:srgbClr val="990000"/>
                  </a:solidFill>
                  <a:latin typeface="Courier New"/>
                  <a:cs typeface="Courier New"/>
                </a:rPr>
                <a:t>i</a:t>
              </a:r>
              <a:r>
                <a:rPr lang="en-US" sz="1800" dirty="0">
                  <a:solidFill>
                    <a:srgbClr val="99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dirty="0" smtClean="0">
                  <a:solidFill>
                    <a:srgbClr val="990000"/>
                  </a:solidFill>
                  <a:latin typeface="Calibri"/>
                  <a:cs typeface="Calibri"/>
                </a:rPr>
                <a:t>or</a:t>
              </a:r>
              <a:r>
                <a:rPr lang="en-US" sz="1800" dirty="0" smtClean="0">
                  <a:solidFill>
                    <a:srgbClr val="990000"/>
                  </a:solidFill>
                  <a:latin typeface="Courier New"/>
                  <a:cs typeface="Courier New"/>
                </a:rPr>
                <a:t> s</a:t>
              </a:r>
            </a:p>
          </p:txBody>
        </p:sp>
        <p:cxnSp>
          <p:nvCxnSpPr>
            <p:cNvPr id="53" name="Straight Arrow Connector 52"/>
            <p:cNvCxnSpPr>
              <a:stCxn id="52" idx="0"/>
            </p:cNvCxnSpPr>
            <p:nvPr/>
          </p:nvCxnSpPr>
          <p:spPr bwMode="auto">
            <a:xfrm flipH="1" flipV="1">
              <a:off x="6324600" y="2882900"/>
              <a:ext cx="1029583" cy="2127934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155" name="Group 6154"/>
          <p:cNvGrpSpPr/>
          <p:nvPr/>
        </p:nvGrpSpPr>
        <p:grpSpPr>
          <a:xfrm>
            <a:off x="843015" y="1879705"/>
            <a:ext cx="2173003" cy="1473094"/>
            <a:chOff x="843015" y="1879705"/>
            <a:chExt cx="2173003" cy="1473094"/>
          </a:xfrm>
        </p:grpSpPr>
        <p:sp>
          <p:nvSpPr>
            <p:cNvPr id="71" name="TextBox 70"/>
            <p:cNvSpPr txBox="1"/>
            <p:nvPr/>
          </p:nvSpPr>
          <p:spPr>
            <a:xfrm>
              <a:off x="843015" y="1879705"/>
              <a:ext cx="21730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990000"/>
                  </a:solidFill>
                  <a:latin typeface="Calibri" pitchFamily="34" charset="0"/>
                </a:rPr>
                <a:t>…that’s defined here</a:t>
              </a:r>
            </a:p>
          </p:txBody>
        </p:sp>
        <p:cxnSp>
          <p:nvCxnSpPr>
            <p:cNvPr id="72" name="Straight Arrow Connector 71"/>
            <p:cNvCxnSpPr>
              <a:stCxn id="71" idx="2"/>
            </p:cNvCxnSpPr>
            <p:nvPr/>
          </p:nvCxnSpPr>
          <p:spPr bwMode="auto">
            <a:xfrm flipH="1">
              <a:off x="894847" y="2249037"/>
              <a:ext cx="1034670" cy="1103762"/>
            </a:xfrm>
            <a:prstGeom prst="straightConnector1">
              <a:avLst/>
            </a:prstGeom>
            <a:noFill/>
            <a:ln w="254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 Identification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077200" cy="990599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 smtClean="0"/>
              <a:t>How many </a:t>
            </a:r>
            <a:r>
              <a:rPr lang="en-US" sz="2800" dirty="0" smtClean="0"/>
              <a:t>of the following names will be in the symbol table of </a:t>
            </a:r>
            <a:r>
              <a:rPr lang="en-US" sz="2800" dirty="0" err="1" smtClean="0">
                <a:latin typeface="Courier"/>
                <a:cs typeface="Courier"/>
              </a:rPr>
              <a:t>main.o</a:t>
            </a:r>
            <a:r>
              <a:rPr lang="en-US" sz="2800" dirty="0" smtClean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2362200"/>
            <a:ext cx="13048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Century Gothic"/>
                <a:cs typeface="Century Gothic"/>
              </a:rPr>
              <a:t>main.c</a:t>
            </a:r>
            <a:r>
              <a:rPr lang="en-US" b="1" dirty="0" smtClean="0">
                <a:latin typeface="Century Gothic"/>
                <a:cs typeface="Century Gothic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0477" y="2928877"/>
            <a:ext cx="3355406" cy="3416320"/>
          </a:xfrm>
          <a:prstGeom prst="rect">
            <a:avLst/>
          </a:prstGeom>
          <a:noFill/>
          <a:ln>
            <a:solidFill>
              <a:srgbClr val="7F7F7F"/>
            </a:solidFill>
            <a:prstDash val="sysDash"/>
          </a:ln>
        </p:spPr>
        <p:txBody>
          <a:bodyPr wrap="none" rtlCol="0">
            <a:spAutoFit/>
          </a:bodyPr>
          <a:lstStyle/>
          <a:p>
            <a:pPr algn="l"/>
            <a:r>
              <a:rPr lang="en-US" sz="1800" dirty="0" err="1" smtClean="0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time;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foo(</a:t>
            </a:r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a) {</a:t>
            </a:r>
          </a:p>
          <a:p>
            <a:pPr algn="l"/>
            <a:r>
              <a:rPr lang="en-US" sz="1800" dirty="0" smtClean="0">
                <a:latin typeface="Courier"/>
                <a:cs typeface="Courier"/>
              </a:rPr>
              <a:t>  </a:t>
            </a:r>
            <a:r>
              <a:rPr lang="en-US" sz="1800" dirty="0" err="1" smtClean="0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>
                <a:latin typeface="Courier"/>
                <a:cs typeface="Courier"/>
              </a:rPr>
              <a:t>b = a + 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sz="1800" dirty="0">
                <a:latin typeface="Courier"/>
                <a:cs typeface="Courier"/>
              </a:rPr>
              <a:t>;</a:t>
            </a:r>
          </a:p>
          <a:p>
            <a:pPr algn="l"/>
            <a:r>
              <a:rPr lang="en-US" sz="1800" dirty="0" smtClean="0">
                <a:latin typeface="Courier"/>
                <a:cs typeface="Courier"/>
              </a:rPr>
              <a:t>  return </a:t>
            </a:r>
            <a:r>
              <a:rPr lang="en-US" sz="1800" dirty="0">
                <a:latin typeface="Courier"/>
                <a:cs typeface="Courier"/>
              </a:rPr>
              <a:t>b;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</a:p>
          <a:p>
            <a:pPr algn="l"/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 err="1">
                <a:solidFill>
                  <a:srgbClr val="008000"/>
                </a:solidFill>
                <a:latin typeface="Courier"/>
                <a:cs typeface="Courier"/>
              </a:rPr>
              <a:t>int</a:t>
            </a:r>
            <a:r>
              <a:rPr lang="en-US" sz="180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main(</a:t>
            </a:r>
            <a:r>
              <a:rPr lang="en-US" sz="1800" dirty="0" err="1" smtClean="0">
                <a:latin typeface="Courier"/>
                <a:cs typeface="Courier"/>
              </a:rPr>
              <a:t>int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err="1" smtClean="0">
                <a:latin typeface="Courier"/>
                <a:cs typeface="Courier"/>
              </a:rPr>
              <a:t>argc</a:t>
            </a:r>
            <a:r>
              <a:rPr lang="en-US" sz="1800" dirty="0" smtClean="0">
                <a:latin typeface="Courier"/>
                <a:cs typeface="Courier"/>
              </a:rPr>
              <a:t>,</a:t>
            </a:r>
          </a:p>
          <a:p>
            <a:pPr algn="l"/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Courier"/>
                <a:cs typeface="Courier"/>
              </a:rPr>
              <a:t>        char** </a:t>
            </a:r>
            <a:r>
              <a:rPr lang="en-US" sz="1800" dirty="0" err="1" smtClean="0">
                <a:latin typeface="Courier"/>
                <a:cs typeface="Courier"/>
              </a:rPr>
              <a:t>argv</a:t>
            </a:r>
            <a:r>
              <a:rPr lang="en-US" sz="1800" dirty="0" smtClean="0">
                <a:latin typeface="Courier"/>
                <a:cs typeface="Courier"/>
              </a:rPr>
              <a:t>) {</a:t>
            </a:r>
          </a:p>
          <a:p>
            <a:pPr algn="l"/>
            <a:r>
              <a:rPr lang="en-US" sz="1800" dirty="0" smtClean="0">
                <a:latin typeface="Courier"/>
                <a:cs typeface="Courier"/>
              </a:rPr>
              <a:t>  </a:t>
            </a:r>
            <a:r>
              <a:rPr lang="en-US" sz="1800" dirty="0" err="1" smtClean="0">
                <a:latin typeface="Courier"/>
                <a:cs typeface="Courier"/>
              </a:rPr>
              <a:t>printf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"%d"</a:t>
            </a:r>
            <a:r>
              <a:rPr lang="en-US" sz="1800" dirty="0">
                <a:latin typeface="Courier"/>
                <a:cs typeface="Courier"/>
              </a:rPr>
              <a:t>, </a:t>
            </a:r>
            <a:r>
              <a:rPr lang="en-US" sz="1800" dirty="0" smtClean="0">
                <a:latin typeface="Courier"/>
                <a:cs typeface="Courier"/>
              </a:rPr>
              <a:t>foo(</a:t>
            </a:r>
            <a:r>
              <a:rPr lang="en-US" sz="1800" dirty="0">
                <a:solidFill>
                  <a:srgbClr val="FF0000"/>
                </a:solidFill>
                <a:latin typeface="Courier"/>
                <a:cs typeface="Courier"/>
              </a:rPr>
              <a:t>5</a:t>
            </a:r>
            <a:r>
              <a:rPr lang="en-US" sz="1800" dirty="0" smtClean="0">
                <a:latin typeface="Courier"/>
                <a:cs typeface="Courier"/>
              </a:rPr>
              <a:t>));</a:t>
            </a:r>
          </a:p>
          <a:p>
            <a:pPr algn="l"/>
            <a:r>
              <a:rPr lang="en-US" sz="1800">
                <a:latin typeface="Courier"/>
                <a:cs typeface="Courier"/>
              </a:rPr>
              <a:t> </a:t>
            </a:r>
            <a:r>
              <a:rPr lang="en-US" sz="1800" smtClean="0">
                <a:latin typeface="Courier"/>
                <a:cs typeface="Courier"/>
              </a:rPr>
              <a:t> return 0;</a:t>
            </a:r>
            <a:endParaRPr lang="en-US" sz="1800" dirty="0">
              <a:latin typeface="Courier"/>
              <a:cs typeface="Courier"/>
            </a:endParaRPr>
          </a:p>
          <a:p>
            <a:pPr algn="l"/>
            <a:r>
              <a:rPr lang="en-US" sz="1800" dirty="0">
                <a:latin typeface="Courier"/>
                <a:cs typeface="Courier"/>
              </a:rPr>
              <a:t>}</a:t>
            </a:r>
            <a:endParaRPr lang="en-US" sz="1800" dirty="0" smtClean="0">
              <a:latin typeface="Courier"/>
              <a:cs typeface="Courier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6781800" y="2895600"/>
          <a:ext cx="2133600" cy="320040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66833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52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2192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660066"/>
                          </a:solidFill>
                        </a:rPr>
                        <a:t>A.</a:t>
                      </a:r>
                      <a:endParaRPr lang="en-US" sz="3600" b="1" dirty="0">
                        <a:solidFill>
                          <a:srgbClr val="66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Century Gothic"/>
                          <a:cs typeface="Century Gothic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660066"/>
                          </a:solidFill>
                        </a:rPr>
                        <a:t>B.</a:t>
                      </a:r>
                      <a:endParaRPr lang="en-US" sz="3600" b="1" dirty="0">
                        <a:solidFill>
                          <a:srgbClr val="66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Century Gothic"/>
                          <a:cs typeface="Century Gothic"/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660066"/>
                          </a:solidFill>
                        </a:rPr>
                        <a:t>C.</a:t>
                      </a:r>
                      <a:endParaRPr lang="en-US" sz="3600" b="1" dirty="0">
                        <a:solidFill>
                          <a:srgbClr val="66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Century Gothic"/>
                          <a:cs typeface="Century Gothic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660066"/>
                          </a:solidFill>
                        </a:rPr>
                        <a:t>D.</a:t>
                      </a:r>
                      <a:endParaRPr lang="en-US" sz="3600" b="1" dirty="0">
                        <a:solidFill>
                          <a:srgbClr val="66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Century Gothic"/>
                          <a:cs typeface="Century Gothic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660066"/>
                          </a:solidFill>
                        </a:rPr>
                        <a:t>E.</a:t>
                      </a:r>
                      <a:endParaRPr lang="en-US" sz="3600" b="1" dirty="0">
                        <a:solidFill>
                          <a:srgbClr val="66006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1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Century Gothic"/>
                          <a:cs typeface="Century Gothic"/>
                        </a:rPr>
                        <a:t>&gt;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47907" y="2819400"/>
            <a:ext cx="1819729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800" dirty="0" smtClean="0">
                <a:latin typeface="Courier"/>
                <a:cs typeface="Courier"/>
              </a:rPr>
              <a:t>time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>
                <a:latin typeface="Courier"/>
                <a:cs typeface="Courier"/>
              </a:rPr>
              <a:t>foo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>
                <a:latin typeface="Courier"/>
                <a:cs typeface="Courier"/>
              </a:rPr>
              <a:t>a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err="1">
                <a:latin typeface="Courier"/>
                <a:cs typeface="Courier"/>
              </a:rPr>
              <a:t>a</a:t>
            </a:r>
            <a:r>
              <a:rPr lang="en-US" sz="2800" dirty="0" err="1" smtClean="0">
                <a:latin typeface="Courier"/>
                <a:cs typeface="Courier"/>
              </a:rPr>
              <a:t>rgc</a:t>
            </a:r>
            <a:endParaRPr lang="en-US" sz="2800" dirty="0" smtClean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2800" dirty="0" err="1" smtClean="0">
                <a:latin typeface="Courier"/>
                <a:cs typeface="Courier"/>
              </a:rPr>
              <a:t>argv</a:t>
            </a:r>
            <a:endParaRPr lang="en-US" sz="2800" dirty="0" smtClean="0">
              <a:latin typeface="Courier"/>
              <a:cs typeface="Courier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>
                <a:latin typeface="Courier"/>
                <a:cs typeface="Courier"/>
              </a:rPr>
              <a:t>b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smtClean="0">
                <a:latin typeface="Courier"/>
                <a:cs typeface="Courier"/>
              </a:rPr>
              <a:t>main</a:t>
            </a:r>
          </a:p>
          <a:p>
            <a:pPr marL="342900" indent="-342900" algn="l">
              <a:buFont typeface="Arial"/>
              <a:buChar char="•"/>
            </a:pPr>
            <a:r>
              <a:rPr lang="en-US" sz="2800" dirty="0" err="1" smtClean="0">
                <a:latin typeface="Courier"/>
                <a:cs typeface="Courier"/>
              </a:rPr>
              <a:t>printf</a:t>
            </a:r>
            <a:endParaRPr lang="en-US" sz="2800" dirty="0" smtClean="0">
              <a:latin typeface="Courier"/>
              <a:cs typeface="Courier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94215" y="2362200"/>
            <a:ext cx="1315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entury Gothic"/>
                <a:cs typeface="Century Gothic"/>
              </a:rPr>
              <a:t>Names: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6781800" y="4876800"/>
            <a:ext cx="533400" cy="533400"/>
          </a:xfrm>
          <a:prstGeom prst="ellipse">
            <a:avLst/>
          </a:prstGeom>
          <a:noFill/>
          <a:ln w="5715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6358830"/>
            <a:ext cx="5189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From Sat Garcia, </a:t>
            </a:r>
            <a:r>
              <a:rPr lang="en-US" sz="1800" dirty="0" smtClean="0">
                <a:latin typeface="Calibri" pitchFamily="34" charset="0"/>
              </a:rPr>
              <a:t>U. San Diego, </a:t>
            </a:r>
            <a:r>
              <a:rPr lang="en-US" sz="1800" dirty="0" smtClean="0">
                <a:latin typeface="Calibri" pitchFamily="34" charset="0"/>
              </a:rPr>
              <a:t>used with permission</a:t>
            </a:r>
          </a:p>
        </p:txBody>
      </p:sp>
    </p:spTree>
    <p:extLst>
      <p:ext uri="{BB962C8B-B14F-4D97-AF65-F5344CB8AC3E}">
        <p14:creationId xmlns:p14="http://schemas.microsoft.com/office/powerpoint/2010/main" val="326881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Symbols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228725"/>
          </a:xfrm>
        </p:spPr>
        <p:txBody>
          <a:bodyPr/>
          <a:lstStyle/>
          <a:p>
            <a:r>
              <a:rPr lang="en-US" dirty="0" smtClean="0"/>
              <a:t>Local non-static C variables vs. local static C variables</a:t>
            </a:r>
          </a:p>
          <a:p>
            <a:pPr lvl="1"/>
            <a:r>
              <a:rPr lang="en-US" dirty="0" smtClean="0"/>
              <a:t>local non-static C variables: stored on the stack </a:t>
            </a:r>
          </a:p>
          <a:p>
            <a:pPr lvl="1"/>
            <a:r>
              <a:rPr lang="en-US" dirty="0" smtClean="0"/>
              <a:t>local static C variables: stored in either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bss</a:t>
            </a:r>
            <a:r>
              <a:rPr lang="en-US" dirty="0" smtClean="0">
                <a:latin typeface="Courier New"/>
                <a:cs typeface="Courier New"/>
              </a:rPr>
              <a:t>, </a:t>
            </a:r>
            <a:r>
              <a:rPr lang="en-US" dirty="0" smtClean="0"/>
              <a:t>or </a:t>
            </a:r>
            <a:r>
              <a:rPr lang="en-US" dirty="0" smtClean="0">
                <a:latin typeface="Courier New"/>
                <a:cs typeface="Courier New"/>
              </a:rPr>
              <a:t>.data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81213" y="2574147"/>
            <a:ext cx="3328787" cy="4249498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x = 15;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f()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x = 17;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return x++;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g()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static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x = 19;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return x += 14;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h()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return x += 27;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67200" y="3505200"/>
            <a:ext cx="434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Compiler allocates space in </a:t>
            </a:r>
            <a:r>
              <a:rPr lang="en-US" sz="2000" dirty="0" smtClean="0">
                <a:latin typeface="Courier New"/>
                <a:cs typeface="Courier New"/>
              </a:rPr>
              <a:t>.data </a:t>
            </a:r>
            <a:r>
              <a:rPr lang="en-US" sz="2000" dirty="0" smtClean="0">
                <a:latin typeface="Calibri" pitchFamily="34" charset="0"/>
              </a:rPr>
              <a:t>for each definition of </a:t>
            </a:r>
            <a:r>
              <a:rPr lang="en-US" sz="2000" dirty="0" smtClean="0">
                <a:latin typeface="Courier New"/>
                <a:cs typeface="Courier New"/>
              </a:rPr>
              <a:t>x</a:t>
            </a:r>
          </a:p>
          <a:p>
            <a:endParaRPr lang="en-US" sz="200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C</a:t>
            </a:r>
            <a:r>
              <a:rPr lang="en-US" sz="2000" dirty="0" smtClean="0">
                <a:latin typeface="Calibri" pitchFamily="34" charset="0"/>
              </a:rPr>
              <a:t>reates local symbols in the symbol table with unique names, e.g., </a:t>
            </a:r>
            <a:r>
              <a:rPr lang="en-US" sz="2000" dirty="0" smtClean="0">
                <a:latin typeface="Courier New"/>
                <a:cs typeface="Courier New"/>
              </a:rPr>
              <a:t>x</a:t>
            </a:r>
            <a:r>
              <a:rPr lang="en-US" sz="2000" dirty="0" smtClean="0">
                <a:latin typeface="Calibri" pitchFamily="34" charset="0"/>
              </a:rPr>
              <a:t>, </a:t>
            </a:r>
            <a:r>
              <a:rPr lang="en-US" sz="2000" dirty="0" smtClean="0">
                <a:latin typeface="Courier New"/>
                <a:cs typeface="Courier New"/>
              </a:rPr>
              <a:t>x</a:t>
            </a:r>
            <a:r>
              <a:rPr lang="en-US" sz="2000" dirty="0" smtClean="0">
                <a:latin typeface="Courier New"/>
                <a:cs typeface="Courier New"/>
              </a:rPr>
              <a:t>.</a:t>
            </a:r>
            <a:r>
              <a:rPr lang="en-US" sz="2000" dirty="0" smtClean="0">
                <a:latin typeface="Courier New"/>
                <a:cs typeface="Courier New"/>
              </a:rPr>
              <a:t>1721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and </a:t>
            </a:r>
            <a:r>
              <a:rPr lang="en-US" sz="2000" dirty="0" smtClean="0">
                <a:latin typeface="Courier New"/>
                <a:cs typeface="Courier New"/>
              </a:rPr>
              <a:t>x</a:t>
            </a:r>
            <a:r>
              <a:rPr lang="en-US" sz="2000" dirty="0" smtClean="0">
                <a:latin typeface="Courier New"/>
                <a:cs typeface="Courier New"/>
              </a:rPr>
              <a:t>.1724</a:t>
            </a:r>
            <a:r>
              <a:rPr lang="en-US" sz="2000" dirty="0" smtClean="0">
                <a:latin typeface="Calibri" pitchFamily="34" charset="0"/>
              </a:rPr>
              <a:t>.</a:t>
            </a:r>
            <a:endParaRPr lang="en-US" sz="2000" dirty="0" smtClean="0">
              <a:latin typeface="Calibri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621392" y="6478338"/>
            <a:ext cx="217547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static-</a:t>
            </a: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local.c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589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How Linker Resolves Duplicate Symbol Definitions</a:t>
            </a:r>
            <a:endParaRPr lang="en-GB" dirty="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7541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</a:t>
            </a:r>
            <a:r>
              <a:rPr lang="en-GB" i="1" dirty="0"/>
              <a:t>strong</a:t>
            </a:r>
            <a:r>
              <a:rPr lang="en-GB" dirty="0"/>
              <a:t> or </a:t>
            </a:r>
            <a:r>
              <a:rPr lang="en-GB" i="1" dirty="0"/>
              <a:t>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</a:t>
            </a:r>
            <a:r>
              <a:rPr lang="en-GB" b="1" i="1" dirty="0" smtClean="0">
                <a:solidFill>
                  <a:srgbClr val="C00000"/>
                </a:solidFill>
              </a:rPr>
              <a:t>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</a:t>
            </a:r>
            <a:r>
              <a:rPr lang="en-GB" b="1" i="1" dirty="0" smtClean="0">
                <a:solidFill>
                  <a:srgbClr val="C00000"/>
                </a:solidFill>
              </a:rPr>
              <a:t>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8931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8931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5232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3915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5720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8835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40708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4312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6455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8894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40724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</a:t>
            </a:r>
            <a:r>
              <a:rPr lang="en-GB" dirty="0"/>
              <a:t>item can be defined only </a:t>
            </a:r>
            <a:r>
              <a:rPr lang="en-GB" dirty="0" smtClean="0"/>
              <a:t>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Otherwise: Linker error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2: Given a strong symbol and multiple weak symbols, choose the strong symbol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</a:t>
            </a:r>
            <a:r>
              <a:rPr lang="en-GB" dirty="0" smtClean="0"/>
              <a:t>eferences </a:t>
            </a:r>
            <a:r>
              <a:rPr lang="en-GB" dirty="0"/>
              <a:t>to the weak symbol resolve to the strong </a:t>
            </a:r>
            <a:r>
              <a:rPr lang="en-GB" dirty="0" smtClean="0"/>
              <a:t>symbol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3: </a:t>
            </a:r>
            <a:r>
              <a:rPr lang="en-GB" dirty="0"/>
              <a:t>If there are multiple weak symbols, </a:t>
            </a:r>
            <a:r>
              <a:rPr lang="en-GB" dirty="0" smtClean="0"/>
              <a:t>pick </a:t>
            </a:r>
            <a:r>
              <a:rPr lang="en-GB" dirty="0"/>
              <a:t>an arbitrary </a:t>
            </a:r>
            <a:r>
              <a:rPr lang="en-GB" dirty="0" smtClean="0"/>
              <a:t>one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override this with </a:t>
            </a:r>
            <a:r>
              <a:rPr lang="en-GB" b="1" dirty="0" err="1">
                <a:latin typeface="Courier New" pitchFamily="49" charset="0"/>
              </a:rPr>
              <a:t>gcc</a:t>
            </a:r>
            <a:r>
              <a:rPr lang="en-GB" b="1" dirty="0">
                <a:latin typeface="Courier New" pitchFamily="49" charset="0"/>
              </a:rPr>
              <a:t> –</a:t>
            </a:r>
            <a:r>
              <a:rPr lang="en-GB" b="1" dirty="0" err="1" smtClean="0">
                <a:latin typeface="Courier New" pitchFamily="49" charset="0"/>
              </a:rPr>
              <a:t>fno</a:t>
            </a:r>
            <a:r>
              <a:rPr lang="en-GB" b="1" dirty="0" smtClean="0">
                <a:latin typeface="Courier New" pitchFamily="49" charset="0"/>
              </a:rPr>
              <a:t>-common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latin typeface="Courier New" pitchFamily="49" charset="0"/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/>
              <a:t>Puzzles on the next slide</a:t>
            </a:r>
            <a:endParaRPr lang="en-GB" b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	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Linking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Motivation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How it works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Dynamic linking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47753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 smtClean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0" dirty="0" smtClean="0">
                <a:latin typeface="Calibri" pitchFamily="34" charset="0"/>
                <a:ea typeface="msgothic" charset="0"/>
                <a:cs typeface="msgothic" charset="0"/>
              </a:rPr>
              <a:t>will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7813014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Nightmare scenario: two identical weak 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structs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compiled by different compilers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with different alignment rules. 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if you can</a:t>
            </a:r>
          </a:p>
          <a:p>
            <a:endParaRPr lang="en-US" dirty="0" smtClean="0"/>
          </a:p>
          <a:p>
            <a:r>
              <a:rPr lang="en-US" dirty="0" smtClean="0"/>
              <a:t>Otherwise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 smtClean="0"/>
              <a:t>if you can</a:t>
            </a:r>
          </a:p>
          <a:p>
            <a:pPr lvl="1"/>
            <a:r>
              <a:rPr lang="en-US" dirty="0" smtClean="0"/>
              <a:t>Initialize if you define a global variable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 smtClean="0"/>
              <a:t> if you reference an external global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.h Files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3217547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  static </a:t>
            </a:r>
            <a:r>
              <a:rPr lang="en-US" sz="1800" dirty="0" err="1" smtClean="0">
                <a:solidFill>
                  <a:srgbClr val="FF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extern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605213"/>
            <a:ext cx="5285421" cy="3139321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ourier New"/>
                <a:cs typeface="Courier New"/>
              </a:rPr>
              <a:t>#define INITIALIZE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main(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argc</a:t>
            </a:r>
            <a:r>
              <a:rPr lang="en-US" sz="1800" dirty="0" smtClean="0">
                <a:latin typeface="Courier New"/>
                <a:cs typeface="Courier New"/>
              </a:rPr>
              <a:t>, char** </a:t>
            </a:r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r>
              <a:rPr lang="en-US" sz="18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if (</a:t>
            </a:r>
            <a:r>
              <a:rPr lang="en-US" sz="1800" dirty="0" err="1" smtClean="0">
                <a:latin typeface="Courier New"/>
                <a:cs typeface="Courier New"/>
              </a:rPr>
              <a:t>init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// do something, e.g., g=31;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printf</a:t>
            </a:r>
            <a:r>
              <a:rPr lang="en-US" sz="1800" dirty="0" smtClean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195935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077686" y="3940628"/>
            <a:ext cx="6882311" cy="838200"/>
            <a:chOff x="1077686" y="3940628"/>
            <a:chExt cx="6882311" cy="838200"/>
          </a:xfrm>
        </p:grpSpPr>
        <p:sp>
          <p:nvSpPr>
            <p:cNvPr id="2" name="Rectangle 1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 dirty="0">
                  <a:solidFill>
                    <a:srgbClr val="FF0000"/>
                  </a:solidFill>
                  <a:latin typeface="Courier New"/>
                  <a:cs typeface="Courier New"/>
                </a:rPr>
                <a:t> g = 23;</a:t>
              </a:r>
            </a:p>
            <a:p>
              <a:r>
                <a:rPr lang="en-US" sz="1800" dirty="0" smtClean="0">
                  <a:solidFill>
                    <a:srgbClr val="FF0000"/>
                  </a:solidFill>
                  <a:latin typeface="Courier New"/>
                  <a:cs typeface="Courier New"/>
                </a:rPr>
                <a:t>static </a:t>
              </a:r>
              <a:r>
                <a:rPr lang="en-US" sz="1800" dirty="0" err="1">
                  <a:solidFill>
                    <a:srgbClr val="FF0000"/>
                  </a:solidFill>
                  <a:latin typeface="Courier New"/>
                  <a:cs typeface="Courier New"/>
                </a:rPr>
                <a:t>int</a:t>
              </a:r>
              <a:r>
                <a:rPr lang="en-US" sz="1800" dirty="0">
                  <a:solidFill>
                    <a:srgbClr val="FF0000"/>
                  </a:solidFill>
                  <a:latin typeface="Courier New"/>
                  <a:cs typeface="Courier New"/>
                </a:rPr>
                <a:t> </a:t>
              </a:r>
              <a:r>
                <a:rPr lang="en-US" sz="1800" dirty="0" err="1">
                  <a:solidFill>
                    <a:srgbClr val="FF0000"/>
                  </a:solidFill>
                  <a:latin typeface="Courier New"/>
                  <a:cs typeface="Courier New"/>
                </a:rPr>
                <a:t>init</a:t>
              </a:r>
              <a:r>
                <a:rPr lang="en-US" sz="1800" dirty="0">
                  <a:solidFill>
                    <a:srgbClr val="FF0000"/>
                  </a:solidFill>
                  <a:latin typeface="Courier New"/>
                  <a:cs typeface="Courier New"/>
                </a:rPr>
                <a:t> = 1;</a:t>
              </a:r>
            </a:p>
          </p:txBody>
        </p:sp>
        <p:cxnSp>
          <p:nvCxnSpPr>
            <p:cNvPr id="4" name="Straight Arrow Connector 3"/>
            <p:cNvCxnSpPr>
              <a:stCxn id="2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1223023" y="1393180"/>
            <a:ext cx="6882311" cy="838200"/>
            <a:chOff x="1077686" y="3940628"/>
            <a:chExt cx="6882311" cy="838200"/>
          </a:xfrm>
        </p:grpSpPr>
        <p:sp>
          <p:nvSpPr>
            <p:cNvPr id="16" name="Rectangle 15"/>
            <p:cNvSpPr/>
            <p:nvPr/>
          </p:nvSpPr>
          <p:spPr bwMode="auto">
            <a:xfrm>
              <a:off x="3997597" y="3940628"/>
              <a:ext cx="3962400" cy="838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>
                  <a:latin typeface="Courier New"/>
                  <a:cs typeface="Courier New"/>
                </a:rPr>
                <a:t>e</a:t>
              </a:r>
              <a:r>
                <a:rPr lang="en-US" sz="1800" dirty="0" smtClean="0">
                  <a:latin typeface="Courier New"/>
                  <a:cs typeface="Courier New"/>
                </a:rPr>
                <a:t>xtern </a:t>
              </a:r>
              <a:r>
                <a:rPr lang="en-US" sz="1800" dirty="0" err="1" smtClean="0">
                  <a:latin typeface="Courier New"/>
                  <a:cs typeface="Courier New"/>
                </a:rPr>
                <a:t>int</a:t>
              </a:r>
              <a:r>
                <a:rPr lang="en-US" sz="1800" dirty="0" smtClean="0">
                  <a:latin typeface="Courier New"/>
                  <a:cs typeface="Courier New"/>
                </a:rPr>
                <a:t> g;</a:t>
              </a:r>
              <a:endParaRPr lang="en-US" sz="1800" dirty="0">
                <a:latin typeface="Courier New"/>
                <a:cs typeface="Courier New"/>
              </a:endParaRPr>
            </a:p>
            <a:p>
              <a:r>
                <a:rPr lang="en-US" sz="1800" dirty="0" smtClean="0">
                  <a:latin typeface="Courier New"/>
                  <a:cs typeface="Courier New"/>
                </a:rPr>
                <a:t>static </a:t>
              </a:r>
              <a:r>
                <a:rPr lang="en-US" sz="1800" dirty="0" err="1">
                  <a:latin typeface="Courier New"/>
                  <a:cs typeface="Courier New"/>
                </a:rPr>
                <a:t>int</a:t>
              </a:r>
              <a:r>
                <a:rPr lang="en-US" sz="1800" dirty="0">
                  <a:latin typeface="Courier New"/>
                  <a:cs typeface="Courier New"/>
                </a:rPr>
                <a:t> </a:t>
              </a:r>
              <a:r>
                <a:rPr lang="en-US" sz="1800" dirty="0" err="1">
                  <a:latin typeface="Courier New"/>
                  <a:cs typeface="Courier New"/>
                </a:rPr>
                <a:t>init</a:t>
              </a:r>
              <a:r>
                <a:rPr lang="en-US" sz="1800" dirty="0">
                  <a:latin typeface="Courier New"/>
                  <a:cs typeface="Courier New"/>
                </a:rPr>
                <a:t> = </a:t>
              </a:r>
              <a:r>
                <a:rPr lang="en-US" sz="1800" dirty="0" smtClean="0">
                  <a:latin typeface="Courier New"/>
                  <a:cs typeface="Courier New"/>
                </a:rPr>
                <a:t>0;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cxnSp>
          <p:nvCxnSpPr>
            <p:cNvPr id="17" name="Straight Arrow Connector 16"/>
            <p:cNvCxnSpPr>
              <a:stCxn id="16" idx="1"/>
            </p:cNvCxnSpPr>
            <p:nvPr/>
          </p:nvCxnSpPr>
          <p:spPr bwMode="auto">
            <a:xfrm flipH="1">
              <a:off x="1077686" y="4359728"/>
              <a:ext cx="291991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66365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017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Step 2: Relocation</a:t>
            </a:r>
            <a:endParaRPr lang="en-GB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sum(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1000" y="4738689"/>
            <a:ext cx="874368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sum.o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3222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array[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3619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data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038600" y="1306513"/>
            <a:ext cx="4900862" cy="4635499"/>
            <a:chOff x="4038600" y="1306513"/>
            <a:chExt cx="4900862" cy="4635499"/>
          </a:xfrm>
        </p:grpSpPr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5231591" y="2309813"/>
              <a:ext cx="2422525" cy="319087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Headers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5231591" y="29575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main()</a:t>
              </a:r>
            </a:p>
          </p:txBody>
        </p:sp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5231591" y="34909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swap()</a:t>
              </a:r>
            </a:p>
          </p:txBody>
        </p:sp>
        <p:sp>
          <p:nvSpPr>
            <p:cNvPr id="18443" name="Text Box 11"/>
            <p:cNvSpPr txBox="1">
              <a:spLocks noChangeArrowheads="1"/>
            </p:cNvSpPr>
            <p:nvPr/>
          </p:nvSpPr>
          <p:spPr bwMode="auto">
            <a:xfrm>
              <a:off x="4948237" y="2136774"/>
              <a:ext cx="309563" cy="3635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18448" name="Rectangle 16"/>
            <p:cNvSpPr>
              <a:spLocks noChangeArrowheads="1"/>
            </p:cNvSpPr>
            <p:nvPr/>
          </p:nvSpPr>
          <p:spPr bwMode="auto">
            <a:xfrm>
              <a:off x="5231591" y="4024313"/>
              <a:ext cx="2422525" cy="533400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More system code</a:t>
              </a:r>
            </a:p>
          </p:txBody>
        </p:sp>
        <p:sp>
          <p:nvSpPr>
            <p:cNvPr id="18452" name="Text Box 20"/>
            <p:cNvSpPr txBox="1">
              <a:spLocks noChangeArrowheads="1"/>
            </p:cNvSpPr>
            <p:nvPr/>
          </p:nvSpPr>
          <p:spPr bwMode="auto">
            <a:xfrm>
              <a:off x="5105400" y="1306513"/>
              <a:ext cx="2995862" cy="45647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Executable Object File</a:t>
              </a:r>
            </a:p>
          </p:txBody>
        </p:sp>
        <p:sp>
          <p:nvSpPr>
            <p:cNvPr id="18453" name="AutoShape 21"/>
            <p:cNvSpPr>
              <a:spLocks/>
            </p:cNvSpPr>
            <p:nvPr/>
          </p:nvSpPr>
          <p:spPr bwMode="auto">
            <a:xfrm>
              <a:off x="7772400" y="2628899"/>
              <a:ext cx="304800" cy="1928813"/>
            </a:xfrm>
            <a:prstGeom prst="rightBrace">
              <a:avLst>
                <a:gd name="adj1" fmla="val 59766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8068413" y="3224742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.text</a:t>
              </a:r>
            </a:p>
          </p:txBody>
        </p:sp>
        <p:sp>
          <p:nvSpPr>
            <p:cNvPr id="18462" name="Rectangle 30"/>
            <p:cNvSpPr>
              <a:spLocks noChangeArrowheads="1"/>
            </p:cNvSpPr>
            <p:nvPr/>
          </p:nvSpPr>
          <p:spPr bwMode="auto">
            <a:xfrm>
              <a:off x="5231591" y="5257800"/>
              <a:ext cx="2422525" cy="684212"/>
            </a:xfrm>
            <a:prstGeom prst="rect">
              <a:avLst/>
            </a:prstGeom>
            <a:solidFill>
              <a:srgbClr val="FFFFF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.symtab</a:t>
              </a:r>
            </a:p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.debug</a:t>
              </a:r>
            </a:p>
          </p:txBody>
        </p:sp>
        <p:sp>
          <p:nvSpPr>
            <p:cNvPr id="18463" name="AutoShape 31"/>
            <p:cNvSpPr>
              <a:spLocks/>
            </p:cNvSpPr>
            <p:nvPr/>
          </p:nvSpPr>
          <p:spPr bwMode="auto">
            <a:xfrm>
              <a:off x="7730316" y="4557713"/>
              <a:ext cx="304800" cy="676275"/>
            </a:xfrm>
            <a:prstGeom prst="rightBrace">
              <a:avLst>
                <a:gd name="adj1" fmla="val 18490"/>
                <a:gd name="adj2" fmla="val 50000"/>
              </a:avLst>
            </a:prstGeom>
            <a:noFill/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Text Box 32"/>
            <p:cNvSpPr txBox="1">
              <a:spLocks noChangeArrowheads="1"/>
            </p:cNvSpPr>
            <p:nvPr/>
          </p:nvSpPr>
          <p:spPr bwMode="auto">
            <a:xfrm>
              <a:off x="8068413" y="4696354"/>
              <a:ext cx="871049" cy="35490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>
                  <a:latin typeface="Courier New" pitchFamily="49" charset="0"/>
                  <a:ea typeface="msgothic" charset="0"/>
                  <a:cs typeface="msgothic" charset="0"/>
                </a:rPr>
                <a:t>.data</a:t>
              </a:r>
            </a:p>
          </p:txBody>
        </p:sp>
        <p:sp>
          <p:nvSpPr>
            <p:cNvPr id="18467" name="Line 35"/>
            <p:cNvSpPr>
              <a:spLocks noChangeShapeType="1"/>
            </p:cNvSpPr>
            <p:nvPr/>
          </p:nvSpPr>
          <p:spPr bwMode="auto">
            <a:xfrm>
              <a:off x="4038600" y="4106070"/>
              <a:ext cx="836613" cy="1587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8" name="Line 36"/>
            <p:cNvSpPr>
              <a:spLocks noChangeShapeType="1"/>
            </p:cNvSpPr>
            <p:nvPr/>
          </p:nvSpPr>
          <p:spPr bwMode="auto">
            <a:xfrm>
              <a:off x="4038600" y="2971800"/>
              <a:ext cx="836613" cy="392113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038600" y="4849813"/>
              <a:ext cx="836613" cy="409575"/>
            </a:xfrm>
            <a:prstGeom prst="line">
              <a:avLst/>
            </a:prstGeom>
            <a:noFill/>
            <a:ln w="76320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70" name="Rectangle 38"/>
            <p:cNvSpPr>
              <a:spLocks noChangeArrowheads="1"/>
            </p:cNvSpPr>
            <p:nvPr/>
          </p:nvSpPr>
          <p:spPr bwMode="auto">
            <a:xfrm>
              <a:off x="5231591" y="2633663"/>
              <a:ext cx="2422525" cy="319087"/>
            </a:xfrm>
            <a:prstGeom prst="rect">
              <a:avLst/>
            </a:prstGeom>
            <a:solidFill>
              <a:srgbClr val="F6F5BD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System code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5231590" y="4564063"/>
              <a:ext cx="2422525" cy="3619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System </a:t>
              </a:r>
              <a:r>
                <a:rPr lang="en-GB" sz="1600" b="1" dirty="0" smtClean="0">
                  <a:latin typeface="Calibri" pitchFamily="34" charset="0"/>
                  <a:ea typeface="msgothic" charset="0"/>
                  <a:cs typeface="msgothic" charset="0"/>
                </a:rPr>
                <a:t>data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47" name="Rectangle 14"/>
            <p:cNvSpPr>
              <a:spLocks noChangeArrowheads="1"/>
            </p:cNvSpPr>
            <p:nvPr/>
          </p:nvSpPr>
          <p:spPr bwMode="auto">
            <a:xfrm>
              <a:off x="5231591" y="4942682"/>
              <a:ext cx="2422524" cy="32226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int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 </a:t>
              </a:r>
              <a:r>
                <a:rPr lang="en-GB" sz="1600" b="1" dirty="0" smtClean="0">
                  <a:latin typeface="Courier New" pitchFamily="49" charset="0"/>
                  <a:ea typeface="msgothic" charset="0"/>
                  <a:cs typeface="msgothic" charset="0"/>
                </a:rPr>
                <a:t>array[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2]={1,2}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Entries</a:t>
            </a: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715000" y="6551633"/>
            <a:ext cx="2933713" cy="306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400" b="1" dirty="0" err="1" smtClean="0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400" b="1" dirty="0" smtClean="0">
                <a:latin typeface="Courier New" pitchFamily="49" charset="0"/>
                <a:ea typeface="msgothic" charset="0"/>
                <a:cs typeface="msgothic" charset="0"/>
              </a:rPr>
              <a:t> –r –d </a:t>
            </a:r>
            <a:r>
              <a:rPr lang="en-GB" sz="1400" b="1" dirty="0" err="1" smtClean="0"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4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581400"/>
            <a:ext cx="9144000" cy="2790636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0000000000000000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0:   48 83 ec 08             sub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4:   be 02 00 00 00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$0x2,%esi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 9:   bf 00 00 00 00          mov    $0x0,%edi      </a:t>
            </a:r>
            <a:r>
              <a:rPr lang="sk-SK" sz="1600" dirty="0">
                <a:solidFill>
                  <a:srgbClr val="3366FF"/>
                </a:solidFill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a: R_X86_64_32 array        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endParaRPr lang="en-US" sz="1600" dirty="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e:   e8 00 00 00 00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13 &lt;main+0x13&gt;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# sum()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f: R_X86_64_PC32 sum-0x4      </a:t>
            </a:r>
            <a:r>
              <a:rPr lang="en-US" sz="1600" dirty="0">
                <a:solidFill>
                  <a:srgbClr val="3366FF"/>
                </a:solidFill>
                <a:latin typeface="Courier New"/>
                <a:cs typeface="Courier New"/>
              </a:rPr>
              <a:t># Relocation entry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13:   48 83 c4 08             add    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17:   c3      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8067113" y="6014373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main.o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18002" y="1219200"/>
            <a:ext cx="4149198" cy="2310506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hu-HU" sz="1800" dirty="0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199906" y="3167984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Relocated .text section</a:t>
            </a:r>
            <a:endParaRPr lang="en-GB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3200400"/>
            <a:ext cx="181758" cy="328424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o-RO" sz="16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6200" y="1330888"/>
            <a:ext cx="9017001" cy="4526497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00000000004004d0 &lt;main&gt;: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4004d0:       48 83 ec 08       </a:t>
            </a: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sub   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4004d4:       be 02 00 00 00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mov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$0x2,%esi</a:t>
            </a:r>
          </a:p>
          <a:p>
            <a:r>
              <a:rPr lang="sk-S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4004d9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bf 18 10 60 00    </a:t>
            </a:r>
            <a:r>
              <a:rPr lang="sk-S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mov    </a:t>
            </a:r>
            <a:r>
              <a:rPr lang="sk-SK" sz="1600" dirty="0">
                <a:latin typeface="Courier New"/>
                <a:cs typeface="Courier New"/>
              </a:rPr>
              <a:t>$0x601018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,%edi  </a:t>
            </a:r>
            <a:r>
              <a:rPr lang="sk-SK" sz="1600" dirty="0">
                <a:latin typeface="Courier New"/>
                <a:cs typeface="Courier New"/>
              </a:rPr>
              <a:t># %edi = &amp;array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4004de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e8 </a:t>
            </a:r>
            <a:r>
              <a:rPr lang="en-US" sz="1600" dirty="0">
                <a:solidFill>
                  <a:schemeClr val="accent1"/>
                </a:solidFill>
                <a:latin typeface="Courier New"/>
                <a:cs typeface="Courier New"/>
              </a:rPr>
              <a:t>05 00 00 00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callq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4004e8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&lt;sum&gt;    # sum()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3366FF"/>
                </a:solidFill>
                <a:latin typeface="Courier New"/>
                <a:cs typeface="Courier New"/>
              </a:rPr>
              <a:t>4004e3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       48 83 c4 08   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add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$0x8,%rsp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4004e7:       c3    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retq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00000000004004e8 &lt;sum&gt;: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sk-SK" sz="1600" dirty="0">
                <a:solidFill>
                  <a:srgbClr val="FF0000"/>
                </a:solidFill>
                <a:latin typeface="Courier New"/>
                <a:cs typeface="Courier New"/>
              </a:rPr>
              <a:t>4004e8</a:t>
            </a:r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:       b8 00 00 00 00          mov    $0x0,%eax</a:t>
            </a:r>
          </a:p>
          <a:p>
            <a:r>
              <a:rPr lang="sk-SK" sz="1600" dirty="0">
                <a:solidFill>
                  <a:srgbClr val="000000"/>
                </a:solidFill>
                <a:latin typeface="Courier New"/>
                <a:cs typeface="Courier New"/>
              </a:rPr>
              <a:t>  4004ed:       ba 00 00 00 00          mov    $0x0,%edx</a:t>
            </a:r>
          </a:p>
          <a:p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4004f2: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eb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09                   </a:t>
            </a:r>
            <a:r>
              <a:rPr lang="cs-CZ" sz="1600" dirty="0" err="1">
                <a:solidFill>
                  <a:srgbClr val="000000"/>
                </a:solidFill>
                <a:latin typeface="Courier New"/>
                <a:cs typeface="Courier New"/>
              </a:rPr>
              <a:t>jmp</a:t>
            </a:r>
            <a:r>
              <a:rPr lang="cs-CZ" sz="1600" dirty="0">
                <a:solidFill>
                  <a:srgbClr val="000000"/>
                </a:solidFill>
                <a:latin typeface="Courier New"/>
                <a:cs typeface="Courier New"/>
              </a:rPr>
              <a:t>    4004fd &lt;sum+0x15&gt;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4004f4:       48 63 ca                movslq %edx,%rcx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4004f7:       03 04 8f                add    (%rdi,%rcx,4),%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eax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4004fa:       83 c2 01                add    $0x1,%edx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4004fd:       39 f2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cmp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esi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,%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edx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4004ff:       7c f3           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jl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4004f4 &lt;sum+0xc&gt;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400501:       f3 c3                   repz retq</a:t>
            </a:r>
            <a:endParaRPr lang="ro-RO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370" y="5943600"/>
            <a:ext cx="62268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ourier New"/>
                <a:cs typeface="Courier New"/>
              </a:rPr>
              <a:t>callq</a:t>
            </a:r>
            <a:r>
              <a:rPr lang="en-US" sz="2000" dirty="0" smtClean="0">
                <a:latin typeface="Calibri" pitchFamily="34" charset="0"/>
              </a:rPr>
              <a:t> i</a:t>
            </a:r>
            <a:r>
              <a:rPr lang="en-US" sz="2000" dirty="0" smtClean="0">
                <a:latin typeface="Calibri" pitchFamily="34" charset="0"/>
              </a:rPr>
              <a:t>nstruction uses </a:t>
            </a:r>
            <a:r>
              <a:rPr lang="en-US" sz="2000" dirty="0" smtClean="0">
                <a:latin typeface="Calibri" pitchFamily="34" charset="0"/>
              </a:rPr>
              <a:t>PC-relative addressing for sum():  </a:t>
            </a:r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solidFill>
                  <a:srgbClr val="FF0000"/>
                </a:solidFill>
                <a:latin typeface="Courier New"/>
                <a:cs typeface="Courier New"/>
              </a:rPr>
              <a:t>0x4004e8</a:t>
            </a:r>
            <a:r>
              <a:rPr lang="en-US" sz="2000" dirty="0" smtClean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= </a:t>
            </a:r>
            <a:r>
              <a:rPr lang="en-US" sz="2000" dirty="0" smtClean="0">
                <a:solidFill>
                  <a:srgbClr val="3366FF"/>
                </a:solidFill>
                <a:latin typeface="Courier New"/>
                <a:cs typeface="Courier New"/>
              </a:rPr>
              <a:t>0x4004e3</a:t>
            </a:r>
            <a:r>
              <a:rPr lang="en-US" sz="2000" dirty="0" smtClean="0">
                <a:latin typeface="Calibri" pitchFamily="34" charset="0"/>
              </a:rPr>
              <a:t> + </a:t>
            </a:r>
            <a:r>
              <a:rPr lang="en-US" sz="2000" dirty="0" smtClean="0">
                <a:solidFill>
                  <a:srgbClr val="00CC99"/>
                </a:solidFill>
                <a:latin typeface="Courier New"/>
                <a:cs typeface="Courier New"/>
              </a:rPr>
              <a:t>0x5</a:t>
            </a:r>
          </a:p>
        </p:txBody>
      </p:sp>
      <p:sp>
        <p:nvSpPr>
          <p:cNvPr id="3" name="Rectangle 2"/>
          <p:cNvSpPr/>
          <p:nvPr/>
        </p:nvSpPr>
        <p:spPr>
          <a:xfrm>
            <a:off x="5394598" y="6519446"/>
            <a:ext cx="313980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/>
                <a:cs typeface="Courier New"/>
              </a:rPr>
              <a:t>S</a:t>
            </a:r>
            <a:r>
              <a:rPr lang="en-US" sz="1600" dirty="0" smtClean="0">
                <a:latin typeface="Courier New"/>
                <a:cs typeface="Courier New"/>
              </a:rPr>
              <a:t>ource: </a:t>
            </a:r>
            <a:r>
              <a:rPr lang="en-US" sz="1600" dirty="0" err="1" smtClean="0">
                <a:latin typeface="Courier New"/>
                <a:cs typeface="Courier New"/>
              </a:rPr>
              <a:t>objdump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>
                <a:latin typeface="Courier New"/>
                <a:cs typeface="Courier New"/>
              </a:rPr>
              <a:t>-dx </a:t>
            </a:r>
            <a:r>
              <a:rPr lang="en-US" sz="1600" dirty="0" err="1">
                <a:latin typeface="Courier New"/>
                <a:cs typeface="Courier New"/>
              </a:rPr>
              <a:t>prog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Loading Executable Object </a:t>
            </a:r>
            <a:r>
              <a:rPr lang="en-GB" dirty="0" smtClean="0"/>
              <a:t>Files</a:t>
            </a:r>
            <a:endParaRPr lang="en-GB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r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sp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14450" cy="819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invisible to user code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810000" y="6172200"/>
            <a:ext cx="920542" cy="26994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0x400000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data segment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code segment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.line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t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Packaging Commonly Used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to package functions commonly used by programmers?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Math, I/O, memory management, string manipulation, etc.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Awkward</a:t>
            </a:r>
            <a:r>
              <a:rPr lang="en-GB" dirty="0"/>
              <a:t>, given the linker framework so far: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1:</a:t>
            </a:r>
            <a:r>
              <a:rPr lang="en-GB" dirty="0"/>
              <a:t> Put all functions </a:t>
            </a:r>
            <a:r>
              <a:rPr lang="en-GB" dirty="0" smtClean="0"/>
              <a:t>into </a:t>
            </a:r>
            <a:r>
              <a:rPr lang="en-GB" dirty="0"/>
              <a:t>a single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link big object file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Space and time inefficient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2:</a:t>
            </a:r>
            <a:r>
              <a:rPr lang="en-GB" dirty="0"/>
              <a:t> Put each function in a separate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explicitly link appropriate binaries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efficient, but burdensome on the programmer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Old-fashioned Solution: Static </a:t>
            </a:r>
            <a:r>
              <a:rPr lang="en-GB" dirty="0"/>
              <a:t>Libraries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447800"/>
            <a:ext cx="8459787" cy="47672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990000"/>
                </a:solidFill>
              </a:rPr>
              <a:t>Static </a:t>
            </a:r>
            <a:r>
              <a:rPr lang="en-GB" dirty="0">
                <a:solidFill>
                  <a:srgbClr val="990000"/>
                </a:solidFill>
              </a:rPr>
              <a:t>libraries </a:t>
            </a:r>
            <a:r>
              <a:rPr lang="en-GB" dirty="0"/>
              <a:t>(.</a:t>
            </a:r>
            <a:r>
              <a:rPr lang="en-GB" dirty="0">
                <a:latin typeface="Courier New" pitchFamily="49" charset="0"/>
              </a:rPr>
              <a:t>a</a:t>
            </a:r>
            <a:r>
              <a:rPr lang="en-GB" dirty="0"/>
              <a:t> </a:t>
            </a:r>
            <a:r>
              <a:rPr lang="en-GB" dirty="0">
                <a:solidFill>
                  <a:srgbClr val="000004"/>
                </a:solidFill>
              </a:rPr>
              <a:t>archive files</a:t>
            </a:r>
            <a:r>
              <a:rPr lang="en-GB" dirty="0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Concatenate related </a:t>
            </a:r>
            <a:r>
              <a:rPr lang="en-GB" dirty="0" err="1"/>
              <a:t>relocatable</a:t>
            </a:r>
            <a:r>
              <a:rPr lang="en-GB" dirty="0"/>
              <a:t> object files into a single file with an index (called an </a:t>
            </a:r>
            <a:r>
              <a:rPr lang="en-GB" i="1" dirty="0"/>
              <a:t>archive</a:t>
            </a:r>
            <a:r>
              <a:rPr lang="en-GB" dirty="0"/>
              <a:t>).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Enhance linker so that it tries to resolve unresolved external references by looking for the symbols in one or more archives.</a:t>
            </a:r>
          </a:p>
          <a:p>
            <a:pPr lvl="1">
              <a:buSzPct val="75000"/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archive member file resolves reference, </a:t>
            </a:r>
            <a:r>
              <a:rPr lang="en-GB" dirty="0" smtClean="0"/>
              <a:t>link it  </a:t>
            </a:r>
            <a:r>
              <a:rPr lang="en-GB" dirty="0"/>
              <a:t>into</a:t>
            </a:r>
            <a:r>
              <a:rPr lang="en-GB" dirty="0" smtClean="0"/>
              <a:t> the executable</a:t>
            </a:r>
            <a:r>
              <a:rPr lang="en-GB" dirty="0"/>
              <a:t>.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Creating 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55675" y="29867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11425" y="4674294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884613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3609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886200" y="2159694"/>
            <a:ext cx="436563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0" y="2300981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583113" y="16262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602163" y="29978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257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257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095875" y="3759894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886200" y="4654714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57200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 err="1" smtClean="0">
                <a:latin typeface="Calibri" pitchFamily="34" charset="0"/>
              </a:rPr>
              <a:t>Archiver</a:t>
            </a:r>
            <a:r>
              <a:rPr lang="en-GB" sz="2000" kern="0" dirty="0" smtClean="0">
                <a:latin typeface="Calibri" pitchFamily="34" charset="0"/>
              </a:rPr>
              <a:t> allows incremental updates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sz="2000" kern="0" dirty="0" smtClean="0">
                <a:latin typeface="Calibri" pitchFamily="34" charset="0"/>
              </a:rPr>
              <a:t>Recompile function that changes and replace .o file in archive.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kern="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 Program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hu-HU" sz="18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hu-HU" sz="1800" dirty="0">
                <a:solidFill>
                  <a:srgbClr val="C1651C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val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array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val;</a:t>
            </a:r>
          </a:p>
          <a:p>
            <a:r>
              <a:rPr lang="fr-FR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a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800" dirty="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endParaRPr lang="fr-FR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8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s;</a:t>
            </a:r>
          </a:p>
          <a:p>
            <a:r>
              <a:rPr lang="is-I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libc.a</a:t>
            </a:r>
            <a:r>
              <a:rPr lang="en-GB" sz="2000" dirty="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4.6 MB archive </a:t>
            </a:r>
            <a:r>
              <a:rPr lang="en-GB" sz="1800" dirty="0"/>
              <a:t>of </a:t>
            </a:r>
            <a:r>
              <a:rPr lang="en-GB" sz="1800" dirty="0" smtClean="0"/>
              <a:t>1496 object </a:t>
            </a:r>
            <a:r>
              <a:rPr lang="en-GB" sz="1800" dirty="0"/>
              <a:t>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libm.a</a:t>
            </a:r>
            <a:r>
              <a:rPr lang="en-GB" sz="2000" dirty="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2 </a:t>
            </a:r>
            <a:r>
              <a:rPr lang="en-GB" sz="1800" dirty="0"/>
              <a:t>MB archive of </a:t>
            </a:r>
            <a:r>
              <a:rPr lang="en-GB" sz="1800" dirty="0" smtClean="0"/>
              <a:t>444 </a:t>
            </a:r>
            <a:r>
              <a:rPr lang="en-GB" sz="1800" dirty="0"/>
              <a:t>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floating point math (sin, </a:t>
            </a:r>
            <a:r>
              <a:rPr lang="en-GB" sz="1800" dirty="0" err="1"/>
              <a:t>cos</a:t>
            </a:r>
            <a:r>
              <a:rPr lang="en-GB" sz="1800" dirty="0"/>
              <a:t>, tan, log, exp, </a:t>
            </a:r>
            <a:r>
              <a:rPr lang="en-GB" sz="1800" dirty="0" err="1"/>
              <a:t>sqrt</a:t>
            </a:r>
            <a:r>
              <a:rPr lang="en-GB" sz="1800" dirty="0"/>
              <a:t>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914400" y="3677347"/>
            <a:ext cx="2767502" cy="2874352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–t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54874" y="3677347"/>
            <a:ext cx="2767502" cy="2874352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–t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3452982" cy="1240722"/>
          </a:xfrm>
        </p:spPr>
        <p:txBody>
          <a:bodyPr/>
          <a:lstStyle/>
          <a:p>
            <a:r>
              <a:rPr lang="en-US" dirty="0" smtClean="0"/>
              <a:t>Linking with Static Libraries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6694" y="2020989"/>
            <a:ext cx="3517106" cy="378783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 smtClean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vector.h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"z = [%d %d]\</a:t>
            </a:r>
            <a:r>
              <a:rPr lang="ro-RO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n”</a:t>
            </a: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z[0], z[1]);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04184" y="52578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main2.c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69138" y="1817132"/>
            <a:ext cx="4441462" cy="1818063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addvec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(i = 0; i &lt; n; i++)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    z[i] = x[i] + y[i];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169138" y="3774995"/>
            <a:ext cx="4441462" cy="2064284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multvec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 smtClean="0">
                <a:solidFill>
                  <a:srgbClr val="C200FF"/>
                </a:solidFill>
                <a:latin typeface="Courier New"/>
                <a:cs typeface="Courier New"/>
              </a:rPr>
              <a:t>    for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(i = 0; i &lt; n; i++)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    z[i] = x[i] * y[i];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203940" y="5527595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342462" y="3341132"/>
            <a:ext cx="1344338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0" name="Left Brace 9"/>
          <p:cNvSpPr/>
          <p:nvPr/>
        </p:nvSpPr>
        <p:spPr bwMode="auto">
          <a:xfrm rot="5400000">
            <a:off x="6210300" y="-583168"/>
            <a:ext cx="381000" cy="4267200"/>
          </a:xfrm>
          <a:prstGeom prst="leftBrace">
            <a:avLst>
              <a:gd name="adj1" fmla="val 233773"/>
              <a:gd name="adj2" fmla="val 50261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791200" y="914400"/>
            <a:ext cx="1762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libvector.a</a:t>
            </a:r>
            <a:endParaRPr lang="en-US" sz="1800" dirty="0" smtClean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37769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84162"/>
            <a:ext cx="5614987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698500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4625" y="2992438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01813" y="399415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1241425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344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53050" y="3263900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981451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497138" y="4672013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519593" y="5518150"/>
            <a:ext cx="1012890" cy="357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prog2c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981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77022" y="3886200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187700" y="3263900"/>
            <a:ext cx="169819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992563" y="399415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4981575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6929438" y="3206750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5425" y="3883025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800" b="1" i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648251" y="5378450"/>
            <a:ext cx="220974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260475" y="228600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882775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28988" y="2289175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sz="18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3981451" y="2955925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429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572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601913" y="1538288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925888" y="1524000"/>
            <a:ext cx="1422483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5600" y="6347379"/>
            <a:ext cx="21755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Calibri" pitchFamily="34" charset="0"/>
              </a:rPr>
              <a:t>“c” for “compile-time”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Scan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files and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 each new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or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file, </a:t>
            </a:r>
            <a:r>
              <a:rPr lang="en-GB" i="1" dirty="0" err="1"/>
              <a:t>obj</a:t>
            </a:r>
            <a:r>
              <a:rPr lang="en-GB" dirty="0"/>
              <a:t>, is encountered, try to resolve each unresolved reference in the list against the symbols defined in </a:t>
            </a:r>
            <a:r>
              <a:rPr lang="en-GB" i="1" dirty="0"/>
              <a:t>obj</a:t>
            </a:r>
            <a:r>
              <a:rPr lang="en-GB" dirty="0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  <a:r>
              <a:rPr lang="en-GB" dirty="0"/>
              <a:t>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90600" y="4995736"/>
            <a:ext cx="6847044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: In function 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'main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':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(.text+0x4): undefined reference to 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'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libfun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'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Modern Solution: Shared </a:t>
            </a:r>
            <a:r>
              <a:rPr lang="en-GB" dirty="0"/>
              <a:t>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Static libraries have the following disadvantages: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stored executables (every function needs </a:t>
            </a:r>
            <a:r>
              <a:rPr lang="en-GB" dirty="0" err="1" smtClean="0"/>
              <a:t>libc</a:t>
            </a:r>
            <a:r>
              <a:rPr lang="en-GB" dirty="0" smtClean="0"/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running executables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Minor bug fixes of system libraries require each application to explicitly </a:t>
            </a:r>
            <a:r>
              <a:rPr lang="en-GB" dirty="0" smtClean="0"/>
              <a:t>relink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Rebuild everything with </a:t>
            </a:r>
            <a:r>
              <a:rPr lang="en-GB" dirty="0" err="1" smtClean="0"/>
              <a:t>glibc</a:t>
            </a:r>
            <a:r>
              <a:rPr lang="en-GB" dirty="0" smtClean="0"/>
              <a:t>?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security.googleblog.com/2016/02/cve-2015-7547-glibc-getaddrinfo-stack.html</a:t>
            </a:r>
            <a:endParaRPr lang="en-GB" dirty="0" smtClean="0"/>
          </a:p>
          <a:p>
            <a:pPr marL="0" indent="0"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0004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000004"/>
                </a:solidFill>
              </a:rPr>
              <a:t>Modern </a:t>
            </a:r>
            <a:r>
              <a:rPr lang="en-GB" dirty="0">
                <a:solidFill>
                  <a:srgbClr val="000004"/>
                </a:solidFill>
              </a:rPr>
              <a:t>s</a:t>
            </a:r>
            <a:r>
              <a:rPr lang="en-GB" dirty="0" smtClean="0">
                <a:solidFill>
                  <a:srgbClr val="000004"/>
                </a:solidFill>
              </a:rPr>
              <a:t>olution</a:t>
            </a:r>
            <a:r>
              <a:rPr lang="en-GB" dirty="0">
                <a:solidFill>
                  <a:srgbClr val="000004"/>
                </a:solidFill>
              </a:rPr>
              <a:t>: Shared Libraries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Object files that contain code and data that are loaded and linked into an application </a:t>
            </a:r>
            <a:r>
              <a:rPr lang="en-GB" i="1" dirty="0"/>
              <a:t>dynamically, </a:t>
            </a:r>
            <a:r>
              <a:rPr lang="en-GB" dirty="0"/>
              <a:t>at either </a:t>
            </a:r>
            <a:r>
              <a:rPr lang="en-GB" i="1" dirty="0"/>
              <a:t>load-time</a:t>
            </a:r>
            <a:r>
              <a:rPr lang="en-GB" dirty="0"/>
              <a:t> or </a:t>
            </a:r>
            <a:r>
              <a:rPr lang="en-GB" i="1" dirty="0"/>
              <a:t>run-time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Also called: dynamic link libraries, DLLs, </a:t>
            </a:r>
            <a:r>
              <a:rPr lang="en-GB" dirty="0">
                <a:latin typeface="Courier New"/>
                <a:cs typeface="Courier New"/>
              </a:rPr>
              <a:t>.so </a:t>
            </a:r>
            <a:r>
              <a:rPr lang="en-GB" dirty="0"/>
              <a:t>files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Shared Libraries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occur when executable is first loaded and run (load-time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Common case for Linux, handled automatically by the dynamic linker (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GB" dirty="0">
                <a:latin typeface="Courier New" pitchFamily="49" charset="0"/>
              </a:rPr>
              <a:t>)</a:t>
            </a:r>
            <a:r>
              <a:rPr lang="en-GB" dirty="0"/>
              <a:t>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C library (</a:t>
            </a:r>
            <a:r>
              <a:rPr lang="en-GB" b="1" dirty="0" err="1">
                <a:latin typeface="Courier New" pitchFamily="49" charset="0"/>
              </a:rPr>
              <a:t>libc.so</a:t>
            </a:r>
            <a:r>
              <a:rPr lang="en-GB" dirty="0"/>
              <a:t>) usually dynamically linked. 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also occur after program has begun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run-time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</a:t>
            </a:r>
            <a:r>
              <a:rPr lang="en-GB" dirty="0" smtClean="0"/>
              <a:t> Linux, </a:t>
            </a:r>
            <a:r>
              <a:rPr lang="en-GB" dirty="0"/>
              <a:t>this is done by calls to the </a:t>
            </a:r>
            <a:r>
              <a:rPr lang="en-GB" b="1" dirty="0" err="1">
                <a:latin typeface="Courier New" pitchFamily="49" charset="0"/>
              </a:rPr>
              <a:t>dlopen</a:t>
            </a:r>
            <a:r>
              <a:rPr lang="en-GB" b="1" dirty="0">
                <a:latin typeface="Courier New" pitchFamily="49" charset="0"/>
              </a:rPr>
              <a:t>() </a:t>
            </a:r>
            <a:r>
              <a:rPr lang="en-GB" dirty="0"/>
              <a:t>interface</a:t>
            </a:r>
            <a:r>
              <a:rPr lang="en-GB" dirty="0">
                <a:latin typeface="Courier New" pitchFamily="49" charset="0"/>
              </a:rPr>
              <a:t>.</a:t>
            </a:r>
            <a:endParaRPr lang="en-GB" dirty="0" smtClean="0">
              <a:latin typeface="Courier New" pitchFamily="49" charset="0"/>
            </a:endParaRP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Distributing software.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High</a:t>
            </a:r>
            <a:r>
              <a:rPr lang="en-GB" dirty="0"/>
              <a:t>-performance web servers.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Runtime library </a:t>
            </a:r>
            <a:r>
              <a:rPr lang="en-GB" dirty="0" err="1" smtClean="0"/>
              <a:t>interpositioning</a:t>
            </a:r>
            <a:r>
              <a:rPr lang="en-GB" dirty="0" smtClean="0"/>
              <a:t>.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Shared library routines can be shared by multiple processes.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on this when we learn about virtual </a:t>
            </a:r>
            <a:r>
              <a:rPr lang="en-GB" dirty="0" smtClean="0"/>
              <a:t>memory</a:t>
            </a: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dynamic libraries are required?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r>
              <a:rPr lang="en-US" dirty="0" err="1" smtClean="0"/>
              <a:t>interp</a:t>
            </a:r>
            <a:r>
              <a:rPr lang="en-US" dirty="0" smtClean="0"/>
              <a:t> section</a:t>
            </a:r>
          </a:p>
          <a:p>
            <a:pPr lvl="1"/>
            <a:r>
              <a:rPr lang="en-US" dirty="0" smtClean="0"/>
              <a:t>Specifies the dynamic linker to use (i.e., 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US" dirty="0" smtClean="0"/>
              <a:t>)</a:t>
            </a:r>
          </a:p>
          <a:p>
            <a:r>
              <a:rPr lang="en-US" dirty="0" smtClean="0"/>
              <a:t>.dynamic section</a:t>
            </a:r>
          </a:p>
          <a:p>
            <a:pPr lvl="1"/>
            <a:r>
              <a:rPr lang="en-US" dirty="0" smtClean="0"/>
              <a:t>Specifies the names, </a:t>
            </a:r>
            <a:r>
              <a:rPr lang="en-US" dirty="0" err="1" smtClean="0"/>
              <a:t>etc</a:t>
            </a:r>
            <a:r>
              <a:rPr lang="en-US" dirty="0" smtClean="0"/>
              <a:t> of the dynamic libraries to use</a:t>
            </a:r>
          </a:p>
          <a:p>
            <a:pPr lvl="1"/>
            <a:r>
              <a:rPr lang="en-US" dirty="0" smtClean="0"/>
              <a:t>Follow an example of </a:t>
            </a:r>
            <a:r>
              <a:rPr lang="en-US" dirty="0" err="1" smtClean="0"/>
              <a:t>csim</a:t>
            </a:r>
            <a:r>
              <a:rPr lang="en-US" dirty="0" smtClean="0"/>
              <a:t>-ref from </a:t>
            </a:r>
            <a:r>
              <a:rPr lang="en-US" dirty="0" err="1" smtClean="0"/>
              <a:t>cachelab</a:t>
            </a:r>
            <a:endParaRPr lang="en-US" dirty="0" smtClean="0"/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(NEEDED)             Shared library: [libm.so.6]</a:t>
            </a:r>
          </a:p>
          <a:p>
            <a:r>
              <a:rPr lang="en-US" dirty="0" smtClean="0"/>
              <a:t>Where </a:t>
            </a:r>
            <a:r>
              <a:rPr lang="en-US" dirty="0" smtClean="0"/>
              <a:t>are the libraries found?</a:t>
            </a:r>
          </a:p>
          <a:p>
            <a:pPr lvl="1"/>
            <a:r>
              <a:rPr lang="en-US" dirty="0" smtClean="0"/>
              <a:t>Use “</a:t>
            </a:r>
            <a:r>
              <a:rPr lang="en-US" b="1" dirty="0" err="1" smtClean="0">
                <a:latin typeface="Courier New"/>
                <a:cs typeface="Courier New"/>
              </a:rPr>
              <a:t>ldd</a:t>
            </a:r>
            <a:r>
              <a:rPr lang="en-US" dirty="0" smtClean="0"/>
              <a:t>” to find </a:t>
            </a:r>
            <a:r>
              <a:rPr lang="en-US" dirty="0" smtClean="0"/>
              <a:t>out: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5181600"/>
            <a:ext cx="8431512" cy="1022768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ldd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>
                <a:latin typeface="Courier New" pitchFamily="49" charset="0"/>
                <a:ea typeface="msgothic" charset="0"/>
                <a:cs typeface="msgothic" charset="0"/>
              </a:rPr>
              <a:t>csim</a:t>
            </a:r>
            <a:r>
              <a:rPr lang="en-GB" sz="1600" dirty="0">
                <a:latin typeface="Courier New" pitchFamily="49" charset="0"/>
                <a:ea typeface="msgothic" charset="0"/>
                <a:cs typeface="msgothic" charset="0"/>
              </a:rPr>
              <a:t>-ref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fr-FR" sz="1600" dirty="0" smtClean="0">
                <a:latin typeface="Courier New" pitchFamily="49" charset="0"/>
                <a:ea typeface="msgothic" charset="0"/>
                <a:cs typeface="msgothic" charset="0"/>
              </a:rPr>
              <a:t> linux</a:t>
            </a: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-vdso.so.1 =&gt;  (0x00007ffc195f5000)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 smtClean="0">
                <a:latin typeface="Courier New" pitchFamily="49" charset="0"/>
                <a:ea typeface="msgothic" charset="0"/>
                <a:cs typeface="msgothic" charset="0"/>
              </a:rPr>
              <a:t>  libc.so</a:t>
            </a: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.6 =&gt; /lib/x86_64-linux-gnu/libc.so.6 (0x00007f345eda6000)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dirty="0" smtClean="0">
                <a:latin typeface="Courier New" pitchFamily="49" charset="0"/>
                <a:ea typeface="msgothic" charset="0"/>
                <a:cs typeface="msgothic" charset="0"/>
              </a:rPr>
              <a:t>  /</a:t>
            </a:r>
            <a:r>
              <a:rPr lang="fr-FR" sz="1600" dirty="0">
                <a:latin typeface="Courier New" pitchFamily="49" charset="0"/>
                <a:ea typeface="msgothic" charset="0"/>
                <a:cs typeface="msgothic" charset="0"/>
              </a:rPr>
              <a:t>lib64/ld-linux-x86-64.so.2 (0x00007f345f181000)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600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  <a:endParaRPr lang="en-GB" sz="16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081213" y="1010963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757488" y="2568300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359275" y="19491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795691" y="3974825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prog2l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6124300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92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352925" y="48447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555915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-228600" y="3873224"/>
            <a:ext cx="2514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  <a:endParaRPr lang="en-GB" sz="1600" b="1" i="1" dirty="0" smtClean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smtClean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</a:t>
            </a: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887233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749525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-shared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715000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</a:t>
            </a:r>
            <a:r>
              <a:rPr lang="en-GB" dirty="0" smtClean="0"/>
              <a:t>Run-time</a:t>
            </a:r>
            <a:endParaRPr lang="en-GB" dirty="0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04800" y="1323975"/>
            <a:ext cx="86868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x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[2] = {1, 2};</a:t>
            </a: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y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[2] = {3, 4};</a:t>
            </a:r>
          </a:p>
          <a:p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1651C"/>
                </a:solidFill>
                <a:latin typeface="Courier New"/>
                <a:cs typeface="Courier New"/>
              </a:rPr>
              <a:t>z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nl-NL" sz="1600" dirty="0" smtClean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nl-N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(int argc, char** argv)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nl-NL" sz="1600" dirty="0">
                <a:solidFill>
                  <a:srgbClr val="C1651C"/>
                </a:solidFill>
                <a:latin typeface="Courier New"/>
                <a:cs typeface="Courier New"/>
              </a:rPr>
              <a:t>handle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addvec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*,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Dynamically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load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shared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library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that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contains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handle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dlopen(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"./libvector.so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RTLD_LAZY);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(!handle) {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l-P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pl-PL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. . 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910428" y="6198631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</a:t>
            </a:r>
            <a:r>
              <a:rPr lang="en-GB" dirty="0" smtClean="0"/>
              <a:t>time (</a:t>
            </a:r>
            <a:r>
              <a:rPr lang="en-GB" dirty="0" err="1" smtClean="0"/>
              <a:t>cont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10981" y="1371600"/>
            <a:ext cx="7964237" cy="500416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/>
                <a:ea typeface="msgothic" charset="0"/>
                <a:cs typeface="Courier New"/>
              </a:rPr>
              <a:t>    ...</a:t>
            </a:r>
          </a:p>
          <a:p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Get a pointer to the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function we just loaded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(handle,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addvec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error);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Now we can call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addvec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just like any other function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addvec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(x, y, z, 2);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"z = [%d %d]\n"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 z[0], z[1]);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Unload the shared library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dlclose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(handle) &lt; 0) {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());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pl-PL" sz="1600" dirty="0" err="1">
                <a:solidFill>
                  <a:srgbClr val="000000"/>
                </a:solidFill>
                <a:latin typeface="Courier New"/>
                <a:cs typeface="Courier New"/>
              </a:rPr>
              <a:t>exit</a:t>
            </a:r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(1);</a:t>
            </a:r>
          </a:p>
          <a:p>
            <a:r>
              <a:rPr lang="pl-P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GB" sz="1600" dirty="0">
              <a:latin typeface="Courier New"/>
              <a:ea typeface="msgothic" charset="0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605628" y="6019800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</a:t>
            </a:r>
            <a:endParaRPr lang="en-US" dirty="0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 dirty="0">
                <a:latin typeface="Calibri"/>
                <a:cs typeface="Calibri"/>
              </a:rPr>
              <a:t>Programs are translated and linked using a </a:t>
            </a:r>
            <a:r>
              <a:rPr lang="en-US" sz="2000" i="1" dirty="0">
                <a:latin typeface="Calibri"/>
                <a:cs typeface="Calibri"/>
              </a:rPr>
              <a:t>compiler driver</a:t>
            </a:r>
            <a:r>
              <a:rPr lang="en-US" sz="2000" dirty="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dirty="0" err="1" smtClean="0">
                <a:latin typeface="Courier New" charset="0"/>
              </a:rPr>
              <a:t>linux</a:t>
            </a:r>
            <a:r>
              <a:rPr lang="en-US" sz="1800" dirty="0" smtClean="0">
                <a:latin typeface="Courier New" charset="0"/>
              </a:rPr>
              <a:t>&gt; </a:t>
            </a:r>
            <a:r>
              <a:rPr lang="en-US" sz="1800" i="1" dirty="0" err="1">
                <a:latin typeface="Courier New" charset="0"/>
              </a:rPr>
              <a:t>gcc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smtClean="0">
                <a:latin typeface="Courier New" charset="0"/>
              </a:rPr>
              <a:t>-</a:t>
            </a:r>
            <a:r>
              <a:rPr lang="en-US" sz="1800" i="1" dirty="0" err="1" smtClean="0">
                <a:latin typeface="Courier New" charset="0"/>
              </a:rPr>
              <a:t>Og</a:t>
            </a:r>
            <a:r>
              <a:rPr lang="en-US" sz="1800" i="1" dirty="0" smtClean="0">
                <a:latin typeface="Courier New" charset="0"/>
              </a:rPr>
              <a:t> -</a:t>
            </a:r>
            <a:r>
              <a:rPr lang="en-US" sz="1800" i="1" dirty="0">
                <a:latin typeface="Courier New" charset="0"/>
              </a:rPr>
              <a:t>o </a:t>
            </a:r>
            <a:r>
              <a:rPr lang="en-US" sz="1800" i="1" dirty="0" err="1" smtClean="0">
                <a:latin typeface="Courier New" charset="0"/>
              </a:rPr>
              <a:t>prog</a:t>
            </a:r>
            <a:r>
              <a:rPr lang="en-US" sz="1800" i="1" dirty="0" smtClean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main.c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 smtClean="0">
                <a:latin typeface="Courier New" charset="0"/>
              </a:rPr>
              <a:t>sum.c</a:t>
            </a:r>
            <a:endParaRPr lang="en-US" sz="1800" i="1" dirty="0">
              <a:latin typeface="Courier New" charset="0"/>
            </a:endParaRPr>
          </a:p>
          <a:p>
            <a:pPr lvl="1"/>
            <a:r>
              <a:rPr lang="en-US" sz="1800" dirty="0" err="1" smtClean="0">
                <a:latin typeface="Courier New" charset="0"/>
              </a:rPr>
              <a:t>linux</a:t>
            </a:r>
            <a:r>
              <a:rPr lang="en-US" sz="1800" dirty="0" smtClean="0">
                <a:latin typeface="Courier New" charset="0"/>
              </a:rPr>
              <a:t>&gt; </a:t>
            </a:r>
            <a:r>
              <a:rPr lang="en-US" sz="1800" i="1" dirty="0">
                <a:latin typeface="Courier New" charset="0"/>
              </a:rPr>
              <a:t>./</a:t>
            </a:r>
            <a:r>
              <a:rPr lang="en-US" sz="1800" i="1" dirty="0" err="1" smtClean="0">
                <a:latin typeface="Courier New" charset="0"/>
              </a:rPr>
              <a:t>prog</a:t>
            </a:r>
            <a:endParaRPr lang="en-US" sz="1800" i="1" dirty="0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main.c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sum.c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268300" y="4343400"/>
            <a:ext cx="87727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 err="1" smtClean="0">
                <a:latin typeface="Courier New"/>
                <a:cs typeface="Courier New"/>
              </a:rPr>
              <a:t>sum.o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200400" y="5789613"/>
            <a:ext cx="73875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prog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u="sng" dirty="0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999592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 dirty="0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dirty="0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lang="en-US" sz="1800" i="1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en-US" sz="1800" i="1" dirty="0" err="1" smtClean="0">
                <a:solidFill>
                  <a:srgbClr val="C00000"/>
                </a:solidFill>
                <a:latin typeface="Courier New"/>
                <a:cs typeface="Courier New"/>
              </a:rPr>
              <a:t>sum.c</a:t>
            </a:r>
            <a:r>
              <a:rPr lang="en-US" sz="1800" i="1" dirty="0" smtClean="0">
                <a:solidFill>
                  <a:srgbClr val="C00000"/>
                </a:solidFill>
                <a:latin typeface="Calibri"/>
                <a:cs typeface="Calibri"/>
              </a:rPr>
              <a:t>)</a:t>
            </a:r>
            <a:endParaRPr lang="en-US" sz="1800" i="1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71" grpId="0"/>
      <p:bldP spid="228372" grpId="0"/>
      <p:bldP spid="22837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</a:t>
            </a:r>
            <a:r>
              <a:rPr lang="en-GB" dirty="0" smtClean="0"/>
              <a:t>Run-</a:t>
            </a:r>
            <a:r>
              <a:rPr lang="en-GB" dirty="0"/>
              <a:t>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  <a:endParaRPr lang="en-GB" sz="16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205396" y="1010963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dll.c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881671" y="2568300"/>
            <a:ext cx="797411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dll.o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668906" y="2132047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2795691" y="3822586"/>
            <a:ext cx="92054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prog2r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0" cy="2003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151010"/>
            <a:ext cx="0" cy="19239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5112485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3292475" y="4941777"/>
            <a:ext cx="1588" cy="168299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645052" y="4114800"/>
            <a:ext cx="1043672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libc.so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455111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443046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152400" y="4345314"/>
            <a:ext cx="2133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  <a:endParaRPr lang="en-GB" sz="1600" b="1" i="1" dirty="0" smtClean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smtClean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</a:t>
            </a: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098830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343400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-shared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addvec.c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multvec.c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fpic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>
            <a:off x="7543799" y="2362200"/>
            <a:ext cx="0" cy="3276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454274" y="5454479"/>
            <a:ext cx="3200401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Call to dynamic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linker </a:t>
            </a: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via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 flipH="1">
            <a:off x="5654675" y="5638800"/>
            <a:ext cx="188912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6693050" y="2033776"/>
            <a:ext cx="1659326" cy="3284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75446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Summary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Linking is a technique that allows programs to be constructed from multiple object files. </a:t>
            </a:r>
          </a:p>
          <a:p>
            <a:endParaRPr lang="en-US" dirty="0" smtClean="0"/>
          </a:p>
          <a:p>
            <a:r>
              <a:rPr lang="en-US" dirty="0" smtClean="0"/>
              <a:t>Linking can happen at different times in a program’s lifetime:</a:t>
            </a:r>
          </a:p>
          <a:p>
            <a:pPr lvl="1"/>
            <a:r>
              <a:rPr lang="en-US" dirty="0" smtClean="0"/>
              <a:t>Compile time (when a program is compiled)</a:t>
            </a:r>
          </a:p>
          <a:p>
            <a:pPr lvl="1"/>
            <a:r>
              <a:rPr lang="en-US" dirty="0" smtClean="0"/>
              <a:t>Load time (when a program is loaded into memory)</a:t>
            </a:r>
          </a:p>
          <a:p>
            <a:pPr lvl="1"/>
            <a:r>
              <a:rPr lang="en-US" dirty="0" smtClean="0"/>
              <a:t>Run time (while a program is executing)</a:t>
            </a:r>
          </a:p>
          <a:p>
            <a:pPr lvl="1"/>
            <a:endParaRPr lang="en-US" dirty="0"/>
          </a:p>
          <a:p>
            <a:r>
              <a:rPr lang="en-US" dirty="0" smtClean="0"/>
              <a:t>Understanding linking can help you avoid nasty errors and make you a </a:t>
            </a:r>
            <a:r>
              <a:rPr lang="en-US" smtClean="0"/>
              <a:t>better programmer.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40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Linking</a:t>
            </a:r>
          </a:p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Library </a:t>
            </a:r>
            <a:r>
              <a:rPr lang="en-GB" dirty="0" err="1" smtClean="0"/>
              <a:t>interpositioning</a:t>
            </a:r>
            <a:r>
              <a:rPr lang="en-GB" dirty="0" smtClean="0"/>
              <a:t> : powerful linking technique that allows programmers to intercept calls to arbitrary functions</a:t>
            </a:r>
          </a:p>
          <a:p>
            <a:r>
              <a:rPr lang="en-GB" dirty="0" err="1" smtClean="0"/>
              <a:t>Interpositioning</a:t>
            </a:r>
            <a:r>
              <a:rPr lang="en-GB" dirty="0" smtClean="0"/>
              <a:t> can occur at:</a:t>
            </a:r>
          </a:p>
          <a:p>
            <a:pPr lvl="1"/>
            <a:r>
              <a:rPr lang="en-GB" dirty="0" smtClean="0"/>
              <a:t>Compile time: When the source code is compiled	</a:t>
            </a:r>
          </a:p>
          <a:p>
            <a:pPr lvl="1"/>
            <a:r>
              <a:rPr lang="en-GB" dirty="0" smtClean="0"/>
              <a:t>Link time: When the </a:t>
            </a:r>
            <a:r>
              <a:rPr lang="en-GB" dirty="0" err="1" smtClean="0"/>
              <a:t>relocatable</a:t>
            </a:r>
            <a:r>
              <a:rPr lang="en-GB" dirty="0" smtClean="0"/>
              <a:t> object files </a:t>
            </a:r>
            <a:r>
              <a:rPr lang="en-GB" smtClean="0"/>
              <a:t>are statically linked </a:t>
            </a:r>
            <a:r>
              <a:rPr lang="en-GB" dirty="0" smtClean="0"/>
              <a:t>to form an executable object file</a:t>
            </a:r>
          </a:p>
          <a:p>
            <a:pPr lvl="1"/>
            <a:r>
              <a:rPr lang="en-GB" dirty="0" smtClean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Interpositioning</a:t>
            </a:r>
            <a:r>
              <a:rPr lang="en-US" dirty="0" smtClean="0"/>
              <a:t>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Confinement (sandboxing)</a:t>
            </a:r>
          </a:p>
          <a:p>
            <a:pPr lvl="1"/>
            <a:r>
              <a:rPr lang="en-GB" dirty="0" smtClean="0"/>
              <a:t>Behind the scenes encryption</a:t>
            </a:r>
          </a:p>
          <a:p>
            <a:r>
              <a:rPr lang="en-US" dirty="0" smtClean="0"/>
              <a:t>Debugging</a:t>
            </a:r>
            <a:endParaRPr lang="en-US" dirty="0"/>
          </a:p>
          <a:p>
            <a:pPr lvl="1"/>
            <a:r>
              <a:rPr lang="en-US" dirty="0"/>
              <a:t>In 2014, two Facebook engineers debugged a treacherous 1-year old bug in their iPhone app using </a:t>
            </a:r>
            <a:r>
              <a:rPr lang="en-US" dirty="0" err="1"/>
              <a:t>interpositioning</a:t>
            </a:r>
            <a:endParaRPr lang="en-US" dirty="0"/>
          </a:p>
          <a:p>
            <a:pPr lvl="1"/>
            <a:r>
              <a:rPr lang="en-US" dirty="0"/>
              <a:t>Code in the SPDY networking stack was writing to the wrong location</a:t>
            </a:r>
          </a:p>
          <a:p>
            <a:pPr lvl="1"/>
            <a:r>
              <a:rPr lang="en-US" dirty="0"/>
              <a:t>Solved by intercepting calls to </a:t>
            </a:r>
            <a:r>
              <a:rPr lang="en-US" dirty="0" err="1"/>
              <a:t>Posix</a:t>
            </a:r>
            <a:r>
              <a:rPr lang="en-US" dirty="0"/>
              <a:t> write functions (write, </a:t>
            </a:r>
            <a:r>
              <a:rPr lang="en-US" dirty="0" err="1"/>
              <a:t>writev</a:t>
            </a:r>
            <a:r>
              <a:rPr lang="en-US" dirty="0"/>
              <a:t>, </a:t>
            </a:r>
            <a:r>
              <a:rPr lang="en-US" dirty="0" err="1"/>
              <a:t>pwrite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1600" dirty="0"/>
              <a:t>Source: </a:t>
            </a:r>
            <a:r>
              <a:rPr lang="en-US" sz="1600" dirty="0" smtClean="0"/>
              <a:t> Facebook engineering blog post </a:t>
            </a:r>
            <a:r>
              <a:rPr lang="en-US" sz="1600" dirty="0" smtClean="0"/>
              <a:t>at: </a:t>
            </a:r>
          </a:p>
          <a:p>
            <a:pPr marL="457200" lvl="1" indent="0">
              <a:buNone/>
            </a:pPr>
            <a:r>
              <a:rPr lang="en-US" sz="1600" u="sng" dirty="0" smtClean="0">
                <a:solidFill>
                  <a:srgbClr val="C00000"/>
                </a:solidFill>
                <a:latin typeface="Calibri"/>
                <a:cs typeface="Calibri"/>
              </a:rPr>
              <a:t>https</a:t>
            </a:r>
            <a:r>
              <a:rPr lang="en-US" sz="1600" u="sng" dirty="0">
                <a:solidFill>
                  <a:srgbClr val="C00000"/>
                </a:solidFill>
                <a:latin typeface="Calibri"/>
                <a:cs typeface="Calibri"/>
              </a:rPr>
              <a:t>://</a:t>
            </a:r>
            <a:r>
              <a:rPr lang="en-US" sz="1600" u="sng" dirty="0" err="1">
                <a:solidFill>
                  <a:srgbClr val="C00000"/>
                </a:solidFill>
                <a:latin typeface="Calibri"/>
                <a:cs typeface="Calibri"/>
              </a:rPr>
              <a:t>code.facebook.com</a:t>
            </a:r>
            <a:r>
              <a:rPr lang="en-US" sz="1600" u="sng" dirty="0">
                <a:solidFill>
                  <a:srgbClr val="C00000"/>
                </a:solidFill>
                <a:latin typeface="Calibri"/>
                <a:cs typeface="Calibri"/>
              </a:rPr>
              <a:t>/posts/313033472212144/debugging-file-corruption-on-</a:t>
            </a:r>
            <a:r>
              <a:rPr lang="en-US" sz="1600" u="sng" dirty="0" err="1">
                <a:solidFill>
                  <a:srgbClr val="C00000"/>
                </a:solidFill>
                <a:latin typeface="Calibri"/>
                <a:cs typeface="Calibri"/>
              </a:rPr>
              <a:t>ios</a:t>
            </a:r>
            <a:r>
              <a:rPr lang="en-US" sz="1600" u="sng" dirty="0">
                <a:solidFill>
                  <a:srgbClr val="C00000"/>
                </a:solidFill>
                <a:latin typeface="Calibri"/>
                <a:cs typeface="Calibri"/>
              </a:rPr>
              <a:t>/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Interpositioning</a:t>
            </a:r>
            <a:r>
              <a:rPr lang="en-US" dirty="0" smtClean="0"/>
              <a:t>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GB" dirty="0"/>
              <a:t>Monitoring and Profiling</a:t>
            </a:r>
          </a:p>
          <a:p>
            <a:pPr lvl="1"/>
            <a:r>
              <a:rPr lang="en-GB" dirty="0"/>
              <a:t>Count number of calls to functions</a:t>
            </a:r>
          </a:p>
          <a:p>
            <a:pPr lvl="1"/>
            <a:r>
              <a:rPr lang="en-GB" dirty="0"/>
              <a:t>Characterize call sites and arguments to functions</a:t>
            </a:r>
          </a:p>
          <a:p>
            <a:pPr lvl="1"/>
            <a:r>
              <a:rPr lang="en-GB" dirty="0" err="1"/>
              <a:t>Malloc</a:t>
            </a:r>
            <a:r>
              <a:rPr lang="en-GB" dirty="0"/>
              <a:t> tracing</a:t>
            </a:r>
          </a:p>
          <a:p>
            <a:pPr lvl="2"/>
            <a:r>
              <a:rPr lang="en-GB" dirty="0"/>
              <a:t>Detecting memory leaks</a:t>
            </a:r>
          </a:p>
          <a:p>
            <a:pPr lvl="2"/>
            <a:r>
              <a:rPr lang="en-GB" b="1" dirty="0">
                <a:solidFill>
                  <a:srgbClr val="C00000"/>
                </a:solidFill>
              </a:rPr>
              <a:t>Generating </a:t>
            </a:r>
            <a:r>
              <a:rPr lang="en-GB" b="1">
                <a:solidFill>
                  <a:srgbClr val="C00000"/>
                </a:solidFill>
              </a:rPr>
              <a:t>address </a:t>
            </a:r>
            <a:r>
              <a:rPr lang="en-GB" b="1" smtClean="0">
                <a:solidFill>
                  <a:srgbClr val="C00000"/>
                </a:solidFill>
              </a:rPr>
              <a:t>traces</a:t>
            </a:r>
            <a:endParaRPr lang="en-US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440562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program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410522"/>
            <a:ext cx="4114800" cy="2323278"/>
          </a:xfrm>
        </p:spPr>
        <p:txBody>
          <a:bodyPr/>
          <a:lstStyle/>
          <a:p>
            <a:r>
              <a:rPr lang="en-US" dirty="0" smtClean="0"/>
              <a:t>Goal: trace the addresses and sizes of the allocated and freed blocks, without breaking the program, and without modifying the source code. </a:t>
            </a:r>
          </a:p>
          <a:p>
            <a:endParaRPr lang="en-US" dirty="0" smtClean="0"/>
          </a:p>
          <a:p>
            <a:r>
              <a:rPr lang="en-US" dirty="0" smtClean="0"/>
              <a:t>Three solutions: interpose on </a:t>
            </a:r>
            <a:r>
              <a:rPr lang="en-US" dirty="0" smtClean="0"/>
              <a:t>the library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functions at compile time, link time, and load/run time. </a:t>
            </a:r>
            <a:endParaRPr lang="en-US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" y="1197678"/>
            <a:ext cx="4648199" cy="4249498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stdio.h</a:t>
            </a:r>
            <a:r>
              <a:rPr lang="en-US" sz="1800" dirty="0"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 dirty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en-US" sz="1800" dirty="0">
                <a:latin typeface="Courier New"/>
                <a:cs typeface="Courier New"/>
              </a:rPr>
              <a:t>#include &lt;</a:t>
            </a:r>
            <a:r>
              <a:rPr lang="en-US" sz="1800" dirty="0" err="1">
                <a:latin typeface="Courier New"/>
                <a:cs typeface="Courier New"/>
              </a:rPr>
              <a:t>stdlib.h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endParaRPr lang="en-US" sz="1800" dirty="0">
              <a:latin typeface="Courier New"/>
              <a:cs typeface="Courier New"/>
            </a:endParaRP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 smtClean="0">
                <a:latin typeface="Courier New"/>
                <a:cs typeface="Courier New"/>
              </a:rPr>
              <a:t>,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        char </a:t>
            </a:r>
            <a:r>
              <a:rPr lang="en-US" sz="1800" dirty="0">
                <a:latin typeface="Courier New"/>
                <a:cs typeface="Courier New"/>
              </a:rPr>
              <a:t>*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[])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i</a:t>
            </a:r>
            <a:r>
              <a:rPr lang="en-US" sz="1800" dirty="0"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for 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i</a:t>
            </a:r>
            <a:r>
              <a:rPr lang="en-US" sz="1800" dirty="0">
                <a:latin typeface="Courier New"/>
                <a:cs typeface="Courier New"/>
              </a:rPr>
              <a:t> = 1; </a:t>
            </a:r>
            <a:r>
              <a:rPr lang="en-US" sz="1800" dirty="0" err="1">
                <a:latin typeface="Courier New"/>
                <a:cs typeface="Courier New"/>
              </a:rPr>
              <a:t>i</a:t>
            </a:r>
            <a:r>
              <a:rPr lang="en-US" sz="1800" dirty="0">
                <a:latin typeface="Courier New"/>
                <a:cs typeface="Courier New"/>
              </a:rPr>
              <a:t> &lt; </a:t>
            </a:r>
            <a:r>
              <a:rPr lang="en-US" sz="1800" dirty="0" err="1">
                <a:latin typeface="Courier New"/>
                <a:cs typeface="Courier New"/>
              </a:rPr>
              <a:t>argc</a:t>
            </a:r>
            <a:r>
              <a:rPr lang="en-US" sz="1800" dirty="0">
                <a:latin typeface="Courier New"/>
                <a:cs typeface="Courier New"/>
              </a:rPr>
              <a:t>; </a:t>
            </a:r>
            <a:r>
              <a:rPr lang="en-US" sz="1800" dirty="0" err="1">
                <a:latin typeface="Courier New"/>
                <a:cs typeface="Courier New"/>
              </a:rPr>
              <a:t>i</a:t>
            </a:r>
            <a:r>
              <a:rPr lang="en-US" sz="1800" dirty="0">
                <a:latin typeface="Courier New"/>
                <a:cs typeface="Courier New"/>
              </a:rPr>
              <a:t>++)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void </a:t>
            </a:r>
            <a:r>
              <a:rPr lang="en-US" sz="1800" dirty="0">
                <a:latin typeface="Courier New"/>
                <a:cs typeface="Courier New"/>
              </a:rPr>
              <a:t>*p </a:t>
            </a:r>
            <a:r>
              <a:rPr lang="en-US" sz="1800" dirty="0" smtClean="0">
                <a:latin typeface="Courier New"/>
                <a:cs typeface="Courier New"/>
              </a:rPr>
              <a:t>= 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        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atoi</a:t>
            </a:r>
            <a:r>
              <a:rPr lang="en-US" sz="1800" dirty="0">
                <a:latin typeface="Courier New"/>
                <a:cs typeface="Courier New"/>
              </a:rPr>
              <a:t>(</a:t>
            </a:r>
            <a:r>
              <a:rPr lang="en-US" sz="1800" dirty="0" err="1">
                <a:latin typeface="Courier New"/>
                <a:cs typeface="Courier New"/>
              </a:rPr>
              <a:t>argv</a:t>
            </a:r>
            <a:r>
              <a:rPr lang="en-US" sz="1800" dirty="0">
                <a:latin typeface="Courier New"/>
                <a:cs typeface="Courier New"/>
              </a:rPr>
              <a:t>[</a:t>
            </a:r>
            <a:r>
              <a:rPr lang="en-US" sz="1800" dirty="0" err="1">
                <a:latin typeface="Courier New"/>
                <a:cs typeface="Courier New"/>
              </a:rPr>
              <a:t>i</a:t>
            </a:r>
            <a:r>
              <a:rPr lang="en-US" sz="1800" dirty="0">
                <a:latin typeface="Courier New"/>
                <a:cs typeface="Courier New"/>
              </a:rPr>
              <a:t>]));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free</a:t>
            </a:r>
            <a:r>
              <a:rPr lang="en-US" sz="1800" dirty="0">
                <a:latin typeface="Courier New"/>
                <a:cs typeface="Courier New"/>
              </a:rPr>
              <a:t>(p);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}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  return</a:t>
            </a:r>
            <a:r>
              <a:rPr lang="en-US" sz="1800" dirty="0">
                <a:latin typeface="Courier New"/>
                <a:cs typeface="Courier New"/>
              </a:rPr>
              <a:t>(0); 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23324" y="5077844"/>
            <a:ext cx="877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int.c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149488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COMPILETIME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malloc.h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(size);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(%d)=%p\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n"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size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800" dirty="0" err="1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t-IT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/* free </a:t>
            </a:r>
            <a:r>
              <a:rPr lang="it-IT" sz="1800" dirty="0" err="1">
                <a:solidFill>
                  <a:srgbClr val="CB2418"/>
                </a:solidFill>
                <a:latin typeface="Courier New"/>
                <a:cs typeface="Courier New"/>
              </a:rPr>
              <a:t>wrapper</a:t>
            </a:r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CB2418"/>
                </a:solidFill>
                <a:latin typeface="Courier New"/>
                <a:cs typeface="Courier New"/>
              </a:rPr>
              <a:t>function</a:t>
            </a:r>
            <a:r>
              <a:rPr lang="it-IT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it-IT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800" dirty="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it-IT" sz="18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it-IT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t-IT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32024" y="612841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219200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mymalloc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(size)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myfree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mymalloc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myfree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2558" y="2603601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017" y="3048000"/>
            <a:ext cx="7592093" cy="3693319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</a:t>
            </a:r>
            <a:r>
              <a:rPr lang="en-US" sz="1800" dirty="0">
                <a:latin typeface="Courier New"/>
                <a:cs typeface="Courier New"/>
              </a:rPr>
              <a:t>make </a:t>
            </a:r>
            <a:r>
              <a:rPr lang="en-US" sz="1800" dirty="0" err="1">
                <a:latin typeface="Courier New"/>
                <a:cs typeface="Courier New"/>
              </a:rPr>
              <a:t>intc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-Wall -DCOMPILETIME -c </a:t>
            </a:r>
            <a:r>
              <a:rPr lang="en-US" sz="1800" b="0" dirty="0" err="1">
                <a:latin typeface="Courier New"/>
                <a:cs typeface="Courier New"/>
              </a:rPr>
              <a:t>mymalloc.c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-Wall </a:t>
            </a:r>
            <a:r>
              <a:rPr lang="en-US" sz="1800" b="0" dirty="0">
                <a:solidFill>
                  <a:srgbClr val="C00000"/>
                </a:solidFill>
                <a:latin typeface="Courier New"/>
                <a:cs typeface="Courier New"/>
              </a:rPr>
              <a:t>-I.</a:t>
            </a:r>
            <a:r>
              <a:rPr lang="en-US" sz="1800" b="0" dirty="0">
                <a:latin typeface="Courier New"/>
                <a:cs typeface="Courier New"/>
              </a:rPr>
              <a:t> -o </a:t>
            </a:r>
            <a:r>
              <a:rPr lang="en-US" sz="1800" b="0" dirty="0" err="1">
                <a:latin typeface="Courier New"/>
                <a:cs typeface="Courier New"/>
              </a:rPr>
              <a:t>intc</a:t>
            </a:r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err="1">
                <a:latin typeface="Courier New"/>
                <a:cs typeface="Courier New"/>
              </a:rPr>
              <a:t>int.c</a:t>
            </a:r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err="1">
                <a:latin typeface="Courier New"/>
                <a:cs typeface="Courier New"/>
              </a:rPr>
              <a:t>mymalloc.o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</a:t>
            </a:r>
            <a:r>
              <a:rPr lang="en-US" sz="1800" dirty="0">
                <a:latin typeface="Courier New"/>
                <a:cs typeface="Courier New"/>
              </a:rPr>
              <a:t>make </a:t>
            </a:r>
            <a:r>
              <a:rPr lang="en-US" sz="1800" dirty="0" err="1">
                <a:latin typeface="Courier New"/>
                <a:cs typeface="Courier New"/>
              </a:rPr>
              <a:t>runc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>
                <a:latin typeface="Courier New"/>
                <a:cs typeface="Courier New"/>
              </a:rPr>
              <a:t>./</a:t>
            </a:r>
            <a:r>
              <a:rPr lang="en-US" sz="1800" b="0" dirty="0" err="1">
                <a:latin typeface="Courier New"/>
                <a:cs typeface="Courier New"/>
              </a:rPr>
              <a:t>intc</a:t>
            </a:r>
            <a:r>
              <a:rPr lang="en-US" sz="1800" b="0" dirty="0">
                <a:latin typeface="Courier New"/>
                <a:cs typeface="Courier New"/>
              </a:rPr>
              <a:t> 10 100 1000</a:t>
            </a:r>
          </a:p>
          <a:p>
            <a:r>
              <a:rPr lang="en-US" sz="1800" b="0" dirty="0" err="1">
                <a:latin typeface="Courier New"/>
                <a:cs typeface="Courier New"/>
              </a:rPr>
              <a:t>malloc</a:t>
            </a:r>
            <a:r>
              <a:rPr lang="en-US" sz="1800" b="0" dirty="0">
                <a:latin typeface="Courier New"/>
                <a:cs typeface="Courier New"/>
              </a:rPr>
              <a:t>(10)=0x1ba7010</a:t>
            </a:r>
          </a:p>
          <a:p>
            <a:r>
              <a:rPr lang="en-US" sz="1800" b="0" dirty="0">
                <a:latin typeface="Courier New"/>
                <a:cs typeface="Courier New"/>
              </a:rPr>
              <a:t>free(0x1ba7010)</a:t>
            </a:r>
          </a:p>
          <a:p>
            <a:r>
              <a:rPr lang="en-US" sz="1800" b="0" dirty="0" err="1">
                <a:latin typeface="Courier New"/>
                <a:cs typeface="Courier New"/>
              </a:rPr>
              <a:t>malloc</a:t>
            </a:r>
            <a:r>
              <a:rPr lang="en-US" sz="1800" b="0" dirty="0">
                <a:latin typeface="Courier New"/>
                <a:cs typeface="Courier New"/>
              </a:rPr>
              <a:t>(100)=0x1ba7030</a:t>
            </a:r>
          </a:p>
          <a:p>
            <a:r>
              <a:rPr lang="en-US" sz="1800" b="0" dirty="0">
                <a:latin typeface="Courier New"/>
                <a:cs typeface="Courier New"/>
              </a:rPr>
              <a:t>free(0x1ba7030)</a:t>
            </a:r>
          </a:p>
          <a:p>
            <a:r>
              <a:rPr lang="en-US" sz="1800" b="0" dirty="0" err="1">
                <a:latin typeface="Courier New"/>
                <a:cs typeface="Courier New"/>
              </a:rPr>
              <a:t>malloc</a:t>
            </a:r>
            <a:r>
              <a:rPr lang="en-US" sz="1800" b="0" dirty="0">
                <a:latin typeface="Courier New"/>
                <a:cs typeface="Courier New"/>
              </a:rPr>
              <a:t>(1000)=0x1ba70a0</a:t>
            </a:r>
          </a:p>
          <a:p>
            <a:r>
              <a:rPr lang="en-US" sz="1800" b="0" dirty="0">
                <a:latin typeface="Courier New"/>
                <a:cs typeface="Courier New"/>
              </a:rPr>
              <a:t>free(0x1ba70a0)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endParaRPr lang="en-US" sz="1800" dirty="0">
              <a:latin typeface="Courier New"/>
              <a:cs typeface="Courier New"/>
            </a:endParaRPr>
          </a:p>
          <a:p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1789" y="5791200"/>
            <a:ext cx="3406514" cy="369332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 leads to</a:t>
            </a:r>
            <a:endParaRPr lang="en-US" sz="1800" dirty="0" smtClean="0">
              <a:solidFill>
                <a:srgbClr val="C00000"/>
              </a:solidFill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362200" y="3886200"/>
            <a:ext cx="1529589" cy="19050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V="1">
            <a:off x="7298303" y="2973528"/>
            <a:ext cx="1007497" cy="281767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4114800" y="426720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 dirty="0" smtClean="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362200" y="3657600"/>
            <a:ext cx="1752600" cy="609600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152400"/>
            <a:ext cx="7592093" cy="762000"/>
          </a:xfrm>
        </p:spPr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838200"/>
            <a:ext cx="8558382" cy="5909311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LINKTIME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real_malloc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real_free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wrap_malloc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__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real_malloc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800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__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wrap_free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__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real_free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800" dirty="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8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800" dirty="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45514" y="6336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</a:t>
            </a:r>
            <a:endParaRPr lang="en-US"/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1: Modularity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Program can be written as a collection of smaller source files, rather than one monolithic mass.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Can build libraries of common functions (more on this later)</a:t>
            </a:r>
          </a:p>
          <a:p>
            <a:pPr lvl="2"/>
            <a:r>
              <a:rPr lang="en-US" dirty="0" smtClean="0"/>
              <a:t>e.g., Math library, standard C library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91000"/>
            <a:ext cx="8305799" cy="2438400"/>
          </a:xfrm>
        </p:spPr>
        <p:txBody>
          <a:bodyPr/>
          <a:lstStyle/>
          <a:p>
            <a:r>
              <a:rPr lang="en-US" dirty="0" smtClean="0"/>
              <a:t>The 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Wl</a:t>
            </a:r>
            <a:r>
              <a:rPr lang="en-US" dirty="0" smtClean="0"/>
              <a:t>” flag passes argument to linker, replacing each comma with a space. </a:t>
            </a:r>
          </a:p>
          <a:p>
            <a:r>
              <a:rPr lang="en-US" dirty="0" smtClean="0"/>
              <a:t>The  “</a:t>
            </a:r>
            <a:r>
              <a:rPr lang="en-US" dirty="0" smtClean="0">
                <a:latin typeface="Courier New"/>
                <a:cs typeface="Courier New"/>
              </a:rPr>
              <a:t>--</a:t>
            </a:r>
            <a:r>
              <a:rPr lang="en-US" dirty="0" err="1" smtClean="0">
                <a:latin typeface="Courier New"/>
                <a:cs typeface="Courier New"/>
              </a:rPr>
              <a:t>wrap,malloc</a:t>
            </a:r>
            <a:r>
              <a:rPr lang="en-US" dirty="0" smtClean="0"/>
              <a:t> ”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arg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instructs linker to resolve references in a special way:</a:t>
            </a:r>
          </a:p>
          <a:p>
            <a:pPr lvl="1"/>
            <a:r>
              <a:rPr lang="en-US" dirty="0" smtClean="0"/>
              <a:t>Refs to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should be resolved as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wrap_malloc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Refs to 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real_malloc</a:t>
            </a:r>
            <a:r>
              <a:rPr lang="en-US" dirty="0" smtClean="0"/>
              <a:t> should be resolved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7018" y="1300877"/>
            <a:ext cx="8710782" cy="2862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</a:t>
            </a:r>
            <a:r>
              <a:rPr lang="en-US" sz="1800" dirty="0">
                <a:latin typeface="Courier New"/>
                <a:cs typeface="Courier New"/>
              </a:rPr>
              <a:t>make </a:t>
            </a:r>
            <a:r>
              <a:rPr lang="en-US" sz="1800" dirty="0" err="1">
                <a:latin typeface="Courier New"/>
                <a:cs typeface="Courier New"/>
              </a:rPr>
              <a:t>intl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-Wall -DLINKTIME -c </a:t>
            </a:r>
            <a:r>
              <a:rPr lang="en-US" sz="1800" b="0" dirty="0" err="1">
                <a:latin typeface="Courier New"/>
                <a:cs typeface="Courier New"/>
              </a:rPr>
              <a:t>mymalloc.c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-Wall -c </a:t>
            </a:r>
            <a:r>
              <a:rPr lang="en-US" sz="1800" b="0" dirty="0" err="1">
                <a:latin typeface="Courier New"/>
                <a:cs typeface="Courier New"/>
              </a:rPr>
              <a:t>int.c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-Wall -</a:t>
            </a:r>
            <a:r>
              <a:rPr lang="en-US" sz="1800" b="0" dirty="0" err="1">
                <a:latin typeface="Courier New"/>
                <a:cs typeface="Courier New"/>
              </a:rPr>
              <a:t>Wl</a:t>
            </a:r>
            <a:r>
              <a:rPr lang="en-US" sz="1800" b="0" dirty="0">
                <a:latin typeface="Courier New"/>
                <a:cs typeface="Courier New"/>
              </a:rPr>
              <a:t>,--</a:t>
            </a:r>
            <a:r>
              <a:rPr lang="en-US" sz="1800" b="0" dirty="0" err="1">
                <a:latin typeface="Courier New"/>
                <a:cs typeface="Courier New"/>
              </a:rPr>
              <a:t>wrap,malloc</a:t>
            </a:r>
            <a:r>
              <a:rPr lang="en-US" sz="1800" b="0" dirty="0">
                <a:latin typeface="Courier New"/>
                <a:cs typeface="Courier New"/>
              </a:rPr>
              <a:t> -</a:t>
            </a:r>
            <a:r>
              <a:rPr lang="en-US" sz="1800" b="0" dirty="0" err="1">
                <a:latin typeface="Courier New"/>
                <a:cs typeface="Courier New"/>
              </a:rPr>
              <a:t>Wl</a:t>
            </a:r>
            <a:r>
              <a:rPr lang="en-US" sz="1800" b="0" dirty="0">
                <a:latin typeface="Courier New"/>
                <a:cs typeface="Courier New"/>
              </a:rPr>
              <a:t>,--</a:t>
            </a:r>
            <a:r>
              <a:rPr lang="en-US" sz="1800" b="0" dirty="0" err="1">
                <a:latin typeface="Courier New"/>
                <a:cs typeface="Courier New"/>
              </a:rPr>
              <a:t>wrap,free</a:t>
            </a:r>
            <a:r>
              <a:rPr lang="en-US" sz="1800" b="0" dirty="0">
                <a:latin typeface="Courier New"/>
                <a:cs typeface="Courier New"/>
              </a:rPr>
              <a:t> -o </a:t>
            </a:r>
            <a:r>
              <a:rPr lang="en-US" sz="1800" b="0" dirty="0" err="1">
                <a:latin typeface="Courier New"/>
                <a:cs typeface="Courier New"/>
              </a:rPr>
              <a:t>intl</a:t>
            </a:r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smtClean="0">
                <a:latin typeface="Courier New"/>
                <a:cs typeface="Courier New"/>
              </a:rPr>
              <a:t>\</a:t>
            </a:r>
          </a:p>
          <a:p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smtClean="0">
                <a:latin typeface="Courier New"/>
                <a:cs typeface="Courier New"/>
              </a:rPr>
              <a:t>   </a:t>
            </a:r>
            <a:r>
              <a:rPr lang="en-US" sz="1800" b="0" dirty="0" err="1" smtClean="0">
                <a:latin typeface="Courier New"/>
                <a:cs typeface="Courier New"/>
              </a:rPr>
              <a:t>int.o</a:t>
            </a:r>
            <a:r>
              <a:rPr lang="en-US" sz="1800" b="0" dirty="0" smtClean="0">
                <a:latin typeface="Courier New"/>
                <a:cs typeface="Courier New"/>
              </a:rPr>
              <a:t> </a:t>
            </a:r>
            <a:r>
              <a:rPr lang="en-US" sz="1800" b="0" dirty="0" err="1">
                <a:latin typeface="Courier New"/>
                <a:cs typeface="Courier New"/>
              </a:rPr>
              <a:t>mymalloc.o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>
                <a:latin typeface="Courier New"/>
                <a:cs typeface="Courier New"/>
              </a:rPr>
              <a:t>runl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>
                <a:latin typeface="Courier New"/>
                <a:cs typeface="Courier New"/>
              </a:rPr>
              <a:t>./</a:t>
            </a:r>
            <a:r>
              <a:rPr lang="en-US" sz="1800" b="0" dirty="0" err="1" smtClean="0">
                <a:latin typeface="Courier New"/>
                <a:cs typeface="Courier New"/>
              </a:rPr>
              <a:t>intl</a:t>
            </a:r>
            <a:r>
              <a:rPr lang="en-US" sz="1800" b="0" dirty="0" smtClean="0">
                <a:latin typeface="Courier New"/>
                <a:cs typeface="Courier New"/>
              </a:rPr>
              <a:t> 10 100 1000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fi-FI" sz="1800" b="0" dirty="0">
                <a:latin typeface="Courier New"/>
                <a:cs typeface="Courier New"/>
              </a:rPr>
              <a:t>malloc</a:t>
            </a:r>
            <a:r>
              <a:rPr lang="fi-FI" sz="1800" b="0" dirty="0" smtClean="0">
                <a:latin typeface="Courier New"/>
                <a:cs typeface="Courier New"/>
              </a:rPr>
              <a:t>(10) </a:t>
            </a:r>
            <a:r>
              <a:rPr lang="fi-FI" sz="1800" b="0" dirty="0">
                <a:latin typeface="Courier New"/>
                <a:cs typeface="Courier New"/>
              </a:rPr>
              <a:t>= </a:t>
            </a:r>
            <a:r>
              <a:rPr lang="fi-FI" sz="1800" b="0" dirty="0" smtClean="0">
                <a:latin typeface="Courier New"/>
                <a:cs typeface="Courier New"/>
              </a:rPr>
              <a:t>0x91a010</a:t>
            </a:r>
            <a:endParaRPr lang="fi-FI" sz="1800" b="0" dirty="0">
              <a:latin typeface="Courier New"/>
              <a:cs typeface="Courier New"/>
            </a:endParaRPr>
          </a:p>
          <a:p>
            <a:r>
              <a:rPr lang="en-US" sz="1800" b="0" dirty="0">
                <a:latin typeface="Courier New"/>
                <a:cs typeface="Courier New"/>
              </a:rPr>
              <a:t>free</a:t>
            </a:r>
            <a:r>
              <a:rPr lang="en-US" sz="1800" b="0" dirty="0" smtClean="0">
                <a:latin typeface="Courier New"/>
                <a:cs typeface="Courier New"/>
              </a:rPr>
              <a:t>(0x91a010)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. . . 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45780" y="134676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 dirty="0" smtClean="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3048000" y="19812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/>
          <p:cNvCxnSpPr/>
          <p:nvPr/>
        </p:nvCxnSpPr>
        <p:spPr bwMode="auto">
          <a:xfrm flipV="1">
            <a:off x="3048000" y="1524000"/>
            <a:ext cx="2597780" cy="112932"/>
          </a:xfrm>
          <a:prstGeom prst="straightConnector1">
            <a:avLst/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399" y="914400"/>
            <a:ext cx="8915401" cy="5262980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dirty="0" err="1">
                <a:solidFill>
                  <a:srgbClr val="926492"/>
                </a:solidFill>
                <a:latin typeface="Courier New"/>
                <a:cs typeface="Courier New"/>
              </a:rPr>
              <a:t>ifdef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RUNTIME</a:t>
            </a: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#define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_GNU_SOURCE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dlfcn.h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wrapper function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malloc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*(*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mallocp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</a:t>
            </a:r>
            <a:r>
              <a:rPr lang="en-US" sz="1600" dirty="0" err="1" smtClean="0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of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(size);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malloc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malloc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(%d) = %p\n"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)size,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3048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en-US" dirty="0" smtClean="0"/>
              <a:t>Load/Run-time </a:t>
            </a:r>
            <a:br>
              <a:rPr lang="en-US" dirty="0" smtClean="0"/>
            </a:b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66627" y="5766890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81400" y="1669924"/>
            <a:ext cx="2816584" cy="646331"/>
          </a:xfrm>
          <a:prstGeom prst="rect">
            <a:avLst/>
          </a:prstGeom>
          <a:solidFill>
            <a:srgbClr val="DEDFF5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Observe that DON’T have 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endParaRPr lang="en-US" sz="1800" dirty="0" smtClean="0">
              <a:solidFill>
                <a:srgbClr val="C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Load/Run-time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1524000"/>
            <a:ext cx="8763000" cy="4524316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free wrapper function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free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(*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freep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)(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*) = </a:t>
            </a:r>
            <a:r>
              <a:rPr lang="fi-FI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error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is-I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dlsym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(RTLD_NEXT,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"free"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address of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((error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dlerror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 !=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(error,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Call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libc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free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"free(%p)\n"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</a:t>
            </a:r>
            <a:r>
              <a:rPr lang="en-US" sz="1600" dirty="0" err="1">
                <a:solidFill>
                  <a:srgbClr val="926492"/>
                </a:solidFill>
                <a:latin typeface="Courier New"/>
                <a:cs typeface="Courier New"/>
              </a:rPr>
              <a:t>endif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12114" y="59552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557042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Load/Run-time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14800"/>
            <a:ext cx="8991599" cy="23622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The LD_PRELOAD </a:t>
            </a:r>
            <a:r>
              <a:rPr lang="en-US" dirty="0" smtClean="0"/>
              <a:t>environment variable tells the dynamic linker to resolve unresolved refs (e.g., to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>
                <a:latin typeface="Courier New"/>
                <a:cs typeface="Courier New"/>
              </a:rPr>
              <a:t>)</a:t>
            </a:r>
            <a:r>
              <a:rPr lang="en-US" dirty="0" smtClean="0"/>
              <a:t>by looking in </a:t>
            </a:r>
            <a:r>
              <a:rPr lang="en-US" dirty="0" err="1" smtClean="0">
                <a:latin typeface="Courier New"/>
                <a:cs typeface="Courier New"/>
              </a:rPr>
              <a:t>mymalloc.so</a:t>
            </a:r>
            <a:r>
              <a:rPr lang="en-US" dirty="0" smtClean="0"/>
              <a:t> first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Type into (some) shells as:</a:t>
            </a:r>
          </a:p>
          <a:p>
            <a:pPr marL="57150" indent="0">
              <a:buNone/>
            </a:pPr>
            <a:r>
              <a:rPr lang="en-US" sz="2000" b="0" dirty="0" smtClean="0">
                <a:latin typeface="Courier New"/>
                <a:cs typeface="Courier New"/>
              </a:rPr>
              <a:t>(</a:t>
            </a:r>
            <a:r>
              <a:rPr lang="en-US" sz="2000" b="0" dirty="0" err="1" smtClean="0">
                <a:latin typeface="Courier New"/>
                <a:cs typeface="Courier New"/>
              </a:rPr>
              <a:t>setenv</a:t>
            </a:r>
            <a:r>
              <a:rPr lang="en-US" sz="2000" b="0" dirty="0" smtClean="0">
                <a:latin typeface="Courier New"/>
                <a:cs typeface="Courier New"/>
              </a:rPr>
              <a:t> LD_PRELOAD "</a:t>
            </a:r>
            <a:r>
              <a:rPr lang="en-US" sz="2000" b="0" dirty="0">
                <a:latin typeface="Courier New"/>
                <a:cs typeface="Courier New"/>
              </a:rPr>
              <a:t>./</a:t>
            </a:r>
            <a:r>
              <a:rPr lang="en-US" sz="2000" b="0" dirty="0" err="1" smtClean="0">
                <a:latin typeface="Courier New"/>
                <a:cs typeface="Courier New"/>
              </a:rPr>
              <a:t>mymalloc.so</a:t>
            </a:r>
            <a:r>
              <a:rPr lang="en-US" sz="2000" b="0" dirty="0">
                <a:latin typeface="Courier New"/>
                <a:cs typeface="Courier New"/>
              </a:rPr>
              <a:t>"</a:t>
            </a:r>
            <a:r>
              <a:rPr lang="en-US" sz="2000" b="0" dirty="0" smtClean="0">
                <a:latin typeface="Courier New"/>
                <a:cs typeface="Courier New"/>
              </a:rPr>
              <a:t>; </a:t>
            </a:r>
            <a:r>
              <a:rPr lang="en-US" sz="2000" b="0" dirty="0">
                <a:latin typeface="Courier New"/>
                <a:cs typeface="Courier New"/>
              </a:rPr>
              <a:t>./</a:t>
            </a:r>
            <a:r>
              <a:rPr lang="en-US" sz="2000" b="0" dirty="0" err="1">
                <a:latin typeface="Courier New"/>
                <a:cs typeface="Courier New"/>
              </a:rPr>
              <a:t>intr</a:t>
            </a:r>
            <a:r>
              <a:rPr lang="en-US" sz="2000" b="0" dirty="0">
                <a:latin typeface="Courier New"/>
                <a:cs typeface="Courier New"/>
              </a:rPr>
              <a:t> 10 </a:t>
            </a:r>
            <a:r>
              <a:rPr lang="en-US" sz="2000" b="0" dirty="0" smtClean="0">
                <a:latin typeface="Courier New"/>
                <a:cs typeface="Courier New"/>
              </a:rPr>
              <a:t>100 1000</a:t>
            </a:r>
            <a:r>
              <a:rPr lang="en-US" sz="2000" b="0" dirty="0">
                <a:latin typeface="Courier New"/>
                <a:cs typeface="Courier New"/>
              </a:rPr>
              <a:t>)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6" name="Rectangle 5"/>
          <p:cNvSpPr/>
          <p:nvPr/>
        </p:nvSpPr>
        <p:spPr>
          <a:xfrm>
            <a:off x="152402" y="1300877"/>
            <a:ext cx="8991598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</a:t>
            </a:r>
            <a:r>
              <a:rPr lang="en-US" sz="1800" dirty="0">
                <a:latin typeface="Courier New"/>
                <a:cs typeface="Courier New"/>
              </a:rPr>
              <a:t>make </a:t>
            </a:r>
            <a:r>
              <a:rPr lang="en-US" sz="1800" dirty="0" err="1">
                <a:latin typeface="Courier New"/>
                <a:cs typeface="Courier New"/>
              </a:rPr>
              <a:t>intr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-Wall -DRUNTIME -shared -</a:t>
            </a:r>
            <a:r>
              <a:rPr lang="en-US" sz="1800" b="0" dirty="0" err="1">
                <a:latin typeface="Courier New"/>
                <a:cs typeface="Courier New"/>
              </a:rPr>
              <a:t>fpic</a:t>
            </a:r>
            <a:r>
              <a:rPr lang="en-US" sz="1800" b="0" dirty="0">
                <a:latin typeface="Courier New"/>
                <a:cs typeface="Courier New"/>
              </a:rPr>
              <a:t> -o </a:t>
            </a:r>
            <a:r>
              <a:rPr lang="en-US" sz="1800" b="0" dirty="0" err="1">
                <a:latin typeface="Courier New"/>
                <a:cs typeface="Courier New"/>
              </a:rPr>
              <a:t>mymalloc.so</a:t>
            </a:r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err="1">
                <a:latin typeface="Courier New"/>
                <a:cs typeface="Courier New"/>
              </a:rPr>
              <a:t>mymalloc.c</a:t>
            </a:r>
            <a:r>
              <a:rPr lang="en-US" sz="1800" b="0" dirty="0">
                <a:latin typeface="Courier New"/>
                <a:cs typeface="Courier New"/>
              </a:rPr>
              <a:t> -</a:t>
            </a:r>
            <a:r>
              <a:rPr lang="en-US" sz="1800" b="0" dirty="0" err="1">
                <a:latin typeface="Courier New"/>
                <a:cs typeface="Courier New"/>
              </a:rPr>
              <a:t>ldl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b="0" dirty="0" err="1">
                <a:latin typeface="Courier New"/>
                <a:cs typeface="Courier New"/>
              </a:rPr>
              <a:t>gcc</a:t>
            </a:r>
            <a:r>
              <a:rPr lang="en-US" sz="1800" b="0" dirty="0">
                <a:latin typeface="Courier New"/>
                <a:cs typeface="Courier New"/>
              </a:rPr>
              <a:t> -Wall -o </a:t>
            </a:r>
            <a:r>
              <a:rPr lang="en-US" sz="1800" b="0" dirty="0" err="1">
                <a:latin typeface="Courier New"/>
                <a:cs typeface="Courier New"/>
              </a:rPr>
              <a:t>intr</a:t>
            </a:r>
            <a:r>
              <a:rPr lang="en-US" sz="1800" b="0" dirty="0">
                <a:latin typeface="Courier New"/>
                <a:cs typeface="Courier New"/>
              </a:rPr>
              <a:t> </a:t>
            </a:r>
            <a:r>
              <a:rPr lang="en-US" sz="1800" b="0" dirty="0" err="1">
                <a:latin typeface="Courier New"/>
                <a:cs typeface="Courier New"/>
              </a:rPr>
              <a:t>int.c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</a:t>
            </a:r>
            <a:r>
              <a:rPr lang="en-US" sz="1800" dirty="0">
                <a:latin typeface="Courier New"/>
                <a:cs typeface="Courier New"/>
              </a:rPr>
              <a:t>make </a:t>
            </a:r>
            <a:r>
              <a:rPr lang="en-US" sz="1800" dirty="0" err="1">
                <a:latin typeface="Courier New"/>
                <a:cs typeface="Courier New"/>
              </a:rPr>
              <a:t>runr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b="0" dirty="0">
                <a:latin typeface="Courier New"/>
                <a:cs typeface="Courier New"/>
              </a:rPr>
              <a:t>(LD_PRELOAD="./</a:t>
            </a:r>
            <a:r>
              <a:rPr lang="en-US" sz="1800" b="0" dirty="0" err="1">
                <a:latin typeface="Courier New"/>
                <a:cs typeface="Courier New"/>
              </a:rPr>
              <a:t>mymalloc.so</a:t>
            </a:r>
            <a:r>
              <a:rPr lang="en-US" sz="1800" b="0" dirty="0">
                <a:latin typeface="Courier New"/>
                <a:cs typeface="Courier New"/>
              </a:rPr>
              <a:t>" ./</a:t>
            </a:r>
            <a:r>
              <a:rPr lang="en-US" sz="1800" b="0" dirty="0" err="1" smtClean="0">
                <a:latin typeface="Courier New"/>
                <a:cs typeface="Courier New"/>
              </a:rPr>
              <a:t>intr</a:t>
            </a:r>
            <a:r>
              <a:rPr lang="en-US" sz="1800" b="0" dirty="0" smtClean="0">
                <a:latin typeface="Courier New"/>
                <a:cs typeface="Courier New"/>
              </a:rPr>
              <a:t> 10 100 1000)</a:t>
            </a:r>
            <a:endParaRPr lang="en-US" sz="1800" b="0" dirty="0">
              <a:latin typeface="Courier New"/>
              <a:cs typeface="Courier New"/>
            </a:endParaRPr>
          </a:p>
          <a:p>
            <a:r>
              <a:rPr lang="fi-FI" sz="1800" b="0" dirty="0">
                <a:latin typeface="Courier New"/>
                <a:cs typeface="Courier New"/>
              </a:rPr>
              <a:t>malloc(10) = 0x91a010</a:t>
            </a:r>
          </a:p>
          <a:p>
            <a:r>
              <a:rPr lang="en-US" sz="1800" b="0" dirty="0">
                <a:latin typeface="Courier New"/>
                <a:cs typeface="Courier New"/>
              </a:rPr>
              <a:t>free(0x91a010)</a:t>
            </a:r>
          </a:p>
          <a:p>
            <a:r>
              <a:rPr lang="en-US" sz="1800" dirty="0">
                <a:latin typeface="Courier New"/>
                <a:cs typeface="Courier New"/>
              </a:rPr>
              <a:t>. . .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53000" y="2895600"/>
            <a:ext cx="3406514" cy="646331"/>
          </a:xfrm>
          <a:prstGeom prst="rect">
            <a:avLst/>
          </a:prstGeom>
          <a:solidFill>
            <a:srgbClr val="D5F1C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Search for 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&lt;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&gt;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 leads to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/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usr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/include/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malloc.h</a:t>
            </a:r>
            <a:endParaRPr lang="en-US" sz="1800" dirty="0" smtClean="0">
              <a:solidFill>
                <a:srgbClr val="C00000"/>
              </a:solidFill>
              <a:latin typeface="Courier New"/>
              <a:cs typeface="Courier New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581400" y="2057400"/>
            <a:ext cx="1371600" cy="8382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Interpositioning</a:t>
            </a:r>
            <a:r>
              <a:rPr lang="en-US" dirty="0" smtClean="0"/>
              <a:t>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 Time</a:t>
            </a:r>
          </a:p>
          <a:p>
            <a:pPr lvl="1"/>
            <a:r>
              <a:rPr lang="en-US" dirty="0" smtClean="0"/>
              <a:t>Apparent calls to </a:t>
            </a:r>
            <a:r>
              <a:rPr lang="en-US" b="1" dirty="0" err="1" smtClean="0">
                <a:latin typeface="Courier New"/>
                <a:cs typeface="Courier New"/>
              </a:rPr>
              <a:t>mallo</a:t>
            </a:r>
            <a:r>
              <a:rPr lang="en-US" dirty="0" err="1" smtClean="0"/>
              <a:t>c</a:t>
            </a:r>
            <a:r>
              <a:rPr lang="en-US" dirty="0" smtClean="0"/>
              <a:t>/</a:t>
            </a:r>
            <a:r>
              <a:rPr lang="en-US" b="1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get macro-expanded into calls to </a:t>
            </a:r>
            <a:r>
              <a:rPr lang="en-US" b="1" dirty="0" err="1" smtClean="0">
                <a:latin typeface="Courier New"/>
                <a:cs typeface="Courier New"/>
              </a:rPr>
              <a:t>mymalloc</a:t>
            </a:r>
            <a:r>
              <a:rPr lang="en-US" dirty="0" smtClean="0"/>
              <a:t>/</a:t>
            </a:r>
            <a:r>
              <a:rPr lang="en-US" b="1" dirty="0" err="1" smtClean="0">
                <a:latin typeface="Courier New"/>
                <a:cs typeface="Courier New"/>
              </a:rPr>
              <a:t>myfree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/>
              <a:t>Simple approach.  Must have access to source &amp; recompile</a:t>
            </a:r>
            <a:endParaRPr lang="en-US" b="1" dirty="0" smtClean="0">
              <a:latin typeface="Courier New"/>
              <a:cs typeface="Courier New"/>
            </a:endParaRPr>
          </a:p>
          <a:p>
            <a:r>
              <a:rPr lang="en-US" dirty="0" smtClean="0"/>
              <a:t>Link Time</a:t>
            </a:r>
          </a:p>
          <a:p>
            <a:pPr lvl="1"/>
            <a:r>
              <a:rPr lang="en-US" dirty="0" smtClean="0"/>
              <a:t>Use linker trick to have special name resolutions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malloc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 smtClean="0">
                <a:latin typeface="Courier New"/>
                <a:cs typeface="Courier New"/>
                <a:sym typeface="Wingdings" pitchFamily="2" charset="2"/>
              </a:rPr>
              <a:t>wrap_malloc</a:t>
            </a:r>
            <a:endParaRPr lang="en-US" b="1" dirty="0" smtClean="0">
              <a:latin typeface="Courier New"/>
              <a:cs typeface="Courier New"/>
              <a:sym typeface="Wingdings" pitchFamily="2" charset="2"/>
            </a:endParaRPr>
          </a:p>
          <a:p>
            <a:pPr lvl="2"/>
            <a:r>
              <a:rPr lang="en-US" b="1" dirty="0" smtClean="0">
                <a:latin typeface="Courier New"/>
                <a:cs typeface="Courier New"/>
                <a:sym typeface="Wingdings" pitchFamily="2" charset="2"/>
              </a:rPr>
              <a:t>__</a:t>
            </a:r>
            <a:r>
              <a:rPr lang="en-US" b="1" dirty="0" err="1" smtClean="0">
                <a:latin typeface="Courier New"/>
                <a:cs typeface="Courier New"/>
                <a:sym typeface="Wingdings" pitchFamily="2" charset="2"/>
              </a:rPr>
              <a:t>real_malloc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b="1" dirty="0" err="1" smtClean="0">
                <a:latin typeface="Courier New"/>
                <a:cs typeface="Courier New"/>
                <a:sym typeface="Wingdings" pitchFamily="2" charset="2"/>
              </a:rPr>
              <a:t>malloc</a:t>
            </a:r>
            <a:endParaRPr lang="en-US" b="1" dirty="0" smtClean="0">
              <a:latin typeface="Courier New"/>
              <a:cs typeface="Courier New"/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Load/Run Time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Implement custom version of </a:t>
            </a:r>
            <a:r>
              <a:rPr lang="en-US" b="1" dirty="0" err="1" smtClean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b="1" dirty="0" smtClean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 smtClean="0">
                <a:sym typeface="Wingdings" pitchFamily="2" charset="2"/>
              </a:rPr>
              <a:t> that use dynamic linking to load library </a:t>
            </a:r>
            <a:r>
              <a:rPr lang="en-US" b="1" dirty="0" err="1" smtClean="0">
                <a:latin typeface="Courier New"/>
                <a:cs typeface="Courier New"/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b="1" dirty="0" smtClean="0">
                <a:latin typeface="Courier New"/>
                <a:cs typeface="Courier New"/>
                <a:sym typeface="Wingdings" pitchFamily="2" charset="2"/>
              </a:rPr>
              <a:t>free</a:t>
            </a:r>
            <a:r>
              <a:rPr lang="en-US" dirty="0" smtClean="0">
                <a:sym typeface="Wingdings" pitchFamily="2" charset="2"/>
              </a:rPr>
              <a:t> under different </a:t>
            </a:r>
            <a:r>
              <a:rPr lang="en-US" dirty="0" smtClean="0">
                <a:sym typeface="Wingdings" pitchFamily="2" charset="2"/>
              </a:rPr>
              <a:t>names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Can use with ANY dynamically linked binary</a:t>
            </a:r>
          </a:p>
          <a:p>
            <a:pPr marL="57150" indent="0">
              <a:buNone/>
            </a:pPr>
            <a:r>
              <a:rPr lang="en-US" sz="1800" b="0" dirty="0">
                <a:latin typeface="Courier New"/>
                <a:cs typeface="Courier New"/>
              </a:rPr>
              <a:t>(</a:t>
            </a:r>
            <a:r>
              <a:rPr lang="en-US" sz="1800" b="0" dirty="0" err="1">
                <a:latin typeface="Courier New"/>
                <a:cs typeface="Courier New"/>
              </a:rPr>
              <a:t>setenv</a:t>
            </a:r>
            <a:r>
              <a:rPr lang="en-US" sz="1800" b="0" dirty="0">
                <a:latin typeface="Courier New"/>
                <a:cs typeface="Courier New"/>
              </a:rPr>
              <a:t> LD_PRELOAD "./</a:t>
            </a:r>
            <a:r>
              <a:rPr lang="en-US" sz="1800" b="0" dirty="0" err="1">
                <a:latin typeface="Courier New"/>
                <a:cs typeface="Courier New"/>
              </a:rPr>
              <a:t>mymalloc.so</a:t>
            </a:r>
            <a:r>
              <a:rPr lang="en-US" sz="1800" b="0" dirty="0">
                <a:latin typeface="Courier New"/>
                <a:cs typeface="Courier New"/>
              </a:rPr>
              <a:t>"; </a:t>
            </a:r>
            <a:r>
              <a:rPr lang="en-US" sz="1800" b="0" dirty="0" err="1" smtClean="0">
                <a:latin typeface="Courier New"/>
                <a:cs typeface="Courier New"/>
              </a:rPr>
              <a:t>gcc</a:t>
            </a:r>
            <a:r>
              <a:rPr lang="en-US" sz="1800" b="0" dirty="0" smtClean="0">
                <a:latin typeface="Courier New"/>
                <a:cs typeface="Courier New"/>
              </a:rPr>
              <a:t> –c </a:t>
            </a:r>
            <a:r>
              <a:rPr lang="en-US" sz="1800" b="0" dirty="0" err="1" smtClean="0">
                <a:latin typeface="Courier New"/>
                <a:cs typeface="Courier New"/>
              </a:rPr>
              <a:t>int.c</a:t>
            </a:r>
            <a:r>
              <a:rPr lang="en-US" sz="1800" b="0" dirty="0" smtClean="0">
                <a:latin typeface="Courier New"/>
                <a:cs typeface="Courier New"/>
              </a:rPr>
              <a:t>)</a:t>
            </a:r>
            <a:endParaRPr lang="en-US" sz="1800" b="0" dirty="0">
              <a:latin typeface="Courier New"/>
              <a:cs typeface="Courier New"/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Linking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Usually: Just happens, no big deal</a:t>
            </a:r>
          </a:p>
          <a:p>
            <a:r>
              <a:rPr lang="en-US" dirty="0" smtClean="0"/>
              <a:t>Sometimes: Strange errors</a:t>
            </a:r>
          </a:p>
          <a:p>
            <a:pPr lvl="1"/>
            <a:r>
              <a:rPr lang="en-US" dirty="0" smtClean="0"/>
              <a:t>Bad symbol resolution</a:t>
            </a:r>
          </a:p>
          <a:p>
            <a:pPr lvl="1"/>
            <a:r>
              <a:rPr lang="en-US" dirty="0" smtClean="0"/>
              <a:t>Ordering dependence of linked .o, .a, and .so files</a:t>
            </a:r>
          </a:p>
          <a:p>
            <a:r>
              <a:rPr lang="en-US" dirty="0" smtClean="0"/>
              <a:t>For power users:</a:t>
            </a:r>
          </a:p>
          <a:p>
            <a:pPr lvl="1"/>
            <a:r>
              <a:rPr lang="en-US" dirty="0" err="1" smtClean="0"/>
              <a:t>Interpositioning</a:t>
            </a:r>
            <a:r>
              <a:rPr lang="en-US" dirty="0" smtClean="0"/>
              <a:t> to trace programs with &amp; without source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86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 (cont)</a:t>
            </a:r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2: </a:t>
            </a:r>
            <a:r>
              <a:rPr lang="en-US" dirty="0" smtClean="0"/>
              <a:t>Efficiency</a:t>
            </a:r>
            <a:endParaRPr lang="en-US" dirty="0" smtClean="0"/>
          </a:p>
          <a:p>
            <a:pPr lvl="1"/>
            <a:r>
              <a:rPr lang="en-US" dirty="0" smtClean="0"/>
              <a:t>Time: Separate compilation</a:t>
            </a:r>
          </a:p>
          <a:p>
            <a:pPr lvl="2"/>
            <a:r>
              <a:rPr lang="en-US" dirty="0" smtClean="0"/>
              <a:t>Change one source file, compile, and then </a:t>
            </a:r>
            <a:r>
              <a:rPr lang="en-US" dirty="0" err="1" smtClean="0"/>
              <a:t>relink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 need to recompile other source files.</a:t>
            </a:r>
          </a:p>
          <a:p>
            <a:pPr lvl="2"/>
            <a:r>
              <a:rPr lang="en-US" dirty="0" smtClean="0"/>
              <a:t>Can compile multiple files concurrently</a:t>
            </a:r>
            <a:r>
              <a:rPr lang="en-US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Space: Libraries </a:t>
            </a:r>
          </a:p>
          <a:p>
            <a:pPr lvl="2"/>
            <a:r>
              <a:rPr lang="en-US" dirty="0" smtClean="0"/>
              <a:t>Common functions can be aggregated into a single file..</a:t>
            </a:r>
            <a:r>
              <a:rPr lang="en-US" dirty="0" smtClean="0"/>
              <a:t>.</a:t>
            </a:r>
          </a:p>
          <a:p>
            <a:pPr lvl="2"/>
            <a:r>
              <a:rPr lang="en-US" b="1" dirty="0" smtClean="0"/>
              <a:t>Option 1: </a:t>
            </a:r>
            <a:r>
              <a:rPr lang="en-US" b="1" i="1" dirty="0" smtClean="0"/>
              <a:t>Static Linking</a:t>
            </a:r>
          </a:p>
          <a:p>
            <a:pPr lvl="3"/>
            <a:r>
              <a:rPr lang="en-US" dirty="0" smtClean="0"/>
              <a:t>Executable files and running memory images contain only the library code they actually use</a:t>
            </a:r>
          </a:p>
          <a:p>
            <a:pPr lvl="2"/>
            <a:r>
              <a:rPr lang="en-US" b="1" dirty="0" smtClean="0"/>
              <a:t>Option 2: </a:t>
            </a:r>
            <a:r>
              <a:rPr lang="en-US" b="1" i="1" dirty="0" smtClean="0"/>
              <a:t>Dynamic linking</a:t>
            </a:r>
          </a:p>
          <a:p>
            <a:pPr lvl="3"/>
            <a:r>
              <a:rPr lang="en-US" dirty="0" smtClean="0"/>
              <a:t>Executable files contain no library code</a:t>
            </a:r>
            <a:endParaRPr lang="en-US" dirty="0" smtClean="0"/>
          </a:p>
          <a:p>
            <a:pPr lvl="3"/>
            <a:r>
              <a:rPr lang="en-US" dirty="0" smtClean="0"/>
              <a:t>During execution, single copy of library code can be shared across all executing processes</a:t>
            </a:r>
            <a:endParaRPr lang="en-US" dirty="0" smtClean="0"/>
          </a:p>
          <a:p>
            <a:pPr marL="1371600" lvl="3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57200"/>
            <a:ext cx="6986587" cy="781050"/>
          </a:xfrm>
        </p:spPr>
        <p:txBody>
          <a:bodyPr/>
          <a:lstStyle/>
          <a:p>
            <a:r>
              <a:rPr lang="en-US" dirty="0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1: Symbol </a:t>
            </a:r>
            <a:r>
              <a:rPr lang="en-US" dirty="0"/>
              <a:t>resolution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Programs define and reference </a:t>
            </a:r>
            <a:r>
              <a:rPr lang="en-US" i="1" dirty="0"/>
              <a:t>symbols</a:t>
            </a:r>
            <a:r>
              <a:rPr lang="en-US" dirty="0"/>
              <a:t> </a:t>
            </a:r>
            <a:r>
              <a:rPr lang="en-US" dirty="0" smtClean="0"/>
              <a:t>(global variables </a:t>
            </a:r>
            <a:r>
              <a:rPr lang="en-US" dirty="0"/>
              <a:t>and functions):</a:t>
            </a:r>
          </a:p>
          <a:p>
            <a:pPr lvl="2"/>
            <a:r>
              <a:rPr lang="en-US" sz="1800" b="1" dirty="0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 dirty="0">
                <a:latin typeface="Courier New" charset="0"/>
              </a:rPr>
              <a:t>swap();           /* reference symbol</a:t>
            </a:r>
            <a:r>
              <a:rPr lang="en-US" sz="1800" b="1" dirty="0" smtClean="0">
                <a:latin typeface="Courier New" charset="0"/>
              </a:rPr>
              <a:t> swap </a:t>
            </a:r>
            <a:r>
              <a:rPr lang="en-US" sz="1800" b="1" dirty="0">
                <a:latin typeface="Courier New" charset="0"/>
              </a:rPr>
              <a:t>*/</a:t>
            </a:r>
          </a:p>
          <a:p>
            <a:pPr lvl="2"/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*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 = &amp;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; </a:t>
            </a:r>
            <a:r>
              <a:rPr lang="en-US" sz="1800" b="1" dirty="0" smtClean="0">
                <a:latin typeface="Courier New" charset="0"/>
              </a:rPr>
              <a:t>    /</a:t>
            </a:r>
            <a:r>
              <a:rPr lang="en-US" sz="1800" b="1" dirty="0">
                <a:latin typeface="Courier New" charset="0"/>
              </a:rPr>
              <a:t>* define symbol 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, reference 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 */</a:t>
            </a:r>
            <a:endParaRPr lang="en-US" sz="1800" b="1" dirty="0"/>
          </a:p>
          <a:p>
            <a:pPr lvl="1"/>
            <a:endParaRPr lang="en-US" dirty="0"/>
          </a:p>
          <a:p>
            <a:pPr lvl="1"/>
            <a:r>
              <a:rPr lang="en-US" dirty="0"/>
              <a:t>Symbol definitions are </a:t>
            </a:r>
            <a:r>
              <a:rPr lang="en-US" dirty="0" smtClean="0"/>
              <a:t>stored in object file </a:t>
            </a:r>
            <a:r>
              <a:rPr lang="en-US" dirty="0"/>
              <a:t>(by </a:t>
            </a:r>
            <a:r>
              <a:rPr lang="en-US" dirty="0" smtClean="0"/>
              <a:t>assembler) </a:t>
            </a:r>
            <a:r>
              <a:rPr lang="en-US" dirty="0"/>
              <a:t>in </a:t>
            </a:r>
            <a:r>
              <a:rPr lang="en-US" i="1" dirty="0"/>
              <a:t>symbol table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Symbol table is an array </a:t>
            </a:r>
            <a:r>
              <a:rPr lang="en-US" dirty="0" smtClean="0"/>
              <a:t>of entries</a:t>
            </a:r>
            <a:endParaRPr lang="en-US" dirty="0">
              <a:latin typeface="Courier New"/>
              <a:cs typeface="Courier New"/>
            </a:endParaRPr>
          </a:p>
          <a:p>
            <a:pPr lvl="2"/>
            <a:r>
              <a:rPr lang="en-US" dirty="0"/>
              <a:t>Each entry includes name, size, and location of symbol.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During symbol resolution step, the linker associates </a:t>
            </a:r>
            <a:r>
              <a:rPr lang="en-US" b="1" dirty="0">
                <a:solidFill>
                  <a:srgbClr val="FF0000"/>
                </a:solidFill>
              </a:rPr>
              <a:t>each symbol reference with exactly one symbol definition.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Symbols in Example </a:t>
            </a:r>
            <a:r>
              <a:rPr lang="en-US" dirty="0" smtClean="0"/>
              <a:t>C Program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139700" y="1928813"/>
            <a:ext cx="4508500" cy="2862323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sum(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*a,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n);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hu-HU" sz="1800" dirty="0">
                <a:latin typeface="Courier New"/>
                <a:cs typeface="Courier New"/>
              </a:rPr>
              <a:t>int </a:t>
            </a:r>
            <a:r>
              <a:rPr lang="hu-HU" sz="1800" dirty="0">
                <a:solidFill>
                  <a:schemeClr val="accent2"/>
                </a:solidFill>
                <a:latin typeface="Courier New"/>
                <a:cs typeface="Courier New"/>
              </a:rPr>
              <a:t>array</a:t>
            </a:r>
            <a:r>
              <a:rPr lang="hu-HU" sz="1800" dirty="0">
                <a:latin typeface="Courier New"/>
                <a:cs typeface="Courier New"/>
              </a:rPr>
              <a:t>[2] = {1, 2};</a:t>
            </a:r>
          </a:p>
          <a:p>
            <a:endParaRPr lang="hu-HU" sz="1800" dirty="0">
              <a:latin typeface="Courier New"/>
              <a:cs typeface="Courier New"/>
            </a:endParaRP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solidFill>
                  <a:srgbClr val="3333CC"/>
                </a:solidFill>
                <a:latin typeface="Courier New"/>
                <a:cs typeface="Courier New"/>
              </a:rPr>
              <a:t>main</a:t>
            </a:r>
            <a:r>
              <a:rPr lang="en-US" sz="1800" dirty="0" smtClean="0">
                <a:latin typeface="Courier New"/>
                <a:cs typeface="Courier New"/>
              </a:rPr>
              <a:t>(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argc</a:t>
            </a:r>
            <a:r>
              <a:rPr lang="en-US" sz="1800" dirty="0" smtClean="0">
                <a:latin typeface="Courier New"/>
                <a:cs typeface="Courier New"/>
              </a:rPr>
              <a:t>, char** </a:t>
            </a:r>
            <a:r>
              <a:rPr lang="en-US" sz="1800" dirty="0" err="1" smtClean="0">
                <a:latin typeface="Courier New"/>
                <a:cs typeface="Courier New"/>
              </a:rPr>
              <a:t>argv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latin typeface="Courier New"/>
                <a:cs typeface="Courier New"/>
              </a:rPr>
              <a:t>    </a:t>
            </a:r>
            <a:r>
              <a:rPr lang="fr-FR" sz="1800" dirty="0" err="1">
                <a:latin typeface="Courier New"/>
                <a:cs typeface="Courier New"/>
              </a:rPr>
              <a:t>int</a:t>
            </a:r>
            <a:r>
              <a:rPr lang="fr-FR" sz="1800" dirty="0">
                <a:latin typeface="Courier New"/>
                <a:cs typeface="Courier New"/>
              </a:rPr>
              <a:t> val = </a:t>
            </a:r>
            <a:r>
              <a:rPr lang="fr-FR" sz="1800" dirty="0" err="1">
                <a:solidFill>
                  <a:srgbClr val="C00000"/>
                </a:solidFill>
                <a:latin typeface="Courier New"/>
                <a:cs typeface="Courier New"/>
              </a:rPr>
              <a:t>sum</a:t>
            </a:r>
            <a:r>
              <a:rPr lang="fr-FR" sz="1800" dirty="0">
                <a:latin typeface="Courier New"/>
                <a:cs typeface="Courier New"/>
              </a:rPr>
              <a:t>(</a:t>
            </a:r>
            <a:r>
              <a:rPr lang="fr-FR" sz="1800" dirty="0" err="1">
                <a:latin typeface="Courier New"/>
                <a:cs typeface="Courier New"/>
              </a:rPr>
              <a:t>array</a:t>
            </a:r>
            <a:r>
              <a:rPr lang="fr-FR" sz="1800" dirty="0">
                <a:latin typeface="Courier New"/>
                <a:cs typeface="Courier New"/>
              </a:rPr>
              <a:t>, 2);</a:t>
            </a:r>
          </a:p>
          <a:p>
            <a:r>
              <a:rPr lang="fr-FR" sz="1800" dirty="0">
                <a:latin typeface="Courier New"/>
                <a:cs typeface="Courier New"/>
              </a:rPr>
              <a:t>    return val;</a:t>
            </a:r>
          </a:p>
          <a:p>
            <a:r>
              <a:rPr lang="fr-FR" sz="1800" dirty="0" smtClean="0">
                <a:latin typeface="Courier New"/>
                <a:cs typeface="Courier New"/>
              </a:rPr>
              <a:t>}</a:t>
            </a:r>
          </a:p>
          <a:p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4256209" cy="2862323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3333CC"/>
                </a:solidFill>
                <a:latin typeface="Courier New"/>
                <a:cs typeface="Courier New"/>
              </a:rPr>
              <a:t>sum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*a,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n)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8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800" dirty="0">
                <a:solidFill>
                  <a:srgbClr val="000000"/>
                </a:solidFill>
                <a:latin typeface="Courier New"/>
                <a:cs typeface="Courier New"/>
              </a:rPr>
              <a:t> i, s = 0;</a:t>
            </a:r>
          </a:p>
          <a:p>
            <a:endParaRPr lang="fr-FR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for (i = 0; i &lt; n; i++) {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    s += a[i];</a:t>
            </a:r>
          </a:p>
          <a:p>
            <a:r>
              <a:rPr lang="da-DK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return s;</a:t>
            </a:r>
          </a:p>
          <a:p>
            <a:r>
              <a:rPr lang="is-I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is-I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199906" y="4442937"/>
            <a:ext cx="1067294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7871984" y="4433473"/>
            <a:ext cx="928772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sum.c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685800" y="25146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73497" y="30480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181600" y="1924613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930436" y="3581400"/>
            <a:ext cx="838200" cy="381000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4" name="Straight Connector 3"/>
          <p:cNvCxnSpPr>
            <a:stCxn id="2" idx="7"/>
          </p:cNvCxnSpPr>
          <p:nvPr/>
        </p:nvCxnSpPr>
        <p:spPr bwMode="auto">
          <a:xfrm flipV="1">
            <a:off x="1401248" y="1600200"/>
            <a:ext cx="2484952" cy="9701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7"/>
          </p:cNvCxnSpPr>
          <p:nvPr/>
        </p:nvCxnSpPr>
        <p:spPr bwMode="auto">
          <a:xfrm flipV="1">
            <a:off x="1388945" y="1600200"/>
            <a:ext cx="2878255" cy="1503596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10" idx="1"/>
          </p:cNvCxnSpPr>
          <p:nvPr/>
        </p:nvCxnSpPr>
        <p:spPr bwMode="auto">
          <a:xfrm flipH="1" flipV="1">
            <a:off x="4495800" y="1600200"/>
            <a:ext cx="808552" cy="380209"/>
          </a:xfrm>
          <a:prstGeom prst="line">
            <a:avLst/>
          </a:pr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652169" y="1233496"/>
            <a:ext cx="1230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Definitions</a:t>
            </a:r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488908" y="4966320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Reference</a:t>
            </a:r>
            <a:endParaRPr lang="en-US" sz="1800" dirty="0" smtClean="0">
              <a:latin typeface="Calibri" pitchFamily="34" charset="0"/>
            </a:endParaRPr>
          </a:p>
        </p:txBody>
      </p:sp>
      <p:cxnSp>
        <p:nvCxnSpPr>
          <p:cNvPr id="22" name="Straight Connector 21"/>
          <p:cNvCxnSpPr>
            <a:stCxn id="11" idx="5"/>
          </p:cNvCxnSpPr>
          <p:nvPr/>
        </p:nvCxnSpPr>
        <p:spPr bwMode="auto">
          <a:xfrm>
            <a:off x="2645884" y="3906604"/>
            <a:ext cx="1341952" cy="1046396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55557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 Linkers Do? (cont)</a:t>
            </a:r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2: Relocation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Merges separate code and data sections into single sections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Relocates symbols from their relative locations in the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files to their final absolute memory locations in the executable.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Updates all references to these symbols to reflect their new positions.</a:t>
            </a:r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96875" y="5331767"/>
            <a:ext cx="5978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Let’s look at these two steps in more detail….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25876</TotalTime>
  <Words>6005</Words>
  <Application>Microsoft Macintosh PowerPoint</Application>
  <PresentationFormat>On-screen Show (4:3)</PresentationFormat>
  <Paragraphs>1089</Paragraphs>
  <Slides>55</Slides>
  <Notes>47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template2007</vt:lpstr>
      <vt:lpstr>Linking  15-213: Introduction to Computer Systems 13th Lecture, October 11th, 2016</vt:lpstr>
      <vt:lpstr>Today</vt:lpstr>
      <vt:lpstr>Example C Program</vt:lpstr>
      <vt:lpstr>Linking</vt:lpstr>
      <vt:lpstr>Why Linkers?</vt:lpstr>
      <vt:lpstr>Why Linkers? (cont)</vt:lpstr>
      <vt:lpstr>What Do Linkers Do?</vt:lpstr>
      <vt:lpstr>Symbols in Example C Program</vt:lpstr>
      <vt:lpstr>What Do Linkers Do? (cont)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Step 1: Symbol Resolution</vt:lpstr>
      <vt:lpstr>Symbol Identification</vt:lpstr>
      <vt:lpstr>Local Symbols</vt:lpstr>
      <vt:lpstr>How Linker Resolves Duplicate Symbol Definitions</vt:lpstr>
      <vt:lpstr>Linker’s Symbol Rules</vt:lpstr>
      <vt:lpstr>Linker Puzzles</vt:lpstr>
      <vt:lpstr>Global Variables</vt:lpstr>
      <vt:lpstr>Role of .h Files</vt:lpstr>
      <vt:lpstr>Step 2: Relocation</vt:lpstr>
      <vt:lpstr>Relocation Entries</vt:lpstr>
      <vt:lpstr>Relocated .text section</vt:lpstr>
      <vt:lpstr>Loading Executable Object Files</vt:lpstr>
      <vt:lpstr>Packaging Commonly Used Functions</vt:lpstr>
      <vt:lpstr>Old-fashioned Solution: Static Libraries</vt:lpstr>
      <vt:lpstr>Creating Static Libraries</vt:lpstr>
      <vt:lpstr>Commonly Used Libraries</vt:lpstr>
      <vt:lpstr>Linking with Static Libraries</vt:lpstr>
      <vt:lpstr>Linking with Static Libraries</vt:lpstr>
      <vt:lpstr>Using Static Libraries</vt:lpstr>
      <vt:lpstr>Modern Solution: Shared Libraries</vt:lpstr>
      <vt:lpstr>Shared Libraries (cont.)</vt:lpstr>
      <vt:lpstr>What dynamic libraries are required?</vt:lpstr>
      <vt:lpstr>Dynamic Linking at Load-time</vt:lpstr>
      <vt:lpstr>Dynamic Linking at Run-time</vt:lpstr>
      <vt:lpstr>Dynamic Linking at Run-time (cont)</vt:lpstr>
      <vt:lpstr>Dynamic Linking at Run-time</vt:lpstr>
      <vt:lpstr>Linking Summary </vt:lpstr>
      <vt:lpstr>Today</vt:lpstr>
      <vt:lpstr>Case Study: Library Interpositioning</vt:lpstr>
      <vt:lpstr>Some Interpositioning Applications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Load/Run-time Interpositioning</vt:lpstr>
      <vt:lpstr>Interpositioning Recap</vt:lpstr>
      <vt:lpstr>Linking Recap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632</cp:revision>
  <cp:lastPrinted>2016-10-10T22:25:34Z</cp:lastPrinted>
  <dcterms:created xsi:type="dcterms:W3CDTF">2012-10-04T19:17:13Z</dcterms:created>
  <dcterms:modified xsi:type="dcterms:W3CDTF">2016-10-10T22:26:30Z</dcterms:modified>
</cp:coreProperties>
</file>