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542" r:id="rId2"/>
    <p:sldId id="1052" r:id="rId3"/>
    <p:sldId id="945" r:id="rId4"/>
    <p:sldId id="946" r:id="rId5"/>
    <p:sldId id="948" r:id="rId6"/>
    <p:sldId id="1063" r:id="rId7"/>
    <p:sldId id="1069" r:id="rId8"/>
    <p:sldId id="1070" r:id="rId9"/>
    <p:sldId id="977" r:id="rId10"/>
    <p:sldId id="954" r:id="rId11"/>
    <p:sldId id="955" r:id="rId12"/>
    <p:sldId id="957" r:id="rId13"/>
    <p:sldId id="1071" r:id="rId14"/>
    <p:sldId id="958" r:id="rId15"/>
    <p:sldId id="1072" r:id="rId16"/>
    <p:sldId id="1073" r:id="rId17"/>
    <p:sldId id="1074" r:id="rId18"/>
    <p:sldId id="1075" r:id="rId19"/>
    <p:sldId id="1077" r:id="rId20"/>
    <p:sldId id="1089" r:id="rId21"/>
    <p:sldId id="1084" r:id="rId22"/>
    <p:sldId id="1088" r:id="rId23"/>
    <p:sldId id="1083" r:id="rId24"/>
    <p:sldId id="1068" r:id="rId25"/>
    <p:sldId id="972" r:id="rId26"/>
    <p:sldId id="973" r:id="rId27"/>
    <p:sldId id="1076" r:id="rId28"/>
    <p:sldId id="1043" r:id="rId29"/>
    <p:sldId id="1044" r:id="rId30"/>
    <p:sldId id="1045" r:id="rId31"/>
    <p:sldId id="1046" r:id="rId32"/>
    <p:sldId id="1078" r:id="rId33"/>
    <p:sldId id="1079" r:id="rId34"/>
    <p:sldId id="1081" r:id="rId35"/>
    <p:sldId id="1080" r:id="rId36"/>
    <p:sldId id="1085" r:id="rId37"/>
    <p:sldId id="1050" r:id="rId38"/>
    <p:sldId id="1032" r:id="rId39"/>
    <p:sldId id="1033" r:id="rId40"/>
    <p:sldId id="1034" r:id="rId41"/>
    <p:sldId id="1035" r:id="rId42"/>
    <p:sldId id="1036" r:id="rId43"/>
    <p:sldId id="1037" r:id="rId44"/>
    <p:sldId id="1038" r:id="rId45"/>
    <p:sldId id="1039" r:id="rId46"/>
    <p:sldId id="1040" r:id="rId47"/>
    <p:sldId id="1082" r:id="rId48"/>
    <p:sldId id="966" r:id="rId49"/>
    <p:sldId id="1067" r:id="rId50"/>
    <p:sldId id="1057" r:id="rId51"/>
    <p:sldId id="953" r:id="rId52"/>
    <p:sldId id="968" r:id="rId53"/>
    <p:sldId id="980" r:id="rId54"/>
  </p:sldIdLst>
  <p:sldSz cx="9144000" cy="6858000" type="screen4x3"/>
  <p:notesSz cx="7302500" cy="9586913"/>
  <p:custDataLst>
    <p:tags r:id="rId5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C7C7"/>
    <a:srgbClr val="A8E799"/>
    <a:srgbClr val="D5F1CF"/>
    <a:srgbClr val="FFFFCC"/>
    <a:srgbClr val="CDF1C5"/>
    <a:srgbClr val="FF9999"/>
    <a:srgbClr val="F6F5BD"/>
    <a:srgbClr val="990000"/>
    <a:srgbClr val="ED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2" autoAdjust="0"/>
    <p:restoredTop sz="94921" autoAdjust="0"/>
  </p:normalViewPr>
  <p:slideViewPr>
    <p:cSldViewPr snapToObjects="1">
      <p:cViewPr varScale="1">
        <p:scale>
          <a:sx n="134" d="100"/>
          <a:sy n="134" d="100"/>
        </p:scale>
        <p:origin x="-120" y="-448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Jump from text to stack</a:t>
            </a:r>
          </a:p>
          <a:p>
            <a:r>
              <a:rPr lang="en-US" dirty="0" smtClean="0"/>
              <a:t>Show</a:t>
            </a:r>
            <a:r>
              <a:rPr lang="en-US" baseline="0" dirty="0" smtClean="0"/>
              <a:t> string and code on stack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Jump from text to stack</a:t>
            </a:r>
          </a:p>
          <a:p>
            <a:r>
              <a:rPr lang="en-US" dirty="0" smtClean="0"/>
              <a:t>Show</a:t>
            </a:r>
            <a:r>
              <a:rPr lang="en-US" baseline="0" dirty="0" smtClean="0"/>
              <a:t> string and code on stack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package" Target="../embeddings/Microsoft_Excel_Sheet1.xlsx"/><Relationship Id="rId5" Type="http://schemas.openxmlformats.org/officeDocument/2006/relationships/image" Target="../media/image1.png"/><Relationship Id="rId6" Type="http://schemas.openxmlformats.org/officeDocument/2006/relationships/package" Target="../embeddings/Microsoft_Excel_Sheet2.xlsx"/><Relationship Id="rId7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package" Target="../embeddings/Microsoft_Excel_Sheet3.xlsx"/><Relationship Id="rId5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178050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Machine-Level Programming V:</a:t>
            </a:r>
            <a:br>
              <a:rPr lang="en-US" dirty="0" smtClean="0"/>
            </a:br>
            <a:r>
              <a:rPr lang="en-US" dirty="0" smtClean="0"/>
              <a:t>Advanced Topics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September 27, 2016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7678738" cy="1752600"/>
          </a:xfrm>
        </p:spPr>
        <p:txBody>
          <a:bodyPr/>
          <a:lstStyle/>
          <a:p>
            <a:pPr eaLnBrk="1" hangingPunct="1"/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Implementation of Unix function </a:t>
            </a:r>
            <a:r>
              <a:rPr lang="en-US" dirty="0" smtClean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No way to specify limit on number of characters to read</a:t>
            </a:r>
          </a:p>
          <a:p>
            <a:pPr eaLnBrk="1" hangingPunct="1"/>
            <a:r>
              <a:rPr lang="en-US" dirty="0" smtClean="0"/>
              <a:t>Similar problems with other library functions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strcpy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strcat</a:t>
            </a:r>
            <a:r>
              <a:rPr lang="en-US" dirty="0" smtClean="0"/>
              <a:t>: Copy strings of arbitrary length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fscanf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sscanf</a:t>
            </a:r>
            <a:r>
              <a:rPr lang="en-US" b="1" dirty="0" smtClean="0"/>
              <a:t>, </a:t>
            </a:r>
            <a:r>
              <a:rPr lang="en-US" dirty="0" smtClean="0"/>
              <a:t>when given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while (c != EOF &amp;&amp; c != '\n')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</a:rPr>
              <a:t>0123456789012345678901234</a:t>
            </a:r>
            <a:endParaRPr lang="en-US" sz="1600" i="1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Segmentation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936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 smtClean="0">
                <a:solidFill>
                  <a:srgbClr val="C0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	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  <a:sym typeface="Wingdings"/>
              </a:rPr>
              <a:t>is big enough?</a:t>
            </a:r>
            <a:endParaRPr lang="en-US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00000000004006cf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4006cf: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4006d3: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4006d6: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4006db: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4006de:	e8 3d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4006e3: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4006e8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4006ec: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4006fa: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char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[4];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5" name="Arc 4"/>
          <p:cNvSpPr/>
          <p:nvPr/>
        </p:nvSpPr>
        <p:spPr bwMode="auto">
          <a:xfrm>
            <a:off x="2438400" y="1360487"/>
            <a:ext cx="1460500" cy="2513847"/>
          </a:xfrm>
          <a:prstGeom prst="arc">
            <a:avLst>
              <a:gd name="adj1" fmla="val 5393125"/>
              <a:gd name="adj2" fmla="val 15866911"/>
            </a:avLst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animBg="1"/>
      <p:bldP spid="2560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Overflowed buffer, but did not corrupt state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2390791" y="5943600"/>
            <a:ext cx="35528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“01234567890123456789012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Segmentation Fault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10223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3999001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687779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376557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65335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78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Overflowed buffer and corrupted return pointer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8729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2390791" y="5943600"/>
            <a:ext cx="37814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“012345678901234567890123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4\0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2481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#3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727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Overflowed buffer, corrupted return pointer, but program seems to work!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2390791" y="5956345"/>
            <a:ext cx="37814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“012345678901234567890123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1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#3 Explained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71600"/>
            <a:ext cx="1797050" cy="11430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 smtClean="0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924175" y="1832820"/>
            <a:ext cx="4162425" cy="258275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sk-SK" sz="1800" dirty="0" smtClean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00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%rsp,%rbp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%rax,%rdx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400606: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shr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$0x3f,%rdx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40060a: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%rdx,%rax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40060d: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sar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400610: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jne    400614</a:t>
            </a:r>
            <a:endParaRPr lang="sk-SK" sz="18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400612: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pop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%rbp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sk-SK" sz="1800" dirty="0">
                <a:solidFill>
                  <a:srgbClr val="00B050"/>
                </a:solidFill>
                <a:latin typeface="Courier New" pitchFamily="49" charset="0"/>
                <a:ea typeface="MS Mincho" pitchFamily="49" charset="-128"/>
              </a:rPr>
              <a:t>400613:	</a:t>
            </a:r>
            <a:r>
              <a:rPr lang="sk-SK" sz="1800" dirty="0" smtClean="0">
                <a:solidFill>
                  <a:srgbClr val="00B050"/>
                </a:solidFill>
                <a:latin typeface="Courier New" pitchFamily="49" charset="0"/>
                <a:ea typeface="MS Mincho" pitchFamily="49" charset="-128"/>
              </a:rPr>
              <a:t>retq </a:t>
            </a:r>
            <a:endParaRPr lang="en-US" sz="1800" dirty="0">
              <a:solidFill>
                <a:srgbClr val="00B050"/>
              </a:solidFill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03525" y="1425919"/>
            <a:ext cx="2725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register_tm_clones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3312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14400" y="5410200"/>
            <a:ext cx="77906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“Returns” to unrelated code</a:t>
            </a:r>
          </a:p>
          <a:p>
            <a:r>
              <a:rPr lang="en-US" sz="1800" dirty="0" smtClean="0">
                <a:latin typeface="Calibri" pitchFamily="34" charset="0"/>
              </a:rPr>
              <a:t>Lots of things happen, without modifying critical state</a:t>
            </a:r>
          </a:p>
          <a:p>
            <a:r>
              <a:rPr lang="en-US" sz="1800" dirty="0" smtClean="0">
                <a:latin typeface="Calibri" pitchFamily="34" charset="0"/>
              </a:rPr>
              <a:t>Eventually executes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retq</a:t>
            </a:r>
            <a:r>
              <a:rPr lang="en-US" sz="1800" b="0" dirty="0" smtClean="0">
                <a:latin typeface="Calibri"/>
                <a:cs typeface="Calibri"/>
              </a:rPr>
              <a:t> </a:t>
            </a:r>
            <a:r>
              <a:rPr lang="en-US" sz="1800" dirty="0" smtClean="0">
                <a:latin typeface="Calibri" pitchFamily="34" charset="0"/>
              </a:rPr>
              <a:t>back to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 </a:t>
            </a:r>
            <a:r>
              <a:rPr lang="en-US" sz="18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–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call_echo</a:t>
            </a:r>
            <a:r>
              <a:rPr lang="en-US" sz="18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 has no local variables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70C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5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6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7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8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0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1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48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2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83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3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84" name="Rectangle 3"/>
          <p:cNvSpPr>
            <a:spLocks noChangeArrowheads="1"/>
          </p:cNvSpPr>
          <p:nvPr/>
        </p:nvSpPr>
        <p:spPr bwMode="auto">
          <a:xfrm>
            <a:off x="5257801" y="4600696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479078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Stack Smashing </a:t>
            </a:r>
            <a:r>
              <a:rPr lang="en-US" dirty="0" smtClean="0"/>
              <a:t>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normal return </a:t>
            </a:r>
            <a:r>
              <a:rPr lang="en-US" sz="2000" dirty="0" smtClean="0"/>
              <a:t>address A with address of </a:t>
            </a:r>
            <a:r>
              <a:rPr lang="en-US" sz="2000" dirty="0" smtClean="0"/>
              <a:t>some other code S</a:t>
            </a:r>
            <a:endParaRPr lang="en-US" sz="2000" dirty="0" smtClean="0"/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Q</a:t>
            </a:r>
            <a:r>
              <a:rPr lang="en-US" sz="2000" dirty="0" smtClean="0"/>
              <a:t> 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</a:t>
            </a:r>
            <a:r>
              <a:rPr lang="en-US" sz="2000" dirty="0" smtClean="0"/>
              <a:t>other code</a:t>
            </a:r>
            <a:endParaRPr lang="en-US" sz="2000" dirty="0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2438400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14300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P(</a:t>
            </a:r>
            <a:r>
              <a:rPr lang="en-US" sz="1800" dirty="0">
                <a:latin typeface="Courier New" pitchFamily="49" charset="0"/>
              </a:rPr>
              <a:t>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144462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190182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  <a:endParaRPr lang="en-US" sz="1800" dirty="0">
              <a:solidFill>
                <a:srgbClr val="C00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49" charset="0"/>
              </a:rPr>
              <a:t>P</a:t>
            </a:r>
            <a:r>
              <a:rPr lang="en-US" sz="1800" b="0" dirty="0" smtClean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49" charset="0"/>
              </a:rPr>
              <a:t>Q</a:t>
            </a:r>
            <a:r>
              <a:rPr lang="en-US" sz="1800" b="0" dirty="0" smtClean="0">
                <a:latin typeface="Calibri" pitchFamily="34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155929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A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  <a:cs typeface="+mn-cs"/>
                <a:sym typeface="Wingdings"/>
              </a:rPr>
              <a:t>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S</a:t>
            </a:r>
            <a:endParaRPr lang="en-US" sz="1800" dirty="0">
              <a:solidFill>
                <a:srgbClr val="C00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541180" y="4267200"/>
            <a:ext cx="24638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S(</a:t>
            </a:r>
            <a:r>
              <a:rPr lang="en-US" sz="1800" dirty="0">
                <a:latin typeface="Courier New" pitchFamily="49" charset="0"/>
              </a:rPr>
              <a:t>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/* Somethin</a:t>
            </a:r>
            <a:r>
              <a:rPr lang="en-US" sz="1800" dirty="0" smtClean="0">
                <a:latin typeface="Courier New" pitchFamily="49" charset="0"/>
              </a:rPr>
              <a:t>g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unexpected */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Crafting </a:t>
            </a:r>
            <a:r>
              <a:rPr lang="en-US" dirty="0" smtClean="0"/>
              <a:t>Smashing </a:t>
            </a:r>
            <a:r>
              <a:rPr lang="en-US" dirty="0" smtClean="0"/>
              <a:t>String</a:t>
            </a:r>
            <a:endParaRPr lang="en-US" dirty="0" smtClean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 smtClean="0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a3 08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48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83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00000000004008a3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4008a3:       48 83 ec </a:t>
            </a:r>
            <a:r>
              <a:rPr lang="ro-RO" sz="1800" dirty="0" smtClean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08</a:t>
            </a:r>
            <a:endParaRPr lang="ro-RO" sz="1800" dirty="0">
              <a:solidFill>
                <a:srgbClr val="7030A0"/>
              </a:solidFill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Target 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Code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2606272" y="1109444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echo() </a:t>
            </a:r>
            <a:r>
              <a:rPr lang="en-US" sz="1800" dirty="0">
                <a:latin typeface="Courier New" pitchFamily="49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[4</a:t>
            </a:r>
            <a:r>
              <a:rPr lang="en-US" sz="1800" dirty="0">
                <a:latin typeface="Courier New" pitchFamily="49" charset="0"/>
              </a:rPr>
              <a:t>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Attack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String (Hex)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rgbClr val="B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20 bytes unused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07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AB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</a:t>
              </a: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3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exit</a:t>
            </a:r>
            <a:r>
              <a:rPr lang="en-US" sz="1800" dirty="0">
                <a:latin typeface="Courier New" pitchFamily="49" charset="0"/>
              </a:rPr>
              <a:t>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8" name="AutoShape 16"/>
          <p:cNvSpPr>
            <a:spLocks/>
          </p:cNvSpPr>
          <p:nvPr/>
        </p:nvSpPr>
        <p:spPr bwMode="auto">
          <a:xfrm rot="10800000">
            <a:off x="2377672" y="3132282"/>
            <a:ext cx="228600" cy="1820717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602125" y="3841090"/>
            <a:ext cx="9925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 smtClean="0">
                <a:latin typeface="Calibri" pitchFamily="34" charset="0"/>
              </a:rPr>
              <a:t>24 bytes</a:t>
            </a:r>
            <a:endParaRPr lang="en-US" sz="1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8893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Smashing </a:t>
            </a:r>
            <a:r>
              <a:rPr lang="en-US" dirty="0" smtClean="0"/>
              <a:t>String Effect</a:t>
            </a:r>
            <a:endParaRPr lang="en-US" dirty="0" smtClean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 smtClean="0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a3 08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48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83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00000000004008a3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4008a3:       48 83 ec </a:t>
            </a:r>
            <a:r>
              <a:rPr lang="ro-RO" sz="1800" dirty="0" smtClean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08</a:t>
            </a:r>
            <a:endParaRPr lang="ro-RO" sz="1800" dirty="0">
              <a:solidFill>
                <a:srgbClr val="7030A0"/>
              </a:solidFill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Target 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Code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Attack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String (Hex)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</a:t>
              </a:r>
              <a:r>
                <a:rPr lang="en-US" sz="1800" b="0" dirty="0" smtClean="0">
                  <a:latin typeface="Calibri" pitchFamily="34" charset="0"/>
                  <a:cs typeface="+mn-cs"/>
                </a:rPr>
                <a:t>Address</a:t>
              </a:r>
            </a:p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  <a:cs typeface="+mn-cs"/>
                </a:rPr>
                <a:t>(8 bytes)</a:t>
              </a:r>
              <a:endParaRPr lang="en-US" sz="1800" b="0" dirty="0">
                <a:latin typeface="Calibri" pitchFamily="34" charset="0"/>
                <a:cs typeface="+mn-cs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33</a:t>
                </a:r>
                <a:endPara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32</a:t>
                </a:r>
                <a:endPara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31</a:t>
                </a:r>
                <a:endPara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30</a:t>
                </a:r>
                <a:endPara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endParaRP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07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37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36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35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34</a:t>
                </a:r>
                <a:endParaRPr lang="en-US" sz="1800" dirty="0">
                  <a:solidFill>
                    <a:srgbClr val="000000"/>
                  </a:solidFill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31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30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39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38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35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34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33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32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39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38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37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36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33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32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31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30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AB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80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a3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exit</a:t>
            </a:r>
            <a:r>
              <a:rPr lang="en-US" sz="1800" dirty="0">
                <a:latin typeface="Courier New" pitchFamily="49" charset="0"/>
              </a:rPr>
              <a:t>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0420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76203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Q</a:t>
            </a:r>
            <a:r>
              <a:rPr lang="en-US" sz="2000" dirty="0" smtClean="0"/>
              <a:t> 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P(</a:t>
            </a:r>
            <a:r>
              <a:rPr lang="en-US" sz="1800" dirty="0">
                <a:latin typeface="Courier New" pitchFamily="49" charset="0"/>
              </a:rPr>
              <a:t>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  <a:endParaRPr lang="en-US" sz="1800" dirty="0">
              <a:solidFill>
                <a:srgbClr val="C00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49" charset="0"/>
              </a:rPr>
              <a:t>P</a:t>
            </a:r>
            <a:r>
              <a:rPr lang="en-US" sz="1800" b="0" dirty="0" smtClean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49" charset="0"/>
              </a:rPr>
              <a:t>Q</a:t>
            </a:r>
            <a:r>
              <a:rPr lang="en-US" sz="1800" b="0" dirty="0" smtClean="0">
                <a:latin typeface="Calibri" pitchFamily="34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531090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718415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  <a:cs typeface="+mn-cs"/>
              </a:rPr>
              <a:t>B</a:t>
            </a:r>
            <a:endParaRPr lang="en-US" sz="1800" dirty="0">
              <a:solidFill>
                <a:srgbClr val="C00000"/>
              </a:solidFill>
              <a:latin typeface="Calibri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44949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4" grpId="0"/>
      <p:bldP spid="30735" grpId="0" animBg="1"/>
      <p:bldP spid="365586" grpId="0" animBg="1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How Does The Attack Code Execute?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029200" y="106100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5029200" y="10668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029200" y="603623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5029200" y="573143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5029200" y="512445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22082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029200" y="375285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33400" y="3810838"/>
            <a:ext cx="2971800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</a:rPr>
              <a:t>); // A-&gt;B </a:t>
            </a:r>
            <a:endParaRPr lang="en-US" sz="1800" dirty="0">
              <a:solidFill>
                <a:srgbClr val="0070C0"/>
              </a:solidFill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P(</a:t>
            </a:r>
            <a:r>
              <a:rPr lang="en-US" sz="1800" dirty="0">
                <a:latin typeface="Courier New" pitchFamily="49" charset="0"/>
              </a:rPr>
              <a:t>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77000" y="952501"/>
            <a:ext cx="2214684" cy="3746500"/>
            <a:chOff x="6477000" y="952501"/>
            <a:chExt cx="2214684" cy="3746500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620000" y="217170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strike="sngStrike" dirty="0" smtClean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  <a:r>
                <a:rPr lang="en-US" sz="1800" dirty="0" smtClean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 B</a:t>
              </a:r>
              <a:endParaRPr lang="en-US" sz="1800" dirty="0">
                <a:solidFill>
                  <a:srgbClr val="C00000"/>
                </a:solidFill>
                <a:latin typeface="Calibri" pitchFamily="34" charset="0"/>
                <a:cs typeface="+mn-cs"/>
              </a:endParaRP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7620000" y="952501"/>
              <a:ext cx="1066800" cy="1558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7620000" y="2508741"/>
              <a:ext cx="1066800" cy="21902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7620000" y="3430588"/>
              <a:ext cx="1066800" cy="646112"/>
            </a:xfrm>
            <a:prstGeom prst="rect">
              <a:avLst/>
            </a:prstGeom>
            <a:solidFill>
              <a:srgbClr val="F1C7C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7620000" y="2511425"/>
              <a:ext cx="1065213" cy="9366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B</a:t>
              </a:r>
              <a:endParaRPr lang="en-US" sz="1800" dirty="0">
                <a:solidFill>
                  <a:srgbClr val="C00000"/>
                </a:solidFill>
                <a:latin typeface="Calibri" pitchFamily="34" charset="0"/>
                <a:cs typeface="+mn-cs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 flipV="1">
              <a:off x="6477000" y="952501"/>
              <a:ext cx="1143000" cy="108504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477000" y="1447801"/>
              <a:ext cx="1143000" cy="3251200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7624884" y="1750192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…</a:t>
              </a:r>
              <a:endParaRPr lang="en-US" sz="1800" dirty="0">
                <a:solidFill>
                  <a:srgbClr val="C00000"/>
                </a:solidFill>
                <a:latin typeface="Calibri" pitchFamily="34" charset="0"/>
                <a:cs typeface="+mn-cs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91000" y="6061352"/>
            <a:ext cx="838200" cy="369332"/>
            <a:chOff x="4191000" y="6061352"/>
            <a:chExt cx="838200" cy="369332"/>
          </a:xfrm>
        </p:grpSpPr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alibri" pitchFamily="34" charset="0"/>
                </a:rPr>
                <a:t>rip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91000" y="1089942"/>
            <a:ext cx="838200" cy="369332"/>
            <a:chOff x="4191000" y="1089942"/>
            <a:chExt cx="838200" cy="369332"/>
          </a:xfrm>
        </p:grpSpPr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4191000" y="108994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  <a:endParaRPr lang="en-US" sz="18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4632325" y="127699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6684" y="3889652"/>
            <a:ext cx="838200" cy="369332"/>
            <a:chOff x="6786684" y="3889652"/>
            <a:chExt cx="838200" cy="369332"/>
          </a:xfrm>
        </p:grpSpPr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6786684" y="38896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  <a:endParaRPr lang="en-US" sz="18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7228009" y="407670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86684" y="3261002"/>
            <a:ext cx="838200" cy="369332"/>
            <a:chOff x="6786684" y="3261002"/>
            <a:chExt cx="838200" cy="369332"/>
          </a:xfrm>
        </p:grpSpPr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6786684" y="326100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  <a:endParaRPr lang="en-US" sz="18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>
              <a:off x="7228009" y="344805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59" name="Arc 58"/>
          <p:cNvSpPr/>
          <p:nvPr/>
        </p:nvSpPr>
        <p:spPr bwMode="auto">
          <a:xfrm>
            <a:off x="3666980" y="1276990"/>
            <a:ext cx="1143000" cy="4879374"/>
          </a:xfrm>
          <a:prstGeom prst="arc">
            <a:avLst>
              <a:gd name="adj1" fmla="val 5391088"/>
              <a:gd name="adj2" fmla="val 16237356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86684" y="2321692"/>
            <a:ext cx="838200" cy="369332"/>
            <a:chOff x="6786684" y="2321692"/>
            <a:chExt cx="838200" cy="369332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6786684" y="2321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 smtClean="0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7228009" y="2508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86684" y="1940692"/>
            <a:ext cx="838200" cy="369332"/>
            <a:chOff x="6786684" y="1940692"/>
            <a:chExt cx="838200" cy="369332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 smtClean="0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1276990"/>
            <a:ext cx="1752600" cy="4971410"/>
            <a:chOff x="2971800" y="1276990"/>
            <a:chExt cx="1752600" cy="4971410"/>
          </a:xfrm>
        </p:grpSpPr>
        <p:sp>
          <p:nvSpPr>
            <p:cNvPr id="9" name="Arc 8"/>
            <p:cNvSpPr/>
            <p:nvPr/>
          </p:nvSpPr>
          <p:spPr bwMode="auto">
            <a:xfrm>
              <a:off x="3581400" y="1276990"/>
              <a:ext cx="1143000" cy="4971410"/>
            </a:xfrm>
            <a:prstGeom prst="arc">
              <a:avLst>
                <a:gd name="adj1" fmla="val 5391088"/>
                <a:gd name="adj2" fmla="val 16237356"/>
              </a:avLst>
            </a:prstGeom>
            <a:noFill/>
            <a:ln w="508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971800" y="3405607"/>
              <a:ext cx="59824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</a:t>
              </a:r>
              <a:endPara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805080" y="3405607"/>
            <a:ext cx="598241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endParaRPr lang="en-US" sz="1800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4191000" y="5971698"/>
            <a:ext cx="838200" cy="369332"/>
            <a:chOff x="4191000" y="6061352"/>
            <a:chExt cx="838200" cy="369332"/>
          </a:xfrm>
        </p:grpSpPr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alibri" pitchFamily="34" charset="0"/>
                </a:rPr>
                <a:t>rip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786684" y="1571360"/>
            <a:ext cx="838200" cy="369332"/>
            <a:chOff x="6786684" y="1940692"/>
            <a:chExt cx="838200" cy="369332"/>
          </a:xfrm>
        </p:grpSpPr>
        <p:sp>
          <p:nvSpPr>
            <p:cNvPr id="58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 smtClean="0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4867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5" grpId="0"/>
      <p:bldP spid="6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sz="3200" dirty="0" smtClean="0"/>
              <a:t>What To Do About Buffer Overflow </a:t>
            </a:r>
            <a:r>
              <a:rPr lang="en-US" sz="3200" dirty="0"/>
              <a:t>A</a:t>
            </a:r>
            <a:r>
              <a:rPr lang="en-US" sz="3200" dirty="0" smtClean="0"/>
              <a:t>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Avoid overflow vulnerabilities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US" dirty="0" smtClean="0"/>
              <a:t>Employ system-level protections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US" dirty="0" smtClean="0"/>
              <a:t>Have compiler use “stack canaries”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solidFill>
                  <a:srgbClr val="C00000"/>
                </a:solidFill>
                <a:latin typeface="Courier New" pitchFamily="49" charset="0"/>
              </a:rPr>
              <a:t>f</a:t>
            </a:r>
            <a:r>
              <a:rPr lang="en-US" b="1" dirty="0" err="1" smtClean="0">
                <a:latin typeface="Courier New" pitchFamily="49" charset="0"/>
              </a:rPr>
              <a:t>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, 4,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);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Shifts stack addresses for entire program</a:t>
            </a:r>
          </a:p>
          <a:p>
            <a:pPr lvl="1" eaLnBrk="1" hangingPunct="1"/>
            <a:r>
              <a:rPr lang="en-US" dirty="0" smtClean="0"/>
              <a:t>Makes it difficult for hacker to predict beginning of inserted code</a:t>
            </a:r>
          </a:p>
          <a:p>
            <a:pPr lvl="1" eaLnBrk="1" hangingPunct="1"/>
            <a:r>
              <a:rPr lang="en-US" dirty="0" smtClean="0"/>
              <a:t>E.g.: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 smtClean="0"/>
              <a:t>Stack repositioned each time program executes</a:t>
            </a:r>
          </a:p>
          <a:p>
            <a:pPr lvl="1"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00462"/>
              </p:ext>
            </p:extLst>
          </p:nvPr>
        </p:nvGraphicFramePr>
        <p:xfrm>
          <a:off x="381000" y="49022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" name="Worksheet" r:id="rId6" imgW="6553200" imgH="203200" progId="Excel.Sheet.12">
                  <p:embed/>
                </p:oleObj>
              </mc:Choice>
              <mc:Fallback>
                <p:oleObj name="Worksheet" r:id="rId6" imgW="6553200" imgH="203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000" y="49022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  <a:endParaRPr kumimoji="0" lang="en-US" sz="1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endParaRP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 smtClean="0">
                  <a:latin typeface="Calibri" pitchFamily="34" charset="0"/>
                  <a:cs typeface="+mn-cs"/>
                </a:rPr>
                <a:t>B?</a:t>
              </a: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 smtClean="0">
                  <a:latin typeface="Calibri" pitchFamily="34" charset="0"/>
                </a:rPr>
                <a:t>B?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052887" cy="5224462"/>
          </a:xfrm>
        </p:spPr>
        <p:txBody>
          <a:bodyPr/>
          <a:lstStyle/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/>
              <a:t>x</a:t>
            </a:r>
            <a:r>
              <a:rPr lang="en-US" dirty="0" smtClean="0"/>
              <a:t>86-64 added  explicit “execute” permission</a:t>
            </a:r>
          </a:p>
          <a:p>
            <a:pPr lvl="1" eaLnBrk="1" hangingPunct="1"/>
            <a:r>
              <a:rPr lang="en-US" dirty="0" smtClean="0"/>
              <a:t>Stack marked as non-executable</a:t>
            </a:r>
          </a:p>
          <a:p>
            <a:pPr lvl="1"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ourier New" pitchFamily="49" charset="0"/>
                </a:rPr>
                <a:t>P</a:t>
              </a:r>
              <a:r>
                <a:rPr lang="en-US" sz="1800" b="0" dirty="0" smtClean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ourier New" pitchFamily="49" charset="0"/>
                </a:rPr>
                <a:t>Q</a:t>
              </a:r>
              <a:r>
                <a:rPr lang="en-US" sz="1800" b="0" dirty="0" smtClean="0">
                  <a:latin typeface="Calibri" pitchFamily="34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Now the default (disabled earlier)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 40072f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sub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%fs:0x28,%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endParaRPr lang="sk-SK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400741:	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  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400753:	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  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  400761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je 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400763:	</a:t>
            </a:r>
            <a:r>
              <a:rPr lang="sk-SK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add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Runtime stack (8MB limit)</a:t>
            </a:r>
          </a:p>
          <a:p>
            <a:pPr lvl="1"/>
            <a:r>
              <a:rPr lang="en-US" dirty="0" smtClean="0"/>
              <a:t>E. </a:t>
            </a:r>
            <a:r>
              <a:rPr lang="en-US" dirty="0" err="1" smtClean="0"/>
              <a:t>g</a:t>
            </a:r>
            <a:r>
              <a:rPr lang="en-US" dirty="0" smtClean="0"/>
              <a:t>., local variables</a:t>
            </a:r>
          </a:p>
          <a:p>
            <a:r>
              <a:rPr lang="en-US" dirty="0" smtClean="0"/>
              <a:t>Heap</a:t>
            </a:r>
          </a:p>
          <a:p>
            <a:pPr lvl="1"/>
            <a:r>
              <a:rPr lang="en-US" dirty="0" smtClean="0"/>
              <a:t>Dynamically allocated as needed</a:t>
            </a:r>
          </a:p>
          <a:p>
            <a:pPr lvl="1"/>
            <a:r>
              <a:rPr lang="en-US" dirty="0" smtClean="0"/>
              <a:t>When call 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,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,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new()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Statically allocated data</a:t>
            </a:r>
          </a:p>
          <a:p>
            <a:pPr lvl="1"/>
            <a:r>
              <a:rPr lang="en-US" dirty="0" smtClean="0"/>
              <a:t>E.g., global </a:t>
            </a:r>
            <a:r>
              <a:rPr lang="en-US" dirty="0" err="1" smtClean="0"/>
              <a:t>vars</a:t>
            </a:r>
            <a:r>
              <a:rPr lang="en-US" dirty="0" smtClean="0"/>
              <a:t>, </a:t>
            </a:r>
            <a:r>
              <a:rPr lang="en-US" sz="1800" b="1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, string constants</a:t>
            </a:r>
          </a:p>
          <a:p>
            <a:r>
              <a:rPr lang="en-US" dirty="0" smtClean="0"/>
              <a:t>Text  / Shared Libraries</a:t>
            </a:r>
          </a:p>
          <a:p>
            <a:pPr lvl="1"/>
            <a:r>
              <a:rPr lang="en-US" dirty="0" smtClean="0"/>
              <a:t>Executable machine instructions</a:t>
            </a:r>
          </a:p>
          <a:p>
            <a:pPr lvl="1"/>
            <a:r>
              <a:rPr lang="en-US" dirty="0" smtClean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 smtClean="0">
                <a:latin typeface="Calibri" pitchFamily="34" charset="0"/>
              </a:rPr>
              <a:t>Hex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00007FFFFFFFFFFF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000000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04775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400000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42875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18916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04775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43510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062304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7312" y="5044683"/>
            <a:ext cx="6516688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  # Retrieve from stack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   # Compare to canary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L6               # If same, OK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__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Input: </a:t>
            </a:r>
            <a:r>
              <a:rPr lang="en-US" sz="1800" i="1" dirty="0" smtClean="0">
                <a:latin typeface="Calibri" pitchFamily="34" charset="0"/>
              </a:rPr>
              <a:t>0123456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Return-Oriented Programming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 (for hackers)</a:t>
            </a:r>
          </a:p>
          <a:p>
            <a:pPr lvl="1"/>
            <a:r>
              <a:rPr lang="en-US" dirty="0" smtClean="0"/>
              <a:t>Stack randomization makes it hard to predict buffer location</a:t>
            </a:r>
          </a:p>
          <a:p>
            <a:pPr lvl="1"/>
            <a:r>
              <a:rPr lang="en-US" dirty="0" smtClean="0"/>
              <a:t>Marking stack </a:t>
            </a:r>
            <a:r>
              <a:rPr lang="en-US" dirty="0" err="1" smtClean="0"/>
              <a:t>nonexecutable</a:t>
            </a:r>
            <a:r>
              <a:rPr lang="en-US" dirty="0" smtClean="0"/>
              <a:t> makes it hard to insert binary code</a:t>
            </a:r>
          </a:p>
          <a:p>
            <a:r>
              <a:rPr lang="en-US" dirty="0" smtClean="0"/>
              <a:t>Alternative Strategy</a:t>
            </a:r>
          </a:p>
          <a:p>
            <a:pPr lvl="1"/>
            <a:r>
              <a:rPr lang="en-US" dirty="0" smtClean="0"/>
              <a:t>Use existing code</a:t>
            </a:r>
          </a:p>
          <a:p>
            <a:pPr lvl="2"/>
            <a:r>
              <a:rPr lang="en-US" dirty="0" smtClean="0"/>
              <a:t>E.g., library code from </a:t>
            </a:r>
            <a:r>
              <a:rPr lang="en-US" dirty="0" err="1" smtClean="0"/>
              <a:t>stdlib</a:t>
            </a:r>
            <a:endParaRPr lang="en-US" dirty="0" smtClean="0"/>
          </a:p>
          <a:p>
            <a:pPr lvl="1"/>
            <a:r>
              <a:rPr lang="en-US" dirty="0" smtClean="0"/>
              <a:t>String together fragments to achieve overall desired outcome</a:t>
            </a:r>
          </a:p>
          <a:p>
            <a:pPr lvl="1"/>
            <a:r>
              <a:rPr lang="en-US" i="1" dirty="0" smtClean="0"/>
              <a:t>Does not overcome stack canaries</a:t>
            </a:r>
          </a:p>
          <a:p>
            <a:r>
              <a:rPr lang="en-US" dirty="0" smtClean="0"/>
              <a:t>Construct program from </a:t>
            </a:r>
            <a:r>
              <a:rPr lang="en-US" i="1" dirty="0" smtClean="0"/>
              <a:t>gadgets</a:t>
            </a:r>
            <a:endParaRPr lang="en-US" dirty="0" smtClean="0"/>
          </a:p>
          <a:p>
            <a:pPr lvl="1"/>
            <a:r>
              <a:rPr lang="en-US" dirty="0" smtClean="0"/>
              <a:t>Sequence of instructions ending in </a:t>
            </a:r>
            <a:r>
              <a:rPr lang="en-US" b="1" dirty="0" smtClean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ncoded by single byte </a:t>
            </a:r>
            <a:r>
              <a:rPr lang="en-US" b="1" dirty="0" smtClean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Code is executable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Example #1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 smtClean="0"/>
              <a:t>Use tail end of existing functions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long a, long b, long c) {    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                                                 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return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:</a:t>
              </a:r>
              <a:endParaRPr lang="ro-RO" sz="1600" dirty="0">
                <a:latin typeface="Courier New" pitchFamily="49" charset="0"/>
                <a:ea typeface="MS Mincho" pitchFamily="49" charset="-128"/>
              </a:endParaRP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:  48 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0f af fe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imul %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rsi,%rdi                                         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4004d4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: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48 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8d 04 17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lea (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%rdi,%rdx,1),%rax                                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4004d8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: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rax</a:t>
              </a:r>
              <a:r>
                <a:rPr lang="en-US" sz="1800" dirty="0" smtClean="0">
                  <a:latin typeface="Calibri" pitchFamily="34" charset="0"/>
                </a:rPr>
                <a:t> </a:t>
              </a:r>
              <a:r>
                <a:rPr lang="en-US" sz="1800" dirty="0" smtClean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 smtClean="0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 smtClean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 smtClean="0">
                  <a:latin typeface="Calibri" pitchFamily="34" charset="0"/>
                  <a:sym typeface="Wingdings"/>
                </a:rPr>
                <a:t>rdx</a:t>
              </a:r>
              <a:endParaRPr lang="en-US" sz="1800" dirty="0" smtClean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Gadget address = </a:t>
            </a:r>
            <a:r>
              <a:rPr lang="en-US" sz="1800" dirty="0" smtClean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Example #2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 smtClean="0"/>
              <a:t>Repurpose byte codes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  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:  c7 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07 d4 48 89 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c7  </a:t>
            </a:r>
            <a:r>
              <a:rPr lang="da-DK" sz="1600" dirty="0" err="1" smtClean="0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  $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:  c3                 </a:t>
            </a:r>
            <a:r>
              <a:rPr lang="da-DK" sz="1600" dirty="0" err="1" smtClean="0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rdi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sym typeface="Wingdings"/>
              </a:rPr>
              <a:t> </a:t>
            </a:r>
            <a:r>
              <a:rPr lang="en-US" sz="1800" dirty="0" err="1" smtClean="0">
                <a:latin typeface="Calibri" pitchFamily="34" charset="0"/>
                <a:sym typeface="Wingdings"/>
              </a:rPr>
              <a:t>rax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Gadget address = </a:t>
            </a:r>
            <a:r>
              <a:rPr lang="en-US" sz="1800" dirty="0" smtClean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Encodes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rax</a:t>
            </a:r>
            <a:r>
              <a:rPr lang="en-US" sz="1800" dirty="0" smtClean="0">
                <a:latin typeface="Courier New"/>
                <a:cs typeface="Courier New"/>
              </a:rPr>
              <a:t>, %</a:t>
            </a:r>
            <a:r>
              <a:rPr lang="en-US" sz="1800" dirty="0" err="1" smtClean="0">
                <a:latin typeface="Courier New"/>
                <a:cs typeface="Courier New"/>
              </a:rPr>
              <a:t>rdi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ROP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 smtClean="0"/>
              <a:t>Trigger with </a:t>
            </a:r>
            <a:r>
              <a:rPr lang="en-US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instruction</a:t>
            </a:r>
          </a:p>
          <a:p>
            <a:pPr lvl="1"/>
            <a:r>
              <a:rPr lang="en-US" dirty="0" smtClean="0"/>
              <a:t>Will start executing Gadget 1</a:t>
            </a:r>
          </a:p>
          <a:p>
            <a:r>
              <a:rPr lang="en-US" dirty="0" smtClean="0"/>
              <a:t>Final </a:t>
            </a:r>
            <a:r>
              <a:rPr lang="en-US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 each gadget will start next one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 smtClean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</a:t>
              </a:r>
              <a:r>
                <a:rPr lang="en-US" sz="1200" dirty="0" smtClean="0">
                  <a:solidFill>
                    <a:schemeClr val="tx1"/>
                  </a:solidFill>
                  <a:latin typeface="Courier New"/>
                  <a:cs typeface="Courier New"/>
                </a:rPr>
                <a:t>3</a:t>
              </a:r>
              <a:endParaRPr lang="en-US" sz="1200" dirty="0">
                <a:solidFill>
                  <a:schemeClr val="tx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  <a:endParaRPr lang="en-US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</a:t>
              </a:r>
              <a:r>
                <a:rPr lang="en-US" sz="1200" dirty="0" smtClean="0">
                  <a:solidFill>
                    <a:schemeClr val="tx1"/>
                  </a:solidFill>
                  <a:latin typeface="Courier New"/>
                  <a:cs typeface="Courier New"/>
                </a:rPr>
                <a:t>3</a:t>
              </a:r>
              <a:endParaRPr lang="en-US" sz="1200" dirty="0">
                <a:solidFill>
                  <a:schemeClr val="tx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  <a:endParaRPr lang="en-US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</a:t>
              </a:r>
              <a:r>
                <a:rPr lang="en-US" sz="1200" dirty="0" smtClean="0">
                  <a:solidFill>
                    <a:schemeClr val="tx1"/>
                  </a:solidFill>
                  <a:latin typeface="Courier New"/>
                  <a:cs typeface="Courier New"/>
                </a:rPr>
                <a:t>3</a:t>
              </a:r>
              <a:endParaRPr lang="en-US" sz="1200" dirty="0">
                <a:solidFill>
                  <a:schemeClr val="tx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 smtClean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  <a:endParaRPr lang="en-US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/>
                  <a:cs typeface="Calibri"/>
                </a:rPr>
                <a:t>Stack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Crafting an ROB Attack String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 smtClean="0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30 31 32 33 34 35 36 37 38 39 30 31 32 33 34 35 36 37 38 39 30 31 32 33 d4 04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48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83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B050"/>
                  </a:solidFill>
                  <a:latin typeface="Courier New" pitchFamily="49" charset="0"/>
                  <a:cs typeface="+mn-cs"/>
                </a:rPr>
                <a:t>80</a:t>
              </a:r>
              <a:endParaRPr lang="en-US" sz="1800" dirty="0">
                <a:solidFill>
                  <a:srgbClr val="00B05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2996213" y="1307068"/>
            <a:ext cx="889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Gadget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Attack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String (Hex)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</a:t>
              </a:r>
              <a:r>
                <a:rPr lang="en-US" sz="1800" b="0" dirty="0" smtClean="0">
                  <a:latin typeface="Calibri" pitchFamily="34" charset="0"/>
                  <a:cs typeface="+mn-cs"/>
                </a:rPr>
                <a:t>Address</a:t>
              </a:r>
            </a:p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  <a:cs typeface="+mn-cs"/>
                </a:rPr>
                <a:t>(8 bytes)</a:t>
              </a:r>
              <a:endParaRPr lang="en-US" sz="1800" b="0" dirty="0">
                <a:latin typeface="Calibri" pitchFamily="34" charset="0"/>
                <a:cs typeface="+mn-cs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33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32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31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30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37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36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35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34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31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30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39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38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35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34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33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32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39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38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37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36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33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32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31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latin typeface="Courier New" pitchFamily="49" charset="0"/>
                    <a:cs typeface="+mn-cs"/>
                  </a:rPr>
                  <a:t>30</a:t>
                </a:r>
                <a:endParaRPr lang="en-US" sz="1800" dirty="0">
                  <a:latin typeface="Courier New" pitchFamily="49" charset="0"/>
                  <a:cs typeface="+mn-cs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40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04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 smtClean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d4</a:t>
                </a:r>
                <a:endPara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endParaRP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3937987" y="2779023"/>
            <a:ext cx="40132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Attack: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echo() </a:t>
            </a:r>
            <a:r>
              <a:rPr lang="en-US" sz="1800" dirty="0" smtClean="0">
                <a:latin typeface="Calibri" pitchFamily="34" charset="0"/>
              </a:rPr>
              <a:t>returns </a:t>
            </a:r>
            <a:r>
              <a:rPr lang="en-US" sz="1800" dirty="0" err="1">
                <a:latin typeface="Calibri" pitchFamily="34" charset="0"/>
                <a:sym typeface="Wingdings"/>
              </a:rPr>
              <a:t>rdi</a:t>
            </a:r>
            <a:r>
              <a:rPr lang="en-US" sz="1800" dirty="0">
                <a:latin typeface="Calibri" pitchFamily="34" charset="0"/>
                <a:sym typeface="Wingdings"/>
              </a:rPr>
              <a:t> + </a:t>
            </a:r>
            <a:r>
              <a:rPr lang="en-US" sz="1800" dirty="0" err="1" smtClean="0">
                <a:latin typeface="Calibri" pitchFamily="34" charset="0"/>
                <a:sym typeface="Wingdings"/>
              </a:rPr>
              <a:t>rdx</a:t>
            </a:r>
            <a:r>
              <a:rPr lang="en-US" sz="1800" dirty="0" smtClean="0">
                <a:latin typeface="Calibri" pitchFamily="34" charset="0"/>
              </a:rPr>
              <a:t> </a:t>
            </a:r>
            <a:endParaRPr lang="en-US" sz="1800" dirty="0">
              <a:latin typeface="Calibri" pitchFamily="34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048000" y="1282942"/>
            <a:ext cx="5943600" cy="1451978"/>
            <a:chOff x="1600200" y="2823075"/>
            <a:chExt cx="5943600" cy="1451978"/>
          </a:xfrm>
        </p:grpSpPr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:</a:t>
              </a:r>
              <a:endParaRPr lang="ro-RO" sz="1600" dirty="0">
                <a:latin typeface="Courier New" pitchFamily="49" charset="0"/>
                <a:ea typeface="MS Mincho" pitchFamily="49" charset="-128"/>
              </a:endParaRP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:  48 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0f af fe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imul %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rsi,%rdi                                         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solidFill>
                    <a:srgbClr val="C00000"/>
                  </a:solidFill>
                  <a:latin typeface="Courier New" pitchFamily="49" charset="0"/>
                  <a:ea typeface="MS Mincho" pitchFamily="49" charset="-128"/>
                </a:rPr>
                <a:t>4004d4</a:t>
              </a:r>
              <a:r>
                <a:rPr lang="ro-RO" sz="1600" dirty="0">
                  <a:solidFill>
                    <a:srgbClr val="C00000"/>
                  </a:solidFill>
                  <a:latin typeface="Courier New" pitchFamily="49" charset="0"/>
                  <a:ea typeface="MS Mincho" pitchFamily="49" charset="-128"/>
                </a:rPr>
                <a:t>: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48 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8d 04 17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lea (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%rdi,%rdx,1),%rax                                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4004d8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: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107" name="Straight Arrow Connector 106"/>
            <p:cNvCxnSpPr>
              <a:stCxn id="108" idx="1"/>
            </p:cNvCxnSpPr>
            <p:nvPr/>
          </p:nvCxnSpPr>
          <p:spPr bwMode="auto">
            <a:xfrm flipH="1">
              <a:off x="4495800" y="3007741"/>
              <a:ext cx="561248" cy="736064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8" name="TextBox 107"/>
            <p:cNvSpPr txBox="1"/>
            <p:nvPr/>
          </p:nvSpPr>
          <p:spPr>
            <a:xfrm>
              <a:off x="5057048" y="2823075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rax</a:t>
              </a:r>
              <a:r>
                <a:rPr lang="en-US" sz="1800" dirty="0" smtClean="0">
                  <a:latin typeface="Calibri" pitchFamily="34" charset="0"/>
                </a:rPr>
                <a:t> </a:t>
              </a:r>
              <a:r>
                <a:rPr lang="en-US" sz="1800" dirty="0" smtClean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 smtClean="0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 smtClean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 smtClean="0">
                  <a:latin typeface="Calibri" pitchFamily="34" charset="0"/>
                  <a:sym typeface="Wingdings"/>
                </a:rPr>
                <a:t>rdx</a:t>
              </a:r>
              <a:endParaRPr lang="en-US" sz="1800" dirty="0" smtClean="0">
                <a:latin typeface="Calibri" pitchFamily="34" charset="0"/>
              </a:endParaRPr>
            </a:p>
          </p:txBody>
        </p:sp>
      </p:grpSp>
      <p:sp>
        <p:nvSpPr>
          <p:cNvPr id="117" name="Rectangle 4"/>
          <p:cNvSpPr>
            <a:spLocks noChangeArrowheads="1"/>
          </p:cNvSpPr>
          <p:nvPr/>
        </p:nvSpPr>
        <p:spPr bwMode="auto">
          <a:xfrm>
            <a:off x="3050331" y="3303443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echo() </a:t>
            </a:r>
            <a:r>
              <a:rPr lang="en-US" sz="1800" dirty="0">
                <a:latin typeface="Courier New" pitchFamily="49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[4</a:t>
            </a:r>
            <a:r>
              <a:rPr lang="en-US" sz="1800" dirty="0">
                <a:latin typeface="Courier New" pitchFamily="49" charset="0"/>
              </a:rPr>
              <a:t>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532564" y="281300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1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2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2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2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2564" y="251631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 smtClean="0">
                <a:latin typeface="Calibri" pitchFamily="34" charset="0"/>
              </a:rPr>
              <a:t>Multiple gadgets will corrupt stack upwards</a:t>
            </a:r>
            <a:endParaRPr lang="en-US" sz="1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1009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90" grpId="0"/>
      <p:bldP spid="92" grpId="0"/>
      <p:bldP spid="95" grpId="0"/>
      <p:bldP spid="8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=""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=""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=""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791200" cy="479875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</a:t>
            </a:r>
            <a:r>
              <a:rPr lang="fi-FI" sz="1800" dirty="0" smtClean="0">
                <a:latin typeface="Courier New" pitchFamily="49" charset="0"/>
              </a:rPr>
              <a:t> /* 16 </a:t>
            </a:r>
            <a:r>
              <a:rPr lang="fi-FI" sz="1800" dirty="0">
                <a:latin typeface="Courier New" pitchFamily="49" charset="0"/>
              </a:rPr>
              <a:t>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</a:t>
            </a:r>
            <a:r>
              <a:rPr lang="fi-FI" sz="1800" dirty="0" smtClean="0">
                <a:latin typeface="Courier New" pitchFamily="49" charset="0"/>
              </a:rPr>
              <a:t>/</a:t>
            </a:r>
            <a:r>
              <a:rPr lang="fi-FI" sz="1800" dirty="0">
                <a:latin typeface="Courier New" pitchFamily="49" charset="0"/>
              </a:rPr>
              <a:t>*  </a:t>
            </a:r>
            <a:r>
              <a:rPr lang="fi-FI" sz="1800" dirty="0" smtClean="0">
                <a:latin typeface="Courier New" pitchFamily="49" charset="0"/>
              </a:rPr>
              <a:t>2 </a:t>
            </a:r>
            <a:r>
              <a:rPr lang="fi-FI" sz="1800" dirty="0">
                <a:latin typeface="Courier New" pitchFamily="49" charset="0"/>
              </a:rPr>
              <a:t>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*p1, *p2, *p3, *p4;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p1 = malloc(1L &lt;&lt; 28)</a:t>
            </a:r>
            <a:r>
              <a:rPr lang="fi-FI" sz="1800" dirty="0" smtClean="0">
                <a:latin typeface="Courier New" pitchFamily="49" charset="0"/>
              </a:rPr>
              <a:t>; /* 256 MB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p2 = malloc(1L &lt;&lt; 8)</a:t>
            </a:r>
            <a:r>
              <a:rPr lang="fi-FI" sz="1800" dirty="0" smtClean="0">
                <a:latin typeface="Courier New" pitchFamily="49" charset="0"/>
              </a:rPr>
              <a:t>;  /* 256  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p3 = malloc(1L &lt;&lt; 32)</a:t>
            </a:r>
            <a:r>
              <a:rPr lang="fi-FI" sz="1800" dirty="0" smtClean="0">
                <a:latin typeface="Courier New" pitchFamily="49" charset="0"/>
              </a:rPr>
              <a:t>; /*   4 GB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p4 = malloc(1L &lt;&lt; 8)</a:t>
            </a:r>
            <a:r>
              <a:rPr lang="fi-FI" sz="1800" dirty="0" smtClean="0">
                <a:latin typeface="Courier New" pitchFamily="49" charset="0"/>
              </a:rPr>
              <a:t>;  /* 256  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29" y="6267855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6858000" y="1043454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7581900" y="1424454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858000" y="23129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 smtClean="0"/>
              <a:t>Which byte </a:t>
            </a:r>
            <a:r>
              <a:rPr lang="en-US" dirty="0"/>
              <a:t>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 smtClean="0"/>
              <a:t>Sparc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C00000"/>
                </a:solidFill>
              </a:rPr>
              <a:t>Internet</a:t>
            </a:r>
            <a:endParaRPr lang="en-US" i="1" dirty="0">
              <a:solidFill>
                <a:srgbClr val="C00000"/>
              </a:solidFill>
            </a:endParaRP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x86, ARM Android and IOS</a:t>
            </a:r>
          </a:p>
          <a:p>
            <a:r>
              <a:rPr lang="en-US" dirty="0" smtClean="0"/>
              <a:t>Bi </a:t>
            </a:r>
            <a:r>
              <a:rPr lang="en-US" dirty="0" err="1" smtClean="0"/>
              <a:t>Endian</a:t>
            </a:r>
            <a:endParaRPr lang="en-US" dirty="0" smtClean="0"/>
          </a:p>
          <a:p>
            <a:pPr lvl="1"/>
            <a:r>
              <a:rPr lang="en-US" dirty="0" smtClean="0"/>
              <a:t>Can be configured either way</a:t>
            </a:r>
          </a:p>
          <a:p>
            <a:pPr lvl="1"/>
            <a:r>
              <a:rPr lang="en-US" dirty="0" smtClean="0"/>
              <a:t>ARM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150938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83320"/>
              </p:ext>
            </p:extLst>
          </p:nvPr>
        </p:nvGraphicFramePr>
        <p:xfrm>
          <a:off x="1676400" y="33934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9344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68279"/>
              </p:ext>
            </p:extLst>
          </p:nvPr>
        </p:nvGraphicFramePr>
        <p:xfrm>
          <a:off x="1676400" y="51460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4604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64-bit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524000"/>
            <a:ext cx="3411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How are the bytes inside </a:t>
            </a:r>
            <a:br>
              <a:rPr lang="en-US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short/</a:t>
            </a:r>
            <a:r>
              <a:rPr lang="en-US" dirty="0" err="1" smtClean="0">
                <a:solidFill>
                  <a:srgbClr val="C00000"/>
                </a:solidFill>
                <a:latin typeface="Calibri" pitchFamily="34" charset="0"/>
              </a:rPr>
              <a:t>int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/long stored?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783691" y="3241039"/>
            <a:ext cx="1219200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00200" y="3079527"/>
            <a:ext cx="2244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Memory addresses growing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  <a:endParaRPr lang="en-US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Summary of Compound Types in C</a:t>
            </a:r>
            <a:endParaRPr 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</a:t>
            </a:r>
            <a:r>
              <a:rPr lang="en-US" dirty="0" smtClean="0"/>
              <a:t>requirement</a:t>
            </a:r>
          </a:p>
          <a:p>
            <a:pPr marL="552450" lvl="1"/>
            <a:r>
              <a:rPr lang="en-US" dirty="0" smtClean="0"/>
              <a:t>Pointer </a:t>
            </a:r>
            <a:r>
              <a:rPr lang="en-US" dirty="0"/>
              <a:t>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 lvl="1">
              <a:defRPr/>
            </a:pPr>
            <a:r>
              <a:rPr lang="en-US" dirty="0" smtClean="0"/>
              <a:t>Code Injection Attack</a:t>
            </a:r>
          </a:p>
          <a:p>
            <a:pPr lvl="1">
              <a:defRPr/>
            </a:pPr>
            <a:r>
              <a:rPr lang="en-US" dirty="0" smtClean="0"/>
              <a:t>Return Oriented Programming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89612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 smtClean="0"/>
              <a:t>Distressingly common in real programs</a:t>
            </a:r>
          </a:p>
          <a:p>
            <a:pPr lvl="1" eaLnBrk="1" hangingPunct="1"/>
            <a:r>
              <a:rPr lang="en-US" dirty="0" smtClean="0"/>
              <a:t>Programmers keep making the same mistakes </a:t>
            </a:r>
            <a:r>
              <a:rPr lang="en-US" dirty="0" smtClean="0">
                <a:sym typeface="Wingdings"/>
              </a:rPr>
              <a:t></a:t>
            </a:r>
          </a:p>
          <a:p>
            <a:pPr lvl="1" eaLnBrk="1" hangingPunct="1"/>
            <a:r>
              <a:rPr lang="en-US" dirty="0" smtClean="0">
                <a:sym typeface="Wingdings"/>
              </a:rPr>
              <a:t>Recent measures make these attacks much more difficult</a:t>
            </a:r>
            <a:endParaRPr lang="en-US" dirty="0" smtClean="0"/>
          </a:p>
          <a:p>
            <a:pPr eaLnBrk="1" hangingPunct="1"/>
            <a:r>
              <a:rPr lang="en-US" dirty="0" smtClean="0"/>
              <a:t>Examples across the decades</a:t>
            </a:r>
          </a:p>
          <a:p>
            <a:pPr lvl="1" eaLnBrk="1" hangingPunct="1"/>
            <a:r>
              <a:rPr lang="en-US" dirty="0" smtClean="0"/>
              <a:t>Original “Internet worm” (1988)</a:t>
            </a:r>
          </a:p>
          <a:p>
            <a:pPr lvl="1" eaLnBrk="1" hangingPunct="1"/>
            <a:r>
              <a:rPr lang="en-US" dirty="0" smtClean="0"/>
              <a:t>“IM wars” (1999)</a:t>
            </a:r>
          </a:p>
          <a:p>
            <a:pPr lvl="1" eaLnBrk="1" hangingPunct="1"/>
            <a:r>
              <a:rPr lang="en-US" dirty="0" smtClean="0"/>
              <a:t>Twilight hack on Wii (2000s)</a:t>
            </a:r>
          </a:p>
          <a:p>
            <a:pPr lvl="1" eaLnBrk="1" hangingPunct="1"/>
            <a:r>
              <a:rPr lang="en-US" dirty="0" smtClean="0"/>
              <a:t>… and many, many more</a:t>
            </a:r>
          </a:p>
          <a:p>
            <a:pPr eaLnBrk="1" hangingPunct="1"/>
            <a:r>
              <a:rPr lang="en-US" dirty="0" smtClean="0"/>
              <a:t>You will learn some of the tricks in </a:t>
            </a:r>
            <a:r>
              <a:rPr lang="en-US" dirty="0" err="1" smtClean="0"/>
              <a:t>attacklab</a:t>
            </a:r>
            <a:endParaRPr lang="en-US" dirty="0" smtClean="0"/>
          </a:p>
          <a:p>
            <a:pPr lvl="1" eaLnBrk="1" hangingPunct="1"/>
            <a:r>
              <a:rPr lang="en-US" dirty="0" smtClean="0"/>
              <a:t>Hopefully to convince you to never leave such holes in your programs!!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Exploited a few vulnerabilities to spread</a:t>
            </a:r>
          </a:p>
          <a:p>
            <a:pPr lvl="1" eaLnBrk="1" hangingPunct="1"/>
            <a:r>
              <a:rPr lang="en-US" dirty="0" smtClean="0"/>
              <a:t>Early versions of the finger server (</a:t>
            </a:r>
            <a:r>
              <a:rPr lang="en-US" dirty="0" err="1" smtClean="0"/>
              <a:t>fingerd</a:t>
            </a:r>
            <a:r>
              <a:rPr lang="en-US" dirty="0" smtClean="0"/>
              <a:t>) used </a:t>
            </a:r>
            <a:r>
              <a:rPr lang="en-US" b="1" dirty="0" smtClean="0">
                <a:latin typeface="Courier New" pitchFamily="49" charset="0"/>
              </a:rPr>
              <a:t>gets()</a:t>
            </a:r>
            <a:r>
              <a:rPr lang="en-US" b="1" dirty="0" smtClean="0"/>
              <a:t> </a:t>
            </a:r>
            <a:r>
              <a:rPr lang="en-US" dirty="0" smtClean="0"/>
              <a:t>to read the argument sent by the client:</a:t>
            </a:r>
          </a:p>
          <a:p>
            <a:pPr lvl="2" eaLnBrk="1" hangingPunct="1"/>
            <a:r>
              <a:rPr lang="en-US" b="1" dirty="0" smtClean="0">
                <a:latin typeface="Courier New" pitchFamily="49" charset="0"/>
              </a:rPr>
              <a:t>finger </a:t>
            </a:r>
            <a:r>
              <a:rPr lang="en-US" b="1" dirty="0" err="1" smtClean="0">
                <a:latin typeface="Courier New" pitchFamily="49" charset="0"/>
              </a:rPr>
              <a:t>droh@cs.cmu.edu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/>
            <a:r>
              <a:rPr lang="en-US" dirty="0" smtClean="0"/>
              <a:t>Worm attacked </a:t>
            </a:r>
            <a:r>
              <a:rPr lang="en-US" dirty="0" err="1" smtClean="0"/>
              <a:t>fingerd</a:t>
            </a:r>
            <a:r>
              <a:rPr lang="en-US" dirty="0" smtClean="0"/>
              <a:t> server by sending phony argument:</a:t>
            </a:r>
          </a:p>
          <a:p>
            <a:pPr lvl="2" eaLnBrk="1" hangingPunct="1"/>
            <a:r>
              <a:rPr lang="en-US" b="1" dirty="0" smtClean="0">
                <a:latin typeface="Courier New" pitchFamily="49" charset="0"/>
              </a:rPr>
              <a:t>finger</a:t>
            </a:r>
            <a:r>
              <a:rPr lang="en-US" b="1" i="1" dirty="0" smtClean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 smtClean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 smtClean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</a:t>
            </a:r>
            <a:r>
              <a:rPr lang="en-US" dirty="0" smtClean="0"/>
              <a:t>nvaded ~6000 computers in hours (10% of the Internet </a:t>
            </a:r>
            <a:r>
              <a:rPr lang="en-US" dirty="0" smtClean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ee June 1989 article in </a:t>
            </a:r>
            <a:r>
              <a:rPr lang="en-US" i="1" dirty="0" smtClean="0">
                <a:sym typeface="Wingdings"/>
              </a:rPr>
              <a:t>Comm. of the ACM</a:t>
            </a:r>
            <a:endParaRPr lang="en-US" i="1" dirty="0" smtClean="0"/>
          </a:p>
          <a:p>
            <a:pPr lvl="1" eaLnBrk="1" hangingPunct="1"/>
            <a:r>
              <a:rPr lang="en-US" dirty="0"/>
              <a:t>t</a:t>
            </a:r>
            <a:r>
              <a:rPr lang="en-US" dirty="0" smtClean="0"/>
              <a:t>he young author of the worm was prosecuted…</a:t>
            </a:r>
          </a:p>
          <a:p>
            <a:pPr lvl="1" eaLnBrk="1" hangingPunct="1"/>
            <a:r>
              <a:rPr lang="en-US" dirty="0" smtClean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13797230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667000" y="4038600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667000" y="3499005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667000" y="207327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667000" y="2438400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152400" y="206692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local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0x00007ffe4d3be87c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p1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0x00007f7262a1e010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p3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0x00007f7162a1d010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p4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0x000000008359d120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</a:t>
            </a:r>
            <a:r>
              <a:rPr lang="en-US" sz="1800" dirty="0" smtClean="0">
                <a:latin typeface="Courier New" pitchFamily="49" charset="0"/>
              </a:rPr>
              <a:t>0x000000008359d010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 smtClean="0">
                <a:latin typeface="Courier New" pitchFamily="49" charset="0"/>
              </a:rPr>
              <a:t>big_array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0x0000000080601060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0x0000000000601060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</a:t>
            </a:r>
            <a:r>
              <a:rPr lang="en-US" sz="1800" dirty="0" smtClean="0">
                <a:latin typeface="Courier New" pitchFamily="49" charset="0"/>
              </a:rPr>
              <a:t>0x000000000040060c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</a:t>
            </a:r>
            <a:r>
              <a:rPr lang="en-US" sz="1800" dirty="0" smtClean="0">
                <a:latin typeface="Courier New" pitchFamily="49" charset="0"/>
              </a:rPr>
              <a:t>0x0000000000400590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 smtClean="0">
                <a:latin typeface="Calibri" pitchFamily="34" charset="0"/>
              </a:rPr>
              <a:t>Heap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0382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16002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 smtClean="0">
                <a:latin typeface="Calibri" pitchFamily="34" charset="0"/>
              </a:rPr>
              <a:t>Heap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7581900" y="2209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34000" y="1752600"/>
            <a:ext cx="1544638" cy="3303759"/>
            <a:chOff x="4841481" y="1752600"/>
            <a:chExt cx="2037157" cy="3303759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V="1">
              <a:off x="4876800" y="1752600"/>
              <a:ext cx="2001838" cy="7620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4876800" y="2073275"/>
              <a:ext cx="2001838" cy="746125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4870380" y="3066106"/>
              <a:ext cx="2008258" cy="16582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4841481" y="3398065"/>
              <a:ext cx="2008258" cy="16582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July, 1999</a:t>
            </a:r>
          </a:p>
          <a:p>
            <a:pPr lvl="1" eaLnBrk="1" hangingPunct="1"/>
            <a:r>
              <a:rPr lang="en-US" dirty="0" smtClean="0"/>
              <a:t>Microsoft launches MSN Messenger (instant messaging system).</a:t>
            </a:r>
          </a:p>
          <a:p>
            <a:pPr lvl="1" eaLnBrk="1" hangingPunct="1"/>
            <a:r>
              <a:rPr lang="en-US" dirty="0" smtClean="0"/>
              <a:t>Messenger clients can access popular AOL Instant Messaging Service (AIM) servers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August 1999</a:t>
            </a:r>
          </a:p>
          <a:p>
            <a:pPr lvl="1" eaLnBrk="1" hangingPunct="1"/>
            <a:r>
              <a:rPr lang="en-US" dirty="0" smtClean="0"/>
              <a:t>Mysteriously, Messenger clients can no longer access AIM servers</a:t>
            </a:r>
          </a:p>
          <a:p>
            <a:pPr lvl="1" eaLnBrk="1" hangingPunct="1"/>
            <a:r>
              <a:rPr lang="en-US" dirty="0" smtClean="0"/>
              <a:t>Microsoft and AOL begin the IM war:</a:t>
            </a:r>
          </a:p>
          <a:p>
            <a:pPr lvl="2" eaLnBrk="1" hangingPunct="1"/>
            <a:r>
              <a:rPr lang="en-US" dirty="0" smtClean="0"/>
              <a:t>AOL changes server to disallow Messenger clients</a:t>
            </a:r>
          </a:p>
          <a:p>
            <a:pPr lvl="2" eaLnBrk="1" hangingPunct="1"/>
            <a:r>
              <a:rPr lang="en-US" dirty="0" smtClean="0"/>
              <a:t>Microsoft makes changes to clients to defeat AOL changes</a:t>
            </a:r>
          </a:p>
          <a:p>
            <a:pPr lvl="2" eaLnBrk="1" hangingPunct="1"/>
            <a:r>
              <a:rPr lang="en-US" dirty="0" smtClean="0"/>
              <a:t>At least 13 such skirmishes</a:t>
            </a:r>
          </a:p>
          <a:p>
            <a:pPr lvl="1" eaLnBrk="1" hangingPunct="1"/>
            <a:r>
              <a:rPr lang="en-US" dirty="0" smtClean="0"/>
              <a:t>What was really happening?</a:t>
            </a:r>
          </a:p>
          <a:p>
            <a:pPr lvl="2" eaLnBrk="1" hangingPunct="1"/>
            <a:r>
              <a:rPr lang="en-US" dirty="0" smtClean="0"/>
              <a:t>AOL had discovered a buffer </a:t>
            </a:r>
            <a:r>
              <a:rPr lang="en-US" dirty="0"/>
              <a:t>overflow bug in </a:t>
            </a:r>
            <a:r>
              <a:rPr lang="en-US" dirty="0" smtClean="0"/>
              <a:t>their own AIM </a:t>
            </a:r>
            <a:r>
              <a:rPr lang="en-US" dirty="0"/>
              <a:t>clients</a:t>
            </a:r>
          </a:p>
          <a:p>
            <a:pPr lvl="2" eaLnBrk="1" hangingPunct="1"/>
            <a:r>
              <a:rPr lang="en-US" dirty="0" smtClean="0"/>
              <a:t>They exploited it to detect and block Microsoft: the exploit code returned a </a:t>
            </a:r>
            <a:r>
              <a:rPr lang="en-US" dirty="0"/>
              <a:t>4-byte signature (the bytes at some location in the AIM client) to </a:t>
            </a:r>
            <a:r>
              <a:rPr lang="en-US" dirty="0" smtClean="0"/>
              <a:t>server</a:t>
            </a:r>
            <a:endParaRPr lang="en-US" dirty="0"/>
          </a:p>
          <a:p>
            <a:pPr lvl="2" eaLnBrk="1" hangingPunct="1"/>
            <a:r>
              <a:rPr lang="en-US" dirty="0"/>
              <a:t>When Microsoft changed code to match signature, AOL changed signature </a:t>
            </a:r>
            <a:r>
              <a:rPr lang="en-US" dirty="0" smtClean="0"/>
              <a:t>location</a:t>
            </a:r>
            <a:endParaRPr lang="en-US" dirty="0"/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Aside: 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Worm: A program that</a:t>
            </a:r>
          </a:p>
          <a:p>
            <a:pPr lvl="1" eaLnBrk="1" hangingPunct="1"/>
            <a:r>
              <a:rPr lang="en-US" dirty="0" smtClean="0"/>
              <a:t>Can run by itself</a:t>
            </a:r>
          </a:p>
          <a:p>
            <a:pPr lvl="1" eaLnBrk="1" hangingPunct="1"/>
            <a:r>
              <a:rPr lang="en-US" dirty="0" smtClean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Virus: Code that</a:t>
            </a:r>
          </a:p>
          <a:p>
            <a:pPr lvl="1" eaLnBrk="1" hangingPunct="1"/>
            <a:r>
              <a:rPr lang="en-US" dirty="0" smtClean="0"/>
              <a:t>Adds itself to other programs</a:t>
            </a:r>
          </a:p>
          <a:p>
            <a:pPr lvl="1" eaLnBrk="1" hangingPunct="1"/>
            <a:r>
              <a:rPr lang="en-US" dirty="0" smtClean="0"/>
              <a:t>Does not run independently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Both are (usually) designed to spread among computers and to wreak havoc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Recall: Memory </a:t>
            </a:r>
            <a:r>
              <a:rPr lang="en-US" b="1" dirty="0"/>
              <a:t>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 smtClean="0"/>
              <a:t>Result </a:t>
            </a:r>
            <a:r>
              <a:rPr lang="en-US" dirty="0"/>
              <a:t>is </a:t>
            </a:r>
            <a:r>
              <a:rPr lang="en-US" dirty="0" smtClean="0"/>
              <a:t>system specific</a:t>
            </a:r>
            <a:endParaRPr lang="en-US" dirty="0"/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3.14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(6)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solidFill>
                <a:schemeClr val="tx1"/>
              </a:solidFill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3.14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fun(6)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solidFill>
                <a:schemeClr val="tx1"/>
              </a:solidFill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7338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8006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2004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352143"/>
              </p:ext>
            </p:extLst>
          </p:nvPr>
        </p:nvGraphicFramePr>
        <p:xfrm>
          <a:off x="2514600" y="3733800"/>
          <a:ext cx="2070100" cy="2667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48768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4864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Generally called a “buffer overflow”</a:t>
            </a:r>
          </a:p>
          <a:p>
            <a:pPr lvl="1" eaLnBrk="1" hangingPunct="1"/>
            <a:r>
              <a:rPr lang="en-US" dirty="0"/>
              <a:t>w</a:t>
            </a:r>
            <a:r>
              <a:rPr lang="en-US" dirty="0" smtClean="0"/>
              <a:t>hen exceeding the memory size allocated for an array</a:t>
            </a:r>
          </a:p>
          <a:p>
            <a:pPr eaLnBrk="1" hangingPunct="1"/>
            <a:r>
              <a:rPr lang="en-US" dirty="0" smtClean="0"/>
              <a:t>Why a big deal?</a:t>
            </a:r>
          </a:p>
          <a:p>
            <a:pPr lvl="1" eaLnBrk="1" hangingPunct="1"/>
            <a:r>
              <a:rPr lang="en-US" dirty="0" smtClean="0"/>
              <a:t>It’s the #1 technical cause of security vulnerabilities</a:t>
            </a:r>
          </a:p>
          <a:p>
            <a:pPr lvl="2" eaLnBrk="1" hangingPunct="1"/>
            <a:r>
              <a:rPr lang="en-US" dirty="0" smtClean="0"/>
              <a:t>#1 overall cause is social engineering / user ignorance</a:t>
            </a:r>
          </a:p>
          <a:p>
            <a:pPr eaLnBrk="1" hangingPunct="1"/>
            <a:r>
              <a:rPr lang="en-US" dirty="0" smtClean="0"/>
              <a:t>Most common form</a:t>
            </a:r>
            <a:endParaRPr lang="en-US" dirty="0"/>
          </a:p>
          <a:p>
            <a:pPr lvl="1" eaLnBrk="1" hangingPunct="1"/>
            <a:r>
              <a:rPr lang="en-US" dirty="0" smtClean="0"/>
              <a:t>Unchecked lengths on string inputs</a:t>
            </a:r>
          </a:p>
          <a:p>
            <a:pPr lvl="1" eaLnBrk="1" hangingPunct="1"/>
            <a:r>
              <a:rPr lang="en-US" dirty="0" smtClean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</a:t>
            </a:r>
            <a:r>
              <a:rPr lang="en-US" dirty="0" smtClean="0"/>
              <a:t>ometimes referred to as stack smashing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28986</TotalTime>
  <Words>4565</Words>
  <Application>Microsoft Macintosh PowerPoint</Application>
  <PresentationFormat>On-screen Show (4:3)</PresentationFormat>
  <Paragraphs>1340</Paragraphs>
  <Slides>53</Slides>
  <Notes>38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template2007</vt:lpstr>
      <vt:lpstr>Worksheet</vt:lpstr>
      <vt:lpstr>Machine-Level Programming V: Advanced Topics  15-213: Introduction to Computer Systems 9th Lecture, September 27, 2016</vt:lpstr>
      <vt:lpstr>Today</vt:lpstr>
      <vt:lpstr>x86-64 Linux Memory Layout</vt:lpstr>
      <vt:lpstr>Memory Allocation Example</vt:lpstr>
      <vt:lpstr>x86-64 Example Addresses</vt:lpstr>
      <vt:lpstr>Today</vt:lpstr>
      <vt:lpstr>Recall: 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Stack Example #1</vt:lpstr>
      <vt:lpstr>Buffer Overflow Stack Example #2</vt:lpstr>
      <vt:lpstr>Buffer Overflow Stack Example #3</vt:lpstr>
      <vt:lpstr>Buffer Overflow Stack Example #3 Explained</vt:lpstr>
      <vt:lpstr>Stack Smashing Attacks</vt:lpstr>
      <vt:lpstr>Crafting Smashing String</vt:lpstr>
      <vt:lpstr>Smashing String Effect</vt:lpstr>
      <vt:lpstr>Code Injection Attacks</vt:lpstr>
      <vt:lpstr>How Does The Attack Code Execute?</vt:lpstr>
      <vt:lpstr>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Return-Oriented Programming Attacks</vt:lpstr>
      <vt:lpstr>Gadget Example #1</vt:lpstr>
      <vt:lpstr>Gadget Example #2</vt:lpstr>
      <vt:lpstr>ROP Execution</vt:lpstr>
      <vt:lpstr>Crafting an ROB Attack String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Sun</vt:lpstr>
      <vt:lpstr>Byte Ordering on x86-64</vt:lpstr>
      <vt:lpstr>Summary of Compound Types in C</vt:lpstr>
      <vt:lpstr>Summary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Aside: Worms and Viruses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492</cp:revision>
  <cp:lastPrinted>2014-09-23T07:19:34Z</cp:lastPrinted>
  <dcterms:created xsi:type="dcterms:W3CDTF">2012-10-15T22:47:51Z</dcterms:created>
  <dcterms:modified xsi:type="dcterms:W3CDTF">2016-09-23T17:35:25Z</dcterms:modified>
</cp:coreProperties>
</file>