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542" r:id="rId2"/>
    <p:sldId id="827" r:id="rId3"/>
    <p:sldId id="833" r:id="rId4"/>
    <p:sldId id="877" r:id="rId5"/>
    <p:sldId id="835" r:id="rId6"/>
    <p:sldId id="878" r:id="rId7"/>
    <p:sldId id="839" r:id="rId8"/>
    <p:sldId id="841" r:id="rId9"/>
    <p:sldId id="840" r:id="rId10"/>
    <p:sldId id="842" r:id="rId11"/>
    <p:sldId id="930" r:id="rId12"/>
    <p:sldId id="883" r:id="rId13"/>
    <p:sldId id="931" r:id="rId14"/>
    <p:sldId id="847" r:id="rId15"/>
    <p:sldId id="887" r:id="rId16"/>
    <p:sldId id="849" r:id="rId17"/>
    <p:sldId id="851" r:id="rId18"/>
    <p:sldId id="893" r:id="rId19"/>
    <p:sldId id="894" r:id="rId20"/>
    <p:sldId id="942" r:id="rId21"/>
    <p:sldId id="943" r:id="rId22"/>
    <p:sldId id="925" r:id="rId23"/>
    <p:sldId id="856" r:id="rId24"/>
    <p:sldId id="929" r:id="rId25"/>
    <p:sldId id="857" r:id="rId26"/>
    <p:sldId id="908" r:id="rId27"/>
    <p:sldId id="909" r:id="rId28"/>
    <p:sldId id="911" r:id="rId29"/>
    <p:sldId id="912" r:id="rId30"/>
    <p:sldId id="914" r:id="rId31"/>
    <p:sldId id="915" r:id="rId32"/>
    <p:sldId id="918" r:id="rId33"/>
    <p:sldId id="919" r:id="rId34"/>
    <p:sldId id="940" r:id="rId35"/>
    <p:sldId id="941" r:id="rId36"/>
    <p:sldId id="926" r:id="rId37"/>
    <p:sldId id="920" r:id="rId38"/>
    <p:sldId id="921" r:id="rId39"/>
    <p:sldId id="922" r:id="rId40"/>
    <p:sldId id="923" r:id="rId41"/>
    <p:sldId id="924" r:id="rId42"/>
    <p:sldId id="927" r:id="rId43"/>
    <p:sldId id="928" r:id="rId44"/>
    <p:sldId id="932" r:id="rId45"/>
    <p:sldId id="933" r:id="rId46"/>
    <p:sldId id="934" r:id="rId47"/>
    <p:sldId id="935" r:id="rId48"/>
    <p:sldId id="936" r:id="rId49"/>
    <p:sldId id="937" r:id="rId50"/>
    <p:sldId id="938" r:id="rId51"/>
  </p:sldIdLst>
  <p:sldSz cx="9144000" cy="6858000" type="screen4x3"/>
  <p:notesSz cx="7302500" cy="9586913"/>
  <p:custDataLst>
    <p:tags r:id="rId5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6F5BD"/>
    <a:srgbClr val="CC6600"/>
    <a:srgbClr val="990000"/>
    <a:srgbClr val="D5F1CF"/>
    <a:srgbClr val="F1C7C7"/>
    <a:srgbClr val="CDF1C5"/>
    <a:srgbClr val="FF9999"/>
    <a:srgbClr val="A8E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31" autoAdjust="0"/>
    <p:restoredTop sz="98462" autoAdjust="0"/>
  </p:normalViewPr>
  <p:slideViewPr>
    <p:cSldViewPr snapToObjects="1">
      <p:cViewPr varScale="1">
        <p:scale>
          <a:sx n="87" d="100"/>
          <a:sy n="87" d="100"/>
        </p:scale>
        <p:origin x="1185" y="1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42" d="100"/>
          <a:sy n="42" d="100"/>
        </p:scale>
        <p:origin x="-1728" y="-120"/>
      </p:cViewPr>
      <p:guideLst>
        <p:guide orient="horz" pos="3019"/>
        <p:guide pos="23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693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85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Why multiply?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Stop and ask students to work out what this</a:t>
            </a:r>
            <a:r>
              <a:rPr lang="en-US" baseline="0" dirty="0">
                <a:latin typeface="Times New Roman" pitchFamily="-96" charset="0"/>
              </a:rPr>
              <a:t> might print.</a:t>
            </a:r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22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the pseudo</a:t>
            </a:r>
            <a:r>
              <a:rPr lang="en-US" baseline="0" dirty="0"/>
              <a:t>-code for the assembly, which field / element is being accessed?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309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36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43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6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Board:</a:t>
            </a:r>
            <a:r>
              <a:rPr lang="en-US" baseline="0" dirty="0">
                <a:latin typeface="Times New Roman" pitchFamily="-96" charset="0"/>
              </a:rPr>
              <a:t> show 3D example: a[2][3][2] to illustrate the idea of row major as enumerating indices from right to left</a:t>
            </a:r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721E2-1DC1-4E8F-B6C1-4E2A97596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2D0FF-28DA-4C73-BF5F-423BAD45C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52D90-7953-4C6D-B4C9-CEC3ABF77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ransition/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8134672" cy="2406650"/>
          </a:xfrm>
        </p:spPr>
        <p:txBody>
          <a:bodyPr/>
          <a:lstStyle/>
          <a:p>
            <a:pPr marL="0" indent="0"/>
            <a:r>
              <a:rPr lang="en-US" dirty="0">
                <a:latin typeface="Calibri" pitchFamily="-96" charset="0"/>
              </a:rPr>
              <a:t>Machine-Level Programming IV: Data</a:t>
            </a:r>
            <a:br>
              <a:rPr lang="en-US" dirty="0">
                <a:latin typeface="Calibri" pitchFamily="-96" charset="0"/>
              </a:rPr>
            </a:br>
            <a:br>
              <a:rPr lang="en-US" dirty="0">
                <a:latin typeface="Calibri" pitchFamily="-96" charset="0"/>
              </a:rPr>
            </a:br>
            <a:r>
              <a:rPr lang="en-US" sz="2000" b="0" dirty="0">
                <a:latin typeface="Calibri" pitchFamily="-96" charset="0"/>
              </a:rPr>
              <a:t>15-213: Introduction to Computer Systems</a:t>
            </a:r>
            <a:br>
              <a:rPr lang="en-US" b="0" dirty="0">
                <a:latin typeface="Calibri" pitchFamily="-96" charset="0"/>
              </a:rPr>
            </a:br>
            <a:r>
              <a:rPr lang="en-US" sz="2000" b="0" dirty="0">
                <a:latin typeface="Calibri" pitchFamily="-96" charset="0"/>
              </a:rPr>
              <a:t>8</a:t>
            </a:r>
            <a:r>
              <a:rPr lang="en-US" sz="2000" b="0" baseline="30000" dirty="0">
                <a:latin typeface="Calibri" pitchFamily="-96" charset="0"/>
              </a:rPr>
              <a:t>th</a:t>
            </a:r>
            <a:r>
              <a:rPr lang="en-US" sz="2000" b="0" dirty="0">
                <a:latin typeface="Calibri" pitchFamily="-96" charset="0"/>
              </a:rPr>
              <a:t> Lecture, September 22, 2016</a:t>
            </a:r>
          </a:p>
        </p:txBody>
      </p:sp>
      <p:sp>
        <p:nvSpPr>
          <p:cNvPr id="17410" name="Subtitle 2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7678738" cy="1752600"/>
          </a:xfrm>
        </p:spPr>
        <p:txBody>
          <a:bodyPr/>
          <a:lstStyle/>
          <a:p>
            <a:r>
              <a:rPr lang="en-US" b="1" dirty="0">
                <a:latin typeface="Calibri" pitchFamily="-96" charset="0"/>
              </a:rPr>
              <a:t>Instructor:</a:t>
            </a:r>
            <a:r>
              <a:rPr lang="en-US" dirty="0">
                <a:latin typeface="Calibri" pitchFamily="-96" charset="0"/>
              </a:rPr>
              <a:t> </a:t>
            </a:r>
          </a:p>
          <a:p>
            <a:r>
              <a:rPr lang="en-US" dirty="0">
                <a:latin typeface="Calibri" pitchFamily="-96" charset="0"/>
              </a:rPr>
              <a:t>     Phil Gibbons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5957887" cy="1450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Row Vectors</a:t>
            </a: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b="1" dirty="0">
                <a:solidFill>
                  <a:srgbClr val="C00000"/>
                </a:solidFill>
                <a:latin typeface="Courier New" pitchFamily="-96" charset="0"/>
              </a:rPr>
              <a:t>[i]</a:t>
            </a:r>
            <a:r>
              <a:rPr lang="en-US" dirty="0">
                <a:solidFill>
                  <a:srgbClr val="C00000"/>
                </a:solidFill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array of </a:t>
            </a:r>
            <a:r>
              <a:rPr lang="en-US" i="1" dirty="0">
                <a:latin typeface="Calibri" pitchFamily="-96" charset="0"/>
              </a:rPr>
              <a:t>C</a:t>
            </a:r>
            <a:r>
              <a:rPr lang="en-US" dirty="0">
                <a:latin typeface="Calibri" pitchFamily="-96" charset="0"/>
              </a:rPr>
              <a:t> elements</a:t>
            </a:r>
          </a:p>
          <a:p>
            <a:pPr lvl="1"/>
            <a:r>
              <a:rPr lang="en-US" dirty="0">
                <a:latin typeface="Calibri" pitchFamily="-96" charset="0"/>
              </a:rPr>
              <a:t>Each element of type </a:t>
            </a:r>
            <a:r>
              <a:rPr lang="en-US" i="1" dirty="0">
                <a:latin typeface="Calibri" pitchFamily="-96" charset="0"/>
              </a:rPr>
              <a:t>T </a:t>
            </a:r>
            <a:r>
              <a:rPr lang="en-US" dirty="0">
                <a:latin typeface="Calibri" pitchFamily="-96" charset="0"/>
              </a:rPr>
              <a:t>requires </a:t>
            </a:r>
            <a:r>
              <a:rPr lang="en-US" i="1" dirty="0">
                <a:latin typeface="Calibri" pitchFamily="-96" charset="0"/>
              </a:rPr>
              <a:t>K </a:t>
            </a:r>
            <a:r>
              <a:rPr lang="en-US" dirty="0">
                <a:latin typeface="Calibri" pitchFamily="-96" charset="0"/>
              </a:rPr>
              <a:t>bytes</a:t>
            </a:r>
          </a:p>
          <a:p>
            <a:pPr lvl="1"/>
            <a:r>
              <a:rPr lang="en-US" dirty="0">
                <a:latin typeface="Calibri" pitchFamily="-96" charset="0"/>
              </a:rPr>
              <a:t>Starting address </a:t>
            </a:r>
            <a:r>
              <a:rPr lang="en-US" b="1" dirty="0">
                <a:latin typeface="Courier New" pitchFamily="-96" charset="0"/>
              </a:rPr>
              <a:t>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* (C * K)</a:t>
            </a:r>
          </a:p>
        </p:txBody>
      </p:sp>
      <p:grpSp>
        <p:nvGrpSpPr>
          <p:cNvPr id="80900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0927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497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[0]</a:t>
                </a:r>
              </a:p>
            </p:txBody>
          </p:sp>
          <p:sp>
            <p:nvSpPr>
              <p:cNvPr id="310280" name="Rectangle 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[C-1]</a:t>
                </a:r>
              </a:p>
            </p:txBody>
          </p:sp>
        </p:grpSp>
        <p:sp>
          <p:nvSpPr>
            <p:cNvPr id="80928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9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0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1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2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 dirty="0">
                  <a:latin typeface="Courier New" pitchFamily="-96" charset="0"/>
                </a:rPr>
                <a:t>A</a:t>
              </a:r>
              <a:r>
                <a:rPr lang="en-US" sz="1600" dirty="0">
                  <a:solidFill>
                    <a:srgbClr val="C00000"/>
                  </a:solidFill>
                  <a:latin typeface="Courier New" pitchFamily="-96" charset="0"/>
                </a:rPr>
                <a:t>[i]</a:t>
              </a:r>
              <a:endParaRPr lang="en-US" sz="1600" b="0" dirty="0">
                <a:solidFill>
                  <a:srgbClr val="C00000"/>
                </a:solidFill>
                <a:latin typeface="Calibri" pitchFamily="-96" charset="0"/>
              </a:endParaRPr>
            </a:p>
          </p:txBody>
        </p:sp>
      </p:grpSp>
      <p:grpSp>
        <p:nvGrpSpPr>
          <p:cNvPr id="80901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0919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0924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25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26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20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1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2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3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 dirty="0">
                  <a:latin typeface="Courier New" pitchFamily="-96" charset="0"/>
                </a:rPr>
                <a:t>A</a:t>
              </a:r>
              <a:r>
                <a:rPr lang="en-US" sz="1600" dirty="0">
                  <a:solidFill>
                    <a:srgbClr val="C00000"/>
                  </a:solidFill>
                  <a:latin typeface="Courier New" pitchFamily="-96" charset="0"/>
                </a:rPr>
                <a:t>[R-1]</a:t>
              </a:r>
              <a:endParaRPr lang="en-US" sz="1600" b="0" dirty="0">
                <a:solidFill>
                  <a:srgbClr val="C00000"/>
                </a:solidFill>
                <a:latin typeface="Calibri" pitchFamily="-96" charset="0"/>
              </a:endParaRPr>
            </a:p>
          </p:txBody>
        </p:sp>
      </p:grpSp>
      <p:sp>
        <p:nvSpPr>
          <p:cNvPr id="80902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903" name="Text Box 25"/>
          <p:cNvSpPr txBox="1">
            <a:spLocks noChangeArrowheads="1"/>
          </p:cNvSpPr>
          <p:nvPr/>
        </p:nvSpPr>
        <p:spPr bwMode="auto">
          <a:xfrm>
            <a:off x="338138" y="571817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0904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0906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0911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0916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17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18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12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3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4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 dirty="0">
                  <a:latin typeface="Courier New" pitchFamily="-96" charset="0"/>
                </a:rPr>
                <a:t>A</a:t>
              </a:r>
              <a:r>
                <a:rPr lang="en-US" sz="1600" dirty="0">
                  <a:solidFill>
                    <a:srgbClr val="C00000"/>
                  </a:solidFill>
                  <a:latin typeface="Courier New" pitchFamily="-96" charset="0"/>
                </a:rPr>
                <a:t>[0]</a:t>
              </a:r>
              <a:endParaRPr lang="en-US" sz="1600" b="0" dirty="0">
                <a:solidFill>
                  <a:srgbClr val="C00000"/>
                </a:solidFill>
                <a:latin typeface="Calibri" pitchFamily="-96" charset="0"/>
              </a:endParaRPr>
            </a:p>
          </p:txBody>
        </p:sp>
        <p:sp>
          <p:nvSpPr>
            <p:cNvPr id="80915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0310" name="Text Box 38"/>
          <p:cNvSpPr txBox="1">
            <a:spLocks noChangeArrowheads="1"/>
          </p:cNvSpPr>
          <p:nvPr/>
        </p:nvSpPr>
        <p:spPr bwMode="auto">
          <a:xfrm>
            <a:off x="3595688" y="5715000"/>
            <a:ext cx="18145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*C*4)</a:t>
            </a:r>
          </a:p>
        </p:txBody>
      </p:sp>
      <p:sp>
        <p:nvSpPr>
          <p:cNvPr id="310311" name="Text Box 39"/>
          <p:cNvSpPr txBox="1">
            <a:spLocks noChangeArrowheads="1"/>
          </p:cNvSpPr>
          <p:nvPr/>
        </p:nvSpPr>
        <p:spPr bwMode="auto">
          <a:xfrm>
            <a:off x="6553200" y="5715000"/>
            <a:ext cx="2286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0909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0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493713"/>
            <a:ext cx="7645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 Code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4267200"/>
            <a:ext cx="7404100" cy="24384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Row Vector</a:t>
            </a: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[index]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Starting address </a:t>
            </a:r>
            <a:r>
              <a:rPr lang="en-US" b="1" dirty="0">
                <a:latin typeface="Courier New" pitchFamily="-96" charset="0"/>
              </a:rPr>
              <a:t>pgh+20*index</a:t>
            </a:r>
          </a:p>
          <a:p>
            <a:r>
              <a:rPr lang="en-US" dirty="0">
                <a:latin typeface="Calibri" pitchFamily="-96" charset="0"/>
              </a:rPr>
              <a:t>Machine Code</a:t>
            </a:r>
          </a:p>
          <a:p>
            <a:pPr lvl="1"/>
            <a:r>
              <a:rPr lang="en-US" dirty="0">
                <a:latin typeface="Calibri" pitchFamily="-96" charset="0"/>
              </a:rPr>
              <a:t>Computes and returns address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+ 4*(index+4*index)</a:t>
            </a:r>
          </a:p>
          <a:p>
            <a:endParaRPr lang="en-US" b="0" i="1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</p:txBody>
      </p:sp>
      <p:sp>
        <p:nvSpPr>
          <p:cNvPr id="84995" name="Rectangle 4"/>
          <p:cNvSpPr>
            <a:spLocks noChangeArrowheads="1"/>
          </p:cNvSpPr>
          <p:nvPr/>
        </p:nvSpPr>
        <p:spPr bwMode="auto">
          <a:xfrm>
            <a:off x="4777680" y="1988840"/>
            <a:ext cx="41148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get_pgh_zip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1301" name="Rectangle 5"/>
          <p:cNvSpPr>
            <a:spLocks noChangeArrowheads="1"/>
          </p:cNvSpPr>
          <p:nvPr/>
        </p:nvSpPr>
        <p:spPr bwMode="auto">
          <a:xfrm>
            <a:off x="495300" y="3204779"/>
            <a:ext cx="6781800" cy="92551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(%rdi,%rdi,4),%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 *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(,%rax,4),%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(20 * index)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66700" y="1124341"/>
            <a:ext cx="6324600" cy="1288495"/>
            <a:chOff x="1066800" y="2671762"/>
            <a:chExt cx="6324600" cy="1288495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295400" y="34385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066800" y="3590925"/>
              <a:ext cx="600232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latin typeface="Courier New" pitchFamily="-96" charset="0"/>
                </a:rPr>
                <a:t>pgh</a:t>
              </a:r>
              <a:endParaRPr lang="en-US" sz="1800" dirty="0">
                <a:latin typeface="Courier New" pitchFamily="-96" charset="0"/>
              </a:endParaRPr>
            </a:p>
          </p:txBody>
        </p:sp>
        <p:grpSp>
          <p:nvGrpSpPr>
            <p:cNvPr id="18" name="Group 19"/>
            <p:cNvGrpSpPr>
              <a:grpSpLocks/>
            </p:cNvGrpSpPr>
            <p:nvPr/>
          </p:nvGrpSpPr>
          <p:grpSpPr bwMode="auto">
            <a:xfrm>
              <a:off x="1295400" y="2676525"/>
              <a:ext cx="1524000" cy="762000"/>
              <a:chOff x="816" y="2640"/>
              <a:chExt cx="960" cy="480"/>
            </a:xfrm>
          </p:grpSpPr>
          <p:sp>
            <p:nvSpPr>
              <p:cNvPr id="19" name="Rectangle 20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0" name="Rectangle 21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1" name="Rectangle 22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2" name="Rectangle 23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0</a:t>
                </a:r>
              </a:p>
            </p:txBody>
          </p:sp>
          <p:sp>
            <p:nvSpPr>
              <p:cNvPr id="23" name="Rectangle 24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6</a:t>
                </a:r>
              </a:p>
            </p:txBody>
          </p:sp>
        </p:grpSp>
        <p:grpSp>
          <p:nvGrpSpPr>
            <p:cNvPr id="24" name="Group 25"/>
            <p:cNvGrpSpPr>
              <a:grpSpLocks/>
            </p:cNvGrpSpPr>
            <p:nvPr/>
          </p:nvGrpSpPr>
          <p:grpSpPr bwMode="auto">
            <a:xfrm>
              <a:off x="2819400" y="2676525"/>
              <a:ext cx="1524000" cy="762000"/>
              <a:chOff x="816" y="2640"/>
              <a:chExt cx="960" cy="480"/>
            </a:xfrm>
          </p:grpSpPr>
          <p:sp>
            <p:nvSpPr>
              <p:cNvPr id="25" name="Rectangle 26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6" name="Rectangle 27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7" name="Rectangle 28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8" name="Rectangle 29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9" name="Rectangle 30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</a:t>
                </a:r>
              </a:p>
            </p:txBody>
          </p:sp>
        </p:grpSp>
        <p:grpSp>
          <p:nvGrpSpPr>
            <p:cNvPr id="30" name="Group 31"/>
            <p:cNvGrpSpPr>
              <a:grpSpLocks/>
            </p:cNvGrpSpPr>
            <p:nvPr/>
          </p:nvGrpSpPr>
          <p:grpSpPr bwMode="auto">
            <a:xfrm>
              <a:off x="4343400" y="2676525"/>
              <a:ext cx="1524000" cy="762000"/>
              <a:chOff x="816" y="2640"/>
              <a:chExt cx="960" cy="480"/>
            </a:xfrm>
          </p:grpSpPr>
          <p:sp>
            <p:nvSpPr>
              <p:cNvPr id="31" name="Rectangle 32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2" name="Rectangle 33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33" name="Rectangle 34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34" name="Rectangle 35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5" name="Rectangle 36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7</a:t>
                </a:r>
              </a:p>
            </p:txBody>
          </p:sp>
        </p:grpSp>
        <p:grpSp>
          <p:nvGrpSpPr>
            <p:cNvPr id="36" name="Group 37"/>
            <p:cNvGrpSpPr>
              <a:grpSpLocks/>
            </p:cNvGrpSpPr>
            <p:nvPr/>
          </p:nvGrpSpPr>
          <p:grpSpPr bwMode="auto">
            <a:xfrm>
              <a:off x="5867400" y="2671762"/>
              <a:ext cx="1524000" cy="766763"/>
              <a:chOff x="816" y="2637"/>
              <a:chExt cx="960" cy="483"/>
            </a:xfrm>
          </p:grpSpPr>
          <p:sp>
            <p:nvSpPr>
              <p:cNvPr id="37" name="Rectangle 38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8" name="Rectangle 39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9" name="Rectangle 40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40" name="Rectangle 41"/>
              <p:cNvSpPr>
                <a:spLocks noChangeArrowheads="1"/>
              </p:cNvSpPr>
              <p:nvPr/>
            </p:nvSpPr>
            <p:spPr bwMode="auto">
              <a:xfrm>
                <a:off x="1392" y="2637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41" name="Rectangle 42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</p:grpSp>
        <p:sp>
          <p:nvSpPr>
            <p:cNvPr id="42" name="Rectangle 43"/>
            <p:cNvSpPr>
              <a:spLocks noChangeArrowheads="1"/>
            </p:cNvSpPr>
            <p:nvPr/>
          </p:nvSpPr>
          <p:spPr bwMode="auto">
            <a:xfrm>
              <a:off x="1295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3" name="Rectangle 44"/>
            <p:cNvSpPr>
              <a:spLocks noChangeArrowheads="1"/>
            </p:cNvSpPr>
            <p:nvPr/>
          </p:nvSpPr>
          <p:spPr bwMode="auto">
            <a:xfrm>
              <a:off x="2819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4" name="Rectangle 45"/>
            <p:cNvSpPr>
              <a:spLocks noChangeArrowheads="1"/>
            </p:cNvSpPr>
            <p:nvPr/>
          </p:nvSpPr>
          <p:spPr bwMode="auto">
            <a:xfrm>
              <a:off x="4343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5" name="Rectangle 46"/>
            <p:cNvSpPr>
              <a:spLocks noChangeArrowheads="1"/>
            </p:cNvSpPr>
            <p:nvPr/>
          </p:nvSpPr>
          <p:spPr bwMode="auto">
            <a:xfrm>
              <a:off x="5867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6" name="Line 8"/>
            <p:cNvSpPr>
              <a:spLocks noChangeShapeType="1"/>
            </p:cNvSpPr>
            <p:nvPr/>
          </p:nvSpPr>
          <p:spPr bwMode="auto">
            <a:xfrm flipV="1">
              <a:off x="4334732" y="3438525"/>
              <a:ext cx="0" cy="22860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Text Box 9"/>
            <p:cNvSpPr txBox="1">
              <a:spLocks noChangeArrowheads="1"/>
            </p:cNvSpPr>
            <p:nvPr/>
          </p:nvSpPr>
          <p:spPr bwMode="auto">
            <a:xfrm>
              <a:off x="4106132" y="3590925"/>
              <a:ext cx="1011815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C00000"/>
                  </a:solidFill>
                  <a:latin typeface="Courier New" pitchFamily="-96" charset="0"/>
                </a:rPr>
                <a:t>pgh</a:t>
              </a:r>
              <a:r>
                <a:rPr lang="en-US" sz="1800" dirty="0">
                  <a:solidFill>
                    <a:srgbClr val="C00000"/>
                  </a:solidFill>
                  <a:latin typeface="Courier New" pitchFamily="-96" charset="0"/>
                </a:rPr>
                <a:t>[2]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060175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Nested Array Element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7786687" cy="1450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b="1" dirty="0" err="1">
                <a:solidFill>
                  <a:srgbClr val="0070C0"/>
                </a:solidFill>
                <a:latin typeface="Courier New" pitchFamily="-96" charset="0"/>
              </a:rPr>
              <a:t>i</a:t>
            </a:r>
            <a:r>
              <a:rPr lang="en-US" b="1" dirty="0">
                <a:latin typeface="Courier New" pitchFamily="-96" charset="0"/>
              </a:rPr>
              <a:t>][</a:t>
            </a:r>
            <a:r>
              <a:rPr lang="en-US" b="1" dirty="0">
                <a:solidFill>
                  <a:srgbClr val="C00000"/>
                </a:solidFill>
                <a:latin typeface="Courier New" pitchFamily="-96" charset="0"/>
              </a:rPr>
              <a:t>j</a:t>
            </a:r>
            <a:r>
              <a:rPr lang="en-US" b="1" dirty="0">
                <a:latin typeface="Courier New" pitchFamily="-96" charset="0"/>
              </a:rPr>
              <a:t>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element of type </a:t>
            </a:r>
            <a:r>
              <a:rPr lang="en-US" i="1" dirty="0">
                <a:latin typeface="Calibri" pitchFamily="-96" charset="0"/>
              </a:rPr>
              <a:t>T, </a:t>
            </a:r>
            <a:r>
              <a:rPr lang="en-US" dirty="0">
                <a:latin typeface="Calibri" pitchFamily="-96" charset="0"/>
              </a:rPr>
              <a:t>which requires </a:t>
            </a:r>
            <a:r>
              <a:rPr lang="en-US" i="1" dirty="0">
                <a:latin typeface="Calibri" pitchFamily="-96" charset="0"/>
              </a:rPr>
              <a:t>K</a:t>
            </a:r>
            <a:r>
              <a:rPr lang="en-US" dirty="0">
                <a:latin typeface="Calibri" pitchFamily="-96" charset="0"/>
              </a:rPr>
              <a:t> bytes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  </a:t>
            </a:r>
            <a:r>
              <a:rPr lang="en-US" b="1" dirty="0">
                <a:latin typeface="Courier New" pitchFamily="-96" charset="0"/>
              </a:rPr>
              <a:t>A +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 * (C * K)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 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 * K </a:t>
            </a:r>
            <a:b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A + (i * C + j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* K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87044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7073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 • • •                      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920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[j]</a:t>
                </a:r>
              </a:p>
            </p:txBody>
          </p:sp>
        </p:grpSp>
        <p:sp>
          <p:nvSpPr>
            <p:cNvPr id="87074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5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6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7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8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7045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7065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7070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71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72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66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7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8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9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7046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7" name="Text Box 25"/>
          <p:cNvSpPr txBox="1">
            <a:spLocks noChangeArrowheads="1"/>
          </p:cNvSpPr>
          <p:nvPr/>
        </p:nvSpPr>
        <p:spPr bwMode="auto">
          <a:xfrm>
            <a:off x="331788" y="572452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7048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49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7050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7057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7062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63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64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58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59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0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7061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7051" name="Text Box 38"/>
          <p:cNvSpPr txBox="1">
            <a:spLocks noChangeArrowheads="1"/>
          </p:cNvSpPr>
          <p:nvPr/>
        </p:nvSpPr>
        <p:spPr bwMode="auto">
          <a:xfrm>
            <a:off x="2944813" y="5724525"/>
            <a:ext cx="1447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 err="1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*C*4)</a:t>
            </a:r>
          </a:p>
        </p:txBody>
      </p:sp>
      <p:sp>
        <p:nvSpPr>
          <p:cNvPr id="87052" name="Text Box 39"/>
          <p:cNvSpPr txBox="1">
            <a:spLocks noChangeArrowheads="1"/>
          </p:cNvSpPr>
          <p:nvPr/>
        </p:nvSpPr>
        <p:spPr bwMode="auto">
          <a:xfrm>
            <a:off x="6324600" y="5724525"/>
            <a:ext cx="20574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7053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54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sp>
        <p:nvSpPr>
          <p:cNvPr id="87055" name="Line 27"/>
          <p:cNvSpPr>
            <a:spLocks noChangeShapeType="1"/>
          </p:cNvSpPr>
          <p:nvPr/>
        </p:nvSpPr>
        <p:spPr bwMode="auto">
          <a:xfrm flipV="1">
            <a:off x="4648200" y="5497513"/>
            <a:ext cx="0" cy="674687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38"/>
          <p:cNvSpPr txBox="1">
            <a:spLocks noChangeArrowheads="1"/>
          </p:cNvSpPr>
          <p:nvPr/>
        </p:nvSpPr>
        <p:spPr bwMode="auto">
          <a:xfrm>
            <a:off x="3370263" y="6168379"/>
            <a:ext cx="29543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990000"/>
                </a:solidFill>
                <a:latin typeface="Courier New" pitchFamily="-96" charset="0"/>
              </a:rPr>
              <a:t>A+(i</a:t>
            </a:r>
            <a:r>
              <a:rPr lang="en-US" dirty="0">
                <a:solidFill>
                  <a:srgbClr val="990000"/>
                </a:solidFill>
                <a:latin typeface="Courier New" pitchFamily="-96" charset="0"/>
              </a:rPr>
              <a:t>*C*4)+(j*4)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3"/>
            <a:ext cx="8280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Element Access Code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653136"/>
            <a:ext cx="8320088" cy="1749896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[index][dig]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int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Address: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+ 20*index + 4*dig</a:t>
            </a:r>
          </a:p>
          <a:p>
            <a:pPr marL="914400" lvl="2" indent="0">
              <a:buNone/>
            </a:pPr>
            <a:r>
              <a:rPr lang="en-US" dirty="0"/>
              <a:t>=  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+ 4*(5*index + dig)</a:t>
            </a:r>
          </a:p>
        </p:txBody>
      </p:sp>
      <p:sp>
        <p:nvSpPr>
          <p:cNvPr id="89091" name="Rectangle 4"/>
          <p:cNvSpPr>
            <a:spLocks noChangeArrowheads="1"/>
          </p:cNvSpPr>
          <p:nvPr/>
        </p:nvSpPr>
        <p:spPr bwMode="auto">
          <a:xfrm>
            <a:off x="3679080" y="2115453"/>
            <a:ext cx="5357416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[index][dig];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474140" y="3680778"/>
            <a:ext cx="8001000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(%rdi,%rdi,4),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(,%rsi,4),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M[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+ 4*(5*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)]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66700" y="1124341"/>
            <a:ext cx="6324600" cy="1288495"/>
            <a:chOff x="1066800" y="2671762"/>
            <a:chExt cx="6324600" cy="1288495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295400" y="34385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066800" y="3590925"/>
              <a:ext cx="600232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latin typeface="Courier New" pitchFamily="-96" charset="0"/>
                </a:rPr>
                <a:t>pgh</a:t>
              </a:r>
              <a:endParaRPr lang="en-US" sz="1800" dirty="0">
                <a:latin typeface="Courier New" pitchFamily="-96" charset="0"/>
              </a:endParaRPr>
            </a:p>
          </p:txBody>
        </p:sp>
        <p:grpSp>
          <p:nvGrpSpPr>
            <p:cNvPr id="10" name="Group 19"/>
            <p:cNvGrpSpPr>
              <a:grpSpLocks/>
            </p:cNvGrpSpPr>
            <p:nvPr/>
          </p:nvGrpSpPr>
          <p:grpSpPr bwMode="auto">
            <a:xfrm>
              <a:off x="1295400" y="2676525"/>
              <a:ext cx="1524000" cy="762000"/>
              <a:chOff x="816" y="2640"/>
              <a:chExt cx="960" cy="480"/>
            </a:xfrm>
          </p:grpSpPr>
          <p:sp>
            <p:nvSpPr>
              <p:cNvPr id="33" name="Rectangle 20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4" name="Rectangle 21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5" name="Rectangle 22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36" name="Rectangle 23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0</a:t>
                </a:r>
              </a:p>
            </p:txBody>
          </p:sp>
          <p:sp>
            <p:nvSpPr>
              <p:cNvPr id="37" name="Rectangle 24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6</a:t>
                </a:r>
              </a:p>
            </p:txBody>
          </p:sp>
        </p:grpSp>
        <p:grpSp>
          <p:nvGrpSpPr>
            <p:cNvPr id="11" name="Group 25"/>
            <p:cNvGrpSpPr>
              <a:grpSpLocks/>
            </p:cNvGrpSpPr>
            <p:nvPr/>
          </p:nvGrpSpPr>
          <p:grpSpPr bwMode="auto">
            <a:xfrm>
              <a:off x="2819400" y="2676525"/>
              <a:ext cx="1524000" cy="762000"/>
              <a:chOff x="816" y="2640"/>
              <a:chExt cx="960" cy="480"/>
            </a:xfrm>
          </p:grpSpPr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 dirty="0">
                    <a:solidFill>
                      <a:srgbClr val="C00000"/>
                    </a:solidFill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0" name="Rectangle 28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2" name="Rectangle 30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</a:t>
                </a: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4343400" y="2676525"/>
              <a:ext cx="1524000" cy="762000"/>
              <a:chOff x="816" y="2640"/>
              <a:chExt cx="960" cy="480"/>
            </a:xfrm>
          </p:grpSpPr>
          <p:sp>
            <p:nvSpPr>
              <p:cNvPr id="23" name="Rectangle 32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33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34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35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6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7</a:t>
                </a:r>
              </a:p>
            </p:txBody>
          </p:sp>
        </p:grpSp>
        <p:grpSp>
          <p:nvGrpSpPr>
            <p:cNvPr id="13" name="Group 37"/>
            <p:cNvGrpSpPr>
              <a:grpSpLocks/>
            </p:cNvGrpSpPr>
            <p:nvPr/>
          </p:nvGrpSpPr>
          <p:grpSpPr bwMode="auto">
            <a:xfrm>
              <a:off x="5867400" y="2671762"/>
              <a:ext cx="1524000" cy="766763"/>
              <a:chOff x="816" y="2637"/>
              <a:chExt cx="960" cy="483"/>
            </a:xfrm>
          </p:grpSpPr>
          <p:sp>
            <p:nvSpPr>
              <p:cNvPr id="18" name="Rectangle 38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19" name="Rectangle 39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0" name="Rectangle 40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1" name="Rectangle 41"/>
              <p:cNvSpPr>
                <a:spLocks noChangeArrowheads="1"/>
              </p:cNvSpPr>
              <p:nvPr/>
            </p:nvSpPr>
            <p:spPr bwMode="auto">
              <a:xfrm>
                <a:off x="1392" y="2637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2" name="Rectangle 42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</p:grpSp>
        <p:sp>
          <p:nvSpPr>
            <p:cNvPr id="14" name="Rectangle 43"/>
            <p:cNvSpPr>
              <a:spLocks noChangeArrowheads="1"/>
            </p:cNvSpPr>
            <p:nvPr/>
          </p:nvSpPr>
          <p:spPr bwMode="auto">
            <a:xfrm>
              <a:off x="1295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5" name="Rectangle 44"/>
            <p:cNvSpPr>
              <a:spLocks noChangeArrowheads="1"/>
            </p:cNvSpPr>
            <p:nvPr/>
          </p:nvSpPr>
          <p:spPr bwMode="auto">
            <a:xfrm>
              <a:off x="2819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6" name="Rectangle 45"/>
            <p:cNvSpPr>
              <a:spLocks noChangeArrowheads="1"/>
            </p:cNvSpPr>
            <p:nvPr/>
          </p:nvSpPr>
          <p:spPr bwMode="auto">
            <a:xfrm>
              <a:off x="4343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7" name="Rectangle 46"/>
            <p:cNvSpPr>
              <a:spLocks noChangeArrowheads="1"/>
            </p:cNvSpPr>
            <p:nvPr/>
          </p:nvSpPr>
          <p:spPr bwMode="auto">
            <a:xfrm>
              <a:off x="5867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38" name="Line 8"/>
            <p:cNvSpPr>
              <a:spLocks noChangeShapeType="1"/>
            </p:cNvSpPr>
            <p:nvPr/>
          </p:nvSpPr>
          <p:spPr bwMode="auto">
            <a:xfrm flipV="1">
              <a:off x="3125373" y="3438525"/>
              <a:ext cx="0" cy="22860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Text Box 9"/>
            <p:cNvSpPr txBox="1">
              <a:spLocks noChangeArrowheads="1"/>
            </p:cNvSpPr>
            <p:nvPr/>
          </p:nvSpPr>
          <p:spPr bwMode="auto">
            <a:xfrm>
              <a:off x="2885951" y="3590925"/>
              <a:ext cx="142539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C00000"/>
                  </a:solidFill>
                  <a:latin typeface="Courier New" pitchFamily="-96" charset="0"/>
                </a:rPr>
                <a:t>pgh</a:t>
              </a:r>
              <a:r>
                <a:rPr lang="en-US" sz="1800" dirty="0">
                  <a:solidFill>
                    <a:srgbClr val="C00000"/>
                  </a:solidFill>
                  <a:latin typeface="Courier New" pitchFamily="-96" charset="0"/>
                </a:rPr>
                <a:t>[1][1]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9100509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7112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Multi-Level Array Example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65238"/>
            <a:ext cx="3505200" cy="228600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Variable </a:t>
            </a:r>
            <a:r>
              <a:rPr lang="en-US" sz="2000" dirty="0" err="1">
                <a:latin typeface="Courier New" pitchFamily="-96" charset="0"/>
              </a:rPr>
              <a:t>univ</a:t>
            </a:r>
            <a:r>
              <a:rPr lang="en-US" sz="2000" dirty="0">
                <a:latin typeface="Calibri" pitchFamily="-96" charset="0"/>
              </a:rPr>
              <a:t> denotes array of 3 elements</a:t>
            </a:r>
          </a:p>
          <a:p>
            <a:r>
              <a:rPr lang="en-US" sz="2000" dirty="0">
                <a:latin typeface="Calibri" pitchFamily="-96" charset="0"/>
              </a:rPr>
              <a:t>Each element is a pointer</a:t>
            </a:r>
          </a:p>
          <a:p>
            <a:pPr lvl="1"/>
            <a:r>
              <a:rPr lang="en-US" dirty="0">
                <a:latin typeface="Calibri" pitchFamily="-96" charset="0"/>
              </a:rPr>
              <a:t>8 bytes</a:t>
            </a:r>
          </a:p>
          <a:p>
            <a:r>
              <a:rPr lang="en-US" sz="2000" dirty="0">
                <a:latin typeface="Calibri" pitchFamily="-96" charset="0"/>
              </a:rPr>
              <a:t>Each pointer points to array of </a:t>
            </a:r>
            <a:r>
              <a:rPr lang="en-US" sz="2000" dirty="0" err="1">
                <a:latin typeface="Courier New" pitchFamily="-96" charset="0"/>
              </a:rPr>
              <a:t>int</a:t>
            </a:r>
            <a:r>
              <a:rPr lang="en-US" sz="2000" dirty="0" err="1">
                <a:latin typeface="Calibri" pitchFamily="-96" charset="0"/>
              </a:rPr>
              <a:t>’s</a:t>
            </a:r>
            <a:r>
              <a:rPr lang="en-US" sz="2000" dirty="0">
                <a:latin typeface="Calibri" pitchFamily="-96" charset="0"/>
              </a:rPr>
              <a:t> </a:t>
            </a:r>
          </a:p>
        </p:txBody>
      </p:sp>
      <p:sp>
        <p:nvSpPr>
          <p:cNvPr id="95235" name="Rectangle 4"/>
          <p:cNvSpPr>
            <a:spLocks noChangeArrowheads="1"/>
          </p:cNvSpPr>
          <p:nvPr/>
        </p:nvSpPr>
        <p:spPr bwMode="auto">
          <a:xfrm>
            <a:off x="228600" y="1371600"/>
            <a:ext cx="5257800" cy="92551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zip_dig cmu = { 1, 5, 2, 1, 3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mit = { 0, 2, 1, 3, 9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ucb = { 9, 4, 7, 2, 0 };</a:t>
            </a:r>
          </a:p>
        </p:txBody>
      </p:sp>
      <p:sp>
        <p:nvSpPr>
          <p:cNvPr id="95236" name="Rectangle 5"/>
          <p:cNvSpPr>
            <a:spLocks noChangeArrowheads="1"/>
          </p:cNvSpPr>
          <p:nvPr/>
        </p:nvSpPr>
        <p:spPr bwMode="auto">
          <a:xfrm>
            <a:off x="228600" y="2438400"/>
            <a:ext cx="5257800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UCOUNT 3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int *univ[UCOUNT] = {mit, cmu, ucb};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74650" y="3733800"/>
            <a:ext cx="8616950" cy="2663825"/>
            <a:chOff x="374650" y="3733800"/>
            <a:chExt cx="8616950" cy="266382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374650" y="4191000"/>
              <a:ext cx="1987549" cy="1530350"/>
              <a:chOff x="188" y="2112"/>
              <a:chExt cx="1252" cy="964"/>
            </a:xfrm>
          </p:grpSpPr>
          <p:sp>
            <p:nvSpPr>
              <p:cNvPr id="95301" name="Rectangle 8"/>
              <p:cNvSpPr>
                <a:spLocks noChangeArrowheads="1"/>
              </p:cNvSpPr>
              <p:nvPr/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36</a:t>
                </a:r>
              </a:p>
            </p:txBody>
          </p:sp>
          <p:sp>
            <p:nvSpPr>
              <p:cNvPr id="95302" name="Line 9"/>
              <p:cNvSpPr>
                <a:spLocks noChangeShapeType="1"/>
              </p:cNvSpPr>
              <p:nvPr/>
            </p:nvSpPr>
            <p:spPr bwMode="auto">
              <a:xfrm flipV="1">
                <a:off x="576" y="248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3" name="Text Box 10"/>
              <p:cNvSpPr txBox="1">
                <a:spLocks noChangeArrowheads="1"/>
              </p:cNvSpPr>
              <p:nvPr/>
            </p:nvSpPr>
            <p:spPr bwMode="auto">
              <a:xfrm>
                <a:off x="201" y="2363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>
                    <a:latin typeface="Courier New" pitchFamily="-96" charset="0"/>
                  </a:rPr>
                  <a:t>160</a:t>
                </a:r>
              </a:p>
            </p:txBody>
          </p:sp>
          <p:sp>
            <p:nvSpPr>
              <p:cNvPr id="95304" name="Rectangle 11"/>
              <p:cNvSpPr>
                <a:spLocks noChangeArrowheads="1"/>
              </p:cNvSpPr>
              <p:nvPr/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16</a:t>
                </a:r>
              </a:p>
            </p:txBody>
          </p:sp>
          <p:sp>
            <p:nvSpPr>
              <p:cNvPr id="95305" name="Rectangle 12"/>
              <p:cNvSpPr>
                <a:spLocks noChangeArrowheads="1"/>
              </p:cNvSpPr>
              <p:nvPr/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56</a:t>
                </a:r>
              </a:p>
            </p:txBody>
          </p:sp>
          <p:sp>
            <p:nvSpPr>
              <p:cNvPr id="95306" name="Line 13"/>
              <p:cNvSpPr>
                <a:spLocks noChangeShapeType="1"/>
              </p:cNvSpPr>
              <p:nvPr/>
            </p:nvSpPr>
            <p:spPr bwMode="auto">
              <a:xfrm flipV="1">
                <a:off x="576" y="272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7" name="Line 14"/>
              <p:cNvSpPr>
                <a:spLocks noChangeShapeType="1"/>
              </p:cNvSpPr>
              <p:nvPr/>
            </p:nvSpPr>
            <p:spPr bwMode="auto">
              <a:xfrm flipV="1">
                <a:off x="576" y="296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8" name="Text Box 15"/>
              <p:cNvSpPr txBox="1">
                <a:spLocks noChangeArrowheads="1"/>
              </p:cNvSpPr>
              <p:nvPr/>
            </p:nvSpPr>
            <p:spPr bwMode="auto">
              <a:xfrm>
                <a:off x="191" y="2612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168</a:t>
                </a:r>
              </a:p>
            </p:txBody>
          </p:sp>
          <p:sp>
            <p:nvSpPr>
              <p:cNvPr id="95309" name="Text Box 16"/>
              <p:cNvSpPr txBox="1">
                <a:spLocks noChangeArrowheads="1"/>
              </p:cNvSpPr>
              <p:nvPr/>
            </p:nvSpPr>
            <p:spPr bwMode="auto">
              <a:xfrm>
                <a:off x="188" y="2843"/>
                <a:ext cx="378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176</a:t>
                </a:r>
              </a:p>
            </p:txBody>
          </p:sp>
          <p:sp>
            <p:nvSpPr>
              <p:cNvPr id="95310" name="Text Box 17"/>
              <p:cNvSpPr txBox="1">
                <a:spLocks noChangeArrowheads="1"/>
              </p:cNvSpPr>
              <p:nvPr/>
            </p:nvSpPr>
            <p:spPr bwMode="auto">
              <a:xfrm>
                <a:off x="864" y="2112"/>
                <a:ext cx="462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>
                    <a:latin typeface="Courier New" pitchFamily="-96" charset="0"/>
                  </a:rPr>
                  <a:t>univ</a:t>
                </a:r>
              </a:p>
            </p:txBody>
          </p:sp>
          <p:sp>
            <p:nvSpPr>
              <p:cNvPr id="95311" name="Oval 18"/>
              <p:cNvSpPr>
                <a:spLocks noChangeArrowheads="1"/>
              </p:cNvSpPr>
              <p:nvPr/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2" name="Oval 19"/>
              <p:cNvSpPr>
                <a:spLocks noChangeArrowheads="1"/>
              </p:cNvSpPr>
              <p:nvPr/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3" name="Oval 20"/>
              <p:cNvSpPr>
                <a:spLocks noChangeArrowheads="1"/>
              </p:cNvSpPr>
              <p:nvPr/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</p:grpSp>
        <p:sp>
          <p:nvSpPr>
            <p:cNvPr id="315413" name="Text Box 21"/>
            <p:cNvSpPr txBox="1">
              <a:spLocks noChangeArrowheads="1"/>
            </p:cNvSpPr>
            <p:nvPr/>
          </p:nvSpPr>
          <p:spPr bwMode="auto">
            <a:xfrm>
              <a:off x="3122613" y="3733800"/>
              <a:ext cx="59531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cmu</a:t>
              </a:r>
            </a:p>
          </p:txBody>
        </p:sp>
        <p:sp>
          <p:nvSpPr>
            <p:cNvPr id="315433" name="Text Box 41"/>
            <p:cNvSpPr txBox="1">
              <a:spLocks noChangeArrowheads="1"/>
            </p:cNvSpPr>
            <p:nvPr/>
          </p:nvSpPr>
          <p:spPr bwMode="auto">
            <a:xfrm>
              <a:off x="3198813" y="4572000"/>
              <a:ext cx="59531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mit</a:t>
              </a:r>
            </a:p>
          </p:txBody>
        </p:sp>
        <p:sp>
          <p:nvSpPr>
            <p:cNvPr id="315453" name="Text Box 61"/>
            <p:cNvSpPr txBox="1">
              <a:spLocks noChangeArrowheads="1"/>
            </p:cNvSpPr>
            <p:nvPr/>
          </p:nvSpPr>
          <p:spPr bwMode="auto">
            <a:xfrm>
              <a:off x="3122613" y="5272088"/>
              <a:ext cx="595312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ucb</a:t>
              </a:r>
            </a:p>
          </p:txBody>
        </p:sp>
        <p:grpSp>
          <p:nvGrpSpPr>
            <p:cNvPr id="84" name="Group 24"/>
            <p:cNvGrpSpPr>
              <a:grpSpLocks/>
            </p:cNvGrpSpPr>
            <p:nvPr/>
          </p:nvGrpSpPr>
          <p:grpSpPr bwMode="auto">
            <a:xfrm>
              <a:off x="3554413" y="4006850"/>
              <a:ext cx="5435600" cy="750888"/>
              <a:chOff x="2412765" y="3429000"/>
              <a:chExt cx="5435835" cy="771209"/>
            </a:xfrm>
          </p:grpSpPr>
          <p:grpSp>
            <p:nvGrpSpPr>
              <p:cNvPr id="95283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98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99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100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01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02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</p:grpSp>
          <p:sp>
            <p:nvSpPr>
              <p:cNvPr id="95284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16</a:t>
                </a:r>
              </a:p>
            </p:txBody>
          </p:sp>
          <p:sp>
            <p:nvSpPr>
              <p:cNvPr id="95285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20</a:t>
                </a:r>
              </a:p>
            </p:txBody>
          </p:sp>
          <p:sp>
            <p:nvSpPr>
              <p:cNvPr id="95286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7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8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24</a:t>
                </a:r>
              </a:p>
            </p:txBody>
          </p:sp>
          <p:sp>
            <p:nvSpPr>
              <p:cNvPr id="95289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0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28</a:t>
                </a:r>
              </a:p>
            </p:txBody>
          </p:sp>
          <p:sp>
            <p:nvSpPr>
              <p:cNvPr id="95291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2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32</a:t>
                </a:r>
              </a:p>
            </p:txBody>
          </p:sp>
          <p:sp>
            <p:nvSpPr>
              <p:cNvPr id="95293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4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95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3" name="Group 24"/>
            <p:cNvGrpSpPr>
              <a:grpSpLocks/>
            </p:cNvGrpSpPr>
            <p:nvPr/>
          </p:nvGrpSpPr>
          <p:grpSpPr bwMode="auto">
            <a:xfrm>
              <a:off x="3556000" y="4808538"/>
              <a:ext cx="5435600" cy="750887"/>
              <a:chOff x="2412765" y="3429000"/>
              <a:chExt cx="5435835" cy="771209"/>
            </a:xfrm>
          </p:grpSpPr>
          <p:grpSp>
            <p:nvGrpSpPr>
              <p:cNvPr id="95265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17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  <p:sp>
              <p:nvSpPr>
                <p:cNvPr id="118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19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20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121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9</a:t>
                  </a:r>
                </a:p>
              </p:txBody>
            </p:sp>
          </p:grpSp>
          <p:sp>
            <p:nvSpPr>
              <p:cNvPr id="95266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67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40</a:t>
                </a:r>
              </a:p>
            </p:txBody>
          </p:sp>
          <p:sp>
            <p:nvSpPr>
              <p:cNvPr id="95268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69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0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44</a:t>
                </a:r>
              </a:p>
            </p:txBody>
          </p:sp>
          <p:sp>
            <p:nvSpPr>
              <p:cNvPr id="95271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2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48</a:t>
                </a:r>
              </a:p>
            </p:txBody>
          </p:sp>
          <p:sp>
            <p:nvSpPr>
              <p:cNvPr id="95273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4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52</a:t>
                </a:r>
              </a:p>
            </p:txBody>
          </p:sp>
          <p:sp>
            <p:nvSpPr>
              <p:cNvPr id="95275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6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77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2" name="Group 24"/>
            <p:cNvGrpSpPr>
              <a:grpSpLocks/>
            </p:cNvGrpSpPr>
            <p:nvPr/>
          </p:nvGrpSpPr>
          <p:grpSpPr bwMode="auto">
            <a:xfrm>
              <a:off x="3554413" y="5646738"/>
              <a:ext cx="5435600" cy="750887"/>
              <a:chOff x="2412765" y="3429000"/>
              <a:chExt cx="5435835" cy="771209"/>
            </a:xfrm>
          </p:grpSpPr>
          <p:grpSp>
            <p:nvGrpSpPr>
              <p:cNvPr id="95247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36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9</a:t>
                  </a:r>
                </a:p>
              </p:txBody>
            </p:sp>
            <p:sp>
              <p:nvSpPr>
                <p:cNvPr id="137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138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7</a:t>
                  </a:r>
                </a:p>
              </p:txBody>
            </p:sp>
            <p:sp>
              <p:nvSpPr>
                <p:cNvPr id="139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40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</p:grpSp>
          <p:sp>
            <p:nvSpPr>
              <p:cNvPr id="95248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49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60</a:t>
                </a:r>
              </a:p>
            </p:txBody>
          </p:sp>
          <p:sp>
            <p:nvSpPr>
              <p:cNvPr id="95250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1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2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64</a:t>
                </a:r>
              </a:p>
            </p:txBody>
          </p:sp>
          <p:sp>
            <p:nvSpPr>
              <p:cNvPr id="95253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4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68</a:t>
                </a:r>
              </a:p>
            </p:txBody>
          </p:sp>
          <p:sp>
            <p:nvSpPr>
              <p:cNvPr id="95255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6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72</a:t>
                </a:r>
              </a:p>
            </p:txBody>
          </p:sp>
          <p:sp>
            <p:nvSpPr>
              <p:cNvPr id="95257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8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76</a:t>
                </a:r>
              </a:p>
            </p:txBody>
          </p:sp>
          <p:sp>
            <p:nvSpPr>
              <p:cNvPr id="95259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2" name="Freeform 141"/>
            <p:cNvSpPr>
              <a:spLocks noChangeArrowheads="1"/>
            </p:cNvSpPr>
            <p:nvPr/>
          </p:nvSpPr>
          <p:spPr bwMode="auto">
            <a:xfrm>
              <a:off x="2052638" y="4159250"/>
              <a:ext cx="1693862" cy="1022350"/>
            </a:xfrm>
            <a:custGeom>
              <a:avLst/>
              <a:gdLst>
                <a:gd name="T0" fmla="*/ 0 w 1694329"/>
                <a:gd name="T1" fmla="*/ 1021976 h 1021976"/>
                <a:gd name="T2" fmla="*/ 654423 w 1694329"/>
                <a:gd name="T3" fmla="*/ 340658 h 1021976"/>
                <a:gd name="T4" fmla="*/ 1694329 w 1694329"/>
                <a:gd name="T5" fmla="*/ 0 h 1021976"/>
                <a:gd name="T6" fmla="*/ 0 60000 65536"/>
                <a:gd name="T7" fmla="*/ 0 60000 65536"/>
                <a:gd name="T8" fmla="*/ 0 60000 65536"/>
                <a:gd name="T9" fmla="*/ 0 w 1694329"/>
                <a:gd name="T10" fmla="*/ 0 h 1021976"/>
                <a:gd name="T11" fmla="*/ 1694329 w 1694329"/>
                <a:gd name="T12" fmla="*/ 1021976 h 10219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94329" h="1021976">
                  <a:moveTo>
                    <a:pt x="0" y="1021976"/>
                  </a:moveTo>
                  <a:cubicBezTo>
                    <a:pt x="186017" y="766481"/>
                    <a:pt x="372035" y="510987"/>
                    <a:pt x="654423" y="340658"/>
                  </a:cubicBezTo>
                  <a:cubicBezTo>
                    <a:pt x="936811" y="170329"/>
                    <a:pt x="1315570" y="85164"/>
                    <a:pt x="1694329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3" name="Freeform 142"/>
            <p:cNvSpPr>
              <a:spLocks noChangeArrowheads="1"/>
            </p:cNvSpPr>
            <p:nvPr/>
          </p:nvSpPr>
          <p:spPr bwMode="auto">
            <a:xfrm>
              <a:off x="2070100" y="4787900"/>
              <a:ext cx="1703388" cy="330200"/>
            </a:xfrm>
            <a:custGeom>
              <a:avLst/>
              <a:gdLst>
                <a:gd name="T0" fmla="*/ 0 w 1703294"/>
                <a:gd name="T1" fmla="*/ 0 h 331694"/>
                <a:gd name="T2" fmla="*/ 905435 w 1703294"/>
                <a:gd name="T3" fmla="*/ 304800 h 331694"/>
                <a:gd name="T4" fmla="*/ 1703294 w 1703294"/>
                <a:gd name="T5" fmla="*/ 161365 h 331694"/>
                <a:gd name="T6" fmla="*/ 0 60000 65536"/>
                <a:gd name="T7" fmla="*/ 0 60000 65536"/>
                <a:gd name="T8" fmla="*/ 0 60000 65536"/>
                <a:gd name="T9" fmla="*/ 0 w 1703294"/>
                <a:gd name="T10" fmla="*/ 0 h 331694"/>
                <a:gd name="T11" fmla="*/ 1703294 w 1703294"/>
                <a:gd name="T12" fmla="*/ 331694 h 3316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03294" h="331694">
                  <a:moveTo>
                    <a:pt x="0" y="0"/>
                  </a:moveTo>
                  <a:cubicBezTo>
                    <a:pt x="310776" y="138953"/>
                    <a:pt x="621553" y="277906"/>
                    <a:pt x="905435" y="304800"/>
                  </a:cubicBezTo>
                  <a:cubicBezTo>
                    <a:pt x="1189317" y="331694"/>
                    <a:pt x="1446305" y="246529"/>
                    <a:pt x="1703294" y="161365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4" name="Freeform 143"/>
            <p:cNvSpPr>
              <a:spLocks noChangeArrowheads="1"/>
            </p:cNvSpPr>
            <p:nvPr/>
          </p:nvSpPr>
          <p:spPr bwMode="auto">
            <a:xfrm>
              <a:off x="2052638" y="5557838"/>
              <a:ext cx="1739900" cy="385762"/>
            </a:xfrm>
            <a:custGeom>
              <a:avLst/>
              <a:gdLst>
                <a:gd name="T0" fmla="*/ 0 w 1739153"/>
                <a:gd name="T1" fmla="*/ 0 h 385482"/>
                <a:gd name="T2" fmla="*/ 699247 w 1739153"/>
                <a:gd name="T3" fmla="*/ 349623 h 385482"/>
                <a:gd name="T4" fmla="*/ 1739153 w 1739153"/>
                <a:gd name="T5" fmla="*/ 215153 h 385482"/>
                <a:gd name="T6" fmla="*/ 0 60000 65536"/>
                <a:gd name="T7" fmla="*/ 0 60000 65536"/>
                <a:gd name="T8" fmla="*/ 0 60000 65536"/>
                <a:gd name="T9" fmla="*/ 0 w 1739153"/>
                <a:gd name="T10" fmla="*/ 0 h 385482"/>
                <a:gd name="T11" fmla="*/ 1739153 w 1739153"/>
                <a:gd name="T12" fmla="*/ 385482 h 3854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39153" h="385482">
                  <a:moveTo>
                    <a:pt x="0" y="0"/>
                  </a:moveTo>
                  <a:cubicBezTo>
                    <a:pt x="204694" y="156882"/>
                    <a:pt x="409388" y="313764"/>
                    <a:pt x="699247" y="349623"/>
                  </a:cubicBezTo>
                  <a:cubicBezTo>
                    <a:pt x="989106" y="385482"/>
                    <a:pt x="1364129" y="300317"/>
                    <a:pt x="1739153" y="215153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</p:grp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493713"/>
            <a:ext cx="7767637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Element Access in Multi-Level Array</a:t>
            </a:r>
          </a:p>
        </p:txBody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4648200"/>
            <a:ext cx="8472487" cy="21224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Computation</a:t>
            </a:r>
          </a:p>
          <a:p>
            <a:pPr lvl="1"/>
            <a:r>
              <a:rPr lang="en-US" dirty="0">
                <a:latin typeface="Calibri" pitchFamily="-96" charset="0"/>
              </a:rPr>
              <a:t>Element access 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[univ+8*index]+4*digit]</a:t>
            </a:r>
          </a:p>
          <a:p>
            <a:pPr lvl="1"/>
            <a:r>
              <a:rPr lang="en-US" dirty="0">
                <a:latin typeface="Calibri" pitchFamily="-96" charset="0"/>
              </a:rPr>
              <a:t>Must do two memory reads</a:t>
            </a:r>
          </a:p>
          <a:p>
            <a:pPr lvl="2"/>
            <a:r>
              <a:rPr lang="en-US" dirty="0">
                <a:latin typeface="Calibri" pitchFamily="-96" charset="0"/>
              </a:rPr>
              <a:t>First get pointer to row array</a:t>
            </a:r>
          </a:p>
          <a:p>
            <a:pPr lvl="2"/>
            <a:r>
              <a:rPr lang="en-US" dirty="0">
                <a:latin typeface="Calibri" pitchFamily="-96" charset="0"/>
              </a:rPr>
              <a:t>Then access element within array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533400" y="3021013"/>
            <a:ext cx="8382000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$2,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 # 4*digit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(,%rdi,8),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# p 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[index] + 4*digit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# return *p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	</a:t>
            </a:r>
          </a:p>
        </p:txBody>
      </p:sp>
      <p:sp>
        <p:nvSpPr>
          <p:cNvPr id="99332" name="Rectangle 5"/>
          <p:cNvSpPr>
            <a:spLocks noChangeArrowheads="1"/>
          </p:cNvSpPr>
          <p:nvPr/>
        </p:nvSpPr>
        <p:spPr bwMode="auto">
          <a:xfrm>
            <a:off x="442913" y="1196752"/>
            <a:ext cx="439864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1195599"/>
            <a:ext cx="3996721" cy="132511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572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Element Accesses</a:t>
            </a:r>
          </a:p>
        </p:txBody>
      </p:sp>
      <p:sp>
        <p:nvSpPr>
          <p:cNvPr id="101378" name="Rectangle 4"/>
          <p:cNvSpPr>
            <a:spLocks noChangeArrowheads="1"/>
          </p:cNvSpPr>
          <p:nvPr/>
        </p:nvSpPr>
        <p:spPr bwMode="auto">
          <a:xfrm>
            <a:off x="251520" y="1725613"/>
            <a:ext cx="430778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1379" name="Rectangle 8"/>
          <p:cNvSpPr>
            <a:spLocks noChangeArrowheads="1"/>
          </p:cNvSpPr>
          <p:nvPr/>
        </p:nvSpPr>
        <p:spPr bwMode="auto">
          <a:xfrm>
            <a:off x="4648200" y="1725613"/>
            <a:ext cx="4388296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1380" name="TextBox 11"/>
          <p:cNvSpPr txBox="1">
            <a:spLocks noChangeArrowheads="1"/>
          </p:cNvSpPr>
          <p:nvPr/>
        </p:nvSpPr>
        <p:spPr bwMode="auto">
          <a:xfrm>
            <a:off x="368300" y="1382713"/>
            <a:ext cx="1406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Nested array</a:t>
            </a:r>
          </a:p>
        </p:txBody>
      </p:sp>
      <p:sp>
        <p:nvSpPr>
          <p:cNvPr id="101381" name="TextBox 12"/>
          <p:cNvSpPr txBox="1">
            <a:spLocks noChangeArrowheads="1"/>
          </p:cNvSpPr>
          <p:nvPr/>
        </p:nvSpPr>
        <p:spPr bwMode="auto">
          <a:xfrm>
            <a:off x="4559300" y="1371600"/>
            <a:ext cx="1765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Multi-level array</a:t>
            </a:r>
          </a:p>
        </p:txBody>
      </p:sp>
      <p:pic>
        <p:nvPicPr>
          <p:cNvPr id="101382" name="Picture 2" descr="C:\Documents and Settings\pueschel\My Documents\teaching\18-243-CMUspring09\08-05Feb09\multi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657600"/>
            <a:ext cx="35052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4" name="TextBox 15"/>
          <p:cNvSpPr txBox="1">
            <a:spLocks noChangeArrowheads="1"/>
          </p:cNvSpPr>
          <p:nvPr/>
        </p:nvSpPr>
        <p:spPr bwMode="auto">
          <a:xfrm>
            <a:off x="248904" y="4961720"/>
            <a:ext cx="87162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>
                <a:latin typeface="Calibri" pitchFamily="-96" charset="0"/>
              </a:rPr>
              <a:t>Accesses looks similar in C, but address computations very different: </a:t>
            </a:r>
          </a:p>
        </p:txBody>
      </p:sp>
      <p:sp>
        <p:nvSpPr>
          <p:cNvPr id="101385" name="Rectangle 16"/>
          <p:cNvSpPr>
            <a:spLocks noChangeArrowheads="1"/>
          </p:cNvSpPr>
          <p:nvPr/>
        </p:nvSpPr>
        <p:spPr bwMode="auto">
          <a:xfrm>
            <a:off x="262036" y="5802313"/>
            <a:ext cx="40324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[pgh+20*index+4*digit]</a:t>
            </a:r>
          </a:p>
        </p:txBody>
      </p:sp>
      <p:sp>
        <p:nvSpPr>
          <p:cNvPr id="101386" name="Rectangle 17"/>
          <p:cNvSpPr>
            <a:spLocks noChangeArrowheads="1"/>
          </p:cNvSpPr>
          <p:nvPr/>
        </p:nvSpPr>
        <p:spPr bwMode="auto">
          <a:xfrm>
            <a:off x="4376793" y="5791200"/>
            <a:ext cx="48020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</a:t>
            </a: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[univ+8*index]+4*digit]</a:t>
            </a: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0558" y="3429000"/>
            <a:ext cx="3973140" cy="122880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61622" y="277320"/>
            <a:ext cx="3428504" cy="1127618"/>
          </a:xfrm>
        </p:spPr>
        <p:txBody>
          <a:bodyPr/>
          <a:lstStyle/>
          <a:p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X </a:t>
            </a:r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Matrix Code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04938"/>
            <a:ext cx="3481382" cy="522446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Fixed dimensions</a:t>
            </a:r>
          </a:p>
          <a:p>
            <a:pPr lvl="1"/>
            <a:r>
              <a:rPr lang="en-US" dirty="0">
                <a:latin typeface="Calibri" pitchFamily="-96" charset="0"/>
              </a:rPr>
              <a:t>Know value of </a:t>
            </a:r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at compile time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Variable dimensions, explicit indexing</a:t>
            </a:r>
          </a:p>
          <a:p>
            <a:pPr lvl="1"/>
            <a:r>
              <a:rPr lang="en-US" dirty="0">
                <a:latin typeface="Calibri" pitchFamily="-96" charset="0"/>
              </a:rPr>
              <a:t>Traditional way to implement dynamic arrays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Variable dimensions, implicit indexing</a:t>
            </a:r>
          </a:p>
          <a:p>
            <a:pPr lvl="1"/>
            <a:r>
              <a:rPr lang="en-US" dirty="0">
                <a:latin typeface="Calibri" pitchFamily="-96" charset="0"/>
              </a:rPr>
              <a:t>Now supported by </a:t>
            </a:r>
            <a:r>
              <a:rPr lang="en-US" dirty="0" err="1">
                <a:latin typeface="Calibri" pitchFamily="-96" charset="0"/>
              </a:rPr>
              <a:t>gcc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3707904" y="500042"/>
            <a:ext cx="5302779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#define N 16</a:t>
            </a:r>
          </a:p>
          <a:p>
            <a:pPr eaLnBrk="0" hangingPunct="0"/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typedef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[N][N];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fix_ele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>
                <a:latin typeface="Courier New" pitchFamily="-96" charset="0"/>
              </a:rPr>
              <a:t>,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3707904" y="2857496"/>
            <a:ext cx="5302779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solidFill>
                  <a:srgbClr val="C00000"/>
                </a:solidFill>
                <a:latin typeface="Courier New" pitchFamily="-96" charset="0"/>
              </a:rPr>
              <a:t>#define IDX(n, i, j) ((i)*(n)+(j))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vec_ele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00B050"/>
                </a:solidFill>
                <a:latin typeface="Courier New" pitchFamily="-96" charset="0"/>
              </a:rPr>
              <a:t>size_t</a:t>
            </a:r>
            <a:r>
              <a:rPr lang="en-US" sz="1800" dirty="0">
                <a:solidFill>
                  <a:srgbClr val="00B050"/>
                </a:solidFill>
                <a:latin typeface="Courier New" pitchFamily="-96" charset="0"/>
              </a:rPr>
              <a:t> n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*A</a:t>
            </a:r>
            <a:r>
              <a:rPr lang="en-US" sz="1800" dirty="0">
                <a:latin typeface="Courier New" pitchFamily="-96" charset="0"/>
              </a:rPr>
              <a:t>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A[IDX(</a:t>
            </a:r>
            <a:r>
              <a:rPr lang="en-US" sz="1800" dirty="0" err="1">
                <a:latin typeface="Courier New" pitchFamily="-96" charset="0"/>
              </a:rPr>
              <a:t>n,i,j</a:t>
            </a:r>
            <a:r>
              <a:rPr lang="en-US" sz="1800" dirty="0">
                <a:latin typeface="Courier New" pitchFamily="-96" charset="0"/>
              </a:rPr>
              <a:t>)];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3707282" y="5000636"/>
            <a:ext cx="5312926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int var_ele(</a:t>
            </a:r>
            <a:r>
              <a:rPr lang="pt-BR" sz="1800" dirty="0">
                <a:solidFill>
                  <a:srgbClr val="00B050"/>
                </a:solidFill>
                <a:latin typeface="Courier New" pitchFamily="-96" charset="0"/>
              </a:rPr>
              <a:t>size_t n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>
                <a:latin typeface="Courier New" pitchFamily="-96" charset="0"/>
              </a:rPr>
              <a:t>,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          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i, 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j) {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16 X 16 Matrix Access</a:t>
            </a: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1000100" y="2955770"/>
            <a:ext cx="678661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fix_ele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Courier New" pitchFamily="-96" charset="0"/>
              </a:rPr>
              <a:t>size_t</a:t>
            </a:r>
            <a:r>
              <a:rPr lang="en-US" sz="1800" dirty="0">
                <a:solidFill>
                  <a:srgbClr val="0070C0"/>
                </a:solidFill>
                <a:latin typeface="Courier New" pitchFamily="-96" charset="0"/>
              </a:rPr>
              <a:t> 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size_t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j</a:t>
            </a:r>
            <a:r>
              <a:rPr lang="en-US" sz="1800" dirty="0">
                <a:latin typeface="Courier New" pitchFamily="-96" charset="0"/>
              </a:rPr>
              <a:t>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00100" y="4249006"/>
            <a:ext cx="7239000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A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i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j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$6,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  # 64*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# A + 64*i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(%rdi,%rdx,4),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M[A + 64*i + 4*j]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42913" y="1292225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 A[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+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i * (C * K)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+ 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j * 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>
                <a:latin typeface="Calibri" pitchFamily="-96" charset="0"/>
              </a:rPr>
              <a:t>C = 16, K = 4</a:t>
            </a: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216" y="32389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X </a:t>
            </a:r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Matrix Access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827584" y="3501008"/>
            <a:ext cx="7603208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int var_ele(</a:t>
            </a:r>
            <a:r>
              <a:rPr lang="pt-BR" sz="1800" dirty="0">
                <a:solidFill>
                  <a:srgbClr val="00B050"/>
                </a:solidFill>
                <a:latin typeface="Courier New" pitchFamily="-96" charset="0"/>
              </a:rPr>
              <a:t>size_t n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0070C0"/>
                </a:solidFill>
                <a:latin typeface="Courier New" pitchFamily="-96" charset="0"/>
              </a:rPr>
              <a:t>size_t i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C00000"/>
                </a:solidFill>
                <a:latin typeface="Courier New" pitchFamily="-96" charset="0"/>
              </a:rPr>
              <a:t>size_t j</a:t>
            </a:r>
            <a:r>
              <a:rPr lang="pt-BR" sz="1800" dirty="0">
                <a:latin typeface="Courier New" pitchFamily="-96" charset="0"/>
              </a:rPr>
              <a:t>) {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47948" y="5102485"/>
            <a:ext cx="7239000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n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A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i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j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rcx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imulq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# n*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(%rsi,%rdi,4),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</a:t>
            </a:r>
            <a:r>
              <a:rPr lang="en-US" sz="1800" dirty="0">
                <a:solidFill>
                  <a:srgbClr val="7030A0"/>
                </a:solidFill>
                <a:latin typeface="Courier New" pitchFamily="49" charset="0"/>
                <a:ea typeface="+mn-ea"/>
                <a:cs typeface="+mn-cs"/>
              </a:rPr>
              <a:t>A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+mn-ea"/>
                <a:cs typeface="+mn-cs"/>
              </a:rPr>
              <a:t>4*n*i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(%rax,%rcx,4),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</a:t>
            </a:r>
            <a:r>
              <a:rPr lang="en-US" sz="1800" dirty="0">
                <a:solidFill>
                  <a:srgbClr val="7030A0"/>
                </a:solidFill>
                <a:latin typeface="Courier New" pitchFamily="49" charset="0"/>
                <a:ea typeface="+mn-ea"/>
                <a:cs typeface="+mn-cs"/>
              </a:rPr>
              <a:t>A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+mn-ea"/>
                <a:cs typeface="+mn-cs"/>
              </a:rPr>
              <a:t>4*n*i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+mn-ea"/>
                <a:cs typeface="+mn-cs"/>
              </a:rPr>
              <a:t>4*j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42913" y="1185937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lvl="1" indent="-285750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-96" charset="2"/>
              <a:buChar char="§"/>
              <a:defRPr/>
            </a:pP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pPr marL="742950" lvl="1" indent="-285750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-96" charset="2"/>
              <a:buChar char="§"/>
              <a:defRPr/>
            </a:pP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A[</a:t>
            </a:r>
            <a:r>
              <a:rPr lang="en-US" sz="2000" kern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sz="2000" kern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lang="en-US" sz="2000" kern="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i * (C * K)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+ 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j * 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>
                <a:latin typeface="Calibri" pitchFamily="-96" charset="0"/>
              </a:rPr>
              <a:t>C = n, K = 4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Must perform</a:t>
            </a:r>
            <a:r>
              <a:rPr kumimoji="0" lang="en-US" sz="2000" b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integer multiplication</a:t>
            </a: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Alignment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Floating Point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Example: Array Access</a:t>
            </a: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>
          <a:xfrm>
            <a:off x="457200" y="1124744"/>
            <a:ext cx="4114800" cy="5386536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  <a:cs typeface="ＭＳ Ｐゴシック" pitchFamily="-96" charset="-128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ZLEN 5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PCOUNT 4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[ZLEN];</a:t>
            </a:r>
          </a:p>
          <a:p>
            <a:pPr marL="0" indent="0"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[PCOUNT]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{{1, 5, 2, 0, 6},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1, 3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1, 7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2, 1 }};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zip2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[2];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[0][0]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[7]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*(</a:t>
            </a:r>
            <a:r>
              <a:rPr lang="en-US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+ 8)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zip2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[1];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("result: %d\n", 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6012160" y="3356992"/>
            <a:ext cx="2520280" cy="557461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>
                <a:latin typeface="Courier New"/>
                <a:ea typeface="msgothic" charset="0"/>
                <a:cs typeface="Courier New"/>
              </a:rPr>
              <a:t>&gt; ./array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/>
                <a:ea typeface="msgothic" charset="0"/>
                <a:cs typeface="Courier New"/>
              </a:rPr>
              <a:t>result: 9</a:t>
            </a:r>
          </a:p>
        </p:txBody>
      </p:sp>
    </p:spTree>
    <p:extLst>
      <p:ext uri="{BB962C8B-B14F-4D97-AF65-F5344CB8AC3E}">
        <p14:creationId xmlns:p14="http://schemas.microsoft.com/office/powerpoint/2010/main" val="22993951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Example: Array Access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90134" y="1124744"/>
            <a:ext cx="4114800" cy="5386536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  <a:cs typeface="ＭＳ Ｐゴシック" pitchFamily="-96" charset="-128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ZLEN 5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PCOUNT 4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[ZLEN];</a:t>
            </a:r>
          </a:p>
          <a:p>
            <a:pPr marL="0" indent="0"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[PCOUNT]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{{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5, 2, 0, 6},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3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2, 1, 7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2, 1 }};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*zip2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[2];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result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[0][0]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[7]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*(</a:t>
            </a:r>
            <a:r>
              <a:rPr lang="en-US" sz="1400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+ 8)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zip2[1]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("result: %d\n", result);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012160" y="3356992"/>
            <a:ext cx="2520280" cy="557461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>
                <a:latin typeface="Courier New"/>
                <a:ea typeface="msgothic" charset="0"/>
                <a:cs typeface="Courier New"/>
              </a:rPr>
              <a:t>&gt; ./array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/>
                <a:ea typeface="msgothic" charset="0"/>
                <a:cs typeface="Courier New"/>
              </a:rPr>
              <a:t>result: 9</a:t>
            </a:r>
          </a:p>
        </p:txBody>
      </p:sp>
    </p:spTree>
    <p:extLst>
      <p:ext uri="{BB962C8B-B14F-4D97-AF65-F5344CB8AC3E}">
        <p14:creationId xmlns:p14="http://schemas.microsoft.com/office/powerpoint/2010/main" val="2579228660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Alignment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Floating Point</a:t>
            </a:r>
          </a:p>
        </p:txBody>
      </p:sp>
    </p:spTree>
    <p:extLst>
      <p:ext uri="{BB962C8B-B14F-4D97-AF65-F5344CB8AC3E}">
        <p14:creationId xmlns:p14="http://schemas.microsoft.com/office/powerpoint/2010/main" val="388058539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Representation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2" y="3170238"/>
            <a:ext cx="7737871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represented as block of memory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Big enough to hold all of the fields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Fields ordered according to declaration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Even if another ordering could yield a more compact representation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Compiler determines overall size + positions of fields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Machine-level program has no understanding of the structures in the source code 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4062483" y="4929198"/>
            <a:ext cx="4541966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r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(%rdi,%rsi,4),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4062482" y="3170238"/>
            <a:ext cx="4325942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get_ap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(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*r,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&amp;r-&gt;a[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Structure Member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170238"/>
            <a:ext cx="3924300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Array Element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time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>
                <a:latin typeface="Courier New"/>
                <a:cs typeface="Courier New"/>
              </a:rPr>
              <a:t>r + 4*</a:t>
            </a:r>
            <a:r>
              <a:rPr lang="en-US" b="1" dirty="0" err="1">
                <a:latin typeface="Courier New"/>
                <a:cs typeface="Courier New"/>
              </a:rPr>
              <a:t>idx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5322905" y="1405921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5170505" y="1024921"/>
            <a:ext cx="147753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urier New" pitchFamily="-96" charset="0"/>
              </a:rPr>
              <a:t>r+4*</a:t>
            </a:r>
            <a:r>
              <a:rPr lang="en-US" dirty="0" err="1">
                <a:latin typeface="Courier New" pitchFamily="-96" charset="0"/>
              </a:rPr>
              <a:t>idx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837443604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008801" y="4686850"/>
            <a:ext cx="7159604" cy="17517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</a:rPr>
              <a:t>.L11:                         # </a:t>
            </a:r>
            <a:r>
              <a:rPr lang="cs-CZ" sz="1800" dirty="0" err="1">
                <a:latin typeface="Courier New" pitchFamily="49" charset="0"/>
              </a:rPr>
              <a:t>loop</a:t>
            </a:r>
            <a:r>
              <a:rPr lang="cs-CZ" sz="1800" dirty="0">
                <a:latin typeface="Courier New" pitchFamily="49" charset="0"/>
              </a:rPr>
              <a:t>: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movslq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16(%rdi),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#   i = M[r+16]	  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esi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, (%rdi,%rax,4) #   M[r+4*i] = val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24(%rdi), %rdi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= M[r+24]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testq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%rdi, %rdi          #   Test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.L11 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!=0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42844" y="2057400"/>
            <a:ext cx="3971924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nn-NO" sz="1800" dirty="0">
                <a:latin typeface="Courier New" pitchFamily="-96" charset="0"/>
              </a:rPr>
              <a:t>void set_val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(struct rec *r, int val)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while (r) {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int i = r-&gt;i;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r-&gt;a[i] = val;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r = r-&gt;</a:t>
            </a:r>
            <a:r>
              <a:rPr lang="nn-NO" sz="1800" dirty="0" err="1">
                <a:latin typeface="Courier New" pitchFamily="-96" charset="0"/>
              </a:rPr>
              <a:t>next</a:t>
            </a:r>
            <a:r>
              <a:rPr lang="nn-NO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}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}</a:t>
            </a: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Following Linked List</a:t>
            </a:r>
          </a:p>
        </p:txBody>
      </p:sp>
      <p:sp>
        <p:nvSpPr>
          <p:cNvPr id="1218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044825" cy="70960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591872"/>
              </p:ext>
            </p:extLst>
          </p:nvPr>
        </p:nvGraphicFramePr>
        <p:xfrm>
          <a:off x="6004261" y="3476139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rsi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5116087" y="332656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450943" y="1506560"/>
            <a:ext cx="4223157" cy="1992331"/>
            <a:chOff x="4450943" y="1049360"/>
            <a:chExt cx="4223157" cy="1992331"/>
          </a:xfrm>
        </p:grpSpPr>
        <p:sp>
          <p:nvSpPr>
            <p:cNvPr id="48" name="Line 17"/>
            <p:cNvSpPr>
              <a:spLocks noChangeShapeType="1"/>
            </p:cNvSpPr>
            <p:nvPr/>
          </p:nvSpPr>
          <p:spPr bwMode="auto">
            <a:xfrm flipV="1">
              <a:off x="5454489" y="227969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8"/>
            <p:cNvSpPr>
              <a:spLocks noChangeArrowheads="1"/>
            </p:cNvSpPr>
            <p:nvPr/>
          </p:nvSpPr>
          <p:spPr bwMode="auto">
            <a:xfrm>
              <a:off x="4616289" y="2660691"/>
              <a:ext cx="1524000" cy="3810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prstTxWarp prst="textNoShape">
                <a:avLst/>
              </a:prstTxWarp>
            </a:bodyPr>
            <a:lstStyle/>
            <a:p>
              <a:pPr marL="223838" indent="-223838" defTabSz="895350" eaLnBrk="0" hangingPunct="0">
                <a:spcBef>
                  <a:spcPct val="30000"/>
                </a:spcBef>
              </a:pPr>
              <a:r>
                <a:rPr lang="en-US">
                  <a:solidFill>
                    <a:schemeClr val="tx2"/>
                  </a:solidFill>
                  <a:latin typeface="Calibri" pitchFamily="-96" charset="0"/>
                </a:rPr>
                <a:t>Element </a:t>
              </a:r>
              <a:r>
                <a:rPr lang="en-US">
                  <a:latin typeface="Courier New" pitchFamily="-96" charset="0"/>
                </a:rPr>
                <a:t>i</a:t>
              </a:r>
              <a:endParaRPr lang="en-US">
                <a:solidFill>
                  <a:schemeClr val="tx2"/>
                </a:solidFill>
                <a:latin typeface="Calibri" pitchFamily="-96" charset="0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4450943" y="1049360"/>
              <a:ext cx="3979019" cy="1611991"/>
              <a:chOff x="4563315" y="1484784"/>
              <a:chExt cx="3979019" cy="1611991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4563315" y="1484784"/>
                <a:ext cx="3979019" cy="1611991"/>
                <a:chOff x="4283968" y="1024921"/>
                <a:chExt cx="3979019" cy="1611991"/>
              </a:xfrm>
            </p:grpSpPr>
            <p:sp>
              <p:nvSpPr>
                <p:cNvPr id="20" name="Line 16"/>
                <p:cNvSpPr>
                  <a:spLocks noChangeShapeType="1"/>
                </p:cNvSpPr>
                <p:nvPr/>
              </p:nvSpPr>
              <p:spPr bwMode="auto">
                <a:xfrm>
                  <a:off x="4436368" y="1405921"/>
                  <a:ext cx="0" cy="38100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Rectangle 17"/>
                <p:cNvSpPr>
                  <a:spLocks noChangeArrowheads="1"/>
                </p:cNvSpPr>
                <p:nvPr/>
              </p:nvSpPr>
              <p:spPr bwMode="auto">
                <a:xfrm>
                  <a:off x="4283968" y="1024921"/>
                  <a:ext cx="366713" cy="4572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>
                      <a:latin typeface="Courier New" pitchFamily="-96" charset="0"/>
                    </a:rPr>
                    <a:t>r</a:t>
                  </a:r>
                </a:p>
              </p:txBody>
            </p:sp>
            <p:sp>
              <p:nvSpPr>
                <p:cNvPr id="22" name="Rectangle 10"/>
                <p:cNvSpPr>
                  <a:spLocks noChangeArrowheads="1"/>
                </p:cNvSpPr>
                <p:nvPr/>
              </p:nvSpPr>
              <p:spPr bwMode="auto">
                <a:xfrm>
                  <a:off x="6161106" y="1826627"/>
                  <a:ext cx="876300" cy="431800"/>
                </a:xfrm>
                <a:prstGeom prst="rect">
                  <a:avLst/>
                </a:prstGeom>
                <a:solidFill>
                  <a:srgbClr val="F1C7C7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 err="1">
                      <a:latin typeface="Courier New" pitchFamily="-96" charset="0"/>
                    </a:rPr>
                    <a:t>i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3" name="Rectangle 12"/>
                <p:cNvSpPr>
                  <a:spLocks noChangeArrowheads="1"/>
                </p:cNvSpPr>
                <p:nvPr/>
              </p:nvSpPr>
              <p:spPr bwMode="auto">
                <a:xfrm>
                  <a:off x="7037406" y="1826627"/>
                  <a:ext cx="869944" cy="431800"/>
                </a:xfrm>
                <a:prstGeom prst="rect">
                  <a:avLst/>
                </a:prstGeom>
                <a:solidFill>
                  <a:srgbClr val="D5F1CF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>
                      <a:latin typeface="Courier New" pitchFamily="-96" charset="0"/>
                    </a:rPr>
                    <a:t>next</a:t>
                  </a:r>
                </a:p>
              </p:txBody>
            </p:sp>
            <p:sp>
              <p:nvSpPr>
                <p:cNvPr id="24" name="Rectangle 13"/>
                <p:cNvSpPr>
                  <a:spLocks noChangeArrowheads="1"/>
                </p:cNvSpPr>
                <p:nvPr/>
              </p:nvSpPr>
              <p:spPr bwMode="auto">
                <a:xfrm>
                  <a:off x="4355976" y="2242552"/>
                  <a:ext cx="333375" cy="3937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0</a:t>
                  </a:r>
                </a:p>
              </p:txBody>
            </p:sp>
            <p:sp>
              <p:nvSpPr>
                <p:cNvPr id="25" name="Rectangle 14"/>
                <p:cNvSpPr>
                  <a:spLocks noChangeArrowheads="1"/>
                </p:cNvSpPr>
                <p:nvPr/>
              </p:nvSpPr>
              <p:spPr bwMode="auto">
                <a:xfrm>
                  <a:off x="5886488" y="2239367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16</a:t>
                  </a:r>
                </a:p>
              </p:txBody>
            </p:sp>
            <p:sp>
              <p:nvSpPr>
                <p:cNvPr id="26" name="Rectangle 15"/>
                <p:cNvSpPr>
                  <a:spLocks noChangeArrowheads="1"/>
                </p:cNvSpPr>
                <p:nvPr/>
              </p:nvSpPr>
              <p:spPr bwMode="auto">
                <a:xfrm>
                  <a:off x="6794518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24</a:t>
                  </a:r>
                </a:p>
              </p:txBody>
            </p:sp>
            <p:sp>
              <p:nvSpPr>
                <p:cNvPr id="27" name="Rectangle 16"/>
                <p:cNvSpPr>
                  <a:spLocks noChangeArrowheads="1"/>
                </p:cNvSpPr>
                <p:nvPr/>
              </p:nvSpPr>
              <p:spPr bwMode="auto">
                <a:xfrm>
                  <a:off x="7772419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32</a:t>
                  </a:r>
                </a:p>
              </p:txBody>
            </p:sp>
          </p:grpSp>
          <p:sp>
            <p:nvSpPr>
              <p:cNvPr id="33" name="Rectangle 11"/>
              <p:cNvSpPr>
                <a:spLocks noChangeArrowheads="1"/>
              </p:cNvSpPr>
              <p:nvPr/>
            </p:nvSpPr>
            <p:spPr bwMode="auto">
              <a:xfrm>
                <a:off x="4700975" y="2286490"/>
                <a:ext cx="1739478" cy="431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 anchor="ctr"/>
              <a:lstStyle/>
              <a:p>
                <a:pPr eaLnBrk="0" hangingPunct="0">
                  <a:defRPr/>
                </a:pPr>
                <a:r>
                  <a:rPr lang="en-US" sz="200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</p:txBody>
          </p:sp>
        </p:grpSp>
        <p:sp>
          <p:nvSpPr>
            <p:cNvPr id="47" name="Freeform 16"/>
            <p:cNvSpPr>
              <a:spLocks/>
            </p:cNvSpPr>
            <p:nvPr/>
          </p:nvSpPr>
          <p:spPr bwMode="auto">
            <a:xfrm flipH="1">
              <a:off x="7683500" y="1506560"/>
              <a:ext cx="990600" cy="457200"/>
            </a:xfrm>
            <a:custGeom>
              <a:avLst/>
              <a:gdLst>
                <a:gd name="T0" fmla="*/ 624 w 624"/>
                <a:gd name="T1" fmla="*/ 288 h 288"/>
                <a:gd name="T2" fmla="*/ 576 w 624"/>
                <a:gd name="T3" fmla="*/ 0 h 288"/>
                <a:gd name="T4" fmla="*/ 96 w 624"/>
                <a:gd name="T5" fmla="*/ 0 h 288"/>
                <a:gd name="T6" fmla="*/ 0 w 624"/>
                <a:gd name="T7" fmla="*/ 144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4"/>
                <a:gd name="T13" fmla="*/ 0 h 288"/>
                <a:gd name="T14" fmla="*/ 624 w 62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4" h="288">
                  <a:moveTo>
                    <a:pt x="624" y="288"/>
                  </a:moveTo>
                  <a:lnTo>
                    <a:pt x="576" y="0"/>
                  </a:lnTo>
                  <a:lnTo>
                    <a:pt x="96" y="0"/>
                  </a:lnTo>
                  <a:lnTo>
                    <a:pt x="0" y="144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</p:grp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Structures &amp; Alignment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197679"/>
            <a:ext cx="7896225" cy="3602922"/>
          </a:xfrm>
          <a:ln/>
        </p:spPr>
        <p:txBody>
          <a:bodyPr/>
          <a:lstStyle/>
          <a:p>
            <a:r>
              <a:rPr lang="en-US" dirty="0"/>
              <a:t>Unaligned Data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Aligned 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dirty="0"/>
              <a:t> bytes</a:t>
            </a:r>
          </a:p>
          <a:p>
            <a:pPr marL="552450" lvl="1"/>
            <a:r>
              <a:rPr lang="en-US" dirty="0"/>
              <a:t>Address must be multiple 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dirty="0"/>
          </a:p>
        </p:txBody>
      </p:sp>
      <p:sp>
        <p:nvSpPr>
          <p:cNvPr id="6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8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9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10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1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13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14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15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16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19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633413" y="17526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93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7" name="Rectangle 9"/>
          <p:cNvSpPr>
            <a:spLocks/>
          </p:cNvSpPr>
          <p:nvPr/>
        </p:nvSpPr>
        <p:spPr bwMode="auto">
          <a:xfrm>
            <a:off x="220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[1]</a:t>
            </a:r>
          </a:p>
        </p:txBody>
      </p:sp>
      <p:sp>
        <p:nvSpPr>
          <p:cNvPr id="28" name="Rectangle 10"/>
          <p:cNvSpPr>
            <a:spLocks/>
          </p:cNvSpPr>
          <p:nvPr/>
        </p:nvSpPr>
        <p:spPr bwMode="auto">
          <a:xfrm>
            <a:off x="3449638" y="17526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533400" y="2146300"/>
            <a:ext cx="21480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</a:p>
        </p:txBody>
      </p:sp>
      <p:sp>
        <p:nvSpPr>
          <p:cNvPr id="32" name="Rectangle 14"/>
          <p:cNvSpPr>
            <a:spLocks/>
          </p:cNvSpPr>
          <p:nvPr/>
        </p:nvSpPr>
        <p:spPr bwMode="auto">
          <a:xfrm>
            <a:off x="838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</a:t>
            </a:r>
          </a:p>
        </p:txBody>
      </p:sp>
      <p:sp>
        <p:nvSpPr>
          <p:cNvPr id="33" name="Rectangle 15"/>
          <p:cNvSpPr>
            <a:spLocks/>
          </p:cNvSpPr>
          <p:nvPr/>
        </p:nvSpPr>
        <p:spPr bwMode="auto">
          <a:xfrm>
            <a:off x="1941512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p+5</a:t>
            </a:r>
          </a:p>
        </p:txBody>
      </p:sp>
      <p:sp>
        <p:nvSpPr>
          <p:cNvPr id="34" name="Rectangle 16"/>
          <p:cNvSpPr>
            <a:spLocks/>
          </p:cNvSpPr>
          <p:nvPr/>
        </p:nvSpPr>
        <p:spPr bwMode="auto">
          <a:xfrm>
            <a:off x="3124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p+9</a:t>
            </a:r>
          </a:p>
        </p:txBody>
      </p:sp>
      <p:sp>
        <p:nvSpPr>
          <p:cNvPr id="35" name="Rectangle 17"/>
          <p:cNvSpPr>
            <a:spLocks/>
          </p:cNvSpPr>
          <p:nvPr/>
        </p:nvSpPr>
        <p:spPr bwMode="auto">
          <a:xfrm>
            <a:off x="5670550" y="21463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p+17</a:t>
            </a:r>
          </a:p>
        </p:txBody>
      </p:sp>
      <p:sp>
        <p:nvSpPr>
          <p:cNvPr id="44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</p:spTree>
    <p:extLst>
      <p:ext uri="{BB962C8B-B14F-4D97-AF65-F5344CB8AC3E}">
        <p14:creationId xmlns:p14="http://schemas.microsoft.com/office/powerpoint/2010/main" val="3003296182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Alignment Principles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/>
              <a:t>Aligned 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dirty="0"/>
              <a:t> bytes</a:t>
            </a:r>
          </a:p>
          <a:p>
            <a:pPr marL="552450" lvl="1"/>
            <a:r>
              <a:rPr lang="en-US" dirty="0"/>
              <a:t>Address must be multiple 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dirty="0"/>
          </a:p>
          <a:p>
            <a:pPr marL="552450" lvl="1"/>
            <a:r>
              <a:rPr lang="en-US" dirty="0"/>
              <a:t>Required on some machines; advised on x86-64</a:t>
            </a:r>
          </a:p>
          <a:p>
            <a:r>
              <a:rPr lang="en-US" dirty="0"/>
              <a:t>Motivation for Aligning Data</a:t>
            </a:r>
          </a:p>
          <a:p>
            <a:pPr marL="552450" lvl="1"/>
            <a:r>
              <a:rPr lang="en-US" dirty="0"/>
              <a:t>Memory accessed by (aligned) chunks of 4 or 8 bytes (system dependent)</a:t>
            </a:r>
          </a:p>
          <a:p>
            <a:pPr marL="838200" lvl="2"/>
            <a:r>
              <a:rPr lang="en-US" dirty="0"/>
              <a:t>Inefficient to load or store datum that spans quad word boundaries</a:t>
            </a:r>
          </a:p>
          <a:p>
            <a:pPr marL="838200" lvl="2"/>
            <a:r>
              <a:rPr lang="en-US" dirty="0"/>
              <a:t>Virtual memory trickier when datum spans 2 pages</a:t>
            </a:r>
          </a:p>
          <a:p>
            <a:r>
              <a:rPr lang="en-US" dirty="0"/>
              <a:t>Compiler</a:t>
            </a:r>
          </a:p>
          <a:p>
            <a:pPr marL="552450" lvl="1"/>
            <a:r>
              <a:rPr lang="en-US" dirty="0"/>
              <a:t>Inserts gaps in structure to ensure correct alignment of fields</a:t>
            </a:r>
          </a:p>
        </p:txBody>
      </p:sp>
    </p:spTree>
    <p:extLst>
      <p:ext uri="{BB962C8B-B14F-4D97-AF65-F5344CB8AC3E}">
        <p14:creationId xmlns:p14="http://schemas.microsoft.com/office/powerpoint/2010/main" val="3413684367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Specific Cases of Alignment (x86-64)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4972050"/>
          </a:xfrm>
          <a:ln/>
        </p:spPr>
        <p:txBody>
          <a:bodyPr/>
          <a:lstStyle/>
          <a:p>
            <a:r>
              <a:rPr lang="en-US" dirty="0"/>
              <a:t>1 byte: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no restrictions on address</a:t>
            </a:r>
          </a:p>
          <a:p>
            <a:r>
              <a:rPr lang="en-US" dirty="0"/>
              <a:t>2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short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1 bit of address must be 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4 bytes: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2 bits of address must be 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8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long,</a:t>
            </a:r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 *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3 bits of address must be 000</a:t>
            </a:r>
            <a:r>
              <a:rPr lang="en-US" baseline="-6000" dirty="0"/>
              <a:t>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638541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Satisfying Alignment with Structures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130300"/>
            <a:ext cx="8382000" cy="3187700"/>
          </a:xfrm>
          <a:ln/>
        </p:spPr>
        <p:txBody>
          <a:bodyPr/>
          <a:lstStyle/>
          <a:p>
            <a:r>
              <a:rPr lang="en-US" dirty="0"/>
              <a:t>Within structure:</a:t>
            </a:r>
          </a:p>
          <a:p>
            <a:pPr marL="552450" lvl="1"/>
            <a:r>
              <a:rPr lang="en-US" dirty="0"/>
              <a:t>Must satisfy each element’s alignment requirement</a:t>
            </a:r>
          </a:p>
          <a:p>
            <a:r>
              <a:rPr lang="en-US" dirty="0"/>
              <a:t>Overall structure placement</a:t>
            </a:r>
          </a:p>
          <a:p>
            <a:pPr marL="552450" lvl="1"/>
            <a:r>
              <a:rPr lang="en-US" dirty="0"/>
              <a:t>Each structure has alignment requirement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pPr marL="838200" lvl="2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r>
              <a:rPr lang="en-US" dirty="0"/>
              <a:t> = Largest alignment of any element</a:t>
            </a:r>
          </a:p>
          <a:p>
            <a:pPr marL="552450" lvl="1"/>
            <a:r>
              <a:rPr lang="en-US" dirty="0"/>
              <a:t>Initial address &amp; structure length must be multiples of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r>
              <a:rPr lang="en-US" dirty="0"/>
              <a:t>Example:</a:t>
            </a:r>
          </a:p>
          <a:p>
            <a:pPr marL="552450" lvl="1"/>
            <a:r>
              <a:rPr lang="en-US" dirty="0"/>
              <a:t>K = 8, due to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 element</a:t>
            </a:r>
          </a:p>
        </p:txBody>
      </p:sp>
      <p:sp>
        <p:nvSpPr>
          <p:cNvPr id="25607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5608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5609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25610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25611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25612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25613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25617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4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7212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59436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Allocation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16160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Basic Principle</a:t>
            </a:r>
          </a:p>
          <a:p>
            <a:pPr lvl="1">
              <a:buFont typeface="Wingdings" pitchFamily="-96" charset="2"/>
              <a:buNone/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b="1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Contiguously allocated region of 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b="1" dirty="0" err="1">
                <a:latin typeface="Courier New" pitchFamily="-96" charset="0"/>
              </a:rPr>
              <a:t>sizeof</a:t>
            </a:r>
            <a:r>
              <a:rPr lang="en-US" dirty="0">
                <a:latin typeface="Courier New" pitchFamily="-96" charset="0"/>
              </a:rPr>
              <a:t>(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ourier New" pitchFamily="-96" charset="0"/>
              </a:rPr>
              <a:t>)</a:t>
            </a:r>
            <a:r>
              <a:rPr lang="en-US" dirty="0">
                <a:latin typeface="Calibri" pitchFamily="-96" charset="0"/>
              </a:rPr>
              <a:t> bytes in memory</a:t>
            </a:r>
          </a:p>
        </p:txBody>
      </p:sp>
      <p:sp>
        <p:nvSpPr>
          <p:cNvPr id="301061" name="Text Box 5"/>
          <p:cNvSpPr txBox="1">
            <a:spLocks noChangeArrowheads="1"/>
          </p:cNvSpPr>
          <p:nvPr/>
        </p:nvSpPr>
        <p:spPr bwMode="auto">
          <a:xfrm>
            <a:off x="28575" y="2617788"/>
            <a:ext cx="21351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string[12];</a:t>
            </a:r>
          </a:p>
        </p:txBody>
      </p:sp>
      <p:grpSp>
        <p:nvGrpSpPr>
          <p:cNvPr id="99" name="Group 98"/>
          <p:cNvGrpSpPr>
            <a:grpSpLocks/>
          </p:cNvGrpSpPr>
          <p:nvPr/>
        </p:nvGrpSpPr>
        <p:grpSpPr bwMode="auto">
          <a:xfrm>
            <a:off x="2057400" y="2667000"/>
            <a:ext cx="3505200" cy="731838"/>
            <a:chOff x="2514600" y="2667000"/>
            <a:chExt cx="3505200" cy="732254"/>
          </a:xfrm>
        </p:grpSpPr>
        <p:grpSp>
          <p:nvGrpSpPr>
            <p:cNvPr id="56388" name="Group 7"/>
            <p:cNvGrpSpPr>
              <a:grpSpLocks/>
            </p:cNvGrpSpPr>
            <p:nvPr/>
          </p:nvGrpSpPr>
          <p:grpSpPr bwMode="auto">
            <a:xfrm>
              <a:off x="2743200" y="2667000"/>
              <a:ext cx="2743200" cy="228600"/>
              <a:chOff x="1008" y="1776"/>
              <a:chExt cx="1728" cy="144"/>
            </a:xfrm>
          </p:grpSpPr>
          <p:sp>
            <p:nvSpPr>
              <p:cNvPr id="301064" name="Rectangle 8"/>
              <p:cNvSpPr>
                <a:spLocks noChangeArrowheads="1"/>
              </p:cNvSpPr>
              <p:nvPr/>
            </p:nvSpPr>
            <p:spPr bwMode="auto">
              <a:xfrm>
                <a:off x="100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5" name="Rectangle 9"/>
              <p:cNvSpPr>
                <a:spLocks noChangeArrowheads="1"/>
              </p:cNvSpPr>
              <p:nvPr/>
            </p:nvSpPr>
            <p:spPr bwMode="auto">
              <a:xfrm>
                <a:off x="115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6" name="Rectangle 10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7" name="Rectangle 11"/>
              <p:cNvSpPr>
                <a:spLocks noChangeArrowheads="1"/>
              </p:cNvSpPr>
              <p:nvPr/>
            </p:nvSpPr>
            <p:spPr bwMode="auto">
              <a:xfrm>
                <a:off x="144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8" name="Rectangle 12"/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9" name="Rectangle 13"/>
              <p:cNvSpPr>
                <a:spLocks noChangeArrowheads="1"/>
              </p:cNvSpPr>
              <p:nvPr/>
            </p:nvSpPr>
            <p:spPr bwMode="auto">
              <a:xfrm>
                <a:off x="172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0" name="Rectangle 14"/>
              <p:cNvSpPr>
                <a:spLocks noChangeArrowheads="1"/>
              </p:cNvSpPr>
              <p:nvPr/>
            </p:nvSpPr>
            <p:spPr bwMode="auto">
              <a:xfrm>
                <a:off x="187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1" name="Rectangle 15"/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2" name="Rectangle 16"/>
              <p:cNvSpPr>
                <a:spLocks noChangeArrowheads="1"/>
              </p:cNvSpPr>
              <p:nvPr/>
            </p:nvSpPr>
            <p:spPr bwMode="auto">
              <a:xfrm>
                <a:off x="216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3" name="Rectangle 17"/>
              <p:cNvSpPr>
                <a:spLocks noChangeArrowheads="1"/>
              </p:cNvSpPr>
              <p:nvPr/>
            </p:nvSpPr>
            <p:spPr bwMode="auto">
              <a:xfrm>
                <a:off x="230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4" name="Rectangle 18"/>
              <p:cNvSpPr>
                <a:spLocks noChangeArrowheads="1"/>
              </p:cNvSpPr>
              <p:nvPr/>
            </p:nvSpPr>
            <p:spPr bwMode="auto">
              <a:xfrm>
                <a:off x="244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5" name="Rectangle 19"/>
              <p:cNvSpPr>
                <a:spLocks noChangeArrowheads="1"/>
              </p:cNvSpPr>
              <p:nvPr/>
            </p:nvSpPr>
            <p:spPr bwMode="auto">
              <a:xfrm>
                <a:off x="259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89" name="Text Box 20"/>
            <p:cNvSpPr txBox="1">
              <a:spLocks noChangeArrowheads="1"/>
            </p:cNvSpPr>
            <p:nvPr/>
          </p:nvSpPr>
          <p:spPr bwMode="auto">
            <a:xfrm>
              <a:off x="2514600" y="3062512"/>
              <a:ext cx="396875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</a:t>
              </a:r>
            </a:p>
          </p:txBody>
        </p:sp>
        <p:sp>
          <p:nvSpPr>
            <p:cNvPr id="56390" name="Text Box 21"/>
            <p:cNvSpPr txBox="1">
              <a:spLocks noChangeArrowheads="1"/>
            </p:cNvSpPr>
            <p:nvPr/>
          </p:nvSpPr>
          <p:spPr bwMode="auto">
            <a:xfrm>
              <a:off x="5029200" y="30625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91" name="Line 22"/>
            <p:cNvSpPr>
              <a:spLocks noChangeShapeType="1"/>
            </p:cNvSpPr>
            <p:nvPr/>
          </p:nvSpPr>
          <p:spPr bwMode="auto">
            <a:xfrm flipV="1">
              <a:off x="27432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92" name="Line 23"/>
            <p:cNvSpPr>
              <a:spLocks noChangeShapeType="1"/>
            </p:cNvSpPr>
            <p:nvPr/>
          </p:nvSpPr>
          <p:spPr bwMode="auto">
            <a:xfrm flipV="1">
              <a:off x="54864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087" name="Text Box 31"/>
          <p:cNvSpPr txBox="1">
            <a:spLocks noChangeArrowheads="1"/>
          </p:cNvSpPr>
          <p:nvPr/>
        </p:nvSpPr>
        <p:spPr bwMode="auto">
          <a:xfrm>
            <a:off x="638175" y="3585642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int val[5];</a:t>
            </a:r>
          </a:p>
        </p:txBody>
      </p:sp>
      <p:grpSp>
        <p:nvGrpSpPr>
          <p:cNvPr id="98" name="Group 97"/>
          <p:cNvGrpSpPr>
            <a:grpSpLocks/>
          </p:cNvGrpSpPr>
          <p:nvPr/>
        </p:nvGrpSpPr>
        <p:grpSpPr bwMode="auto">
          <a:xfrm>
            <a:off x="2057400" y="3633267"/>
            <a:ext cx="5334000" cy="731837"/>
            <a:chOff x="2514600" y="3429000"/>
            <a:chExt cx="5334000" cy="730672"/>
          </a:xfrm>
        </p:grpSpPr>
        <p:grpSp>
          <p:nvGrpSpPr>
            <p:cNvPr id="5637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01082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3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4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5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6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71" name="Text Box 32"/>
            <p:cNvSpPr txBox="1">
              <a:spLocks noChangeArrowheads="1"/>
            </p:cNvSpPr>
            <p:nvPr/>
          </p:nvSpPr>
          <p:spPr bwMode="auto">
            <a:xfrm>
              <a:off x="2514600" y="3809393"/>
              <a:ext cx="396875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72" name="Text Box 33"/>
            <p:cNvSpPr txBox="1">
              <a:spLocks noChangeArrowheads="1"/>
            </p:cNvSpPr>
            <p:nvPr/>
          </p:nvSpPr>
          <p:spPr bwMode="auto">
            <a:xfrm>
              <a:off x="31829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5" name="Text Box 36"/>
            <p:cNvSpPr txBox="1">
              <a:spLocks noChangeArrowheads="1"/>
            </p:cNvSpPr>
            <p:nvPr/>
          </p:nvSpPr>
          <p:spPr bwMode="auto">
            <a:xfrm>
              <a:off x="40973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7" name="Text Box 38"/>
            <p:cNvSpPr txBox="1">
              <a:spLocks noChangeArrowheads="1"/>
            </p:cNvSpPr>
            <p:nvPr/>
          </p:nvSpPr>
          <p:spPr bwMode="auto">
            <a:xfrm>
              <a:off x="50292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9" name="Text Box 40"/>
            <p:cNvSpPr txBox="1">
              <a:spLocks noChangeArrowheads="1"/>
            </p:cNvSpPr>
            <p:nvPr/>
          </p:nvSpPr>
          <p:spPr bwMode="auto">
            <a:xfrm>
              <a:off x="59436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81" name="Text Box 42"/>
            <p:cNvSpPr txBox="1">
              <a:spLocks noChangeArrowheads="1"/>
            </p:cNvSpPr>
            <p:nvPr/>
          </p:nvSpPr>
          <p:spPr bwMode="auto">
            <a:xfrm>
              <a:off x="68580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+ 20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01" name="Text Box 45"/>
          <p:cNvSpPr txBox="1">
            <a:spLocks noChangeArrowheads="1"/>
          </p:cNvSpPr>
          <p:nvPr/>
        </p:nvSpPr>
        <p:spPr bwMode="auto">
          <a:xfrm>
            <a:off x="515938" y="4581128"/>
            <a:ext cx="1647825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double a[3];</a:t>
            </a:r>
          </a:p>
        </p:txBody>
      </p:sp>
      <p:grpSp>
        <p:nvGrpSpPr>
          <p:cNvPr id="97" name="Group 96"/>
          <p:cNvGrpSpPr>
            <a:grpSpLocks/>
          </p:cNvGrpSpPr>
          <p:nvPr/>
        </p:nvGrpSpPr>
        <p:grpSpPr bwMode="auto">
          <a:xfrm>
            <a:off x="2057400" y="4649391"/>
            <a:ext cx="6399213" cy="747712"/>
            <a:chOff x="2515700" y="4343402"/>
            <a:chExt cx="6399700" cy="747713"/>
          </a:xfrm>
        </p:grpSpPr>
        <p:grpSp>
          <p:nvGrpSpPr>
            <p:cNvPr id="56358" name="Group 47"/>
            <p:cNvGrpSpPr>
              <a:grpSpLocks/>
            </p:cNvGrpSpPr>
            <p:nvPr/>
          </p:nvGrpSpPr>
          <p:grpSpPr bwMode="auto">
            <a:xfrm>
              <a:off x="2748919" y="4343402"/>
              <a:ext cx="5613070" cy="228600"/>
              <a:chOff x="1008" y="2208"/>
              <a:chExt cx="3456" cy="144"/>
            </a:xfrm>
          </p:grpSpPr>
          <p:sp>
            <p:nvSpPr>
              <p:cNvPr id="301104" name="Rectangle 48"/>
              <p:cNvSpPr>
                <a:spLocks noChangeArrowheads="1"/>
              </p:cNvSpPr>
              <p:nvPr/>
            </p:nvSpPr>
            <p:spPr bwMode="auto">
              <a:xfrm>
                <a:off x="1008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5" name="Rectangle 49"/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6" name="Rectangle 50"/>
              <p:cNvSpPr>
                <a:spLocks noChangeArrowheads="1"/>
              </p:cNvSpPr>
              <p:nvPr/>
            </p:nvSpPr>
            <p:spPr bwMode="auto">
              <a:xfrm>
                <a:off x="3312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59" name="Line 52"/>
            <p:cNvSpPr>
              <a:spLocks noChangeShapeType="1"/>
            </p:cNvSpPr>
            <p:nvPr/>
          </p:nvSpPr>
          <p:spPr bwMode="auto">
            <a:xfrm flipV="1">
              <a:off x="8383100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0" name="Text Box 55"/>
            <p:cNvSpPr txBox="1">
              <a:spLocks noChangeArrowheads="1"/>
            </p:cNvSpPr>
            <p:nvPr/>
          </p:nvSpPr>
          <p:spPr bwMode="auto">
            <a:xfrm>
              <a:off x="7902498" y="4724402"/>
              <a:ext cx="101290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+ 24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56361" name="Text Box 56"/>
            <p:cNvSpPr txBox="1">
              <a:spLocks noChangeArrowheads="1"/>
            </p:cNvSpPr>
            <p:nvPr/>
          </p:nvSpPr>
          <p:spPr bwMode="auto">
            <a:xfrm>
              <a:off x="2515700" y="4710115"/>
              <a:ext cx="406431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62" name="Line 57"/>
            <p:cNvSpPr>
              <a:spLocks noChangeShapeType="1"/>
            </p:cNvSpPr>
            <p:nvPr/>
          </p:nvSpPr>
          <p:spPr bwMode="auto">
            <a:xfrm flipV="1">
              <a:off x="2749578" y="4570322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3" name="Text Box 58"/>
            <p:cNvSpPr txBox="1">
              <a:spLocks noChangeArrowheads="1"/>
            </p:cNvSpPr>
            <p:nvPr/>
          </p:nvSpPr>
          <p:spPr bwMode="auto">
            <a:xfrm>
              <a:off x="4114434" y="4724402"/>
              <a:ext cx="1014490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4" name="Line 59"/>
            <p:cNvSpPr>
              <a:spLocks noChangeShapeType="1"/>
            </p:cNvSpPr>
            <p:nvPr/>
          </p:nvSpPr>
          <p:spPr bwMode="auto">
            <a:xfrm flipV="1">
              <a:off x="4620601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5" name="Text Box 60"/>
            <p:cNvSpPr txBox="1">
              <a:spLocks noChangeArrowheads="1"/>
            </p:cNvSpPr>
            <p:nvPr/>
          </p:nvSpPr>
          <p:spPr bwMode="auto">
            <a:xfrm>
              <a:off x="5997353" y="4724402"/>
              <a:ext cx="1012902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6" name="Line 61"/>
            <p:cNvSpPr>
              <a:spLocks noChangeShapeType="1"/>
            </p:cNvSpPr>
            <p:nvPr/>
          </p:nvSpPr>
          <p:spPr bwMode="auto">
            <a:xfrm flipV="1">
              <a:off x="6491624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18" name="Text Box 62"/>
          <p:cNvSpPr txBox="1">
            <a:spLocks noChangeArrowheads="1"/>
          </p:cNvSpPr>
          <p:nvPr/>
        </p:nvSpPr>
        <p:spPr bwMode="auto">
          <a:xfrm>
            <a:off x="638175" y="5580488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*p[3];</a:t>
            </a:r>
          </a:p>
        </p:txBody>
      </p:sp>
      <p:grpSp>
        <p:nvGrpSpPr>
          <p:cNvPr id="95" name="Group 94"/>
          <p:cNvGrpSpPr>
            <a:grpSpLocks/>
          </p:cNvGrpSpPr>
          <p:nvPr/>
        </p:nvGrpSpPr>
        <p:grpSpPr bwMode="auto">
          <a:xfrm>
            <a:off x="2040592" y="5649490"/>
            <a:ext cx="6248400" cy="731838"/>
            <a:chOff x="2438400" y="6019800"/>
            <a:chExt cx="6248400" cy="732254"/>
          </a:xfrm>
        </p:grpSpPr>
        <p:grpSp>
          <p:nvGrpSpPr>
            <p:cNvPr id="56346" name="Group 92"/>
            <p:cNvGrpSpPr>
              <a:grpSpLocks/>
            </p:cNvGrpSpPr>
            <p:nvPr/>
          </p:nvGrpSpPr>
          <p:grpSpPr bwMode="auto">
            <a:xfrm>
              <a:off x="2667000" y="6019800"/>
              <a:ext cx="5486400" cy="228600"/>
              <a:chOff x="1652" y="4608"/>
              <a:chExt cx="3456" cy="144"/>
            </a:xfrm>
          </p:grpSpPr>
          <p:sp>
            <p:nvSpPr>
              <p:cNvPr id="301134" name="Rectangle 78"/>
              <p:cNvSpPr>
                <a:spLocks noChangeArrowheads="1"/>
              </p:cNvSpPr>
              <p:nvPr/>
            </p:nvSpPr>
            <p:spPr bwMode="auto">
              <a:xfrm>
                <a:off x="1652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5" name="Rectangle 79"/>
              <p:cNvSpPr>
                <a:spLocks noChangeArrowheads="1"/>
              </p:cNvSpPr>
              <p:nvPr/>
            </p:nvSpPr>
            <p:spPr bwMode="auto">
              <a:xfrm>
                <a:off x="2804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6" name="Rectangle 80"/>
              <p:cNvSpPr>
                <a:spLocks noChangeArrowheads="1"/>
              </p:cNvSpPr>
              <p:nvPr/>
            </p:nvSpPr>
            <p:spPr bwMode="auto">
              <a:xfrm>
                <a:off x="3956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47" name="Text Box 86"/>
            <p:cNvSpPr txBox="1">
              <a:spLocks noChangeArrowheads="1"/>
            </p:cNvSpPr>
            <p:nvPr/>
          </p:nvSpPr>
          <p:spPr bwMode="auto">
            <a:xfrm>
              <a:off x="2438400" y="6386721"/>
              <a:ext cx="396875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48" name="Line 87"/>
            <p:cNvSpPr>
              <a:spLocks noChangeShapeType="1"/>
            </p:cNvSpPr>
            <p:nvPr/>
          </p:nvSpPr>
          <p:spPr bwMode="auto">
            <a:xfrm flipV="1">
              <a:off x="2667000" y="62198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49" name="Text Box 88"/>
            <p:cNvSpPr txBox="1">
              <a:spLocks noChangeArrowheads="1"/>
            </p:cNvSpPr>
            <p:nvPr/>
          </p:nvSpPr>
          <p:spPr bwMode="auto">
            <a:xfrm>
              <a:off x="40386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0" name="Line 89"/>
            <p:cNvSpPr>
              <a:spLocks noChangeShapeType="1"/>
            </p:cNvSpPr>
            <p:nvPr/>
          </p:nvSpPr>
          <p:spPr bwMode="auto">
            <a:xfrm flipV="1">
              <a:off x="44958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1" name="Text Box 90"/>
            <p:cNvSpPr txBox="1">
              <a:spLocks noChangeArrowheads="1"/>
            </p:cNvSpPr>
            <p:nvPr/>
          </p:nvSpPr>
          <p:spPr bwMode="auto">
            <a:xfrm>
              <a:off x="58674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2" name="Line 91"/>
            <p:cNvSpPr>
              <a:spLocks noChangeShapeType="1"/>
            </p:cNvSpPr>
            <p:nvPr/>
          </p:nvSpPr>
          <p:spPr bwMode="auto">
            <a:xfrm flipV="1">
              <a:off x="63246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3" name="Line 102"/>
            <p:cNvSpPr>
              <a:spLocks noChangeShapeType="1"/>
            </p:cNvSpPr>
            <p:nvPr/>
          </p:nvSpPr>
          <p:spPr bwMode="auto">
            <a:xfrm flipV="1">
              <a:off x="8153400" y="6248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4" name="Text Box 105"/>
            <p:cNvSpPr txBox="1">
              <a:spLocks noChangeArrowheads="1"/>
            </p:cNvSpPr>
            <p:nvPr/>
          </p:nvSpPr>
          <p:spPr bwMode="auto">
            <a:xfrm>
              <a:off x="7696200" y="6415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+ 24</a:t>
              </a:r>
              <a:endParaRPr lang="en-US" sz="1600" b="0" i="1">
                <a:latin typeface="Calibri" pitchFamily="-96" charset="0"/>
              </a:endParaRPr>
            </a:p>
          </p:txBody>
        </p:sp>
      </p:grp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59945" cy="762000"/>
          </a:xfrm>
          <a:ln/>
        </p:spPr>
        <p:txBody>
          <a:bodyPr/>
          <a:lstStyle/>
          <a:p>
            <a:pPr marL="119063" indent="-119063"/>
            <a:r>
              <a:rPr lang="en-US" dirty="0"/>
              <a:t>Meeting Overall Alignment Requirement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  <a:p>
            <a:r>
              <a:rPr lang="en-US" dirty="0"/>
              <a:t>For largest alignment requirement K</a:t>
            </a:r>
          </a:p>
          <a:p>
            <a:r>
              <a:rPr lang="en-US" dirty="0"/>
              <a:t>Overall structure must be multiple of K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6069012" y="1905000"/>
            <a:ext cx="2224088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i[2];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13" name="Group 7"/>
          <p:cNvGraphicFramePr>
            <a:graphicFrameLocks noGrp="1"/>
          </p:cNvGraphicFramePr>
          <p:nvPr/>
        </p:nvGraphicFramePr>
        <p:xfrm>
          <a:off x="381000" y="44958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3" name="Straight Arrow Connector 2"/>
          <p:cNvCxnSpPr/>
          <p:nvPr/>
        </p:nvCxnSpPr>
        <p:spPr bwMode="auto">
          <a:xfrm flipV="1">
            <a:off x="7467600" y="5257800"/>
            <a:ext cx="685800" cy="6858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5840437" y="5943600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latin typeface="Calibri" pitchFamily="34" charset="0"/>
              </a:rPr>
              <a:t>Multiple of K=8</a:t>
            </a:r>
          </a:p>
        </p:txBody>
      </p:sp>
    </p:spTree>
    <p:extLst>
      <p:ext uri="{BB962C8B-B14F-4D97-AF65-F5344CB8AC3E}">
        <p14:creationId xmlns:p14="http://schemas.microsoft.com/office/powerpoint/2010/main" val="1469510984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reeform 1"/>
          <p:cNvSpPr>
            <a:spLocks/>
          </p:cNvSpPr>
          <p:nvPr/>
        </p:nvSpPr>
        <p:spPr bwMode="auto">
          <a:xfrm>
            <a:off x="711200" y="3708400"/>
            <a:ext cx="7670800" cy="2032000"/>
          </a:xfrm>
          <a:custGeom>
            <a:avLst/>
            <a:gdLst/>
            <a:ahLst/>
            <a:cxnLst>
              <a:cxn ang="0">
                <a:pos x="7617" y="0"/>
              </a:cxn>
              <a:cxn ang="0">
                <a:pos x="0" y="21465"/>
              </a:cxn>
              <a:cxn ang="0">
                <a:pos x="21600" y="21600"/>
              </a:cxn>
              <a:cxn ang="0">
                <a:pos x="13017" y="0"/>
              </a:cxn>
              <a:cxn ang="0">
                <a:pos x="7617" y="0"/>
              </a:cxn>
              <a:cxn ang="0">
                <a:pos x="7617" y="0"/>
              </a:cxn>
            </a:cxnLst>
            <a:rect l="0" t="0" r="r" b="b"/>
            <a:pathLst>
              <a:path w="21600" h="21600">
                <a:moveTo>
                  <a:pt x="7617" y="0"/>
                </a:moveTo>
                <a:lnTo>
                  <a:pt x="0" y="21465"/>
                </a:lnTo>
                <a:lnTo>
                  <a:pt x="21600" y="21600"/>
                </a:lnTo>
                <a:lnTo>
                  <a:pt x="13017" y="0"/>
                </a:lnTo>
                <a:lnTo>
                  <a:pt x="7617" y="0"/>
                </a:lnTo>
                <a:close/>
                <a:moveTo>
                  <a:pt x="7617" y="0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Arrays of Structures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508500" cy="977900"/>
          </a:xfrm>
          <a:ln/>
        </p:spPr>
        <p:txBody>
          <a:bodyPr/>
          <a:lstStyle/>
          <a:p>
            <a:r>
              <a:rPr lang="en-US" dirty="0"/>
              <a:t>Overall structure length multiple of K</a:t>
            </a:r>
          </a:p>
          <a:p>
            <a:r>
              <a:rPr lang="en-US" dirty="0"/>
              <a:t>Satisfy alignment requirement </a:t>
            </a:r>
            <a:br>
              <a:rPr lang="en-US" dirty="0"/>
            </a:br>
            <a:r>
              <a:rPr lang="en-US" dirty="0"/>
              <a:t>for every element</a:t>
            </a:r>
          </a:p>
        </p:txBody>
      </p:sp>
      <p:sp>
        <p:nvSpPr>
          <p:cNvPr id="28678" name="Rectangle 6"/>
          <p:cNvSpPr>
            <a:spLocks/>
          </p:cNvSpPr>
          <p:nvPr/>
        </p:nvSpPr>
        <p:spPr bwMode="auto">
          <a:xfrm>
            <a:off x="6642100" y="1213553"/>
            <a:ext cx="2222500" cy="1529647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graphicFrame>
        <p:nvGraphicFramePr>
          <p:cNvPr id="28679" name="Group 7"/>
          <p:cNvGraphicFramePr>
            <a:graphicFrameLocks noGrp="1"/>
          </p:cNvGraphicFramePr>
          <p:nvPr/>
        </p:nvGraphicFramePr>
        <p:xfrm>
          <a:off x="381000" y="57150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a+32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8791" name="Group 119"/>
          <p:cNvGraphicFramePr>
            <a:graphicFrameLocks noGrp="1"/>
          </p:cNvGraphicFramePr>
          <p:nvPr/>
        </p:nvGraphicFramePr>
        <p:xfrm>
          <a:off x="1181100" y="3314700"/>
          <a:ext cx="8240168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2805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a[2]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a+72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77900" y="50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464855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reeform 1"/>
          <p:cNvSpPr>
            <a:spLocks/>
          </p:cNvSpPr>
          <p:nvPr/>
        </p:nvSpPr>
        <p:spPr bwMode="auto">
          <a:xfrm>
            <a:off x="3111500" y="3860800"/>
            <a:ext cx="4445000" cy="812800"/>
          </a:xfrm>
          <a:custGeom>
            <a:avLst/>
            <a:gdLst/>
            <a:ahLst/>
            <a:cxnLst>
              <a:cxn ang="0">
                <a:pos x="6171" y="338"/>
              </a:cxn>
              <a:cxn ang="0">
                <a:pos x="0" y="21600"/>
              </a:cxn>
              <a:cxn ang="0">
                <a:pos x="21600" y="21600"/>
              </a:cxn>
              <a:cxn ang="0">
                <a:pos x="15552" y="0"/>
              </a:cxn>
              <a:cxn ang="0">
                <a:pos x="6171" y="338"/>
              </a:cxn>
              <a:cxn ang="0">
                <a:pos x="6171" y="338"/>
              </a:cxn>
            </a:cxnLst>
            <a:rect l="0" t="0" r="r" b="b"/>
            <a:pathLst>
              <a:path w="21600" h="21600">
                <a:moveTo>
                  <a:pt x="6171" y="338"/>
                </a:moveTo>
                <a:lnTo>
                  <a:pt x="0" y="21600"/>
                </a:lnTo>
                <a:lnTo>
                  <a:pt x="21600" y="21600"/>
                </a:lnTo>
                <a:lnTo>
                  <a:pt x="15552" y="0"/>
                </a:lnTo>
                <a:lnTo>
                  <a:pt x="6171" y="338"/>
                </a:lnTo>
                <a:close/>
                <a:moveTo>
                  <a:pt x="6171" y="338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Accessing Array Elements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2070100"/>
          </a:xfrm>
          <a:ln/>
        </p:spPr>
        <p:txBody>
          <a:bodyPr/>
          <a:lstStyle/>
          <a:p>
            <a:r>
              <a:rPr lang="en-US" dirty="0"/>
              <a:t>Compute array offset 12*</a:t>
            </a:r>
            <a:r>
              <a:rPr lang="en-US" dirty="0" err="1"/>
              <a:t>idx</a:t>
            </a:r>
            <a:endParaRPr lang="en-US" dirty="0"/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sizeof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(S3)</a:t>
            </a:r>
            <a:r>
              <a:rPr lang="en-US" dirty="0"/>
              <a:t>, including alignment spacers</a:t>
            </a:r>
          </a:p>
          <a:p>
            <a:r>
              <a:rPr lang="en-US" dirty="0"/>
              <a:t>Element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j</a:t>
            </a:r>
            <a:r>
              <a:rPr lang="en-US" dirty="0"/>
              <a:t> is at offset 8 within structure</a:t>
            </a:r>
          </a:p>
          <a:p>
            <a:r>
              <a:rPr lang="en-US" dirty="0"/>
              <a:t>Assembler gives offset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a+8</a:t>
            </a:r>
            <a:endParaRPr lang="en-US" dirty="0"/>
          </a:p>
          <a:p>
            <a:pPr marL="552450" lvl="1"/>
            <a:r>
              <a:rPr lang="en-US" dirty="0"/>
              <a:t>Resolved during linking</a:t>
            </a:r>
          </a:p>
        </p:txBody>
      </p:sp>
      <p:sp>
        <p:nvSpPr>
          <p:cNvPr id="29702" name="Rectangle 6"/>
          <p:cNvSpPr>
            <a:spLocks/>
          </p:cNvSpPr>
          <p:nvPr/>
        </p:nvSpPr>
        <p:spPr bwMode="auto">
          <a:xfrm>
            <a:off x="6396038" y="609600"/>
            <a:ext cx="2222500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S3 {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i;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v;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j;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457200" y="5410200"/>
            <a:ext cx="3289300" cy="11176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short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get_j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a[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].j;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3886200" y="5537200"/>
            <a:ext cx="4660900" cy="863600"/>
          </a:xfrm>
          <a:prstGeom prst="rect">
            <a:avLst/>
          </a:prstGeom>
          <a:solidFill>
            <a:srgbClr val="9CE0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#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(%rdi,%rdi,2),%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#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movzwl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a+8(,%rax,4),%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eax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54956"/>
              </p:ext>
            </p:extLst>
          </p:nvPr>
        </p:nvGraphicFramePr>
        <p:xfrm>
          <a:off x="241300" y="3479800"/>
          <a:ext cx="832961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9798" name="Group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889802"/>
              </p:ext>
            </p:extLst>
          </p:nvPr>
        </p:nvGraphicFramePr>
        <p:xfrm>
          <a:off x="1370013" y="4648200"/>
          <a:ext cx="6429375" cy="596900"/>
        </p:xfrm>
        <a:graphic>
          <a:graphicData uri="http://schemas.openxmlformats.org/drawingml/2006/table">
            <a:tbl>
              <a:tblPr/>
              <a:tblGrid>
                <a:gridCol w="24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37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298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j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a+12*idx+8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18329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Saving Space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Put large data types first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Effect (K=4)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1549400" y="2019300"/>
            <a:ext cx="2222500" cy="15621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S4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5353050" y="2017712"/>
            <a:ext cx="2224088" cy="1563688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S5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</a:p>
          <a:p>
            <a:pPr algn="l"/>
            <a:r>
              <a:rPr lang="en-US" sz="1800" b="1" dirty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5" name="AutoShape 7"/>
          <p:cNvSpPr>
            <a:spLocks/>
          </p:cNvSpPr>
          <p:nvPr/>
        </p:nvSpPr>
        <p:spPr bwMode="auto">
          <a:xfrm>
            <a:off x="4140200" y="22987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21D10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3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5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3149600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3467100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18923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635000" y="52578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21590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2476500" y="5257800"/>
            <a:ext cx="696913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2 bytes</a:t>
            </a:r>
          </a:p>
        </p:txBody>
      </p:sp>
    </p:spTree>
    <p:extLst>
      <p:ext uri="{BB962C8B-B14F-4D97-AF65-F5344CB8AC3E}">
        <p14:creationId xmlns:p14="http://schemas.microsoft.com/office/powerpoint/2010/main" val="2314109731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 </a:t>
            </a:r>
            <a:r>
              <a:rPr lang="en-US" dirty="0" err="1"/>
              <a:t>Struct</a:t>
            </a:r>
            <a:r>
              <a:rPr lang="en-US" dirty="0"/>
              <a:t> Exam Question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79" y="1052736"/>
            <a:ext cx="6507484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31767" y="6237312"/>
            <a:ext cx="67504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</a:rPr>
              <a:t>http://www.cs.cmu.edu/~213/oldexams/exam1-f12.pdf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7592" y="4077072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127377" y="4077072"/>
            <a:ext cx="1821234" cy="369332"/>
            <a:chOff x="1127377" y="4077072"/>
            <a:chExt cx="1821234" cy="369332"/>
          </a:xfrm>
        </p:grpSpPr>
        <p:sp>
          <p:nvSpPr>
            <p:cNvPr id="20" name="TextBox 19"/>
            <p:cNvSpPr txBox="1"/>
            <p:nvPr/>
          </p:nvSpPr>
          <p:spPr>
            <a:xfrm>
              <a:off x="1127377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377162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626947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876732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126517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376302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26087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875872" y="4077072"/>
            <a:ext cx="2071024" cy="369332"/>
            <a:chOff x="2875872" y="4077072"/>
            <a:chExt cx="2071024" cy="369332"/>
          </a:xfrm>
        </p:grpSpPr>
        <p:sp>
          <p:nvSpPr>
            <p:cNvPr id="29" name="TextBox 28"/>
            <p:cNvSpPr txBox="1"/>
            <p:nvPr/>
          </p:nvSpPr>
          <p:spPr>
            <a:xfrm>
              <a:off x="2875872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125657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375442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625227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875012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124797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374582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624372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877592" y="4581128"/>
            <a:ext cx="1071879" cy="369332"/>
            <a:chOff x="877592" y="4581128"/>
            <a:chExt cx="1071879" cy="369332"/>
          </a:xfrm>
        </p:grpSpPr>
        <p:sp>
          <p:nvSpPr>
            <p:cNvPr id="37" name="TextBox 36"/>
            <p:cNvSpPr txBox="1"/>
            <p:nvPr/>
          </p:nvSpPr>
          <p:spPr>
            <a:xfrm>
              <a:off x="877592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127377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377162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626947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876732" y="4581128"/>
            <a:ext cx="822094" cy="369332"/>
            <a:chOff x="1876732" y="4581128"/>
            <a:chExt cx="822094" cy="369332"/>
          </a:xfrm>
        </p:grpSpPr>
        <p:sp>
          <p:nvSpPr>
            <p:cNvPr id="41" name="TextBox 40"/>
            <p:cNvSpPr txBox="1"/>
            <p:nvPr/>
          </p:nvSpPr>
          <p:spPr>
            <a:xfrm>
              <a:off x="1876732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126517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376302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</a:t>
              </a: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2626087" y="458112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875872" y="4581128"/>
            <a:ext cx="2071024" cy="369332"/>
            <a:chOff x="2875872" y="4581128"/>
            <a:chExt cx="2071024" cy="369332"/>
          </a:xfrm>
        </p:grpSpPr>
        <p:sp>
          <p:nvSpPr>
            <p:cNvPr id="45" name="TextBox 44"/>
            <p:cNvSpPr txBox="1"/>
            <p:nvPr/>
          </p:nvSpPr>
          <p:spPr>
            <a:xfrm>
              <a:off x="2875872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125657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375442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625227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875012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124797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374582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624372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877592" y="5085184"/>
            <a:ext cx="2071019" cy="369332"/>
            <a:chOff x="877592" y="5085184"/>
            <a:chExt cx="2071019" cy="369332"/>
          </a:xfrm>
        </p:grpSpPr>
        <p:sp>
          <p:nvSpPr>
            <p:cNvPr id="53" name="TextBox 52"/>
            <p:cNvSpPr txBox="1"/>
            <p:nvPr/>
          </p:nvSpPr>
          <p:spPr>
            <a:xfrm>
              <a:off x="877592" y="5085184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127377" y="5085184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377162" y="5085184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626947" y="5085184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876732" y="5085184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126517" y="5085184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376302" y="5085184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626087" y="5085184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034322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19438" cy="762000"/>
          </a:xfrm>
          <a:ln/>
        </p:spPr>
        <p:txBody>
          <a:bodyPr/>
          <a:lstStyle/>
          <a:p>
            <a:pPr marL="119063" indent="-119063"/>
            <a:r>
              <a:rPr lang="en-US" dirty="0"/>
              <a:t>Example </a:t>
            </a:r>
            <a:r>
              <a:rPr lang="en-US" dirty="0" err="1"/>
              <a:t>Struct</a:t>
            </a:r>
            <a:r>
              <a:rPr lang="en-US" dirty="0"/>
              <a:t> Exam Question (Cont’d)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71"/>
          <a:stretch/>
        </p:blipFill>
        <p:spPr bwMode="auto">
          <a:xfrm>
            <a:off x="473668" y="3205081"/>
            <a:ext cx="6522341" cy="290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989"/>
          <a:stretch/>
        </p:blipFill>
        <p:spPr bwMode="auto">
          <a:xfrm>
            <a:off x="374779" y="1052736"/>
            <a:ext cx="6507484" cy="2126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75329" y="4077072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125114" y="4077072"/>
            <a:ext cx="822094" cy="369332"/>
            <a:chOff x="933353" y="4077072"/>
            <a:chExt cx="822094" cy="369332"/>
          </a:xfrm>
        </p:grpSpPr>
        <p:sp>
          <p:nvSpPr>
            <p:cNvPr id="9" name="TextBox 8"/>
            <p:cNvSpPr txBox="1"/>
            <p:nvPr/>
          </p:nvSpPr>
          <p:spPr>
            <a:xfrm>
              <a:off x="933353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83138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432923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874469" y="4077072"/>
            <a:ext cx="1071879" cy="369332"/>
            <a:chOff x="1682708" y="4077072"/>
            <a:chExt cx="1071879" cy="369332"/>
          </a:xfrm>
        </p:grpSpPr>
        <p:sp>
          <p:nvSpPr>
            <p:cNvPr id="12" name="TextBox 11"/>
            <p:cNvSpPr txBox="1"/>
            <p:nvPr/>
          </p:nvSpPr>
          <p:spPr>
            <a:xfrm>
              <a:off x="1682708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932493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182278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432063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873609" y="4077072"/>
            <a:ext cx="2071024" cy="369332"/>
            <a:chOff x="2681848" y="4077072"/>
            <a:chExt cx="2071024" cy="369332"/>
          </a:xfrm>
        </p:grpSpPr>
        <p:sp>
          <p:nvSpPr>
            <p:cNvPr id="17" name="TextBox 16"/>
            <p:cNvSpPr txBox="1"/>
            <p:nvPr/>
          </p:nvSpPr>
          <p:spPr>
            <a:xfrm>
              <a:off x="2681848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31633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181418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431203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680988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930773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180558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430348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875329" y="4581128"/>
            <a:ext cx="2071019" cy="369332"/>
            <a:chOff x="683568" y="4581128"/>
            <a:chExt cx="2071019" cy="369332"/>
          </a:xfrm>
        </p:grpSpPr>
        <p:sp>
          <p:nvSpPr>
            <p:cNvPr id="26" name="TextBox 25"/>
            <p:cNvSpPr txBox="1"/>
            <p:nvPr/>
          </p:nvSpPr>
          <p:spPr>
            <a:xfrm>
              <a:off x="683568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33353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183138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432923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1682708" y="4581128"/>
              <a:ext cx="822094" cy="369332"/>
              <a:chOff x="1876732" y="4581128"/>
              <a:chExt cx="822094" cy="369332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1876732" y="4581128"/>
                <a:ext cx="3225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solidFill>
                      <a:srgbClr val="FFC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e</a:t>
                </a: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2126517" y="4581128"/>
                <a:ext cx="3225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solidFill>
                      <a:srgbClr val="FFC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e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2376302" y="4581128"/>
                <a:ext cx="3225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solidFill>
                      <a:srgbClr val="FFC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e</a:t>
                </a:r>
              </a:p>
            </p:txBody>
          </p:sp>
        </p:grpSp>
        <p:sp>
          <p:nvSpPr>
            <p:cNvPr id="34" name="TextBox 33"/>
            <p:cNvSpPr txBox="1"/>
            <p:nvPr/>
          </p:nvSpPr>
          <p:spPr>
            <a:xfrm>
              <a:off x="2432063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873609" y="4581128"/>
            <a:ext cx="2071024" cy="369332"/>
            <a:chOff x="2681848" y="4581128"/>
            <a:chExt cx="2071024" cy="369332"/>
          </a:xfrm>
        </p:grpSpPr>
        <p:sp>
          <p:nvSpPr>
            <p:cNvPr id="36" name="TextBox 35"/>
            <p:cNvSpPr txBox="1"/>
            <p:nvPr/>
          </p:nvSpPr>
          <p:spPr>
            <a:xfrm>
              <a:off x="2681848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931633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181417" y="4581128"/>
              <a:ext cx="4471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431203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680988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930773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180558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430348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</p:grpSp>
      <p:sp>
        <p:nvSpPr>
          <p:cNvPr id="49" name="Rectangle 48"/>
          <p:cNvSpPr/>
          <p:nvPr/>
        </p:nvSpPr>
        <p:spPr>
          <a:xfrm>
            <a:off x="70670" y="6225722"/>
            <a:ext cx="67504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</a:rPr>
              <a:t>http://www.cs.cmu.edu/~213/oldexams/exam1-f12.pdf</a:t>
            </a:r>
          </a:p>
        </p:txBody>
      </p:sp>
    </p:spTree>
    <p:extLst>
      <p:ext uri="{BB962C8B-B14F-4D97-AF65-F5344CB8AC3E}">
        <p14:creationId xmlns:p14="http://schemas.microsoft.com/office/powerpoint/2010/main" val="29910847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Alignment</a:t>
            </a:r>
          </a:p>
          <a:p>
            <a:r>
              <a:rPr lang="en-US" dirty="0">
                <a:latin typeface="Calibri" pitchFamily="-96" charset="0"/>
              </a:rPr>
              <a:t>Floating Point</a:t>
            </a:r>
          </a:p>
        </p:txBody>
      </p:sp>
    </p:spTree>
    <p:extLst>
      <p:ext uri="{BB962C8B-B14F-4D97-AF65-F5344CB8AC3E}">
        <p14:creationId xmlns:p14="http://schemas.microsoft.com/office/powerpoint/2010/main" val="388058539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History</a:t>
            </a:r>
          </a:p>
          <a:p>
            <a:pPr lvl="1"/>
            <a:r>
              <a:rPr lang="en-US" dirty="0"/>
              <a:t>x87 FP</a:t>
            </a:r>
          </a:p>
          <a:p>
            <a:pPr lvl="2"/>
            <a:r>
              <a:rPr lang="en-US" dirty="0"/>
              <a:t>Legacy, very ugly</a:t>
            </a:r>
          </a:p>
          <a:p>
            <a:pPr lvl="1"/>
            <a:r>
              <a:rPr lang="en-US" dirty="0"/>
              <a:t>SSE FP</a:t>
            </a:r>
          </a:p>
          <a:p>
            <a:pPr lvl="2"/>
            <a:r>
              <a:rPr lang="en-US" dirty="0"/>
              <a:t>Supported by Shark machines</a:t>
            </a:r>
          </a:p>
          <a:p>
            <a:pPr lvl="2"/>
            <a:r>
              <a:rPr lang="en-US" dirty="0"/>
              <a:t>Special case use of vector instructions</a:t>
            </a:r>
          </a:p>
          <a:p>
            <a:pPr lvl="1"/>
            <a:r>
              <a:rPr lang="en-US" dirty="0"/>
              <a:t>AVX FP</a:t>
            </a:r>
          </a:p>
          <a:p>
            <a:pPr lvl="2"/>
            <a:r>
              <a:rPr lang="en-US" dirty="0"/>
              <a:t>Newest version</a:t>
            </a:r>
          </a:p>
          <a:p>
            <a:pPr lvl="2"/>
            <a:r>
              <a:rPr lang="en-US" dirty="0"/>
              <a:t>Similar to SSE</a:t>
            </a:r>
          </a:p>
          <a:p>
            <a:pPr lvl="2"/>
            <a:r>
              <a:rPr lang="en-US" dirty="0"/>
              <a:t>Documented in book</a:t>
            </a:r>
          </a:p>
        </p:txBody>
      </p:sp>
    </p:spTree>
    <p:extLst>
      <p:ext uri="{BB962C8B-B14F-4D97-AF65-F5344CB8AC3E}">
        <p14:creationId xmlns:p14="http://schemas.microsoft.com/office/powerpoint/2010/main" val="4153430655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2767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Programming with SSE3</a:t>
            </a:r>
          </a:p>
        </p:txBody>
      </p:sp>
      <p:sp>
        <p:nvSpPr>
          <p:cNvPr id="82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692398"/>
            <a:ext cx="8307387" cy="53784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>
                <a:ea typeface="+mn-ea"/>
              </a:rPr>
              <a:t>XMM Registers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16 total, each 16 bytes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16 single-byte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8 16-bit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4 32-bit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4 single-precision floats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2 double-precision floats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 single-precision float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 double-precision float</a:t>
            </a:r>
          </a:p>
        </p:txBody>
      </p:sp>
      <p:grpSp>
        <p:nvGrpSpPr>
          <p:cNvPr id="39940" name="Group 20"/>
          <p:cNvGrpSpPr>
            <a:grpSpLocks/>
          </p:cNvGrpSpPr>
          <p:nvPr/>
        </p:nvGrpSpPr>
        <p:grpSpPr bwMode="auto">
          <a:xfrm>
            <a:off x="609600" y="1911598"/>
            <a:ext cx="7315200" cy="304800"/>
            <a:chOff x="768" y="864"/>
            <a:chExt cx="4608" cy="192"/>
          </a:xfrm>
        </p:grpSpPr>
        <p:sp>
          <p:nvSpPr>
            <p:cNvPr id="40063" name="Rectangle 4"/>
            <p:cNvSpPr>
              <a:spLocks noChangeArrowheads="1"/>
            </p:cNvSpPr>
            <p:nvPr/>
          </p:nvSpPr>
          <p:spPr bwMode="auto">
            <a:xfrm>
              <a:off x="76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4" name="Rectangle 5"/>
            <p:cNvSpPr>
              <a:spLocks noChangeArrowheads="1"/>
            </p:cNvSpPr>
            <p:nvPr/>
          </p:nvSpPr>
          <p:spPr bwMode="auto">
            <a:xfrm>
              <a:off x="105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5" name="Rectangle 6"/>
            <p:cNvSpPr>
              <a:spLocks noChangeArrowheads="1"/>
            </p:cNvSpPr>
            <p:nvPr/>
          </p:nvSpPr>
          <p:spPr bwMode="auto">
            <a:xfrm>
              <a:off x="134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6" name="Rectangle 7"/>
            <p:cNvSpPr>
              <a:spLocks noChangeArrowheads="1"/>
            </p:cNvSpPr>
            <p:nvPr/>
          </p:nvSpPr>
          <p:spPr bwMode="auto">
            <a:xfrm>
              <a:off x="163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7" name="Rectangle 8"/>
            <p:cNvSpPr>
              <a:spLocks noChangeArrowheads="1"/>
            </p:cNvSpPr>
            <p:nvPr/>
          </p:nvSpPr>
          <p:spPr bwMode="auto">
            <a:xfrm>
              <a:off x="192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8" name="Rectangle 9"/>
            <p:cNvSpPr>
              <a:spLocks noChangeArrowheads="1"/>
            </p:cNvSpPr>
            <p:nvPr/>
          </p:nvSpPr>
          <p:spPr bwMode="auto">
            <a:xfrm>
              <a:off x="220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9" name="Rectangle 10"/>
            <p:cNvSpPr>
              <a:spLocks noChangeArrowheads="1"/>
            </p:cNvSpPr>
            <p:nvPr/>
          </p:nvSpPr>
          <p:spPr bwMode="auto">
            <a:xfrm>
              <a:off x="249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0" name="Rectangle 11"/>
            <p:cNvSpPr>
              <a:spLocks noChangeArrowheads="1"/>
            </p:cNvSpPr>
            <p:nvPr/>
          </p:nvSpPr>
          <p:spPr bwMode="auto">
            <a:xfrm>
              <a:off x="278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1" name="Rectangle 12"/>
            <p:cNvSpPr>
              <a:spLocks noChangeArrowheads="1"/>
            </p:cNvSpPr>
            <p:nvPr/>
          </p:nvSpPr>
          <p:spPr bwMode="auto">
            <a:xfrm>
              <a:off x="307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2" name="Rectangle 13"/>
            <p:cNvSpPr>
              <a:spLocks noChangeArrowheads="1"/>
            </p:cNvSpPr>
            <p:nvPr/>
          </p:nvSpPr>
          <p:spPr bwMode="auto">
            <a:xfrm>
              <a:off x="336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3" name="Rectangle 14"/>
            <p:cNvSpPr>
              <a:spLocks noChangeArrowheads="1"/>
            </p:cNvSpPr>
            <p:nvPr/>
          </p:nvSpPr>
          <p:spPr bwMode="auto">
            <a:xfrm>
              <a:off x="364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4" name="Rectangle 15"/>
            <p:cNvSpPr>
              <a:spLocks noChangeArrowheads="1"/>
            </p:cNvSpPr>
            <p:nvPr/>
          </p:nvSpPr>
          <p:spPr bwMode="auto">
            <a:xfrm>
              <a:off x="393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5" name="Rectangle 16"/>
            <p:cNvSpPr>
              <a:spLocks noChangeArrowheads="1"/>
            </p:cNvSpPr>
            <p:nvPr/>
          </p:nvSpPr>
          <p:spPr bwMode="auto">
            <a:xfrm>
              <a:off x="422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6" name="Rectangle 17"/>
            <p:cNvSpPr>
              <a:spLocks noChangeArrowheads="1"/>
            </p:cNvSpPr>
            <p:nvPr/>
          </p:nvSpPr>
          <p:spPr bwMode="auto">
            <a:xfrm>
              <a:off x="451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7" name="Rectangle 18"/>
            <p:cNvSpPr>
              <a:spLocks noChangeArrowheads="1"/>
            </p:cNvSpPr>
            <p:nvPr/>
          </p:nvSpPr>
          <p:spPr bwMode="auto">
            <a:xfrm>
              <a:off x="480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8" name="Rectangle 19"/>
            <p:cNvSpPr>
              <a:spLocks noChangeArrowheads="1"/>
            </p:cNvSpPr>
            <p:nvPr/>
          </p:nvSpPr>
          <p:spPr bwMode="auto">
            <a:xfrm>
              <a:off x="508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09600" y="2620144"/>
            <a:ext cx="7315200" cy="304800"/>
            <a:chOff x="609600" y="2546350"/>
            <a:chExt cx="7315200" cy="304800"/>
          </a:xfrm>
        </p:grpSpPr>
        <p:grpSp>
          <p:nvGrpSpPr>
            <p:cNvPr id="39941" name="Group 21"/>
            <p:cNvGrpSpPr>
              <a:grpSpLocks/>
            </p:cNvGrpSpPr>
            <p:nvPr/>
          </p:nvGrpSpPr>
          <p:grpSpPr bwMode="auto">
            <a:xfrm>
              <a:off x="609600" y="2546350"/>
              <a:ext cx="7315200" cy="304800"/>
              <a:chOff x="768" y="864"/>
              <a:chExt cx="4608" cy="192"/>
            </a:xfrm>
          </p:grpSpPr>
          <p:sp>
            <p:nvSpPr>
              <p:cNvPr id="40047" name="Rectangle 22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8" name="Rectangle 23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9" name="Rectangle 24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0" name="Rectangle 25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1" name="Rectangle 26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2" name="Rectangle 27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3" name="Rectangle 28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4" name="Rectangle 29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5" name="Rectangle 30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6" name="Rectangle 31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7" name="Rectangle 32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8" name="Rectangle 33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9" name="Rectangle 34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0" name="Rectangle 35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1" name="Rectangle 36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2" name="Rectangle 37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45" name="Rectangle 89"/>
            <p:cNvSpPr>
              <a:spLocks noChangeArrowheads="1"/>
            </p:cNvSpPr>
            <p:nvPr/>
          </p:nvSpPr>
          <p:spPr bwMode="auto">
            <a:xfrm>
              <a:off x="6096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6" name="Rectangle 90"/>
            <p:cNvSpPr>
              <a:spLocks noChangeArrowheads="1"/>
            </p:cNvSpPr>
            <p:nvPr/>
          </p:nvSpPr>
          <p:spPr bwMode="auto">
            <a:xfrm>
              <a:off x="15240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7" name="Rectangle 91"/>
            <p:cNvSpPr>
              <a:spLocks noChangeArrowheads="1"/>
            </p:cNvSpPr>
            <p:nvPr/>
          </p:nvSpPr>
          <p:spPr bwMode="auto">
            <a:xfrm>
              <a:off x="24384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8" name="Rectangle 92"/>
            <p:cNvSpPr>
              <a:spLocks noChangeArrowheads="1"/>
            </p:cNvSpPr>
            <p:nvPr/>
          </p:nvSpPr>
          <p:spPr bwMode="auto">
            <a:xfrm>
              <a:off x="33528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9" name="Rectangle 93"/>
            <p:cNvSpPr>
              <a:spLocks noChangeArrowheads="1"/>
            </p:cNvSpPr>
            <p:nvPr/>
          </p:nvSpPr>
          <p:spPr bwMode="auto">
            <a:xfrm>
              <a:off x="42672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0" name="Rectangle 94"/>
            <p:cNvSpPr>
              <a:spLocks noChangeArrowheads="1"/>
            </p:cNvSpPr>
            <p:nvPr/>
          </p:nvSpPr>
          <p:spPr bwMode="auto">
            <a:xfrm>
              <a:off x="51816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1" name="Rectangle 95"/>
            <p:cNvSpPr>
              <a:spLocks noChangeArrowheads="1"/>
            </p:cNvSpPr>
            <p:nvPr/>
          </p:nvSpPr>
          <p:spPr bwMode="auto">
            <a:xfrm>
              <a:off x="60960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2" name="Rectangle 96"/>
            <p:cNvSpPr>
              <a:spLocks noChangeArrowheads="1"/>
            </p:cNvSpPr>
            <p:nvPr/>
          </p:nvSpPr>
          <p:spPr bwMode="auto">
            <a:xfrm>
              <a:off x="70104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09600" y="3340224"/>
            <a:ext cx="7315200" cy="304800"/>
            <a:chOff x="609600" y="3308350"/>
            <a:chExt cx="7315200" cy="304800"/>
          </a:xfrm>
        </p:grpSpPr>
        <p:grpSp>
          <p:nvGrpSpPr>
            <p:cNvPr id="39942" name="Group 38"/>
            <p:cNvGrpSpPr>
              <a:grpSpLocks/>
            </p:cNvGrpSpPr>
            <p:nvPr/>
          </p:nvGrpSpPr>
          <p:grpSpPr bwMode="auto">
            <a:xfrm>
              <a:off x="609600" y="3308350"/>
              <a:ext cx="7315200" cy="304800"/>
              <a:chOff x="768" y="864"/>
              <a:chExt cx="4608" cy="192"/>
            </a:xfrm>
          </p:grpSpPr>
          <p:sp>
            <p:nvSpPr>
              <p:cNvPr id="40031" name="Rectangle 39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2" name="Rectangle 40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3" name="Rectangle 41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4" name="Rectangle 42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5" name="Rectangle 43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6" name="Rectangle 44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7" name="Rectangle 45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8" name="Rectangle 46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9" name="Rectangle 47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0" name="Rectangle 48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1" name="Rectangle 49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2" name="Rectangle 50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3" name="Rectangle 51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4" name="Rectangle 52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5" name="Rectangle 53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6" name="Rectangle 54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53" name="Rectangle 97"/>
            <p:cNvSpPr>
              <a:spLocks noChangeArrowheads="1"/>
            </p:cNvSpPr>
            <p:nvPr/>
          </p:nvSpPr>
          <p:spPr bwMode="auto">
            <a:xfrm>
              <a:off x="6096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4" name="Rectangle 98"/>
            <p:cNvSpPr>
              <a:spLocks noChangeArrowheads="1"/>
            </p:cNvSpPr>
            <p:nvPr/>
          </p:nvSpPr>
          <p:spPr bwMode="auto">
            <a:xfrm>
              <a:off x="24384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5" name="Rectangle 99"/>
            <p:cNvSpPr>
              <a:spLocks noChangeArrowheads="1"/>
            </p:cNvSpPr>
            <p:nvPr/>
          </p:nvSpPr>
          <p:spPr bwMode="auto">
            <a:xfrm>
              <a:off x="42672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6" name="Rectangle 100"/>
            <p:cNvSpPr>
              <a:spLocks noChangeArrowheads="1"/>
            </p:cNvSpPr>
            <p:nvPr/>
          </p:nvSpPr>
          <p:spPr bwMode="auto">
            <a:xfrm>
              <a:off x="60960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09600" y="4043536"/>
            <a:ext cx="7315200" cy="304800"/>
            <a:chOff x="609600" y="4070350"/>
            <a:chExt cx="7315200" cy="304800"/>
          </a:xfrm>
        </p:grpSpPr>
        <p:grpSp>
          <p:nvGrpSpPr>
            <p:cNvPr id="39943" name="Group 55"/>
            <p:cNvGrpSpPr>
              <a:grpSpLocks/>
            </p:cNvGrpSpPr>
            <p:nvPr/>
          </p:nvGrpSpPr>
          <p:grpSpPr bwMode="auto">
            <a:xfrm>
              <a:off x="609600" y="4070350"/>
              <a:ext cx="7315200" cy="304800"/>
              <a:chOff x="768" y="864"/>
              <a:chExt cx="4608" cy="192"/>
            </a:xfrm>
          </p:grpSpPr>
          <p:sp>
            <p:nvSpPr>
              <p:cNvPr id="40015" name="Rectangle 56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6" name="Rectangle 57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7" name="Rectangle 58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8" name="Rectangle 59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9" name="Rectangle 60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0" name="Rectangle 61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1" name="Rectangle 62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2" name="Rectangle 63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3" name="Rectangle 64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4" name="Rectangle 65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5" name="Rectangle 66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6" name="Rectangle 67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7" name="Rectangle 68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8" name="Rectangle 69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9" name="Rectangle 70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0" name="Rectangle 71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57" name="Rectangle 101"/>
            <p:cNvSpPr>
              <a:spLocks noChangeArrowheads="1"/>
            </p:cNvSpPr>
            <p:nvPr/>
          </p:nvSpPr>
          <p:spPr bwMode="auto">
            <a:xfrm>
              <a:off x="6096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8" name="Rectangle 102"/>
            <p:cNvSpPr>
              <a:spLocks noChangeArrowheads="1"/>
            </p:cNvSpPr>
            <p:nvPr/>
          </p:nvSpPr>
          <p:spPr bwMode="auto">
            <a:xfrm>
              <a:off x="24384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9" name="Rectangle 103"/>
            <p:cNvSpPr>
              <a:spLocks noChangeArrowheads="1"/>
            </p:cNvSpPr>
            <p:nvPr/>
          </p:nvSpPr>
          <p:spPr bwMode="auto">
            <a:xfrm>
              <a:off x="42672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60" name="Rectangle 104"/>
            <p:cNvSpPr>
              <a:spLocks noChangeArrowheads="1"/>
            </p:cNvSpPr>
            <p:nvPr/>
          </p:nvSpPr>
          <p:spPr bwMode="auto">
            <a:xfrm>
              <a:off x="60960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09600" y="4852392"/>
            <a:ext cx="7315200" cy="304800"/>
            <a:chOff x="609600" y="4832350"/>
            <a:chExt cx="7315200" cy="304800"/>
          </a:xfrm>
        </p:grpSpPr>
        <p:grpSp>
          <p:nvGrpSpPr>
            <p:cNvPr id="39944" name="Group 72"/>
            <p:cNvGrpSpPr>
              <a:grpSpLocks/>
            </p:cNvGrpSpPr>
            <p:nvPr/>
          </p:nvGrpSpPr>
          <p:grpSpPr bwMode="auto">
            <a:xfrm>
              <a:off x="609600" y="4832350"/>
              <a:ext cx="7315200" cy="304800"/>
              <a:chOff x="768" y="864"/>
              <a:chExt cx="4608" cy="192"/>
            </a:xfrm>
          </p:grpSpPr>
          <p:sp>
            <p:nvSpPr>
              <p:cNvPr id="39999" name="Rectangle 73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0" name="Rectangle 74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1" name="Rectangle 75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2" name="Rectangle 76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3" name="Rectangle 77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4" name="Rectangle 78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5" name="Rectangle 79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6" name="Rectangle 80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7" name="Rectangle 81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8" name="Rectangle 82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9" name="Rectangle 83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0" name="Rectangle 84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1" name="Rectangle 85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2" name="Rectangle 86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3" name="Rectangle 87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4" name="Rectangle 88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1" name="Rectangle 105"/>
            <p:cNvSpPr>
              <a:spLocks noChangeArrowheads="1"/>
            </p:cNvSpPr>
            <p:nvPr/>
          </p:nvSpPr>
          <p:spPr bwMode="auto">
            <a:xfrm>
              <a:off x="609600" y="483235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62" name="Rectangle 109"/>
            <p:cNvSpPr>
              <a:spLocks noChangeArrowheads="1"/>
            </p:cNvSpPr>
            <p:nvPr/>
          </p:nvSpPr>
          <p:spPr bwMode="auto">
            <a:xfrm>
              <a:off x="4267200" y="483235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09600" y="5572472"/>
            <a:ext cx="7315200" cy="304800"/>
            <a:chOff x="609600" y="5638800"/>
            <a:chExt cx="7315200" cy="304800"/>
          </a:xfrm>
        </p:grpSpPr>
        <p:grpSp>
          <p:nvGrpSpPr>
            <p:cNvPr id="39963" name="Group 110"/>
            <p:cNvGrpSpPr>
              <a:grpSpLocks/>
            </p:cNvGrpSpPr>
            <p:nvPr/>
          </p:nvGrpSpPr>
          <p:grpSpPr bwMode="auto">
            <a:xfrm>
              <a:off x="609600" y="5638800"/>
              <a:ext cx="7315200" cy="304800"/>
              <a:chOff x="768" y="864"/>
              <a:chExt cx="4608" cy="192"/>
            </a:xfrm>
          </p:grpSpPr>
          <p:sp>
            <p:nvSpPr>
              <p:cNvPr id="39983" name="Rectangle 111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4" name="Rectangle 112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5" name="Rectangle 113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6" name="Rectangle 114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7" name="Rectangle 115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8" name="Rectangle 116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9" name="Rectangle 117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0" name="Rectangle 118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1" name="Rectangle 119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2" name="Rectangle 120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3" name="Rectangle 121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4" name="Rectangle 122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5" name="Rectangle 123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6" name="Rectangle 124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7" name="Rectangle 125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8" name="Rectangle 126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4" name="Rectangle 127"/>
            <p:cNvSpPr>
              <a:spLocks noChangeArrowheads="1"/>
            </p:cNvSpPr>
            <p:nvPr/>
          </p:nvSpPr>
          <p:spPr bwMode="auto">
            <a:xfrm>
              <a:off x="609600" y="563880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09600" y="6193054"/>
            <a:ext cx="7315200" cy="304800"/>
            <a:chOff x="609600" y="6324600"/>
            <a:chExt cx="7315200" cy="304800"/>
          </a:xfrm>
        </p:grpSpPr>
        <p:grpSp>
          <p:nvGrpSpPr>
            <p:cNvPr id="39965" name="Group 131"/>
            <p:cNvGrpSpPr>
              <a:grpSpLocks/>
            </p:cNvGrpSpPr>
            <p:nvPr/>
          </p:nvGrpSpPr>
          <p:grpSpPr bwMode="auto">
            <a:xfrm>
              <a:off x="609600" y="6324600"/>
              <a:ext cx="7315200" cy="304800"/>
              <a:chOff x="768" y="864"/>
              <a:chExt cx="4608" cy="192"/>
            </a:xfrm>
          </p:grpSpPr>
          <p:sp>
            <p:nvSpPr>
              <p:cNvPr id="39967" name="Rectangle 132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68" name="Rectangle 133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69" name="Rectangle 134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0" name="Rectangle 135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1" name="Rectangle 136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2" name="Rectangle 137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3" name="Rectangle 138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4" name="Rectangle 139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5" name="Rectangle 140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6" name="Rectangle 141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7" name="Rectangle 142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8" name="Rectangle 143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9" name="Rectangle 144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0" name="Rectangle 145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1" name="Rectangle 146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2" name="Rectangle 147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6" name="Rectangle 148"/>
            <p:cNvSpPr>
              <a:spLocks noChangeArrowheads="1"/>
            </p:cNvSpPr>
            <p:nvPr/>
          </p:nvSpPr>
          <p:spPr bwMode="auto">
            <a:xfrm>
              <a:off x="609600" y="632460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63652506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2767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Scalar &amp; SIMD Operations</a:t>
            </a:r>
          </a:p>
        </p:txBody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714846"/>
            <a:ext cx="8307387" cy="5378450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Scalar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000" dirty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SIMD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000" dirty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Scalar Operations: Double Precision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59037" y="762427"/>
            <a:ext cx="8557969" cy="5904656"/>
            <a:chOff x="228600" y="685800"/>
            <a:chExt cx="8881060" cy="6127576"/>
          </a:xfrm>
        </p:grpSpPr>
        <p:grpSp>
          <p:nvGrpSpPr>
            <p:cNvPr id="40964" name="Group 332"/>
            <p:cNvGrpSpPr>
              <a:grpSpLocks/>
            </p:cNvGrpSpPr>
            <p:nvPr/>
          </p:nvGrpSpPr>
          <p:grpSpPr bwMode="auto">
            <a:xfrm>
              <a:off x="228600" y="685800"/>
              <a:ext cx="8880475" cy="1889126"/>
              <a:chOff x="144" y="432"/>
              <a:chExt cx="5594" cy="1190"/>
            </a:xfrm>
          </p:grpSpPr>
          <p:grpSp>
            <p:nvGrpSpPr>
              <p:cNvPr id="41084" name="Group 331"/>
              <p:cNvGrpSpPr>
                <a:grpSpLocks/>
              </p:cNvGrpSpPr>
              <p:nvPr/>
            </p:nvGrpSpPr>
            <p:grpSpPr bwMode="auto">
              <a:xfrm>
                <a:off x="144" y="672"/>
                <a:ext cx="4608" cy="192"/>
                <a:chOff x="144" y="672"/>
                <a:chExt cx="4608" cy="192"/>
              </a:xfrm>
            </p:grpSpPr>
            <p:grpSp>
              <p:nvGrpSpPr>
                <p:cNvPr id="41112" name="Group 55"/>
                <p:cNvGrpSpPr>
                  <a:grpSpLocks/>
                </p:cNvGrpSpPr>
                <p:nvPr/>
              </p:nvGrpSpPr>
              <p:grpSpPr bwMode="auto">
                <a:xfrm>
                  <a:off x="144" y="672"/>
                  <a:ext cx="4608" cy="192"/>
                  <a:chOff x="768" y="864"/>
                  <a:chExt cx="4608" cy="192"/>
                </a:xfrm>
              </p:grpSpPr>
              <p:sp>
                <p:nvSpPr>
                  <p:cNvPr id="41114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5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6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7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8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9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0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1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2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3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4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5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6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7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8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9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113" name="Rectangle 101"/>
                <p:cNvSpPr>
                  <a:spLocks noChangeArrowheads="1"/>
                </p:cNvSpPr>
                <p:nvPr/>
              </p:nvSpPr>
              <p:spPr bwMode="auto">
                <a:xfrm>
                  <a:off x="144" y="672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85" name="Group 330"/>
              <p:cNvGrpSpPr>
                <a:grpSpLocks/>
              </p:cNvGrpSpPr>
              <p:nvPr/>
            </p:nvGrpSpPr>
            <p:grpSpPr bwMode="auto">
              <a:xfrm>
                <a:off x="144" y="1392"/>
                <a:ext cx="4608" cy="192"/>
                <a:chOff x="144" y="1392"/>
                <a:chExt cx="4608" cy="192"/>
              </a:xfrm>
            </p:grpSpPr>
            <p:grpSp>
              <p:nvGrpSpPr>
                <p:cNvPr id="41094" name="Group 148"/>
                <p:cNvGrpSpPr>
                  <a:grpSpLocks/>
                </p:cNvGrpSpPr>
                <p:nvPr/>
              </p:nvGrpSpPr>
              <p:grpSpPr bwMode="auto">
                <a:xfrm>
                  <a:off x="144" y="1392"/>
                  <a:ext cx="4608" cy="192"/>
                  <a:chOff x="768" y="864"/>
                  <a:chExt cx="4608" cy="192"/>
                </a:xfrm>
              </p:grpSpPr>
              <p:sp>
                <p:nvSpPr>
                  <p:cNvPr id="41096" name="Rectangle 14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97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98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99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0" name="Rectangle 153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1" name="Rectangle 154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2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3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4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5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6" name="Rectangle 159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7" name="Rectangle 160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8" name="Rectangle 161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9" name="Rectangle 16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0" name="Rectangle 163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1" name="Rectangle 164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095" name="Rectangle 165"/>
                <p:cNvSpPr>
                  <a:spLocks noChangeArrowheads="1"/>
                </p:cNvSpPr>
                <p:nvPr/>
              </p:nvSpPr>
              <p:spPr bwMode="auto">
                <a:xfrm>
                  <a:off x="144" y="1392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86" name="Group 174"/>
              <p:cNvGrpSpPr>
                <a:grpSpLocks/>
              </p:cNvGrpSpPr>
              <p:nvPr/>
            </p:nvGrpSpPr>
            <p:grpSpPr bwMode="auto">
              <a:xfrm>
                <a:off x="528" y="864"/>
                <a:ext cx="432" cy="528"/>
                <a:chOff x="720" y="864"/>
                <a:chExt cx="432" cy="528"/>
              </a:xfrm>
            </p:grpSpPr>
            <p:sp>
              <p:nvSpPr>
                <p:cNvPr id="41090" name="Oval 169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91" name="Line 170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92" name="Line 171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93" name="Line 172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087" name="Text Box 190"/>
              <p:cNvSpPr txBox="1">
                <a:spLocks noChangeArrowheads="1"/>
              </p:cNvSpPr>
              <p:nvPr/>
            </p:nvSpPr>
            <p:spPr bwMode="auto">
              <a:xfrm>
                <a:off x="4819" y="673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%xmm0</a:t>
                </a:r>
              </a:p>
            </p:txBody>
          </p:sp>
          <p:sp>
            <p:nvSpPr>
              <p:cNvPr id="41088" name="Text Box 191"/>
              <p:cNvSpPr txBox="1">
                <a:spLocks noChangeArrowheads="1"/>
              </p:cNvSpPr>
              <p:nvPr/>
            </p:nvSpPr>
            <p:spPr bwMode="auto">
              <a:xfrm>
                <a:off x="4840" y="1370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%xmm1</a:t>
                </a:r>
              </a:p>
            </p:txBody>
          </p:sp>
          <p:sp>
            <p:nvSpPr>
              <p:cNvPr id="41089" name="Text Box 192"/>
              <p:cNvSpPr txBox="1">
                <a:spLocks noChangeArrowheads="1"/>
              </p:cNvSpPr>
              <p:nvPr/>
            </p:nvSpPr>
            <p:spPr bwMode="auto">
              <a:xfrm>
                <a:off x="4032" y="432"/>
                <a:ext cx="170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 err="1">
                    <a:latin typeface="Courier New" charset="0"/>
                  </a:rPr>
                  <a:t>addss</a:t>
                </a:r>
                <a:r>
                  <a:rPr lang="en-US" sz="2000" dirty="0">
                    <a:latin typeface="Courier New" charset="0"/>
                  </a:rPr>
                  <a:t> %xmm0,%xmm1</a:t>
                </a:r>
              </a:p>
            </p:txBody>
          </p:sp>
        </p:grpSp>
        <p:grpSp>
          <p:nvGrpSpPr>
            <p:cNvPr id="40965" name="Group 194"/>
            <p:cNvGrpSpPr>
              <a:grpSpLocks/>
            </p:cNvGrpSpPr>
            <p:nvPr/>
          </p:nvGrpSpPr>
          <p:grpSpPr bwMode="auto">
            <a:xfrm>
              <a:off x="228600" y="2780928"/>
              <a:ext cx="8880475" cy="1889126"/>
              <a:chOff x="144" y="432"/>
              <a:chExt cx="5594" cy="1190"/>
            </a:xfrm>
          </p:grpSpPr>
          <p:grpSp>
            <p:nvGrpSpPr>
              <p:cNvPr id="41017" name="Group 195"/>
              <p:cNvGrpSpPr>
                <a:grpSpLocks/>
              </p:cNvGrpSpPr>
              <p:nvPr/>
            </p:nvGrpSpPr>
            <p:grpSpPr bwMode="auto">
              <a:xfrm>
                <a:off x="144" y="672"/>
                <a:ext cx="4608" cy="192"/>
                <a:chOff x="384" y="2564"/>
                <a:chExt cx="4608" cy="192"/>
              </a:xfrm>
            </p:grpSpPr>
            <p:grpSp>
              <p:nvGrpSpPr>
                <p:cNvPr id="41063" name="Group 196"/>
                <p:cNvGrpSpPr>
                  <a:grpSpLocks/>
                </p:cNvGrpSpPr>
                <p:nvPr/>
              </p:nvGrpSpPr>
              <p:grpSpPr bwMode="auto">
                <a:xfrm>
                  <a:off x="384" y="2564"/>
                  <a:ext cx="4608" cy="192"/>
                  <a:chOff x="768" y="864"/>
                  <a:chExt cx="4608" cy="192"/>
                </a:xfrm>
              </p:grpSpPr>
              <p:sp>
                <p:nvSpPr>
                  <p:cNvPr id="41068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9" name="Rectangle 198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0" name="Rectangle 199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1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2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3" name="Rectangle 202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4" name="Rectangle 203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5" name="Rectangle 204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6" name="Rectangle 205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7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8" name="Rectangle 207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9" name="Rectangle 208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0" name="Rectangle 209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1" name="Rectangle 210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2" name="Rectangle 211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3" name="Rectangle 212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064" name="Rectangle 213"/>
                <p:cNvSpPr>
                  <a:spLocks noChangeArrowheads="1"/>
                </p:cNvSpPr>
                <p:nvPr/>
              </p:nvSpPr>
              <p:spPr bwMode="auto">
                <a:xfrm>
                  <a:off x="384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5" name="Rectangle 214"/>
                <p:cNvSpPr>
                  <a:spLocks noChangeArrowheads="1"/>
                </p:cNvSpPr>
                <p:nvPr/>
              </p:nvSpPr>
              <p:spPr bwMode="auto">
                <a:xfrm>
                  <a:off x="1536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6" name="Rectangle 215"/>
                <p:cNvSpPr>
                  <a:spLocks noChangeArrowheads="1"/>
                </p:cNvSpPr>
                <p:nvPr/>
              </p:nvSpPr>
              <p:spPr bwMode="auto">
                <a:xfrm>
                  <a:off x="2688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7" name="Rectangle 216"/>
                <p:cNvSpPr>
                  <a:spLocks noChangeArrowheads="1"/>
                </p:cNvSpPr>
                <p:nvPr/>
              </p:nvSpPr>
              <p:spPr bwMode="auto">
                <a:xfrm>
                  <a:off x="3840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18" name="Group 217"/>
              <p:cNvGrpSpPr>
                <a:grpSpLocks/>
              </p:cNvGrpSpPr>
              <p:nvPr/>
            </p:nvGrpSpPr>
            <p:grpSpPr bwMode="auto">
              <a:xfrm>
                <a:off x="144" y="1392"/>
                <a:ext cx="4608" cy="192"/>
                <a:chOff x="384" y="2564"/>
                <a:chExt cx="4608" cy="192"/>
              </a:xfrm>
            </p:grpSpPr>
            <p:grpSp>
              <p:nvGrpSpPr>
                <p:cNvPr id="41042" name="Group 218"/>
                <p:cNvGrpSpPr>
                  <a:grpSpLocks/>
                </p:cNvGrpSpPr>
                <p:nvPr/>
              </p:nvGrpSpPr>
              <p:grpSpPr bwMode="auto">
                <a:xfrm>
                  <a:off x="384" y="2564"/>
                  <a:ext cx="4608" cy="192"/>
                  <a:chOff x="768" y="864"/>
                  <a:chExt cx="4608" cy="192"/>
                </a:xfrm>
              </p:grpSpPr>
              <p:sp>
                <p:nvSpPr>
                  <p:cNvPr id="41047" name="Rectangle 21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48" name="Rectangle 220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49" name="Rectangle 221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0" name="Rectangle 222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1" name="Rectangle 223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2" name="Rectangle 224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3" name="Rectangle 225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4" name="Rectangle 226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5" name="Rectangle 227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6" name="Rectangle 228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7" name="Rectangle 229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8" name="Rectangle 230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9" name="Rectangle 231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0" name="Rectangle 23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1" name="Rectangle 233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2" name="Rectangle 234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043" name="Rectangle 235"/>
                <p:cNvSpPr>
                  <a:spLocks noChangeArrowheads="1"/>
                </p:cNvSpPr>
                <p:nvPr/>
              </p:nvSpPr>
              <p:spPr bwMode="auto">
                <a:xfrm>
                  <a:off x="384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4" name="Rectangle 236"/>
                <p:cNvSpPr>
                  <a:spLocks noChangeArrowheads="1"/>
                </p:cNvSpPr>
                <p:nvPr/>
              </p:nvSpPr>
              <p:spPr bwMode="auto">
                <a:xfrm>
                  <a:off x="1536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5" name="Rectangle 237"/>
                <p:cNvSpPr>
                  <a:spLocks noChangeArrowheads="1"/>
                </p:cNvSpPr>
                <p:nvPr/>
              </p:nvSpPr>
              <p:spPr bwMode="auto">
                <a:xfrm>
                  <a:off x="2688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6" name="Rectangle 238"/>
                <p:cNvSpPr>
                  <a:spLocks noChangeArrowheads="1"/>
                </p:cNvSpPr>
                <p:nvPr/>
              </p:nvSpPr>
              <p:spPr bwMode="auto">
                <a:xfrm>
                  <a:off x="3840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19" name="Group 239"/>
              <p:cNvGrpSpPr>
                <a:grpSpLocks/>
              </p:cNvGrpSpPr>
              <p:nvPr/>
            </p:nvGrpSpPr>
            <p:grpSpPr bwMode="auto">
              <a:xfrm>
                <a:off x="528" y="864"/>
                <a:ext cx="432" cy="528"/>
                <a:chOff x="720" y="864"/>
                <a:chExt cx="432" cy="528"/>
              </a:xfrm>
            </p:grpSpPr>
            <p:sp>
              <p:nvSpPr>
                <p:cNvPr id="41038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39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0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1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20" name="Group 244"/>
              <p:cNvGrpSpPr>
                <a:grpSpLocks/>
              </p:cNvGrpSpPr>
              <p:nvPr/>
            </p:nvGrpSpPr>
            <p:grpSpPr bwMode="auto">
              <a:xfrm>
                <a:off x="1680" y="864"/>
                <a:ext cx="432" cy="528"/>
                <a:chOff x="720" y="864"/>
                <a:chExt cx="432" cy="528"/>
              </a:xfrm>
            </p:grpSpPr>
            <p:sp>
              <p:nvSpPr>
                <p:cNvPr id="41034" name="Oval 245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35" name="Line 246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6" name="Line 247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7" name="Line 248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21" name="Group 249"/>
              <p:cNvGrpSpPr>
                <a:grpSpLocks/>
              </p:cNvGrpSpPr>
              <p:nvPr/>
            </p:nvGrpSpPr>
            <p:grpSpPr bwMode="auto">
              <a:xfrm>
                <a:off x="2832" y="864"/>
                <a:ext cx="432" cy="528"/>
                <a:chOff x="720" y="864"/>
                <a:chExt cx="432" cy="528"/>
              </a:xfrm>
            </p:grpSpPr>
            <p:sp>
              <p:nvSpPr>
                <p:cNvPr id="41030" name="Oval 25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31" name="Line 25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2" name="Line 25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3" name="Line 25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22" name="Group 254"/>
              <p:cNvGrpSpPr>
                <a:grpSpLocks/>
              </p:cNvGrpSpPr>
              <p:nvPr/>
            </p:nvGrpSpPr>
            <p:grpSpPr bwMode="auto">
              <a:xfrm>
                <a:off x="3984" y="864"/>
                <a:ext cx="432" cy="528"/>
                <a:chOff x="720" y="864"/>
                <a:chExt cx="432" cy="528"/>
              </a:xfrm>
            </p:grpSpPr>
            <p:sp>
              <p:nvSpPr>
                <p:cNvPr id="41026" name="Oval 255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27" name="Line 256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28" name="Line 257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29" name="Line 258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023" name="Text Box 259"/>
              <p:cNvSpPr txBox="1">
                <a:spLocks noChangeArrowheads="1"/>
              </p:cNvSpPr>
              <p:nvPr/>
            </p:nvSpPr>
            <p:spPr bwMode="auto">
              <a:xfrm>
                <a:off x="4819" y="673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%xmm0</a:t>
                </a:r>
              </a:p>
            </p:txBody>
          </p:sp>
          <p:sp>
            <p:nvSpPr>
              <p:cNvPr id="41024" name="Text Box 260"/>
              <p:cNvSpPr txBox="1">
                <a:spLocks noChangeArrowheads="1"/>
              </p:cNvSpPr>
              <p:nvPr/>
            </p:nvSpPr>
            <p:spPr bwMode="auto">
              <a:xfrm>
                <a:off x="4840" y="1370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%xmm1</a:t>
                </a:r>
              </a:p>
            </p:txBody>
          </p:sp>
          <p:sp>
            <p:nvSpPr>
              <p:cNvPr id="41025" name="Text Box 261"/>
              <p:cNvSpPr txBox="1">
                <a:spLocks noChangeArrowheads="1"/>
              </p:cNvSpPr>
              <p:nvPr/>
            </p:nvSpPr>
            <p:spPr bwMode="auto">
              <a:xfrm>
                <a:off x="4032" y="432"/>
                <a:ext cx="170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 err="1">
                    <a:latin typeface="Courier New" charset="0"/>
                  </a:rPr>
                  <a:t>addps</a:t>
                </a:r>
                <a:r>
                  <a:rPr lang="en-US" sz="2000" dirty="0">
                    <a:latin typeface="Courier New" charset="0"/>
                  </a:rPr>
                  <a:t> %xmm0,%xmm1</a:t>
                </a:r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228600" y="4924191"/>
              <a:ext cx="8881060" cy="1889185"/>
              <a:chOff x="228600" y="4924191"/>
              <a:chExt cx="8881060" cy="1889185"/>
            </a:xfrm>
          </p:grpSpPr>
          <p:grpSp>
            <p:nvGrpSpPr>
              <p:cNvPr id="40966" name="Group 264"/>
              <p:cNvGrpSpPr>
                <a:grpSpLocks/>
              </p:cNvGrpSpPr>
              <p:nvPr/>
            </p:nvGrpSpPr>
            <p:grpSpPr bwMode="auto">
              <a:xfrm>
                <a:off x="228600" y="5305192"/>
                <a:ext cx="7315200" cy="304800"/>
                <a:chOff x="768" y="864"/>
                <a:chExt cx="4608" cy="192"/>
              </a:xfrm>
            </p:grpSpPr>
            <p:sp>
              <p:nvSpPr>
                <p:cNvPr id="41001" name="Rectangle 265"/>
                <p:cNvSpPr>
                  <a:spLocks noChangeArrowheads="1"/>
                </p:cNvSpPr>
                <p:nvPr/>
              </p:nvSpPr>
              <p:spPr bwMode="auto">
                <a:xfrm>
                  <a:off x="76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2" name="Rectangle 266"/>
                <p:cNvSpPr>
                  <a:spLocks noChangeArrowheads="1"/>
                </p:cNvSpPr>
                <p:nvPr/>
              </p:nvSpPr>
              <p:spPr bwMode="auto">
                <a:xfrm>
                  <a:off x="105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3" name="Rectangle 267"/>
                <p:cNvSpPr>
                  <a:spLocks noChangeArrowheads="1"/>
                </p:cNvSpPr>
                <p:nvPr/>
              </p:nvSpPr>
              <p:spPr bwMode="auto">
                <a:xfrm>
                  <a:off x="134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4" name="Rectangle 268"/>
                <p:cNvSpPr>
                  <a:spLocks noChangeArrowheads="1"/>
                </p:cNvSpPr>
                <p:nvPr/>
              </p:nvSpPr>
              <p:spPr bwMode="auto">
                <a:xfrm>
                  <a:off x="163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5" name="Rectangle 269"/>
                <p:cNvSpPr>
                  <a:spLocks noChangeArrowheads="1"/>
                </p:cNvSpPr>
                <p:nvPr/>
              </p:nvSpPr>
              <p:spPr bwMode="auto">
                <a:xfrm>
                  <a:off x="192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6" name="Rectangle 270"/>
                <p:cNvSpPr>
                  <a:spLocks noChangeArrowheads="1"/>
                </p:cNvSpPr>
                <p:nvPr/>
              </p:nvSpPr>
              <p:spPr bwMode="auto">
                <a:xfrm>
                  <a:off x="220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7" name="Rectangle 271"/>
                <p:cNvSpPr>
                  <a:spLocks noChangeArrowheads="1"/>
                </p:cNvSpPr>
                <p:nvPr/>
              </p:nvSpPr>
              <p:spPr bwMode="auto">
                <a:xfrm>
                  <a:off x="249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8" name="Rectangle 272"/>
                <p:cNvSpPr>
                  <a:spLocks noChangeArrowheads="1"/>
                </p:cNvSpPr>
                <p:nvPr/>
              </p:nvSpPr>
              <p:spPr bwMode="auto">
                <a:xfrm>
                  <a:off x="278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9" name="Rectangle 273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0" name="Rectangle 274"/>
                <p:cNvSpPr>
                  <a:spLocks noChangeArrowheads="1"/>
                </p:cNvSpPr>
                <p:nvPr/>
              </p:nvSpPr>
              <p:spPr bwMode="auto">
                <a:xfrm>
                  <a:off x="336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1" name="Rectangle 275"/>
                <p:cNvSpPr>
                  <a:spLocks noChangeArrowheads="1"/>
                </p:cNvSpPr>
                <p:nvPr/>
              </p:nvSpPr>
              <p:spPr bwMode="auto">
                <a:xfrm>
                  <a:off x="364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2" name="Rectangle 276"/>
                <p:cNvSpPr>
                  <a:spLocks noChangeArrowheads="1"/>
                </p:cNvSpPr>
                <p:nvPr/>
              </p:nvSpPr>
              <p:spPr bwMode="auto">
                <a:xfrm>
                  <a:off x="393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3" name="Rectangle 277"/>
                <p:cNvSpPr>
                  <a:spLocks noChangeArrowheads="1"/>
                </p:cNvSpPr>
                <p:nvPr/>
              </p:nvSpPr>
              <p:spPr bwMode="auto">
                <a:xfrm>
                  <a:off x="422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4" name="Rectangle 278"/>
                <p:cNvSpPr>
                  <a:spLocks noChangeArrowheads="1"/>
                </p:cNvSpPr>
                <p:nvPr/>
              </p:nvSpPr>
              <p:spPr bwMode="auto">
                <a:xfrm>
                  <a:off x="451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5" name="Rectangle 279"/>
                <p:cNvSpPr>
                  <a:spLocks noChangeArrowheads="1"/>
                </p:cNvSpPr>
                <p:nvPr/>
              </p:nvSpPr>
              <p:spPr bwMode="auto">
                <a:xfrm>
                  <a:off x="480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6" name="Rectangle 280"/>
                <p:cNvSpPr>
                  <a:spLocks noChangeArrowheads="1"/>
                </p:cNvSpPr>
                <p:nvPr/>
              </p:nvSpPr>
              <p:spPr bwMode="auto">
                <a:xfrm>
                  <a:off x="508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967" name="Rectangle 281"/>
              <p:cNvSpPr>
                <a:spLocks noChangeArrowheads="1"/>
              </p:cNvSpPr>
              <p:nvPr/>
            </p:nvSpPr>
            <p:spPr bwMode="auto">
              <a:xfrm>
                <a:off x="228600" y="5305191"/>
                <a:ext cx="3657600" cy="304800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40969" name="Group 286"/>
              <p:cNvGrpSpPr>
                <a:grpSpLocks/>
              </p:cNvGrpSpPr>
              <p:nvPr/>
            </p:nvGrpSpPr>
            <p:grpSpPr bwMode="auto">
              <a:xfrm>
                <a:off x="228600" y="6448192"/>
                <a:ext cx="7315200" cy="304800"/>
                <a:chOff x="768" y="864"/>
                <a:chExt cx="4608" cy="192"/>
              </a:xfrm>
            </p:grpSpPr>
            <p:sp>
              <p:nvSpPr>
                <p:cNvPr id="40985" name="Rectangle 287"/>
                <p:cNvSpPr>
                  <a:spLocks noChangeArrowheads="1"/>
                </p:cNvSpPr>
                <p:nvPr/>
              </p:nvSpPr>
              <p:spPr bwMode="auto">
                <a:xfrm>
                  <a:off x="76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6" name="Rectangle 288"/>
                <p:cNvSpPr>
                  <a:spLocks noChangeArrowheads="1"/>
                </p:cNvSpPr>
                <p:nvPr/>
              </p:nvSpPr>
              <p:spPr bwMode="auto">
                <a:xfrm>
                  <a:off x="105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7" name="Rectangle 289"/>
                <p:cNvSpPr>
                  <a:spLocks noChangeArrowheads="1"/>
                </p:cNvSpPr>
                <p:nvPr/>
              </p:nvSpPr>
              <p:spPr bwMode="auto">
                <a:xfrm>
                  <a:off x="134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8" name="Rectangle 290"/>
                <p:cNvSpPr>
                  <a:spLocks noChangeArrowheads="1"/>
                </p:cNvSpPr>
                <p:nvPr/>
              </p:nvSpPr>
              <p:spPr bwMode="auto">
                <a:xfrm>
                  <a:off x="163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9" name="Rectangle 291"/>
                <p:cNvSpPr>
                  <a:spLocks noChangeArrowheads="1"/>
                </p:cNvSpPr>
                <p:nvPr/>
              </p:nvSpPr>
              <p:spPr bwMode="auto">
                <a:xfrm>
                  <a:off x="192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0" name="Rectangle 292"/>
                <p:cNvSpPr>
                  <a:spLocks noChangeArrowheads="1"/>
                </p:cNvSpPr>
                <p:nvPr/>
              </p:nvSpPr>
              <p:spPr bwMode="auto">
                <a:xfrm>
                  <a:off x="220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1" name="Rectangle 293"/>
                <p:cNvSpPr>
                  <a:spLocks noChangeArrowheads="1"/>
                </p:cNvSpPr>
                <p:nvPr/>
              </p:nvSpPr>
              <p:spPr bwMode="auto">
                <a:xfrm>
                  <a:off x="249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2" name="Rectangle 294"/>
                <p:cNvSpPr>
                  <a:spLocks noChangeArrowheads="1"/>
                </p:cNvSpPr>
                <p:nvPr/>
              </p:nvSpPr>
              <p:spPr bwMode="auto">
                <a:xfrm>
                  <a:off x="278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3" name="Rectangle 295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4" name="Rectangle 296"/>
                <p:cNvSpPr>
                  <a:spLocks noChangeArrowheads="1"/>
                </p:cNvSpPr>
                <p:nvPr/>
              </p:nvSpPr>
              <p:spPr bwMode="auto">
                <a:xfrm>
                  <a:off x="336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5" name="Rectangle 297"/>
                <p:cNvSpPr>
                  <a:spLocks noChangeArrowheads="1"/>
                </p:cNvSpPr>
                <p:nvPr/>
              </p:nvSpPr>
              <p:spPr bwMode="auto">
                <a:xfrm>
                  <a:off x="364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6" name="Rectangle 298"/>
                <p:cNvSpPr>
                  <a:spLocks noChangeArrowheads="1"/>
                </p:cNvSpPr>
                <p:nvPr/>
              </p:nvSpPr>
              <p:spPr bwMode="auto">
                <a:xfrm>
                  <a:off x="393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7" name="Rectangle 299"/>
                <p:cNvSpPr>
                  <a:spLocks noChangeArrowheads="1"/>
                </p:cNvSpPr>
                <p:nvPr/>
              </p:nvSpPr>
              <p:spPr bwMode="auto">
                <a:xfrm>
                  <a:off x="422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8" name="Rectangle 300"/>
                <p:cNvSpPr>
                  <a:spLocks noChangeArrowheads="1"/>
                </p:cNvSpPr>
                <p:nvPr/>
              </p:nvSpPr>
              <p:spPr bwMode="auto">
                <a:xfrm>
                  <a:off x="451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9" name="Rectangle 301"/>
                <p:cNvSpPr>
                  <a:spLocks noChangeArrowheads="1"/>
                </p:cNvSpPr>
                <p:nvPr/>
              </p:nvSpPr>
              <p:spPr bwMode="auto">
                <a:xfrm>
                  <a:off x="480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0" name="Rectangle 302"/>
                <p:cNvSpPr>
                  <a:spLocks noChangeArrowheads="1"/>
                </p:cNvSpPr>
                <p:nvPr/>
              </p:nvSpPr>
              <p:spPr bwMode="auto">
                <a:xfrm>
                  <a:off x="508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970" name="Rectangle 303"/>
              <p:cNvSpPr>
                <a:spLocks noChangeArrowheads="1"/>
              </p:cNvSpPr>
              <p:nvPr/>
            </p:nvSpPr>
            <p:spPr bwMode="auto">
              <a:xfrm>
                <a:off x="228600" y="6448191"/>
                <a:ext cx="3657600" cy="304800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40972" name="Group 335"/>
              <p:cNvGrpSpPr>
                <a:grpSpLocks/>
              </p:cNvGrpSpPr>
              <p:nvPr/>
            </p:nvGrpSpPr>
            <p:grpSpPr bwMode="auto">
              <a:xfrm>
                <a:off x="1752600" y="5609991"/>
                <a:ext cx="685800" cy="838200"/>
                <a:chOff x="528" y="3408"/>
                <a:chExt cx="432" cy="528"/>
              </a:xfrm>
            </p:grpSpPr>
            <p:sp>
              <p:nvSpPr>
                <p:cNvPr id="40981" name="Oval 308"/>
                <p:cNvSpPr>
                  <a:spLocks noChangeArrowheads="1"/>
                </p:cNvSpPr>
                <p:nvPr/>
              </p:nvSpPr>
              <p:spPr bwMode="auto">
                <a:xfrm>
                  <a:off x="624" y="3552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0982" name="Line 309"/>
                <p:cNvSpPr>
                  <a:spLocks noChangeShapeType="1"/>
                </p:cNvSpPr>
                <p:nvPr/>
              </p:nvSpPr>
              <p:spPr bwMode="auto">
                <a:xfrm>
                  <a:off x="528" y="3408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3" name="Line 310"/>
                <p:cNvSpPr>
                  <a:spLocks noChangeShapeType="1"/>
                </p:cNvSpPr>
                <p:nvPr/>
              </p:nvSpPr>
              <p:spPr bwMode="auto">
                <a:xfrm flipV="1">
                  <a:off x="528" y="3744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4" name="Line 311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792" y="3768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974" name="Text Box 327"/>
              <p:cNvSpPr txBox="1">
                <a:spLocks noChangeArrowheads="1"/>
              </p:cNvSpPr>
              <p:nvPr/>
            </p:nvSpPr>
            <p:spPr bwMode="auto">
              <a:xfrm>
                <a:off x="7650163" y="5306779"/>
                <a:ext cx="86190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%xmm0</a:t>
                </a:r>
              </a:p>
            </p:txBody>
          </p:sp>
          <p:sp>
            <p:nvSpPr>
              <p:cNvPr id="40975" name="Text Box 328"/>
              <p:cNvSpPr txBox="1">
                <a:spLocks noChangeArrowheads="1"/>
              </p:cNvSpPr>
              <p:nvPr/>
            </p:nvSpPr>
            <p:spPr bwMode="auto">
              <a:xfrm>
                <a:off x="7683500" y="6413266"/>
                <a:ext cx="86190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%xmm1</a:t>
                </a:r>
              </a:p>
            </p:txBody>
          </p:sp>
          <p:sp>
            <p:nvSpPr>
              <p:cNvPr id="40976" name="Text Box 329"/>
              <p:cNvSpPr txBox="1">
                <a:spLocks noChangeArrowheads="1"/>
              </p:cNvSpPr>
              <p:nvPr/>
            </p:nvSpPr>
            <p:spPr bwMode="auto">
              <a:xfrm>
                <a:off x="6400800" y="4924191"/>
                <a:ext cx="270886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 err="1">
                    <a:latin typeface="Courier New" charset="0"/>
                  </a:rPr>
                  <a:t>addsd</a:t>
                </a:r>
                <a:r>
                  <a:rPr lang="en-US" sz="2000" dirty="0">
                    <a:latin typeface="Courier New" charset="0"/>
                  </a:rPr>
                  <a:t> %xmm0,%xmm1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2140624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5626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Access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64500" cy="5715000"/>
          </a:xfrm>
        </p:spPr>
        <p:txBody>
          <a:bodyPr/>
          <a:lstStyle/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Basic Principle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Identifier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alibri" pitchFamily="-96" charset="0"/>
              </a:rPr>
              <a:t> can be used as a pointer to array element 0: Type </a:t>
            </a:r>
            <a:r>
              <a:rPr lang="en-US" i="1" dirty="0">
                <a:latin typeface="Calibri" pitchFamily="-96" charset="0"/>
              </a:rPr>
              <a:t>T*</a:t>
            </a: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buNone/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Reference	Type	Value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[4]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val+1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+ 4 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&amp;val[2]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+ 8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[5]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??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*(val+1)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//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[1]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 + </a:t>
            </a:r>
            <a:r>
              <a:rPr lang="en-US" sz="1800" b="1" i="1" dirty="0" err="1">
                <a:latin typeface="Calibri" pitchFamily="-96" charset="0"/>
              </a:rPr>
              <a:t>i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+ 4 * </a:t>
            </a:r>
            <a:r>
              <a:rPr lang="en-US" sz="1800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//&amp;</a:t>
            </a:r>
            <a:r>
              <a:rPr lang="en-US" sz="1800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60419" name="Text Box 31"/>
          <p:cNvSpPr txBox="1">
            <a:spLocks noChangeArrowheads="1"/>
          </p:cNvSpPr>
          <p:nvPr/>
        </p:nvSpPr>
        <p:spPr bwMode="auto">
          <a:xfrm>
            <a:off x="1017588" y="2819400"/>
            <a:ext cx="1701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val</a:t>
            </a:r>
            <a:r>
              <a:rPr lang="en-US" sz="1800" dirty="0">
                <a:latin typeface="Courier New" pitchFamily="-96" charset="0"/>
              </a:rPr>
              <a:t>[5];</a:t>
            </a:r>
          </a:p>
        </p:txBody>
      </p:sp>
      <p:grpSp>
        <p:nvGrpSpPr>
          <p:cNvPr id="60420" name="Group 24"/>
          <p:cNvGrpSpPr>
            <a:grpSpLocks/>
          </p:cNvGrpSpPr>
          <p:nvPr/>
        </p:nvGrpSpPr>
        <p:grpSpPr bwMode="auto">
          <a:xfrm>
            <a:off x="2616200" y="2867023"/>
            <a:ext cx="5334000" cy="753576"/>
            <a:chOff x="2514600" y="3429000"/>
            <a:chExt cx="5334000" cy="773902"/>
          </a:xfrm>
        </p:grpSpPr>
        <p:grpSp>
          <p:nvGrpSpPr>
            <p:cNvPr id="60421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40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5</a:t>
                </a:r>
              </a:p>
            </p:txBody>
          </p:sp>
          <p:sp>
            <p:nvSpPr>
              <p:cNvPr id="41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2</a:t>
                </a: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3</a:t>
                </a:r>
              </a:p>
            </p:txBody>
          </p:sp>
        </p:grp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514600" y="3842173"/>
              <a:ext cx="396875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182938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+ 4</a:t>
              </a: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097338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+ 8</a:t>
              </a: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029200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+ 12</a:t>
              </a: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5943600" y="3823537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+ 16</a:t>
              </a: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858000" y="3823537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+ 20</a:t>
              </a: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FP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634877"/>
          </a:xfrm>
        </p:spPr>
        <p:txBody>
          <a:bodyPr/>
          <a:lstStyle/>
          <a:p>
            <a:r>
              <a:rPr lang="en-US" dirty="0"/>
              <a:t>Arguments passed in </a:t>
            </a:r>
            <a:r>
              <a:rPr lang="en-US" dirty="0">
                <a:latin typeface="Courier New"/>
                <a:cs typeface="Courier New"/>
              </a:rPr>
              <a:t>%xmm0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%xmm1</a:t>
            </a:r>
            <a:r>
              <a:rPr lang="en-US" dirty="0"/>
              <a:t>, ...</a:t>
            </a:r>
          </a:p>
          <a:p>
            <a:r>
              <a:rPr lang="en-US" dirty="0"/>
              <a:t>Result returned in </a:t>
            </a:r>
            <a:r>
              <a:rPr lang="en-US" dirty="0">
                <a:latin typeface="Courier New"/>
                <a:cs typeface="Courier New"/>
              </a:rPr>
              <a:t>%xmm0</a:t>
            </a:r>
            <a:endParaRPr lang="en-US" dirty="0"/>
          </a:p>
          <a:p>
            <a:r>
              <a:rPr lang="en-US" dirty="0"/>
              <a:t>All XMM registers caller-saved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1867" y="2780928"/>
            <a:ext cx="4360133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float </a:t>
            </a:r>
            <a:r>
              <a:rPr lang="en-US" sz="1800" dirty="0" err="1">
                <a:latin typeface="Courier New" pitchFamily="-96" charset="0"/>
              </a:rPr>
              <a:t>fadd</a:t>
            </a:r>
            <a:r>
              <a:rPr lang="en-US" sz="1800" dirty="0">
                <a:latin typeface="Courier New" pitchFamily="-96" charset="0"/>
              </a:rPr>
              <a:t>(float x, float y)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return x + y;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675059" y="2774036"/>
            <a:ext cx="443214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double </a:t>
            </a:r>
            <a:r>
              <a:rPr lang="en-US" sz="1800" dirty="0" err="1">
                <a:latin typeface="Courier New" pitchFamily="-96" charset="0"/>
              </a:rPr>
              <a:t>dadd</a:t>
            </a:r>
            <a:r>
              <a:rPr lang="en-US" sz="1800" dirty="0">
                <a:latin typeface="Courier New" pitchFamily="-96" charset="0"/>
              </a:rPr>
              <a:t>(double x, double y)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return x + y;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11867" y="4293096"/>
            <a:ext cx="4360133" cy="9207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 # x in %xmm0, y in %xmm1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addss</a:t>
            </a:r>
            <a:r>
              <a:rPr lang="en-US" sz="1800" dirty="0">
                <a:latin typeface="Courier New" pitchFamily="-96" charset="0"/>
              </a:rPr>
              <a:t>   %xmm1,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675059" y="4293096"/>
            <a:ext cx="4360133" cy="9207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# x in %xmm0, y in %xmm1  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addsd</a:t>
            </a:r>
            <a:r>
              <a:rPr lang="en-US" sz="1800" dirty="0">
                <a:latin typeface="Courier New" pitchFamily="-96" charset="0"/>
              </a:rPr>
              <a:t>   %xmm1,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</p:spTree>
    <p:extLst>
      <p:ext uri="{BB962C8B-B14F-4D97-AF65-F5344CB8AC3E}">
        <p14:creationId xmlns:p14="http://schemas.microsoft.com/office/powerpoint/2010/main" val="2813273372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FP Memory Referencing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68760"/>
            <a:ext cx="8423597" cy="1944216"/>
          </a:xfrm>
        </p:spPr>
        <p:txBody>
          <a:bodyPr/>
          <a:lstStyle/>
          <a:p>
            <a:r>
              <a:rPr lang="en-US" dirty="0"/>
              <a:t>Integer (and pointer) arguments passed in regular registers</a:t>
            </a:r>
          </a:p>
          <a:p>
            <a:r>
              <a:rPr lang="en-US" dirty="0"/>
              <a:t>FP values passed in XMM registers</a:t>
            </a:r>
          </a:p>
          <a:p>
            <a:r>
              <a:rPr lang="en-US" dirty="0"/>
              <a:t>Different </a:t>
            </a:r>
            <a:r>
              <a:rPr lang="en-US" dirty="0" err="1"/>
              <a:t>mov</a:t>
            </a:r>
            <a:r>
              <a:rPr lang="en-US" dirty="0"/>
              <a:t> instructions to move between XMM registers, and between memory and XMM registers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7417" y="2924944"/>
            <a:ext cx="4792181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ro-RO" sz="1800" dirty="0">
                <a:latin typeface="Courier New" pitchFamily="-96" charset="0"/>
              </a:rPr>
              <a:t>double dincr(double *p, double v)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double x = *p;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*p = x + v;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return x;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}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04615" y="4725144"/>
            <a:ext cx="6304349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 # p in 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, v in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movapd</a:t>
            </a:r>
            <a:r>
              <a:rPr lang="en-US" sz="1800" dirty="0">
                <a:latin typeface="Courier New" pitchFamily="-96" charset="0"/>
              </a:rPr>
              <a:t>  %xmm0, %xmm1   # Copy v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movsd</a:t>
            </a:r>
            <a:r>
              <a:rPr lang="en-US" sz="1800" dirty="0">
                <a:latin typeface="Courier New" pitchFamily="-96" charset="0"/>
              </a:rPr>
              <a:t>   (%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), %xmm0  # x = *p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addsd</a:t>
            </a:r>
            <a:r>
              <a:rPr lang="en-US" sz="1800" dirty="0">
                <a:latin typeface="Courier New" pitchFamily="-96" charset="0"/>
              </a:rPr>
              <a:t>   %xmm0, %xmm1   # t = x + v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movsd</a:t>
            </a:r>
            <a:r>
              <a:rPr lang="en-US" sz="1800" dirty="0">
                <a:latin typeface="Courier New" pitchFamily="-96" charset="0"/>
              </a:rPr>
              <a:t>   %xmm1, (%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)  # *p = t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</p:spTree>
    <p:extLst>
      <p:ext uri="{BB962C8B-B14F-4D97-AF65-F5344CB8AC3E}">
        <p14:creationId xmlns:p14="http://schemas.microsoft.com/office/powerpoint/2010/main" val="708780295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Aspects of FP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21663" cy="4972050"/>
          </a:xfrm>
        </p:spPr>
        <p:txBody>
          <a:bodyPr/>
          <a:lstStyle/>
          <a:p>
            <a:r>
              <a:rPr lang="en-US" i="1" dirty="0"/>
              <a:t>Lots</a:t>
            </a:r>
            <a:r>
              <a:rPr lang="en-US" dirty="0"/>
              <a:t> of instructions</a:t>
            </a:r>
          </a:p>
          <a:p>
            <a:pPr lvl="1"/>
            <a:r>
              <a:rPr lang="en-US" dirty="0"/>
              <a:t>Different operations, different formats, ...</a:t>
            </a:r>
          </a:p>
          <a:p>
            <a:r>
              <a:rPr lang="en-US" dirty="0"/>
              <a:t>Floating-point comparisons</a:t>
            </a:r>
          </a:p>
          <a:p>
            <a:pPr lvl="1"/>
            <a:r>
              <a:rPr lang="en-US" dirty="0"/>
              <a:t>Instructions </a:t>
            </a:r>
            <a:r>
              <a:rPr lang="en-US" b="1" dirty="0" err="1">
                <a:latin typeface="Courier New"/>
                <a:cs typeface="Courier New"/>
              </a:rPr>
              <a:t>ucomiss</a:t>
            </a:r>
            <a:r>
              <a:rPr lang="en-US" dirty="0"/>
              <a:t> and </a:t>
            </a:r>
            <a:r>
              <a:rPr lang="en-US" b="1" dirty="0" err="1">
                <a:latin typeface="Courier New"/>
                <a:cs typeface="Courier New"/>
              </a:rPr>
              <a:t>ucomisd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dirty="0"/>
              <a:t>Set condition codes CF, ZF, and PF</a:t>
            </a:r>
          </a:p>
          <a:p>
            <a:r>
              <a:rPr lang="en-US" dirty="0"/>
              <a:t>Using constant values</a:t>
            </a:r>
          </a:p>
          <a:p>
            <a:pPr lvl="1"/>
            <a:r>
              <a:rPr lang="en-US" dirty="0"/>
              <a:t>Set XMM0 register to 0 with instruction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xorpd</a:t>
            </a:r>
            <a:r>
              <a:rPr lang="en-US" b="1" dirty="0">
                <a:latin typeface="Courier New"/>
                <a:cs typeface="Courier New"/>
              </a:rPr>
              <a:t> %xmm0, %xmm0</a:t>
            </a:r>
          </a:p>
          <a:p>
            <a:pPr lvl="1"/>
            <a:r>
              <a:rPr lang="en-US" dirty="0"/>
              <a:t>Others loaded from memory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925688954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Summary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contiguous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Use index arithmetic to locate individual elements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single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Access using offsets determined by compiler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Possible require internal and external padding to ensure alignment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Combinations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Can nest structure and array code arbitrarily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Floating Point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Data held and operated on in XMM registers</a:t>
            </a:r>
          </a:p>
        </p:txBody>
      </p:sp>
    </p:spTree>
    <p:extLst>
      <p:ext uri="{BB962C8B-B14F-4D97-AF65-F5344CB8AC3E}">
        <p14:creationId xmlns:p14="http://schemas.microsoft.com/office/powerpoint/2010/main" val="3914138085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 err="1"/>
              <a:t>Cmp</a:t>
            </a:r>
            <a:r>
              <a:rPr lang="en-US" dirty="0"/>
              <a:t>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2121633"/>
              </p:ext>
            </p:extLst>
          </p:nvPr>
        </p:nvGraphicFramePr>
        <p:xfrm>
          <a:off x="691952" y="1421160"/>
          <a:ext cx="5813008" cy="14977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3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7979647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 err="1"/>
              <a:t>Cmp</a:t>
            </a:r>
            <a:r>
              <a:rPr lang="en-US" dirty="0"/>
              <a:t>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0256003"/>
              </p:ext>
            </p:extLst>
          </p:nvPr>
        </p:nvGraphicFramePr>
        <p:xfrm>
          <a:off x="467544" y="1340768"/>
          <a:ext cx="5813008" cy="14977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3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4" name="Group 53"/>
          <p:cNvGrpSpPr/>
          <p:nvPr/>
        </p:nvGrpSpPr>
        <p:grpSpPr>
          <a:xfrm>
            <a:off x="467544" y="3140968"/>
            <a:ext cx="4002918" cy="770602"/>
            <a:chOff x="1979712" y="3140968"/>
            <a:chExt cx="4002918" cy="770602"/>
          </a:xfrm>
        </p:grpSpPr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5076056" y="364502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7" name="Rectangle 26"/>
            <p:cNvSpPr>
              <a:spLocks noChangeArrowheads="1"/>
            </p:cNvSpPr>
            <p:nvPr/>
          </p:nvSpPr>
          <p:spPr bwMode="auto">
            <a:xfrm>
              <a:off x="25557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0" name="Rectangle 27"/>
            <p:cNvSpPr>
              <a:spLocks noChangeArrowheads="1"/>
            </p:cNvSpPr>
            <p:nvPr/>
          </p:nvSpPr>
          <p:spPr bwMode="auto">
            <a:xfrm>
              <a:off x="2555776" y="364502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3" name="Text Box 33"/>
            <p:cNvSpPr txBox="1">
              <a:spLocks noChangeArrowheads="1"/>
            </p:cNvSpPr>
            <p:nvPr/>
          </p:nvSpPr>
          <p:spPr bwMode="auto">
            <a:xfrm>
              <a:off x="1979712" y="314096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45" name="Text Box 33"/>
            <p:cNvSpPr txBox="1">
              <a:spLocks noChangeArrowheads="1"/>
            </p:cNvSpPr>
            <p:nvPr/>
          </p:nvSpPr>
          <p:spPr bwMode="auto">
            <a:xfrm>
              <a:off x="1979712" y="3573016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34415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7" name="Rectangle 26"/>
            <p:cNvSpPr>
              <a:spLocks noChangeArrowheads="1"/>
            </p:cNvSpPr>
            <p:nvPr/>
          </p:nvSpPr>
          <p:spPr bwMode="auto">
            <a:xfrm>
              <a:off x="43559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49" name="Straight Arrow Connector 48"/>
            <p:cNvCxnSpPr>
              <a:endCxn id="29" idx="1"/>
            </p:cNvCxnSpPr>
            <p:nvPr/>
          </p:nvCxnSpPr>
          <p:spPr bwMode="auto">
            <a:xfrm>
              <a:off x="3419872" y="3759506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38" name="Group 37"/>
          <p:cNvGrpSpPr/>
          <p:nvPr/>
        </p:nvGrpSpPr>
        <p:grpSpPr>
          <a:xfrm>
            <a:off x="5220072" y="3140968"/>
            <a:ext cx="3701008" cy="1202650"/>
            <a:chOff x="5364088" y="5610726"/>
            <a:chExt cx="3701008" cy="1202650"/>
          </a:xfrm>
        </p:grpSpPr>
        <p:sp>
          <p:nvSpPr>
            <p:cNvPr id="39" name="Rectangle 26"/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1" name="Rectangle 27"/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2" name="Text Box 33"/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44" name="Rectangle 27"/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8" name="Text Box 33"/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50" name="Text Box 33"/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51" name="Text Box 33"/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6199363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 err="1"/>
              <a:t>Cmp</a:t>
            </a:r>
            <a:r>
              <a:rPr lang="en-US" dirty="0"/>
              <a:t>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306215"/>
              </p:ext>
            </p:extLst>
          </p:nvPr>
        </p:nvGraphicFramePr>
        <p:xfrm>
          <a:off x="539552" y="1556792"/>
          <a:ext cx="7992886" cy="26560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3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</a:t>
                      </a:r>
                    </a:p>
                    <a:p>
                      <a:pPr algn="l"/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(*A3)[3]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(*A4[3])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0277161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#2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0861791"/>
              </p:ext>
            </p:extLst>
          </p:nvPr>
        </p:nvGraphicFramePr>
        <p:xfrm>
          <a:off x="539552" y="1124744"/>
          <a:ext cx="7992886" cy="26560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3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</a:t>
                      </a:r>
                    </a:p>
                    <a:p>
                      <a:pPr algn="l"/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(*A3)[3]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(*A4[3])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58" name="Group 57"/>
          <p:cNvGrpSpPr/>
          <p:nvPr/>
        </p:nvGrpSpPr>
        <p:grpSpPr>
          <a:xfrm>
            <a:off x="467544" y="3861048"/>
            <a:ext cx="3290664" cy="338554"/>
            <a:chOff x="467544" y="3861048"/>
            <a:chExt cx="3290664" cy="338554"/>
          </a:xfrm>
        </p:grpSpPr>
        <p:sp>
          <p:nvSpPr>
            <p:cNvPr id="16" name="Rectangle 26"/>
            <p:cNvSpPr>
              <a:spLocks noChangeArrowheads="1"/>
            </p:cNvSpPr>
            <p:nvPr/>
          </p:nvSpPr>
          <p:spPr bwMode="auto">
            <a:xfrm>
              <a:off x="10436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33"/>
            <p:cNvSpPr txBox="1">
              <a:spLocks noChangeArrowheads="1"/>
            </p:cNvSpPr>
            <p:nvPr/>
          </p:nvSpPr>
          <p:spPr bwMode="auto">
            <a:xfrm>
              <a:off x="467544" y="386104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20" name="Rectangle 26"/>
            <p:cNvSpPr>
              <a:spLocks noChangeArrowheads="1"/>
            </p:cNvSpPr>
            <p:nvPr/>
          </p:nvSpPr>
          <p:spPr bwMode="auto">
            <a:xfrm>
              <a:off x="19294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1" name="Rectangle 26"/>
            <p:cNvSpPr>
              <a:spLocks noChangeArrowheads="1"/>
            </p:cNvSpPr>
            <p:nvPr/>
          </p:nvSpPr>
          <p:spPr bwMode="auto">
            <a:xfrm>
              <a:off x="28438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0" y="4293096"/>
            <a:ext cx="6472808" cy="733020"/>
            <a:chOff x="0" y="4293096"/>
            <a:chExt cx="6472808" cy="733020"/>
          </a:xfrm>
        </p:grpSpPr>
        <p:sp>
          <p:nvSpPr>
            <p:cNvPr id="15" name="Rectangle 27"/>
            <p:cNvSpPr>
              <a:spLocks noChangeArrowheads="1"/>
            </p:cNvSpPr>
            <p:nvPr/>
          </p:nvSpPr>
          <p:spPr bwMode="auto">
            <a:xfrm>
              <a:off x="1433178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10436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9" name="Text Box 33"/>
            <p:cNvSpPr txBox="1">
              <a:spLocks noChangeArrowheads="1"/>
            </p:cNvSpPr>
            <p:nvPr/>
          </p:nvSpPr>
          <p:spPr bwMode="auto">
            <a:xfrm>
              <a:off x="0" y="4293096"/>
              <a:ext cx="954088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A2/A4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 bwMode="auto">
            <a:xfrm>
              <a:off x="1907704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23" name="Rectangle 27"/>
            <p:cNvSpPr>
              <a:spLocks noChangeArrowheads="1"/>
            </p:cNvSpPr>
            <p:nvPr/>
          </p:nvSpPr>
          <p:spPr bwMode="auto">
            <a:xfrm>
              <a:off x="28438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4" name="Rectangle 27"/>
            <p:cNvSpPr>
              <a:spLocks noChangeArrowheads="1"/>
            </p:cNvSpPr>
            <p:nvPr/>
          </p:nvSpPr>
          <p:spPr bwMode="auto">
            <a:xfrm>
              <a:off x="46440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275856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 bwMode="auto">
            <a:xfrm>
              <a:off x="3750382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38" name="Rectangle 27"/>
            <p:cNvSpPr>
              <a:spLocks noChangeArrowheads="1"/>
            </p:cNvSpPr>
            <p:nvPr/>
          </p:nvSpPr>
          <p:spPr bwMode="auto">
            <a:xfrm>
              <a:off x="5118534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5593060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3" name="Group 2"/>
          <p:cNvGrpSpPr/>
          <p:nvPr/>
        </p:nvGrpSpPr>
        <p:grpSpPr>
          <a:xfrm>
            <a:off x="5192862" y="5432284"/>
            <a:ext cx="3701008" cy="1202650"/>
            <a:chOff x="5364088" y="5610726"/>
            <a:chExt cx="3701008" cy="1202650"/>
          </a:xfrm>
        </p:grpSpPr>
        <p:sp>
          <p:nvSpPr>
            <p:cNvPr id="7" name="Rectangle 26"/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8" name="Rectangle 27"/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9" name="Text Box 33"/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10" name="Rectangle 27"/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1" name="Text Box 33"/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12" name="Text Box 33"/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13" name="Text Box 33"/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40" name="Rectangle 27"/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67544" y="5157192"/>
            <a:ext cx="5803118" cy="338554"/>
            <a:chOff x="467544" y="5157192"/>
            <a:chExt cx="5803118" cy="338554"/>
          </a:xfrm>
        </p:grpSpPr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043608" y="5229200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9" name="Text Box 33"/>
            <p:cNvSpPr txBox="1">
              <a:spLocks noChangeArrowheads="1"/>
            </p:cNvSpPr>
            <p:nvPr/>
          </p:nvSpPr>
          <p:spPr bwMode="auto">
            <a:xfrm>
              <a:off x="467544" y="5157192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A3</a:t>
              </a:r>
            </a:p>
          </p:txBody>
        </p:sp>
        <p:cxnSp>
          <p:nvCxnSpPr>
            <p:cNvPr id="52" name="Straight Arrow Connector 51"/>
            <p:cNvCxnSpPr>
              <a:endCxn id="45" idx="1"/>
            </p:cNvCxnSpPr>
            <p:nvPr/>
          </p:nvCxnSpPr>
          <p:spPr bwMode="auto">
            <a:xfrm>
              <a:off x="1907704" y="5343682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grpSp>
          <p:nvGrpSpPr>
            <p:cNvPr id="4" name="Group 3"/>
            <p:cNvGrpSpPr/>
            <p:nvPr/>
          </p:nvGrpSpPr>
          <p:grpSpPr>
            <a:xfrm>
              <a:off x="3563888" y="5229200"/>
              <a:ext cx="2706774" cy="228964"/>
              <a:chOff x="3563888" y="5229200"/>
              <a:chExt cx="2706774" cy="228964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4457514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5" name="Rectangle 27"/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3" name="Rectangle 27"/>
              <p:cNvSpPr>
                <a:spLocks noChangeArrowheads="1"/>
              </p:cNvSpPr>
              <p:nvPr/>
            </p:nvSpPr>
            <p:spPr bwMode="auto">
              <a:xfrm>
                <a:off x="53640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1" name="Rectangle 27"/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2706774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35337979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85" y="4028664"/>
            <a:ext cx="3671069" cy="1536973"/>
          </a:xfrm>
        </p:spPr>
        <p:txBody>
          <a:bodyPr/>
          <a:lstStyle/>
          <a:p>
            <a:r>
              <a:rPr lang="en-US" dirty="0" err="1"/>
              <a:t>Cmp</a:t>
            </a:r>
            <a:r>
              <a:rPr lang="en-US" dirty="0"/>
              <a:t>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595016"/>
              </p:ext>
            </p:extLst>
          </p:nvPr>
        </p:nvGraphicFramePr>
        <p:xfrm>
          <a:off x="464745" y="1197678"/>
          <a:ext cx="8283718" cy="262109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488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7078105"/>
              </p:ext>
            </p:extLst>
          </p:nvPr>
        </p:nvGraphicFramePr>
        <p:xfrm>
          <a:off x="4077554" y="3861048"/>
          <a:ext cx="4567294" cy="262109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09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2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24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2595915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403689"/>
              </p:ext>
            </p:extLst>
          </p:nvPr>
        </p:nvGraphicFramePr>
        <p:xfrm>
          <a:off x="5652120" y="606284"/>
          <a:ext cx="2429610" cy="22466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29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alibri"/>
                          <a:cs typeface="Calibri"/>
                        </a:rPr>
                        <a:t>Declaration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ext Box 33"/>
          <p:cNvSpPr txBox="1">
            <a:spLocks noChangeArrowheads="1"/>
          </p:cNvSpPr>
          <p:nvPr/>
        </p:nvSpPr>
        <p:spPr bwMode="auto">
          <a:xfrm>
            <a:off x="107504" y="3068960"/>
            <a:ext cx="1080120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dirty="0">
                <a:latin typeface="Courier New"/>
                <a:cs typeface="Courier New"/>
              </a:rPr>
              <a:t>A2/A4</a:t>
            </a:r>
          </a:p>
        </p:txBody>
      </p:sp>
      <p:sp>
        <p:nvSpPr>
          <p:cNvPr id="7" name="Rectangle 27"/>
          <p:cNvSpPr>
            <a:spLocks noChangeArrowheads="1"/>
          </p:cNvSpPr>
          <p:nvPr/>
        </p:nvSpPr>
        <p:spPr bwMode="auto">
          <a:xfrm>
            <a:off x="78904" y="3429000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943000" y="3543482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41" name="Rectangle 27"/>
          <p:cNvSpPr>
            <a:spLocks noChangeArrowheads="1"/>
          </p:cNvSpPr>
          <p:nvPr/>
        </p:nvSpPr>
        <p:spPr bwMode="auto">
          <a:xfrm>
            <a:off x="1879104" y="3429000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2743200" y="3543482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44" name="Rectangle 27"/>
          <p:cNvSpPr>
            <a:spLocks noChangeArrowheads="1"/>
          </p:cNvSpPr>
          <p:nvPr/>
        </p:nvSpPr>
        <p:spPr bwMode="auto">
          <a:xfrm>
            <a:off x="3679304" y="3429000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45" name="Straight Arrow Connector 44"/>
          <p:cNvCxnSpPr/>
          <p:nvPr/>
        </p:nvCxnSpPr>
        <p:spPr bwMode="auto">
          <a:xfrm>
            <a:off x="4543400" y="3543482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47" name="Rectangle 27"/>
          <p:cNvSpPr>
            <a:spLocks noChangeArrowheads="1"/>
          </p:cNvSpPr>
          <p:nvPr/>
        </p:nvSpPr>
        <p:spPr bwMode="auto">
          <a:xfrm>
            <a:off x="5479504" y="3429000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>
            <a:off x="6343600" y="3543482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50" name="Rectangle 27"/>
          <p:cNvSpPr>
            <a:spLocks noChangeArrowheads="1"/>
          </p:cNvSpPr>
          <p:nvPr/>
        </p:nvSpPr>
        <p:spPr bwMode="auto">
          <a:xfrm>
            <a:off x="7279704" y="3429000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51" name="Straight Arrow Connector 50"/>
          <p:cNvCxnSpPr/>
          <p:nvPr/>
        </p:nvCxnSpPr>
        <p:spPr bwMode="auto">
          <a:xfrm>
            <a:off x="8143800" y="3543482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53" name="Rectangle 27"/>
          <p:cNvSpPr>
            <a:spLocks noChangeArrowheads="1"/>
          </p:cNvSpPr>
          <p:nvPr/>
        </p:nvSpPr>
        <p:spPr bwMode="auto">
          <a:xfrm>
            <a:off x="78904" y="3645024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54" name="Straight Arrow Connector 53"/>
          <p:cNvCxnSpPr/>
          <p:nvPr/>
        </p:nvCxnSpPr>
        <p:spPr bwMode="auto">
          <a:xfrm>
            <a:off x="943000" y="3759506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56" name="Rectangle 27"/>
          <p:cNvSpPr>
            <a:spLocks noChangeArrowheads="1"/>
          </p:cNvSpPr>
          <p:nvPr/>
        </p:nvSpPr>
        <p:spPr bwMode="auto">
          <a:xfrm>
            <a:off x="1879104" y="3645024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57" name="Straight Arrow Connector 56"/>
          <p:cNvCxnSpPr/>
          <p:nvPr/>
        </p:nvCxnSpPr>
        <p:spPr bwMode="auto">
          <a:xfrm>
            <a:off x="2743200" y="3759506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59" name="Rectangle 27"/>
          <p:cNvSpPr>
            <a:spLocks noChangeArrowheads="1"/>
          </p:cNvSpPr>
          <p:nvPr/>
        </p:nvSpPr>
        <p:spPr bwMode="auto">
          <a:xfrm>
            <a:off x="3679304" y="3645024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60" name="Straight Arrow Connector 59"/>
          <p:cNvCxnSpPr/>
          <p:nvPr/>
        </p:nvCxnSpPr>
        <p:spPr bwMode="auto">
          <a:xfrm>
            <a:off x="4543400" y="3759506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62" name="Rectangle 27"/>
          <p:cNvSpPr>
            <a:spLocks noChangeArrowheads="1"/>
          </p:cNvSpPr>
          <p:nvPr/>
        </p:nvSpPr>
        <p:spPr bwMode="auto">
          <a:xfrm>
            <a:off x="5479504" y="3645024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63" name="Straight Arrow Connector 62"/>
          <p:cNvCxnSpPr/>
          <p:nvPr/>
        </p:nvCxnSpPr>
        <p:spPr bwMode="auto">
          <a:xfrm>
            <a:off x="6343600" y="3759506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65" name="Rectangle 27"/>
          <p:cNvSpPr>
            <a:spLocks noChangeArrowheads="1"/>
          </p:cNvSpPr>
          <p:nvPr/>
        </p:nvSpPr>
        <p:spPr bwMode="auto">
          <a:xfrm>
            <a:off x="7279704" y="3645024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66" name="Straight Arrow Connector 65"/>
          <p:cNvCxnSpPr/>
          <p:nvPr/>
        </p:nvCxnSpPr>
        <p:spPr bwMode="auto">
          <a:xfrm>
            <a:off x="8143800" y="3759506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68" name="Rectangle 27"/>
          <p:cNvSpPr>
            <a:spLocks noChangeArrowheads="1"/>
          </p:cNvSpPr>
          <p:nvPr/>
        </p:nvSpPr>
        <p:spPr bwMode="auto">
          <a:xfrm>
            <a:off x="78904" y="3861048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69" name="Straight Arrow Connector 68"/>
          <p:cNvCxnSpPr/>
          <p:nvPr/>
        </p:nvCxnSpPr>
        <p:spPr bwMode="auto">
          <a:xfrm>
            <a:off x="943000" y="3975530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71" name="Rectangle 27"/>
          <p:cNvSpPr>
            <a:spLocks noChangeArrowheads="1"/>
          </p:cNvSpPr>
          <p:nvPr/>
        </p:nvSpPr>
        <p:spPr bwMode="auto">
          <a:xfrm>
            <a:off x="1879104" y="3861048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72" name="Straight Arrow Connector 71"/>
          <p:cNvCxnSpPr/>
          <p:nvPr/>
        </p:nvCxnSpPr>
        <p:spPr bwMode="auto">
          <a:xfrm>
            <a:off x="2743200" y="3975530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74" name="Rectangle 27"/>
          <p:cNvSpPr>
            <a:spLocks noChangeArrowheads="1"/>
          </p:cNvSpPr>
          <p:nvPr/>
        </p:nvSpPr>
        <p:spPr bwMode="auto">
          <a:xfrm>
            <a:off x="3679304" y="3861048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75" name="Straight Arrow Connector 74"/>
          <p:cNvCxnSpPr/>
          <p:nvPr/>
        </p:nvCxnSpPr>
        <p:spPr bwMode="auto">
          <a:xfrm>
            <a:off x="4543400" y="3975530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77" name="Rectangle 27"/>
          <p:cNvSpPr>
            <a:spLocks noChangeArrowheads="1"/>
          </p:cNvSpPr>
          <p:nvPr/>
        </p:nvSpPr>
        <p:spPr bwMode="auto">
          <a:xfrm>
            <a:off x="5479504" y="3861048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78" name="Straight Arrow Connector 77"/>
          <p:cNvCxnSpPr/>
          <p:nvPr/>
        </p:nvCxnSpPr>
        <p:spPr bwMode="auto">
          <a:xfrm>
            <a:off x="6343600" y="3975530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80" name="Rectangle 27"/>
          <p:cNvSpPr>
            <a:spLocks noChangeArrowheads="1"/>
          </p:cNvSpPr>
          <p:nvPr/>
        </p:nvSpPr>
        <p:spPr bwMode="auto">
          <a:xfrm>
            <a:off x="7279704" y="3861048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81" name="Straight Arrow Connector 80"/>
          <p:cNvCxnSpPr/>
          <p:nvPr/>
        </p:nvCxnSpPr>
        <p:spPr bwMode="auto">
          <a:xfrm>
            <a:off x="8143800" y="3975530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grpSp>
        <p:nvGrpSpPr>
          <p:cNvPr id="180" name="Group 179"/>
          <p:cNvGrpSpPr/>
          <p:nvPr/>
        </p:nvGrpSpPr>
        <p:grpSpPr>
          <a:xfrm>
            <a:off x="107504" y="5021722"/>
            <a:ext cx="8945574" cy="1503622"/>
            <a:chOff x="107504" y="4098558"/>
            <a:chExt cx="8945574" cy="1503622"/>
          </a:xfrm>
        </p:grpSpPr>
        <p:grpSp>
          <p:nvGrpSpPr>
            <p:cNvPr id="177" name="Group 176"/>
            <p:cNvGrpSpPr/>
            <p:nvPr/>
          </p:nvGrpSpPr>
          <p:grpSpPr>
            <a:xfrm>
              <a:off x="107504" y="4437112"/>
              <a:ext cx="8945574" cy="1165068"/>
              <a:chOff x="107504" y="4437112"/>
              <a:chExt cx="8945574" cy="1165068"/>
            </a:xfrm>
          </p:grpSpPr>
          <p:sp>
            <p:nvSpPr>
              <p:cNvPr id="141" name="Rectangle 27"/>
              <p:cNvSpPr>
                <a:spLocks noChangeArrowheads="1"/>
              </p:cNvSpPr>
              <p:nvPr/>
            </p:nvSpPr>
            <p:spPr bwMode="auto">
              <a:xfrm>
                <a:off x="107504" y="4437112"/>
                <a:ext cx="1828800" cy="228964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cxnSp>
            <p:nvCxnSpPr>
              <p:cNvPr id="142" name="Straight Arrow Connector 141"/>
              <p:cNvCxnSpPr/>
              <p:nvPr/>
            </p:nvCxnSpPr>
            <p:spPr bwMode="auto">
              <a:xfrm>
                <a:off x="971600" y="4551594"/>
                <a:ext cx="0" cy="821622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oval" w="lg" len="lg"/>
                <a:tailEnd type="arrow"/>
              </a:ln>
              <a:effectLst/>
            </p:spPr>
          </p:cxnSp>
          <p:sp>
            <p:nvSpPr>
              <p:cNvPr id="139" name="Rectangle 27"/>
              <p:cNvSpPr>
                <a:spLocks noChangeArrowheads="1"/>
              </p:cNvSpPr>
              <p:nvPr/>
            </p:nvSpPr>
            <p:spPr bwMode="auto">
              <a:xfrm>
                <a:off x="1907704" y="4437112"/>
                <a:ext cx="1828800" cy="228964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cxnSp>
            <p:nvCxnSpPr>
              <p:cNvPr id="140" name="Straight Arrow Connector 139"/>
              <p:cNvCxnSpPr/>
              <p:nvPr/>
            </p:nvCxnSpPr>
            <p:spPr bwMode="auto">
              <a:xfrm>
                <a:off x="2771800" y="4551594"/>
                <a:ext cx="0" cy="533590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oval" w="lg" len="lg"/>
                <a:tailEnd type="arrow"/>
              </a:ln>
              <a:effectLst/>
            </p:spPr>
          </p:cxnSp>
          <p:sp>
            <p:nvSpPr>
              <p:cNvPr id="137" name="Rectangle 27"/>
              <p:cNvSpPr>
                <a:spLocks noChangeArrowheads="1"/>
              </p:cNvSpPr>
              <p:nvPr/>
            </p:nvSpPr>
            <p:spPr bwMode="auto">
              <a:xfrm>
                <a:off x="3707904" y="4437112"/>
                <a:ext cx="1828800" cy="228964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cxnSp>
            <p:nvCxnSpPr>
              <p:cNvPr id="138" name="Straight Arrow Connector 137"/>
              <p:cNvCxnSpPr/>
              <p:nvPr/>
            </p:nvCxnSpPr>
            <p:spPr bwMode="auto">
              <a:xfrm>
                <a:off x="4572000" y="4551594"/>
                <a:ext cx="0" cy="245558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oval" w="lg" len="lg"/>
                <a:tailEnd type="arrow"/>
              </a:ln>
              <a:effectLst/>
            </p:spPr>
          </p:cxnSp>
          <p:grpSp>
            <p:nvGrpSpPr>
              <p:cNvPr id="167" name="Group 166"/>
              <p:cNvGrpSpPr/>
              <p:nvPr/>
            </p:nvGrpSpPr>
            <p:grpSpPr>
              <a:xfrm>
                <a:off x="4572000" y="4797152"/>
                <a:ext cx="4481078" cy="228964"/>
                <a:chOff x="2267744" y="5013176"/>
                <a:chExt cx="4481078" cy="228964"/>
              </a:xfrm>
            </p:grpSpPr>
            <p:sp>
              <p:nvSpPr>
                <p:cNvPr id="150" name="Rectangle 27"/>
                <p:cNvSpPr>
                  <a:spLocks noChangeArrowheads="1"/>
                </p:cNvSpPr>
                <p:nvPr/>
              </p:nvSpPr>
              <p:spPr bwMode="auto">
                <a:xfrm>
                  <a:off x="2267744" y="501317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1" name="Rectangle 27"/>
                <p:cNvSpPr>
                  <a:spLocks noChangeArrowheads="1"/>
                </p:cNvSpPr>
                <p:nvPr/>
              </p:nvSpPr>
              <p:spPr bwMode="auto">
                <a:xfrm>
                  <a:off x="3161370" y="501317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2" name="Rectangle 27"/>
                <p:cNvSpPr>
                  <a:spLocks noChangeArrowheads="1"/>
                </p:cNvSpPr>
                <p:nvPr/>
              </p:nvSpPr>
              <p:spPr bwMode="auto">
                <a:xfrm>
                  <a:off x="4054996" y="501317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3" name="Rectangle 27"/>
                <p:cNvSpPr>
                  <a:spLocks noChangeArrowheads="1"/>
                </p:cNvSpPr>
                <p:nvPr/>
              </p:nvSpPr>
              <p:spPr bwMode="auto">
                <a:xfrm>
                  <a:off x="4948622" y="501317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4" name="Rectangle 27"/>
                <p:cNvSpPr>
                  <a:spLocks noChangeArrowheads="1"/>
                </p:cNvSpPr>
                <p:nvPr/>
              </p:nvSpPr>
              <p:spPr bwMode="auto">
                <a:xfrm>
                  <a:off x="5842248" y="501317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68" name="Group 167"/>
              <p:cNvGrpSpPr/>
              <p:nvPr/>
            </p:nvGrpSpPr>
            <p:grpSpPr>
              <a:xfrm>
                <a:off x="2771800" y="5085184"/>
                <a:ext cx="4481078" cy="228964"/>
                <a:chOff x="2267744" y="5229200"/>
                <a:chExt cx="4481078" cy="228964"/>
              </a:xfrm>
            </p:grpSpPr>
            <p:sp>
              <p:nvSpPr>
                <p:cNvPr id="155" name="Rectangle 27"/>
                <p:cNvSpPr>
                  <a:spLocks noChangeArrowheads="1"/>
                </p:cNvSpPr>
                <p:nvPr/>
              </p:nvSpPr>
              <p:spPr bwMode="auto">
                <a:xfrm>
                  <a:off x="2267744" y="522920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6" name="Rectangle 27"/>
                <p:cNvSpPr>
                  <a:spLocks noChangeArrowheads="1"/>
                </p:cNvSpPr>
                <p:nvPr/>
              </p:nvSpPr>
              <p:spPr bwMode="auto">
                <a:xfrm>
                  <a:off x="3161370" y="522920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7" name="Rectangle 27"/>
                <p:cNvSpPr>
                  <a:spLocks noChangeArrowheads="1"/>
                </p:cNvSpPr>
                <p:nvPr/>
              </p:nvSpPr>
              <p:spPr bwMode="auto">
                <a:xfrm>
                  <a:off x="4054996" y="522920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8" name="Rectangle 27"/>
                <p:cNvSpPr>
                  <a:spLocks noChangeArrowheads="1"/>
                </p:cNvSpPr>
                <p:nvPr/>
              </p:nvSpPr>
              <p:spPr bwMode="auto">
                <a:xfrm>
                  <a:off x="4948622" y="522920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9" name="Rectangle 27"/>
                <p:cNvSpPr>
                  <a:spLocks noChangeArrowheads="1"/>
                </p:cNvSpPr>
                <p:nvPr/>
              </p:nvSpPr>
              <p:spPr bwMode="auto">
                <a:xfrm>
                  <a:off x="5842248" y="522920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69" name="Group 168"/>
              <p:cNvGrpSpPr/>
              <p:nvPr/>
            </p:nvGrpSpPr>
            <p:grpSpPr>
              <a:xfrm>
                <a:off x="971600" y="5373216"/>
                <a:ext cx="4481078" cy="228964"/>
                <a:chOff x="2267744" y="5445224"/>
                <a:chExt cx="4481078" cy="228964"/>
              </a:xfrm>
            </p:grpSpPr>
            <p:sp>
              <p:nvSpPr>
                <p:cNvPr id="160" name="Rectangle 27"/>
                <p:cNvSpPr>
                  <a:spLocks noChangeArrowheads="1"/>
                </p:cNvSpPr>
                <p:nvPr/>
              </p:nvSpPr>
              <p:spPr bwMode="auto">
                <a:xfrm>
                  <a:off x="2267744" y="544522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61" name="Rectangle 27"/>
                <p:cNvSpPr>
                  <a:spLocks noChangeArrowheads="1"/>
                </p:cNvSpPr>
                <p:nvPr/>
              </p:nvSpPr>
              <p:spPr bwMode="auto">
                <a:xfrm>
                  <a:off x="3161370" y="544522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62" name="Rectangle 27"/>
                <p:cNvSpPr>
                  <a:spLocks noChangeArrowheads="1"/>
                </p:cNvSpPr>
                <p:nvPr/>
              </p:nvSpPr>
              <p:spPr bwMode="auto">
                <a:xfrm>
                  <a:off x="4054996" y="544522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63" name="Rectangle 27"/>
                <p:cNvSpPr>
                  <a:spLocks noChangeArrowheads="1"/>
                </p:cNvSpPr>
                <p:nvPr/>
              </p:nvSpPr>
              <p:spPr bwMode="auto">
                <a:xfrm>
                  <a:off x="4948622" y="544522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64" name="Rectangle 27"/>
                <p:cNvSpPr>
                  <a:spLocks noChangeArrowheads="1"/>
                </p:cNvSpPr>
                <p:nvPr/>
              </p:nvSpPr>
              <p:spPr bwMode="auto">
                <a:xfrm>
                  <a:off x="5842248" y="544522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178" name="Text Box 33"/>
            <p:cNvSpPr txBox="1">
              <a:spLocks noChangeArrowheads="1"/>
            </p:cNvSpPr>
            <p:nvPr/>
          </p:nvSpPr>
          <p:spPr bwMode="auto">
            <a:xfrm>
              <a:off x="107504" y="4098558"/>
              <a:ext cx="108012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dirty="0">
                  <a:latin typeface="Courier New"/>
                  <a:cs typeface="Courier New"/>
                </a:rPr>
                <a:t>A5</a:t>
              </a:r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78904" y="548680"/>
            <a:ext cx="5069160" cy="1490682"/>
            <a:chOff x="-684584" y="764704"/>
            <a:chExt cx="5069160" cy="1490682"/>
          </a:xfrm>
        </p:grpSpPr>
        <p:sp>
          <p:nvSpPr>
            <p:cNvPr id="14" name="Rectangle 26"/>
            <p:cNvSpPr>
              <a:spLocks noChangeArrowheads="1"/>
            </p:cNvSpPr>
            <p:nvPr/>
          </p:nvSpPr>
          <p:spPr bwMode="auto">
            <a:xfrm>
              <a:off x="2555776" y="170080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5" name="Rectangle 27"/>
            <p:cNvSpPr>
              <a:spLocks noChangeArrowheads="1"/>
            </p:cNvSpPr>
            <p:nvPr/>
          </p:nvSpPr>
          <p:spPr bwMode="auto">
            <a:xfrm>
              <a:off x="2555776" y="141277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6" name="Text Box 33"/>
            <p:cNvSpPr txBox="1">
              <a:spLocks noChangeArrowheads="1"/>
            </p:cNvSpPr>
            <p:nvPr/>
          </p:nvSpPr>
          <p:spPr bwMode="auto">
            <a:xfrm>
              <a:off x="683568" y="162880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2555776" y="836712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33"/>
            <p:cNvSpPr txBox="1">
              <a:spLocks noChangeArrowheads="1"/>
            </p:cNvSpPr>
            <p:nvPr/>
          </p:nvSpPr>
          <p:spPr bwMode="auto">
            <a:xfrm>
              <a:off x="683568" y="134076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19" name="Text Box 33"/>
            <p:cNvSpPr txBox="1">
              <a:spLocks noChangeArrowheads="1"/>
            </p:cNvSpPr>
            <p:nvPr/>
          </p:nvSpPr>
          <p:spPr bwMode="auto">
            <a:xfrm>
              <a:off x="683568" y="764704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20" name="Text Box 33"/>
            <p:cNvSpPr txBox="1">
              <a:spLocks noChangeArrowheads="1"/>
            </p:cNvSpPr>
            <p:nvPr/>
          </p:nvSpPr>
          <p:spPr bwMode="auto">
            <a:xfrm>
              <a:off x="683568" y="191683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21" name="Rectangle 27"/>
            <p:cNvSpPr>
              <a:spLocks noChangeArrowheads="1"/>
            </p:cNvSpPr>
            <p:nvPr/>
          </p:nvSpPr>
          <p:spPr bwMode="auto">
            <a:xfrm>
              <a:off x="2555776" y="196735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grpSp>
          <p:nvGrpSpPr>
            <p:cNvPr id="103" name="Group 102"/>
            <p:cNvGrpSpPr/>
            <p:nvPr/>
          </p:nvGrpSpPr>
          <p:grpSpPr>
            <a:xfrm>
              <a:off x="2555776" y="1124744"/>
              <a:ext cx="1828800" cy="228964"/>
              <a:chOff x="1259632" y="5661248"/>
              <a:chExt cx="1828800" cy="228964"/>
            </a:xfrm>
          </p:grpSpPr>
          <p:sp>
            <p:nvSpPr>
              <p:cNvPr id="131" name="Rectangle 27"/>
              <p:cNvSpPr>
                <a:spLocks noChangeArrowheads="1"/>
              </p:cNvSpPr>
              <p:nvPr/>
            </p:nvSpPr>
            <p:spPr bwMode="auto">
              <a:xfrm>
                <a:off x="1259632" y="5661248"/>
                <a:ext cx="1828800" cy="228964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cxnSp>
            <p:nvCxnSpPr>
              <p:cNvPr id="132" name="Straight Arrow Connector 131"/>
              <p:cNvCxnSpPr/>
              <p:nvPr/>
            </p:nvCxnSpPr>
            <p:spPr bwMode="auto">
              <a:xfrm>
                <a:off x="2123728" y="5775730"/>
                <a:ext cx="576064" cy="0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oval" w="lg" len="lg"/>
                <a:tailEnd type="arrow"/>
              </a:ln>
              <a:effectLst/>
            </p:spPr>
          </p:cxnSp>
        </p:grpSp>
        <p:sp>
          <p:nvSpPr>
            <p:cNvPr id="181" name="Text Box 33"/>
            <p:cNvSpPr txBox="1">
              <a:spLocks noChangeArrowheads="1"/>
            </p:cNvSpPr>
            <p:nvPr/>
          </p:nvSpPr>
          <p:spPr bwMode="auto">
            <a:xfrm>
              <a:off x="-684584" y="1052736"/>
              <a:ext cx="3222848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 to unallocated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07504" y="2335940"/>
            <a:ext cx="5090864" cy="673952"/>
            <a:chOff x="107504" y="2335940"/>
            <a:chExt cx="5090864" cy="673952"/>
          </a:xfrm>
        </p:grpSpPr>
        <p:sp>
          <p:nvSpPr>
            <p:cNvPr id="8" name="Text Box 33"/>
            <p:cNvSpPr txBox="1">
              <a:spLocks noChangeArrowheads="1"/>
            </p:cNvSpPr>
            <p:nvPr/>
          </p:nvSpPr>
          <p:spPr bwMode="auto">
            <a:xfrm>
              <a:off x="107504" y="2492896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683568" y="2335940"/>
              <a:ext cx="4514800" cy="673952"/>
              <a:chOff x="683568" y="2335940"/>
              <a:chExt cx="4514800" cy="673952"/>
            </a:xfrm>
          </p:grpSpPr>
          <p:grpSp>
            <p:nvGrpSpPr>
              <p:cNvPr id="36" name="Group 35"/>
              <p:cNvGrpSpPr/>
              <p:nvPr/>
            </p:nvGrpSpPr>
            <p:grpSpPr>
              <a:xfrm>
                <a:off x="683568" y="2348880"/>
                <a:ext cx="4514800" cy="661012"/>
                <a:chOff x="4572000" y="1556792"/>
                <a:chExt cx="4514800" cy="661012"/>
              </a:xfrm>
            </p:grpSpPr>
            <p:sp>
              <p:nvSpPr>
                <p:cNvPr id="6" name="Rectangle 26"/>
                <p:cNvSpPr>
                  <a:spLocks noChangeArrowheads="1"/>
                </p:cNvSpPr>
                <p:nvPr/>
              </p:nvSpPr>
              <p:spPr bwMode="auto">
                <a:xfrm>
                  <a:off x="4572000" y="1556792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0" name="Rectangle 26"/>
                <p:cNvSpPr>
                  <a:spLocks noChangeArrowheads="1"/>
                </p:cNvSpPr>
                <p:nvPr/>
              </p:nvSpPr>
              <p:spPr bwMode="auto">
                <a:xfrm>
                  <a:off x="5457800" y="1556792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" name="Rectangle 26"/>
                <p:cNvSpPr>
                  <a:spLocks noChangeArrowheads="1"/>
                </p:cNvSpPr>
                <p:nvPr/>
              </p:nvSpPr>
              <p:spPr bwMode="auto">
                <a:xfrm>
                  <a:off x="6372200" y="1556792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3" name="Rectangle 26"/>
                <p:cNvSpPr>
                  <a:spLocks noChangeArrowheads="1"/>
                </p:cNvSpPr>
                <p:nvPr/>
              </p:nvSpPr>
              <p:spPr bwMode="auto">
                <a:xfrm>
                  <a:off x="7258000" y="1556792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4" name="Rectangle 26"/>
                <p:cNvSpPr>
                  <a:spLocks noChangeArrowheads="1"/>
                </p:cNvSpPr>
                <p:nvPr/>
              </p:nvSpPr>
              <p:spPr bwMode="auto">
                <a:xfrm>
                  <a:off x="8172400" y="1556792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6" name="Rectangle 26"/>
                <p:cNvSpPr>
                  <a:spLocks noChangeArrowheads="1"/>
                </p:cNvSpPr>
                <p:nvPr/>
              </p:nvSpPr>
              <p:spPr bwMode="auto">
                <a:xfrm>
                  <a:off x="4572000" y="1772816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7" name="Rectangle 26"/>
                <p:cNvSpPr>
                  <a:spLocks noChangeArrowheads="1"/>
                </p:cNvSpPr>
                <p:nvPr/>
              </p:nvSpPr>
              <p:spPr bwMode="auto">
                <a:xfrm>
                  <a:off x="5457800" y="1772816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" name="Rectangle 26"/>
                <p:cNvSpPr>
                  <a:spLocks noChangeArrowheads="1"/>
                </p:cNvSpPr>
                <p:nvPr/>
              </p:nvSpPr>
              <p:spPr bwMode="auto">
                <a:xfrm>
                  <a:off x="6372200" y="1772816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9" name="Rectangle 26"/>
                <p:cNvSpPr>
                  <a:spLocks noChangeArrowheads="1"/>
                </p:cNvSpPr>
                <p:nvPr/>
              </p:nvSpPr>
              <p:spPr bwMode="auto">
                <a:xfrm>
                  <a:off x="7258000" y="1772816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Rectangle 26"/>
                <p:cNvSpPr>
                  <a:spLocks noChangeArrowheads="1"/>
                </p:cNvSpPr>
                <p:nvPr/>
              </p:nvSpPr>
              <p:spPr bwMode="auto">
                <a:xfrm>
                  <a:off x="8172400" y="1772816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1" name="Rectangle 26"/>
                <p:cNvSpPr>
                  <a:spLocks noChangeArrowheads="1"/>
                </p:cNvSpPr>
                <p:nvPr/>
              </p:nvSpPr>
              <p:spPr bwMode="auto">
                <a:xfrm>
                  <a:off x="4572000" y="1988840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2" name="Rectangle 31"/>
                <p:cNvSpPr>
                  <a:spLocks noChangeArrowheads="1"/>
                </p:cNvSpPr>
                <p:nvPr/>
              </p:nvSpPr>
              <p:spPr bwMode="auto">
                <a:xfrm>
                  <a:off x="5457800" y="1988840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3" name="Rectangle 26"/>
                <p:cNvSpPr>
                  <a:spLocks noChangeArrowheads="1"/>
                </p:cNvSpPr>
                <p:nvPr/>
              </p:nvSpPr>
              <p:spPr bwMode="auto">
                <a:xfrm>
                  <a:off x="6372200" y="1988840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4" name="Rectangle 26"/>
                <p:cNvSpPr>
                  <a:spLocks noChangeArrowheads="1"/>
                </p:cNvSpPr>
                <p:nvPr/>
              </p:nvSpPr>
              <p:spPr bwMode="auto">
                <a:xfrm>
                  <a:off x="7258000" y="1988840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5" name="Rectangle 26"/>
                <p:cNvSpPr>
                  <a:spLocks noChangeArrowheads="1"/>
                </p:cNvSpPr>
                <p:nvPr/>
              </p:nvSpPr>
              <p:spPr bwMode="auto">
                <a:xfrm>
                  <a:off x="8172400" y="1988840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9" name="Rectangle 27"/>
              <p:cNvSpPr>
                <a:spLocks noChangeArrowheads="1"/>
              </p:cNvSpPr>
              <p:nvPr/>
            </p:nvSpPr>
            <p:spPr bwMode="auto">
              <a:xfrm>
                <a:off x="683568" y="2335940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30" name="Rectangle 27"/>
              <p:cNvSpPr>
                <a:spLocks noChangeArrowheads="1"/>
              </p:cNvSpPr>
              <p:nvPr/>
            </p:nvSpPr>
            <p:spPr bwMode="auto">
              <a:xfrm>
                <a:off x="683568" y="2564904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33" name="Rectangle 27"/>
              <p:cNvSpPr>
                <a:spLocks noChangeArrowheads="1"/>
              </p:cNvSpPr>
              <p:nvPr/>
            </p:nvSpPr>
            <p:spPr bwMode="auto">
              <a:xfrm>
                <a:off x="683568" y="2780928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97" name="Group 96"/>
          <p:cNvGrpSpPr/>
          <p:nvPr/>
        </p:nvGrpSpPr>
        <p:grpSpPr>
          <a:xfrm>
            <a:off x="107504" y="4273686"/>
            <a:ext cx="7649430" cy="673952"/>
            <a:chOff x="107504" y="4273686"/>
            <a:chExt cx="7649430" cy="673952"/>
          </a:xfrm>
        </p:grpSpPr>
        <p:grpSp>
          <p:nvGrpSpPr>
            <p:cNvPr id="166" name="Group 165"/>
            <p:cNvGrpSpPr/>
            <p:nvPr/>
          </p:nvGrpSpPr>
          <p:grpSpPr>
            <a:xfrm>
              <a:off x="107504" y="4280156"/>
              <a:ext cx="7649430" cy="661012"/>
              <a:chOff x="107504" y="3573016"/>
              <a:chExt cx="7649430" cy="661012"/>
            </a:xfrm>
          </p:grpSpPr>
          <p:grpSp>
            <p:nvGrpSpPr>
              <p:cNvPr id="165" name="Group 164"/>
              <p:cNvGrpSpPr/>
              <p:nvPr/>
            </p:nvGrpSpPr>
            <p:grpSpPr>
              <a:xfrm>
                <a:off x="1187624" y="3573016"/>
                <a:ext cx="6569310" cy="661012"/>
                <a:chOff x="1187624" y="3573016"/>
                <a:chExt cx="6569310" cy="661012"/>
              </a:xfrm>
            </p:grpSpPr>
            <p:sp>
              <p:nvSpPr>
                <p:cNvPr id="5" name="Rectangle 27"/>
                <p:cNvSpPr>
                  <a:spLocks noChangeArrowheads="1"/>
                </p:cNvSpPr>
                <p:nvPr/>
              </p:nvSpPr>
              <p:spPr bwMode="auto">
                <a:xfrm>
                  <a:off x="3275856" y="357301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3" name="Rectangle 27"/>
                <p:cNvSpPr>
                  <a:spLocks noChangeArrowheads="1"/>
                </p:cNvSpPr>
                <p:nvPr/>
              </p:nvSpPr>
              <p:spPr bwMode="auto">
                <a:xfrm>
                  <a:off x="4169482" y="357301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4" name="Rectangle 27"/>
                <p:cNvSpPr>
                  <a:spLocks noChangeArrowheads="1"/>
                </p:cNvSpPr>
                <p:nvPr/>
              </p:nvSpPr>
              <p:spPr bwMode="auto">
                <a:xfrm>
                  <a:off x="5063108" y="357301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5" name="Rectangle 27"/>
                <p:cNvSpPr>
                  <a:spLocks noChangeArrowheads="1"/>
                </p:cNvSpPr>
                <p:nvPr/>
              </p:nvSpPr>
              <p:spPr bwMode="auto">
                <a:xfrm>
                  <a:off x="5956734" y="357301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6" name="Rectangle 27"/>
                <p:cNvSpPr>
                  <a:spLocks noChangeArrowheads="1"/>
                </p:cNvSpPr>
                <p:nvPr/>
              </p:nvSpPr>
              <p:spPr bwMode="auto">
                <a:xfrm>
                  <a:off x="6850360" y="357301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7" name="Rectangle 27"/>
                <p:cNvSpPr>
                  <a:spLocks noChangeArrowheads="1"/>
                </p:cNvSpPr>
                <p:nvPr/>
              </p:nvSpPr>
              <p:spPr bwMode="auto">
                <a:xfrm>
                  <a:off x="3275856" y="378904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8" name="Rectangle 27"/>
                <p:cNvSpPr>
                  <a:spLocks noChangeArrowheads="1"/>
                </p:cNvSpPr>
                <p:nvPr/>
              </p:nvSpPr>
              <p:spPr bwMode="auto">
                <a:xfrm>
                  <a:off x="4169482" y="378904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9" name="Rectangle 27"/>
                <p:cNvSpPr>
                  <a:spLocks noChangeArrowheads="1"/>
                </p:cNvSpPr>
                <p:nvPr/>
              </p:nvSpPr>
              <p:spPr bwMode="auto">
                <a:xfrm>
                  <a:off x="5063108" y="378904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0" name="Rectangle 27"/>
                <p:cNvSpPr>
                  <a:spLocks noChangeArrowheads="1"/>
                </p:cNvSpPr>
                <p:nvPr/>
              </p:nvSpPr>
              <p:spPr bwMode="auto">
                <a:xfrm>
                  <a:off x="5956734" y="378904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1" name="Rectangle 27"/>
                <p:cNvSpPr>
                  <a:spLocks noChangeArrowheads="1"/>
                </p:cNvSpPr>
                <p:nvPr/>
              </p:nvSpPr>
              <p:spPr bwMode="auto">
                <a:xfrm>
                  <a:off x="6850360" y="378904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2" name="Rectangle 27"/>
                <p:cNvSpPr>
                  <a:spLocks noChangeArrowheads="1"/>
                </p:cNvSpPr>
                <p:nvPr/>
              </p:nvSpPr>
              <p:spPr bwMode="auto">
                <a:xfrm>
                  <a:off x="3275856" y="400506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3" name="Rectangle 27"/>
                <p:cNvSpPr>
                  <a:spLocks noChangeArrowheads="1"/>
                </p:cNvSpPr>
                <p:nvPr/>
              </p:nvSpPr>
              <p:spPr bwMode="auto">
                <a:xfrm>
                  <a:off x="4169482" y="400506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4" name="Rectangle 27"/>
                <p:cNvSpPr>
                  <a:spLocks noChangeArrowheads="1"/>
                </p:cNvSpPr>
                <p:nvPr/>
              </p:nvSpPr>
              <p:spPr bwMode="auto">
                <a:xfrm>
                  <a:off x="5063108" y="400506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5" name="Rectangle 27"/>
                <p:cNvSpPr>
                  <a:spLocks noChangeArrowheads="1"/>
                </p:cNvSpPr>
                <p:nvPr/>
              </p:nvSpPr>
              <p:spPr bwMode="auto">
                <a:xfrm>
                  <a:off x="5956734" y="400506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6" name="Rectangle 27"/>
                <p:cNvSpPr>
                  <a:spLocks noChangeArrowheads="1"/>
                </p:cNvSpPr>
                <p:nvPr/>
              </p:nvSpPr>
              <p:spPr bwMode="auto">
                <a:xfrm>
                  <a:off x="6850360" y="400506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45" name="Rectangle 27"/>
                <p:cNvSpPr>
                  <a:spLocks noChangeArrowheads="1"/>
                </p:cNvSpPr>
                <p:nvPr/>
              </p:nvSpPr>
              <p:spPr bwMode="auto">
                <a:xfrm>
                  <a:off x="1187624" y="3789040"/>
                  <a:ext cx="1828800" cy="228964"/>
                </a:xfrm>
                <a:prstGeom prst="rect">
                  <a:avLst/>
                </a:prstGeom>
                <a:solidFill>
                  <a:srgbClr val="F6F5BD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cxnSp>
              <p:nvCxnSpPr>
                <p:cNvPr id="146" name="Straight Arrow Connector 145"/>
                <p:cNvCxnSpPr>
                  <a:endCxn id="87" idx="1"/>
                </p:cNvCxnSpPr>
                <p:nvPr/>
              </p:nvCxnSpPr>
              <p:spPr bwMode="auto">
                <a:xfrm>
                  <a:off x="2051720" y="3903522"/>
                  <a:ext cx="1224136" cy="0"/>
                </a:xfrm>
                <a:prstGeom prst="straightConnector1">
                  <a:avLst/>
                </a:prstGeom>
                <a:noFill/>
                <a:ln w="25400" cap="flat" cmpd="sng" algn="ctr">
                  <a:solidFill>
                    <a:schemeClr val="tx1">
                      <a:lumMod val="50000"/>
                      <a:lumOff val="50000"/>
                    </a:schemeClr>
                  </a:solidFill>
                  <a:prstDash val="solid"/>
                  <a:round/>
                  <a:headEnd type="oval" w="lg" len="lg"/>
                  <a:tailEnd type="arrow"/>
                </a:ln>
                <a:effectLst/>
              </p:spPr>
            </p:cxnSp>
          </p:grpSp>
          <p:sp>
            <p:nvSpPr>
              <p:cNvPr id="148" name="Text Box 33"/>
              <p:cNvSpPr txBox="1">
                <a:spLocks noChangeArrowheads="1"/>
              </p:cNvSpPr>
              <p:nvPr/>
            </p:nvSpPr>
            <p:spPr bwMode="auto">
              <a:xfrm>
                <a:off x="107504" y="3717032"/>
                <a:ext cx="1080120" cy="338554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600" dirty="0">
                    <a:latin typeface="Courier New"/>
                    <a:cs typeface="Courier New"/>
                  </a:rPr>
                  <a:t>A3</a:t>
                </a: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3279304" y="4273686"/>
              <a:ext cx="4477630" cy="673952"/>
              <a:chOff x="3279304" y="4267216"/>
              <a:chExt cx="4514800" cy="673952"/>
            </a:xfrm>
          </p:grpSpPr>
          <p:sp>
            <p:nvSpPr>
              <p:cNvPr id="136" name="Rectangle 27"/>
              <p:cNvSpPr>
                <a:spLocks noChangeArrowheads="1"/>
              </p:cNvSpPr>
              <p:nvPr/>
            </p:nvSpPr>
            <p:spPr bwMode="auto">
              <a:xfrm>
                <a:off x="3279304" y="4267216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3" name="Rectangle 27"/>
              <p:cNvSpPr>
                <a:spLocks noChangeArrowheads="1"/>
              </p:cNvSpPr>
              <p:nvPr/>
            </p:nvSpPr>
            <p:spPr bwMode="auto">
              <a:xfrm>
                <a:off x="3279304" y="4496180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4" name="Rectangle 27"/>
              <p:cNvSpPr>
                <a:spLocks noChangeArrowheads="1"/>
              </p:cNvSpPr>
              <p:nvPr/>
            </p:nvSpPr>
            <p:spPr bwMode="auto">
              <a:xfrm>
                <a:off x="3279304" y="4712204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170" name="Rectangle 27"/>
          <p:cNvSpPr>
            <a:spLocks noChangeArrowheads="1"/>
          </p:cNvSpPr>
          <p:nvPr/>
        </p:nvSpPr>
        <p:spPr bwMode="auto">
          <a:xfrm>
            <a:off x="987707" y="6296380"/>
            <a:ext cx="4477919" cy="22896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71" name="Rectangle 27"/>
          <p:cNvSpPr>
            <a:spLocks noChangeArrowheads="1"/>
          </p:cNvSpPr>
          <p:nvPr/>
        </p:nvSpPr>
        <p:spPr bwMode="auto">
          <a:xfrm>
            <a:off x="2769177" y="6008348"/>
            <a:ext cx="4477919" cy="22896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72" name="Rectangle 27"/>
          <p:cNvSpPr>
            <a:spLocks noChangeArrowheads="1"/>
          </p:cNvSpPr>
          <p:nvPr/>
        </p:nvSpPr>
        <p:spPr bwMode="auto">
          <a:xfrm>
            <a:off x="4550647" y="5720316"/>
            <a:ext cx="4477919" cy="22896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78904" y="3407514"/>
            <a:ext cx="9029600" cy="673952"/>
            <a:chOff x="78904" y="3407514"/>
            <a:chExt cx="9029600" cy="673952"/>
          </a:xfrm>
        </p:grpSpPr>
        <p:sp>
          <p:nvSpPr>
            <p:cNvPr id="173" name="Rectangle 27"/>
            <p:cNvSpPr>
              <a:spLocks noChangeArrowheads="1"/>
            </p:cNvSpPr>
            <p:nvPr/>
          </p:nvSpPr>
          <p:spPr bwMode="auto">
            <a:xfrm>
              <a:off x="78904" y="3407514"/>
              <a:ext cx="9029600" cy="22896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4" name="Rectangle 27"/>
            <p:cNvSpPr>
              <a:spLocks noChangeArrowheads="1"/>
            </p:cNvSpPr>
            <p:nvPr/>
          </p:nvSpPr>
          <p:spPr bwMode="auto">
            <a:xfrm>
              <a:off x="78904" y="3636478"/>
              <a:ext cx="9029600" cy="22896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5" name="Rectangle 27"/>
            <p:cNvSpPr>
              <a:spLocks noChangeArrowheads="1"/>
            </p:cNvSpPr>
            <p:nvPr/>
          </p:nvSpPr>
          <p:spPr bwMode="auto">
            <a:xfrm>
              <a:off x="78904" y="3852502"/>
              <a:ext cx="9029600" cy="22896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914585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4737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Example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484195"/>
            <a:ext cx="8382000" cy="137795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Declaration “</a:t>
            </a:r>
            <a:r>
              <a:rPr lang="en-US" sz="2000" dirty="0" err="1">
                <a:latin typeface="Courier New" pitchFamily="-96" charset="0"/>
              </a:rPr>
              <a:t>zip_dig</a:t>
            </a:r>
            <a:r>
              <a:rPr lang="en-US" sz="2000" dirty="0">
                <a:latin typeface="Courier New" pitchFamily="-96" charset="0"/>
              </a:rPr>
              <a:t> </a:t>
            </a:r>
            <a:r>
              <a:rPr lang="en-US" sz="2000" dirty="0" err="1">
                <a:latin typeface="Courier New" pitchFamily="-96" charset="0"/>
              </a:rPr>
              <a:t>cmu</a:t>
            </a:r>
            <a:r>
              <a:rPr lang="en-US" sz="2000" dirty="0">
                <a:latin typeface="Calibri" pitchFamily="-96" charset="0"/>
              </a:rPr>
              <a:t>” equivalent to “</a:t>
            </a:r>
            <a:r>
              <a:rPr lang="en-US" sz="2000" dirty="0" err="1">
                <a:latin typeface="Courier New" pitchFamily="-96" charset="0"/>
              </a:rPr>
              <a:t>int</a:t>
            </a:r>
            <a:r>
              <a:rPr lang="en-US" sz="2000" dirty="0">
                <a:latin typeface="Courier New" pitchFamily="-96" charset="0"/>
              </a:rPr>
              <a:t> </a:t>
            </a:r>
            <a:r>
              <a:rPr lang="en-US" sz="2000" dirty="0" err="1">
                <a:latin typeface="Courier New" pitchFamily="-96" charset="0"/>
              </a:rPr>
              <a:t>cmu</a:t>
            </a:r>
            <a:r>
              <a:rPr lang="en-US" sz="2000" dirty="0">
                <a:latin typeface="Courier New" pitchFamily="-96" charset="0"/>
              </a:rPr>
              <a:t>[5]</a:t>
            </a:r>
            <a:r>
              <a:rPr lang="en-US" sz="2000" dirty="0">
                <a:latin typeface="Calibri" pitchFamily="-96" charset="0"/>
              </a:rPr>
              <a:t>”</a:t>
            </a:r>
          </a:p>
          <a:p>
            <a:r>
              <a:rPr lang="en-US" sz="2000" dirty="0">
                <a:latin typeface="Calibri" pitchFamily="-96" charset="0"/>
              </a:rPr>
              <a:t>Example arrays were allocated in successive 20 byte blocks</a:t>
            </a:r>
          </a:p>
          <a:p>
            <a:pPr lvl="1"/>
            <a:r>
              <a:rPr lang="en-US" dirty="0">
                <a:latin typeface="Calibri" pitchFamily="-96" charset="0"/>
              </a:rPr>
              <a:t>Not guaranteed to happen in general</a:t>
            </a:r>
          </a:p>
        </p:txBody>
      </p:sp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609600" y="1124744"/>
            <a:ext cx="4924425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ZLEN 5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typedef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[ZLEN];</a:t>
            </a:r>
          </a:p>
          <a:p>
            <a:pPr eaLnBrk="0" hangingPunct="0"/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cmu</a:t>
            </a:r>
            <a:r>
              <a:rPr lang="en-US" sz="1800" dirty="0">
                <a:latin typeface="Courier New" pitchFamily="-96" charset="0"/>
              </a:rPr>
              <a:t> = { 1, 5, 2, 1, 3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 = { 0, 2, 1, 3, 9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 = { 9, 4, 7, 2, 0 };</a:t>
            </a:r>
          </a:p>
        </p:txBody>
      </p:sp>
      <p:sp>
        <p:nvSpPr>
          <p:cNvPr id="69" name="Text Box 31"/>
          <p:cNvSpPr txBox="1">
            <a:spLocks noChangeArrowheads="1"/>
          </p:cNvSpPr>
          <p:nvPr/>
        </p:nvSpPr>
        <p:spPr bwMode="auto">
          <a:xfrm>
            <a:off x="76200" y="3078832"/>
            <a:ext cx="2235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70" name="Group 24"/>
          <p:cNvGrpSpPr>
            <a:grpSpLocks/>
          </p:cNvGrpSpPr>
          <p:nvPr/>
        </p:nvGrpSpPr>
        <p:grpSpPr bwMode="auto">
          <a:xfrm>
            <a:off x="2259013" y="3126457"/>
            <a:ext cx="5435600" cy="750887"/>
            <a:chOff x="2412765" y="3429000"/>
            <a:chExt cx="5435835" cy="771209"/>
          </a:xfrm>
        </p:grpSpPr>
        <p:grpSp>
          <p:nvGrpSpPr>
            <p:cNvPr id="6251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8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8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8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251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251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251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251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251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252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52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9" name="Text Box 31"/>
          <p:cNvSpPr txBox="1">
            <a:spLocks noChangeArrowheads="1"/>
          </p:cNvSpPr>
          <p:nvPr/>
        </p:nvSpPr>
        <p:spPr bwMode="auto">
          <a:xfrm>
            <a:off x="77788" y="3880519"/>
            <a:ext cx="22336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mit;</a:t>
            </a:r>
          </a:p>
        </p:txBody>
      </p:sp>
      <p:grpSp>
        <p:nvGrpSpPr>
          <p:cNvPr id="90" name="Group 24"/>
          <p:cNvGrpSpPr>
            <a:grpSpLocks/>
          </p:cNvGrpSpPr>
          <p:nvPr/>
        </p:nvGrpSpPr>
        <p:grpSpPr bwMode="auto">
          <a:xfrm>
            <a:off x="2260600" y="3928144"/>
            <a:ext cx="5435600" cy="750888"/>
            <a:chOff x="2412765" y="3429000"/>
            <a:chExt cx="5435835" cy="771209"/>
          </a:xfrm>
        </p:grpSpPr>
        <p:grpSp>
          <p:nvGrpSpPr>
            <p:cNvPr id="62492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0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0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0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0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</p:grpSp>
        <p:sp>
          <p:nvSpPr>
            <p:cNvPr id="62493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494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62495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6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7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62498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9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62500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1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62502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3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504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9" name="Text Box 31"/>
          <p:cNvSpPr txBox="1">
            <a:spLocks noChangeArrowheads="1"/>
          </p:cNvSpPr>
          <p:nvPr/>
        </p:nvSpPr>
        <p:spPr bwMode="auto">
          <a:xfrm>
            <a:off x="76200" y="4718719"/>
            <a:ext cx="2235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;</a:t>
            </a:r>
          </a:p>
        </p:txBody>
      </p:sp>
      <p:grpSp>
        <p:nvGrpSpPr>
          <p:cNvPr id="110" name="Group 24"/>
          <p:cNvGrpSpPr>
            <a:grpSpLocks/>
          </p:cNvGrpSpPr>
          <p:nvPr/>
        </p:nvGrpSpPr>
        <p:grpSpPr bwMode="auto">
          <a:xfrm>
            <a:off x="2259013" y="4766344"/>
            <a:ext cx="5435600" cy="750888"/>
            <a:chOff x="2412765" y="3429000"/>
            <a:chExt cx="5435835" cy="771209"/>
          </a:xfrm>
        </p:grpSpPr>
        <p:grpSp>
          <p:nvGrpSpPr>
            <p:cNvPr id="62474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2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12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12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2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2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</p:grpSp>
        <p:sp>
          <p:nvSpPr>
            <p:cNvPr id="62475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476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60</a:t>
              </a:r>
            </a:p>
          </p:txBody>
        </p:sp>
        <p:sp>
          <p:nvSpPr>
            <p:cNvPr id="62477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8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9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64</a:t>
              </a:r>
            </a:p>
          </p:txBody>
        </p:sp>
        <p:sp>
          <p:nvSpPr>
            <p:cNvPr id="62480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1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68</a:t>
              </a:r>
            </a:p>
          </p:txBody>
        </p:sp>
        <p:sp>
          <p:nvSpPr>
            <p:cNvPr id="62482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3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72</a:t>
              </a:r>
            </a:p>
          </p:txBody>
        </p:sp>
        <p:sp>
          <p:nvSpPr>
            <p:cNvPr id="62484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5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76</a:t>
              </a:r>
            </a:p>
          </p:txBody>
        </p:sp>
        <p:sp>
          <p:nvSpPr>
            <p:cNvPr id="62486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85" y="4028664"/>
            <a:ext cx="3671069" cy="1536973"/>
          </a:xfrm>
        </p:spPr>
        <p:txBody>
          <a:bodyPr/>
          <a:lstStyle/>
          <a:p>
            <a:r>
              <a:rPr lang="en-US" dirty="0" err="1"/>
              <a:t>Cmp</a:t>
            </a:r>
            <a:r>
              <a:rPr lang="en-US" dirty="0"/>
              <a:t>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738298"/>
              </p:ext>
            </p:extLst>
          </p:nvPr>
        </p:nvGraphicFramePr>
        <p:xfrm>
          <a:off x="464746" y="1197678"/>
          <a:ext cx="8355725" cy="262109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709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78950"/>
              </p:ext>
            </p:extLst>
          </p:nvPr>
        </p:nvGraphicFramePr>
        <p:xfrm>
          <a:off x="4109161" y="3861048"/>
          <a:ext cx="4639302" cy="262109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510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7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27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27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26679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pitchFamily="-96" charset="0"/>
              </a:rPr>
              <a:t>Array Accessing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47818" y="3529794"/>
            <a:ext cx="3429000" cy="2981325"/>
          </a:xfrm>
        </p:spPr>
        <p:txBody>
          <a:bodyPr/>
          <a:lstStyle/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rdi</a:t>
            </a:r>
            <a:r>
              <a:rPr lang="en-US" sz="2000" dirty="0">
                <a:latin typeface="Calibri" pitchFamily="-96" charset="0"/>
              </a:rPr>
              <a:t> contains starting address of array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rsi</a:t>
            </a:r>
            <a:r>
              <a:rPr lang="en-US" sz="2000" dirty="0">
                <a:latin typeface="Calibri" pitchFamily="-96" charset="0"/>
              </a:rPr>
              <a:t> contains </a:t>
            </a:r>
            <a:br>
              <a:rPr lang="en-US" sz="2000" dirty="0">
                <a:latin typeface="Calibri" pitchFamily="-96" charset="0"/>
              </a:rPr>
            </a:br>
            <a:r>
              <a:rPr lang="en-US" sz="2000" dirty="0">
                <a:latin typeface="Calibri" pitchFamily="-96" charset="0"/>
              </a:rPr>
              <a:t>array index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Desired digit at </a:t>
            </a:r>
            <a:br>
              <a:rPr lang="en-US" sz="2000" dirty="0">
                <a:latin typeface="Calibri" pitchFamily="-96" charset="0"/>
              </a:rPr>
            </a:b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rdi</a:t>
            </a:r>
            <a:r>
              <a:rPr lang="en-US" sz="2000" dirty="0">
                <a:latin typeface="Courier New" pitchFamily="-96" charset="0"/>
              </a:rPr>
              <a:t> + 4*%</a:t>
            </a:r>
            <a:r>
              <a:rPr lang="en-US" sz="2000" dirty="0" err="1">
                <a:latin typeface="Courier New" pitchFamily="-96" charset="0"/>
              </a:rPr>
              <a:t>rsi</a:t>
            </a:r>
            <a:endParaRPr lang="en-US" sz="2000" dirty="0">
              <a:latin typeface="Calibri" pitchFamily="-96" charset="0"/>
            </a:endParaRP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Use memory reference </a:t>
            </a:r>
            <a:r>
              <a:rPr lang="en-US" sz="2000" dirty="0">
                <a:latin typeface="Courier New" pitchFamily="-96" charset="0"/>
              </a:rPr>
              <a:t>(%rdi,%rsi,4)</a:t>
            </a:r>
            <a:endParaRPr lang="en-US" sz="2000" dirty="0">
              <a:latin typeface="Calibri" pitchFamily="-96" charset="0"/>
            </a:endParaRP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527050" y="2792413"/>
            <a:ext cx="368491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z[digit];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304800" y="4876800"/>
            <a:ext cx="5334000" cy="92076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 dirty="0">
                <a:latin typeface="Courier New" pitchFamily="-96" charset="0"/>
              </a:rPr>
              <a:t>  # 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 = z</a:t>
            </a: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 dirty="0">
                <a:latin typeface="Courier New" pitchFamily="-96" charset="0"/>
              </a:rPr>
              <a:t>  # %</a:t>
            </a:r>
            <a:r>
              <a:rPr lang="en-US" sz="1800" dirty="0" err="1">
                <a:latin typeface="Courier New" pitchFamily="-96" charset="0"/>
              </a:rPr>
              <a:t>rsi</a:t>
            </a:r>
            <a:r>
              <a:rPr lang="en-US" sz="1800" dirty="0">
                <a:latin typeface="Courier New" pitchFamily="-96" charset="0"/>
              </a:rPr>
              <a:t> = digit</a:t>
            </a:r>
            <a:endParaRPr lang="cs-CZ" sz="1800" dirty="0">
              <a:latin typeface="Courier New" pitchFamily="-96" charset="0"/>
            </a:endParaRP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cs-CZ" sz="1800" dirty="0" err="1">
                <a:latin typeface="Courier New" pitchFamily="-96" charset="0"/>
              </a:rPr>
              <a:t>movl</a:t>
            </a:r>
            <a:r>
              <a:rPr lang="cs-CZ" sz="1800" dirty="0">
                <a:latin typeface="Courier New" pitchFamily="-96" charset="0"/>
              </a:rPr>
              <a:t> (%rdi,%rsi,4), %</a:t>
            </a:r>
            <a:r>
              <a:rPr lang="cs-CZ" sz="1800" dirty="0" err="1">
                <a:latin typeface="Courier New" pitchFamily="-96" charset="0"/>
              </a:rPr>
              <a:t>eax</a:t>
            </a:r>
            <a:r>
              <a:rPr lang="en-US" sz="1800" dirty="0">
                <a:latin typeface="Courier New" pitchFamily="-96" charset="0"/>
              </a:rPr>
              <a:t>  # z[digit]</a:t>
            </a:r>
          </a:p>
        </p:txBody>
      </p:sp>
      <p:sp>
        <p:nvSpPr>
          <p:cNvPr id="64517" name="TextBox 6"/>
          <p:cNvSpPr txBox="1">
            <a:spLocks noChangeArrowheads="1"/>
          </p:cNvSpPr>
          <p:nvPr/>
        </p:nvSpPr>
        <p:spPr bwMode="auto">
          <a:xfrm>
            <a:off x="420688" y="4392613"/>
            <a:ext cx="10711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alibri" pitchFamily="-96" charset="0"/>
              </a:rPr>
              <a:t>x86-64</a:t>
            </a:r>
          </a:p>
        </p:txBody>
      </p:sp>
      <p:sp>
        <p:nvSpPr>
          <p:cNvPr id="64518" name="Text Box 31"/>
          <p:cNvSpPr txBox="1">
            <a:spLocks noChangeArrowheads="1"/>
          </p:cNvSpPr>
          <p:nvPr/>
        </p:nvSpPr>
        <p:spPr bwMode="auto">
          <a:xfrm>
            <a:off x="304800" y="1408113"/>
            <a:ext cx="19304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64519" name="Group 24"/>
          <p:cNvGrpSpPr>
            <a:grpSpLocks/>
          </p:cNvGrpSpPr>
          <p:nvPr/>
        </p:nvGrpSpPr>
        <p:grpSpPr bwMode="auto">
          <a:xfrm>
            <a:off x="2184400" y="1455738"/>
            <a:ext cx="5435600" cy="750887"/>
            <a:chOff x="2412765" y="3429000"/>
            <a:chExt cx="5435835" cy="771209"/>
          </a:xfrm>
        </p:grpSpPr>
        <p:grpSp>
          <p:nvGrpSpPr>
            <p:cNvPr id="6452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452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452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452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452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452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453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3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453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7099722" cy="28597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$0,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 = 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jmp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.L3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.L4: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  $1, (%rdi,%rax,4) #   z[i]++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$1,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.L3: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cmpq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$4,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i:4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jbe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.L4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&lt;=,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rep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; ret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Example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6500" y="1357298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zincr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for (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= 0;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&lt; ZLEN;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z[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860032" y="3500438"/>
            <a:ext cx="3168352" cy="28597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endParaRPr lang="cs-CZ" sz="1800" dirty="0"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077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35063"/>
            <a:ext cx="4433888" cy="336073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Declaration</a:t>
            </a:r>
          </a:p>
          <a:p>
            <a:pPr lvl="1">
              <a:buFont typeface="Wingdings" pitchFamily="-96" charset="2"/>
              <a:buNone/>
            </a:pP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  </a:t>
            </a:r>
            <a:r>
              <a:rPr lang="en-US" b="1">
                <a:latin typeface="Courier New" pitchFamily="-96" charset="0"/>
              </a:rPr>
              <a:t>A</a:t>
            </a:r>
            <a:r>
              <a:rPr lang="en-US">
                <a:latin typeface="Courier New" pitchFamily="-96" charset="0"/>
              </a:rPr>
              <a:t>[</a:t>
            </a:r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ourier New" pitchFamily="-96" charset="0"/>
              </a:rPr>
              <a:t>][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ourier New" pitchFamily="-96" charset="0"/>
              </a:rPr>
              <a:t>];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>
                <a:latin typeface="Calibri" pitchFamily="-96" charset="0"/>
              </a:rPr>
              <a:t>2D array of data type </a:t>
            </a:r>
            <a:r>
              <a:rPr lang="en-US" i="1">
                <a:latin typeface="Calibri" pitchFamily="-96" charset="0"/>
              </a:rPr>
              <a:t>T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alibri" pitchFamily="-96" charset="0"/>
              </a:rPr>
              <a:t> rows,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columns</a:t>
            </a:r>
          </a:p>
          <a:p>
            <a:pPr lvl="1"/>
            <a:r>
              <a:rPr lang="en-US">
                <a:latin typeface="Calibri" pitchFamily="-96" charset="0"/>
              </a:rPr>
              <a:t>Type </a:t>
            </a: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element requires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 bytes</a:t>
            </a:r>
          </a:p>
          <a:p>
            <a:r>
              <a:rPr lang="en-US">
                <a:latin typeface="Calibri" pitchFamily="-96" charset="0"/>
              </a:rPr>
              <a:t>Array Size</a:t>
            </a:r>
          </a:p>
          <a:p>
            <a:pPr lvl="1"/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alibri" pitchFamily="-96" charset="0"/>
              </a:rPr>
              <a:t> * 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r>
              <a:rPr lang="en-US">
                <a:latin typeface="Calibri" pitchFamily="-96" charset="0"/>
              </a:rPr>
              <a:t>Arrangement</a:t>
            </a:r>
          </a:p>
          <a:p>
            <a:pPr lvl="1"/>
            <a:r>
              <a:rPr lang="en-US">
                <a:latin typeface="Calibri" pitchFamily="-96" charset="0"/>
              </a:rPr>
              <a:t>Row-Major Ordering</a:t>
            </a:r>
          </a:p>
        </p:txBody>
      </p:sp>
      <p:grpSp>
        <p:nvGrpSpPr>
          <p:cNvPr id="78851" name="Group 4"/>
          <p:cNvGrpSpPr>
            <a:grpSpLocks/>
          </p:cNvGrpSpPr>
          <p:nvPr/>
        </p:nvGrpSpPr>
        <p:grpSpPr bwMode="auto">
          <a:xfrm>
            <a:off x="4876800" y="1143000"/>
            <a:ext cx="4038600" cy="2209800"/>
            <a:chOff x="2208" y="2688"/>
            <a:chExt cx="2544" cy="1392"/>
          </a:xfrm>
        </p:grpSpPr>
        <p:sp>
          <p:nvSpPr>
            <p:cNvPr id="78871" name="Rectangle 5"/>
            <p:cNvSpPr>
              <a:spLocks noChangeArrowheads="1"/>
            </p:cNvSpPr>
            <p:nvPr/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A[0][0]</a:t>
              </a:r>
            </a:p>
          </p:txBody>
        </p:sp>
        <p:sp>
          <p:nvSpPr>
            <p:cNvPr id="78872" name="Rectangle 6"/>
            <p:cNvSpPr>
              <a:spLocks noChangeArrowheads="1"/>
            </p:cNvSpPr>
            <p:nvPr/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A[0][C-1]</a:t>
              </a:r>
            </a:p>
          </p:txBody>
        </p:sp>
        <p:sp>
          <p:nvSpPr>
            <p:cNvPr id="78873" name="Rectangle 7"/>
            <p:cNvSpPr>
              <a:spLocks noChangeArrowheads="1"/>
            </p:cNvSpPr>
            <p:nvPr/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A[R-1][0]</a:t>
              </a:r>
            </a:p>
          </p:txBody>
        </p:sp>
        <p:sp>
          <p:nvSpPr>
            <p:cNvPr id="78874" name="Rectangle 8"/>
            <p:cNvSpPr>
              <a:spLocks noChangeArrowheads="1"/>
            </p:cNvSpPr>
            <p:nvPr/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5" name="Rectangle 9"/>
            <p:cNvSpPr>
              <a:spLocks noChangeArrowheads="1"/>
            </p:cNvSpPr>
            <p:nvPr/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6" name="Rectangle 10"/>
            <p:cNvSpPr>
              <a:spLocks noChangeArrowheads="1"/>
            </p:cNvSpPr>
            <p:nvPr/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A[R-1][C-1]</a:t>
              </a:r>
            </a:p>
          </p:txBody>
        </p:sp>
        <p:sp>
          <p:nvSpPr>
            <p:cNvPr id="78877" name="Rectangle 11"/>
            <p:cNvSpPr>
              <a:spLocks noChangeArrowheads="1"/>
            </p:cNvSpPr>
            <p:nvPr/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8" name="Rectangle 12"/>
            <p:cNvSpPr>
              <a:spLocks noChangeArrowheads="1"/>
            </p:cNvSpPr>
            <p:nvPr/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9" name="Freeform 13"/>
            <p:cNvSpPr>
              <a:spLocks/>
            </p:cNvSpPr>
            <p:nvPr/>
          </p:nvSpPr>
          <p:spPr bwMode="auto">
            <a:xfrm>
              <a:off x="2208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78880" name="Freeform 14"/>
            <p:cNvSpPr>
              <a:spLocks/>
            </p:cNvSpPr>
            <p:nvPr/>
          </p:nvSpPr>
          <p:spPr bwMode="auto">
            <a:xfrm flipH="1">
              <a:off x="4656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09263" name="Text Box 15"/>
          <p:cNvSpPr txBox="1">
            <a:spLocks noChangeArrowheads="1"/>
          </p:cNvSpPr>
          <p:nvPr/>
        </p:nvSpPr>
        <p:spPr bwMode="auto">
          <a:xfrm>
            <a:off x="323850" y="4725144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57200" y="5125194"/>
            <a:ext cx="8229600" cy="990600"/>
            <a:chOff x="336" y="3408"/>
            <a:chExt cx="5184" cy="624"/>
          </a:xfrm>
        </p:grpSpPr>
        <p:grpSp>
          <p:nvGrpSpPr>
            <p:cNvPr id="78858" name="Group 17"/>
            <p:cNvGrpSpPr>
              <a:grpSpLocks/>
            </p:cNvGrpSpPr>
            <p:nvPr/>
          </p:nvGrpSpPr>
          <p:grpSpPr bwMode="auto">
            <a:xfrm>
              <a:off x="336" y="3408"/>
              <a:ext cx="1344" cy="624"/>
              <a:chOff x="1488" y="3504"/>
              <a:chExt cx="1344" cy="624"/>
            </a:xfrm>
          </p:grpSpPr>
          <p:sp>
            <p:nvSpPr>
              <p:cNvPr id="78868" name="Rectangle 2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9" name="Rectangle 1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70" name="Rectangle 19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59" name="Group 21"/>
            <p:cNvGrpSpPr>
              <a:grpSpLocks/>
            </p:cNvGrpSpPr>
            <p:nvPr/>
          </p:nvGrpSpPr>
          <p:grpSpPr bwMode="auto">
            <a:xfrm>
              <a:off x="1680" y="3408"/>
              <a:ext cx="1344" cy="624"/>
              <a:chOff x="1488" y="3504"/>
              <a:chExt cx="1344" cy="624"/>
            </a:xfrm>
          </p:grpSpPr>
          <p:sp>
            <p:nvSpPr>
              <p:cNvPr id="78865" name="Rectangle 24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6F5BD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6" name="Rectangle 2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7" name="Rectangle 23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60" name="Group 25"/>
            <p:cNvGrpSpPr>
              <a:grpSpLocks/>
            </p:cNvGrpSpPr>
            <p:nvPr/>
          </p:nvGrpSpPr>
          <p:grpSpPr bwMode="auto">
            <a:xfrm>
              <a:off x="4176" y="3408"/>
              <a:ext cx="1344" cy="624"/>
              <a:chOff x="1488" y="3504"/>
              <a:chExt cx="1344" cy="624"/>
            </a:xfrm>
          </p:grpSpPr>
          <p:sp>
            <p:nvSpPr>
              <p:cNvPr id="78862" name="Rectangle 2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3" name="Rectangle 26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4" name="Rectangle 27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78861" name="Rectangle 29"/>
            <p:cNvSpPr>
              <a:spLocks noChangeArrowheads="1"/>
            </p:cNvSpPr>
            <p:nvPr/>
          </p:nvSpPr>
          <p:spPr bwMode="auto">
            <a:xfrm>
              <a:off x="3024" y="3408"/>
              <a:ext cx="1152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0">
                  <a:latin typeface="Courier New" pitchFamily="-96" charset="0"/>
                </a:rPr>
                <a:t>•  •  •</a:t>
              </a:r>
            </a:p>
          </p:txBody>
        </p:sp>
      </p:grpSp>
      <p:sp>
        <p:nvSpPr>
          <p:cNvPr id="309278" name="Line 30"/>
          <p:cNvSpPr>
            <a:spLocks noChangeShapeType="1"/>
          </p:cNvSpPr>
          <p:nvPr/>
        </p:nvSpPr>
        <p:spPr bwMode="auto">
          <a:xfrm>
            <a:off x="457200" y="6191994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79" name="Line 31"/>
          <p:cNvSpPr>
            <a:spLocks noChangeShapeType="1"/>
          </p:cNvSpPr>
          <p:nvPr/>
        </p:nvSpPr>
        <p:spPr bwMode="auto">
          <a:xfrm>
            <a:off x="8686800" y="6191994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0" name="Line 32"/>
          <p:cNvSpPr>
            <a:spLocks noChangeShapeType="1"/>
          </p:cNvSpPr>
          <p:nvPr/>
        </p:nvSpPr>
        <p:spPr bwMode="auto">
          <a:xfrm>
            <a:off x="457200" y="6344394"/>
            <a:ext cx="822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1" name="Rectangle 33"/>
          <p:cNvSpPr>
            <a:spLocks noChangeArrowheads="1"/>
          </p:cNvSpPr>
          <p:nvPr/>
        </p:nvSpPr>
        <p:spPr bwMode="auto">
          <a:xfrm>
            <a:off x="3505200" y="6191994"/>
            <a:ext cx="1447800" cy="3810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4*R*C</a:t>
            </a:r>
            <a:r>
              <a:rPr lang="en-US" sz="1800" b="0">
                <a:latin typeface="Calibri" pitchFamily="-96" charset="0"/>
              </a:rPr>
              <a:t>  Bytes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57200"/>
            <a:ext cx="63754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Example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53000"/>
            <a:ext cx="8001000" cy="1905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“</a:t>
            </a:r>
            <a:r>
              <a:rPr lang="en-US" dirty="0" err="1">
                <a:latin typeface="Courier New" pitchFamily="-96" charset="0"/>
              </a:rPr>
              <a:t>zip_dig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pgh</a:t>
            </a:r>
            <a:r>
              <a:rPr lang="en-US" dirty="0">
                <a:latin typeface="Courier New" pitchFamily="-96" charset="0"/>
              </a:rPr>
              <a:t>[4]</a:t>
            </a:r>
            <a:r>
              <a:rPr lang="en-US" dirty="0">
                <a:latin typeface="Calibri" pitchFamily="-96" charset="0"/>
              </a:rPr>
              <a:t>” equivalent to “</a:t>
            </a:r>
            <a:r>
              <a:rPr lang="en-US" dirty="0" err="1">
                <a:latin typeface="Courier New" pitchFamily="-96" charset="0"/>
              </a:rPr>
              <a:t>int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pgh</a:t>
            </a:r>
            <a:r>
              <a:rPr lang="en-US" dirty="0">
                <a:latin typeface="Courier New" pitchFamily="-96" charset="0"/>
              </a:rPr>
              <a:t>[4][5]</a:t>
            </a:r>
            <a:r>
              <a:rPr lang="en-US" dirty="0">
                <a:latin typeface="Calibri" pitchFamily="-96" charset="0"/>
              </a:rPr>
              <a:t>”</a:t>
            </a:r>
          </a:p>
          <a:p>
            <a:pPr lvl="1"/>
            <a:r>
              <a:rPr lang="en-US" dirty="0">
                <a:latin typeface="Calibri" pitchFamily="-96" charset="0"/>
              </a:rPr>
              <a:t>Variable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dirty="0">
                <a:latin typeface="Calibri" pitchFamily="-96" charset="0"/>
              </a:rPr>
              <a:t>: array of 4 elements, allocated contiguously</a:t>
            </a:r>
          </a:p>
          <a:p>
            <a:pPr lvl="1"/>
            <a:r>
              <a:rPr lang="en-US" dirty="0">
                <a:latin typeface="Calibri" pitchFamily="-96" charset="0"/>
              </a:rPr>
              <a:t>Each element is an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r>
              <a:rPr lang="en-US" dirty="0">
                <a:latin typeface="Calibri" pitchFamily="-96" charset="0"/>
              </a:rPr>
              <a:t>, allocated contiguously</a:t>
            </a:r>
          </a:p>
          <a:p>
            <a:r>
              <a:rPr lang="en-US" dirty="0">
                <a:latin typeface="Calibri" pitchFamily="-96" charset="0"/>
              </a:rPr>
              <a:t>“Row-Major” ordering of all elements in memory</a:t>
            </a:r>
          </a:p>
        </p:txBody>
      </p:sp>
      <p:sp>
        <p:nvSpPr>
          <p:cNvPr id="76803" name="Rectangle 4"/>
          <p:cNvSpPr>
            <a:spLocks noChangeArrowheads="1"/>
          </p:cNvSpPr>
          <p:nvPr/>
        </p:nvSpPr>
        <p:spPr bwMode="auto">
          <a:xfrm>
            <a:off x="533400" y="1298575"/>
            <a:ext cx="4924425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PCOUNT 4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[PCOUNT] =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{{1, 5, 2, 0, 6},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7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2, 1 }};</a:t>
            </a:r>
          </a:p>
        </p:txBody>
      </p:sp>
      <p:sp>
        <p:nvSpPr>
          <p:cNvPr id="76804" name="Text Box 6"/>
          <p:cNvSpPr txBox="1">
            <a:spLocks noChangeArrowheads="1"/>
          </p:cNvSpPr>
          <p:nvPr/>
        </p:nvSpPr>
        <p:spPr bwMode="auto">
          <a:xfrm>
            <a:off x="455613" y="3519488"/>
            <a:ext cx="1144587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</a:t>
            </a:r>
          </a:p>
          <a:p>
            <a:pPr algn="r" eaLnBrk="0" hangingPunct="0"/>
            <a:r>
              <a:rPr lang="en-US" sz="1800">
                <a:latin typeface="Courier New" pitchFamily="-96" charset="0"/>
              </a:rPr>
              <a:t>pgh[4];</a:t>
            </a:r>
          </a:p>
        </p:txBody>
      </p:sp>
      <p:sp>
        <p:nvSpPr>
          <p:cNvPr id="308232" name="Line 8"/>
          <p:cNvSpPr>
            <a:spLocks noChangeShapeType="1"/>
          </p:cNvSpPr>
          <p:nvPr/>
        </p:nvSpPr>
        <p:spPr bwMode="auto">
          <a:xfrm flipV="1">
            <a:off x="1905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3" name="Text Box 9"/>
          <p:cNvSpPr txBox="1">
            <a:spLocks noChangeArrowheads="1"/>
          </p:cNvSpPr>
          <p:nvPr/>
        </p:nvSpPr>
        <p:spPr bwMode="auto">
          <a:xfrm>
            <a:off x="1676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76</a:t>
            </a:r>
          </a:p>
        </p:txBody>
      </p:sp>
      <p:sp>
        <p:nvSpPr>
          <p:cNvPr id="308234" name="Line 10"/>
          <p:cNvSpPr>
            <a:spLocks noChangeShapeType="1"/>
          </p:cNvSpPr>
          <p:nvPr/>
        </p:nvSpPr>
        <p:spPr bwMode="auto">
          <a:xfrm flipV="1">
            <a:off x="3429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5" name="Text Box 11"/>
          <p:cNvSpPr txBox="1">
            <a:spLocks noChangeArrowheads="1"/>
          </p:cNvSpPr>
          <p:nvPr/>
        </p:nvSpPr>
        <p:spPr bwMode="auto">
          <a:xfrm>
            <a:off x="3200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96</a:t>
            </a:r>
          </a:p>
        </p:txBody>
      </p:sp>
      <p:sp>
        <p:nvSpPr>
          <p:cNvPr id="308236" name="Line 12"/>
          <p:cNvSpPr>
            <a:spLocks noChangeShapeType="1"/>
          </p:cNvSpPr>
          <p:nvPr/>
        </p:nvSpPr>
        <p:spPr bwMode="auto">
          <a:xfrm flipV="1">
            <a:off x="4953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7" name="Text Box 13"/>
          <p:cNvSpPr txBox="1">
            <a:spLocks noChangeArrowheads="1"/>
          </p:cNvSpPr>
          <p:nvPr/>
        </p:nvSpPr>
        <p:spPr bwMode="auto">
          <a:xfrm>
            <a:off x="4656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116</a:t>
            </a:r>
          </a:p>
        </p:txBody>
      </p:sp>
      <p:sp>
        <p:nvSpPr>
          <p:cNvPr id="308238" name="Line 14"/>
          <p:cNvSpPr>
            <a:spLocks noChangeShapeType="1"/>
          </p:cNvSpPr>
          <p:nvPr/>
        </p:nvSpPr>
        <p:spPr bwMode="auto">
          <a:xfrm flipV="1">
            <a:off x="6477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9" name="Text Box 15"/>
          <p:cNvSpPr txBox="1">
            <a:spLocks noChangeArrowheads="1"/>
          </p:cNvSpPr>
          <p:nvPr/>
        </p:nvSpPr>
        <p:spPr bwMode="auto">
          <a:xfrm>
            <a:off x="6180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136</a:t>
            </a:r>
          </a:p>
        </p:txBody>
      </p:sp>
      <p:sp>
        <p:nvSpPr>
          <p:cNvPr id="308240" name="Line 16"/>
          <p:cNvSpPr>
            <a:spLocks noChangeShapeType="1"/>
          </p:cNvSpPr>
          <p:nvPr/>
        </p:nvSpPr>
        <p:spPr bwMode="auto">
          <a:xfrm flipV="1">
            <a:off x="8001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41" name="Text Box 17"/>
          <p:cNvSpPr txBox="1">
            <a:spLocks noChangeArrowheads="1"/>
          </p:cNvSpPr>
          <p:nvPr/>
        </p:nvSpPr>
        <p:spPr bwMode="auto">
          <a:xfrm>
            <a:off x="7704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156</a:t>
            </a: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905000" y="3443288"/>
            <a:ext cx="1524000" cy="762000"/>
            <a:chOff x="816" y="2640"/>
            <a:chExt cx="960" cy="480"/>
          </a:xfrm>
        </p:grpSpPr>
        <p:sp>
          <p:nvSpPr>
            <p:cNvPr id="76838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9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40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41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0</a:t>
              </a:r>
            </a:p>
          </p:txBody>
        </p:sp>
        <p:sp>
          <p:nvSpPr>
            <p:cNvPr id="76842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6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3429000" y="3443288"/>
            <a:ext cx="1524000" cy="762000"/>
            <a:chOff x="816" y="2640"/>
            <a:chExt cx="960" cy="480"/>
          </a:xfrm>
        </p:grpSpPr>
        <p:sp>
          <p:nvSpPr>
            <p:cNvPr id="76833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4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35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36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7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4953000" y="3443288"/>
            <a:ext cx="1524000" cy="762000"/>
            <a:chOff x="816" y="2640"/>
            <a:chExt cx="960" cy="480"/>
          </a:xfrm>
        </p:grpSpPr>
        <p:sp>
          <p:nvSpPr>
            <p:cNvPr id="30825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5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30825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30825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6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7</a:t>
              </a:r>
            </a:p>
          </p:txBody>
        </p: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6477000" y="3438525"/>
            <a:ext cx="1524000" cy="766763"/>
            <a:chOff x="816" y="2637"/>
            <a:chExt cx="960" cy="483"/>
          </a:xfrm>
        </p:grpSpPr>
        <p:sp>
          <p:nvSpPr>
            <p:cNvPr id="76823" name="Rectangle 38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24" name="Rectangle 39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25" name="Rectangle 40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6" name="Rectangle 41"/>
            <p:cNvSpPr>
              <a:spLocks noChangeArrowheads="1"/>
            </p:cNvSpPr>
            <p:nvPr/>
          </p:nvSpPr>
          <p:spPr bwMode="auto">
            <a:xfrm>
              <a:off x="1392" y="2637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7" name="Rectangle 42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</p:grpSp>
      <p:sp>
        <p:nvSpPr>
          <p:cNvPr id="308267" name="Rectangle 43"/>
          <p:cNvSpPr>
            <a:spLocks noChangeArrowheads="1"/>
          </p:cNvSpPr>
          <p:nvPr/>
        </p:nvSpPr>
        <p:spPr bwMode="auto">
          <a:xfrm>
            <a:off x="1905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8" name="Rectangle 44"/>
          <p:cNvSpPr>
            <a:spLocks noChangeArrowheads="1"/>
          </p:cNvSpPr>
          <p:nvPr/>
        </p:nvSpPr>
        <p:spPr bwMode="auto">
          <a:xfrm>
            <a:off x="3429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9" name="Rectangle 45"/>
          <p:cNvSpPr>
            <a:spLocks noChangeArrowheads="1"/>
          </p:cNvSpPr>
          <p:nvPr/>
        </p:nvSpPr>
        <p:spPr bwMode="auto">
          <a:xfrm>
            <a:off x="4953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70" name="Rectangle 46"/>
          <p:cNvSpPr>
            <a:spLocks noChangeArrowheads="1"/>
          </p:cNvSpPr>
          <p:nvPr/>
        </p:nvSpPr>
        <p:spPr bwMode="auto">
          <a:xfrm>
            <a:off x="6477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24127</TotalTime>
  <Words>4043</Words>
  <Application>Microsoft Office PowerPoint</Application>
  <PresentationFormat>On-screen Show (4:3)</PresentationFormat>
  <Paragraphs>1327</Paragraphs>
  <Slides>50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17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68" baseType="lpstr">
      <vt:lpstr>ＭＳ Ｐゴシック</vt:lpstr>
      <vt:lpstr>Arial</vt:lpstr>
      <vt:lpstr>Arial Narrow</vt:lpstr>
      <vt:lpstr>Calibri</vt:lpstr>
      <vt:lpstr>Calibri Bold</vt:lpstr>
      <vt:lpstr>Calibri Bold Italic</vt:lpstr>
      <vt:lpstr>Century Gothic</vt:lpstr>
      <vt:lpstr>Courier</vt:lpstr>
      <vt:lpstr>Courier New</vt:lpstr>
      <vt:lpstr>Courier New Bold</vt:lpstr>
      <vt:lpstr>Lucida Grande</vt:lpstr>
      <vt:lpstr>Monaco</vt:lpstr>
      <vt:lpstr>msgothic</vt:lpstr>
      <vt:lpstr>Times New Roman</vt:lpstr>
      <vt:lpstr>Wingdings</vt:lpstr>
      <vt:lpstr>Wingdings 2</vt:lpstr>
      <vt:lpstr>ヒラギノ角ゴ ProN W6</vt:lpstr>
      <vt:lpstr>template2007</vt:lpstr>
      <vt:lpstr>Machine-Level Programming IV: Data  15-213: Introduction to Computer Systems 8th Lecture, September 22, 2016</vt:lpstr>
      <vt:lpstr>Today</vt:lpstr>
      <vt:lpstr>Array Allocation</vt:lpstr>
      <vt:lpstr>Array Access</vt:lpstr>
      <vt:lpstr>Array Example</vt:lpstr>
      <vt:lpstr>Array Accessing Example</vt:lpstr>
      <vt:lpstr>Array Loop Example</vt:lpstr>
      <vt:lpstr>Multidimensional (Nested) Arrays</vt:lpstr>
      <vt:lpstr>Nested Array Example</vt:lpstr>
      <vt:lpstr>Nested Array Row Access</vt:lpstr>
      <vt:lpstr>Nested Array Row Access Code</vt:lpstr>
      <vt:lpstr>Nested Array Element Access</vt:lpstr>
      <vt:lpstr>Nested Array Element Access Code</vt:lpstr>
      <vt:lpstr>Multi-Level Array Example</vt:lpstr>
      <vt:lpstr>Element Access in Multi-Level Array</vt:lpstr>
      <vt:lpstr>Array Element Accesses</vt:lpstr>
      <vt:lpstr>N X N Matrix Code</vt:lpstr>
      <vt:lpstr>16 X 16 Matrix Access</vt:lpstr>
      <vt:lpstr>n X n Matrix Access</vt:lpstr>
      <vt:lpstr>Example: Array Access</vt:lpstr>
      <vt:lpstr>Example: Array Access</vt:lpstr>
      <vt:lpstr>Today</vt:lpstr>
      <vt:lpstr>Structure Representation</vt:lpstr>
      <vt:lpstr>Generating Pointer to Structure Member</vt:lpstr>
      <vt:lpstr>Following Linked List</vt:lpstr>
      <vt:lpstr>Structures &amp; Alignment</vt:lpstr>
      <vt:lpstr>Alignment Principles</vt:lpstr>
      <vt:lpstr>Specific Cases of Alignment (x86-64)</vt:lpstr>
      <vt:lpstr>Satisfying Alignment with Structures</vt:lpstr>
      <vt:lpstr>Meeting Overall Alignment Requirement</vt:lpstr>
      <vt:lpstr>Arrays of Structures</vt:lpstr>
      <vt:lpstr>Accessing Array Elements</vt:lpstr>
      <vt:lpstr>Saving Space</vt:lpstr>
      <vt:lpstr>Example Struct Exam Question</vt:lpstr>
      <vt:lpstr>Example Struct Exam Question (Cont’d)</vt:lpstr>
      <vt:lpstr>Today</vt:lpstr>
      <vt:lpstr>Background</vt:lpstr>
      <vt:lpstr>Programming with SSE3</vt:lpstr>
      <vt:lpstr>Scalar &amp; SIMD Operations</vt:lpstr>
      <vt:lpstr>FP Basics</vt:lpstr>
      <vt:lpstr>FP Memory Referencing</vt:lpstr>
      <vt:lpstr>Other Aspects of FP Code</vt:lpstr>
      <vt:lpstr>Summary</vt:lpstr>
      <vt:lpstr>Understanding Pointers &amp; Arrays #1</vt:lpstr>
      <vt:lpstr>Understanding Pointers &amp; Arrays #1</vt:lpstr>
      <vt:lpstr>Understanding Pointers &amp; Arrays #2</vt:lpstr>
      <vt:lpstr>Understanding Pointers &amp; Arrays #2</vt:lpstr>
      <vt:lpstr>Understanding Pointers &amp; Arrays #3</vt:lpstr>
      <vt:lpstr>PowerPoint Presentation</vt:lpstr>
      <vt:lpstr>Understanding Pointers &amp; Arrays #3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Phil Gibbons</cp:lastModifiedBy>
  <cp:revision>776</cp:revision>
  <cp:lastPrinted>2014-09-18T08:14:12Z</cp:lastPrinted>
  <dcterms:created xsi:type="dcterms:W3CDTF">2012-09-20T14:26:38Z</dcterms:created>
  <dcterms:modified xsi:type="dcterms:W3CDTF">2016-09-22T03:14:41Z</dcterms:modified>
</cp:coreProperties>
</file>