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2" r:id="rId4"/>
  </p:sldMasterIdLst>
  <p:notesMasterIdLst>
    <p:notesMasterId r:id="rId57"/>
  </p:notesMasterIdLst>
  <p:sldIdLst>
    <p:sldId id="317" r:id="rId5"/>
    <p:sldId id="344" r:id="rId6"/>
    <p:sldId id="284" r:id="rId7"/>
    <p:sldId id="285" r:id="rId8"/>
    <p:sldId id="373" r:id="rId9"/>
    <p:sldId id="375" r:id="rId10"/>
    <p:sldId id="376" r:id="rId11"/>
    <p:sldId id="374" r:id="rId12"/>
    <p:sldId id="286" r:id="rId13"/>
    <p:sldId id="287" r:id="rId14"/>
    <p:sldId id="288" r:id="rId15"/>
    <p:sldId id="364" r:id="rId16"/>
    <p:sldId id="289" r:id="rId17"/>
    <p:sldId id="377" r:id="rId18"/>
    <p:sldId id="350" r:id="rId19"/>
    <p:sldId id="293" r:id="rId20"/>
    <p:sldId id="295" r:id="rId21"/>
    <p:sldId id="379" r:id="rId22"/>
    <p:sldId id="366" r:id="rId23"/>
    <p:sldId id="301" r:id="rId24"/>
    <p:sldId id="332" r:id="rId25"/>
    <p:sldId id="302" r:id="rId26"/>
    <p:sldId id="304" r:id="rId27"/>
    <p:sldId id="351" r:id="rId28"/>
    <p:sldId id="306" r:id="rId29"/>
    <p:sldId id="307" r:id="rId30"/>
    <p:sldId id="309" r:id="rId31"/>
    <p:sldId id="312" r:id="rId32"/>
    <p:sldId id="368" r:id="rId33"/>
    <p:sldId id="367" r:id="rId34"/>
    <p:sldId id="369" r:id="rId35"/>
    <p:sldId id="336" r:id="rId36"/>
    <p:sldId id="338" r:id="rId37"/>
    <p:sldId id="370" r:id="rId38"/>
    <p:sldId id="339" r:id="rId39"/>
    <p:sldId id="365" r:id="rId40"/>
    <p:sldId id="352" r:id="rId41"/>
    <p:sldId id="353" r:id="rId42"/>
    <p:sldId id="354" r:id="rId43"/>
    <p:sldId id="372" r:id="rId44"/>
    <p:sldId id="355" r:id="rId45"/>
    <p:sldId id="356" r:id="rId46"/>
    <p:sldId id="357" r:id="rId47"/>
    <p:sldId id="358" r:id="rId48"/>
    <p:sldId id="359" r:id="rId49"/>
    <p:sldId id="360" r:id="rId50"/>
    <p:sldId id="361" r:id="rId51"/>
    <p:sldId id="371" r:id="rId52"/>
    <p:sldId id="324" r:id="rId53"/>
    <p:sldId id="380" r:id="rId54"/>
    <p:sldId id="381" r:id="rId55"/>
    <p:sldId id="382" r:id="rId5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663300"/>
    <a:srgbClr val="008000"/>
    <a:srgbClr val="CC0000"/>
    <a:srgbClr val="CCFF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0" d="100"/>
          <a:sy n="130" d="100"/>
        </p:scale>
        <p:origin x="-112" y="-1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9" d="100"/>
        <a:sy n="119" d="100"/>
      </p:scale>
      <p:origin x="0" y="75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50" Type="http://schemas.openxmlformats.org/officeDocument/2006/relationships/slide" Target="slides/slide46.xml"/><Relationship Id="rId51" Type="http://schemas.openxmlformats.org/officeDocument/2006/relationships/slide" Target="slides/slide47.xml"/><Relationship Id="rId52" Type="http://schemas.openxmlformats.org/officeDocument/2006/relationships/slide" Target="slides/slide48.xml"/><Relationship Id="rId53" Type="http://schemas.openxmlformats.org/officeDocument/2006/relationships/slide" Target="slides/slide49.xml"/><Relationship Id="rId54" Type="http://schemas.openxmlformats.org/officeDocument/2006/relationships/slide" Target="slides/slide50.xml"/><Relationship Id="rId55" Type="http://schemas.openxmlformats.org/officeDocument/2006/relationships/slide" Target="slides/slide51.xml"/><Relationship Id="rId56" Type="http://schemas.openxmlformats.org/officeDocument/2006/relationships/slide" Target="slides/slide52.xml"/><Relationship Id="rId57" Type="http://schemas.openxmlformats.org/officeDocument/2006/relationships/notesMaster" Target="notesMasters/notesMaster1.xml"/><Relationship Id="rId58" Type="http://schemas.openxmlformats.org/officeDocument/2006/relationships/printerSettings" Target="printerSettings/printerSettings1.bin"/><Relationship Id="rId59" Type="http://schemas.openxmlformats.org/officeDocument/2006/relationships/presProps" Target="presProps.xml"/><Relationship Id="rId40" Type="http://schemas.openxmlformats.org/officeDocument/2006/relationships/slide" Target="slides/slide36.xml"/><Relationship Id="rId41" Type="http://schemas.openxmlformats.org/officeDocument/2006/relationships/slide" Target="slides/slide37.xml"/><Relationship Id="rId42" Type="http://schemas.openxmlformats.org/officeDocument/2006/relationships/slide" Target="slides/slide38.xml"/><Relationship Id="rId43" Type="http://schemas.openxmlformats.org/officeDocument/2006/relationships/slide" Target="slides/slide39.xml"/><Relationship Id="rId44" Type="http://schemas.openxmlformats.org/officeDocument/2006/relationships/slide" Target="slides/slide40.xml"/><Relationship Id="rId45" Type="http://schemas.openxmlformats.org/officeDocument/2006/relationships/slide" Target="slides/slide41.xml"/><Relationship Id="rId46" Type="http://schemas.openxmlformats.org/officeDocument/2006/relationships/slide" Target="slides/slide42.xml"/><Relationship Id="rId47" Type="http://schemas.openxmlformats.org/officeDocument/2006/relationships/slide" Target="slides/slide43.xml"/><Relationship Id="rId48" Type="http://schemas.openxmlformats.org/officeDocument/2006/relationships/slide" Target="slides/slide44.xml"/><Relationship Id="rId49" Type="http://schemas.openxmlformats.org/officeDocument/2006/relationships/slide" Target="slides/slide45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30" Type="http://schemas.openxmlformats.org/officeDocument/2006/relationships/slide" Target="slides/slide26.xml"/><Relationship Id="rId31" Type="http://schemas.openxmlformats.org/officeDocument/2006/relationships/slide" Target="slides/slide27.xml"/><Relationship Id="rId32" Type="http://schemas.openxmlformats.org/officeDocument/2006/relationships/slide" Target="slides/slide28.xml"/><Relationship Id="rId33" Type="http://schemas.openxmlformats.org/officeDocument/2006/relationships/slide" Target="slides/slide29.xml"/><Relationship Id="rId34" Type="http://schemas.openxmlformats.org/officeDocument/2006/relationships/slide" Target="slides/slide30.xml"/><Relationship Id="rId35" Type="http://schemas.openxmlformats.org/officeDocument/2006/relationships/slide" Target="slides/slide31.xml"/><Relationship Id="rId36" Type="http://schemas.openxmlformats.org/officeDocument/2006/relationships/slide" Target="slides/slide32.xml"/><Relationship Id="rId37" Type="http://schemas.openxmlformats.org/officeDocument/2006/relationships/slide" Target="slides/slide33.xml"/><Relationship Id="rId38" Type="http://schemas.openxmlformats.org/officeDocument/2006/relationships/slide" Target="slides/slide34.xml"/><Relationship Id="rId39" Type="http://schemas.openxmlformats.org/officeDocument/2006/relationships/slide" Target="slides/slide3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16927-21FB-45BE-9815-9A740330FA9B}" type="datetimeFigureOut">
              <a:rPr lang="en-US" smtClean="0"/>
              <a:pPr/>
              <a:t>9/15/16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65B0C-B35D-4608-94F8-324A6C7A47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44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98538"/>
            <a:ext cx="2057400" cy="5127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8538"/>
            <a:ext cx="6019800" cy="51276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194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2590800"/>
          </a:xfrm>
        </p:spPr>
        <p:txBody>
          <a:bodyPr/>
          <a:lstStyle/>
          <a:p>
            <a:pPr lvl="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Machine-Level Programming II: Control</a:t>
            </a:r>
            <a:r>
              <a:rPr lang="en-US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15</a:t>
            </a:r>
            <a:r>
              <a:rPr lang="en-US" sz="20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-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213: </a:t>
            </a:r>
            <a:r>
              <a:rPr lang="en-US" sz="20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Introduction to Computer Systems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sz="2000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6</a:t>
            </a:r>
            <a:r>
              <a:rPr lang="en-US" sz="2000" baseline="30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th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Lecture,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Sept. 15, 2016</a:t>
            </a:r>
            <a:endParaRPr lang="en-US" dirty="0"/>
          </a:p>
        </p:txBody>
      </p:sp>
      <p:sp>
        <p:nvSpPr>
          <p:cNvPr id="8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>
          <a:xfrm>
            <a:off x="685800" y="4419600"/>
            <a:ext cx="8458200" cy="14478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Instructor: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Calibri" charset="0"/>
              </a:rPr>
              <a:t>	</a:t>
            </a:r>
            <a:r>
              <a:rPr lang="en-US" sz="2000" dirty="0" smtClean="0"/>
              <a:t>Randy Bryant</a:t>
            </a:r>
            <a:endParaRPr lang="en-US" sz="2000" dirty="0">
              <a:latin typeface="Calibri"/>
              <a:cs typeface="Calibri"/>
              <a:sym typeface="Calibri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68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(Explicit Setting: Test)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Explicit Setting by Test instruction</a:t>
            </a:r>
          </a:p>
          <a:p>
            <a:pPr marL="317500" lvl="1" indent="0"/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testq</a:t>
            </a:r>
            <a:r>
              <a:rPr lang="en-US" dirty="0" smtClean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 dirty="0"/>
              <a:t>,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endParaRPr lang="en-US" dirty="0" smtClean="0"/>
          </a:p>
          <a:p>
            <a:pPr marL="603250" lvl="2" indent="0"/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testq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b,a</a:t>
            </a:r>
            <a:r>
              <a:rPr lang="en-US" dirty="0"/>
              <a:t> like computing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/>
              <a:t> without setting destination </a:t>
            </a:r>
          </a:p>
          <a:p>
            <a:pPr marL="317500" lvl="1" indent="0"/>
            <a:endParaRPr lang="en-US" dirty="0"/>
          </a:p>
          <a:p>
            <a:pPr marL="317500" lvl="1" indent="0"/>
            <a:r>
              <a:rPr lang="en-US" dirty="0"/>
              <a:t>Sets condition codes based on value of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r>
              <a:rPr lang="en-US" dirty="0"/>
              <a:t> &amp;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endParaRPr lang="en-US" dirty="0"/>
          </a:p>
          <a:p>
            <a:pPr marL="317500" lvl="1" indent="0"/>
            <a:r>
              <a:rPr lang="en-US" dirty="0"/>
              <a:t>Useful to have one of the operands be a mask</a:t>
            </a:r>
          </a:p>
          <a:p>
            <a:pPr marL="317500" lvl="1" indent="0"/>
            <a:endParaRPr lang="en-US" dirty="0"/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 dirty="0"/>
              <a:t> when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== 0</a:t>
            </a:r>
            <a:endParaRPr lang="en-US" dirty="0"/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 dirty="0"/>
              <a:t> when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&lt; 0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55635" y="5174415"/>
            <a:ext cx="34818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Very often:</a:t>
            </a:r>
          </a:p>
          <a:p>
            <a:pPr algn="l"/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estq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%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,%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78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Reading Condition Codes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err="1"/>
              <a:t>SetX</a:t>
            </a:r>
            <a:r>
              <a:rPr lang="en-US" dirty="0"/>
              <a:t> Instructions</a:t>
            </a:r>
          </a:p>
          <a:p>
            <a:pPr marL="552450" lvl="1"/>
            <a:r>
              <a:rPr lang="en-US" dirty="0"/>
              <a:t>Set</a:t>
            </a:r>
            <a:r>
              <a:rPr lang="en-US" dirty="0" smtClean="0"/>
              <a:t> low-order byte of destination to 0 or 1 based </a:t>
            </a:r>
            <a:r>
              <a:rPr lang="en-US" dirty="0"/>
              <a:t>on combinations of condition </a:t>
            </a:r>
            <a:r>
              <a:rPr lang="en-US" dirty="0" smtClean="0"/>
              <a:t>codes</a:t>
            </a:r>
          </a:p>
          <a:p>
            <a:pPr marL="552450" lvl="1"/>
            <a:r>
              <a:rPr lang="en-US" dirty="0" smtClean="0"/>
              <a:t>Does not alter remaining 7 bytes</a:t>
            </a:r>
          </a:p>
          <a:p>
            <a:pPr marL="552450" lvl="1"/>
            <a:endParaRPr lang="en-US" dirty="0"/>
          </a:p>
        </p:txBody>
      </p:sp>
      <p:graphicFrame>
        <p:nvGraphicFramePr>
          <p:cNvPr id="37893" name="Group 5"/>
          <p:cNvGraphicFramePr>
            <a:graphicFrameLocks noGrp="1"/>
          </p:cNvGraphicFramePr>
          <p:nvPr/>
        </p:nvGraphicFramePr>
        <p:xfrm>
          <a:off x="1295400" y="2976880"/>
          <a:ext cx="6096000" cy="3576320"/>
        </p:xfrm>
        <a:graphic>
          <a:graphicData uri="http://schemas.openxmlformats.org/drawingml/2006/table">
            <a:tbl>
              <a:tblPr/>
              <a:tblGrid>
                <a:gridCol w="11096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161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7018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SetX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seta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setb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762000" y="4800600"/>
            <a:ext cx="3556000" cy="533400"/>
          </a:xfrm>
          <a:prstGeom prst="rect">
            <a:avLst/>
          </a:prstGeom>
          <a:solidFill>
            <a:srgbClr val="EFBFB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x86-64 Integer Registers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18682" y="6019800"/>
            <a:ext cx="7329487" cy="838200"/>
          </a:xfrm>
          <a:ln/>
        </p:spPr>
        <p:txBody>
          <a:bodyPr/>
          <a:lstStyle/>
          <a:p>
            <a:pPr lvl="1"/>
            <a:r>
              <a:rPr lang="en-US" dirty="0" smtClean="0"/>
              <a:t>Can reference low-order byte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3657600" y="1181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%al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55" name="Rectangle 7"/>
          <p:cNvSpPr>
            <a:spLocks/>
          </p:cNvSpPr>
          <p:nvPr/>
        </p:nvSpPr>
        <p:spPr bwMode="auto">
          <a:xfrm>
            <a:off x="3657600" y="1790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bl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56" name="Rectangle 8"/>
          <p:cNvSpPr>
            <a:spLocks/>
          </p:cNvSpPr>
          <p:nvPr/>
        </p:nvSpPr>
        <p:spPr bwMode="auto">
          <a:xfrm>
            <a:off x="3657600" y="2400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%cl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57" name="Rectangle 9"/>
          <p:cNvSpPr>
            <a:spLocks/>
          </p:cNvSpPr>
          <p:nvPr/>
        </p:nvSpPr>
        <p:spPr bwMode="auto">
          <a:xfrm>
            <a:off x="3657600" y="30099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%dl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58" name="Rectangle 10"/>
          <p:cNvSpPr>
            <a:spLocks/>
          </p:cNvSpPr>
          <p:nvPr/>
        </p:nvSpPr>
        <p:spPr bwMode="auto">
          <a:xfrm>
            <a:off x="3657600" y="36195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sil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59" name="Rectangle 11"/>
          <p:cNvSpPr>
            <a:spLocks/>
          </p:cNvSpPr>
          <p:nvPr/>
        </p:nvSpPr>
        <p:spPr bwMode="auto">
          <a:xfrm>
            <a:off x="3657600" y="4229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dil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0" name="Rectangle 12"/>
          <p:cNvSpPr>
            <a:spLocks/>
          </p:cNvSpPr>
          <p:nvPr/>
        </p:nvSpPr>
        <p:spPr bwMode="auto">
          <a:xfrm>
            <a:off x="3649650" y="4838700"/>
            <a:ext cx="655649" cy="444500"/>
          </a:xfrm>
          <a:prstGeom prst="rect">
            <a:avLst/>
          </a:prstGeom>
          <a:solidFill>
            <a:srgbClr val="FF99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spl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1" name="Rectangle 13"/>
          <p:cNvSpPr>
            <a:spLocks/>
          </p:cNvSpPr>
          <p:nvPr/>
        </p:nvSpPr>
        <p:spPr bwMode="auto">
          <a:xfrm>
            <a:off x="3657600" y="54356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bpl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2" name="Rectangle 14"/>
          <p:cNvSpPr>
            <a:spLocks/>
          </p:cNvSpPr>
          <p:nvPr/>
        </p:nvSpPr>
        <p:spPr bwMode="auto">
          <a:xfrm>
            <a:off x="7620000" y="1181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r8b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3" name="Rectangle 15"/>
          <p:cNvSpPr>
            <a:spLocks/>
          </p:cNvSpPr>
          <p:nvPr/>
        </p:nvSpPr>
        <p:spPr bwMode="auto">
          <a:xfrm>
            <a:off x="7620000" y="1790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r9b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4" name="Rectangle 16"/>
          <p:cNvSpPr>
            <a:spLocks/>
          </p:cNvSpPr>
          <p:nvPr/>
        </p:nvSpPr>
        <p:spPr bwMode="auto">
          <a:xfrm>
            <a:off x="7620000" y="2400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r10b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5" name="Rectangle 17"/>
          <p:cNvSpPr>
            <a:spLocks/>
          </p:cNvSpPr>
          <p:nvPr/>
        </p:nvSpPr>
        <p:spPr bwMode="auto">
          <a:xfrm>
            <a:off x="7620000" y="30099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r11b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6" name="Rectangle 18"/>
          <p:cNvSpPr>
            <a:spLocks/>
          </p:cNvSpPr>
          <p:nvPr/>
        </p:nvSpPr>
        <p:spPr bwMode="auto">
          <a:xfrm>
            <a:off x="7620000" y="36195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r12b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7" name="Rectangle 19"/>
          <p:cNvSpPr>
            <a:spLocks/>
          </p:cNvSpPr>
          <p:nvPr/>
        </p:nvSpPr>
        <p:spPr bwMode="auto">
          <a:xfrm>
            <a:off x="7620000" y="4229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r13b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8" name="Rectangle 20"/>
          <p:cNvSpPr>
            <a:spLocks/>
          </p:cNvSpPr>
          <p:nvPr/>
        </p:nvSpPr>
        <p:spPr bwMode="auto">
          <a:xfrm>
            <a:off x="7620000" y="4838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r14b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9" name="Rectangle 21"/>
          <p:cNvSpPr>
            <a:spLocks/>
          </p:cNvSpPr>
          <p:nvPr/>
        </p:nvSpPr>
        <p:spPr bwMode="auto">
          <a:xfrm>
            <a:off x="7620000" y="5448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r15b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70" name="Rectangle 22"/>
          <p:cNvSpPr>
            <a:spLocks/>
          </p:cNvSpPr>
          <p:nvPr/>
        </p:nvSpPr>
        <p:spPr bwMode="auto">
          <a:xfrm>
            <a:off x="47244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671" name="Rectangle 23"/>
          <p:cNvSpPr>
            <a:spLocks/>
          </p:cNvSpPr>
          <p:nvPr/>
        </p:nvSpPr>
        <p:spPr bwMode="auto">
          <a:xfrm>
            <a:off x="47244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7672" name="Rectangle 24"/>
          <p:cNvSpPr>
            <a:spLocks/>
          </p:cNvSpPr>
          <p:nvPr/>
        </p:nvSpPr>
        <p:spPr bwMode="auto">
          <a:xfrm>
            <a:off x="47244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7673" name="Rectangle 25"/>
          <p:cNvSpPr>
            <a:spLocks/>
          </p:cNvSpPr>
          <p:nvPr/>
        </p:nvSpPr>
        <p:spPr bwMode="auto">
          <a:xfrm>
            <a:off x="47244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27674" name="Rectangle 26"/>
          <p:cNvSpPr>
            <a:spLocks/>
          </p:cNvSpPr>
          <p:nvPr/>
        </p:nvSpPr>
        <p:spPr bwMode="auto">
          <a:xfrm>
            <a:off x="47244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27675" name="Rectangle 27"/>
          <p:cNvSpPr>
            <a:spLocks/>
          </p:cNvSpPr>
          <p:nvPr/>
        </p:nvSpPr>
        <p:spPr bwMode="auto">
          <a:xfrm>
            <a:off x="47244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27676" name="Rectangle 28"/>
          <p:cNvSpPr>
            <a:spLocks/>
          </p:cNvSpPr>
          <p:nvPr/>
        </p:nvSpPr>
        <p:spPr bwMode="auto">
          <a:xfrm>
            <a:off x="4724400" y="4800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27677" name="Rectangle 29"/>
          <p:cNvSpPr>
            <a:spLocks/>
          </p:cNvSpPr>
          <p:nvPr/>
        </p:nvSpPr>
        <p:spPr bwMode="auto">
          <a:xfrm>
            <a:off x="47244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27678" name="Rectangle 30"/>
          <p:cNvSpPr>
            <a:spLocks/>
          </p:cNvSpPr>
          <p:nvPr/>
        </p:nvSpPr>
        <p:spPr bwMode="auto">
          <a:xfrm>
            <a:off x="7620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79" name="Rectangle 31"/>
          <p:cNvSpPr>
            <a:spLocks/>
          </p:cNvSpPr>
          <p:nvPr/>
        </p:nvSpPr>
        <p:spPr bwMode="auto">
          <a:xfrm>
            <a:off x="7620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80" name="Rectangle 32"/>
          <p:cNvSpPr>
            <a:spLocks/>
          </p:cNvSpPr>
          <p:nvPr/>
        </p:nvSpPr>
        <p:spPr bwMode="auto">
          <a:xfrm>
            <a:off x="7620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%rcx</a:t>
            </a:r>
          </a:p>
        </p:txBody>
      </p:sp>
      <p:sp>
        <p:nvSpPr>
          <p:cNvPr id="27681" name="Rectangle 33"/>
          <p:cNvSpPr>
            <a:spLocks/>
          </p:cNvSpPr>
          <p:nvPr/>
        </p:nvSpPr>
        <p:spPr bwMode="auto">
          <a:xfrm>
            <a:off x="7620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27682" name="Rectangle 34"/>
          <p:cNvSpPr>
            <a:spLocks/>
          </p:cNvSpPr>
          <p:nvPr/>
        </p:nvSpPr>
        <p:spPr bwMode="auto">
          <a:xfrm>
            <a:off x="7620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27683" name="Rectangle 35"/>
          <p:cNvSpPr>
            <a:spLocks/>
          </p:cNvSpPr>
          <p:nvPr/>
        </p:nvSpPr>
        <p:spPr bwMode="auto">
          <a:xfrm>
            <a:off x="7620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27684" name="Rectangle 36"/>
          <p:cNvSpPr>
            <a:spLocks/>
          </p:cNvSpPr>
          <p:nvPr/>
        </p:nvSpPr>
        <p:spPr bwMode="auto">
          <a:xfrm>
            <a:off x="7620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</a:p>
        </p:txBody>
      </p:sp>
    </p:spTree>
    <p:extLst>
      <p:ext uri="{BB962C8B-B14F-4D97-AF65-F5344CB8AC3E}">
        <p14:creationId xmlns:p14="http://schemas.microsoft.com/office/powerpoint/2010/main" val="334395255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/>
          </p:cNvSpPr>
          <p:nvPr/>
        </p:nvSpPr>
        <p:spPr bwMode="auto">
          <a:xfrm>
            <a:off x="304800" y="5410200"/>
            <a:ext cx="6629400" cy="1117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Compare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x:y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lvl="1"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%al          # Set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when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&gt;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lvl="1"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al,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Zero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rest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of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8914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8915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Reading Condition Codes (Cont.)</a:t>
            </a:r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81000" y="1155700"/>
            <a:ext cx="5880100" cy="3327400"/>
          </a:xfrm>
          <a:ln/>
        </p:spPr>
        <p:txBody>
          <a:bodyPr/>
          <a:lstStyle/>
          <a:p>
            <a:r>
              <a:rPr lang="en-US" dirty="0" err="1"/>
              <a:t>SetX</a:t>
            </a:r>
            <a:r>
              <a:rPr lang="en-US" dirty="0"/>
              <a:t> Instructions: </a:t>
            </a:r>
          </a:p>
          <a:p>
            <a:pPr marL="552450" lvl="1"/>
            <a:r>
              <a:rPr lang="en-US" dirty="0"/>
              <a:t>Set single byte based on combination of condition codes</a:t>
            </a:r>
          </a:p>
          <a:p>
            <a:r>
              <a:rPr lang="en-US" dirty="0"/>
              <a:t>One of </a:t>
            </a:r>
            <a:r>
              <a:rPr lang="en-US" dirty="0" smtClean="0"/>
              <a:t>addressable </a:t>
            </a:r>
            <a:r>
              <a:rPr lang="en-US" dirty="0"/>
              <a:t>byte registers</a:t>
            </a:r>
          </a:p>
          <a:p>
            <a:pPr marL="552450" lvl="1"/>
            <a:r>
              <a:rPr lang="en-US" dirty="0"/>
              <a:t>Does not alter remaining </a:t>
            </a:r>
            <a:r>
              <a:rPr lang="en-US" dirty="0" smtClean="0"/>
              <a:t>bytes</a:t>
            </a:r>
            <a:endParaRPr lang="en-US" dirty="0"/>
          </a:p>
          <a:p>
            <a:pPr marL="552450" lvl="1"/>
            <a:r>
              <a:rPr lang="en-US" dirty="0"/>
              <a:t>Typically use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movzbl</a:t>
            </a:r>
            <a:r>
              <a:rPr lang="en-US" dirty="0" smtClean="0"/>
              <a:t> </a:t>
            </a:r>
            <a:r>
              <a:rPr lang="en-US" dirty="0"/>
              <a:t>to finish </a:t>
            </a:r>
            <a:r>
              <a:rPr lang="en-US" dirty="0" smtClean="0"/>
              <a:t>job</a:t>
            </a:r>
          </a:p>
          <a:p>
            <a:pPr marL="838200" lvl="2"/>
            <a:r>
              <a:rPr lang="en-US" dirty="0" smtClean="0"/>
              <a:t>32-bit instructions also set upper 32 bits to 0</a:t>
            </a:r>
            <a:endParaRPr lang="en-US" dirty="0"/>
          </a:p>
        </p:txBody>
      </p:sp>
      <p:sp>
        <p:nvSpPr>
          <p:cNvPr id="38922" name="Rectangle 10"/>
          <p:cNvSpPr>
            <a:spLocks/>
          </p:cNvSpPr>
          <p:nvPr/>
        </p:nvSpPr>
        <p:spPr bwMode="auto">
          <a:xfrm>
            <a:off x="1143000" y="3886200"/>
            <a:ext cx="3429000" cy="1295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x,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x &gt; 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75258"/>
              </p:ext>
            </p:extLst>
          </p:nvPr>
        </p:nvGraphicFramePr>
        <p:xfrm>
          <a:off x="5638800" y="37338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2124635" y="4204447"/>
            <a:ext cx="2008094" cy="1308847"/>
            <a:chOff x="2124635" y="4204447"/>
            <a:chExt cx="2008094" cy="1308847"/>
          </a:xfrm>
        </p:grpSpPr>
        <p:cxnSp>
          <p:nvCxnSpPr>
            <p:cNvPr id="3" name="Straight Arrow Connector 2"/>
            <p:cNvCxnSpPr/>
            <p:nvPr/>
          </p:nvCxnSpPr>
          <p:spPr bwMode="auto">
            <a:xfrm flipH="1">
              <a:off x="2994212" y="4204447"/>
              <a:ext cx="53788" cy="1308847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" name="Straight Arrow Connector 4"/>
            <p:cNvCxnSpPr/>
            <p:nvPr/>
          </p:nvCxnSpPr>
          <p:spPr bwMode="auto">
            <a:xfrm flipH="1">
              <a:off x="2124635" y="4204447"/>
              <a:ext cx="2008094" cy="1308847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/>
          </p:cNvSpPr>
          <p:nvPr/>
        </p:nvSpPr>
        <p:spPr bwMode="auto">
          <a:xfrm>
            <a:off x="304800" y="5410200"/>
            <a:ext cx="6629400" cy="1117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Compare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x:y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lvl="1"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%al          # Set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when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&gt;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lvl="1"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al,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Zero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rest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of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8914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8915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Reading Condition Codes (Cont.)</a:t>
            </a:r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81000" y="1155700"/>
            <a:ext cx="5880100" cy="3327400"/>
          </a:xfrm>
          <a:ln/>
        </p:spPr>
        <p:txBody>
          <a:bodyPr/>
          <a:lstStyle/>
          <a:p>
            <a:r>
              <a:rPr lang="en-US" dirty="0" err="1"/>
              <a:t>SetX</a:t>
            </a:r>
            <a:r>
              <a:rPr lang="en-US" dirty="0"/>
              <a:t> Instructions: </a:t>
            </a:r>
          </a:p>
          <a:p>
            <a:pPr marL="552450" lvl="1"/>
            <a:r>
              <a:rPr lang="en-US" dirty="0"/>
              <a:t>Set single byte based on combination of condition codes</a:t>
            </a:r>
          </a:p>
          <a:p>
            <a:r>
              <a:rPr lang="en-US" dirty="0"/>
              <a:t>One of </a:t>
            </a:r>
            <a:r>
              <a:rPr lang="en-US" dirty="0" smtClean="0"/>
              <a:t>addressable </a:t>
            </a:r>
            <a:r>
              <a:rPr lang="en-US" dirty="0"/>
              <a:t>byte registers</a:t>
            </a:r>
          </a:p>
          <a:p>
            <a:pPr marL="552450" lvl="1"/>
            <a:r>
              <a:rPr lang="en-US" dirty="0"/>
              <a:t>Does not alter remaining </a:t>
            </a:r>
            <a:r>
              <a:rPr lang="en-US" dirty="0" smtClean="0"/>
              <a:t>bytes</a:t>
            </a:r>
            <a:endParaRPr lang="en-US" dirty="0"/>
          </a:p>
          <a:p>
            <a:pPr marL="552450" lvl="1"/>
            <a:r>
              <a:rPr lang="en-US" dirty="0"/>
              <a:t>Typically use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movzbl</a:t>
            </a:r>
            <a:r>
              <a:rPr lang="en-US" dirty="0" smtClean="0"/>
              <a:t> </a:t>
            </a:r>
            <a:r>
              <a:rPr lang="en-US" dirty="0"/>
              <a:t>to finish </a:t>
            </a:r>
            <a:r>
              <a:rPr lang="en-US" dirty="0" smtClean="0"/>
              <a:t>job</a:t>
            </a:r>
          </a:p>
          <a:p>
            <a:pPr marL="838200" lvl="2"/>
            <a:r>
              <a:rPr lang="en-US" dirty="0" smtClean="0"/>
              <a:t>32-bit instructions also set upper 32 bits to 0</a:t>
            </a:r>
            <a:endParaRPr lang="en-US" dirty="0"/>
          </a:p>
        </p:txBody>
      </p:sp>
      <p:sp>
        <p:nvSpPr>
          <p:cNvPr id="38922" name="Rectangle 10"/>
          <p:cNvSpPr>
            <a:spLocks/>
          </p:cNvSpPr>
          <p:nvPr/>
        </p:nvSpPr>
        <p:spPr bwMode="auto">
          <a:xfrm>
            <a:off x="1143000" y="3886200"/>
            <a:ext cx="3429000" cy="1295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x,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x &gt; 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719673"/>
              </p:ext>
            </p:extLst>
          </p:nvPr>
        </p:nvGraphicFramePr>
        <p:xfrm>
          <a:off x="5638800" y="37338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187989" y="1311996"/>
            <a:ext cx="7160468" cy="4031873"/>
            <a:chOff x="187989" y="1311996"/>
            <a:chExt cx="7160468" cy="4031873"/>
          </a:xfrm>
        </p:grpSpPr>
        <p:sp>
          <p:nvSpPr>
            <p:cNvPr id="2" name="TextBox 1"/>
            <p:cNvSpPr txBox="1"/>
            <p:nvPr/>
          </p:nvSpPr>
          <p:spPr>
            <a:xfrm>
              <a:off x="187989" y="1311996"/>
              <a:ext cx="7160468" cy="4031873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Beware weirdness </a:t>
              </a:r>
              <a:r>
                <a:rPr lang="en-US" sz="3200" b="1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movzbl</a:t>
              </a:r>
              <a:r>
                <a:rPr lang="en-US" sz="32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(and others)</a:t>
              </a:r>
            </a:p>
            <a:p>
              <a:endParaRPr lang="en-US" sz="3200" dirty="0" smtClean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cs-CZ" sz="32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movzbl %al, %eax</a:t>
              </a:r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3200" dirty="0" smtClean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3200" dirty="0" smtClean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3200" dirty="0" smtClean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582768" y="3207960"/>
              <a:ext cx="3556000" cy="533400"/>
              <a:chOff x="1582768" y="3207960"/>
              <a:chExt cx="3556000" cy="533400"/>
            </a:xfrm>
          </p:grpSpPr>
          <p:sp>
            <p:nvSpPr>
              <p:cNvPr id="3" name="Rectangle 2"/>
              <p:cNvSpPr/>
              <p:nvPr/>
            </p:nvSpPr>
            <p:spPr bwMode="auto">
              <a:xfrm>
                <a:off x="3418302" y="3253049"/>
                <a:ext cx="1709270" cy="444500"/>
              </a:xfrm>
              <a:prstGeom prst="rect">
                <a:avLst/>
              </a:prstGeom>
              <a:solidFill>
                <a:schemeClr val="accent1"/>
              </a:solidFill>
              <a:ln w="254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urier New" panose="02070309020205020404" pitchFamily="49" charset="0"/>
                    <a:cs typeface="Courier New" panose="02070309020205020404" pitchFamily="49" charset="0"/>
                    <a:sym typeface="Gill Sans" charset="0"/>
                  </a:rPr>
                  <a:t>%</a:t>
                </a:r>
                <a:r>
                  <a:rPr kumimoji="0" lang="en-US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urier New" panose="02070309020205020404" pitchFamily="49" charset="0"/>
                    <a:cs typeface="Courier New" panose="02070309020205020404" pitchFamily="49" charset="0"/>
                    <a:sym typeface="Gill Sans" charset="0"/>
                  </a:rPr>
                  <a:t>eax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anose="02070309020205020404" pitchFamily="49" charset="0"/>
                  <a:cs typeface="Courier New" panose="02070309020205020404" pitchFamily="49" charset="0"/>
                  <a:sym typeface="Gill Sans" charset="0"/>
                </a:endParaRPr>
              </a:p>
            </p:txBody>
          </p:sp>
          <p:sp>
            <p:nvSpPr>
              <p:cNvPr id="20" name="Rectangle 6"/>
              <p:cNvSpPr>
                <a:spLocks/>
              </p:cNvSpPr>
              <p:nvPr/>
            </p:nvSpPr>
            <p:spPr bwMode="auto">
              <a:xfrm>
                <a:off x="4478368" y="3246060"/>
                <a:ext cx="660400" cy="444500"/>
              </a:xfrm>
              <a:prstGeom prst="rect">
                <a:avLst/>
              </a:prstGeom>
              <a:solidFill>
                <a:srgbClr val="D8D8D8"/>
              </a:solidFill>
              <a:ln w="9525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r>
                  <a:rPr lang="en-US" sz="1400" dirty="0" smtClean="0">
                    <a:solidFill>
                      <a:schemeClr val="tx1"/>
                    </a:solidFill>
                    <a:latin typeface="Courier New Bold" charset="0"/>
                    <a:cs typeface="Courier New Bold" charset="0"/>
                    <a:sym typeface="Courier New Bold" charset="0"/>
                  </a:rPr>
                  <a:t>%al</a:t>
                </a:r>
                <a:endParaRPr lang="en-US" sz="1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endParaRPr>
              </a:p>
            </p:txBody>
          </p:sp>
          <p:sp>
            <p:nvSpPr>
              <p:cNvPr id="21" name="Rectangle 30"/>
              <p:cNvSpPr>
                <a:spLocks/>
              </p:cNvSpPr>
              <p:nvPr/>
            </p:nvSpPr>
            <p:spPr bwMode="auto">
              <a:xfrm>
                <a:off x="1582768" y="3207960"/>
                <a:ext cx="3556000" cy="53340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2400" dirty="0">
                    <a:solidFill>
                      <a:schemeClr val="tx1"/>
                    </a:solidFill>
                    <a:latin typeface="Courier New Bold" charset="0"/>
                    <a:cs typeface="Courier New Bold" charset="0"/>
                    <a:sym typeface="Courier New Bold" charset="0"/>
                  </a:rPr>
                  <a:t>%</a:t>
                </a:r>
                <a:r>
                  <a:rPr lang="en-US" sz="2400" dirty="0" err="1">
                    <a:solidFill>
                      <a:schemeClr val="tx1"/>
                    </a:solidFill>
                    <a:latin typeface="Courier New Bold" charset="0"/>
                    <a:cs typeface="Courier New Bold" charset="0"/>
                    <a:sym typeface="Courier New Bold" charset="0"/>
                  </a:rPr>
                  <a:t>rax</a:t>
                </a:r>
                <a:endParaRPr lang="en-US" sz="2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endParaRPr>
              </a:p>
            </p:txBody>
          </p:sp>
        </p:grpSp>
      </p:grpSp>
      <p:grpSp>
        <p:nvGrpSpPr>
          <p:cNvPr id="9" name="Group 8"/>
          <p:cNvGrpSpPr/>
          <p:nvPr/>
        </p:nvGrpSpPr>
        <p:grpSpPr>
          <a:xfrm>
            <a:off x="1579654" y="3204840"/>
            <a:ext cx="3556000" cy="533400"/>
            <a:chOff x="5510699" y="5684520"/>
            <a:chExt cx="3556000" cy="533400"/>
          </a:xfrm>
        </p:grpSpPr>
        <p:sp>
          <p:nvSpPr>
            <p:cNvPr id="24" name="Rectangle 23"/>
            <p:cNvSpPr/>
            <p:nvPr/>
          </p:nvSpPr>
          <p:spPr bwMode="auto">
            <a:xfrm>
              <a:off x="7346233" y="5729609"/>
              <a:ext cx="1709270" cy="4445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anose="02070309020205020404" pitchFamily="49" charset="0"/>
                  <a:cs typeface="Courier New" panose="02070309020205020404" pitchFamily="49" charset="0"/>
                  <a:sym typeface="Gill Sans" charset="0"/>
                </a:rPr>
                <a:t>0x000000</a:t>
              </a:r>
            </a:p>
          </p:txBody>
        </p:sp>
        <p:sp>
          <p:nvSpPr>
            <p:cNvPr id="25" name="Rectangle 6"/>
            <p:cNvSpPr>
              <a:spLocks/>
            </p:cNvSpPr>
            <p:nvPr/>
          </p:nvSpPr>
          <p:spPr bwMode="auto">
            <a:xfrm>
              <a:off x="8406299" y="5722620"/>
              <a:ext cx="6604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%al</a:t>
              </a:r>
              <a:endPara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6" name="Rectangle 30"/>
            <p:cNvSpPr>
              <a:spLocks/>
            </p:cNvSpPr>
            <p:nvPr/>
          </p:nvSpPr>
          <p:spPr bwMode="auto">
            <a:xfrm>
              <a:off x="5510699" y="568452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24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rax</a:t>
              </a:r>
              <a:endPara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585180" y="3201720"/>
            <a:ext cx="3556000" cy="533400"/>
            <a:chOff x="2673776" y="5741880"/>
            <a:chExt cx="3556000" cy="533400"/>
          </a:xfrm>
        </p:grpSpPr>
        <p:sp>
          <p:nvSpPr>
            <p:cNvPr id="32" name="Rectangle 30"/>
            <p:cNvSpPr>
              <a:spLocks/>
            </p:cNvSpPr>
            <p:nvPr/>
          </p:nvSpPr>
          <p:spPr bwMode="auto">
            <a:xfrm>
              <a:off x="2673776" y="5741880"/>
              <a:ext cx="3556000" cy="533400"/>
            </a:xfrm>
            <a:prstGeom prst="rect">
              <a:avLst/>
            </a:prstGeom>
            <a:solidFill>
              <a:schemeClr val="bg1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0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0x00000000</a:t>
              </a:r>
              <a:endParaRPr lang="en-US" sz="20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4492032" y="5769689"/>
              <a:ext cx="1709270" cy="444500"/>
            </a:xfrm>
            <a:prstGeom prst="rect">
              <a:avLst/>
            </a:prstGeom>
            <a:solidFill>
              <a:srgbClr val="800000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anose="02070309020205020404" pitchFamily="49" charset="0"/>
                  <a:cs typeface="Courier New" panose="02070309020205020404" pitchFamily="49" charset="0"/>
                  <a:sym typeface="Gill Sans" charset="0"/>
                </a:rPr>
                <a:t>0x000000</a:t>
              </a:r>
            </a:p>
          </p:txBody>
        </p:sp>
        <p:sp>
          <p:nvSpPr>
            <p:cNvPr id="31" name="Rectangle 6"/>
            <p:cNvSpPr>
              <a:spLocks/>
            </p:cNvSpPr>
            <p:nvPr/>
          </p:nvSpPr>
          <p:spPr bwMode="auto">
            <a:xfrm>
              <a:off x="5552098" y="5762700"/>
              <a:ext cx="660400" cy="444500"/>
            </a:xfrm>
            <a:prstGeom prst="rect">
              <a:avLst/>
            </a:prstGeom>
            <a:solidFill>
              <a:schemeClr val="bg1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%al</a:t>
              </a:r>
              <a:endPara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15055" y="3749489"/>
            <a:ext cx="3085929" cy="1009856"/>
            <a:chOff x="215055" y="3749489"/>
            <a:chExt cx="3085929" cy="1009856"/>
          </a:xfrm>
        </p:grpSpPr>
        <p:sp>
          <p:nvSpPr>
            <p:cNvPr id="5" name="TextBox 4"/>
            <p:cNvSpPr txBox="1"/>
            <p:nvPr/>
          </p:nvSpPr>
          <p:spPr>
            <a:xfrm>
              <a:off x="215055" y="4297680"/>
              <a:ext cx="22052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Zapped to all 0’s</a:t>
              </a:r>
              <a:endParaRPr lang="en-US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7" name="Straight Arrow Connector 6"/>
            <p:cNvCxnSpPr>
              <a:stCxn id="5" idx="3"/>
            </p:cNvCxnSpPr>
            <p:nvPr/>
          </p:nvCxnSpPr>
          <p:spPr bwMode="auto">
            <a:xfrm flipV="1">
              <a:off x="2420274" y="3749489"/>
              <a:ext cx="880710" cy="77902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10475675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43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Control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: Condition codes</a:t>
            </a:r>
          </a:p>
          <a:p>
            <a:r>
              <a:rPr lang="en-US" dirty="0">
                <a:solidFill>
                  <a:srgbClr val="000000"/>
                </a:solidFill>
              </a:rPr>
              <a:t>Conditional branches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Loops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Switch Statements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12321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Jumping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863600"/>
          </a:xfrm>
          <a:ln/>
        </p:spPr>
        <p:txBody>
          <a:bodyPr/>
          <a:lstStyle/>
          <a:p>
            <a:r>
              <a:rPr lang="en-US"/>
              <a:t>jX Instructions</a:t>
            </a:r>
          </a:p>
          <a:p>
            <a:pPr marL="552450" lvl="1"/>
            <a:r>
              <a:rPr lang="en-US"/>
              <a:t>Jump to different part of code depending on condition codes</a:t>
            </a:r>
          </a:p>
        </p:txBody>
      </p:sp>
      <p:graphicFrame>
        <p:nvGraphicFramePr>
          <p:cNvPr id="40965" name="Group 5"/>
          <p:cNvGraphicFramePr>
            <a:graphicFrameLocks noGrp="1"/>
          </p:cNvGraphicFramePr>
          <p:nvPr/>
        </p:nvGraphicFramePr>
        <p:xfrm>
          <a:off x="1511300" y="2433638"/>
          <a:ext cx="6096000" cy="3901440"/>
        </p:xfrm>
        <a:graphic>
          <a:graphicData uri="http://schemas.openxmlformats.org/drawingml/2006/table">
            <a:tbl>
              <a:tblPr/>
              <a:tblGrid>
                <a:gridCol w="11096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161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7018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jX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jmp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1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Unconditional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ja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jb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Conditional Branch </a:t>
            </a:r>
            <a:r>
              <a:rPr lang="en-US" dirty="0" smtClean="0"/>
              <a:t>Example (Old Style)</a:t>
            </a:r>
            <a:endParaRPr lang="en-US" dirty="0"/>
          </a:p>
        </p:txBody>
      </p:sp>
      <p:sp>
        <p:nvSpPr>
          <p:cNvPr id="43012" name="Rectangle 4"/>
          <p:cNvSpPr>
            <a:spLocks/>
          </p:cNvSpPr>
          <p:nvPr/>
        </p:nvSpPr>
        <p:spPr bwMode="auto">
          <a:xfrm>
            <a:off x="508000" y="22352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&gt;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3013" name="Rectangle 5"/>
          <p:cNvSpPr>
            <a:spLocks/>
          </p:cNvSpPr>
          <p:nvPr/>
        </p:nvSpPr>
        <p:spPr bwMode="auto">
          <a:xfrm>
            <a:off x="4445000" y="1968500"/>
            <a:ext cx="4394200" cy="48133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x:y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jle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.L4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0000FF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0000FF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.L4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       # x &lt;= y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CC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CC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7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153400" cy="1041400"/>
          </a:xfrm>
        </p:spPr>
        <p:txBody>
          <a:bodyPr/>
          <a:lstStyle/>
          <a:p>
            <a:r>
              <a:rPr lang="en-US" dirty="0" smtClean="0"/>
              <a:t>Generation</a:t>
            </a:r>
          </a:p>
          <a:p>
            <a:pPr marL="279400" lvl="1" indent="0">
              <a:buNone/>
            </a:pPr>
            <a:r>
              <a:rPr lang="en-US" b="1" dirty="0" smtClean="0">
                <a:solidFill>
                  <a:srgbClr val="800000"/>
                </a:solidFill>
                <a:latin typeface="Courier New"/>
                <a:cs typeface="Courier New"/>
              </a:rPr>
              <a:t>shark&gt; </a:t>
            </a:r>
            <a:r>
              <a:rPr lang="en-US" b="1" dirty="0" err="1" smtClean="0">
                <a:solidFill>
                  <a:srgbClr val="800000"/>
                </a:solidFill>
                <a:latin typeface="Courier New"/>
                <a:cs typeface="Courier New"/>
              </a:rPr>
              <a:t>gcc</a:t>
            </a:r>
            <a:r>
              <a:rPr lang="en-US" b="1" dirty="0" smtClean="0">
                <a:solidFill>
                  <a:srgbClr val="800000"/>
                </a:solidFill>
                <a:latin typeface="Courier New"/>
                <a:cs typeface="Courier New"/>
              </a:rPr>
              <a:t> –</a:t>
            </a:r>
            <a:r>
              <a:rPr lang="en-US" b="1" dirty="0" err="1" smtClean="0">
                <a:solidFill>
                  <a:srgbClr val="800000"/>
                </a:solidFill>
                <a:latin typeface="Courier New"/>
                <a:cs typeface="Courier New"/>
              </a:rPr>
              <a:t>Og</a:t>
            </a:r>
            <a:r>
              <a:rPr lang="en-US" b="1" dirty="0" smtClean="0">
                <a:solidFill>
                  <a:srgbClr val="800000"/>
                </a:solidFill>
                <a:latin typeface="Courier New"/>
                <a:cs typeface="Courier New"/>
              </a:rPr>
              <a:t> -S –</a:t>
            </a:r>
            <a:r>
              <a:rPr lang="en-US" b="1" dirty="0" err="1" smtClean="0">
                <a:solidFill>
                  <a:srgbClr val="800000"/>
                </a:solidFill>
                <a:latin typeface="Courier New"/>
                <a:cs typeface="Courier New"/>
              </a:rPr>
              <a:t>fno</a:t>
            </a:r>
            <a:r>
              <a:rPr lang="en-US" b="1" dirty="0" smtClean="0">
                <a:solidFill>
                  <a:srgbClr val="800000"/>
                </a:solidFill>
                <a:latin typeface="Courier New"/>
                <a:cs typeface="Courier New"/>
              </a:rPr>
              <a:t>-if-conversion </a:t>
            </a:r>
            <a:r>
              <a:rPr lang="en-US" b="1" dirty="0" err="1" smtClean="0">
                <a:solidFill>
                  <a:srgbClr val="800000"/>
                </a:solidFill>
                <a:latin typeface="Courier New"/>
                <a:cs typeface="Courier New"/>
              </a:rPr>
              <a:t>control.c</a:t>
            </a:r>
            <a:endParaRPr lang="en-US" b="1" dirty="0">
              <a:solidFill>
                <a:srgbClr val="800000"/>
              </a:solidFill>
              <a:latin typeface="Courier New"/>
              <a:cs typeface="Courier New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254207"/>
              </p:ext>
            </p:extLst>
          </p:nvPr>
        </p:nvGraphicFramePr>
        <p:xfrm>
          <a:off x="4800600" y="50292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3451412" y="1023590"/>
            <a:ext cx="6226687" cy="944910"/>
            <a:chOff x="3451412" y="1023590"/>
            <a:chExt cx="6226687" cy="944910"/>
          </a:xfrm>
        </p:grpSpPr>
        <p:sp>
          <p:nvSpPr>
            <p:cNvPr id="2" name="Oval 1"/>
            <p:cNvSpPr/>
            <p:nvPr/>
          </p:nvSpPr>
          <p:spPr bwMode="auto">
            <a:xfrm>
              <a:off x="3451412" y="1380565"/>
              <a:ext cx="2949388" cy="587935"/>
            </a:xfrm>
            <a:prstGeom prst="ellipse">
              <a:avLst/>
            </a:prstGeom>
            <a:noFill/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6447727" y="1023590"/>
              <a:ext cx="3230372" cy="523220"/>
            </a:xfrm>
            <a:prstGeom prst="rect">
              <a:avLst/>
            </a:prstGeom>
            <a:solidFill>
              <a:srgbClr val="FFC000"/>
            </a:solidFill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I’ll get to this shortly.</a:t>
              </a:r>
              <a:endParaRPr lang="en-US" sz="28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" name="Freeform 3"/>
            <p:cNvSpPr/>
            <p:nvPr/>
          </p:nvSpPr>
          <p:spPr bwMode="auto">
            <a:xfrm>
              <a:off x="5138928" y="1101793"/>
              <a:ext cx="1307592" cy="278951"/>
            </a:xfrm>
            <a:custGeom>
              <a:avLst/>
              <a:gdLst>
                <a:gd name="connsiteX0" fmla="*/ 1307592 w 1307592"/>
                <a:gd name="connsiteY0" fmla="*/ 132647 h 278951"/>
                <a:gd name="connsiteX1" fmla="*/ 521208 w 1307592"/>
                <a:gd name="connsiteY1" fmla="*/ 4631 h 278951"/>
                <a:gd name="connsiteX2" fmla="*/ 0 w 1307592"/>
                <a:gd name="connsiteY2" fmla="*/ 278951 h 278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07592" h="278951">
                  <a:moveTo>
                    <a:pt x="1307592" y="132647"/>
                  </a:moveTo>
                  <a:cubicBezTo>
                    <a:pt x="1023366" y="56447"/>
                    <a:pt x="739140" y="-19753"/>
                    <a:pt x="521208" y="4631"/>
                  </a:cubicBezTo>
                  <a:cubicBezTo>
                    <a:pt x="303276" y="29015"/>
                    <a:pt x="0" y="278951"/>
                    <a:pt x="0" y="278951"/>
                  </a:cubicBezTo>
                </a:path>
              </a:pathLst>
            </a:custGeom>
            <a:noFill/>
            <a:ln w="381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Conditional Branch </a:t>
            </a:r>
            <a:r>
              <a:rPr lang="en-US" dirty="0" smtClean="0"/>
              <a:t>Example (Old Style)</a:t>
            </a:r>
            <a:endParaRPr lang="en-US" dirty="0"/>
          </a:p>
        </p:txBody>
      </p:sp>
      <p:sp>
        <p:nvSpPr>
          <p:cNvPr id="43012" name="Rectangle 4"/>
          <p:cNvSpPr>
            <a:spLocks/>
          </p:cNvSpPr>
          <p:nvPr/>
        </p:nvSpPr>
        <p:spPr bwMode="auto">
          <a:xfrm>
            <a:off x="508000" y="22352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&gt;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3013" name="Rectangle 5"/>
          <p:cNvSpPr>
            <a:spLocks/>
          </p:cNvSpPr>
          <p:nvPr/>
        </p:nvSpPr>
        <p:spPr bwMode="auto">
          <a:xfrm>
            <a:off x="4445000" y="1968500"/>
            <a:ext cx="4394200" cy="48133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x:y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jle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.L4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0000FF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0000FF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.L4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       # x &lt;= y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CC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CC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7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153400" cy="1041400"/>
          </a:xfrm>
        </p:spPr>
        <p:txBody>
          <a:bodyPr/>
          <a:lstStyle/>
          <a:p>
            <a:r>
              <a:rPr lang="en-US" dirty="0" smtClean="0"/>
              <a:t>Generation</a:t>
            </a:r>
          </a:p>
          <a:p>
            <a:pPr marL="279400" lvl="1" indent="0">
              <a:buNone/>
            </a:pPr>
            <a:r>
              <a:rPr lang="en-US" b="1" dirty="0" smtClean="0">
                <a:solidFill>
                  <a:srgbClr val="800000"/>
                </a:solidFill>
                <a:latin typeface="Courier New"/>
                <a:cs typeface="Courier New"/>
              </a:rPr>
              <a:t>shark&gt; </a:t>
            </a:r>
            <a:r>
              <a:rPr lang="en-US" b="1" dirty="0" err="1" smtClean="0">
                <a:solidFill>
                  <a:srgbClr val="800000"/>
                </a:solidFill>
                <a:latin typeface="Courier New"/>
                <a:cs typeface="Courier New"/>
              </a:rPr>
              <a:t>gcc</a:t>
            </a:r>
            <a:r>
              <a:rPr lang="en-US" b="1" dirty="0" smtClean="0">
                <a:solidFill>
                  <a:srgbClr val="800000"/>
                </a:solidFill>
                <a:latin typeface="Courier New"/>
                <a:cs typeface="Courier New"/>
              </a:rPr>
              <a:t> –</a:t>
            </a:r>
            <a:r>
              <a:rPr lang="en-US" b="1" dirty="0" err="1" smtClean="0">
                <a:solidFill>
                  <a:srgbClr val="800000"/>
                </a:solidFill>
                <a:latin typeface="Courier New"/>
                <a:cs typeface="Courier New"/>
              </a:rPr>
              <a:t>Og</a:t>
            </a:r>
            <a:r>
              <a:rPr lang="en-US" b="1" dirty="0" smtClean="0">
                <a:solidFill>
                  <a:srgbClr val="800000"/>
                </a:solidFill>
                <a:latin typeface="Courier New"/>
                <a:cs typeface="Courier New"/>
              </a:rPr>
              <a:t> -S –</a:t>
            </a:r>
            <a:r>
              <a:rPr lang="en-US" b="1" dirty="0" err="1" smtClean="0">
                <a:solidFill>
                  <a:srgbClr val="800000"/>
                </a:solidFill>
                <a:latin typeface="Courier New"/>
                <a:cs typeface="Courier New"/>
              </a:rPr>
              <a:t>fno</a:t>
            </a:r>
            <a:r>
              <a:rPr lang="en-US" b="1" dirty="0" smtClean="0">
                <a:solidFill>
                  <a:srgbClr val="800000"/>
                </a:solidFill>
                <a:latin typeface="Courier New"/>
                <a:cs typeface="Courier New"/>
              </a:rPr>
              <a:t>-if-conversion </a:t>
            </a:r>
            <a:r>
              <a:rPr lang="en-US" b="1" dirty="0" err="1" smtClean="0">
                <a:solidFill>
                  <a:srgbClr val="800000"/>
                </a:solidFill>
                <a:latin typeface="Courier New"/>
                <a:cs typeface="Courier New"/>
              </a:rPr>
              <a:t>control.c</a:t>
            </a:r>
            <a:endParaRPr lang="en-US" b="1" dirty="0">
              <a:solidFill>
                <a:srgbClr val="800000"/>
              </a:solidFill>
              <a:latin typeface="Courier New"/>
              <a:cs typeface="Courier New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044639"/>
              </p:ext>
            </p:extLst>
          </p:nvPr>
        </p:nvGraphicFramePr>
        <p:xfrm>
          <a:off x="4800600" y="50292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207653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Expressing with </a:t>
            </a:r>
            <a:r>
              <a:rPr lang="en-US" dirty="0" err="1" smtClean="0"/>
              <a:t>Goto</a:t>
            </a:r>
            <a:r>
              <a:rPr lang="en-US" dirty="0" smtClean="0"/>
              <a:t> Code</a:t>
            </a:r>
            <a:endParaRPr lang="en-US" dirty="0"/>
          </a:p>
        </p:txBody>
      </p:sp>
      <p:sp>
        <p:nvSpPr>
          <p:cNvPr id="43012" name="Rectangle 4"/>
          <p:cNvSpPr>
            <a:spLocks/>
          </p:cNvSpPr>
          <p:nvPr/>
        </p:nvSpPr>
        <p:spPr bwMode="auto">
          <a:xfrm>
            <a:off x="508000" y="22352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7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153400" cy="1041400"/>
          </a:xfrm>
        </p:spPr>
        <p:txBody>
          <a:bodyPr/>
          <a:lstStyle/>
          <a:p>
            <a:r>
              <a:rPr lang="en-US" dirty="0" smtClean="0"/>
              <a:t>C allows </a:t>
            </a:r>
            <a:r>
              <a:rPr lang="en-US" b="1" dirty="0" err="1" smtClean="0">
                <a:latin typeface="Courier New"/>
                <a:cs typeface="Courier New"/>
              </a:rPr>
              <a:t>goto</a:t>
            </a:r>
            <a:r>
              <a:rPr lang="en-US" dirty="0"/>
              <a:t> </a:t>
            </a:r>
            <a:r>
              <a:rPr lang="en-US" dirty="0" smtClean="0"/>
              <a:t>statement</a:t>
            </a:r>
          </a:p>
          <a:p>
            <a:r>
              <a:rPr lang="en-US" dirty="0" smtClean="0"/>
              <a:t>Jump to position designated by label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495800" y="2209800"/>
            <a:ext cx="3657600" cy="3733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absdiff_j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 &lt;= 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Else;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Else: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14523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43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Control</a:t>
            </a:r>
            <a:r>
              <a:rPr lang="en-US" dirty="0">
                <a:solidFill>
                  <a:srgbClr val="000000"/>
                </a:solidFill>
              </a:rPr>
              <a:t>: Condition codes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Conditional branches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Loops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Switch Statements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/>
          </p:cNvSpPr>
          <p:nvPr/>
        </p:nvSpPr>
        <p:spPr bwMode="auto">
          <a:xfrm>
            <a:off x="366713" y="141605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457200" y="1887538"/>
            <a:ext cx="5715000" cy="419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b="1" i="1" dirty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2000" b="1" i="1" dirty="0" err="1" smtClean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</a:t>
            </a:r>
            <a:r>
              <a:rPr lang="en-US" sz="2000" b="1" i="1" dirty="0" err="1" smtClean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381000" y="339725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457200" y="3816350"/>
            <a:ext cx="3746500" cy="2355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!</a:t>
            </a:r>
            <a:r>
              <a:rPr lang="en-US" sz="1800" b="1" i="1" dirty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if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i="1" dirty="0" err="1" smtClean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Done;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i="1" dirty="0" err="1" smtClean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. . .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Conditional Expression </a:t>
            </a:r>
            <a:r>
              <a:rPr lang="en-US" dirty="0" smtClean="0"/>
              <a:t>Translation (Using Branches)</a:t>
            </a:r>
            <a:endParaRPr lang="en-US" dirty="0"/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330700" y="3886200"/>
            <a:ext cx="4432300" cy="2946400"/>
          </a:xfrm>
          <a:ln/>
        </p:spPr>
        <p:txBody>
          <a:bodyPr/>
          <a:lstStyle/>
          <a:p>
            <a:pPr marL="552450" lvl="1"/>
            <a:r>
              <a:rPr lang="en-US" dirty="0" smtClean="0"/>
              <a:t>Create </a:t>
            </a:r>
            <a:r>
              <a:rPr lang="en-US" dirty="0"/>
              <a:t>separate code regions for then &amp; else expressions</a:t>
            </a:r>
          </a:p>
          <a:p>
            <a:pPr marL="552450" lvl="1"/>
            <a:r>
              <a:rPr lang="en-US" dirty="0"/>
              <a:t>Execute appropriate one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1193800" y="2540000"/>
            <a:ext cx="3149600" cy="355600"/>
          </a:xfrm>
          <a:prstGeom prst="rect">
            <a:avLst/>
          </a:prstGeom>
          <a:solidFill>
            <a:srgbClr val="99CC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x&gt;y ? x-y : y-x;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/>
          </p:cNvSpPr>
          <p:nvPr/>
        </p:nvSpPr>
        <p:spPr bwMode="auto">
          <a:xfrm>
            <a:off x="5181600" y="236220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5181600" y="2819400"/>
            <a:ext cx="2514600" cy="1160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b="1" i="1" dirty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endParaRPr lang="en-US" sz="20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? </a:t>
            </a:r>
            <a:r>
              <a:rPr lang="en-US" sz="2000" b="1" i="1" dirty="0" err="1" smtClean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: </a:t>
            </a:r>
            <a:r>
              <a:rPr lang="en-US" sz="2000" b="1" i="1" dirty="0" err="1" smtClean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5105400" y="40386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5105400" y="4495800"/>
            <a:ext cx="3746500" cy="1593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result = </a:t>
            </a:r>
            <a:r>
              <a:rPr lang="en-US" sz="1800" b="1" i="1" dirty="0" err="1" smtClean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 Bold" charset="0"/>
              </a:rPr>
              <a:t>Then_Expr</a:t>
            </a:r>
            <a:r>
              <a:rPr lang="en-US" sz="24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Arial Narro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i="1" dirty="0" err="1" smtClean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 Bold" charset="0"/>
              </a:rPr>
              <a:t>Else_Expr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!</a:t>
            </a:r>
            <a:r>
              <a:rPr lang="en-US" sz="1800" b="1" i="1" dirty="0" smtClean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 Bold" charset="0"/>
              </a:rPr>
              <a:t>Test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if (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 result =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return result;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Using Conditional Moves</a:t>
            </a:r>
            <a:endParaRPr lang="en-US" dirty="0"/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3500" y="1219200"/>
            <a:ext cx="4889500" cy="4038600"/>
          </a:xfrm>
          <a:ln/>
        </p:spPr>
        <p:txBody>
          <a:bodyPr/>
          <a:lstStyle/>
          <a:p>
            <a:pPr marL="292100"/>
            <a:r>
              <a:rPr lang="en-US" dirty="0" smtClean="0"/>
              <a:t>Conditional Move Instructions</a:t>
            </a:r>
          </a:p>
          <a:p>
            <a:pPr marL="552450" lvl="1"/>
            <a:r>
              <a:rPr lang="en-US" dirty="0" smtClean="0"/>
              <a:t>Instruction supports:</a:t>
            </a:r>
          </a:p>
          <a:p>
            <a:pPr marL="838200" lvl="2">
              <a:buNone/>
            </a:pPr>
            <a:r>
              <a:rPr lang="en-US" dirty="0" smtClean="0"/>
              <a:t>if (Test) </a:t>
            </a:r>
            <a:r>
              <a:rPr lang="en-US" dirty="0" err="1" smtClean="0"/>
              <a:t>Dest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 </a:t>
            </a:r>
            <a:r>
              <a:rPr lang="en-US" dirty="0" err="1" smtClean="0">
                <a:sym typeface="Wingdings" pitchFamily="2" charset="2"/>
              </a:rPr>
              <a:t>Src</a:t>
            </a:r>
            <a:endParaRPr lang="en-US" dirty="0" smtClean="0"/>
          </a:p>
          <a:p>
            <a:pPr marL="552450" lvl="1"/>
            <a:r>
              <a:rPr lang="en-US" dirty="0" smtClean="0"/>
              <a:t>Supported in post-1995 x86 processors</a:t>
            </a:r>
          </a:p>
          <a:p>
            <a:pPr marL="552450" lvl="1"/>
            <a:r>
              <a:rPr lang="en-US" dirty="0" smtClean="0"/>
              <a:t>GCC tries to use them</a:t>
            </a:r>
          </a:p>
          <a:p>
            <a:pPr marL="838200" lvl="2"/>
            <a:r>
              <a:rPr lang="en-US" dirty="0" smtClean="0"/>
              <a:t>But, only when known to be safe</a:t>
            </a:r>
          </a:p>
          <a:p>
            <a:pPr marL="292100"/>
            <a:r>
              <a:rPr lang="en-US" dirty="0" smtClean="0"/>
              <a:t>Why?</a:t>
            </a:r>
          </a:p>
          <a:p>
            <a:pPr marL="552450" lvl="1"/>
            <a:r>
              <a:rPr lang="en-US" dirty="0" smtClean="0"/>
              <a:t>Branches are very disruptive to instruction flow through pipelines</a:t>
            </a:r>
          </a:p>
          <a:p>
            <a:pPr marL="552450" lvl="1"/>
            <a:r>
              <a:rPr lang="en-US" dirty="0" smtClean="0"/>
              <a:t>Conditional moves do not require control transfer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01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Conditional Move Example</a:t>
            </a:r>
            <a:endParaRPr lang="en-US" dirty="0"/>
          </a:p>
        </p:txBody>
      </p:sp>
      <p:sp>
        <p:nvSpPr>
          <p:cNvPr id="50186" name="Rectangle 10"/>
          <p:cNvSpPr>
            <a:spLocks/>
          </p:cNvSpPr>
          <p:nvPr/>
        </p:nvSpPr>
        <p:spPr bwMode="auto">
          <a:xfrm>
            <a:off x="6616700" y="1752600"/>
            <a:ext cx="2286000" cy="19812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2286000" y="4267200"/>
            <a:ext cx="6642100" cy="259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x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tr-TR" sz="1800" b="1" dirty="0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tr-TR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sz="1800" b="1" dirty="0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tr-TR" sz="1800" b="1" dirty="0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x-y</a:t>
            </a:r>
            <a:endParaRPr lang="tr-TR" sz="1800" b="1" dirty="0">
              <a:solidFill>
                <a:srgbClr val="0000FF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tr-TR" sz="1800" b="1" dirty="0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tr-TR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tr-TR" sz="1800" b="1" dirty="0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eval</a:t>
            </a:r>
            <a:r>
              <a:rPr lang="tr-TR" sz="1800" b="1" dirty="0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y-x</a:t>
            </a:r>
            <a:endParaRPr lang="tr-TR" sz="1800" b="1" dirty="0">
              <a:solidFill>
                <a:srgbClr val="CC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x:y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cmovle</a:t>
            </a: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if</a:t>
            </a: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&lt;=, 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eval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57200" y="12954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982559"/>
              </p:ext>
            </p:extLst>
          </p:nvPr>
        </p:nvGraphicFramePr>
        <p:xfrm>
          <a:off x="4724400" y="19050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22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2227" name="Rectangle 3"/>
          <p:cNvSpPr>
            <a:spLocks/>
          </p:cNvSpPr>
          <p:nvPr/>
        </p:nvSpPr>
        <p:spPr bwMode="auto">
          <a:xfrm>
            <a:off x="457200" y="11430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Expensive Computations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Bad Cases for </a:t>
            </a:r>
            <a:r>
              <a:rPr lang="en-US" dirty="0"/>
              <a:t>Conditional Move</a:t>
            </a:r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2151062"/>
            <a:ext cx="4724400" cy="609600"/>
          </a:xfrm>
          <a:ln/>
        </p:spPr>
        <p:txBody>
          <a:bodyPr/>
          <a:lstStyle/>
          <a:p>
            <a:r>
              <a:rPr lang="en-US" sz="2000" dirty="0"/>
              <a:t>Both values get </a:t>
            </a:r>
            <a:r>
              <a:rPr lang="en-US" sz="2000" dirty="0" smtClean="0"/>
              <a:t>computed</a:t>
            </a:r>
          </a:p>
          <a:p>
            <a:r>
              <a:rPr lang="en-US" sz="2000" dirty="0" smtClean="0"/>
              <a:t>Only makes sense when computations are very simple</a:t>
            </a:r>
            <a:endParaRPr lang="en-US" sz="2000" dirty="0"/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533400" y="16176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Test(x)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?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Hard1(x)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Hard2(x);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0" name="Rectangle 3"/>
          <p:cNvSpPr>
            <a:spLocks/>
          </p:cNvSpPr>
          <p:nvPr/>
        </p:nvSpPr>
        <p:spPr bwMode="auto">
          <a:xfrm>
            <a:off x="457200" y="32766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Risky Computations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1" name="Rectangle 7"/>
          <p:cNvSpPr txBox="1">
            <a:spLocks noChangeArrowheads="1"/>
          </p:cNvSpPr>
          <p:nvPr/>
        </p:nvSpPr>
        <p:spPr bwMode="auto">
          <a:xfrm>
            <a:off x="685800" y="4284662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rPr>
              <a:t>Both values get computed</a:t>
            </a:r>
          </a:p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rPr>
              <a:t>May have undesirable effects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 Bold" charset="0"/>
            </a:endParaRPr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533400" y="37512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?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*p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0;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3" name="Rectangle 3"/>
          <p:cNvSpPr>
            <a:spLocks/>
          </p:cNvSpPr>
          <p:nvPr/>
        </p:nvSpPr>
        <p:spPr bwMode="auto">
          <a:xfrm>
            <a:off x="457200" y="50292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Computations with side effects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4" name="Rectangle 7"/>
          <p:cNvSpPr txBox="1">
            <a:spLocks noChangeArrowheads="1"/>
          </p:cNvSpPr>
          <p:nvPr/>
        </p:nvSpPr>
        <p:spPr bwMode="auto">
          <a:xfrm>
            <a:off x="685800" y="6037262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rPr>
              <a:t>Both values get computed</a:t>
            </a:r>
          </a:p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rPr>
              <a:t>Must be side-effect free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 Bold" charset="0"/>
            </a:endParaRPr>
          </a:p>
        </p:txBody>
      </p:sp>
      <p:sp>
        <p:nvSpPr>
          <p:cNvPr id="15" name="Rectangle 8"/>
          <p:cNvSpPr>
            <a:spLocks/>
          </p:cNvSpPr>
          <p:nvPr/>
        </p:nvSpPr>
        <p:spPr bwMode="auto">
          <a:xfrm>
            <a:off x="533400" y="55038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x &gt; 0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?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x*=7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x+=3;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84905" y="2268071"/>
            <a:ext cx="34150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Bad Performance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18191" y="4312024"/>
            <a:ext cx="14817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Unsafe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21002" y="5908198"/>
            <a:ext cx="1278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Illegal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1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43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Control</a:t>
            </a:r>
            <a:r>
              <a:rPr lang="en-US" dirty="0">
                <a:solidFill>
                  <a:srgbClr val="7F7F7F"/>
                </a:solidFill>
              </a:rPr>
              <a:t>: Condition codes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Conditional branches</a:t>
            </a:r>
          </a:p>
          <a:p>
            <a:r>
              <a:rPr lang="en-US" dirty="0" smtClean="0"/>
              <a:t>Loops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Switch Statements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12321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x &amp; 0x1;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&gt;&gt;=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 (x);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293687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0;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“Do-While” Loop Example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4953000"/>
            <a:ext cx="8382000" cy="1282700"/>
          </a:xfrm>
          <a:ln/>
        </p:spPr>
        <p:txBody>
          <a:bodyPr/>
          <a:lstStyle/>
          <a:p>
            <a:r>
              <a:rPr lang="en-US" dirty="0" smtClean="0"/>
              <a:t>Count number of 1’s in argument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/>
              <a:t> (“</a:t>
            </a:r>
            <a:r>
              <a:rPr lang="en-US" dirty="0" err="1" smtClean="0"/>
              <a:t>popcount</a:t>
            </a:r>
            <a:r>
              <a:rPr lang="en-US" dirty="0" smtClean="0"/>
              <a:t>”)</a:t>
            </a:r>
          </a:p>
          <a:p>
            <a:r>
              <a:rPr lang="en-US" dirty="0" smtClean="0"/>
              <a:t>Use conditional branch to either continue looping or to exit loop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529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5303" name="Rectangle 7"/>
          <p:cNvSpPr>
            <a:spLocks/>
          </p:cNvSpPr>
          <p:nvPr/>
        </p:nvSpPr>
        <p:spPr bwMode="auto">
          <a:xfrm>
            <a:off x="290513" y="1066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5305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“Do-While” Loop Compilation</a:t>
            </a:r>
          </a:p>
        </p:txBody>
      </p:sp>
      <p:sp>
        <p:nvSpPr>
          <p:cNvPr id="55307" name="Rectangle 11"/>
          <p:cNvSpPr>
            <a:spLocks/>
          </p:cNvSpPr>
          <p:nvPr/>
        </p:nvSpPr>
        <p:spPr bwMode="auto">
          <a:xfrm>
            <a:off x="2133600" y="4343400"/>
            <a:ext cx="5791200" cy="20574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$0,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0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L2:			#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loop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%rdi,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$1,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	#  t =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&amp; 0x1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+= t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shrq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		#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&gt;&gt;= 1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L2		#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if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(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goto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loop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9" name="Rectangle 6"/>
          <p:cNvSpPr>
            <a:spLocks/>
          </p:cNvSpPr>
          <p:nvPr/>
        </p:nvSpPr>
        <p:spPr bwMode="auto">
          <a:xfrm>
            <a:off x="381000" y="1524001"/>
            <a:ext cx="4041775" cy="25908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0;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437412"/>
              </p:ext>
            </p:extLst>
          </p:nvPr>
        </p:nvGraphicFramePr>
        <p:xfrm>
          <a:off x="4724400" y="1905000"/>
          <a:ext cx="33528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result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63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6323" name="Rectangle 3"/>
          <p:cNvSpPr>
            <a:spLocks/>
          </p:cNvSpPr>
          <p:nvPr/>
        </p:nvSpPr>
        <p:spPr bwMode="auto">
          <a:xfrm>
            <a:off x="444500" y="1228725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533400" y="1641475"/>
            <a:ext cx="2895600" cy="1219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 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810000" y="12192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886200" y="1631949"/>
            <a:ext cx="2743200" cy="168592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General “Do-While” Translation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3035300"/>
            <a:ext cx="8382000" cy="3797300"/>
          </a:xfrm>
          <a:ln/>
        </p:spPr>
        <p:txBody>
          <a:bodyPr/>
          <a:lstStyle/>
          <a:p>
            <a:r>
              <a:rPr lang="en-US" dirty="0"/>
              <a:t>Body:</a:t>
            </a:r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endParaRPr lang="en-US" dirty="0"/>
          </a:p>
        </p:txBody>
      </p:sp>
      <p:sp>
        <p:nvSpPr>
          <p:cNvPr id="56329" name="Rectangle 9"/>
          <p:cNvSpPr>
            <a:spLocks/>
          </p:cNvSpPr>
          <p:nvPr/>
        </p:nvSpPr>
        <p:spPr bwMode="auto">
          <a:xfrm>
            <a:off x="1625600" y="3146425"/>
            <a:ext cx="2222500" cy="2260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{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Statement</a:t>
            </a:r>
            <a:r>
              <a:rPr lang="en-US" sz="2000" b="1" baseline="-25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Statement</a:t>
            </a:r>
            <a:r>
              <a:rPr lang="en-US" sz="2000" b="1" baseline="-25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…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20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Statement</a:t>
            </a:r>
            <a:r>
              <a:rPr lang="en-US" sz="2000" b="1" baseline="-25000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n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93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9395" name="Rectangle 3"/>
          <p:cNvSpPr>
            <a:spLocks/>
          </p:cNvSpPr>
          <p:nvPr/>
        </p:nvSpPr>
        <p:spPr bwMode="auto">
          <a:xfrm>
            <a:off x="304800" y="30861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381000" y="3505200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“While” </a:t>
            </a:r>
            <a:r>
              <a:rPr lang="en-US" dirty="0" smtClean="0"/>
              <a:t>Translation #1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“Jump-to-middle” translation</a:t>
            </a:r>
          </a:p>
          <a:p>
            <a:r>
              <a:rPr lang="en-US" dirty="0" smtClean="0"/>
              <a:t>Used with </a:t>
            </a:r>
            <a:r>
              <a:rPr lang="en-US" b="1" dirty="0" smtClean="0">
                <a:latin typeface="Courier New"/>
                <a:cs typeface="Courier New"/>
              </a:rPr>
              <a:t>-</a:t>
            </a:r>
            <a:r>
              <a:rPr lang="en-US" b="1" dirty="0" err="1" smtClean="0">
                <a:latin typeface="Courier New"/>
                <a:cs typeface="Courier New"/>
              </a:rPr>
              <a:t>Og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5181600" y="2095501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5257800" y="2514600"/>
            <a:ext cx="3429000" cy="2624138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test</a:t>
            </a:r>
            <a:r>
              <a:rPr 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test: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59403" name="AutoShape 11"/>
          <p:cNvSpPr>
            <a:spLocks/>
          </p:cNvSpPr>
          <p:nvPr/>
        </p:nvSpPr>
        <p:spPr bwMode="auto">
          <a:xfrm rot="16200000">
            <a:off x="3657600" y="3048000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pcount_while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(x)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x &amp; 0x1;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&gt;&gt;=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to Middle 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3165476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pcount_goto_jtm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0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&gt;&gt;= 1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test:</a:t>
            </a:r>
            <a:endParaRPr lang="en-US" sz="1800" b="1" dirty="0">
              <a:solidFill>
                <a:srgbClr val="0000FF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While </a:t>
            </a:r>
            <a:r>
              <a:rPr lang="en-US" dirty="0"/>
              <a:t>Loop </a:t>
            </a:r>
            <a:r>
              <a:rPr lang="en-US" dirty="0" smtClean="0"/>
              <a:t>Example #1</a:t>
            </a:r>
            <a:endParaRPr lang="en-US" dirty="0"/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5118100"/>
            <a:ext cx="8382000" cy="1282700"/>
          </a:xfrm>
          <a:ln/>
        </p:spPr>
        <p:txBody>
          <a:bodyPr/>
          <a:lstStyle/>
          <a:p>
            <a:r>
              <a:rPr lang="en-US" dirty="0" smtClean="0"/>
              <a:t>Compare to do-while version of function</a:t>
            </a:r>
          </a:p>
          <a:p>
            <a:r>
              <a:rPr lang="en-US" dirty="0" smtClean="0"/>
              <a:t>Initial </a:t>
            </a:r>
            <a:r>
              <a:rPr lang="en-US" dirty="0" err="1" smtClean="0"/>
              <a:t>goto</a:t>
            </a:r>
            <a:r>
              <a:rPr lang="en-US" dirty="0" smtClean="0"/>
              <a:t> starts loop at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01061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37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Processor State </a:t>
            </a:r>
            <a:r>
              <a:rPr lang="en-US" dirty="0" smtClean="0"/>
              <a:t>(x86-64, </a:t>
            </a:r>
            <a:r>
              <a:rPr lang="en-US" dirty="0"/>
              <a:t>Partial)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3340100" cy="5435600"/>
          </a:xfrm>
          <a:ln/>
        </p:spPr>
        <p:txBody>
          <a:bodyPr/>
          <a:lstStyle/>
          <a:p>
            <a:r>
              <a:rPr lang="en-US" dirty="0"/>
              <a:t>Information about currently executing program</a:t>
            </a:r>
          </a:p>
          <a:p>
            <a:pPr marL="552450" lvl="1"/>
            <a:r>
              <a:rPr lang="en-US" dirty="0"/>
              <a:t>Temporary data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r>
              <a:rPr lang="en-US" dirty="0"/>
              <a:t>, … )</a:t>
            </a:r>
          </a:p>
          <a:p>
            <a:pPr marL="552450" lvl="1"/>
            <a:r>
              <a:rPr lang="en-US" dirty="0"/>
              <a:t>Location of runtime stack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 smtClean="0"/>
              <a:t> </a:t>
            </a:r>
            <a:r>
              <a:rPr lang="en-US" dirty="0"/>
              <a:t>)</a:t>
            </a:r>
          </a:p>
          <a:p>
            <a:pPr marL="552450" lvl="1"/>
            <a:r>
              <a:rPr lang="en-US" dirty="0"/>
              <a:t>Location of current code control point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r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ip</a:t>
            </a:r>
            <a:r>
              <a:rPr lang="en-US" dirty="0"/>
              <a:t>, … )</a:t>
            </a:r>
          </a:p>
          <a:p>
            <a:pPr marL="552450" lvl="1"/>
            <a:r>
              <a:rPr lang="en-US" dirty="0"/>
              <a:t>Status of recent tests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CF, ZF, SF, OF</a:t>
            </a:r>
            <a:r>
              <a:rPr lang="en-US" dirty="0"/>
              <a:t> )</a:t>
            </a:r>
          </a:p>
        </p:txBody>
      </p:sp>
      <p:sp>
        <p:nvSpPr>
          <p:cNvPr id="33797" name="Rectangle 5"/>
          <p:cNvSpPr>
            <a:spLocks/>
          </p:cNvSpPr>
          <p:nvPr/>
        </p:nvSpPr>
        <p:spPr bwMode="auto">
          <a:xfrm>
            <a:off x="4466772" y="5410200"/>
            <a:ext cx="2057400" cy="308610"/>
          </a:xfrm>
          <a:prstGeom prst="rect">
            <a:avLst/>
          </a:prstGeom>
          <a:solidFill>
            <a:srgbClr val="D6D6F4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3798" name="Rectangle 6"/>
          <p:cNvSpPr>
            <a:spLocks/>
          </p:cNvSpPr>
          <p:nvPr/>
        </p:nvSpPr>
        <p:spPr bwMode="auto">
          <a:xfrm>
            <a:off x="4466772" y="1828800"/>
            <a:ext cx="1026974" cy="384721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3799" name="Rectangle 7"/>
          <p:cNvSpPr>
            <a:spLocks/>
          </p:cNvSpPr>
          <p:nvPr/>
        </p:nvSpPr>
        <p:spPr bwMode="auto">
          <a:xfrm>
            <a:off x="1981200" y="5638800"/>
            <a:ext cx="189865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Current stack top</a:t>
            </a:r>
          </a:p>
        </p:txBody>
      </p:sp>
      <p:sp>
        <p:nvSpPr>
          <p:cNvPr id="33801" name="Rectangle 9"/>
          <p:cNvSpPr>
            <a:spLocks/>
          </p:cNvSpPr>
          <p:nvPr/>
        </p:nvSpPr>
        <p:spPr bwMode="auto">
          <a:xfrm>
            <a:off x="6676572" y="5334000"/>
            <a:ext cx="206375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Instruction pointer</a:t>
            </a:r>
          </a:p>
        </p:txBody>
      </p:sp>
      <p:sp>
        <p:nvSpPr>
          <p:cNvPr id="33802" name="Rectangle 10"/>
          <p:cNvSpPr>
            <a:spLocks/>
          </p:cNvSpPr>
          <p:nvPr/>
        </p:nvSpPr>
        <p:spPr bwMode="auto">
          <a:xfrm>
            <a:off x="44858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CF</a:t>
            </a:r>
          </a:p>
        </p:txBody>
      </p:sp>
      <p:sp>
        <p:nvSpPr>
          <p:cNvPr id="33803" name="Rectangle 11"/>
          <p:cNvSpPr>
            <a:spLocks/>
          </p:cNvSpPr>
          <p:nvPr/>
        </p:nvSpPr>
        <p:spPr bwMode="auto">
          <a:xfrm>
            <a:off x="51589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ZF</a:t>
            </a:r>
          </a:p>
        </p:txBody>
      </p:sp>
      <p:sp>
        <p:nvSpPr>
          <p:cNvPr id="33804" name="Rectangle 12"/>
          <p:cNvSpPr>
            <a:spLocks/>
          </p:cNvSpPr>
          <p:nvPr/>
        </p:nvSpPr>
        <p:spPr bwMode="auto">
          <a:xfrm>
            <a:off x="58320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SF</a:t>
            </a:r>
          </a:p>
        </p:txBody>
      </p:sp>
      <p:sp>
        <p:nvSpPr>
          <p:cNvPr id="33805" name="Rectangle 13"/>
          <p:cNvSpPr>
            <a:spLocks/>
          </p:cNvSpPr>
          <p:nvPr/>
        </p:nvSpPr>
        <p:spPr bwMode="auto">
          <a:xfrm>
            <a:off x="65051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OF</a:t>
            </a:r>
          </a:p>
        </p:txBody>
      </p:sp>
      <p:sp>
        <p:nvSpPr>
          <p:cNvPr id="33806" name="Rectangle 14"/>
          <p:cNvSpPr>
            <a:spLocks/>
          </p:cNvSpPr>
          <p:nvPr/>
        </p:nvSpPr>
        <p:spPr bwMode="auto">
          <a:xfrm>
            <a:off x="7189788" y="6019800"/>
            <a:ext cx="1801812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000" dirty="0">
                <a:solidFill>
                  <a:srgbClr val="C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Condition codes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4466772" y="2286000"/>
            <a:ext cx="4296228" cy="2743200"/>
            <a:chOff x="762000" y="1143000"/>
            <a:chExt cx="7518400" cy="4800600"/>
          </a:xfrm>
        </p:grpSpPr>
        <p:sp>
          <p:nvSpPr>
            <p:cNvPr id="27" name="Rectangle 1"/>
            <p:cNvSpPr>
              <a:spLocks/>
            </p:cNvSpPr>
            <p:nvPr/>
          </p:nvSpPr>
          <p:spPr bwMode="auto">
            <a:xfrm>
              <a:off x="762000" y="4800600"/>
              <a:ext cx="3556000" cy="533400"/>
            </a:xfrm>
            <a:prstGeom prst="rect">
              <a:avLst/>
            </a:prstGeom>
            <a:solidFill>
              <a:srgbClr val="EFBFB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%rsp</a:t>
              </a:r>
            </a:p>
          </p:txBody>
        </p:sp>
        <p:sp>
          <p:nvSpPr>
            <p:cNvPr id="28" name="Rectangle 22"/>
            <p:cNvSpPr>
              <a:spLocks/>
            </p:cNvSpPr>
            <p:nvPr/>
          </p:nvSpPr>
          <p:spPr bwMode="auto">
            <a:xfrm>
              <a:off x="4724400" y="1143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%r8</a:t>
              </a:r>
            </a:p>
          </p:txBody>
        </p:sp>
        <p:sp>
          <p:nvSpPr>
            <p:cNvPr id="29" name="Rectangle 23"/>
            <p:cNvSpPr>
              <a:spLocks/>
            </p:cNvSpPr>
            <p:nvPr/>
          </p:nvSpPr>
          <p:spPr bwMode="auto">
            <a:xfrm>
              <a:off x="4724400" y="1752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%r9</a:t>
              </a:r>
            </a:p>
          </p:txBody>
        </p:sp>
        <p:sp>
          <p:nvSpPr>
            <p:cNvPr id="30" name="Rectangle 24"/>
            <p:cNvSpPr>
              <a:spLocks/>
            </p:cNvSpPr>
            <p:nvPr/>
          </p:nvSpPr>
          <p:spPr bwMode="auto">
            <a:xfrm>
              <a:off x="4724400" y="2362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%r10</a:t>
              </a:r>
            </a:p>
          </p:txBody>
        </p:sp>
        <p:sp>
          <p:nvSpPr>
            <p:cNvPr id="31" name="Rectangle 25"/>
            <p:cNvSpPr>
              <a:spLocks/>
            </p:cNvSpPr>
            <p:nvPr/>
          </p:nvSpPr>
          <p:spPr bwMode="auto">
            <a:xfrm>
              <a:off x="4724400" y="29718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%r11</a:t>
              </a:r>
            </a:p>
          </p:txBody>
        </p:sp>
        <p:sp>
          <p:nvSpPr>
            <p:cNvPr id="32" name="Rectangle 26"/>
            <p:cNvSpPr>
              <a:spLocks/>
            </p:cNvSpPr>
            <p:nvPr/>
          </p:nvSpPr>
          <p:spPr bwMode="auto">
            <a:xfrm>
              <a:off x="4724400" y="35814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%r12</a:t>
              </a:r>
            </a:p>
          </p:txBody>
        </p:sp>
        <p:sp>
          <p:nvSpPr>
            <p:cNvPr id="33" name="Rectangle 27"/>
            <p:cNvSpPr>
              <a:spLocks/>
            </p:cNvSpPr>
            <p:nvPr/>
          </p:nvSpPr>
          <p:spPr bwMode="auto">
            <a:xfrm>
              <a:off x="4724400" y="4191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%r13</a:t>
              </a:r>
            </a:p>
          </p:txBody>
        </p:sp>
        <p:sp>
          <p:nvSpPr>
            <p:cNvPr id="34" name="Rectangle 28"/>
            <p:cNvSpPr>
              <a:spLocks/>
            </p:cNvSpPr>
            <p:nvPr/>
          </p:nvSpPr>
          <p:spPr bwMode="auto">
            <a:xfrm>
              <a:off x="4724400" y="4800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%r14</a:t>
              </a:r>
            </a:p>
          </p:txBody>
        </p:sp>
        <p:sp>
          <p:nvSpPr>
            <p:cNvPr id="35" name="Rectangle 29"/>
            <p:cNvSpPr>
              <a:spLocks/>
            </p:cNvSpPr>
            <p:nvPr/>
          </p:nvSpPr>
          <p:spPr bwMode="auto">
            <a:xfrm>
              <a:off x="4724400" y="5410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%r15</a:t>
              </a:r>
            </a:p>
          </p:txBody>
        </p:sp>
        <p:sp>
          <p:nvSpPr>
            <p:cNvPr id="36" name="Rectangle 30"/>
            <p:cNvSpPr>
              <a:spLocks/>
            </p:cNvSpPr>
            <p:nvPr/>
          </p:nvSpPr>
          <p:spPr bwMode="auto">
            <a:xfrm>
              <a:off x="762000" y="1143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rax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37" name="Rectangle 31"/>
            <p:cNvSpPr>
              <a:spLocks/>
            </p:cNvSpPr>
            <p:nvPr/>
          </p:nvSpPr>
          <p:spPr bwMode="auto">
            <a:xfrm>
              <a:off x="762000" y="1752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rbx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38" name="Rectangle 32"/>
            <p:cNvSpPr>
              <a:spLocks/>
            </p:cNvSpPr>
            <p:nvPr/>
          </p:nvSpPr>
          <p:spPr bwMode="auto">
            <a:xfrm>
              <a:off x="762000" y="2362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%rcx</a:t>
              </a:r>
            </a:p>
          </p:txBody>
        </p:sp>
        <p:sp>
          <p:nvSpPr>
            <p:cNvPr id="39" name="Rectangle 33"/>
            <p:cNvSpPr>
              <a:spLocks/>
            </p:cNvSpPr>
            <p:nvPr/>
          </p:nvSpPr>
          <p:spPr bwMode="auto">
            <a:xfrm>
              <a:off x="762000" y="29718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%rdx</a:t>
              </a:r>
            </a:p>
          </p:txBody>
        </p:sp>
        <p:sp>
          <p:nvSpPr>
            <p:cNvPr id="40" name="Rectangle 34"/>
            <p:cNvSpPr>
              <a:spLocks/>
            </p:cNvSpPr>
            <p:nvPr/>
          </p:nvSpPr>
          <p:spPr bwMode="auto">
            <a:xfrm>
              <a:off x="762000" y="35814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%rsi</a:t>
              </a:r>
            </a:p>
          </p:txBody>
        </p:sp>
        <p:sp>
          <p:nvSpPr>
            <p:cNvPr id="41" name="Rectangle 35"/>
            <p:cNvSpPr>
              <a:spLocks/>
            </p:cNvSpPr>
            <p:nvPr/>
          </p:nvSpPr>
          <p:spPr bwMode="auto">
            <a:xfrm>
              <a:off x="762000" y="4191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%rdi</a:t>
              </a:r>
            </a:p>
          </p:txBody>
        </p:sp>
        <p:sp>
          <p:nvSpPr>
            <p:cNvPr id="42" name="Rectangle 36"/>
            <p:cNvSpPr>
              <a:spLocks/>
            </p:cNvSpPr>
            <p:nvPr/>
          </p:nvSpPr>
          <p:spPr bwMode="auto">
            <a:xfrm>
              <a:off x="762000" y="5410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%rbp</a:t>
              </a:r>
            </a:p>
          </p:txBody>
        </p:sp>
      </p:grpSp>
      <p:cxnSp>
        <p:nvCxnSpPr>
          <p:cNvPr id="3" name="Straight Arrow Connector 2"/>
          <p:cNvCxnSpPr>
            <a:endCxn id="27" idx="1"/>
          </p:cNvCxnSpPr>
          <p:nvPr/>
        </p:nvCxnSpPr>
        <p:spPr bwMode="auto">
          <a:xfrm flipV="1">
            <a:off x="3657600" y="4528457"/>
            <a:ext cx="809172" cy="1186543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93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9395" name="Rectangle 3"/>
          <p:cNvSpPr>
            <a:spLocks/>
          </p:cNvSpPr>
          <p:nvPr/>
        </p:nvSpPr>
        <p:spPr bwMode="auto">
          <a:xfrm>
            <a:off x="533400" y="1524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609600" y="2006601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533400" y="3687764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Do-While Version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457200" y="4106863"/>
            <a:ext cx="3048000" cy="22050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while(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“While” </a:t>
            </a:r>
            <a:r>
              <a:rPr lang="en-US" dirty="0" smtClean="0"/>
              <a:t>Translation #2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67200" y="1752600"/>
            <a:ext cx="4419600" cy="3992563"/>
          </a:xfrm>
        </p:spPr>
        <p:txBody>
          <a:bodyPr/>
          <a:lstStyle/>
          <a:p>
            <a:r>
              <a:rPr lang="en-US" dirty="0" smtClean="0"/>
              <a:t>“Do-while” conversion</a:t>
            </a:r>
          </a:p>
          <a:p>
            <a:r>
              <a:rPr lang="en-US" dirty="0" smtClean="0"/>
              <a:t>Used with </a:t>
            </a:r>
            <a:r>
              <a:rPr lang="en-US" b="1" dirty="0" smtClean="0">
                <a:latin typeface="Courier New"/>
                <a:cs typeface="Courier New"/>
              </a:rPr>
              <a:t>–O1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5257800" y="3352800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5334000" y="3771899"/>
            <a:ext cx="3429000" cy="2624138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59402" name="AutoShape 10"/>
          <p:cNvSpPr>
            <a:spLocks/>
          </p:cNvSpPr>
          <p:nvPr/>
        </p:nvSpPr>
        <p:spPr bwMode="auto">
          <a:xfrm>
            <a:off x="1371600" y="2878138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AutoShape 11"/>
          <p:cNvSpPr>
            <a:spLocks/>
          </p:cNvSpPr>
          <p:nvPr/>
        </p:nvSpPr>
        <p:spPr bwMode="auto">
          <a:xfrm rot="16200000">
            <a:off x="4038600" y="4178301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02030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pcount_while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(x)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x &amp; 0x1;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&gt;&gt;=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Do-While Version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3165476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pcount_goto_dw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0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if (!x)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&gt;&gt;= 1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  <a:endParaRPr lang="en-US" sz="1800" b="1" dirty="0">
              <a:solidFill>
                <a:srgbClr val="0000FF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While </a:t>
            </a:r>
            <a:r>
              <a:rPr lang="en-US" dirty="0"/>
              <a:t>Loop </a:t>
            </a:r>
            <a:r>
              <a:rPr lang="en-US" dirty="0" smtClean="0"/>
              <a:t>Example #2</a:t>
            </a:r>
            <a:endParaRPr lang="en-US" dirty="0"/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5118100"/>
            <a:ext cx="8382000" cy="1282700"/>
          </a:xfrm>
          <a:ln/>
        </p:spPr>
        <p:txBody>
          <a:bodyPr/>
          <a:lstStyle/>
          <a:p>
            <a:r>
              <a:rPr lang="en-US" dirty="0" smtClean="0"/>
              <a:t>Compare to do-while version of function</a:t>
            </a:r>
          </a:p>
          <a:p>
            <a:r>
              <a:rPr lang="en-US" dirty="0" smtClean="0"/>
              <a:t>Initial conditional guards entrance to loop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1958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</a:t>
            </a:r>
            <a:r>
              <a:rPr lang="en-US" dirty="0" smtClean="0"/>
              <a:t>Form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>
                <a:latin typeface="Courier New" charset="0"/>
              </a:rPr>
              <a:t>for (</a:t>
            </a:r>
            <a:r>
              <a:rPr lang="en-US" sz="2400" i="1"/>
              <a:t>Init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Test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Update </a:t>
            </a:r>
            <a:r>
              <a:rPr lang="en-US" sz="240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>
                <a:latin typeface="Courier New" charset="0"/>
              </a:rPr>
              <a:t>    </a:t>
            </a:r>
            <a:r>
              <a:rPr lang="en-US" sz="2400" i="1"/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38100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ctr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General Form</a:t>
            </a:r>
          </a:p>
          <a:p>
            <a:pPr marL="223838" indent="-223838" algn="ctr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24" name="Rectangle 4"/>
          <p:cNvSpPr>
            <a:spLocks/>
          </p:cNvSpPr>
          <p:nvPr/>
        </p:nvSpPr>
        <p:spPr bwMode="auto">
          <a:xfrm>
            <a:off x="381000" y="2819400"/>
            <a:ext cx="4495800" cy="3962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#define WSIZE 8*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sizeof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long 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for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 =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(x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&gt;&gt;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5181600" y="1295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5181600" y="22098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5181600" y="3200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</a:t>
            </a:r>
          </a:p>
        </p:txBody>
      </p:sp>
      <p:sp>
        <p:nvSpPr>
          <p:cNvPr id="28" name="Rectangle 4"/>
          <p:cNvSpPr>
            <a:spLocks/>
          </p:cNvSpPr>
          <p:nvPr/>
        </p:nvSpPr>
        <p:spPr bwMode="auto">
          <a:xfrm>
            <a:off x="5029200" y="4191000"/>
            <a:ext cx="4114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unsigned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&gt;&gt;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bit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5238750" y="838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  <a:cs typeface="Calibri"/>
              </a:rPr>
              <a:t>Init</a:t>
            </a: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5238750" y="17970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  <a:cs typeface="Calibri"/>
              </a:rPr>
              <a:t>Test</a:t>
            </a: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5257800" y="27876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  <a:cs typeface="Calibri"/>
              </a:rPr>
              <a:t>Update</a:t>
            </a: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5276850" y="37782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  <a:cs typeface="Calibri"/>
              </a:rPr>
              <a:t>Body</a:t>
            </a: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</a:t>
            </a:r>
            <a:r>
              <a:rPr lang="en-US" dirty="0" smtClean="0">
                <a:sym typeface="Wingdings" pitchFamily="2" charset="2"/>
              </a:rPr>
              <a:t> While Loop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for (</a:t>
            </a:r>
            <a:r>
              <a:rPr lang="en-US" sz="2400" i="1" dirty="0">
                <a:latin typeface="+mj-lt"/>
              </a:rPr>
              <a:t>Init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Test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Update</a:t>
            </a:r>
            <a:r>
              <a:rPr lang="en-US" sz="2400" i="1" dirty="0"/>
              <a:t> </a:t>
            </a:r>
            <a:r>
              <a:rPr lang="en-US" sz="2400" dirty="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>
                <a:latin typeface="+mj-lt"/>
              </a:rPr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51435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</a:rPr>
              <a:t>For Version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1447800" y="3962400"/>
            <a:ext cx="2819400" cy="26750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i="1" dirty="0" smtClean="0">
                <a:latin typeface="+mj-lt"/>
              </a:rPr>
              <a:t>Init</a:t>
            </a:r>
            <a:r>
              <a:rPr lang="en-US" sz="2400" i="1" dirty="0" smtClean="0">
                <a:latin typeface="Courier New" charset="0"/>
              </a:rPr>
              <a:t>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 smtClean="0">
                <a:latin typeface="Courier New" charset="0"/>
              </a:rPr>
              <a:t>while (</a:t>
            </a:r>
            <a:r>
              <a:rPr lang="en-US" sz="2400" i="1" dirty="0" smtClean="0">
                <a:latin typeface="+mj-lt"/>
              </a:rPr>
              <a:t>Test </a:t>
            </a:r>
            <a:r>
              <a:rPr lang="en-US" sz="2400" dirty="0" smtClean="0">
                <a:latin typeface="Courier New" charset="0"/>
              </a:rPr>
              <a:t>) {</a:t>
            </a:r>
            <a:endParaRPr lang="en-US" sz="2400" dirty="0">
              <a:latin typeface="Courier New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 smtClean="0">
                <a:latin typeface="+mj-lt"/>
              </a:rPr>
              <a:t>Body</a:t>
            </a:r>
            <a:endParaRPr lang="en-US" sz="2400" i="1" dirty="0" smtClean="0"/>
          </a:p>
          <a:p>
            <a:pPr algn="l">
              <a:spcBef>
                <a:spcPct val="50000"/>
              </a:spcBef>
            </a:pP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i="1" dirty="0" smtClean="0">
                <a:latin typeface="+mj-lt"/>
              </a:rPr>
              <a:t>Update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>
              <a:spcBef>
                <a:spcPct val="50000"/>
              </a:spcBef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590550" y="3429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</a:rPr>
              <a:t>While Version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9" name="AutoShape 10"/>
          <p:cNvSpPr>
            <a:spLocks/>
          </p:cNvSpPr>
          <p:nvPr/>
        </p:nvSpPr>
        <p:spPr bwMode="auto">
          <a:xfrm>
            <a:off x="2438400" y="2895600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For-While Conversion</a:t>
            </a:r>
            <a:endParaRPr lang="en-US" dirty="0"/>
          </a:p>
        </p:txBody>
      </p:sp>
      <p:sp>
        <p:nvSpPr>
          <p:cNvPr id="24" name="Rectangle 4"/>
          <p:cNvSpPr>
            <a:spLocks/>
          </p:cNvSpPr>
          <p:nvPr/>
        </p:nvSpPr>
        <p:spPr bwMode="auto">
          <a:xfrm>
            <a:off x="4419600" y="1143000"/>
            <a:ext cx="4495800" cy="4343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pcount_for_while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long 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0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while (</a:t>
            </a:r>
            <a:r>
              <a:rPr lang="en-US" sz="1800" b="1" dirty="0" err="1" smtClean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 = </a:t>
            </a:r>
            <a:endParaRPr lang="en-US" sz="1800" b="1" dirty="0" smtClean="0">
              <a:solidFill>
                <a:srgbClr val="CC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(x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&gt;&gt; </a:t>
            </a:r>
            <a:r>
              <a:rPr lang="en-US" sz="1800" b="1" dirty="0" err="1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  <a:endParaRPr lang="en-US" sz="1800" b="1" dirty="0">
              <a:solidFill>
                <a:srgbClr val="CC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bit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 err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++;</a:t>
            </a:r>
            <a:endParaRPr lang="en-US" sz="1800" b="1" dirty="0">
              <a:solidFill>
                <a:srgbClr val="008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381000" y="186055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381000" y="277495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381000" y="38100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</a:t>
            </a:r>
          </a:p>
        </p:txBody>
      </p:sp>
      <p:sp>
        <p:nvSpPr>
          <p:cNvPr id="28" name="Rectangle 4"/>
          <p:cNvSpPr>
            <a:spLocks/>
          </p:cNvSpPr>
          <p:nvPr/>
        </p:nvSpPr>
        <p:spPr bwMode="auto">
          <a:xfrm>
            <a:off x="228600" y="4756150"/>
            <a:ext cx="4114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 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&gt;&gt; </a:t>
            </a:r>
            <a:r>
              <a:rPr lang="en-US" sz="1800" b="1" dirty="0" err="1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  <a:endParaRPr lang="en-US" sz="1800" b="1" dirty="0">
              <a:solidFill>
                <a:srgbClr val="CC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bit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438150" y="14033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  <a:cs typeface="Calibri"/>
              </a:rPr>
              <a:t>Init</a:t>
            </a: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38150" y="2362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  <a:cs typeface="Calibri"/>
              </a:rPr>
              <a:t>Test</a:t>
            </a: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457200" y="33528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  <a:cs typeface="Calibri"/>
              </a:rPr>
              <a:t>Update</a:t>
            </a: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476250" y="43434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  <a:cs typeface="Calibri"/>
              </a:rPr>
              <a:t>Body</a:t>
            </a: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610021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81000" y="1354138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Loop</a:t>
            </a:r>
            <a:r>
              <a:rPr lang="en-US" dirty="0" smtClean="0">
                <a:sym typeface="Wingdings"/>
              </a:rPr>
              <a:t> Do-While Conversion</a:t>
            </a:r>
            <a:endParaRPr lang="en-US" dirty="0"/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81000" y="5676900"/>
            <a:ext cx="4191000" cy="876300"/>
          </a:xfrm>
          <a:ln/>
        </p:spPr>
        <p:txBody>
          <a:bodyPr/>
          <a:lstStyle/>
          <a:p>
            <a:r>
              <a:rPr lang="en-US" dirty="0" smtClean="0"/>
              <a:t>Initial test can be optimized away</a:t>
            </a:r>
            <a:endParaRPr lang="en-US" dirty="0"/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228600" y="1905000"/>
            <a:ext cx="4191000" cy="3733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bit =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(x &gt;&gt;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0574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724400" y="1371600"/>
            <a:ext cx="4343400" cy="541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pcount_for_goto_dw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long 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(!(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WSIZE))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 =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bit;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0" y="2514600"/>
            <a:ext cx="49244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Init</a:t>
            </a:r>
            <a:endParaRPr lang="en-US" sz="1800" i="1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15200" y="2971800"/>
            <a:ext cx="75020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!</a:t>
            </a:r>
            <a:r>
              <a:rPr lang="en-US" sz="1800" i="1" dirty="0" smtClean="0">
                <a:latin typeface="+mj-lt"/>
              </a:rPr>
              <a:t>Test</a:t>
            </a:r>
            <a:endParaRPr lang="en-US" sz="1800" i="1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96200" y="4038600"/>
            <a:ext cx="71045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Body</a:t>
            </a:r>
            <a:endParaRPr lang="en-US" sz="1800" i="1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638800" y="4876800"/>
            <a:ext cx="9284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Update</a:t>
            </a:r>
            <a:endParaRPr lang="en-US" sz="1800" i="1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010400" y="5334000"/>
            <a:ext cx="61234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Test</a:t>
            </a:r>
            <a:endParaRPr lang="en-US" sz="1800" i="1" dirty="0">
              <a:latin typeface="+mj-lt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5029200" y="2819400"/>
            <a:ext cx="2209800" cy="533400"/>
            <a:chOff x="5029200" y="2743200"/>
            <a:chExt cx="2209800" cy="533400"/>
          </a:xfrm>
        </p:grpSpPr>
        <p:cxnSp>
          <p:nvCxnSpPr>
            <p:cNvPr id="18" name="Straight Connector 17"/>
            <p:cNvCxnSpPr/>
            <p:nvPr/>
          </p:nvCxnSpPr>
          <p:spPr bwMode="auto">
            <a:xfrm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H="1"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43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b="1" dirty="0" smtClean="0">
                <a:solidFill>
                  <a:srgbClr val="7F7F7F"/>
                </a:solidFill>
              </a:rPr>
              <a:t>Control</a:t>
            </a:r>
            <a:r>
              <a:rPr lang="en-US" b="1" dirty="0">
                <a:solidFill>
                  <a:srgbClr val="7F7F7F"/>
                </a:solidFill>
              </a:rPr>
              <a:t>: Condition codes</a:t>
            </a: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Conditional branches</a:t>
            </a:r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Loops</a:t>
            </a:r>
          </a:p>
          <a:p>
            <a:r>
              <a:rPr lang="en-US" b="1" dirty="0"/>
              <a:t>Switch Statements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44495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15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622800" y="254000"/>
            <a:ext cx="4140200" cy="1143000"/>
          </a:xfrm>
          <a:ln/>
        </p:spPr>
        <p:txBody>
          <a:bodyPr/>
          <a:lstStyle/>
          <a:p>
            <a:pPr marL="119063" indent="-119063"/>
            <a:r>
              <a:rPr lang="en-US"/>
              <a:t>Switch Statement Example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953000" y="1803400"/>
            <a:ext cx="3810000" cy="5029200"/>
          </a:xfrm>
          <a:ln/>
        </p:spPr>
        <p:txBody>
          <a:bodyPr/>
          <a:lstStyle/>
          <a:p>
            <a:r>
              <a:rPr lang="en-US" dirty="0"/>
              <a:t>Multiple case labels</a:t>
            </a:r>
          </a:p>
          <a:p>
            <a:pPr marL="552450" lvl="1"/>
            <a:r>
              <a:rPr lang="en-US" dirty="0"/>
              <a:t>Here: 5 &amp; 6</a:t>
            </a:r>
          </a:p>
          <a:p>
            <a:r>
              <a:rPr lang="en-US" dirty="0"/>
              <a:t>Fall through cases</a:t>
            </a:r>
          </a:p>
          <a:p>
            <a:pPr marL="552450" lvl="1"/>
            <a:r>
              <a:rPr lang="en-US" dirty="0"/>
              <a:t>Here: 2</a:t>
            </a:r>
          </a:p>
          <a:p>
            <a:r>
              <a:rPr lang="en-US" dirty="0"/>
              <a:t>Missing cases</a:t>
            </a:r>
          </a:p>
          <a:p>
            <a:pPr marL="552450" lvl="1"/>
            <a:r>
              <a:rPr lang="en-US" dirty="0"/>
              <a:t>Here: 4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254000" y="304800"/>
            <a:ext cx="4127500" cy="6400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1303491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25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 Structure</a:t>
            </a:r>
          </a:p>
        </p:txBody>
      </p:sp>
      <p:sp>
        <p:nvSpPr>
          <p:cNvPr id="22532" name="Rectangle 4"/>
          <p:cNvSpPr>
            <a:spLocks/>
          </p:cNvSpPr>
          <p:nvPr/>
        </p:nvSpPr>
        <p:spPr bwMode="auto">
          <a:xfrm>
            <a:off x="7235825" y="15875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0</a:t>
            </a:r>
          </a:p>
        </p:txBody>
      </p:sp>
      <p:sp>
        <p:nvSpPr>
          <p:cNvPr id="22533" name="Rectangle 5"/>
          <p:cNvSpPr>
            <a:spLocks/>
          </p:cNvSpPr>
          <p:nvPr/>
        </p:nvSpPr>
        <p:spPr bwMode="auto">
          <a:xfrm>
            <a:off x="6030913" y="15875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Targ0:</a:t>
            </a:r>
          </a:p>
        </p:txBody>
      </p:sp>
      <p:sp>
        <p:nvSpPr>
          <p:cNvPr id="22534" name="Rectangle 6"/>
          <p:cNvSpPr>
            <a:spLocks/>
          </p:cNvSpPr>
          <p:nvPr/>
        </p:nvSpPr>
        <p:spPr bwMode="auto">
          <a:xfrm>
            <a:off x="7235825" y="25781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</a:t>
            </a:r>
          </a:p>
        </p:txBody>
      </p:sp>
      <p:sp>
        <p:nvSpPr>
          <p:cNvPr id="22535" name="Rectangle 7"/>
          <p:cNvSpPr>
            <a:spLocks/>
          </p:cNvSpPr>
          <p:nvPr/>
        </p:nvSpPr>
        <p:spPr bwMode="auto">
          <a:xfrm>
            <a:off x="6030913" y="25781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Targ1:</a:t>
            </a:r>
          </a:p>
        </p:txBody>
      </p:sp>
      <p:sp>
        <p:nvSpPr>
          <p:cNvPr id="22536" name="Rectangle 8"/>
          <p:cNvSpPr>
            <a:spLocks/>
          </p:cNvSpPr>
          <p:nvPr/>
        </p:nvSpPr>
        <p:spPr bwMode="auto">
          <a:xfrm>
            <a:off x="7235825" y="35687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2</a:t>
            </a:r>
          </a:p>
        </p:txBody>
      </p:sp>
      <p:sp>
        <p:nvSpPr>
          <p:cNvPr id="22537" name="Rectangle 9"/>
          <p:cNvSpPr>
            <a:spLocks/>
          </p:cNvSpPr>
          <p:nvPr/>
        </p:nvSpPr>
        <p:spPr bwMode="auto">
          <a:xfrm>
            <a:off x="6030913" y="35687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Targ2:</a:t>
            </a:r>
          </a:p>
        </p:txBody>
      </p:sp>
      <p:sp>
        <p:nvSpPr>
          <p:cNvPr id="22538" name="Rectangle 10"/>
          <p:cNvSpPr>
            <a:spLocks/>
          </p:cNvSpPr>
          <p:nvPr/>
        </p:nvSpPr>
        <p:spPr bwMode="auto">
          <a:xfrm>
            <a:off x="7204075" y="57023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</a:p>
        </p:txBody>
      </p:sp>
      <p:sp>
        <p:nvSpPr>
          <p:cNvPr id="22539" name="Rectangle 11"/>
          <p:cNvSpPr>
            <a:spLocks/>
          </p:cNvSpPr>
          <p:nvPr/>
        </p:nvSpPr>
        <p:spPr bwMode="auto">
          <a:xfrm>
            <a:off x="5694363" y="5702300"/>
            <a:ext cx="13096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20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</a:p>
        </p:txBody>
      </p:sp>
      <p:sp>
        <p:nvSpPr>
          <p:cNvPr id="22540" name="Rectangle 12"/>
          <p:cNvSpPr>
            <a:spLocks/>
          </p:cNvSpPr>
          <p:nvPr/>
        </p:nvSpPr>
        <p:spPr bwMode="auto">
          <a:xfrm>
            <a:off x="7702550" y="4559300"/>
            <a:ext cx="227013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1" name="Rectangle 13"/>
          <p:cNvSpPr>
            <a:spLocks/>
          </p:cNvSpPr>
          <p:nvPr/>
        </p:nvSpPr>
        <p:spPr bwMode="auto">
          <a:xfrm>
            <a:off x="3937000" y="1714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</a:t>
            </a:r>
          </a:p>
        </p:txBody>
      </p:sp>
      <p:sp>
        <p:nvSpPr>
          <p:cNvPr id="22542" name="Rectangle 14"/>
          <p:cNvSpPr>
            <a:spLocks/>
          </p:cNvSpPr>
          <p:nvPr/>
        </p:nvSpPr>
        <p:spPr bwMode="auto">
          <a:xfrm>
            <a:off x="3937000" y="2095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</a:t>
            </a:r>
          </a:p>
        </p:txBody>
      </p:sp>
      <p:sp>
        <p:nvSpPr>
          <p:cNvPr id="22543" name="Rectangle 15"/>
          <p:cNvSpPr>
            <a:spLocks/>
          </p:cNvSpPr>
          <p:nvPr/>
        </p:nvSpPr>
        <p:spPr bwMode="auto">
          <a:xfrm>
            <a:off x="3937000" y="2476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</a:t>
            </a:r>
          </a:p>
        </p:txBody>
      </p:sp>
      <p:sp>
        <p:nvSpPr>
          <p:cNvPr id="22544" name="Rectangle 16"/>
          <p:cNvSpPr>
            <a:spLocks/>
          </p:cNvSpPr>
          <p:nvPr/>
        </p:nvSpPr>
        <p:spPr bwMode="auto">
          <a:xfrm>
            <a:off x="3937000" y="37719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18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</a:t>
            </a:r>
          </a:p>
        </p:txBody>
      </p:sp>
      <p:sp>
        <p:nvSpPr>
          <p:cNvPr id="22545" name="Rectangle 17"/>
          <p:cNvSpPr>
            <a:spLocks/>
          </p:cNvSpPr>
          <p:nvPr/>
        </p:nvSpPr>
        <p:spPr bwMode="auto">
          <a:xfrm>
            <a:off x="3937000" y="2857500"/>
            <a:ext cx="1270000" cy="9144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6" name="Rectangle 18"/>
          <p:cNvSpPr>
            <a:spLocks/>
          </p:cNvSpPr>
          <p:nvPr/>
        </p:nvSpPr>
        <p:spPr bwMode="auto">
          <a:xfrm>
            <a:off x="3111500" y="1701800"/>
            <a:ext cx="852488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jtab:</a:t>
            </a:r>
          </a:p>
        </p:txBody>
      </p:sp>
      <p:sp>
        <p:nvSpPr>
          <p:cNvPr id="22547" name="Rectangle 19"/>
          <p:cNvSpPr>
            <a:spLocks/>
          </p:cNvSpPr>
          <p:nvPr/>
        </p:nvSpPr>
        <p:spPr bwMode="auto">
          <a:xfrm>
            <a:off x="304800" y="5092700"/>
            <a:ext cx="2667000" cy="3937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goto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*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JTab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[x]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;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</p:txBody>
      </p:sp>
      <p:sp>
        <p:nvSpPr>
          <p:cNvPr id="22548" name="Rectangle 20"/>
          <p:cNvSpPr>
            <a:spLocks/>
          </p:cNvSpPr>
          <p:nvPr/>
        </p:nvSpPr>
        <p:spPr bwMode="auto">
          <a:xfrm>
            <a:off x="304800" y="1663700"/>
            <a:ext cx="2298700" cy="26035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switch(x) {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val_0: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0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• • •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</a:t>
            </a:r>
            <a:r>
              <a:rPr lang="en-US" sz="1800" dirty="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}</a:t>
            </a:r>
          </a:p>
        </p:txBody>
      </p:sp>
      <p:sp>
        <p:nvSpPr>
          <p:cNvPr id="22549" name="Rectangle 21"/>
          <p:cNvSpPr>
            <a:spLocks/>
          </p:cNvSpPr>
          <p:nvPr/>
        </p:nvSpPr>
        <p:spPr bwMode="auto">
          <a:xfrm>
            <a:off x="285750" y="1295400"/>
            <a:ext cx="139065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Switch Form</a:t>
            </a:r>
          </a:p>
        </p:txBody>
      </p:sp>
      <p:sp>
        <p:nvSpPr>
          <p:cNvPr id="22550" name="Rectangle 22"/>
          <p:cNvSpPr>
            <a:spLocks/>
          </p:cNvSpPr>
          <p:nvPr/>
        </p:nvSpPr>
        <p:spPr bwMode="auto">
          <a:xfrm>
            <a:off x="271463" y="4724400"/>
            <a:ext cx="263385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Translation (Extended C)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2551" name="Rectangle 23"/>
          <p:cNvSpPr>
            <a:spLocks/>
          </p:cNvSpPr>
          <p:nvPr/>
        </p:nvSpPr>
        <p:spPr bwMode="auto">
          <a:xfrm>
            <a:off x="3725863" y="1282700"/>
            <a:ext cx="1268412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2552" name="Rectangle 24"/>
          <p:cNvSpPr>
            <a:spLocks/>
          </p:cNvSpPr>
          <p:nvPr/>
        </p:nvSpPr>
        <p:spPr bwMode="auto">
          <a:xfrm>
            <a:off x="6923088" y="1219200"/>
            <a:ext cx="1462087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Targets</a:t>
            </a:r>
          </a:p>
        </p:txBody>
      </p:sp>
    </p:spTree>
    <p:extLst>
      <p:ext uri="{BB962C8B-B14F-4D97-AF65-F5344CB8AC3E}">
        <p14:creationId xmlns:p14="http://schemas.microsoft.com/office/powerpoint/2010/main" val="53849361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rgbClr val="990000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3556" name="Rectangle 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Switch Statement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23562" name="Rectangle 10"/>
          <p:cNvSpPr>
            <a:spLocks/>
          </p:cNvSpPr>
          <p:nvPr/>
        </p:nvSpPr>
        <p:spPr bwMode="auto">
          <a:xfrm>
            <a:off x="393700" y="381635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Setup:</a:t>
            </a:r>
          </a:p>
        </p:txBody>
      </p:sp>
      <p:sp>
        <p:nvSpPr>
          <p:cNvPr id="23563" name="Rectangle 11"/>
          <p:cNvSpPr>
            <a:spLocks/>
          </p:cNvSpPr>
          <p:nvPr/>
        </p:nvSpPr>
        <p:spPr bwMode="auto">
          <a:xfrm>
            <a:off x="457200" y="13763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8" name="Rectangle 1"/>
          <p:cNvSpPr>
            <a:spLocks/>
          </p:cNvSpPr>
          <p:nvPr/>
        </p:nvSpPr>
        <p:spPr bwMode="auto">
          <a:xfrm>
            <a:off x="304800" y="42672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$6, %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   # x:6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.L8</a:t>
            </a:r>
          </a:p>
          <a:p>
            <a:pPr algn="l"/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*.L4(,%rdi,8)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H="1" flipV="1">
            <a:off x="1295400" y="5334000"/>
            <a:ext cx="990600" cy="609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4F81BD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838200" y="59436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What range of values takes default?</a:t>
            </a:r>
            <a:endParaRPr lang="en-US" sz="24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00800" y="59436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C00000"/>
                </a:solidFill>
                <a:latin typeface="Calibri" pitchFamily="34" charset="0"/>
              </a:rPr>
              <a:t>Note that </a:t>
            </a:r>
            <a:r>
              <a:rPr lang="en-US" sz="24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US" sz="2400" dirty="0" smtClean="0">
                <a:solidFill>
                  <a:srgbClr val="C00000"/>
                </a:solidFill>
                <a:latin typeface="Calibri" pitchFamily="34" charset="0"/>
              </a:rPr>
              <a:t> not initialized here</a:t>
            </a:r>
            <a:endParaRPr lang="en-US" sz="2400" dirty="0">
              <a:solidFill>
                <a:srgbClr val="C00000"/>
              </a:solidFill>
              <a:latin typeface="Calibri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888483"/>
              </p:ext>
            </p:extLst>
          </p:nvPr>
        </p:nvGraphicFramePr>
        <p:xfrm>
          <a:off x="5181600" y="41148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z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46390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481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(Implicit Setting)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Single bit registers</a:t>
            </a:r>
          </a:p>
          <a:p>
            <a:pPr marL="317500" lvl="1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</a:t>
            </a:r>
            <a:r>
              <a:rPr lang="en-US" dirty="0"/>
              <a:t>	 Carry Flag (for unsigned)	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</a:t>
            </a:r>
            <a:r>
              <a:rPr lang="en-US" dirty="0"/>
              <a:t>  Sign Flag (for signed)</a:t>
            </a:r>
          </a:p>
          <a:p>
            <a:pPr marL="317500" lvl="1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</a:t>
            </a:r>
            <a:r>
              <a:rPr lang="en-US" dirty="0"/>
              <a:t>	 Zero Flag	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</a:t>
            </a:r>
            <a:r>
              <a:rPr lang="en-US" dirty="0"/>
              <a:t>  Overflow Flag (for signed</a:t>
            </a:r>
            <a:r>
              <a:rPr lang="en-US" dirty="0" smtClean="0"/>
              <a:t>)</a:t>
            </a: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dirty="0" smtClean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 smtClean="0"/>
              <a:t>Implicitly </a:t>
            </a:r>
            <a:r>
              <a:rPr lang="en-US" dirty="0"/>
              <a:t>set </a:t>
            </a:r>
            <a:r>
              <a:rPr lang="en-US" dirty="0" smtClean="0"/>
              <a:t>(as </a:t>
            </a:r>
            <a:r>
              <a:rPr lang="en-US" dirty="0"/>
              <a:t>side effect) </a:t>
            </a:r>
            <a:r>
              <a:rPr lang="en-US" dirty="0" smtClean="0"/>
              <a:t>of arithmetic </a:t>
            </a:r>
            <a:r>
              <a:rPr lang="en-US" dirty="0"/>
              <a:t>operations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Example: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addq</a:t>
            </a:r>
            <a:r>
              <a:rPr lang="en-US" dirty="0" smtClean="0"/>
              <a:t>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r>
              <a:rPr lang="en-US" dirty="0" err="1"/>
              <a:t>,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/>
              <a:t> ↔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=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a+b</a:t>
            </a:r>
            <a:endParaRPr lang="en-US" dirty="0"/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 set</a:t>
            </a:r>
            <a:r>
              <a:rPr lang="en-US" dirty="0"/>
              <a:t> if carry out from most significant bit (unsigned overflow)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== 0</a:t>
            </a:r>
            <a:endParaRPr lang="en-US" dirty="0"/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&lt; 0</a:t>
            </a:r>
            <a:r>
              <a:rPr lang="en-US" dirty="0"/>
              <a:t> (as signed)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 set</a:t>
            </a:r>
            <a:r>
              <a:rPr lang="en-US" dirty="0"/>
              <a:t> if two’s-complement (signed) overflow</a:t>
            </a:r>
            <a:br>
              <a:rPr lang="en-US" dirty="0"/>
            </a:b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(a&gt;0 &amp;&amp; b&gt;0 &amp;&amp; t&lt;0) || (a&lt;0 &amp;&amp; b&lt;0 &amp;&amp; t&gt;=0)</a:t>
            </a: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dirty="0" smtClean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 smtClean="0">
                <a:solidFill>
                  <a:srgbClr val="FF0000"/>
                </a:solidFill>
              </a:rPr>
              <a:t>Not </a:t>
            </a:r>
            <a:r>
              <a:rPr lang="en-US" dirty="0">
                <a:solidFill>
                  <a:srgbClr val="FF0000"/>
                </a:solidFill>
              </a:rPr>
              <a:t>set by </a:t>
            </a:r>
            <a:r>
              <a:rPr lang="en-US" dirty="0" err="1" smtClean="0">
                <a:solidFill>
                  <a:srgbClr val="FF0000"/>
                </a:solidFill>
                <a:latin typeface="Courier New Bold" charset="0"/>
                <a:cs typeface="Courier New Bold" charset="0"/>
                <a:sym typeface="Courier New Bold" charset="0"/>
              </a:rPr>
              <a:t>leaq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instruction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/>
          </p:cNvSpPr>
          <p:nvPr/>
        </p:nvSpPr>
        <p:spPr bwMode="auto">
          <a:xfrm>
            <a:off x="4975412" y="4177559"/>
            <a:ext cx="3469341" cy="1443317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630238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WhatDoICompute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630238" algn="l"/>
                <a:tab pos="1719263" algn="l"/>
                <a:tab pos="3548063" algn="l"/>
                <a:tab pos="4691063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$6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630238" algn="l"/>
                <a:tab pos="1719263" algn="l"/>
                <a:tab pos="3548063" algn="l"/>
                <a:tab pos="4691063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%al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lvl="1" algn="l">
              <a:tabLst>
                <a:tab pos="630238" algn="l"/>
                <a:tab pos="1719263" algn="l"/>
                <a:tab pos="3548063" algn="l"/>
                <a:tab pos="4691063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%al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630238" algn="l"/>
                <a:tab pos="1719263" algn="l"/>
                <a:tab pos="3548063" algn="l"/>
                <a:tab pos="4691063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6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542924"/>
              </p:ext>
            </p:extLst>
          </p:nvPr>
        </p:nvGraphicFramePr>
        <p:xfrm>
          <a:off x="430486" y="455467"/>
          <a:ext cx="6096000" cy="3241040"/>
        </p:xfrm>
        <a:graphic>
          <a:graphicData uri="http://schemas.openxmlformats.org/drawingml/2006/table">
            <a:tbl>
              <a:tblPr/>
              <a:tblGrid>
                <a:gridCol w="11096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161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7018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87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SetX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 Bold" charset="0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7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7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setne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7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7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7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87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7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87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87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seta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87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setb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/>
          </p:cNvSpPr>
          <p:nvPr/>
        </p:nvSpPr>
        <p:spPr bwMode="auto">
          <a:xfrm>
            <a:off x="143435" y="4419601"/>
            <a:ext cx="5082988" cy="1721224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630238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>
              <a:tabLst>
                <a:tab pos="630238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WhatDoICompute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>
              <a:tabLst>
                <a:tab pos="630238" algn="l"/>
                <a:tab pos="1719263" algn="l"/>
                <a:tab pos="3548063" algn="l"/>
                <a:tab pos="4691063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y;</a:t>
            </a:r>
          </a:p>
          <a:p>
            <a:pPr algn="l">
              <a:tabLst>
                <a:tab pos="630238" algn="l"/>
                <a:tab pos="1719263" algn="l"/>
                <a:tab pos="3548063" algn="l"/>
                <a:tab pos="4691063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…</a:t>
            </a:r>
          </a:p>
          <a:p>
            <a:pPr algn="l">
              <a:tabLst>
                <a:tab pos="630238" algn="l"/>
                <a:tab pos="1719263" algn="l"/>
                <a:tab pos="3548063" algn="l"/>
                <a:tab pos="4691063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	return y;</a:t>
            </a:r>
          </a:p>
          <a:p>
            <a:pPr algn="l">
              <a:tabLst>
                <a:tab pos="630238" algn="l"/>
                <a:tab pos="1719263" algn="l"/>
                <a:tab pos="3548063" algn="l"/>
                <a:tab pos="4691063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7278750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45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Switch Statement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24580" name="Rectangle 4"/>
          <p:cNvSpPr>
            <a:spLocks/>
          </p:cNvSpPr>
          <p:nvPr/>
        </p:nvSpPr>
        <p:spPr bwMode="auto">
          <a:xfrm>
            <a:off x="457200" y="13509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switch_eg(long x, long y, long z)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4581" name="Rectangle 5"/>
          <p:cNvSpPr>
            <a:spLocks/>
          </p:cNvSpPr>
          <p:nvPr/>
        </p:nvSpPr>
        <p:spPr bwMode="auto">
          <a:xfrm>
            <a:off x="76200" y="5334000"/>
            <a:ext cx="1004888" cy="635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Indirect </a:t>
            </a:r>
            <a:b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</a:br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jump</a:t>
            </a:r>
          </a:p>
        </p:txBody>
      </p:sp>
      <p:sp>
        <p:nvSpPr>
          <p:cNvPr id="24582" name="AutoShape 6"/>
          <p:cNvSpPr>
            <a:spLocks/>
          </p:cNvSpPr>
          <p:nvPr/>
        </p:nvSpPr>
        <p:spPr bwMode="auto">
          <a:xfrm>
            <a:off x="1066800" y="5410200"/>
            <a:ext cx="631825" cy="381000"/>
          </a:xfrm>
          <a:prstGeom prst="rightArrow">
            <a:avLst>
              <a:gd name="adj1" fmla="val 50000"/>
              <a:gd name="adj2" fmla="val 50019"/>
            </a:avLst>
          </a:prstGeom>
          <a:solidFill>
            <a:srgbClr val="C00000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583" name="Rectangle 7"/>
          <p:cNvSpPr>
            <a:spLocks/>
          </p:cNvSpPr>
          <p:nvPr/>
        </p:nvSpPr>
        <p:spPr bwMode="auto">
          <a:xfrm>
            <a:off x="6172200" y="2286000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4584" name="Rectangle 8"/>
          <p:cNvSpPr>
            <a:spLocks/>
          </p:cNvSpPr>
          <p:nvPr/>
        </p:nvSpPr>
        <p:spPr bwMode="auto">
          <a:xfrm>
            <a:off x="6248400" y="26670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.quad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.quad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.quad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.quad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4586" name="Rectangle 10"/>
          <p:cNvSpPr>
            <a:spLocks/>
          </p:cNvSpPr>
          <p:nvPr/>
        </p:nvSpPr>
        <p:spPr bwMode="auto">
          <a:xfrm>
            <a:off x="393700" y="381635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223838" indent="-2238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Setup:</a:t>
            </a:r>
          </a:p>
        </p:txBody>
      </p:sp>
      <p:sp>
        <p:nvSpPr>
          <p:cNvPr id="12" name="Rectangle 1"/>
          <p:cNvSpPr>
            <a:spLocks/>
          </p:cNvSpPr>
          <p:nvPr/>
        </p:nvSpPr>
        <p:spPr bwMode="auto">
          <a:xfrm>
            <a:off x="1143000" y="4241800"/>
            <a:ext cx="5867400" cy="2082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$6, %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      # x:6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L8           # Use default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*.L4(,%rdi,8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#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48364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56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Assembly Setup Explanation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5156200"/>
          </a:xfrm>
          <a:ln/>
        </p:spPr>
        <p:txBody>
          <a:bodyPr/>
          <a:lstStyle/>
          <a:p>
            <a:r>
              <a:rPr lang="en-US" dirty="0"/>
              <a:t>Table Structure</a:t>
            </a:r>
          </a:p>
          <a:p>
            <a:pPr marL="552450" lvl="1"/>
            <a:r>
              <a:rPr lang="en-US" dirty="0"/>
              <a:t>Each target requires </a:t>
            </a:r>
            <a:r>
              <a:rPr lang="en-US" dirty="0" smtClean="0"/>
              <a:t>8 </a:t>
            </a:r>
            <a:r>
              <a:rPr lang="en-US" dirty="0"/>
              <a:t>bytes</a:t>
            </a:r>
          </a:p>
          <a:p>
            <a:pPr marL="552450" lvl="1"/>
            <a:r>
              <a:rPr lang="en-US" dirty="0"/>
              <a:t>Base address at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L4</a:t>
            </a:r>
            <a:endParaRPr lang="en-US" dirty="0"/>
          </a:p>
          <a:p>
            <a:endParaRPr lang="en-US" dirty="0"/>
          </a:p>
          <a:p>
            <a:r>
              <a:rPr lang="en-US" dirty="0"/>
              <a:t>Jumping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.</a:t>
            </a:r>
            <a:r>
              <a:rPr lang="en-US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L8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Jump target is denoted by 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L8</a:t>
            </a:r>
            <a:endParaRPr lang="en-US" dirty="0"/>
          </a:p>
          <a:p>
            <a:pPr marL="552450" lvl="1"/>
            <a:endParaRPr lang="en-US" dirty="0"/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*.</a:t>
            </a:r>
            <a:r>
              <a:rPr lang="en-US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L4(,%rdi,8)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Start of jump table: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L4</a:t>
            </a:r>
            <a:endParaRPr lang="en-US" dirty="0"/>
          </a:p>
          <a:p>
            <a:pPr marL="552450" lvl="1"/>
            <a:r>
              <a:rPr lang="en-US" dirty="0"/>
              <a:t>Must scale by factor of </a:t>
            </a:r>
            <a:r>
              <a:rPr lang="en-US" dirty="0" smtClean="0"/>
              <a:t>8 (addresses are 8 bytes)</a:t>
            </a:r>
            <a:endParaRPr lang="en-US" dirty="0"/>
          </a:p>
          <a:p>
            <a:pPr marL="552450" lvl="1"/>
            <a:r>
              <a:rPr lang="en-US" dirty="0"/>
              <a:t>Fetch target from effective Address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L4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+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x*8</a:t>
            </a:r>
            <a:endParaRPr lang="en-US" dirty="0"/>
          </a:p>
          <a:p>
            <a:pPr marL="838200" lvl="2"/>
            <a:r>
              <a:rPr lang="en-US" dirty="0"/>
              <a:t>Only for  0 ≤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r>
              <a:rPr lang="en-US" dirty="0"/>
              <a:t> ≤ 6</a:t>
            </a:r>
          </a:p>
        </p:txBody>
      </p:sp>
      <p:sp>
        <p:nvSpPr>
          <p:cNvPr id="25606" name="Rectangle 6"/>
          <p:cNvSpPr>
            <a:spLocks/>
          </p:cNvSpPr>
          <p:nvPr/>
        </p:nvSpPr>
        <p:spPr bwMode="auto">
          <a:xfrm>
            <a:off x="5257800" y="1646238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9" name="Rectangle 8"/>
          <p:cNvSpPr>
            <a:spLocks/>
          </p:cNvSpPr>
          <p:nvPr/>
        </p:nvSpPr>
        <p:spPr bwMode="auto">
          <a:xfrm>
            <a:off x="5486400" y="21336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69732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8"/>
          <p:cNvSpPr>
            <a:spLocks/>
          </p:cNvSpPr>
          <p:nvPr/>
        </p:nvSpPr>
        <p:spPr bwMode="auto">
          <a:xfrm>
            <a:off x="990600" y="19812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66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</a:t>
            </a:r>
          </a:p>
        </p:txBody>
      </p:sp>
      <p:sp>
        <p:nvSpPr>
          <p:cNvPr id="26629" name="Rectangle 5"/>
          <p:cNvSpPr>
            <a:spLocks/>
          </p:cNvSpPr>
          <p:nvPr/>
        </p:nvSpPr>
        <p:spPr bwMode="auto">
          <a:xfrm>
            <a:off x="292100" y="137160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4419600" y="1600200"/>
            <a:ext cx="4432300" cy="47704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L5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L9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L7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L8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rot="10800000" flipH="1">
            <a:off x="3575050" y="2146298"/>
            <a:ext cx="1384300" cy="814071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rot="10800000" flipH="1">
            <a:off x="3575050" y="2906710"/>
            <a:ext cx="1387475" cy="27083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3575050" y="3403600"/>
            <a:ext cx="1390650" cy="271463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75050" y="2743200"/>
            <a:ext cx="1379538" cy="2724150"/>
            <a:chOff x="3575050" y="2743200"/>
            <a:chExt cx="1379538" cy="2724150"/>
          </a:xfrm>
        </p:grpSpPr>
        <p:sp>
          <p:nvSpPr>
            <p:cNvPr id="26631" name="Line 7"/>
            <p:cNvSpPr>
              <a:spLocks noChangeShapeType="1"/>
            </p:cNvSpPr>
            <p:nvPr/>
          </p:nvSpPr>
          <p:spPr bwMode="auto">
            <a:xfrm>
              <a:off x="3581400" y="2743200"/>
              <a:ext cx="1371600" cy="2724150"/>
            </a:xfrm>
            <a:prstGeom prst="line">
              <a:avLst/>
            </a:prstGeom>
            <a:noFill/>
            <a:ln w="25400" cap="flat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35" name="Line 11"/>
            <p:cNvSpPr>
              <a:spLocks noChangeShapeType="1"/>
            </p:cNvSpPr>
            <p:nvPr/>
          </p:nvSpPr>
          <p:spPr bwMode="auto">
            <a:xfrm>
              <a:off x="3575050" y="3611880"/>
              <a:ext cx="1379538" cy="1855470"/>
            </a:xfrm>
            <a:prstGeom prst="line">
              <a:avLst/>
            </a:prstGeom>
            <a:noFill/>
            <a:ln w="25400" cap="flat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3575050" y="3832860"/>
            <a:ext cx="1301750" cy="73914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3575050" y="4057650"/>
            <a:ext cx="1301750" cy="7429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54175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</a:t>
            </a:r>
            <a:r>
              <a:rPr lang="en-US" dirty="0" smtClean="0"/>
              <a:t>(x == 1)</a:t>
            </a:r>
            <a:endParaRPr lang="en-US" dirty="0"/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13716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pt-BR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pt-BR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pt-BR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pt-BR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endParaRPr lang="pt-BR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pt-BR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pt-BR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pt-BR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pt-BR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pt-BR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</a:t>
            </a:r>
            <a:r>
              <a:rPr lang="pt-BR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</a:t>
            </a:r>
            <a:endParaRPr lang="pt-BR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1981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case 1:	  // .L3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193612"/>
              </p:ext>
            </p:extLst>
          </p:nvPr>
        </p:nvGraphicFramePr>
        <p:xfrm>
          <a:off x="1752600" y="41148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z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850519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Handling Fall-Through</a:t>
            </a:r>
            <a:endParaRPr lang="en-US" dirty="0"/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w 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16" name="Rectangle 6"/>
          <p:cNvSpPr>
            <a:spLocks/>
          </p:cNvSpPr>
          <p:nvPr/>
        </p:nvSpPr>
        <p:spPr bwMode="auto">
          <a:xfrm>
            <a:off x="6172200" y="4419600"/>
            <a:ext cx="2743200" cy="762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3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7" name="Rectangle 6"/>
          <p:cNvSpPr>
            <a:spLocks/>
          </p:cNvSpPr>
          <p:nvPr/>
        </p:nvSpPr>
        <p:spPr bwMode="auto">
          <a:xfrm>
            <a:off x="4191000" y="2133600"/>
            <a:ext cx="2743200" cy="990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merge;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8" name="Rectangle 6"/>
          <p:cNvSpPr>
            <a:spLocks/>
          </p:cNvSpPr>
          <p:nvPr/>
        </p:nvSpPr>
        <p:spPr bwMode="auto">
          <a:xfrm>
            <a:off x="6172200" y="5181600"/>
            <a:ext cx="2743200" cy="685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cxnSp>
        <p:nvCxnSpPr>
          <p:cNvPr id="20" name="Straight Arrow Connector 19"/>
          <p:cNvCxnSpPr>
            <a:endCxn id="17" idx="1"/>
          </p:cNvCxnSpPr>
          <p:nvPr/>
        </p:nvCxnSpPr>
        <p:spPr bwMode="auto">
          <a:xfrm flipV="1">
            <a:off x="1752600" y="2628900"/>
            <a:ext cx="2438400" cy="1905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endCxn id="16" idx="1"/>
          </p:cNvCxnSpPr>
          <p:nvPr/>
        </p:nvCxnSpPr>
        <p:spPr bwMode="auto">
          <a:xfrm>
            <a:off x="1905000" y="3733800"/>
            <a:ext cx="4267200" cy="1066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17" idx="2"/>
          </p:cNvCxnSpPr>
          <p:nvPr/>
        </p:nvCxnSpPr>
        <p:spPr bwMode="auto">
          <a:xfrm>
            <a:off x="5562600" y="3124200"/>
            <a:ext cx="609600" cy="22860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11501647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</a:t>
            </a:r>
            <a:r>
              <a:rPr lang="en-US" dirty="0" smtClean="0"/>
              <a:t>(x == 2, x == 3)</a:t>
            </a:r>
            <a:endParaRPr lang="en-US" dirty="0"/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3962400" y="1295400"/>
            <a:ext cx="5041900" cy="3048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.L5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                 # Case 2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cqto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idivq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#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/z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L6        #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.L9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                 # Case 3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1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                 #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+= z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ret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w 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239769"/>
              </p:ext>
            </p:extLst>
          </p:nvPr>
        </p:nvGraphicFramePr>
        <p:xfrm>
          <a:off x="3810000" y="45720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z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943322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</a:t>
            </a:r>
            <a:r>
              <a:rPr lang="en-US" dirty="0" smtClean="0"/>
              <a:t>(x == 5, x == 6, default)</a:t>
            </a:r>
            <a:endParaRPr lang="en-US" dirty="0"/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21336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              # Case 5,6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$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1, %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1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-= z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.L8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              # Default: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$2,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2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2819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.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5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 // .L7</a:t>
            </a:r>
          </a:p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case 6: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// .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L7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// .L8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038513"/>
              </p:ext>
            </p:extLst>
          </p:nvPr>
        </p:nvGraphicFramePr>
        <p:xfrm>
          <a:off x="3810000" y="45720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z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026601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9938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Summarizing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C Control</a:t>
            </a:r>
          </a:p>
          <a:p>
            <a:pPr marL="546100" lvl="1"/>
            <a:r>
              <a:rPr lang="en-US" dirty="0"/>
              <a:t>if-then-else</a:t>
            </a:r>
          </a:p>
          <a:p>
            <a:pPr marL="546100" lvl="1"/>
            <a:r>
              <a:rPr lang="en-US" dirty="0"/>
              <a:t>do-while</a:t>
            </a:r>
          </a:p>
          <a:p>
            <a:pPr marL="546100" lvl="1"/>
            <a:r>
              <a:rPr lang="en-US" dirty="0"/>
              <a:t>while, for</a:t>
            </a:r>
          </a:p>
          <a:p>
            <a:pPr marL="546100" lvl="1"/>
            <a:r>
              <a:rPr lang="en-US" dirty="0" smtClean="0"/>
              <a:t>switch</a:t>
            </a:r>
            <a:endParaRPr lang="en-US" dirty="0"/>
          </a:p>
          <a:p>
            <a:r>
              <a:rPr lang="en-US" dirty="0"/>
              <a:t>Assembler Control</a:t>
            </a:r>
          </a:p>
          <a:p>
            <a:pPr marL="546100" lvl="1"/>
            <a:r>
              <a:rPr lang="en-US" dirty="0"/>
              <a:t>Conditional jump</a:t>
            </a:r>
          </a:p>
          <a:p>
            <a:pPr marL="546100" lvl="1"/>
            <a:r>
              <a:rPr lang="en-US" dirty="0"/>
              <a:t>Conditional move</a:t>
            </a:r>
          </a:p>
          <a:p>
            <a:pPr marL="546100" lvl="1"/>
            <a:r>
              <a:rPr lang="en-US" dirty="0"/>
              <a:t>Indirect </a:t>
            </a:r>
            <a:r>
              <a:rPr lang="en-US" dirty="0" smtClean="0"/>
              <a:t>jump (via jump tables)</a:t>
            </a:r>
            <a:endParaRPr lang="en-US" dirty="0"/>
          </a:p>
          <a:p>
            <a:pPr marL="546100" lvl="1"/>
            <a:r>
              <a:rPr lang="en-US" dirty="0" smtClean="0"/>
              <a:t>Compiler generates code sequence </a:t>
            </a:r>
            <a:r>
              <a:rPr lang="en-US" dirty="0"/>
              <a:t>to implement more complex control</a:t>
            </a:r>
          </a:p>
          <a:p>
            <a:r>
              <a:rPr lang="en-US" dirty="0"/>
              <a:t>Standard Techniques</a:t>
            </a:r>
          </a:p>
          <a:p>
            <a:pPr marL="546100" lvl="1"/>
            <a:r>
              <a:rPr lang="en-US" dirty="0"/>
              <a:t>L</a:t>
            </a:r>
            <a:r>
              <a:rPr lang="en-US" dirty="0" smtClean="0"/>
              <a:t>oops </a:t>
            </a:r>
            <a:r>
              <a:rPr lang="en-US" dirty="0"/>
              <a:t>converted to do-while </a:t>
            </a:r>
            <a:r>
              <a:rPr lang="en-US" dirty="0" smtClean="0"/>
              <a:t>or jump-to-middle form</a:t>
            </a:r>
            <a:endParaRPr lang="en-US" dirty="0"/>
          </a:p>
          <a:p>
            <a:pPr marL="546100" lvl="1"/>
            <a:r>
              <a:rPr lang="en-US" dirty="0" smtClean="0"/>
              <a:t>Large </a:t>
            </a:r>
            <a:r>
              <a:rPr lang="en-US" dirty="0"/>
              <a:t>switch statements use jump tables</a:t>
            </a:r>
          </a:p>
          <a:p>
            <a:pPr marL="546100" lvl="1"/>
            <a:r>
              <a:rPr lang="en-US" dirty="0"/>
              <a:t>Sparse switch statements may use decision </a:t>
            </a:r>
            <a:r>
              <a:rPr lang="en-US" dirty="0" smtClean="0"/>
              <a:t>trees (if-</a:t>
            </a:r>
            <a:r>
              <a:rPr lang="en-US" dirty="0" err="1" smtClean="0"/>
              <a:t>elseif</a:t>
            </a:r>
            <a:r>
              <a:rPr lang="en-US" dirty="0" smtClean="0"/>
              <a:t>-</a:t>
            </a:r>
            <a:r>
              <a:rPr lang="en-US" dirty="0" err="1" smtClean="0"/>
              <a:t>elseif</a:t>
            </a:r>
            <a:r>
              <a:rPr lang="en-US" dirty="0" smtClean="0"/>
              <a:t>-else)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51755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451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Summary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Today</a:t>
            </a:r>
          </a:p>
          <a:p>
            <a:pPr marL="552450" lvl="1"/>
            <a:r>
              <a:rPr lang="en-US" dirty="0" smtClean="0"/>
              <a:t>Control</a:t>
            </a:r>
            <a:r>
              <a:rPr lang="en-US" dirty="0"/>
              <a:t>: Condition codes</a:t>
            </a:r>
          </a:p>
          <a:p>
            <a:pPr marL="552450" lvl="1"/>
            <a:r>
              <a:rPr lang="en-US" dirty="0"/>
              <a:t>Conditional </a:t>
            </a:r>
            <a:r>
              <a:rPr lang="en-US" dirty="0" smtClean="0"/>
              <a:t>branches &amp; conditional moves</a:t>
            </a:r>
            <a:endParaRPr lang="en-US" dirty="0"/>
          </a:p>
          <a:p>
            <a:pPr marL="552450" lvl="1"/>
            <a:r>
              <a:rPr lang="en-US" dirty="0" smtClean="0"/>
              <a:t>Loops</a:t>
            </a:r>
          </a:p>
          <a:p>
            <a:pPr marL="552450" lvl="1"/>
            <a:r>
              <a:rPr lang="en-US" dirty="0" smtClean="0"/>
              <a:t>Switch statements</a:t>
            </a:r>
            <a:endParaRPr lang="en-US" dirty="0"/>
          </a:p>
          <a:p>
            <a:r>
              <a:rPr lang="en-US" dirty="0"/>
              <a:t>Next Time</a:t>
            </a:r>
          </a:p>
          <a:p>
            <a:pPr marL="552450" lvl="1"/>
            <a:r>
              <a:rPr lang="en-US" dirty="0" smtClean="0"/>
              <a:t>Stack</a:t>
            </a:r>
            <a:endParaRPr lang="en-US" dirty="0"/>
          </a:p>
          <a:p>
            <a:pPr marL="552450" lvl="1"/>
            <a:r>
              <a:rPr lang="en-US" dirty="0"/>
              <a:t>Call / return</a:t>
            </a:r>
          </a:p>
          <a:p>
            <a:pPr marL="552450" lvl="1"/>
            <a:r>
              <a:rPr lang="en-US" dirty="0"/>
              <a:t>Procedure call discipline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CF set when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707341" y="1604682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1xxxxxxxxxxxx...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07341" y="2106706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1xxxxxxxxxxxx...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990165" y="2770094"/>
            <a:ext cx="526228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142565" y="1988386"/>
            <a:ext cx="457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07341" y="2904565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xxxxxxxxxxxxx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42565" y="2964487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20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62459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Jump Table in Binary</a:t>
            </a:r>
            <a:endParaRPr lang="en-US" dirty="0"/>
          </a:p>
        </p:txBody>
      </p:sp>
      <p:sp>
        <p:nvSpPr>
          <p:cNvPr id="4" name="Rectangle 6"/>
          <p:cNvSpPr>
            <a:spLocks/>
          </p:cNvSpPr>
          <p:nvPr/>
        </p:nvSpPr>
        <p:spPr bwMode="auto">
          <a:xfrm>
            <a:off x="322385" y="1371600"/>
            <a:ext cx="8379069" cy="4431323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00000000004005e0 &lt;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&gt;: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4005e0:       48 89 d1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4005e3:       48 83 ff 06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$0x6,%rdi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4005e7:       77 2b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400614 &lt;switch_eg+0x34&gt;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4005e9:       ff 24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fd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f0 07 40 00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jmpq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*0x4007f0(,%rdi,8)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4005f0:       48 89 f0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4005f3:       48 0f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af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c2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4005f7: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4005f8:       48 89 f0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4005fb:       48 99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cqto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4005fd:       48 f7 f9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400600: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05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400607 &lt;switch_eg+0x27&gt;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400602:       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$0x1,%eax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400607:       48 01 c8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40060a: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40060b:       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$0x1,%eax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400610:       48 29 d0                sub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400613: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400614:       b8 02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$0x2,%eax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400619:       c3                      </a:t>
            </a:r>
            <a:r>
              <a:rPr lang="cs-CZ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482479"/>
      </p:ext>
    </p:extLst>
  </p:cSld>
  <p:clrMapOvr>
    <a:masterClrMapping/>
  </p:clrMapOvr>
  <p:transition xmlns:p14="http://schemas.microsoft.com/office/powerpoint/2010/main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Jump Table in Binary (cont.)</a:t>
            </a:r>
            <a:endParaRPr lang="en-US" dirty="0"/>
          </a:p>
        </p:txBody>
      </p:sp>
      <p:sp>
        <p:nvSpPr>
          <p:cNvPr id="3" name="Rectangle 6"/>
          <p:cNvSpPr>
            <a:spLocks/>
          </p:cNvSpPr>
          <p:nvPr/>
        </p:nvSpPr>
        <p:spPr bwMode="auto">
          <a:xfrm>
            <a:off x="322385" y="1371600"/>
            <a:ext cx="8379069" cy="924169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00000000004005e0 &lt;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&gt;:</a:t>
            </a:r>
          </a:p>
          <a:p>
            <a:pPr algn="l"/>
            <a:r>
              <a:rPr lang="cs-CZ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. . .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4005e9:       ff 24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fd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f0 07 40 00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jmpq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*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0x4007f0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(,%rdi,8)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 .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" name="Rectangle 6"/>
          <p:cNvSpPr>
            <a:spLocks/>
          </p:cNvSpPr>
          <p:nvPr/>
        </p:nvSpPr>
        <p:spPr bwMode="auto">
          <a:xfrm>
            <a:off x="328246" y="2588847"/>
            <a:ext cx="8379069" cy="1787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gdb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switch</a:t>
            </a:r>
          </a:p>
          <a:p>
            <a:pPr algn="l"/>
            <a:r>
              <a:rPr lang="fr-FR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gdb) x /8xg 0x4007f0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0x4007f0:       0x0000000000400614      0x00000000004005f0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0x400800:       0x00000000004005f8      0x0000000000400602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0x400810:       0x0000000000400614      0x000000000040060b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0x400820:       0x000000000040060b      0x2c646c25203d2078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(gdb) </a:t>
            </a:r>
          </a:p>
        </p:txBody>
      </p:sp>
    </p:spTree>
    <p:extLst>
      <p:ext uri="{BB962C8B-B14F-4D97-AF65-F5344CB8AC3E}">
        <p14:creationId xmlns:p14="http://schemas.microsoft.com/office/powerpoint/2010/main" val="159096640"/>
      </p:ext>
    </p:extLst>
  </p:cSld>
  <p:clrMapOvr>
    <a:masterClrMapping/>
  </p:clrMapOvr>
  <p:transition xmlns:p14="http://schemas.microsoft.com/office/powerpoint/2010/main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Jump Table in Binary (cont.)</a:t>
            </a:r>
            <a:endParaRPr lang="en-US" dirty="0"/>
          </a:p>
        </p:txBody>
      </p:sp>
      <p:sp>
        <p:nvSpPr>
          <p:cNvPr id="5" name="Rectangle 6"/>
          <p:cNvSpPr>
            <a:spLocks/>
          </p:cNvSpPr>
          <p:nvPr/>
        </p:nvSpPr>
        <p:spPr bwMode="auto">
          <a:xfrm>
            <a:off x="298938" y="1172309"/>
            <a:ext cx="8379069" cy="14458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gdb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switch</a:t>
            </a:r>
          </a:p>
          <a:p>
            <a:pPr algn="l"/>
            <a:r>
              <a:rPr lang="fr-FR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gdb) x /8xg 0x4007f0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0x4007f0:       0x0000000000400614      0x00000000004005f0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0x400800:       0x00000000004005f8      0x0000000000400602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0x400810:       0x0000000000400614      0x000000000040060b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0x400820:       0x000000000040060b      </a:t>
            </a:r>
            <a:r>
              <a:rPr lang="fr-FR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0x2c646c25203d2078</a:t>
            </a:r>
            <a:endParaRPr lang="fr-FR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" name="Rectangle 6"/>
          <p:cNvSpPr>
            <a:spLocks/>
          </p:cNvSpPr>
          <p:nvPr/>
        </p:nvSpPr>
        <p:spPr bwMode="auto">
          <a:xfrm>
            <a:off x="381001" y="2706078"/>
            <a:ext cx="8379069" cy="3565768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. . .</a:t>
            </a:r>
          </a:p>
          <a:p>
            <a:pPr algn="l"/>
            <a:r>
              <a:rPr lang="cs-CZ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4005f0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      48 89 f0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4005f3:       48 0f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af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c2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4005f7:       c3                      </a:t>
            </a:r>
            <a:r>
              <a:rPr lang="cs-CZ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4005f8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      48 89 f0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4005fb:       48 99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cqto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4005fd:       48 f7 f9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400600: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05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400607 &lt;switch_eg+0x27&gt;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400602:       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$0x1,%eax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400607:       48 01 c8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40060a: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40060b:       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$0x1,%eax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400610:       48 29 d0                sub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400613: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400614:       b8 02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$0x2,%eax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400619:       c3                      </a:t>
            </a:r>
            <a:r>
              <a:rPr lang="cs-CZ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flipH="1">
            <a:off x="1182077" y="1983154"/>
            <a:ext cx="1406769" cy="169007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 flipH="1">
            <a:off x="1182077" y="1768231"/>
            <a:ext cx="1680309" cy="405423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H="1">
            <a:off x="1240692" y="2188308"/>
            <a:ext cx="1592386" cy="362438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>
            <a:off x="1221154" y="2403231"/>
            <a:ext cx="1651001" cy="27940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1221154" y="1738923"/>
            <a:ext cx="3810001" cy="132861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 flipH="1">
            <a:off x="1270000" y="1963615"/>
            <a:ext cx="3761155" cy="259861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H="1">
            <a:off x="1230923" y="2178538"/>
            <a:ext cx="3800232" cy="299915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692478345"/>
      </p:ext>
    </p:extLst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SF set when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707341" y="1604682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yxxxxxxxxxxxx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07341" y="2106706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yxxxxxxxxxxxx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990165" y="2770094"/>
            <a:ext cx="526228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142565" y="1988386"/>
            <a:ext cx="457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07341" y="2904565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xxxxxxxxxxxx...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92524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 set when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707341" y="1604682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xxxxxxxxxxxx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07341" y="2106706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xxxxxxxxxxxx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990165" y="2770094"/>
            <a:ext cx="526228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142565" y="1988386"/>
            <a:ext cx="457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07341" y="2904565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</a:t>
            </a: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xxxxxxxxxxxx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35604" y="4195482"/>
            <a:ext cx="170912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 = ~y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89655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ZF set when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707341" y="1604682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000000000000…00000000000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67525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584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(Explicit Setting: Compare)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Explicit Setting by Compare Instruction</a:t>
            </a:r>
          </a:p>
          <a:p>
            <a:pPr marL="317500" lvl="1" indent="0"/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cmpq</a:t>
            </a:r>
            <a:r>
              <a:rPr lang="en-US" dirty="0" smtClean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 dirty="0"/>
              <a:t>,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endParaRPr lang="en-US" dirty="0"/>
          </a:p>
          <a:p>
            <a:pPr marL="317500" lvl="1" indent="0"/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cmpq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b,a</a:t>
            </a:r>
            <a:r>
              <a:rPr lang="en-US" dirty="0"/>
              <a:t> like computing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a-b</a:t>
            </a:r>
            <a:r>
              <a:rPr lang="en-US" dirty="0"/>
              <a:t> without setting destination</a:t>
            </a:r>
          </a:p>
          <a:p>
            <a:pPr marL="317500" lvl="1" indent="0"/>
            <a:endParaRPr lang="en-US" dirty="0"/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 set</a:t>
            </a:r>
            <a:r>
              <a:rPr lang="en-US" dirty="0"/>
              <a:t> if carry out from most significant bit (used for unsigned comparisons)</a:t>
            </a:r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 == b</a:t>
            </a:r>
            <a:endParaRPr lang="en-US" dirty="0"/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(a-b) &lt; 0</a:t>
            </a:r>
            <a:r>
              <a:rPr lang="en-US" dirty="0"/>
              <a:t> (as signed)</a:t>
            </a:r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 set</a:t>
            </a:r>
            <a:r>
              <a:rPr lang="en-US" dirty="0"/>
              <a:t> if two’s-complement (signed) overflow</a:t>
            </a:r>
            <a:br>
              <a:rPr lang="en-US" dirty="0"/>
            </a:b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(a&gt;0 &amp;&amp; b&lt;0 &amp;&amp; (a-b)&lt;0) || (a&lt;0 &amp;&amp; b&gt;0 &amp;&amp; (a-b)&gt;0)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22656</TotalTime>
  <Pages>0</Pages>
  <Words>4320</Words>
  <Characters>0</Characters>
  <Application>Microsoft Macintosh PowerPoint</Application>
  <PresentationFormat>On-screen Show (4:3)</PresentationFormat>
  <Lines>0</Lines>
  <Paragraphs>1155</Paragraphs>
  <Slides>52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52</vt:i4>
      </vt:variant>
    </vt:vector>
  </HeadingPairs>
  <TitlesOfParts>
    <vt:vector size="56" baseType="lpstr">
      <vt:lpstr>Title Slide</vt:lpstr>
      <vt:lpstr>Title and Content: Build</vt:lpstr>
      <vt:lpstr>Title and Content</vt:lpstr>
      <vt:lpstr>Title Only</vt:lpstr>
      <vt:lpstr>Machine-Level Programming II: Control  15-213: Introduction to Computer Systems 6th Lecture, Sept. 15, 2016</vt:lpstr>
      <vt:lpstr>Today</vt:lpstr>
      <vt:lpstr>Processor State (x86-64, Partial)</vt:lpstr>
      <vt:lpstr>Condition Codes (Implicit Setting)</vt:lpstr>
      <vt:lpstr>CF set when</vt:lpstr>
      <vt:lpstr>SF set when</vt:lpstr>
      <vt:lpstr>OF set when</vt:lpstr>
      <vt:lpstr>ZF set when</vt:lpstr>
      <vt:lpstr>Condition Codes (Explicit Setting: Compare)</vt:lpstr>
      <vt:lpstr>Condition Codes (Explicit Setting: Test)</vt:lpstr>
      <vt:lpstr>Reading Condition Codes</vt:lpstr>
      <vt:lpstr>x86-64 Integer Registers</vt:lpstr>
      <vt:lpstr>Reading Condition Codes (Cont.)</vt:lpstr>
      <vt:lpstr>Reading Condition Codes (Cont.)</vt:lpstr>
      <vt:lpstr>Today</vt:lpstr>
      <vt:lpstr>Jumping</vt:lpstr>
      <vt:lpstr>Conditional Branch Example (Old Style)</vt:lpstr>
      <vt:lpstr>Conditional Branch Example (Old Style)</vt:lpstr>
      <vt:lpstr>Expressing with Goto Code</vt:lpstr>
      <vt:lpstr>General Conditional Expression Translation (Using Branches)</vt:lpstr>
      <vt:lpstr>Using Conditional Moves</vt:lpstr>
      <vt:lpstr>Conditional Move Example</vt:lpstr>
      <vt:lpstr>Bad Cases for Conditional Move</vt:lpstr>
      <vt:lpstr>Today</vt:lpstr>
      <vt:lpstr>“Do-While” Loop Example</vt:lpstr>
      <vt:lpstr>“Do-While” Loop Compilation</vt:lpstr>
      <vt:lpstr>General “Do-While” Translation</vt:lpstr>
      <vt:lpstr>General “While” Translation #1</vt:lpstr>
      <vt:lpstr>While Loop Example #1</vt:lpstr>
      <vt:lpstr>General “While” Translation #2</vt:lpstr>
      <vt:lpstr>While Loop Example #2</vt:lpstr>
      <vt:lpstr>“For” Loop Form</vt:lpstr>
      <vt:lpstr>“For” Loop  While Loop</vt:lpstr>
      <vt:lpstr>For-While Conversion</vt:lpstr>
      <vt:lpstr>“For” Loop Do-While Conversion</vt:lpstr>
      <vt:lpstr>Today</vt:lpstr>
      <vt:lpstr>Switch Statement Example</vt:lpstr>
      <vt:lpstr>Jump Table Structure</vt:lpstr>
      <vt:lpstr>Switch Statement Example</vt:lpstr>
      <vt:lpstr>PowerPoint Presentation</vt:lpstr>
      <vt:lpstr>Switch Statement Example</vt:lpstr>
      <vt:lpstr>Assembly Setup Explanation</vt:lpstr>
      <vt:lpstr>Jump Table</vt:lpstr>
      <vt:lpstr>Code Blocks (x == 1)</vt:lpstr>
      <vt:lpstr>Handling Fall-Through</vt:lpstr>
      <vt:lpstr>Code Blocks (x == 2, x == 3)</vt:lpstr>
      <vt:lpstr>Code Blocks (x == 5, x == 6, default)</vt:lpstr>
      <vt:lpstr>Summarizing</vt:lpstr>
      <vt:lpstr>Summary</vt:lpstr>
      <vt:lpstr>Finding Jump Table in Binary</vt:lpstr>
      <vt:lpstr>Finding Jump Table in Binary (cont.)</vt:lpstr>
      <vt:lpstr>Finding Jump Table in Binary (cont.)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Randy Bryant</cp:lastModifiedBy>
  <cp:revision>1068</cp:revision>
  <cp:lastPrinted>2013-09-12T14:46:51Z</cp:lastPrinted>
  <dcterms:created xsi:type="dcterms:W3CDTF">2012-09-13T15:33:55Z</dcterms:created>
  <dcterms:modified xsi:type="dcterms:W3CDTF">2016-09-15T17:11:01Z</dcterms:modified>
</cp:coreProperties>
</file>