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3.bin" ContentType="application/vnd.openxmlformats-officedocument.oleObject"/>
  <Override PartName="/ppt/notesSlides/notesSlide9.xml" ContentType="application/vnd.openxmlformats-officedocument.presentationml.notesSlide+xml"/>
  <Override PartName="/ppt/embeddings/oleObject4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embeddings/oleObject5.bin" ContentType="application/vnd.openxmlformats-officedocument.oleObject"/>
  <Override PartName="/ppt/notesSlides/notesSlide13.xml" ContentType="application/vnd.openxmlformats-officedocument.presentationml.notesSlide+xml"/>
  <Override PartName="/ppt/embeddings/oleObject6.bin" ContentType="application/vnd.openxmlformats-officedocument.oleObject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embeddings/oleObject7.bin" ContentType="application/vnd.openxmlformats-officedocument.oleObject"/>
  <Override PartName="/ppt/notesSlides/notesSlide19.xml" ContentType="application/vnd.openxmlformats-officedocument.presentationml.notesSlide+xml"/>
  <Override PartName="/ppt/embeddings/oleObject8.bin" ContentType="application/vnd.openxmlformats-officedocument.oleObject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embeddings/oleObject9.bin" ContentType="application/vnd.openxmlformats-officedocument.oleObject"/>
  <Override PartName="/ppt/notesSlides/notesSlide23.xml" ContentType="application/vnd.openxmlformats-officedocument.presentationml.notesSlide+xml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4" r:id="rId2"/>
    <p:sldMasterId id="2147483666" r:id="rId3"/>
  </p:sldMasterIdLst>
  <p:notesMasterIdLst>
    <p:notesMasterId r:id="rId50"/>
  </p:notesMasterIdLst>
  <p:handoutMasterIdLst>
    <p:handoutMasterId r:id="rId51"/>
  </p:handoutMasterIdLst>
  <p:sldIdLst>
    <p:sldId id="542" r:id="rId4"/>
    <p:sldId id="721" r:id="rId5"/>
    <p:sldId id="726" r:id="rId6"/>
    <p:sldId id="687" r:id="rId7"/>
    <p:sldId id="728" r:id="rId8"/>
    <p:sldId id="724" r:id="rId9"/>
    <p:sldId id="725" r:id="rId10"/>
    <p:sldId id="711" r:id="rId11"/>
    <p:sldId id="611" r:id="rId12"/>
    <p:sldId id="612" r:id="rId13"/>
    <p:sldId id="613" r:id="rId14"/>
    <p:sldId id="615" r:id="rId15"/>
    <p:sldId id="616" r:id="rId16"/>
    <p:sldId id="617" r:id="rId17"/>
    <p:sldId id="727" r:id="rId18"/>
    <p:sldId id="620" r:id="rId19"/>
    <p:sldId id="621" r:id="rId20"/>
    <p:sldId id="625" r:id="rId21"/>
    <p:sldId id="626" r:id="rId22"/>
    <p:sldId id="628" r:id="rId23"/>
    <p:sldId id="715" r:id="rId24"/>
    <p:sldId id="716" r:id="rId25"/>
    <p:sldId id="717" r:id="rId26"/>
    <p:sldId id="718" r:id="rId27"/>
    <p:sldId id="719" r:id="rId28"/>
    <p:sldId id="689" r:id="rId29"/>
    <p:sldId id="651" r:id="rId30"/>
    <p:sldId id="650" r:id="rId31"/>
    <p:sldId id="707" r:id="rId32"/>
    <p:sldId id="708" r:id="rId33"/>
    <p:sldId id="714" r:id="rId34"/>
    <p:sldId id="688" r:id="rId35"/>
    <p:sldId id="659" r:id="rId36"/>
    <p:sldId id="703" r:id="rId37"/>
    <p:sldId id="661" r:id="rId38"/>
    <p:sldId id="709" r:id="rId39"/>
    <p:sldId id="704" r:id="rId40"/>
    <p:sldId id="664" r:id="rId41"/>
    <p:sldId id="668" r:id="rId42"/>
    <p:sldId id="666" r:id="rId43"/>
    <p:sldId id="667" r:id="rId44"/>
    <p:sldId id="669" r:id="rId45"/>
    <p:sldId id="705" r:id="rId46"/>
    <p:sldId id="665" r:id="rId47"/>
    <p:sldId id="636" r:id="rId48"/>
    <p:sldId id="713" r:id="rId49"/>
  </p:sldIdLst>
  <p:sldSz cx="9144000" cy="6858000" type="screen4x3"/>
  <p:notesSz cx="7302500" cy="9586913"/>
  <p:custDataLst>
    <p:tags r:id="rId5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E0F4E3"/>
    <a:srgbClr val="E0E0E0"/>
    <a:srgbClr val="E3E4E6"/>
    <a:srgbClr val="FFFF99"/>
    <a:srgbClr val="FF9999"/>
    <a:srgbClr val="EFBFBF"/>
    <a:srgbClr val="A8E799"/>
    <a:srgbClr val="CDF1C5"/>
    <a:srgbClr val="F1C7C7"/>
    <a:srgbClr val="C5F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86" autoAdjust="0"/>
    <p:restoredTop sz="94660"/>
  </p:normalViewPr>
  <p:slideViewPr>
    <p:cSldViewPr snapToObjects="1">
      <p:cViewPr>
        <p:scale>
          <a:sx n="156" d="100"/>
          <a:sy n="156" d="100"/>
        </p:scale>
        <p:origin x="-392" y="-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70" d="100"/>
          <a:sy n="70" d="100"/>
        </p:scale>
        <p:origin x="-2384" y="-120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tags" Target="tags/tag1.xml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548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5213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57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6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7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9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0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1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2.emf"/><Relationship Id="rId6" Type="http://schemas.openxmlformats.org/officeDocument/2006/relationships/oleObject" Target="../embeddings/oleObject11.bin"/><Relationship Id="rId7" Type="http://schemas.openxmlformats.org/officeDocument/2006/relationships/image" Target="../media/image13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frm=1&amp;source=images&amp;cd=&amp;cad=rja&amp;uact=8&amp;ved=0ahUKEwiq_bnxubbKAhWDHh4KHe0lA-cQjRwIBw&amp;url=https://commons.wikimedia.org/wiki/File:Red_x.svg&amp;bvm=bv.112064104,d.dmo&amp;psig=AFQjCNFfdi-zR8KFDHdPCO6tKFT_z9ko5A&amp;ust=1453312679784653" TargetMode="External"/><Relationship Id="rId4" Type="http://schemas.openxmlformats.org/officeDocument/2006/relationships/image" Target="../media/image14.png"/><Relationship Id="rId5" Type="http://schemas.openxmlformats.org/officeDocument/2006/relationships/hyperlink" Target="https://upload.wikimedia.org/wikipedia/commons/archive/0/03/20080524210756!Green_check.svg" TargetMode="External"/><Relationship Id="rId6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Bits, Bytes, and Integers – Part 2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3</a:t>
            </a:r>
            <a:r>
              <a:rPr lang="en-US" sz="2000" b="0" baseline="30000" dirty="0" smtClean="0"/>
              <a:t>rd</a:t>
            </a:r>
            <a:r>
              <a:rPr lang="en-US" sz="2000" b="0" dirty="0" smtClean="0"/>
              <a:t> Lecture, Sept. 6,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Today’s Instructor: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43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12950"/>
                        <a:ext cx="4560888" cy="397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(Mathematical) Integer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 smtClean="0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4-bit integers </a:t>
            </a:r>
            <a:r>
              <a:rPr lang="en-US" i="1" smtClean="0"/>
              <a:t>u</a:t>
            </a:r>
            <a:r>
              <a:rPr lang="en-US" smtClean="0"/>
              <a:t>, </a:t>
            </a:r>
            <a:r>
              <a:rPr lang="en-US" i="1" smtClean="0"/>
              <a:t>v</a:t>
            </a:r>
            <a:endParaRPr lang="en-US" smtClean="0"/>
          </a:p>
          <a:p>
            <a:pPr marL="635000" lvl="1" indent="-228600" eaLnBrk="1" hangingPunct="1">
              <a:defRPr/>
            </a:pPr>
            <a:r>
              <a:rPr lang="en-US" smtClean="0"/>
              <a:t>Compute true sum Add</a:t>
            </a:r>
            <a:r>
              <a:rPr lang="en-US" baseline="-25000" smtClean="0"/>
              <a:t>4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Values increase linearly with </a:t>
            </a:r>
            <a:r>
              <a:rPr lang="en-US" i="1" smtClean="0"/>
              <a:t>u</a:t>
            </a:r>
            <a:r>
              <a:rPr lang="en-US" smtClean="0"/>
              <a:t> and </a:t>
            </a:r>
            <a:r>
              <a:rPr lang="en-US" i="1" smtClean="0"/>
              <a:t>v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67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4155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true sum ≥ 2</a:t>
            </a:r>
            <a:r>
              <a:rPr lang="en-US" i="1" baseline="30000" smtClean="0"/>
              <a:t>w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UAdd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 smtClean="0"/>
              <a:t>TAdd</a:t>
            </a:r>
            <a:r>
              <a:rPr lang="en-US" dirty="0" smtClean="0"/>
              <a:t> and </a:t>
            </a:r>
            <a:r>
              <a:rPr lang="en-US" dirty="0" err="1" smtClean="0"/>
              <a:t>UAdd</a:t>
            </a:r>
            <a:r>
              <a:rPr lang="en-US" dirty="0" smtClean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s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392381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1849581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316181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1773381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1543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1773381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306781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154381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2763981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6115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668671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latin typeface="Times" pitchFamily="18" charset="0"/>
              </a:rPr>
              <a:t>TAdd</a:t>
            </a:r>
            <a:r>
              <a:rPr lang="en-US" sz="2000" b="0" i="1" baseline="-25000">
                <a:latin typeface="Times" pitchFamily="18" charset="0"/>
              </a:rPr>
              <a:t>w</a:t>
            </a:r>
            <a:r>
              <a:rPr lang="en-US" sz="2000" b="0">
                <a:latin typeface="Times" pitchFamily="18" charset="0"/>
              </a:rPr>
              <a:t>(</a:t>
            </a:r>
            <a:r>
              <a:rPr lang="en-US" sz="2000" b="0" i="1">
                <a:latin typeface="Times" pitchFamily="18" charset="0"/>
              </a:rPr>
              <a:t>u</a:t>
            </a:r>
            <a:r>
              <a:rPr lang="en-US" sz="2000" b="0">
                <a:latin typeface="Times" pitchFamily="18" charset="0"/>
              </a:rPr>
              <a:t> , </a:t>
            </a:r>
            <a:r>
              <a:rPr lang="en-US" sz="2000" b="0" i="1">
                <a:latin typeface="Times" pitchFamily="18" charset="0"/>
              </a:rPr>
              <a:t>v</a:t>
            </a:r>
            <a:r>
              <a:rPr lang="en-US" sz="2000" b="0">
                <a:latin typeface="Times" pitchFamily="18" charset="0"/>
              </a:rPr>
              <a:t>)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4386444" y="5350589"/>
            <a:ext cx="1990288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1110 1001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+  1101 0101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4416328" y="6036389"/>
            <a:ext cx="1832072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0" name="Rectangle 13"/>
          <p:cNvSpPr>
            <a:spLocks/>
          </p:cNvSpPr>
          <p:nvPr/>
        </p:nvSpPr>
        <p:spPr bwMode="auto">
          <a:xfrm>
            <a:off x="4386444" y="6007020"/>
            <a:ext cx="1990288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1 1011 1110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1" name="Rectangle 13"/>
          <p:cNvSpPr>
            <a:spLocks/>
          </p:cNvSpPr>
          <p:nvPr/>
        </p:nvSpPr>
        <p:spPr bwMode="auto">
          <a:xfrm>
            <a:off x="4386444" y="6371431"/>
            <a:ext cx="1990288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1011 1110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2" name="Line 6"/>
          <p:cNvSpPr>
            <a:spLocks noChangeShapeType="1"/>
          </p:cNvSpPr>
          <p:nvPr/>
        </p:nvSpPr>
        <p:spPr bwMode="auto">
          <a:xfrm>
            <a:off x="4416328" y="6376511"/>
            <a:ext cx="1832072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3" name="Rectangle 5"/>
          <p:cNvSpPr>
            <a:spLocks/>
          </p:cNvSpPr>
          <p:nvPr/>
        </p:nvSpPr>
        <p:spPr bwMode="auto">
          <a:xfrm>
            <a:off x="6725188" y="5350589"/>
            <a:ext cx="759182" cy="7181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E9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+ D5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4" name="Line 6"/>
          <p:cNvSpPr>
            <a:spLocks noChangeShapeType="1"/>
          </p:cNvSpPr>
          <p:nvPr/>
        </p:nvSpPr>
        <p:spPr bwMode="auto">
          <a:xfrm>
            <a:off x="6801388" y="6036389"/>
            <a:ext cx="5969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5" name="Rectangle 13"/>
          <p:cNvSpPr>
            <a:spLocks/>
          </p:cNvSpPr>
          <p:nvPr/>
        </p:nvSpPr>
        <p:spPr bwMode="auto">
          <a:xfrm>
            <a:off x="6725188" y="6007020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1BE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" name="Rectangle 13"/>
          <p:cNvSpPr>
            <a:spLocks/>
          </p:cNvSpPr>
          <p:nvPr/>
        </p:nvSpPr>
        <p:spPr bwMode="auto">
          <a:xfrm>
            <a:off x="6725188" y="6371431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BE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" name="Line 6"/>
          <p:cNvSpPr>
            <a:spLocks noChangeShapeType="1"/>
          </p:cNvSpPr>
          <p:nvPr/>
        </p:nvSpPr>
        <p:spPr bwMode="auto">
          <a:xfrm>
            <a:off x="6801388" y="6376511"/>
            <a:ext cx="5969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8" name="Rectangle 5"/>
          <p:cNvSpPr>
            <a:spLocks/>
          </p:cNvSpPr>
          <p:nvPr/>
        </p:nvSpPr>
        <p:spPr bwMode="auto">
          <a:xfrm>
            <a:off x="7976932" y="5350589"/>
            <a:ext cx="913070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-23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+ -43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>
            <a:off x="8053132" y="6036389"/>
            <a:ext cx="76505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0" name="Rectangle 13"/>
          <p:cNvSpPr>
            <a:spLocks/>
          </p:cNvSpPr>
          <p:nvPr/>
        </p:nvSpPr>
        <p:spPr bwMode="auto">
          <a:xfrm>
            <a:off x="7976932" y="6007020"/>
            <a:ext cx="913070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446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1" name="Rectangle 13"/>
          <p:cNvSpPr>
            <a:spLocks/>
          </p:cNvSpPr>
          <p:nvPr/>
        </p:nvSpPr>
        <p:spPr bwMode="auto">
          <a:xfrm>
            <a:off x="7976932" y="6371431"/>
            <a:ext cx="913070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-66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8053132" y="6376511"/>
            <a:ext cx="76505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  <p:bldP spid="58" grpId="0"/>
      <p:bldP spid="59" grpId="0" animBg="1"/>
      <p:bldP spid="60" grpId="0"/>
      <p:bldP spid="61" grpId="0"/>
      <p:bldP spid="62" grpId="0" animBg="1"/>
      <p:bldP spid="63" grpId="0"/>
      <p:bldP spid="64" grpId="0" animBg="1"/>
      <p:bldP spid="65" grpId="0"/>
      <p:bldP spid="66" grpId="0"/>
      <p:bldP spid="67" grpId="0" animBg="1"/>
      <p:bldP spid="68" grpId="0"/>
      <p:bldP spid="69" grpId="0" animBg="1"/>
      <p:bldP spid="70" grpId="0"/>
      <p:bldP spid="71" grpId="0"/>
      <p:bldP spid="7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TAdd Overflow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57337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4959240" y="4066687"/>
            <a:ext cx="714137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</a:t>
            </a:r>
            <a:r>
              <a:rPr lang="en-US" sz="1800" b="0" baseline="30000" dirty="0" smtClean="0">
                <a:latin typeface="Calibri" pitchFamily="34" charset="0"/>
              </a:rPr>
              <a:t>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47593" y="4752111"/>
            <a:ext cx="52578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</a:p>
        </p:txBody>
      </p:sp>
      <p:sp>
        <p:nvSpPr>
          <p:cNvPr id="34835" name="Line 8"/>
          <p:cNvSpPr>
            <a:spLocks noChangeShapeType="1"/>
          </p:cNvSpPr>
          <p:nvPr/>
        </p:nvSpPr>
        <p:spPr bwMode="auto">
          <a:xfrm>
            <a:off x="5818911" y="22018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9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10"/>
          <p:cNvSpPr>
            <a:spLocks noChangeShapeType="1"/>
          </p:cNvSpPr>
          <p:nvPr/>
        </p:nvSpPr>
        <p:spPr bwMode="auto">
          <a:xfrm>
            <a:off x="5754696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11"/>
          <p:cNvSpPr>
            <a:spLocks noChangeShapeType="1"/>
          </p:cNvSpPr>
          <p:nvPr/>
        </p:nvSpPr>
        <p:spPr bwMode="auto">
          <a:xfrm>
            <a:off x="5754696" y="21891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12"/>
          <p:cNvSpPr>
            <a:spLocks noChangeShapeType="1"/>
          </p:cNvSpPr>
          <p:nvPr/>
        </p:nvSpPr>
        <p:spPr bwMode="auto">
          <a:xfrm>
            <a:off x="7113598" y="28876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13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14"/>
          <p:cNvSpPr>
            <a:spLocks noChangeShapeType="1"/>
          </p:cNvSpPr>
          <p:nvPr/>
        </p:nvSpPr>
        <p:spPr bwMode="auto">
          <a:xfrm>
            <a:off x="7050098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15"/>
          <p:cNvSpPr>
            <a:spLocks noChangeShapeType="1"/>
          </p:cNvSpPr>
          <p:nvPr/>
        </p:nvSpPr>
        <p:spPr bwMode="auto">
          <a:xfrm>
            <a:off x="5983296" y="31035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Freeform 16"/>
          <p:cNvSpPr>
            <a:spLocks/>
          </p:cNvSpPr>
          <p:nvPr/>
        </p:nvSpPr>
        <p:spPr bwMode="auto">
          <a:xfrm>
            <a:off x="5970596" y="2570162"/>
            <a:ext cx="992189" cy="1296988"/>
          </a:xfrm>
          <a:custGeom>
            <a:avLst/>
            <a:gdLst>
              <a:gd name="T0" fmla="*/ 0 w 625"/>
              <a:gd name="T1" fmla="*/ 0 h 817"/>
              <a:gd name="T2" fmla="*/ 240 w 625"/>
              <a:gd name="T3" fmla="*/ 0 h 817"/>
              <a:gd name="T4" fmla="*/ 384 w 625"/>
              <a:gd name="T5" fmla="*/ 816 h 817"/>
              <a:gd name="T6" fmla="*/ 624 w 625"/>
              <a:gd name="T7" fmla="*/ 816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0"/>
                </a:moveTo>
                <a:lnTo>
                  <a:pt x="240" y="0"/>
                </a:lnTo>
                <a:lnTo>
                  <a:pt x="384" y="816"/>
                </a:lnTo>
                <a:lnTo>
                  <a:pt x="624" y="816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Rectangle 17"/>
          <p:cNvSpPr>
            <a:spLocks noChangeArrowheads="1"/>
          </p:cNvSpPr>
          <p:nvPr/>
        </p:nvSpPr>
        <p:spPr bwMode="auto">
          <a:xfrm>
            <a:off x="5373616" y="3373581"/>
            <a:ext cx="299761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18"/>
          <p:cNvSpPr>
            <a:spLocks noChangeArrowheads="1"/>
          </p:cNvSpPr>
          <p:nvPr/>
        </p:nvSpPr>
        <p:spPr bwMode="auto">
          <a:xfrm>
            <a:off x="4959240" y="2695087"/>
            <a:ext cx="944143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</a:t>
            </a:r>
            <a:r>
              <a:rPr lang="en-US" sz="1800" b="0" baseline="30000" dirty="0" smtClean="0">
                <a:latin typeface="Calibri" pitchFamily="34" charset="0"/>
              </a:rPr>
              <a:t>1</a:t>
            </a:r>
            <a:r>
              <a:rPr lang="en-US" sz="1800" b="0" dirty="0" smtClean="0">
                <a:latin typeface="Calibri" pitchFamily="34" charset="0"/>
              </a:rPr>
              <a:t>–1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4846" name="Rectangle 19"/>
          <p:cNvSpPr>
            <a:spLocks noChangeArrowheads="1"/>
          </p:cNvSpPr>
          <p:nvPr/>
        </p:nvSpPr>
        <p:spPr bwMode="auto">
          <a:xfrm>
            <a:off x="5030573" y="2001981"/>
            <a:ext cx="64280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47" name="Line 20"/>
          <p:cNvSpPr>
            <a:spLocks noChangeShapeType="1"/>
          </p:cNvSpPr>
          <p:nvPr/>
        </p:nvSpPr>
        <p:spPr bwMode="auto">
          <a:xfrm>
            <a:off x="5818196" y="35734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Line 21"/>
          <p:cNvSpPr>
            <a:spLocks noChangeShapeType="1"/>
          </p:cNvSpPr>
          <p:nvPr/>
        </p:nvSpPr>
        <p:spPr bwMode="auto">
          <a:xfrm>
            <a:off x="5754696" y="49323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9" name="Line 22"/>
          <p:cNvSpPr>
            <a:spLocks noChangeShapeType="1"/>
          </p:cNvSpPr>
          <p:nvPr/>
        </p:nvSpPr>
        <p:spPr bwMode="auto">
          <a:xfrm>
            <a:off x="5754696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Line 23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Line 24"/>
          <p:cNvSpPr>
            <a:spLocks noChangeShapeType="1"/>
          </p:cNvSpPr>
          <p:nvPr/>
        </p:nvSpPr>
        <p:spPr bwMode="auto">
          <a:xfrm>
            <a:off x="7113598" y="35734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Line 25"/>
          <p:cNvSpPr>
            <a:spLocks noChangeShapeType="1"/>
          </p:cNvSpPr>
          <p:nvPr/>
        </p:nvSpPr>
        <p:spPr bwMode="auto">
          <a:xfrm>
            <a:off x="7050098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3" name="Line 26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Line 27"/>
          <p:cNvSpPr>
            <a:spLocks noChangeShapeType="1"/>
          </p:cNvSpPr>
          <p:nvPr/>
        </p:nvSpPr>
        <p:spPr bwMode="auto">
          <a:xfrm>
            <a:off x="5983296" y="40179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Freeform 28"/>
          <p:cNvSpPr>
            <a:spLocks/>
          </p:cNvSpPr>
          <p:nvPr/>
        </p:nvSpPr>
        <p:spPr bwMode="auto">
          <a:xfrm>
            <a:off x="5970596" y="3332162"/>
            <a:ext cx="992189" cy="1296988"/>
          </a:xfrm>
          <a:custGeom>
            <a:avLst/>
            <a:gdLst>
              <a:gd name="T0" fmla="*/ 0 w 625"/>
              <a:gd name="T1" fmla="*/ 816 h 817"/>
              <a:gd name="T2" fmla="*/ 240 w 625"/>
              <a:gd name="T3" fmla="*/ 816 h 817"/>
              <a:gd name="T4" fmla="*/ 384 w 625"/>
              <a:gd name="T5" fmla="*/ 0 h 817"/>
              <a:gd name="T6" fmla="*/ 624 w 625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816"/>
                </a:moveTo>
                <a:lnTo>
                  <a:pt x="240" y="816"/>
                </a:lnTo>
                <a:lnTo>
                  <a:pt x="384" y="0"/>
                </a:lnTo>
                <a:lnTo>
                  <a:pt x="624" y="0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Rectangle 29"/>
          <p:cNvSpPr>
            <a:spLocks noChangeArrowheads="1"/>
          </p:cNvSpPr>
          <p:nvPr/>
        </p:nvSpPr>
        <p:spPr bwMode="auto">
          <a:xfrm>
            <a:off x="5181600" y="1524000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34824" name="Rectangle 30"/>
          <p:cNvSpPr>
            <a:spLocks noChangeArrowheads="1"/>
          </p:cNvSpPr>
          <p:nvPr/>
        </p:nvSpPr>
        <p:spPr bwMode="auto">
          <a:xfrm>
            <a:off x="6781800" y="2286000"/>
            <a:ext cx="16913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TAdd</a:t>
            </a:r>
            <a:r>
              <a:rPr lang="en-US" dirty="0">
                <a:latin typeface="Calibri" pitchFamily="34" charset="0"/>
              </a:rPr>
              <a:t> Result</a:t>
            </a:r>
          </a:p>
        </p:txBody>
      </p:sp>
      <p:sp>
        <p:nvSpPr>
          <p:cNvPr id="34825" name="Rectangle 31"/>
          <p:cNvSpPr>
            <a:spLocks noChangeArrowheads="1"/>
          </p:cNvSpPr>
          <p:nvPr/>
        </p:nvSpPr>
        <p:spPr bwMode="auto">
          <a:xfrm>
            <a:off x="3886200" y="47275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3886200" y="40417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011…1</a:t>
            </a:r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3886200" y="33559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886200" y="26701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100…0</a:t>
            </a:r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3886200" y="19843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111…1</a:t>
            </a:r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7391400" y="41179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100…0</a:t>
            </a:r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7391400" y="34321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000…0</a:t>
            </a:r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391400" y="27463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011…1</a:t>
            </a:r>
          </a:p>
        </p:txBody>
      </p:sp>
      <p:sp>
        <p:nvSpPr>
          <p:cNvPr id="34833" name="Text Box 39"/>
          <p:cNvSpPr txBox="1">
            <a:spLocks noChangeArrowheads="1"/>
          </p:cNvSpPr>
          <p:nvPr/>
        </p:nvSpPr>
        <p:spPr bwMode="auto">
          <a:xfrm>
            <a:off x="5867400" y="2243137"/>
            <a:ext cx="79008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PosOver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4834" name="Text Box 40"/>
          <p:cNvSpPr txBox="1">
            <a:spLocks noChangeArrowheads="1"/>
          </p:cNvSpPr>
          <p:nvPr/>
        </p:nvSpPr>
        <p:spPr bwMode="auto">
          <a:xfrm>
            <a:off x="5943600" y="4681537"/>
            <a:ext cx="82573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NegOver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91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Values</a:t>
            </a:r>
          </a:p>
          <a:p>
            <a:pPr lvl="1" eaLnBrk="1" hangingPunct="1">
              <a:defRPr/>
            </a:pPr>
            <a:r>
              <a:rPr lang="en-US" smtClean="0"/>
              <a:t>4-bit two’s comp.</a:t>
            </a:r>
          </a:p>
          <a:p>
            <a:pPr lvl="1" eaLnBrk="1" hangingPunct="1">
              <a:defRPr/>
            </a:pPr>
            <a:r>
              <a:rPr lang="en-US" smtClean="0"/>
              <a:t>Range from -8 to +7</a:t>
            </a:r>
          </a:p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sum </a:t>
            </a:r>
            <a:r>
              <a:rPr lang="en-US" smtClean="0">
                <a:sym typeface="Symbol" pitchFamily="18" charset="2"/>
              </a:rPr>
              <a:t> </a:t>
            </a:r>
            <a:r>
              <a:rPr lang="en-US" smtClean="0"/>
              <a:t>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negative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  <a:p>
            <a:pPr lvl="1" eaLnBrk="1" hangingPunct="1">
              <a:defRPr/>
            </a:pPr>
            <a:r>
              <a:rPr lang="en-US" smtClean="0"/>
              <a:t>If sum &lt; –2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positive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63880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TAdd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91400" y="5562600"/>
            <a:ext cx="89434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PosOver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93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NegOver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Characterizing TAdd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3537"/>
            <a:ext cx="3810000" cy="34718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graphicFrame>
        <p:nvGraphicFramePr>
          <p:cNvPr id="11266" name="Object 40"/>
          <p:cNvGraphicFramePr>
            <a:graphicFrameLocks/>
          </p:cNvGraphicFramePr>
          <p:nvPr/>
        </p:nvGraphicFramePr>
        <p:xfrm>
          <a:off x="1866900" y="4953000"/>
          <a:ext cx="5473700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4" imgW="6096000" imgH="4064000" progId="Equation.3">
                  <p:embed/>
                </p:oleObj>
              </mc:Choice>
              <mc:Fallback>
                <p:oleObj name="Equation" r:id="rId4" imgW="6096000" imgH="40640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0396" b="70523"/>
                      <a:stretch>
                        <a:fillRect/>
                      </a:stretch>
                    </p:blipFill>
                    <p:spPr bwMode="auto">
                      <a:xfrm>
                        <a:off x="1866900" y="4953000"/>
                        <a:ext cx="5473700" cy="12017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41"/>
          <p:cNvSpPr txBox="1">
            <a:spLocks noChangeArrowheads="1"/>
          </p:cNvSpPr>
          <p:nvPr/>
        </p:nvSpPr>
        <p:spPr bwMode="auto">
          <a:xfrm>
            <a:off x="6286500" y="4951413"/>
            <a:ext cx="94923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NegOver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sp>
        <p:nvSpPr>
          <p:cNvPr id="11270" name="Text Box 42"/>
          <p:cNvSpPr txBox="1">
            <a:spLocks noChangeArrowheads="1"/>
          </p:cNvSpPr>
          <p:nvPr/>
        </p:nvSpPr>
        <p:spPr bwMode="auto">
          <a:xfrm>
            <a:off x="6362700" y="5713413"/>
            <a:ext cx="917495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PosOver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314824" y="1444625"/>
            <a:ext cx="3609976" cy="2670175"/>
            <a:chOff x="-105" y="2016"/>
            <a:chExt cx="2274" cy="1682"/>
          </a:xfrm>
        </p:grpSpPr>
        <p:sp>
          <p:nvSpPr>
            <p:cNvPr id="11272" name="Rectangle 44"/>
            <p:cNvSpPr>
              <a:spLocks noChangeArrowheads="1"/>
            </p:cNvSpPr>
            <p:nvPr/>
          </p:nvSpPr>
          <p:spPr bwMode="auto">
            <a:xfrm>
              <a:off x="720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45"/>
            <p:cNvSpPr>
              <a:spLocks noChangeArrowheads="1"/>
            </p:cNvSpPr>
            <p:nvPr/>
          </p:nvSpPr>
          <p:spPr bwMode="auto">
            <a:xfrm>
              <a:off x="1056" y="3312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u</a:t>
              </a:r>
            </a:p>
          </p:txBody>
        </p:sp>
        <p:sp>
          <p:nvSpPr>
            <p:cNvPr id="11274" name="Rectangle 46"/>
            <p:cNvSpPr>
              <a:spLocks noChangeArrowheads="1"/>
            </p:cNvSpPr>
            <p:nvPr/>
          </p:nvSpPr>
          <p:spPr bwMode="auto">
            <a:xfrm>
              <a:off x="192" y="2670"/>
              <a:ext cx="205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v</a:t>
              </a:r>
            </a:p>
          </p:txBody>
        </p:sp>
        <p:sp>
          <p:nvSpPr>
            <p:cNvPr id="11275" name="Rectangle 47"/>
            <p:cNvSpPr>
              <a:spLocks noChangeArrowheads="1"/>
            </p:cNvSpPr>
            <p:nvPr/>
          </p:nvSpPr>
          <p:spPr bwMode="auto">
            <a:xfrm>
              <a:off x="768" y="3216"/>
              <a:ext cx="696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6" name="Rectangle 48"/>
            <p:cNvSpPr>
              <a:spLocks noChangeArrowheads="1"/>
            </p:cNvSpPr>
            <p:nvPr/>
          </p:nvSpPr>
          <p:spPr bwMode="auto">
            <a:xfrm>
              <a:off x="1200" y="3216"/>
              <a:ext cx="48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7" name="Rectangle 49"/>
            <p:cNvSpPr>
              <a:spLocks noChangeArrowheads="1"/>
            </p:cNvSpPr>
            <p:nvPr/>
          </p:nvSpPr>
          <p:spPr bwMode="auto">
            <a:xfrm>
              <a:off x="240" y="2880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8" name="Rectangle 50"/>
            <p:cNvSpPr>
              <a:spLocks noChangeArrowheads="1"/>
            </p:cNvSpPr>
            <p:nvPr/>
          </p:nvSpPr>
          <p:spPr bwMode="auto">
            <a:xfrm>
              <a:off x="240" y="2496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9" name="Rectangle 51"/>
            <p:cNvSpPr>
              <a:spLocks noChangeArrowheads="1"/>
            </p:cNvSpPr>
            <p:nvPr/>
          </p:nvSpPr>
          <p:spPr bwMode="auto">
            <a:xfrm>
              <a:off x="-105" y="3504"/>
              <a:ext cx="969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Negative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0" name="Rectangle 52"/>
            <p:cNvSpPr>
              <a:spLocks noChangeArrowheads="1"/>
            </p:cNvSpPr>
            <p:nvPr/>
          </p:nvSpPr>
          <p:spPr bwMode="auto">
            <a:xfrm>
              <a:off x="1248" y="2016"/>
              <a:ext cx="921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Positive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1" name="Rectangle 53"/>
            <p:cNvSpPr>
              <a:spLocks noChangeArrowheads="1"/>
            </p:cNvSpPr>
            <p:nvPr/>
          </p:nvSpPr>
          <p:spPr bwMode="auto">
            <a:xfrm>
              <a:off x="1152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54"/>
            <p:cNvSpPr>
              <a:spLocks noChangeArrowheads="1"/>
            </p:cNvSpPr>
            <p:nvPr/>
          </p:nvSpPr>
          <p:spPr bwMode="auto">
            <a:xfrm>
              <a:off x="720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Rectangle 55"/>
            <p:cNvSpPr>
              <a:spLocks noChangeArrowheads="1"/>
            </p:cNvSpPr>
            <p:nvPr/>
          </p:nvSpPr>
          <p:spPr bwMode="auto">
            <a:xfrm>
              <a:off x="1152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Freeform 56"/>
            <p:cNvSpPr>
              <a:spLocks/>
            </p:cNvSpPr>
            <p:nvPr/>
          </p:nvSpPr>
          <p:spPr bwMode="auto">
            <a:xfrm rot="5400000" flipH="1">
              <a:off x="1176" y="2424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Freeform 57"/>
            <p:cNvSpPr>
              <a:spLocks/>
            </p:cNvSpPr>
            <p:nvPr/>
          </p:nvSpPr>
          <p:spPr bwMode="auto">
            <a:xfrm rot="16200000" flipH="1">
              <a:off x="744" y="2808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58"/>
            <p:cNvSpPr>
              <a:spLocks noChangeShapeType="1"/>
            </p:cNvSpPr>
            <p:nvPr/>
          </p:nvSpPr>
          <p:spPr bwMode="auto">
            <a:xfrm flipV="1">
              <a:off x="672" y="3072"/>
              <a:ext cx="144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59"/>
            <p:cNvSpPr>
              <a:spLocks noChangeShapeType="1"/>
            </p:cNvSpPr>
            <p:nvPr/>
          </p:nvSpPr>
          <p:spPr bwMode="auto">
            <a:xfrm flipH="1">
              <a:off x="1440" y="22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60"/>
            <p:cNvSpPr>
              <a:spLocks noChangeArrowheads="1"/>
            </p:cNvSpPr>
            <p:nvPr/>
          </p:nvSpPr>
          <p:spPr bwMode="auto">
            <a:xfrm>
              <a:off x="144" y="2159"/>
              <a:ext cx="97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dirty="0" err="1">
                  <a:solidFill>
                    <a:schemeClr val="tx2"/>
                  </a:solidFill>
                  <a:latin typeface="Calibri" pitchFamily="34" charset="0"/>
                </a:rPr>
                <a:t>TAdd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(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u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 , 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v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35302" y="4953000"/>
            <a:ext cx="551010" cy="36353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8970" y="5619690"/>
            <a:ext cx="551010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88394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5908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28737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Goal: Computing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But, exact results can be bigger than </a:t>
            </a:r>
            <a:r>
              <a:rPr lang="en-US" b="0" i="1" dirty="0" err="1" smtClean="0"/>
              <a:t>w</a:t>
            </a:r>
            <a:r>
              <a:rPr lang="en-US" b="0" i="1" dirty="0" smtClean="0"/>
              <a:t> </a:t>
            </a:r>
            <a:r>
              <a:rPr lang="en-US" dirty="0" smtClean="0"/>
              <a:t>bits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2">
              <a:defRPr/>
            </a:pPr>
            <a:r>
              <a:rPr lang="en-US" b="0" dirty="0" smtClean="0"/>
              <a:t>Result range: 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 (negative): Up to 2</a:t>
            </a:r>
            <a:r>
              <a:rPr lang="en-US" i="1" dirty="0" smtClean="0"/>
              <a:t>w</a:t>
            </a:r>
            <a:r>
              <a:rPr lang="en-US" dirty="0" smtClean="0"/>
              <a:t>-1 bits</a:t>
            </a:r>
          </a:p>
          <a:p>
            <a:pPr lvl="2">
              <a:defRPr/>
            </a:pPr>
            <a:r>
              <a:rPr lang="en-US" b="0" dirty="0" smtClean="0"/>
              <a:t>Result range</a:t>
            </a:r>
            <a:r>
              <a:rPr lang="en-US" b="0" i="1" dirty="0" smtClean="0"/>
              <a:t>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1">
              <a:defRPr/>
            </a:pPr>
            <a:r>
              <a:rPr lang="en-US" dirty="0" smtClean="0"/>
              <a:t>Two’s complement max (positive): 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smtClean="0"/>
              <a:t>TMin</a:t>
            </a:r>
            <a:r>
              <a:rPr lang="en-US" i="1" baseline="-25000" dirty="0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lvl="2">
              <a:defRPr/>
            </a:pPr>
            <a:r>
              <a:rPr lang="en-US" b="0" dirty="0" smtClean="0"/>
              <a:t>Result range: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eaLnBrk="1" hangingPunct="1">
              <a:defRPr/>
            </a:pPr>
            <a:r>
              <a:rPr lang="en-US" dirty="0" smtClean="0"/>
              <a:t>So, maintaining exact results…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is done in software, if needed</a:t>
            </a:r>
          </a:p>
          <a:p>
            <a:pPr lvl="2">
              <a:defRPr/>
            </a:pPr>
            <a:r>
              <a:rPr lang="en-US" dirty="0" smtClean="0"/>
              <a:t>e.g., by “arbitrary precision” arithmetic packages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368935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smtClean="0"/>
              <a:t>UMult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  ·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UMult</a:t>
            </a:r>
            <a:r>
              <a:rPr lang="en-US" b="0" i="1" baseline="-25000">
                <a:latin typeface="Times" pitchFamily="18" charset="0"/>
              </a:rPr>
              <a:t>w</a:t>
            </a:r>
            <a:r>
              <a:rPr lang="en-US" b="0">
                <a:latin typeface="Times" pitchFamily="18" charset="0"/>
              </a:rPr>
              <a:t>(</a:t>
            </a:r>
            <a:r>
              <a:rPr lang="en-US" b="0" i="1">
                <a:latin typeface="Times" pitchFamily="18" charset="0"/>
              </a:rPr>
              <a:t>u</a:t>
            </a:r>
            <a:r>
              <a:rPr lang="en-US" b="0">
                <a:latin typeface="Times" pitchFamily="18" charset="0"/>
              </a:rPr>
              <a:t> , </a:t>
            </a:r>
            <a:r>
              <a:rPr lang="en-US" b="0" i="1">
                <a:latin typeface="Times" pitchFamily="18" charset="0"/>
              </a:rPr>
              <a:t>v</a:t>
            </a:r>
            <a:r>
              <a:rPr lang="en-US" b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69" name="Rectangle 5"/>
          <p:cNvSpPr>
            <a:spLocks/>
          </p:cNvSpPr>
          <p:nvPr/>
        </p:nvSpPr>
        <p:spPr bwMode="auto">
          <a:xfrm>
            <a:off x="2895600" y="5350589"/>
            <a:ext cx="3221395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   1110 1001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*          1101 0101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>
            <a:off x="2925483" y="6036389"/>
            <a:ext cx="3094317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1" name="Rectangle 13"/>
          <p:cNvSpPr>
            <a:spLocks/>
          </p:cNvSpPr>
          <p:nvPr/>
        </p:nvSpPr>
        <p:spPr bwMode="auto">
          <a:xfrm>
            <a:off x="2895600" y="6007020"/>
            <a:ext cx="3221896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1100 0001 1101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1101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2" name="Rectangle 13"/>
          <p:cNvSpPr>
            <a:spLocks/>
          </p:cNvSpPr>
          <p:nvPr/>
        </p:nvSpPr>
        <p:spPr bwMode="auto">
          <a:xfrm>
            <a:off x="2895600" y="6371431"/>
            <a:ext cx="3221395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   1101 1101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2925484" y="6376511"/>
            <a:ext cx="309431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4" name="Rectangle 5"/>
          <p:cNvSpPr>
            <a:spLocks/>
          </p:cNvSpPr>
          <p:nvPr/>
        </p:nvSpPr>
        <p:spPr bwMode="auto">
          <a:xfrm>
            <a:off x="6351193" y="5350589"/>
            <a:ext cx="913070" cy="7181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E9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*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D5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5" name="Line 6"/>
          <p:cNvSpPr>
            <a:spLocks noChangeShapeType="1"/>
          </p:cNvSpPr>
          <p:nvPr/>
        </p:nvSpPr>
        <p:spPr bwMode="auto">
          <a:xfrm>
            <a:off x="6427393" y="6036389"/>
            <a:ext cx="73540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6" name="Rectangle 13"/>
          <p:cNvSpPr>
            <a:spLocks/>
          </p:cNvSpPr>
          <p:nvPr/>
        </p:nvSpPr>
        <p:spPr bwMode="auto">
          <a:xfrm>
            <a:off x="6351193" y="6007020"/>
            <a:ext cx="913070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C1DD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7" name="Rectangle 13"/>
          <p:cNvSpPr>
            <a:spLocks/>
          </p:cNvSpPr>
          <p:nvPr/>
        </p:nvSpPr>
        <p:spPr bwMode="auto">
          <a:xfrm>
            <a:off x="6351193" y="6371431"/>
            <a:ext cx="913070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DD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427392" y="6376511"/>
            <a:ext cx="735407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9" name="Rectangle 5"/>
          <p:cNvSpPr>
            <a:spLocks/>
          </p:cNvSpPr>
          <p:nvPr/>
        </p:nvSpPr>
        <p:spPr bwMode="auto">
          <a:xfrm>
            <a:off x="7602937" y="5350589"/>
            <a:ext cx="1220847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223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*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213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80" name="Line 6"/>
          <p:cNvSpPr>
            <a:spLocks noChangeShapeType="1"/>
          </p:cNvSpPr>
          <p:nvPr/>
        </p:nvSpPr>
        <p:spPr bwMode="auto">
          <a:xfrm>
            <a:off x="7679136" y="6036389"/>
            <a:ext cx="1007663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81" name="Rectangle 13"/>
          <p:cNvSpPr>
            <a:spLocks/>
          </p:cNvSpPr>
          <p:nvPr/>
        </p:nvSpPr>
        <p:spPr bwMode="auto">
          <a:xfrm>
            <a:off x="7602937" y="6007020"/>
            <a:ext cx="1220847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47499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82" name="Rectangle 13"/>
          <p:cNvSpPr>
            <a:spLocks/>
          </p:cNvSpPr>
          <p:nvPr/>
        </p:nvSpPr>
        <p:spPr bwMode="auto">
          <a:xfrm>
            <a:off x="7602937" y="6371431"/>
            <a:ext cx="1220847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221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83" name="Line 6"/>
          <p:cNvSpPr>
            <a:spLocks noChangeShapeType="1"/>
          </p:cNvSpPr>
          <p:nvPr/>
        </p:nvSpPr>
        <p:spPr bwMode="auto">
          <a:xfrm>
            <a:off x="7679136" y="6376511"/>
            <a:ext cx="1007663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 animBg="1"/>
      <p:bldP spid="71" grpId="0"/>
      <p:bldP spid="72" grpId="0"/>
      <p:bldP spid="73" grpId="0" animBg="1"/>
      <p:bldP spid="74" grpId="0"/>
      <p:bldP spid="75" grpId="0" animBg="1"/>
      <p:bldP spid="76" grpId="0"/>
      <p:bldP spid="77" grpId="0"/>
      <p:bldP spid="78" grpId="0" animBg="1"/>
      <p:bldP spid="79" grpId="0"/>
      <p:bldP spid="80" grpId="0" animBg="1"/>
      <p:bldP spid="81" grpId="0"/>
      <p:bldP spid="82" grpId="0"/>
      <p:bldP spid="8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320040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high order </a:t>
            </a:r>
            <a:r>
              <a:rPr lang="en-US" b="0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21920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67640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143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1600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1981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1600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13360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19812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59080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24384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0574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243840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TMult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13360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64" name="Rectangle 5"/>
          <p:cNvSpPr>
            <a:spLocks/>
          </p:cNvSpPr>
          <p:nvPr/>
        </p:nvSpPr>
        <p:spPr bwMode="auto">
          <a:xfrm>
            <a:off x="7430830" y="5350589"/>
            <a:ext cx="1220847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-23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*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-43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" name="Line 6"/>
          <p:cNvSpPr>
            <a:spLocks noChangeShapeType="1"/>
          </p:cNvSpPr>
          <p:nvPr/>
        </p:nvSpPr>
        <p:spPr bwMode="auto">
          <a:xfrm>
            <a:off x="7507030" y="6036389"/>
            <a:ext cx="106547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6" name="Rectangle 13"/>
          <p:cNvSpPr>
            <a:spLocks/>
          </p:cNvSpPr>
          <p:nvPr/>
        </p:nvSpPr>
        <p:spPr bwMode="auto">
          <a:xfrm>
            <a:off x="7430830" y="6007020"/>
            <a:ext cx="122102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989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" name="Rectangle 13"/>
          <p:cNvSpPr>
            <a:spLocks/>
          </p:cNvSpPr>
          <p:nvPr/>
        </p:nvSpPr>
        <p:spPr bwMode="auto">
          <a:xfrm>
            <a:off x="7430830" y="6371431"/>
            <a:ext cx="1220847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-35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" name="Line 6"/>
          <p:cNvSpPr>
            <a:spLocks noChangeShapeType="1"/>
          </p:cNvSpPr>
          <p:nvPr/>
        </p:nvSpPr>
        <p:spPr bwMode="auto">
          <a:xfrm>
            <a:off x="7507030" y="6376511"/>
            <a:ext cx="106547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9" name="Rectangle 5"/>
          <p:cNvSpPr>
            <a:spLocks/>
          </p:cNvSpPr>
          <p:nvPr/>
        </p:nvSpPr>
        <p:spPr bwMode="auto">
          <a:xfrm>
            <a:off x="2895600" y="5350589"/>
            <a:ext cx="3221395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   1110 1001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*          1101 0101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>
            <a:off x="2925483" y="6036389"/>
            <a:ext cx="3094317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1" name="Rectangle 13"/>
          <p:cNvSpPr>
            <a:spLocks/>
          </p:cNvSpPr>
          <p:nvPr/>
        </p:nvSpPr>
        <p:spPr bwMode="auto">
          <a:xfrm>
            <a:off x="2895600" y="6007020"/>
            <a:ext cx="3221896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0000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0011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1101 1101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2" name="Rectangle 13"/>
          <p:cNvSpPr>
            <a:spLocks/>
          </p:cNvSpPr>
          <p:nvPr/>
        </p:nvSpPr>
        <p:spPr bwMode="auto">
          <a:xfrm>
            <a:off x="2895600" y="6371431"/>
            <a:ext cx="3221395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   1101 1101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2925484" y="6376511"/>
            <a:ext cx="309431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4" name="Rectangle 5"/>
          <p:cNvSpPr>
            <a:spLocks/>
          </p:cNvSpPr>
          <p:nvPr/>
        </p:nvSpPr>
        <p:spPr bwMode="auto">
          <a:xfrm>
            <a:off x="6351193" y="5350589"/>
            <a:ext cx="913070" cy="7181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E9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*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D5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5" name="Line 6"/>
          <p:cNvSpPr>
            <a:spLocks noChangeShapeType="1"/>
          </p:cNvSpPr>
          <p:nvPr/>
        </p:nvSpPr>
        <p:spPr bwMode="auto">
          <a:xfrm>
            <a:off x="6427393" y="6036389"/>
            <a:ext cx="73540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6" name="Rectangle 13"/>
          <p:cNvSpPr>
            <a:spLocks/>
          </p:cNvSpPr>
          <p:nvPr/>
        </p:nvSpPr>
        <p:spPr bwMode="auto">
          <a:xfrm>
            <a:off x="6351193" y="6007020"/>
            <a:ext cx="913196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03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DD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7" name="Rectangle 13"/>
          <p:cNvSpPr>
            <a:spLocks/>
          </p:cNvSpPr>
          <p:nvPr/>
        </p:nvSpPr>
        <p:spPr bwMode="auto">
          <a:xfrm>
            <a:off x="6351193" y="6371431"/>
            <a:ext cx="913070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DD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427392" y="6376511"/>
            <a:ext cx="735407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  <p:bldP spid="66" grpId="0"/>
      <p:bldP spid="67" grpId="0"/>
      <p:bldP spid="68" grpId="0" animBg="1"/>
      <p:bldP spid="69" grpId="0"/>
      <p:bldP spid="70" grpId="0" animBg="1"/>
      <p:bldP spid="71" grpId="0"/>
      <p:bldP spid="72" grpId="0"/>
      <p:bldP spid="73" grpId="0" animBg="1"/>
      <p:bldP spid="74" grpId="0"/>
      <p:bldP spid="75" grpId="0" animBg="1"/>
      <p:bldP spid="76" grpId="0"/>
      <p:bldP spid="77" grpId="0"/>
      <p:bldP spid="7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k</a:t>
            </a:r>
            <a:r>
              <a:rPr lang="en-US" b="1" dirty="0" smtClean="0"/>
              <a:t> </a:t>
            </a:r>
            <a:r>
              <a:rPr lang="en-US" dirty="0" smtClean="0"/>
              <a:t>gives </a:t>
            </a:r>
            <a:r>
              <a:rPr lang="en-US" b="1" dirty="0" smtClean="0">
                <a:latin typeface="Courier New" pitchFamily="49" charset="0"/>
              </a:rPr>
              <a:t>u *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(u &lt;&lt; 5) – (u &lt;&lt; 3)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514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2971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438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2895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276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2895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276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3733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352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2667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3795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3795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latin typeface="Times" pitchFamily="18" charset="0"/>
              </a:rPr>
              <a:t>UMult</a:t>
            </a:r>
            <a:r>
              <a:rPr lang="en-US" sz="1600" b="0" i="1" baseline="-25000">
                <a:latin typeface="Times" pitchFamily="18" charset="0"/>
              </a:rPr>
              <a:t>w</a:t>
            </a:r>
            <a:r>
              <a:rPr lang="en-US" sz="1600" b="0">
                <a:latin typeface="Times" pitchFamily="18" charset="0"/>
              </a:rPr>
              <a:t>(</a:t>
            </a:r>
            <a:r>
              <a:rPr lang="en-US" sz="1600" b="0" i="1">
                <a:latin typeface="Times" pitchFamily="18" charset="0"/>
              </a:rPr>
              <a:t>u</a:t>
            </a:r>
            <a:r>
              <a:rPr lang="en-US" sz="1600" b="0">
                <a:latin typeface="Times" pitchFamily="18" charset="0"/>
              </a:rPr>
              <a:t> , 2</a:t>
            </a:r>
            <a:r>
              <a:rPr lang="en-US" sz="1600" b="0" i="1" baseline="30000">
                <a:latin typeface="Times" pitchFamily="18" charset="0"/>
              </a:rPr>
              <a:t>k</a:t>
            </a:r>
            <a:r>
              <a:rPr lang="en-US" sz="1600" b="0"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057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429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429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066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latin typeface="Times" pitchFamily="18" charset="0"/>
              </a:rPr>
              <a:t>TMult</a:t>
            </a:r>
            <a:r>
              <a:rPr lang="en-US" sz="1600" b="0" i="1" baseline="-25000" dirty="0" err="1">
                <a:latin typeface="Times" pitchFamily="18" charset="0"/>
              </a:rPr>
              <a:t>w</a:t>
            </a:r>
            <a:r>
              <a:rPr lang="en-US" sz="1600" b="0" dirty="0">
                <a:latin typeface="Times" pitchFamily="18" charset="0"/>
              </a:rPr>
              <a:t>(</a:t>
            </a:r>
            <a:r>
              <a:rPr lang="en-US" sz="1600" b="0" i="1" dirty="0">
                <a:latin typeface="Times" pitchFamily="18" charset="0"/>
              </a:rPr>
              <a:t>u</a:t>
            </a:r>
            <a:r>
              <a:rPr lang="en-US" sz="1600" b="0" dirty="0">
                <a:latin typeface="Times" pitchFamily="18" charset="0"/>
              </a:rPr>
              <a:t> , 2</a:t>
            </a:r>
            <a:r>
              <a:rPr lang="en-US" sz="1600" b="0" i="1" baseline="30000" dirty="0">
                <a:latin typeface="Times" pitchFamily="18" charset="0"/>
              </a:rPr>
              <a:t>k</a:t>
            </a:r>
            <a:r>
              <a:rPr lang="en-US" sz="1600" b="0" dirty="0"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3886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3886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 </a:t>
            </a:r>
            <a:r>
              <a:rPr lang="en-US" dirty="0" smtClean="0">
                <a:cs typeface="Courier New"/>
              </a:rPr>
              <a:t>First Assignment: Data Lab</a:t>
            </a:r>
            <a:endParaRPr lang="en-US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77338" y="990600"/>
            <a:ext cx="7896225" cy="4972050"/>
          </a:xfrm>
          <a:ln/>
        </p:spPr>
        <p:txBody>
          <a:bodyPr/>
          <a:lstStyle/>
          <a:p>
            <a:pPr marL="292100" indent="-292100">
              <a:spcBef>
                <a:spcPts val="2400"/>
              </a:spcBef>
            </a:pPr>
            <a:r>
              <a:rPr lang="en-US" dirty="0" smtClean="0"/>
              <a:t>Due: Thursday</a:t>
            </a:r>
            <a:r>
              <a:rPr lang="en-US" dirty="0"/>
              <a:t>, </a:t>
            </a:r>
            <a:r>
              <a:rPr lang="en-US" dirty="0" smtClean="0"/>
              <a:t>Sept. 15th </a:t>
            </a:r>
            <a:r>
              <a:rPr lang="en-US" dirty="0"/>
              <a:t>2016, 11:59:00 </a:t>
            </a:r>
            <a:r>
              <a:rPr lang="en-US" dirty="0" smtClean="0"/>
              <a:t>pm</a:t>
            </a:r>
          </a:p>
          <a:p>
            <a:pPr marL="292100" indent="-292100">
              <a:spcBef>
                <a:spcPts val="2400"/>
              </a:spcBef>
            </a:pPr>
            <a:r>
              <a:rPr lang="en-US" dirty="0"/>
              <a:t>Last Possible Time to Turn in: </a:t>
            </a:r>
            <a:r>
              <a:rPr lang="en-US" dirty="0" smtClean="0"/>
              <a:t>Sunday, Sept. 18th, </a:t>
            </a:r>
            <a:r>
              <a:rPr lang="en-US" dirty="0"/>
              <a:t>11:59PM</a:t>
            </a:r>
            <a:endParaRPr lang="en-US" dirty="0" smtClean="0"/>
          </a:p>
          <a:p>
            <a:pPr marL="292100" indent="-292100">
              <a:spcBef>
                <a:spcPts val="2400"/>
              </a:spcBef>
            </a:pPr>
            <a:r>
              <a:rPr lang="en-US" dirty="0" smtClean="0"/>
              <a:t>Read the instructions carefully: </a:t>
            </a:r>
            <a:r>
              <a:rPr lang="en-US" dirty="0" err="1" smtClean="0"/>
              <a:t>writeup</a:t>
            </a:r>
            <a:r>
              <a:rPr lang="en-US" dirty="0" smtClean="0"/>
              <a:t>, </a:t>
            </a:r>
            <a:r>
              <a:rPr lang="en-US" dirty="0" err="1" smtClean="0"/>
              <a:t>bits.c</a:t>
            </a:r>
            <a:r>
              <a:rPr lang="en-US" dirty="0" smtClean="0"/>
              <a:t>, </a:t>
            </a:r>
            <a:r>
              <a:rPr lang="en-US" dirty="0" err="1" smtClean="0"/>
              <a:t>tests.c</a:t>
            </a:r>
            <a:endParaRPr lang="en-US" dirty="0" smtClean="0"/>
          </a:p>
          <a:p>
            <a:pPr marL="292100" indent="-292100">
              <a:spcBef>
                <a:spcPts val="2400"/>
              </a:spcBef>
            </a:pPr>
            <a:r>
              <a:rPr lang="en-US" dirty="0" smtClean="0"/>
              <a:t>Seek help</a:t>
            </a:r>
          </a:p>
          <a:p>
            <a:pPr marL="692150" lvl="1" indent="-292100">
              <a:spcBef>
                <a:spcPts val="2400"/>
              </a:spcBef>
            </a:pPr>
            <a:r>
              <a:rPr lang="en-US" dirty="0"/>
              <a:t>O</a:t>
            </a:r>
            <a:r>
              <a:rPr lang="en-US" dirty="0" smtClean="0"/>
              <a:t>ffice hours already running</a:t>
            </a:r>
          </a:p>
          <a:p>
            <a:pPr marL="692150" lvl="1" indent="-292100">
              <a:spcBef>
                <a:spcPts val="2400"/>
              </a:spcBef>
            </a:pPr>
            <a:r>
              <a:rPr lang="en-US" dirty="0" smtClean="0"/>
              <a:t>Recitation, Monday Sept. 12</a:t>
            </a:r>
          </a:p>
          <a:p>
            <a:pPr marL="292100" indent="-292100">
              <a:spcBef>
                <a:spcPts val="2400"/>
              </a:spcBef>
            </a:pPr>
            <a:r>
              <a:rPr lang="en-US" dirty="0" smtClean="0"/>
              <a:t>Based on Lecture 2, 3 , and 4 (CS:APP Chapter 2)</a:t>
            </a:r>
          </a:p>
          <a:p>
            <a:pPr marL="292100" indent="-292100">
              <a:spcBef>
                <a:spcPts val="2400"/>
              </a:spcBef>
            </a:pPr>
            <a:r>
              <a:rPr lang="en-US" dirty="0" smtClean="0"/>
              <a:t>After today’s lecture you know everything for the integer problems, float problems covered on Tuesday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72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u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63" name="Document" r:id="rId4" imgW="7988300" imgH="1651000" progId="Word.Document.8">
                  <p:embed/>
                </p:oleObj>
              </mc:Choice>
              <mc:Fallback>
                <p:oleObj name="Document" r:id="rId4" imgW="7988300" imgH="16510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149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0</a:t>
            </a:r>
            <a:endParaRPr lang="en-US" sz="1800" b="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566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Power-of-2 Divide with Shift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x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arithmetic shift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Rounds wrong direction when </a:t>
            </a:r>
            <a:r>
              <a:rPr lang="en-US" b="1" dirty="0" smtClean="0">
                <a:latin typeface="Courier New" pitchFamily="49" charset="0"/>
              </a:rPr>
              <a:t>u &lt; 0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3962400" y="29622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41910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2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48768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105400" y="341947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334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6248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6477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41910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352800" y="28860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352800" y="334327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4" name="Line 17"/>
          <p:cNvSpPr>
            <a:spLocks noChangeShapeType="1"/>
          </p:cNvSpPr>
          <p:nvPr/>
        </p:nvSpPr>
        <p:spPr bwMode="auto">
          <a:xfrm>
            <a:off x="2209800" y="37242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2971800" y="334327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3060700" y="3800475"/>
            <a:ext cx="6461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533400" y="3800475"/>
            <a:ext cx="113188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Division: 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533400" y="3114675"/>
            <a:ext cx="12652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</a:t>
            </a:r>
          </a:p>
        </p:txBody>
      </p:sp>
      <p:sp>
        <p:nvSpPr>
          <p:cNvPr id="14359" name="Rectangle 22"/>
          <p:cNvSpPr>
            <a:spLocks noChangeArrowheads="1"/>
          </p:cNvSpPr>
          <p:nvPr/>
        </p:nvSpPr>
        <p:spPr bwMode="auto">
          <a:xfrm>
            <a:off x="55626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4360" name="Rectangle 23"/>
          <p:cNvSpPr>
            <a:spLocks noChangeArrowheads="1"/>
          </p:cNvSpPr>
          <p:nvPr/>
        </p:nvSpPr>
        <p:spPr bwMode="auto">
          <a:xfrm>
            <a:off x="5029200" y="25812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4419600" y="29622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34000" y="2962275"/>
            <a:ext cx="1371600" cy="228600"/>
            <a:chOff x="3744" y="1488"/>
            <a:chExt cx="864" cy="144"/>
          </a:xfrm>
        </p:grpSpPr>
        <p:sp>
          <p:nvSpPr>
            <p:cNvPr id="14392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3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4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5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53340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55626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64770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6" name="Rectangle 33"/>
          <p:cNvSpPr>
            <a:spLocks noChangeArrowheads="1"/>
          </p:cNvSpPr>
          <p:nvPr/>
        </p:nvSpPr>
        <p:spPr bwMode="auto">
          <a:xfrm>
            <a:off x="5791200" y="38766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7" name="Rectangle 34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48768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9" name="Rectangle 36"/>
          <p:cNvSpPr>
            <a:spLocks noChangeArrowheads="1"/>
          </p:cNvSpPr>
          <p:nvPr/>
        </p:nvSpPr>
        <p:spPr bwMode="auto">
          <a:xfrm>
            <a:off x="5105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0" name="Rectangle 37"/>
          <p:cNvSpPr>
            <a:spLocks noChangeArrowheads="1"/>
          </p:cNvSpPr>
          <p:nvPr/>
        </p:nvSpPr>
        <p:spPr bwMode="auto">
          <a:xfrm>
            <a:off x="4191000" y="38766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781800" y="3876675"/>
            <a:ext cx="1371600" cy="228600"/>
            <a:chOff x="4416" y="2256"/>
            <a:chExt cx="864" cy="144"/>
          </a:xfrm>
        </p:grpSpPr>
        <p:sp>
          <p:nvSpPr>
            <p:cNvPr id="14388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89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0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1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72" name="Line 43"/>
          <p:cNvSpPr>
            <a:spLocks noChangeShapeType="1"/>
          </p:cNvSpPr>
          <p:nvPr/>
        </p:nvSpPr>
        <p:spPr bwMode="auto">
          <a:xfrm>
            <a:off x="2209800" y="42576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44"/>
          <p:cNvSpPr>
            <a:spLocks noChangeArrowheads="1"/>
          </p:cNvSpPr>
          <p:nvPr/>
        </p:nvSpPr>
        <p:spPr bwMode="auto">
          <a:xfrm>
            <a:off x="1603375" y="4267200"/>
            <a:ext cx="22828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 err="1">
                <a:latin typeface="Times" pitchFamily="18" charset="0"/>
              </a:rPr>
              <a:t>RoundDown</a:t>
            </a:r>
            <a:r>
              <a:rPr lang="en-US" sz="2000" b="0" dirty="0">
                <a:latin typeface="Times" pitchFamily="18" charset="0"/>
              </a:rPr>
              <a:t>(</a:t>
            </a:r>
            <a:r>
              <a:rPr lang="en-US" sz="2000" b="0" i="1" dirty="0">
                <a:latin typeface="Times" pitchFamily="18" charset="0"/>
              </a:rPr>
              <a:t>x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r>
              <a:rPr lang="en-US" b="0" dirty="0">
                <a:latin typeface="Times" pitchFamily="18" charset="0"/>
                <a:sym typeface="Symbol" pitchFamily="18" charset="2"/>
              </a:rPr>
              <a:t>)</a:t>
            </a:r>
            <a:endParaRPr lang="en-US" b="0" dirty="0">
              <a:latin typeface="Times" pitchFamily="18" charset="0"/>
            </a:endParaRPr>
          </a:p>
        </p:txBody>
      </p:sp>
      <p:sp>
        <p:nvSpPr>
          <p:cNvPr id="14374" name="Rectangle 45"/>
          <p:cNvSpPr>
            <a:spLocks noChangeArrowheads="1"/>
          </p:cNvSpPr>
          <p:nvPr/>
        </p:nvSpPr>
        <p:spPr bwMode="auto">
          <a:xfrm>
            <a:off x="53340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5" name="Rectangle 46"/>
          <p:cNvSpPr>
            <a:spLocks noChangeArrowheads="1"/>
          </p:cNvSpPr>
          <p:nvPr/>
        </p:nvSpPr>
        <p:spPr bwMode="auto">
          <a:xfrm>
            <a:off x="55626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6" name="Rectangle 47"/>
          <p:cNvSpPr>
            <a:spLocks noChangeArrowheads="1"/>
          </p:cNvSpPr>
          <p:nvPr/>
        </p:nvSpPr>
        <p:spPr bwMode="auto">
          <a:xfrm>
            <a:off x="64770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7" name="Rectangle 48"/>
          <p:cNvSpPr>
            <a:spLocks noChangeArrowheads="1"/>
          </p:cNvSpPr>
          <p:nvPr/>
        </p:nvSpPr>
        <p:spPr bwMode="auto">
          <a:xfrm>
            <a:off x="5791200" y="44100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78" name="Text Box 49"/>
          <p:cNvSpPr txBox="1">
            <a:spLocks noChangeArrowheads="1"/>
          </p:cNvSpPr>
          <p:nvPr/>
        </p:nvSpPr>
        <p:spPr bwMode="auto">
          <a:xfrm>
            <a:off x="533400" y="4333875"/>
            <a:ext cx="898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Result:</a:t>
            </a:r>
          </a:p>
        </p:txBody>
      </p:sp>
      <p:sp>
        <p:nvSpPr>
          <p:cNvPr id="14379" name="Text Box 50"/>
          <p:cNvSpPr txBox="1">
            <a:spLocks noChangeArrowheads="1"/>
          </p:cNvSpPr>
          <p:nvPr/>
        </p:nvSpPr>
        <p:spPr bwMode="auto">
          <a:xfrm>
            <a:off x="6629400" y="3800475"/>
            <a:ext cx="2619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.</a:t>
            </a:r>
          </a:p>
        </p:txBody>
      </p:sp>
      <p:sp>
        <p:nvSpPr>
          <p:cNvPr id="14380" name="Text Box 51"/>
          <p:cNvSpPr txBox="1">
            <a:spLocks noChangeArrowheads="1"/>
          </p:cNvSpPr>
          <p:nvPr/>
        </p:nvSpPr>
        <p:spPr bwMode="auto">
          <a:xfrm>
            <a:off x="6934200" y="2886075"/>
            <a:ext cx="169545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4381" name="Line 52"/>
          <p:cNvSpPr>
            <a:spLocks noChangeShapeType="1"/>
          </p:cNvSpPr>
          <p:nvPr/>
        </p:nvSpPr>
        <p:spPr bwMode="auto">
          <a:xfrm flipH="1">
            <a:off x="6781800" y="326707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Rectangle 53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3" name="Rectangle 54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84" name="Rectangle 55"/>
          <p:cNvSpPr>
            <a:spLocks noChangeArrowheads="1"/>
          </p:cNvSpPr>
          <p:nvPr/>
        </p:nvSpPr>
        <p:spPr bwMode="auto">
          <a:xfrm>
            <a:off x="48768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5" name="Rectangle 56"/>
          <p:cNvSpPr>
            <a:spLocks noChangeArrowheads="1"/>
          </p:cNvSpPr>
          <p:nvPr/>
        </p:nvSpPr>
        <p:spPr bwMode="auto">
          <a:xfrm>
            <a:off x="5105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6" name="Rectangle 57"/>
          <p:cNvSpPr>
            <a:spLocks noChangeArrowheads="1"/>
          </p:cNvSpPr>
          <p:nvPr/>
        </p:nvSpPr>
        <p:spPr bwMode="auto">
          <a:xfrm>
            <a:off x="4191000" y="44100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87" name="Rectangle 58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graphicFrame>
        <p:nvGraphicFramePr>
          <p:cNvPr id="14338" name="Object 59"/>
          <p:cNvGraphicFramePr>
            <a:graphicFrameLocks noChangeAspect="1"/>
          </p:cNvGraphicFramePr>
          <p:nvPr/>
        </p:nvGraphicFramePr>
        <p:xfrm>
          <a:off x="687388" y="4983162"/>
          <a:ext cx="7670800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7" name="Document" r:id="rId4" imgW="7848600" imgH="1651000" progId="Word.Document.8">
                  <p:embed/>
                </p:oleObj>
              </mc:Choice>
              <mc:Fallback>
                <p:oleObj name="Document" r:id="rId4" imgW="7848600" imgH="16510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983162"/>
                        <a:ext cx="7670800" cy="164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47213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2" grpId="0" animBg="1"/>
      <p:bldP spid="14372" grpId="1" animBg="1"/>
      <p:bldP spid="14373" grpId="0"/>
      <p:bldP spid="14374" grpId="0" animBg="1"/>
      <p:bldP spid="14375" grpId="0" animBg="1"/>
      <p:bldP spid="14376" grpId="0" animBg="1"/>
      <p:bldP spid="14377" grpId="0" animBg="1"/>
      <p:bldP spid="14378" grpId="0"/>
      <p:bldP spid="14379" grpId="0"/>
      <p:bldP spid="14380" grpId="0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533400"/>
            <a:ext cx="70818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Negative Number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Want  </a:t>
            </a:r>
            <a:r>
              <a:rPr lang="en-US" b="1" dirty="0" smtClean="0">
                <a:sym typeface="Symbol" pitchFamily="18" charset="2"/>
              </a:rPr>
              <a:t>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    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smtClean="0"/>
              <a:t>Round Toward 0)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Compute as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(x+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</a:t>
            </a:r>
            <a:r>
              <a:rPr lang="en-US" b="1" dirty="0" smtClean="0">
                <a:latin typeface="Courier New" pitchFamily="49" charset="0"/>
              </a:rPr>
              <a:t>-1)/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In C: </a:t>
            </a:r>
            <a:r>
              <a:rPr lang="en-US" b="1" dirty="0" smtClean="0">
                <a:latin typeface="Courier New" pitchFamily="49" charset="0"/>
              </a:rPr>
              <a:t>(x + (1&lt;&lt;k)-1) &gt;&gt; k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Biases dividend toward 0</a:t>
            </a:r>
          </a:p>
          <a:p>
            <a:pPr lvl="2"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tabLst>
                <a:tab pos="2971800" algn="l"/>
              </a:tabLst>
              <a:defRPr/>
            </a:pPr>
            <a:r>
              <a:rPr lang="en-US" dirty="0" smtClean="0">
                <a:effectLst/>
              </a:rPr>
              <a:t>Case 1: No rounding</a:t>
            </a:r>
            <a:endParaRPr lang="en-US" dirty="0" smtClean="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3813175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114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0292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5257800" y="5105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486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400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434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05200" y="3813175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3505200" y="5029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2362200" y="5410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24200" y="5029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2895600" y="5486400"/>
            <a:ext cx="1042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7150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222850" y="3518950"/>
            <a:ext cx="2984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i="1">
                <a:latin typeface="Times" pitchFamily="18" charset="0"/>
              </a:rPr>
              <a:t>k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114800" y="38893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3434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52578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572000" y="38893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5486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64008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6629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5715000" y="3889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54864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57150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86" name="Rectangle 30"/>
          <p:cNvSpPr>
            <a:spLocks noChangeArrowheads="1"/>
          </p:cNvSpPr>
          <p:nvPr/>
        </p:nvSpPr>
        <p:spPr bwMode="auto">
          <a:xfrm>
            <a:off x="66294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5943600" y="5562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50292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5257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343400" y="55626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6781800" y="5486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7086600" y="4572000"/>
            <a:ext cx="144642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6934200" y="4953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6" name="Rectangle 40"/>
          <p:cNvSpPr>
            <a:spLocks noChangeArrowheads="1"/>
          </p:cNvSpPr>
          <p:nvPr/>
        </p:nvSpPr>
        <p:spPr bwMode="auto">
          <a:xfrm>
            <a:off x="4114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50292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5257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5486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6400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6629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43434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3" name="Rectangle 47"/>
          <p:cNvSpPr>
            <a:spLocks noChangeArrowheads="1"/>
          </p:cNvSpPr>
          <p:nvPr/>
        </p:nvSpPr>
        <p:spPr bwMode="auto">
          <a:xfrm>
            <a:off x="3100388" y="4194175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57150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010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6" name="Rectangle 50"/>
          <p:cNvSpPr>
            <a:spLocks noChangeArrowheads="1"/>
          </p:cNvSpPr>
          <p:nvPr/>
        </p:nvSpPr>
        <p:spPr bwMode="auto">
          <a:xfrm>
            <a:off x="79248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8153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7239000" y="55626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25146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4343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45720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6400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5715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1219200" y="6110288"/>
            <a:ext cx="30519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has no effect</a:t>
            </a:r>
          </a:p>
        </p:txBody>
      </p:sp>
    </p:spTree>
    <p:extLst>
      <p:ext uri="{BB962C8B-B14F-4D97-AF65-F5344CB8AC3E}">
        <p14:creationId xmlns:p14="http://schemas.microsoft.com/office/powerpoint/2010/main" val="8687587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/>
      <p:bldP spid="45070" grpId="0"/>
      <p:bldP spid="45071" grpId="0" animBg="1"/>
      <p:bldP spid="45072" grpId="0"/>
      <p:bldP spid="45073" grpId="0"/>
      <p:bldP spid="45074" grpId="0" animBg="1"/>
      <p:bldP spid="45075" grpId="0"/>
      <p:bldP spid="45076" grpId="0" animBg="1"/>
      <p:bldP spid="45077" grpId="0" animBg="1"/>
      <p:bldP spid="45078" grpId="0" animBg="1"/>
      <p:bldP spid="45079" grpId="0" animBg="1"/>
      <p:bldP spid="45080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6" grpId="0" animBg="1"/>
      <p:bldP spid="45087" grpId="0" animBg="1"/>
      <p:bldP spid="45088" grpId="0" animBg="1"/>
      <p:bldP spid="45089" grpId="0" animBg="1"/>
      <p:bldP spid="45090" grpId="0" animBg="1"/>
      <p:bldP spid="45091" grpId="0" animBg="1"/>
      <p:bldP spid="45092" grpId="0"/>
      <p:bldP spid="45093" grpId="0"/>
      <p:bldP spid="45094" grpId="0" animBg="1"/>
      <p:bldP spid="45095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1" grpId="0" animBg="1"/>
      <p:bldP spid="45102" grpId="0" animBg="1"/>
      <p:bldP spid="45103" grpId="0"/>
      <p:bldP spid="45104" grpId="0" animBg="1"/>
      <p:bldP spid="45105" grpId="0" animBg="1"/>
      <p:bldP spid="45106" grpId="0" animBg="1"/>
      <p:bldP spid="45107" grpId="0" animBg="1"/>
      <p:bldP spid="45108" grpId="0" animBg="1"/>
      <p:bldP spid="45109" grpId="0" animBg="1"/>
      <p:bldP spid="45110" grpId="0" animBg="1"/>
      <p:bldP spid="45111" grpId="0" animBg="1"/>
      <p:bldP spid="45112" grpId="0" animBg="1"/>
      <p:bldP spid="45113" grpId="0" animBg="1"/>
      <p:bldP spid="45114" grpId="0" animBg="1"/>
      <p:bldP spid="45115" grpId="0" animBg="1"/>
      <p:bldP spid="45116" grpId="0" animBg="1"/>
      <p:bldP spid="45117" grpId="0" animBg="1"/>
      <p:bldP spid="451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22312"/>
            <a:ext cx="78819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 (Cont.)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1910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04800" y="1597025"/>
            <a:ext cx="23721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Case 2: Rounding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2672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1910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191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572000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47244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46482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37338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1148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4648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4102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</p:spTree>
    <p:extLst>
      <p:ext uri="{BB962C8B-B14F-4D97-AF65-F5344CB8AC3E}">
        <p14:creationId xmlns:p14="http://schemas.microsoft.com/office/powerpoint/2010/main" val="25042111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6" grpId="0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4" grpId="0"/>
      <p:bldP spid="46095" grpId="0" animBg="1"/>
      <p:bldP spid="46096" grpId="0"/>
      <p:bldP spid="46097" grpId="0"/>
      <p:bldP spid="46098" grpId="0" animBg="1"/>
      <p:bldP spid="46108" grpId="0" animBg="1"/>
      <p:bldP spid="46109" grpId="0" animBg="1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nimBg="1"/>
      <p:bldP spid="46116" grpId="0"/>
      <p:bldP spid="46117" grpId="0"/>
      <p:bldP spid="46118" grpId="0" animBg="1"/>
      <p:bldP spid="46119" grpId="0" animBg="1"/>
      <p:bldP spid="46138" grpId="0"/>
      <p:bldP spid="46139" grpId="0" animBg="1"/>
      <p:bldP spid="46140" grpId="0" animBg="1"/>
      <p:bldP spid="46141" grpId="0" animBg="1"/>
      <p:bldP spid="46142" grpId="0" animBg="1"/>
      <p:bldP spid="46143" grpId="0" animBg="1"/>
      <p:bldP spid="46144" grpId="0"/>
      <p:bldP spid="46145" grpId="0" animBg="1"/>
      <p:bldP spid="4614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Negation: Complement &amp; Increment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143000"/>
            <a:ext cx="785495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Negate through complement and increase</a:t>
            </a:r>
            <a:br>
              <a:rPr lang="en-US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Example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Observation: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~x + x == 1111…111 == -1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03537" y="2819401"/>
            <a:ext cx="2971800" cy="1604963"/>
            <a:chOff x="2160" y="1968"/>
            <a:chExt cx="1872" cy="101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91"/>
              <a:chOff x="2448" y="1968"/>
              <a:chExt cx="1536" cy="291"/>
            </a:xfrm>
          </p:grpSpPr>
          <p:sp>
            <p:nvSpPr>
              <p:cNvPr id="31777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8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9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0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1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2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3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4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5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49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 x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91"/>
              <a:chOff x="2448" y="2448"/>
              <a:chExt cx="1536" cy="291"/>
            </a:xfrm>
          </p:grpSpPr>
          <p:sp>
            <p:nvSpPr>
              <p:cNvPr id="31768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69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0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1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2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3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4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5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6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02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~x</a:t>
                </a:r>
              </a:p>
            </p:txBody>
          </p:sp>
        </p:grpSp>
        <p:sp>
          <p:nvSpPr>
            <p:cNvPr id="31756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latin typeface="Calibri" pitchFamily="34" charset="0"/>
                </a:rPr>
                <a:t>+</a:t>
              </a:r>
            </a:p>
          </p:txBody>
        </p:sp>
        <p:sp>
          <p:nvSpPr>
            <p:cNvPr id="31757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>
                <a:latin typeface="Calibri" pitchFamily="34" charset="0"/>
              </a:endParaRP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91"/>
              <a:chOff x="2448" y="1968"/>
              <a:chExt cx="1536" cy="291"/>
            </a:xfrm>
          </p:grpSpPr>
          <p:sp>
            <p:nvSpPr>
              <p:cNvPr id="31759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0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1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2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3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4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5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6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7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74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-1</a:t>
                </a:r>
              </a:p>
            </p:txBody>
          </p:sp>
        </p:grpSp>
      </p:grpSp>
      <p:graphicFrame>
        <p:nvGraphicFramePr>
          <p:cNvPr id="3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186318"/>
              </p:ext>
            </p:extLst>
          </p:nvPr>
        </p:nvGraphicFramePr>
        <p:xfrm>
          <a:off x="1143000" y="5074940"/>
          <a:ext cx="6015038" cy="209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5" name="Document" r:id="rId4" imgW="6184900" imgH="2108200" progId="Word.Document.8">
                  <p:embed/>
                </p:oleObj>
              </mc:Choice>
              <mc:Fallback>
                <p:oleObj name="Document" r:id="rId4" imgW="6184900" imgH="21082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074940"/>
                        <a:ext cx="6015038" cy="209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838200" y="4572000"/>
            <a:ext cx="13869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15213</a:t>
            </a:r>
          </a:p>
        </p:txBody>
      </p:sp>
    </p:spTree>
    <p:extLst>
      <p:ext uri="{BB962C8B-B14F-4D97-AF65-F5344CB8AC3E}">
        <p14:creationId xmlns:p14="http://schemas.microsoft.com/office/powerpoint/2010/main" val="71876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2564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Complement &amp; Increment Examples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143000" y="3657600"/>
            <a:ext cx="6296025" cy="2611438"/>
            <a:chOff x="1143000" y="1257300"/>
            <a:chExt cx="6296025" cy="2611438"/>
          </a:xfrm>
        </p:grpSpPr>
        <p:graphicFrame>
          <p:nvGraphicFramePr>
            <p:cNvPr id="6146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6154"/>
                </p:ext>
              </p:extLst>
            </p:nvPr>
          </p:nvGraphicFramePr>
          <p:xfrm>
            <a:off x="1450975" y="1828800"/>
            <a:ext cx="5988050" cy="2039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769" name="Document" r:id="rId4" imgW="6177018" imgH="2105264" progId="Word.Document.8">
                    <p:embed/>
                  </p:oleObj>
                </mc:Choice>
                <mc:Fallback>
                  <p:oleObj name="Document" r:id="rId4" imgW="6177018" imgH="2105264" progId="Word.Documen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50975" y="1828800"/>
                          <a:ext cx="5988050" cy="2039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9" name="Text Box 4"/>
            <p:cNvSpPr txBox="1">
              <a:spLocks noChangeArrowheads="1"/>
            </p:cNvSpPr>
            <p:nvPr/>
          </p:nvSpPr>
          <p:spPr bwMode="auto">
            <a:xfrm>
              <a:off x="1143000" y="1257300"/>
              <a:ext cx="1279517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x = </a:t>
              </a:r>
              <a:r>
                <a:rPr lang="en-US" dirty="0" err="1" smtClean="0">
                  <a:latin typeface="Calibri" pitchFamily="34" charset="0"/>
                </a:rPr>
                <a:t>TMin</a:t>
              </a:r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43000" y="1524000"/>
            <a:ext cx="6210300" cy="1854200"/>
            <a:chOff x="1143000" y="3746500"/>
            <a:chExt cx="6210300" cy="1854200"/>
          </a:xfrm>
        </p:grpSpPr>
        <p:graphicFrame>
          <p:nvGraphicFramePr>
            <p:cNvPr id="6147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3338330"/>
                </p:ext>
              </p:extLst>
            </p:nvPr>
          </p:nvGraphicFramePr>
          <p:xfrm>
            <a:off x="1447800" y="4241800"/>
            <a:ext cx="5905500" cy="1358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770" name="Document" r:id="rId6" imgW="6083300" imgH="1371600" progId="Word.Document.8">
                    <p:embed/>
                  </p:oleObj>
                </mc:Choice>
                <mc:Fallback>
                  <p:oleObj name="Document" r:id="rId6" imgW="6083300" imgH="1371600" progId="Word.Documen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7800" y="4241800"/>
                          <a:ext cx="5905500" cy="1358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54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1143000" y="3746500"/>
              <a:ext cx="792205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alibri" pitchFamily="34" charset="0"/>
                </a:rPr>
                <a:t>x = 0</a:t>
              </a:r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439295" y="5638800"/>
            <a:ext cx="36356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Canonical counter example</a:t>
            </a:r>
          </a:p>
        </p:txBody>
      </p:sp>
    </p:spTree>
    <p:extLst>
      <p:ext uri="{BB962C8B-B14F-4D97-AF65-F5344CB8AC3E}">
        <p14:creationId xmlns:p14="http://schemas.microsoft.com/office/powerpoint/2010/main" val="63269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b="1" dirty="0" smtClean="0"/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Addition:</a:t>
            </a:r>
          </a:p>
          <a:p>
            <a:pPr lvl="1"/>
            <a:r>
              <a:rPr lang="en-US" dirty="0" smtClean="0"/>
              <a:t>Unsigned/signed: Normal addition followed by truncate,</a:t>
            </a:r>
            <a:br>
              <a:rPr lang="en-US" dirty="0" smtClean="0"/>
            </a:br>
            <a:r>
              <a:rPr lang="en-US" dirty="0" smtClean="0"/>
              <a:t>same operation on bit level</a:t>
            </a:r>
          </a:p>
          <a:p>
            <a:pPr lvl="1"/>
            <a:r>
              <a:rPr lang="en-US" dirty="0" smtClean="0"/>
              <a:t>Unsigned: addition mod 2</a:t>
            </a:r>
            <a:r>
              <a:rPr lang="en-US" baseline="30000" dirty="0" smtClean="0"/>
              <a:t>w</a:t>
            </a:r>
          </a:p>
          <a:p>
            <a:pPr lvl="2"/>
            <a:r>
              <a:rPr lang="en-US" dirty="0" smtClean="0"/>
              <a:t>Mathematical addition + possible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1"/>
            <a:r>
              <a:rPr lang="en-US" dirty="0" smtClean="0"/>
              <a:t>Signed: modified addition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  <a:p>
            <a:pPr lvl="2"/>
            <a:r>
              <a:rPr lang="en-US" dirty="0" smtClean="0"/>
              <a:t>Mathematical addition + possible addition or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Unsigned/signed: Normal multiplication followed by truncate, same operation on bit level</a:t>
            </a:r>
          </a:p>
          <a:p>
            <a:pPr lvl="1"/>
            <a:r>
              <a:rPr lang="en-US" dirty="0" smtClean="0"/>
              <a:t>Unsigned: multiplication mod 2</a:t>
            </a:r>
            <a:r>
              <a:rPr lang="en-US" baseline="30000" dirty="0" smtClean="0"/>
              <a:t>w</a:t>
            </a:r>
          </a:p>
          <a:p>
            <a:pPr lvl="1"/>
            <a:r>
              <a:rPr lang="en-US" dirty="0" smtClean="0"/>
              <a:t>Signed: modified multiplication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Don’t</a:t>
            </a:r>
            <a:r>
              <a:rPr lang="en-US" dirty="0" smtClean="0"/>
              <a:t> use without understanding implications</a:t>
            </a:r>
          </a:p>
          <a:p>
            <a:pPr lvl="1" eaLnBrk="1" hangingPunct="1">
              <a:defRPr/>
            </a:pPr>
            <a:r>
              <a:rPr lang="en-US" dirty="0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Can be very subtle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#define DELTA </a:t>
            </a:r>
            <a:r>
              <a:rPr lang="en-US" sz="1800" b="1" dirty="0" err="1" smtClean="0">
                <a:latin typeface="Courier New" pitchFamily="49" charset="0"/>
              </a:rPr>
              <a:t>sizeof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</a:t>
            </a:r>
          </a:p>
          <a:p>
            <a:pPr lvl="2"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-DELTA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-= DELTA)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. . 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Counting Down with Unsigned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Proper way to use unsigned as loop index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</a:rPr>
              <a:t>&lt;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800" b="1" dirty="0" smtClean="0">
                <a:latin typeface="Courier New" pitchFamily="49" charset="0"/>
              </a:rPr>
              <a:t>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See Robert </a:t>
            </a:r>
            <a:r>
              <a:rPr lang="en-US" dirty="0" err="1" smtClean="0"/>
              <a:t>Seacord</a:t>
            </a:r>
            <a:r>
              <a:rPr lang="en-US" dirty="0" smtClean="0"/>
              <a:t>, </a:t>
            </a:r>
            <a:r>
              <a:rPr lang="en-US" i="1" dirty="0" smtClean="0"/>
              <a:t>Secure Coding in C and C++</a:t>
            </a:r>
          </a:p>
          <a:p>
            <a:pPr lvl="1">
              <a:defRPr/>
            </a:pPr>
            <a:r>
              <a:rPr lang="en-US" dirty="0" smtClean="0"/>
              <a:t>C Standard guarantees that unsigned addition will behave like modular arithmetic</a:t>
            </a:r>
          </a:p>
          <a:p>
            <a:pPr lvl="2">
              <a:defRPr/>
            </a:pPr>
            <a:r>
              <a:rPr lang="en-US" dirty="0" smtClean="0"/>
              <a:t>0 – 1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err="1" smtClean="0">
                <a:sym typeface="Wingdings"/>
              </a:rPr>
              <a:t>UMax</a:t>
            </a:r>
            <a:endParaRPr lang="en-US" i="1" dirty="0" smtClean="0">
              <a:sym typeface="Wingdings"/>
            </a:endParaRPr>
          </a:p>
          <a:p>
            <a:pPr>
              <a:defRPr/>
            </a:pPr>
            <a:r>
              <a:rPr lang="en-US" dirty="0" smtClean="0"/>
              <a:t>Even better</a:t>
            </a:r>
            <a:endParaRPr lang="en-US" dirty="0"/>
          </a:p>
          <a:p>
            <a:pPr lvl="2">
              <a:buNone/>
              <a:defRPr/>
            </a:pP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</a:rPr>
              <a:t>size_t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>
                <a:latin typeface="Courier New" pitchFamily="49" charset="0"/>
              </a:rPr>
              <a:t>for (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 = cnt-2;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&lt; </a:t>
            </a:r>
            <a:r>
              <a:rPr lang="en-US" sz="1800" b="1" dirty="0" err="1">
                <a:latin typeface="Courier New" pitchFamily="49" charset="0"/>
              </a:rPr>
              <a:t>cnt</a:t>
            </a:r>
            <a:r>
              <a:rPr lang="en-US" sz="1800" b="1" dirty="0">
                <a:latin typeface="Courier New" pitchFamily="49" charset="0"/>
              </a:rPr>
              <a:t>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--)</a:t>
            </a:r>
          </a:p>
          <a:p>
            <a:pPr lvl="2">
              <a:buNone/>
              <a:defRPr/>
            </a:pPr>
            <a:r>
              <a:rPr lang="en-US" sz="1800" b="1" dirty="0">
                <a:latin typeface="Courier New" pitchFamily="49" charset="0"/>
              </a:rPr>
              <a:t>  a[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] += a[i+1]</a:t>
            </a:r>
            <a:r>
              <a:rPr lang="en-US" sz="1800" b="1" dirty="0" smtClean="0">
                <a:latin typeface="Courier New" pitchFamily="49" charset="0"/>
              </a:rPr>
              <a:t>;</a:t>
            </a:r>
            <a:endParaRPr lang="en-US" sz="1800" b="1" dirty="0">
              <a:latin typeface="Courier New" pitchFamily="49" charset="0"/>
            </a:endParaRPr>
          </a:p>
          <a:p>
            <a:pPr lvl="1">
              <a:defRPr/>
            </a:pPr>
            <a:r>
              <a:rPr lang="en-US" sz="1800" dirty="0" smtClean="0"/>
              <a:t>Data type </a:t>
            </a:r>
            <a:r>
              <a:rPr lang="en-US" sz="1800" b="1" dirty="0" err="1" smtClean="0">
                <a:latin typeface="Courier New"/>
                <a:cs typeface="Courier New"/>
              </a:rPr>
              <a:t>size_t</a:t>
            </a:r>
            <a:r>
              <a:rPr lang="en-US" sz="1800" dirty="0" smtClean="0"/>
              <a:t> defined as unsigned value with length = word size</a:t>
            </a:r>
          </a:p>
          <a:p>
            <a:pPr lvl="1">
              <a:defRPr/>
            </a:pPr>
            <a:r>
              <a:rPr lang="en-US" sz="1800" dirty="0" smtClean="0"/>
              <a:t>Code will work even if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/>
              <a:t> = </a:t>
            </a:r>
            <a:r>
              <a:rPr lang="en-US" sz="1800" i="1" dirty="0" err="1" smtClean="0"/>
              <a:t>UMax</a:t>
            </a:r>
            <a:endParaRPr lang="en-US" sz="1800" i="1" dirty="0" smtClean="0"/>
          </a:p>
          <a:p>
            <a:pPr lvl="1">
              <a:defRPr/>
            </a:pPr>
            <a:r>
              <a:rPr lang="en-US" sz="1800" dirty="0" smtClean="0"/>
              <a:t>What if </a:t>
            </a:r>
            <a:r>
              <a:rPr lang="en-US" sz="1800" b="1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/>
              <a:t> is signed and &lt; 0?</a:t>
            </a:r>
            <a:endParaRPr lang="en-US" sz="1800" dirty="0"/>
          </a:p>
          <a:p>
            <a:pPr lvl="2">
              <a:buNone/>
              <a:defRPr/>
            </a:pPr>
            <a:endParaRPr lang="en-US" sz="1800" b="1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495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Boot Camp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Tonight, Tuesday, Sept. 6</a:t>
            </a:r>
          </a:p>
          <a:p>
            <a:pPr lvl="1"/>
            <a:r>
              <a:rPr lang="en-US" dirty="0" smtClean="0"/>
              <a:t>7:30-9:00 pm</a:t>
            </a:r>
          </a:p>
          <a:p>
            <a:pPr lvl="1"/>
            <a:r>
              <a:rPr lang="en-US" dirty="0" smtClean="0"/>
              <a:t>Rashid Auditorium</a:t>
            </a:r>
          </a:p>
          <a:p>
            <a:pPr lvl="1"/>
            <a:endParaRPr lang="en-US" dirty="0"/>
          </a:p>
          <a:p>
            <a:r>
              <a:rPr lang="en-US" dirty="0" smtClean="0"/>
              <a:t>Bring your laptop</a:t>
            </a:r>
          </a:p>
          <a:p>
            <a:endParaRPr lang="en-US" dirty="0"/>
          </a:p>
          <a:p>
            <a:r>
              <a:rPr lang="en-US" dirty="0" smtClean="0"/>
              <a:t>Open to undergrads and masters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23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Why Should I Use Unsigned? (cont.)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 smtClean="0"/>
              <a:t>Logical right shift, no sign extension</a:t>
            </a:r>
          </a:p>
          <a:p>
            <a:pPr>
              <a:defRPr/>
            </a:pPr>
            <a:r>
              <a:rPr lang="en-US" i="1" dirty="0"/>
              <a:t>Do</a:t>
            </a:r>
            <a:r>
              <a:rPr lang="en-US" dirty="0"/>
              <a:t> Use </a:t>
            </a:r>
            <a:r>
              <a:rPr lang="en-US" dirty="0" smtClean="0"/>
              <a:t>In System Programming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Bit masks, device commands,…</a:t>
            </a:r>
            <a:endParaRPr lang="en-US" dirty="0"/>
          </a:p>
          <a:p>
            <a:pPr lvl="1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25663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Arithmetic Example</a:t>
            </a:r>
            <a:endParaRPr lang="en-US" dirty="0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6742113" y="794567"/>
            <a:ext cx="1851025" cy="4591050"/>
            <a:chOff x="0" y="0"/>
            <a:chExt cx="1166" cy="2891"/>
          </a:xfrm>
        </p:grpSpPr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9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15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10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14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11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14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14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13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14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14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14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5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13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6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13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7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13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8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13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9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13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20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12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21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12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22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12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23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12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24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12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5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11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6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11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7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11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8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11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9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11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30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10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31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10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32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10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33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10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4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10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5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9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6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9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37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9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38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9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39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9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0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8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1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8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2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8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8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4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8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5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7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6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7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7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7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8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7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9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7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50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6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51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6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52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6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53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6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54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6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55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5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56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5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  <p:sp>
        <p:nvSpPr>
          <p:cNvPr id="169" name="Rectangle 168"/>
          <p:cNvSpPr/>
          <p:nvPr/>
        </p:nvSpPr>
        <p:spPr bwMode="auto">
          <a:xfrm>
            <a:off x="599740" y="1460711"/>
            <a:ext cx="4962781" cy="21337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70" name="Rectangle 5"/>
          <p:cNvSpPr>
            <a:spLocks/>
          </p:cNvSpPr>
          <p:nvPr/>
        </p:nvSpPr>
        <p:spPr bwMode="auto">
          <a:xfrm>
            <a:off x="819917" y="2038132"/>
            <a:ext cx="1990288" cy="7181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1111 0011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+  0101 0010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1" name="Line 6"/>
          <p:cNvSpPr>
            <a:spLocks noChangeShapeType="1"/>
          </p:cNvSpPr>
          <p:nvPr/>
        </p:nvSpPr>
        <p:spPr bwMode="auto">
          <a:xfrm>
            <a:off x="849800" y="2723932"/>
            <a:ext cx="1861979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72" name="Rectangle 13"/>
          <p:cNvSpPr>
            <a:spLocks/>
          </p:cNvSpPr>
          <p:nvPr/>
        </p:nvSpPr>
        <p:spPr bwMode="auto">
          <a:xfrm>
            <a:off x="819917" y="2694563"/>
            <a:ext cx="1990288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1 0100 0101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3" name="Rectangle 13"/>
          <p:cNvSpPr>
            <a:spLocks/>
          </p:cNvSpPr>
          <p:nvPr/>
        </p:nvSpPr>
        <p:spPr bwMode="auto">
          <a:xfrm>
            <a:off x="819917" y="3058974"/>
            <a:ext cx="1990288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0101 0101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4" name="Line 6"/>
          <p:cNvSpPr>
            <a:spLocks noChangeShapeType="1"/>
          </p:cNvSpPr>
          <p:nvPr/>
        </p:nvSpPr>
        <p:spPr bwMode="auto">
          <a:xfrm>
            <a:off x="849801" y="3064054"/>
            <a:ext cx="1861978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75" name="Rectangle 5"/>
          <p:cNvSpPr>
            <a:spLocks/>
          </p:cNvSpPr>
          <p:nvPr/>
        </p:nvSpPr>
        <p:spPr bwMode="auto">
          <a:xfrm>
            <a:off x="3158661" y="2038132"/>
            <a:ext cx="759182" cy="7181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F3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+ 52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6" name="Line 6"/>
          <p:cNvSpPr>
            <a:spLocks noChangeShapeType="1"/>
          </p:cNvSpPr>
          <p:nvPr/>
        </p:nvSpPr>
        <p:spPr bwMode="auto">
          <a:xfrm>
            <a:off x="3234861" y="2723932"/>
            <a:ext cx="5969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77" name="Rectangle 13"/>
          <p:cNvSpPr>
            <a:spLocks/>
          </p:cNvSpPr>
          <p:nvPr/>
        </p:nvSpPr>
        <p:spPr bwMode="auto">
          <a:xfrm>
            <a:off x="3158661" y="2694563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145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8" name="Rectangle 13"/>
          <p:cNvSpPr>
            <a:spLocks/>
          </p:cNvSpPr>
          <p:nvPr/>
        </p:nvSpPr>
        <p:spPr bwMode="auto">
          <a:xfrm>
            <a:off x="3158661" y="3058974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45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9" name="Line 6"/>
          <p:cNvSpPr>
            <a:spLocks noChangeShapeType="1"/>
          </p:cNvSpPr>
          <p:nvPr/>
        </p:nvSpPr>
        <p:spPr bwMode="auto">
          <a:xfrm>
            <a:off x="3234861" y="3064054"/>
            <a:ext cx="5969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0" name="Rectangle 5"/>
          <p:cNvSpPr>
            <a:spLocks/>
          </p:cNvSpPr>
          <p:nvPr/>
        </p:nvSpPr>
        <p:spPr bwMode="auto">
          <a:xfrm>
            <a:off x="4410405" y="2038132"/>
            <a:ext cx="913070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243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+  82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1" name="Line 6"/>
          <p:cNvSpPr>
            <a:spLocks noChangeShapeType="1"/>
          </p:cNvSpPr>
          <p:nvPr/>
        </p:nvSpPr>
        <p:spPr bwMode="auto">
          <a:xfrm>
            <a:off x="4486605" y="2723932"/>
            <a:ext cx="76505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2" name="Rectangle 13"/>
          <p:cNvSpPr>
            <a:spLocks/>
          </p:cNvSpPr>
          <p:nvPr/>
        </p:nvSpPr>
        <p:spPr bwMode="auto">
          <a:xfrm>
            <a:off x="4410405" y="2694563"/>
            <a:ext cx="913070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325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3" name="Rectangle 13"/>
          <p:cNvSpPr>
            <a:spLocks/>
          </p:cNvSpPr>
          <p:nvPr/>
        </p:nvSpPr>
        <p:spPr bwMode="auto">
          <a:xfrm>
            <a:off x="4410405" y="3058974"/>
            <a:ext cx="913070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69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4" name="Line 6"/>
          <p:cNvSpPr>
            <a:spLocks noChangeShapeType="1"/>
          </p:cNvSpPr>
          <p:nvPr/>
        </p:nvSpPr>
        <p:spPr bwMode="auto">
          <a:xfrm>
            <a:off x="4486605" y="3064054"/>
            <a:ext cx="76505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599740" y="1551138"/>
            <a:ext cx="2185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nsigned char</a:t>
            </a:r>
          </a:p>
        </p:txBody>
      </p:sp>
      <p:sp>
        <p:nvSpPr>
          <p:cNvPr id="203" name="Rectangle 202"/>
          <p:cNvSpPr/>
          <p:nvPr/>
        </p:nvSpPr>
        <p:spPr bwMode="auto">
          <a:xfrm>
            <a:off x="599740" y="4022244"/>
            <a:ext cx="4962781" cy="21337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04" name="Rectangle 5"/>
          <p:cNvSpPr>
            <a:spLocks/>
          </p:cNvSpPr>
          <p:nvPr/>
        </p:nvSpPr>
        <p:spPr bwMode="auto">
          <a:xfrm>
            <a:off x="819917" y="4599665"/>
            <a:ext cx="1990288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0001 1001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*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0000 0010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05" name="Line 6"/>
          <p:cNvSpPr>
            <a:spLocks noChangeShapeType="1"/>
          </p:cNvSpPr>
          <p:nvPr/>
        </p:nvSpPr>
        <p:spPr bwMode="auto">
          <a:xfrm>
            <a:off x="849800" y="5285465"/>
            <a:ext cx="1861979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06" name="Rectangle 13"/>
          <p:cNvSpPr>
            <a:spLocks/>
          </p:cNvSpPr>
          <p:nvPr/>
        </p:nvSpPr>
        <p:spPr bwMode="auto">
          <a:xfrm>
            <a:off x="819917" y="5256096"/>
            <a:ext cx="1990288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0 0011 0010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07" name="Rectangle 13"/>
          <p:cNvSpPr>
            <a:spLocks/>
          </p:cNvSpPr>
          <p:nvPr/>
        </p:nvSpPr>
        <p:spPr bwMode="auto">
          <a:xfrm>
            <a:off x="819917" y="5620507"/>
            <a:ext cx="1990288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</a:t>
            </a:r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0011 0010</a:t>
            </a:r>
          </a:p>
        </p:txBody>
      </p:sp>
      <p:sp>
        <p:nvSpPr>
          <p:cNvPr id="208" name="Line 6"/>
          <p:cNvSpPr>
            <a:spLocks noChangeShapeType="1"/>
          </p:cNvSpPr>
          <p:nvPr/>
        </p:nvSpPr>
        <p:spPr bwMode="auto">
          <a:xfrm>
            <a:off x="849801" y="5625587"/>
            <a:ext cx="1861978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09" name="Rectangle 5"/>
          <p:cNvSpPr>
            <a:spLocks/>
          </p:cNvSpPr>
          <p:nvPr/>
        </p:nvSpPr>
        <p:spPr bwMode="auto">
          <a:xfrm>
            <a:off x="3158661" y="4599665"/>
            <a:ext cx="759182" cy="7181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19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*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02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0" name="Line 6"/>
          <p:cNvSpPr>
            <a:spLocks noChangeShapeType="1"/>
          </p:cNvSpPr>
          <p:nvPr/>
        </p:nvSpPr>
        <p:spPr bwMode="auto">
          <a:xfrm>
            <a:off x="3234861" y="5285465"/>
            <a:ext cx="5969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11" name="Rectangle 13"/>
          <p:cNvSpPr>
            <a:spLocks/>
          </p:cNvSpPr>
          <p:nvPr/>
        </p:nvSpPr>
        <p:spPr bwMode="auto">
          <a:xfrm>
            <a:off x="3158661" y="5256096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032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2" name="Rectangle 13"/>
          <p:cNvSpPr>
            <a:spLocks/>
          </p:cNvSpPr>
          <p:nvPr/>
        </p:nvSpPr>
        <p:spPr bwMode="auto">
          <a:xfrm>
            <a:off x="3158661" y="5620507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32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3" name="Line 6"/>
          <p:cNvSpPr>
            <a:spLocks noChangeShapeType="1"/>
          </p:cNvSpPr>
          <p:nvPr/>
        </p:nvSpPr>
        <p:spPr bwMode="auto">
          <a:xfrm>
            <a:off x="3234861" y="5625587"/>
            <a:ext cx="5969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14" name="Rectangle 5"/>
          <p:cNvSpPr>
            <a:spLocks/>
          </p:cNvSpPr>
          <p:nvPr/>
        </p:nvSpPr>
        <p:spPr bwMode="auto">
          <a:xfrm>
            <a:off x="4410405" y="4599665"/>
            <a:ext cx="759182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25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*  2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5" name="Line 6"/>
          <p:cNvSpPr>
            <a:spLocks noChangeShapeType="1"/>
          </p:cNvSpPr>
          <p:nvPr/>
        </p:nvSpPr>
        <p:spPr bwMode="auto">
          <a:xfrm>
            <a:off x="4486605" y="5285465"/>
            <a:ext cx="618795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16" name="Rectangle 13"/>
          <p:cNvSpPr>
            <a:spLocks/>
          </p:cNvSpPr>
          <p:nvPr/>
        </p:nvSpPr>
        <p:spPr bwMode="auto">
          <a:xfrm>
            <a:off x="4410405" y="5256096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50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7" name="Rectangle 13"/>
          <p:cNvSpPr>
            <a:spLocks/>
          </p:cNvSpPr>
          <p:nvPr/>
        </p:nvSpPr>
        <p:spPr bwMode="auto">
          <a:xfrm>
            <a:off x="4410405" y="5620507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50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8" name="Line 6"/>
          <p:cNvSpPr>
            <a:spLocks noChangeShapeType="1"/>
          </p:cNvSpPr>
          <p:nvPr/>
        </p:nvSpPr>
        <p:spPr bwMode="auto">
          <a:xfrm>
            <a:off x="4486605" y="5625587"/>
            <a:ext cx="618795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599740" y="4112671"/>
            <a:ext cx="2185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nsigned char</a:t>
            </a:r>
          </a:p>
        </p:txBody>
      </p:sp>
    </p:spTree>
    <p:extLst>
      <p:ext uri="{BB962C8B-B14F-4D97-AF65-F5344CB8AC3E}">
        <p14:creationId xmlns:p14="http://schemas.microsoft.com/office/powerpoint/2010/main" val="3473026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/>
      <p:bldP spid="172" grpId="0"/>
      <p:bldP spid="173" grpId="0"/>
      <p:bldP spid="177" grpId="0"/>
      <p:bldP spid="178" grpId="0"/>
      <p:bldP spid="180" grpId="0"/>
      <p:bldP spid="181" grpId="0" animBg="1"/>
      <p:bldP spid="182" grpId="0"/>
      <p:bldP spid="183" grpId="0"/>
      <p:bldP spid="184" grpId="0" animBg="1"/>
      <p:bldP spid="204" grpId="0"/>
      <p:bldP spid="206" grpId="0"/>
      <p:bldP spid="207" grpId="0"/>
      <p:bldP spid="211" grpId="0"/>
      <p:bldP spid="212" grpId="0"/>
      <p:bldP spid="214" grpId="0"/>
      <p:bldP spid="215" grpId="0" animBg="1"/>
      <p:bldP spid="216" grpId="0"/>
      <p:bldP spid="217" grpId="0"/>
      <p:bldP spid="21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/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228601" y="2809875"/>
            <a:ext cx="8686800" cy="3743325"/>
          </a:xfrm>
        </p:spPr>
        <p:txBody>
          <a:bodyPr/>
          <a:lstStyle/>
          <a:p>
            <a:pPr eaLnBrk="1" hangingPunct="1"/>
            <a:r>
              <a:rPr lang="en-US" dirty="0"/>
              <a:t>Programs</a:t>
            </a:r>
            <a:r>
              <a:rPr lang="en-US" dirty="0" smtClean="0"/>
              <a:t> refer </a:t>
            </a:r>
            <a:r>
              <a:rPr lang="en-US" dirty="0"/>
              <a:t>to</a:t>
            </a:r>
            <a:r>
              <a:rPr lang="en-US" dirty="0" smtClean="0"/>
              <a:t> data by address</a:t>
            </a:r>
          </a:p>
          <a:p>
            <a:pPr marL="552450" lvl="1" eaLnBrk="1" hangingPunct="1"/>
            <a:r>
              <a:rPr lang="en-US" dirty="0" smtClean="0"/>
              <a:t>Conceptually, envision it as a very </a:t>
            </a:r>
            <a:r>
              <a:rPr lang="en-US" dirty="0"/>
              <a:t>large array of </a:t>
            </a:r>
            <a:r>
              <a:rPr lang="en-US" dirty="0" smtClean="0"/>
              <a:t>bytes</a:t>
            </a:r>
          </a:p>
          <a:p>
            <a:pPr marL="952500" lvl="2"/>
            <a:r>
              <a:rPr lang="en-US" dirty="0" smtClean="0"/>
              <a:t>In reality, it’s not, but can think of it that way</a:t>
            </a:r>
          </a:p>
          <a:p>
            <a:pPr marL="552450" lvl="1" eaLnBrk="1" hangingPunct="1"/>
            <a:r>
              <a:rPr lang="en-US" dirty="0" smtClean="0"/>
              <a:t>An address is like an index into that array</a:t>
            </a:r>
          </a:p>
          <a:p>
            <a:pPr marL="952500" lvl="2"/>
            <a:r>
              <a:rPr lang="en-US" dirty="0" smtClean="0"/>
              <a:t>and, a pointer variable stores an address</a:t>
            </a:r>
          </a:p>
          <a:p>
            <a:pPr marL="952500" lvl="2"/>
            <a:endParaRPr lang="en-US" dirty="0" smtClean="0"/>
          </a:p>
          <a:p>
            <a:pPr marL="152400"/>
            <a:r>
              <a:rPr lang="en-US" dirty="0" smtClean="0"/>
              <a:t>Note: system </a:t>
            </a:r>
            <a:r>
              <a:rPr lang="en-US" dirty="0"/>
              <a:t>provides</a:t>
            </a:r>
            <a:r>
              <a:rPr lang="en-US" dirty="0" smtClean="0"/>
              <a:t> private address spaces to each “</a:t>
            </a:r>
            <a:r>
              <a:rPr lang="en-US" dirty="0"/>
              <a:t>process”</a:t>
            </a:r>
            <a:endParaRPr lang="en-US" dirty="0" smtClean="0"/>
          </a:p>
          <a:p>
            <a:pPr marL="438150" lvl="1"/>
            <a:r>
              <a:rPr lang="en-US" dirty="0" smtClean="0"/>
              <a:t>Think of a process as a program </a:t>
            </a:r>
            <a:r>
              <a:rPr lang="en-US" dirty="0"/>
              <a:t>being executed</a:t>
            </a:r>
            <a:endParaRPr lang="en-US" dirty="0" smtClean="0"/>
          </a:p>
          <a:p>
            <a:pPr marL="438150" lvl="1"/>
            <a:r>
              <a:rPr lang="en-US" dirty="0" smtClean="0"/>
              <a:t>So, a program </a:t>
            </a:r>
            <a:r>
              <a:rPr lang="en-US" dirty="0"/>
              <a:t>can clobber its own data, but not that of </a:t>
            </a:r>
            <a:r>
              <a:rPr lang="en-US" dirty="0" smtClean="0"/>
              <a:t>others</a:t>
            </a: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Any given computer has a “</a:t>
            </a:r>
            <a:r>
              <a:rPr lang="en-US" dirty="0"/>
              <a:t>Word Size”</a:t>
            </a:r>
          </a:p>
          <a:p>
            <a:pPr marL="552450" lvl="1" eaLnBrk="1" hangingPunct="1"/>
            <a:r>
              <a:rPr lang="en-US" dirty="0"/>
              <a:t>Nominal size of integer-valued data</a:t>
            </a:r>
            <a:endParaRPr lang="en-US" dirty="0" smtClean="0"/>
          </a:p>
          <a:p>
            <a:pPr marL="838200" lvl="2" eaLnBrk="1" hangingPunct="1"/>
            <a:r>
              <a:rPr lang="en-US" dirty="0" smtClean="0"/>
              <a:t>and of addresses</a:t>
            </a:r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Until recently, most </a:t>
            </a:r>
            <a:r>
              <a:rPr lang="en-US" dirty="0"/>
              <a:t>machines </a:t>
            </a:r>
            <a:r>
              <a:rPr lang="en-US" dirty="0" smtClean="0"/>
              <a:t>used </a:t>
            </a:r>
            <a:r>
              <a:rPr lang="en-US" dirty="0"/>
              <a:t>32 bits (4 bytes)</a:t>
            </a:r>
            <a:r>
              <a:rPr lang="en-US" dirty="0" smtClean="0"/>
              <a:t> as word size</a:t>
            </a:r>
          </a:p>
          <a:p>
            <a:pPr marL="838200" lvl="2" eaLnBrk="1" hangingPunct="1"/>
            <a:r>
              <a:rPr lang="en-US" dirty="0"/>
              <a:t>Limits addresses to </a:t>
            </a:r>
            <a:r>
              <a:rPr lang="en-US" dirty="0" smtClean="0"/>
              <a:t>4GB (2</a:t>
            </a:r>
            <a:r>
              <a:rPr lang="en-US" baseline="30000" dirty="0" smtClean="0"/>
              <a:t>32</a:t>
            </a:r>
            <a:r>
              <a:rPr lang="en-US" dirty="0" smtClean="0"/>
              <a:t> bytes)</a:t>
            </a:r>
          </a:p>
          <a:p>
            <a:pPr marL="438150" lvl="1"/>
            <a:endParaRPr lang="en-US" dirty="0" smtClean="0"/>
          </a:p>
          <a:p>
            <a:pPr marL="438150" lvl="1"/>
            <a:r>
              <a:rPr lang="en-US" dirty="0" smtClean="0"/>
              <a:t>Increasingly, machines have 64-bit word size</a:t>
            </a:r>
          </a:p>
          <a:p>
            <a:pPr marL="838200" lvl="2" eaLnBrk="1" hangingPunct="1"/>
            <a:r>
              <a:rPr lang="en-US" dirty="0" smtClean="0"/>
              <a:t>Potentially, could have 18 EB (</a:t>
            </a:r>
            <a:r>
              <a:rPr lang="en-US" dirty="0" err="1" smtClean="0"/>
              <a:t>exabytes</a:t>
            </a:r>
            <a:r>
              <a:rPr lang="en-US" dirty="0" smtClean="0"/>
              <a:t>) of addressable memory</a:t>
            </a:r>
          </a:p>
          <a:p>
            <a:pPr marL="838200" lvl="2" eaLnBrk="1" hangingPunct="1"/>
            <a:r>
              <a:rPr lang="en-US" dirty="0" smtClean="0"/>
              <a:t>That’s 18.4 </a:t>
            </a:r>
            <a:r>
              <a:rPr lang="en-US" smtClean="0"/>
              <a:t>X 10</a:t>
            </a:r>
            <a:r>
              <a:rPr lang="en-US" baseline="30000" smtClean="0"/>
              <a:t>18</a:t>
            </a:r>
            <a:endParaRPr lang="en-US" baseline="30000" dirty="0" smtClean="0"/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Machines still support </a:t>
            </a:r>
            <a:r>
              <a:rPr lang="en-US" dirty="0"/>
              <a:t>multiple data formats</a:t>
            </a:r>
          </a:p>
          <a:p>
            <a:pPr marL="838200" lvl="2" eaLnBrk="1" hangingPunct="1"/>
            <a:r>
              <a:rPr lang="en-US" dirty="0"/>
              <a:t>Fractions or multiples of word size</a:t>
            </a:r>
          </a:p>
          <a:p>
            <a:pPr marL="838200" lvl="2" eaLnBrk="1" hangingPunct="1"/>
            <a:r>
              <a:rPr lang="en-US" dirty="0"/>
              <a:t>Always integral number of bytes</a:t>
            </a:r>
          </a:p>
        </p:txBody>
      </p:sp>
    </p:spTree>
    <p:extLst>
      <p:ext uri="{BB962C8B-B14F-4D97-AF65-F5344CB8AC3E}">
        <p14:creationId xmlns:p14="http://schemas.microsoft.com/office/powerpoint/2010/main" val="310364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19700" y="1143000"/>
            <a:ext cx="3467100" cy="5591175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/>
              <a:t>Example Data </a:t>
            </a:r>
            <a:r>
              <a:rPr lang="en-US" dirty="0"/>
              <a:t>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603203"/>
              </p:ext>
            </p:extLst>
          </p:nvPr>
        </p:nvGraphicFramePr>
        <p:xfrm>
          <a:off x="1549400" y="1524000"/>
          <a:ext cx="6032500" cy="3708400"/>
        </p:xfrm>
        <a:graphic>
          <a:graphicData uri="http://schemas.openxmlformats.org/drawingml/2006/table">
            <a:tbl>
              <a:tblPr/>
              <a:tblGrid>
                <a:gridCol w="1651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7722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So, how are the bytes </a:t>
            </a:r>
            <a:r>
              <a:rPr lang="en-US" dirty="0"/>
              <a:t>within a multi-byte word</a:t>
            </a:r>
            <a:r>
              <a:rPr lang="en-US" dirty="0" smtClean="0"/>
              <a:t> ordered </a:t>
            </a:r>
            <a:r>
              <a:rPr lang="en-US" dirty="0"/>
              <a:t>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Endian: </a:t>
            </a:r>
            <a:r>
              <a:rPr lang="en-US" i="1" dirty="0" smtClean="0">
                <a:solidFill>
                  <a:srgbClr val="C00000"/>
                </a:solidFill>
              </a:rPr>
              <a:t>x86</a:t>
            </a:r>
            <a:r>
              <a:rPr lang="en-US" dirty="0" smtClean="0"/>
              <a:t>, ARM processors running Android, </a:t>
            </a:r>
            <a:r>
              <a:rPr lang="en-US" dirty="0" err="1" smtClean="0"/>
              <a:t>iOS</a:t>
            </a:r>
            <a:r>
              <a:rPr lang="en-US" dirty="0" smtClean="0"/>
              <a:t>, and Windows</a:t>
            </a:r>
            <a:endParaRPr lang="en-US" dirty="0"/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  <p:extLst>
      <p:ext uri="{BB962C8B-B14F-4D97-AF65-F5344CB8AC3E}">
        <p14:creationId xmlns:p14="http://schemas.microsoft.com/office/powerpoint/2010/main" val="264465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524001"/>
            <a:ext cx="7896225" cy="4810124"/>
          </a:xfrm>
        </p:spPr>
        <p:txBody>
          <a:bodyPr/>
          <a:lstStyle/>
          <a:p>
            <a:pPr eaLnBrk="1" hangingPunct="1"/>
            <a:r>
              <a:rPr lang="en-US" dirty="0" smtClean="0"/>
              <a:t>Example</a:t>
            </a:r>
            <a:endParaRPr lang="en-US" dirty="0"/>
          </a:p>
          <a:p>
            <a:pPr marL="552450" lvl="1" eaLnBrk="1" hangingPunct="1"/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</a:t>
            </a:r>
            <a:r>
              <a:rPr lang="en-US" dirty="0" smtClean="0"/>
              <a:t> value of 0x01234567</a:t>
            </a:r>
            <a:endParaRPr lang="en-US" dirty="0"/>
          </a:p>
          <a:p>
            <a:pPr marL="552450" lvl="1" eaLnBrk="1" hangingPunct="1"/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57400" y="34798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2057400" y="43180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838200" y="34036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Endian</a:t>
            </a: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838200" y="42418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Endian</a:t>
            </a: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429000" y="37592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429000" y="45974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4432300" y="2324100"/>
            <a:ext cx="4381500" cy="31496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749300" y="476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749300" y="222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Representing Integers</a:t>
            </a:r>
          </a:p>
        </p:txBody>
      </p:sp>
      <p:sp>
        <p:nvSpPr>
          <p:cNvPr id="18439" name="Rectangle 7"/>
          <p:cNvSpPr>
            <a:spLocks/>
          </p:cNvSpPr>
          <p:nvPr/>
        </p:nvSpPr>
        <p:spPr bwMode="auto">
          <a:xfrm>
            <a:off x="5080000" y="292100"/>
            <a:ext cx="3975100" cy="1295400"/>
          </a:xfrm>
          <a:prstGeom prst="rect">
            <a:avLst/>
          </a:prstGeom>
          <a:solidFill>
            <a:srgbClr val="FFFF99"/>
          </a:solidFill>
          <a:ln w="12700" cap="flat">
            <a:solidFill>
              <a:srgbClr val="000066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Decimal:	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15213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Binary: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0011 1011 0110 1101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Hex: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  3    B    6    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36600" y="2208213"/>
            <a:ext cx="1476375" cy="1703387"/>
            <a:chOff x="0" y="0"/>
            <a:chExt cx="930" cy="1073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98" name="Rectangle 1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9" name="Rectangle 1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96" name="Rectangle 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7" name="Rectangle 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94" name="Rectangle 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5" name="Rectangle 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92" name="Rectangle 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3" name="Rectangle 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87" name="Rectangle 22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641600" y="2208213"/>
            <a:ext cx="617538" cy="1703387"/>
            <a:chOff x="0" y="0"/>
            <a:chExt cx="389" cy="1073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84" name="Rectangle 2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5" name="Rectangle 2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82" name="Rectangle 2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3" name="Rectangle 3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80" name="Rectangle 3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1" name="Rectangle 3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78" name="Rectangle 3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79" name="Rectangle 3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73" name="Rectangle 37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1574800" y="2819400"/>
            <a:ext cx="1066800" cy="914400"/>
            <a:chOff x="0" y="0"/>
            <a:chExt cx="672" cy="576"/>
          </a:xfrm>
        </p:grpSpPr>
        <p:sp>
          <p:nvSpPr>
            <p:cNvPr id="53368" name="Line 39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69" name="Line 40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0" name="Line 41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1" name="Line 42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0" name="Rectangle 43"/>
          <p:cNvSpPr>
            <a:spLocks/>
          </p:cNvSpPr>
          <p:nvPr/>
        </p:nvSpPr>
        <p:spPr bwMode="auto">
          <a:xfrm>
            <a:off x="357188" y="17526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749300" y="4773613"/>
            <a:ext cx="1476375" cy="1703387"/>
            <a:chOff x="0" y="0"/>
            <a:chExt cx="930" cy="1073"/>
          </a:xfrm>
        </p:grpSpPr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66" name="Rectangle 4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7" name="Rectangle 4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64" name="Rectangle 5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5" name="Rectangle 5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62" name="Rectangle 5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3" name="Rectangle 5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60" name="Rectangle 5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1" name="Rectangle 5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55" name="Rectangle 58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21" name="Group 59"/>
          <p:cNvGrpSpPr>
            <a:grpSpLocks/>
          </p:cNvGrpSpPr>
          <p:nvPr/>
        </p:nvGrpSpPr>
        <p:grpSpPr bwMode="auto">
          <a:xfrm>
            <a:off x="2654300" y="4773613"/>
            <a:ext cx="617538" cy="1703387"/>
            <a:chOff x="0" y="0"/>
            <a:chExt cx="389" cy="1073"/>
          </a:xfrm>
        </p:grpSpPr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23" name="Group 61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52" name="Rectangle 6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3" name="Rectangle 6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24" name="Group 64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50" name="Rectangle 6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1" name="Rectangle 6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25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48" name="Rectangle 6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9" name="Rectangle 6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6" name="Group 70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46" name="Rectangle 7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7" name="Rectangle 7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41" name="Rectangle 73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27" name="Group 74"/>
          <p:cNvGrpSpPr>
            <a:grpSpLocks/>
          </p:cNvGrpSpPr>
          <p:nvPr/>
        </p:nvGrpSpPr>
        <p:grpSpPr bwMode="auto">
          <a:xfrm>
            <a:off x="1587500" y="5384800"/>
            <a:ext cx="1066800" cy="914400"/>
            <a:chOff x="0" y="0"/>
            <a:chExt cx="672" cy="576"/>
          </a:xfrm>
        </p:grpSpPr>
        <p:sp>
          <p:nvSpPr>
            <p:cNvPr id="53336" name="Line 75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7" name="Line 76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8" name="Line 77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9" name="Line 78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4" name="Rectangle 79"/>
          <p:cNvSpPr>
            <a:spLocks/>
          </p:cNvSpPr>
          <p:nvPr/>
        </p:nvSpPr>
        <p:spPr bwMode="auto">
          <a:xfrm>
            <a:off x="3810000" y="6030913"/>
            <a:ext cx="3872001" cy="379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Two’s complement </a:t>
            </a:r>
            <a:r>
              <a:rPr lang="en-US" sz="1800" dirty="0" smtClean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representation</a:t>
            </a:r>
          </a:p>
        </p:txBody>
      </p:sp>
      <p:sp>
        <p:nvSpPr>
          <p:cNvPr id="53265" name="Line 80"/>
          <p:cNvSpPr>
            <a:spLocks noChangeShapeType="1"/>
          </p:cNvSpPr>
          <p:nvPr/>
        </p:nvSpPr>
        <p:spPr bwMode="auto">
          <a:xfrm rot="10800000">
            <a:off x="3352800" y="5638800"/>
            <a:ext cx="914400" cy="38100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66" name="Rectangle 81"/>
          <p:cNvSpPr>
            <a:spLocks/>
          </p:cNvSpPr>
          <p:nvPr/>
        </p:nvSpPr>
        <p:spPr bwMode="auto">
          <a:xfrm>
            <a:off x="355600" y="43180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 B = -15213;</a:t>
            </a:r>
          </a:p>
        </p:txBody>
      </p:sp>
      <p:sp>
        <p:nvSpPr>
          <p:cNvPr id="53267" name="Rectangle 82"/>
          <p:cNvSpPr>
            <a:spLocks/>
          </p:cNvSpPr>
          <p:nvPr/>
        </p:nvSpPr>
        <p:spPr bwMode="auto">
          <a:xfrm>
            <a:off x="4152900" y="1866900"/>
            <a:ext cx="3733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long int C = 15213;</a:t>
            </a:r>
          </a:p>
        </p:txBody>
      </p: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337300" y="4051300"/>
            <a:ext cx="609600" cy="1270000"/>
            <a:chOff x="0" y="0"/>
            <a:chExt cx="384" cy="800"/>
          </a:xfrm>
        </p:grpSpPr>
        <p:grpSp>
          <p:nvGrpSpPr>
            <p:cNvPr id="29" name="Group 84"/>
            <p:cNvGrpSpPr>
              <a:grpSpLocks/>
            </p:cNvGrpSpPr>
            <p:nvPr/>
          </p:nvGrpSpPr>
          <p:grpSpPr bwMode="auto">
            <a:xfrm>
              <a:off x="0" y="0"/>
              <a:ext cx="384" cy="224"/>
              <a:chOff x="0" y="0"/>
              <a:chExt cx="384" cy="224"/>
            </a:xfrm>
          </p:grpSpPr>
          <p:sp>
            <p:nvSpPr>
              <p:cNvPr id="53334" name="Rectangle 85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5" name="Rectangle 86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0" name="Group 87"/>
            <p:cNvGrpSpPr>
              <a:grpSpLocks/>
            </p:cNvGrpSpPr>
            <p:nvPr/>
          </p:nvGrpSpPr>
          <p:grpSpPr bwMode="auto">
            <a:xfrm>
              <a:off x="0" y="192"/>
              <a:ext cx="384" cy="224"/>
              <a:chOff x="0" y="0"/>
              <a:chExt cx="384" cy="224"/>
            </a:xfrm>
          </p:grpSpPr>
          <p:sp>
            <p:nvSpPr>
              <p:cNvPr id="53332" name="Rectangle 88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3" name="Rectangle 89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1" name="Group 90"/>
            <p:cNvGrpSpPr>
              <a:grpSpLocks/>
            </p:cNvGrpSpPr>
            <p:nvPr/>
          </p:nvGrpSpPr>
          <p:grpSpPr bwMode="auto">
            <a:xfrm>
              <a:off x="0" y="384"/>
              <a:ext cx="384" cy="224"/>
              <a:chOff x="0" y="0"/>
              <a:chExt cx="384" cy="224"/>
            </a:xfrm>
          </p:grpSpPr>
          <p:sp>
            <p:nvSpPr>
              <p:cNvPr id="53330" name="Rectangle 91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1" name="Rectangle 92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53312" name="Group 93"/>
            <p:cNvGrpSpPr>
              <a:grpSpLocks/>
            </p:cNvGrpSpPr>
            <p:nvPr/>
          </p:nvGrpSpPr>
          <p:grpSpPr bwMode="auto">
            <a:xfrm>
              <a:off x="0" y="576"/>
              <a:ext cx="384" cy="224"/>
              <a:chOff x="0" y="0"/>
              <a:chExt cx="384" cy="224"/>
            </a:xfrm>
          </p:grpSpPr>
          <p:sp>
            <p:nvSpPr>
              <p:cNvPr id="53328" name="Rectangle 94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29" name="Rectangle 95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</p:grpSp>
      <p:grpSp>
        <p:nvGrpSpPr>
          <p:cNvPr id="53313" name="Group 96"/>
          <p:cNvGrpSpPr>
            <a:grpSpLocks/>
          </p:cNvGrpSpPr>
          <p:nvPr/>
        </p:nvGrpSpPr>
        <p:grpSpPr bwMode="auto">
          <a:xfrm>
            <a:off x="6107113" y="2398713"/>
            <a:ext cx="866775" cy="1703387"/>
            <a:chOff x="0" y="0"/>
            <a:chExt cx="545" cy="1073"/>
          </a:xfrm>
        </p:grpSpPr>
        <p:grpSp>
          <p:nvGrpSpPr>
            <p:cNvPr id="53314" name="Group 97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15" name="Group 98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22" name="Rectangle 9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3" name="Rectangle 10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24" name="Group 101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20" name="Rectangle 10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1" name="Rectangle 10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25" name="Group 104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18" name="Rectangle 10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9" name="Rectangle 10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26" name="Group 107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16" name="Rectangle 10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7" name="Rectangle 10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11" name="Rectangle 110"/>
            <p:cNvSpPr>
              <a:spLocks/>
            </p:cNvSpPr>
            <p:nvPr/>
          </p:nvSpPr>
          <p:spPr bwMode="auto">
            <a:xfrm>
              <a:off x="0" y="0"/>
              <a:ext cx="545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x86-64</a:t>
              </a:r>
            </a:p>
          </p:txBody>
        </p:sp>
      </p:grpSp>
      <p:grpSp>
        <p:nvGrpSpPr>
          <p:cNvPr id="53327" name="Group 111"/>
          <p:cNvGrpSpPr>
            <a:grpSpLocks/>
          </p:cNvGrpSpPr>
          <p:nvPr/>
        </p:nvGrpSpPr>
        <p:grpSpPr bwMode="auto">
          <a:xfrm>
            <a:off x="8013700" y="2398713"/>
            <a:ext cx="617538" cy="1703387"/>
            <a:chOff x="0" y="0"/>
            <a:chExt cx="389" cy="1073"/>
          </a:xfrm>
        </p:grpSpPr>
        <p:grpSp>
          <p:nvGrpSpPr>
            <p:cNvPr id="53340" name="Group 112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53342" name="Group 113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08" name="Rectangle 1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9" name="Rectangle 1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43" name="Group 116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06" name="Rectangle 1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7" name="Rectangle 1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44" name="Group 119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04" name="Rectangle 1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5" name="Rectangle 1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45" name="Group 122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02" name="Rectangle 12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3" name="Rectangle 12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97" name="Rectangle 125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53354" name="Group 126"/>
          <p:cNvGrpSpPr>
            <a:grpSpLocks/>
          </p:cNvGrpSpPr>
          <p:nvPr/>
        </p:nvGrpSpPr>
        <p:grpSpPr bwMode="auto">
          <a:xfrm>
            <a:off x="6946900" y="3009900"/>
            <a:ext cx="1066800" cy="914400"/>
            <a:chOff x="0" y="0"/>
            <a:chExt cx="672" cy="576"/>
          </a:xfrm>
        </p:grpSpPr>
        <p:sp>
          <p:nvSpPr>
            <p:cNvPr id="53292" name="Line 127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3" name="Line 128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4" name="Line 129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5" name="Line 13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53356" name="Group 131"/>
          <p:cNvGrpSpPr>
            <a:grpSpLocks/>
          </p:cNvGrpSpPr>
          <p:nvPr/>
        </p:nvGrpSpPr>
        <p:grpSpPr bwMode="auto">
          <a:xfrm>
            <a:off x="4432300" y="2398713"/>
            <a:ext cx="838200" cy="1703387"/>
            <a:chOff x="0" y="0"/>
            <a:chExt cx="528" cy="1073"/>
          </a:xfrm>
        </p:grpSpPr>
        <p:grpSp>
          <p:nvGrpSpPr>
            <p:cNvPr id="53357" name="Group 132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58" name="Group 133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290" name="Rectangle 13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91" name="Rectangle 13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59" name="Group 136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288" name="Rectangle 13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9" name="Rectangle 13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72" name="Group 139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286" name="Rectangle 14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7" name="Rectangle 14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74" name="Group 142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284" name="Rectangle 14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5" name="Rectangle 14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79" name="Rectangle 145"/>
            <p:cNvSpPr>
              <a:spLocks/>
            </p:cNvSpPr>
            <p:nvPr/>
          </p:nvSpPr>
          <p:spPr bwMode="auto">
            <a:xfrm>
              <a:off x="0" y="0"/>
              <a:ext cx="401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</a:t>
              </a:r>
            </a:p>
          </p:txBody>
        </p:sp>
      </p:grpSp>
      <p:grpSp>
        <p:nvGrpSpPr>
          <p:cNvPr id="53375" name="Group 146"/>
          <p:cNvGrpSpPr>
            <a:grpSpLocks/>
          </p:cNvGrpSpPr>
          <p:nvPr/>
        </p:nvGrpSpPr>
        <p:grpSpPr bwMode="auto">
          <a:xfrm>
            <a:off x="5270500" y="3009900"/>
            <a:ext cx="1066800" cy="915988"/>
            <a:chOff x="0" y="0"/>
            <a:chExt cx="672" cy="577"/>
          </a:xfrm>
        </p:grpSpPr>
        <p:sp>
          <p:nvSpPr>
            <p:cNvPr id="53274" name="Line 147"/>
            <p:cNvSpPr>
              <a:spLocks noChangeShapeType="1"/>
            </p:cNvSpPr>
            <p:nvPr/>
          </p:nvSpPr>
          <p:spPr bwMode="auto">
            <a:xfrm>
              <a:off x="0" y="576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5" name="Line 148"/>
            <p:cNvSpPr>
              <a:spLocks noChangeShapeType="1"/>
            </p:cNvSpPr>
            <p:nvPr/>
          </p:nvSpPr>
          <p:spPr bwMode="auto">
            <a:xfrm>
              <a:off x="0" y="192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6" name="Line 149"/>
            <p:cNvSpPr>
              <a:spLocks noChangeShapeType="1"/>
            </p:cNvSpPr>
            <p:nvPr/>
          </p:nvSpPr>
          <p:spPr bwMode="auto">
            <a:xfrm rot="10800000" flipH="1">
              <a:off x="0" y="384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7" name="Line 15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cxnSp>
        <p:nvCxnSpPr>
          <p:cNvPr id="18436" name="Straight Arrow Connector 18435"/>
          <p:cNvCxnSpPr/>
          <p:nvPr/>
        </p:nvCxnSpPr>
        <p:spPr bwMode="auto">
          <a:xfrm>
            <a:off x="435077" y="2239296"/>
            <a:ext cx="0" cy="1752600"/>
          </a:xfrm>
          <a:prstGeom prst="straightConnector1">
            <a:avLst/>
          </a:prstGeom>
          <a:noFill/>
          <a:ln w="254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437" name="TextBox 18436"/>
          <p:cNvSpPr txBox="1"/>
          <p:nvPr/>
        </p:nvSpPr>
        <p:spPr>
          <a:xfrm>
            <a:off x="26313" y="2199491"/>
            <a:ext cx="430887" cy="184941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Increasing addresses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786982" cy="762000"/>
          </a:xfrm>
        </p:spPr>
        <p:txBody>
          <a:bodyPr/>
          <a:lstStyle/>
          <a:p>
            <a:r>
              <a:rPr lang="en-US" dirty="0" smtClean="0"/>
              <a:t>Summary From Last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Representing information as bits</a:t>
            </a:r>
          </a:p>
          <a:p>
            <a:r>
              <a:rPr lang="en-US" dirty="0" smtClean="0"/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b="1" dirty="0" smtClean="0"/>
              <a:t>Representation: unsigned and signed</a:t>
            </a:r>
          </a:p>
          <a:p>
            <a:pPr lvl="1"/>
            <a:r>
              <a:rPr lang="en-US" b="1" dirty="0" smtClean="0"/>
              <a:t>Conversion, casting</a:t>
            </a:r>
          </a:p>
          <a:p>
            <a:pPr lvl="1"/>
            <a:r>
              <a:rPr lang="en-US" b="1" dirty="0" smtClean="0"/>
              <a:t>Expanding, truncating</a:t>
            </a:r>
          </a:p>
          <a:p>
            <a:pPr lvl="1"/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Summary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Examining Data Representations</a:t>
            </a:r>
          </a:p>
        </p:txBody>
      </p:sp>
      <p:sp>
        <p:nvSpPr>
          <p:cNvPr id="5120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to Print Byte Representation of Data</a:t>
            </a:r>
          </a:p>
          <a:p>
            <a:pPr marL="552450" lvl="1" eaLnBrk="1" hangingPunct="1"/>
            <a:r>
              <a:rPr lang="en-US" dirty="0"/>
              <a:t>Casting pointer to unsigned char *</a:t>
            </a:r>
            <a:r>
              <a:rPr lang="en-US" dirty="0" smtClean="0"/>
              <a:t> allows treatment as a byte </a:t>
            </a:r>
            <a:r>
              <a:rPr lang="en-US" dirty="0"/>
              <a:t>array</a:t>
            </a:r>
          </a:p>
        </p:txBody>
      </p:sp>
      <p:sp>
        <p:nvSpPr>
          <p:cNvPr id="51206" name="Rectangle 5"/>
          <p:cNvSpPr>
            <a:spLocks/>
          </p:cNvSpPr>
          <p:nvPr/>
        </p:nvSpPr>
        <p:spPr bwMode="auto">
          <a:xfrm>
            <a:off x="5092700" y="5307013"/>
            <a:ext cx="28575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tabLst>
                <a:tab pos="785813" algn="l"/>
              </a:tabLst>
            </a:pP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ea typeface="Helvetica" charset="0"/>
                <a:cs typeface="Helvetica" charset="0"/>
                <a:sym typeface="Helvetica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Helvetica" charset="0"/>
                <a:cs typeface="Helvetica" charset="0"/>
                <a:sym typeface="Helvetica" charset="0"/>
              </a:rPr>
              <a:t> directives:</a:t>
            </a: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 dirty="0">
                <a:solidFill>
                  <a:srgbClr val="000000"/>
                </a:solidFill>
                <a:latin typeface="Calibri" panose="020F0502020204030204" pitchFamily="34" charset="0"/>
                <a:ea typeface="Monaco" charset="0"/>
                <a:cs typeface="Monaco" charset="0"/>
                <a:sym typeface="Monaco" charset="0"/>
              </a:rPr>
              <a:t>%p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 dirty="0">
                <a:solidFill>
                  <a:srgbClr val="000000"/>
                </a:solidFill>
                <a:latin typeface="Calibri" panose="020F0502020204030204" pitchFamily="34" charset="0"/>
                <a:ea typeface="Helvetica" charset="0"/>
                <a:cs typeface="Helvetica" charset="0"/>
                <a:sym typeface="Helvetica" charset="0"/>
              </a:rPr>
              <a:t>Print pointer</a:t>
            </a: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ea typeface="Helvetica" charset="0"/>
              <a:cs typeface="Helvetica" charset="0"/>
              <a:sym typeface="Helvetica" charset="0"/>
            </a:endParaRP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 dirty="0">
                <a:solidFill>
                  <a:srgbClr val="000000"/>
                </a:solidFill>
                <a:latin typeface="Calibri" panose="020F0502020204030204" pitchFamily="34" charset="0"/>
                <a:ea typeface="Monaco" charset="0"/>
                <a:cs typeface="Monaco" charset="0"/>
                <a:sym typeface="Monaco" charset="0"/>
              </a:rPr>
              <a:t>%x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 dirty="0">
                <a:solidFill>
                  <a:srgbClr val="000000"/>
                </a:solidFill>
                <a:latin typeface="Calibri" panose="020F0502020204030204" pitchFamily="34" charset="0"/>
                <a:ea typeface="Helvetica" charset="0"/>
                <a:cs typeface="Helvetica" charset="0"/>
                <a:sym typeface="Helvetica" charset="0"/>
              </a:rPr>
              <a:t>Print Hexadecimal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193800" y="2362200"/>
            <a:ext cx="6743700" cy="26416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unsigned char *pointer;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(pointer start,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size_t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size_t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(”%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p\t0x%.2x\n",start+i,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start[i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printf("\n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show_bytes</a:t>
            </a:r>
            <a:r>
              <a:rPr lang="en-US"/>
              <a:t> Execution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952500" y="1447800"/>
            <a:ext cx="7226300" cy="13716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15213;\n");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show_bytes((pointer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&amp;a, </a:t>
            </a: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sizeof(int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));</a:t>
            </a:r>
          </a:p>
        </p:txBody>
      </p:sp>
      <p:sp>
        <p:nvSpPr>
          <p:cNvPr id="52230" name="Rectangle 5"/>
          <p:cNvSpPr>
            <a:spLocks/>
          </p:cNvSpPr>
          <p:nvPr/>
        </p:nvSpPr>
        <p:spPr bwMode="auto">
          <a:xfrm>
            <a:off x="2507119" y="3203575"/>
            <a:ext cx="323917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 eaLnBrk="1" hangingPunct="1"/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Result (</a:t>
            </a:r>
            <a:r>
              <a:rPr lang="en-US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Linux x86-64)</a:t>
            </a:r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476500" y="3733800"/>
            <a:ext cx="3340100" cy="2260600"/>
          </a:xfrm>
          <a:prstGeom prst="rect">
            <a:avLst/>
          </a:prstGeom>
          <a:solidFill>
            <a:srgbClr val="E0E0E0"/>
          </a:solidFill>
          <a:ln w="6350" cap="flat">
            <a:solidFill>
              <a:srgbClr val="DBF2D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0x7fffb7f71dbc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	6d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0x7fffb7f71dbd	3b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0x7fffb7f71dbe	00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0x7fffb7f71dbf	</a:t>
            </a:r>
            <a:r>
              <a:rPr lang="en-US" sz="2000" b="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Pointers</a:t>
            </a:r>
          </a:p>
        </p:txBody>
      </p:sp>
      <p:sp>
        <p:nvSpPr>
          <p:cNvPr id="54277" name="Rectangle 4"/>
          <p:cNvSpPr>
            <a:spLocks/>
          </p:cNvSpPr>
          <p:nvPr/>
        </p:nvSpPr>
        <p:spPr bwMode="auto">
          <a:xfrm>
            <a:off x="152400" y="5643306"/>
            <a:ext cx="8839200" cy="673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/>
            <a:r>
              <a:rPr lang="en-US" sz="2000" b="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Different compilers &amp; machines assign different locations to </a:t>
            </a:r>
            <a:r>
              <a:rPr lang="en-US" sz="2000" b="0" dirty="0" smtClean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objects</a:t>
            </a:r>
          </a:p>
          <a:p>
            <a:pPr eaLnBrk="1" hangingPunct="1"/>
            <a:endParaRPr lang="en-US" sz="900" b="0" dirty="0" smtClean="0"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/>
            <a:r>
              <a:rPr lang="en-US" sz="2000" b="0" dirty="0" smtClean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Even get different results each time run program</a:t>
            </a:r>
            <a:endParaRPr lang="en-US" sz="2000" b="0" dirty="0"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412750" y="1365647"/>
            <a:ext cx="2308700" cy="615553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 = -15213;</a:t>
            </a:r>
          </a:p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*P = &amp;B;</a:t>
            </a:r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5784850" y="2133600"/>
            <a:ext cx="8651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x86-64</a:t>
            </a:r>
          </a:p>
        </p:txBody>
      </p:sp>
      <p:sp>
        <p:nvSpPr>
          <p:cNvPr id="54280" name="Rectangle 7"/>
          <p:cNvSpPr>
            <a:spLocks/>
          </p:cNvSpPr>
          <p:nvPr/>
        </p:nvSpPr>
        <p:spPr bwMode="auto">
          <a:xfrm>
            <a:off x="3581400" y="2133600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sp>
        <p:nvSpPr>
          <p:cNvPr id="54281" name="Rectangle 8"/>
          <p:cNvSpPr>
            <a:spLocks/>
          </p:cNvSpPr>
          <p:nvPr/>
        </p:nvSpPr>
        <p:spPr bwMode="auto">
          <a:xfrm>
            <a:off x="4733925" y="2133600"/>
            <a:ext cx="6365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69537"/>
              </p:ext>
            </p:extLst>
          </p:nvPr>
        </p:nvGraphicFramePr>
        <p:xfrm>
          <a:off x="35909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EF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FB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2C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9483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968105"/>
              </p:ext>
            </p:extLst>
          </p:nvPr>
        </p:nvGraphicFramePr>
        <p:xfrm>
          <a:off x="47466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AC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28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F5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950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020866"/>
              </p:ext>
            </p:extLst>
          </p:nvPr>
        </p:nvGraphicFramePr>
        <p:xfrm>
          <a:off x="5902325" y="2527300"/>
          <a:ext cx="635000" cy="3048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3C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1B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82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7F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>
            <a:prstTxWarp prst="textNoShape">
              <a:avLst/>
            </a:prstTxWarp>
          </a:bodyPr>
          <a:lstStyle/>
          <a:p>
            <a:pPr marL="398463" indent="-385763" algn="ctr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</a:t>
            </a:r>
            <a:r>
              <a:rPr lang="en-US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18213</a:t>
            </a: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";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</a:t>
            </a:r>
            <a:r>
              <a:rPr lang="en-US" dirty="0" smtClean="0"/>
              <a:t> Strings</a:t>
            </a:r>
            <a:endParaRPr lang="en-US" dirty="0"/>
          </a:p>
        </p:txBody>
      </p:sp>
      <p:sp>
        <p:nvSpPr>
          <p:cNvPr id="5530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Strings in C</a:t>
            </a:r>
          </a:p>
          <a:p>
            <a:pPr marL="552450" lvl="1" eaLnBrk="1" hangingPunct="1"/>
            <a:r>
              <a:rPr lang="en-US" dirty="0"/>
              <a:t>Represented by array of characters</a:t>
            </a:r>
          </a:p>
          <a:p>
            <a:pPr marL="552450" lvl="1" eaLnBrk="1" hangingPunct="1"/>
            <a:r>
              <a:rPr lang="en-US" dirty="0"/>
              <a:t>Each character encoded in ASCII format</a:t>
            </a:r>
          </a:p>
          <a:p>
            <a:pPr marL="838200" lvl="2" eaLnBrk="1" hangingPunct="1"/>
            <a:r>
              <a:rPr lang="en-US" dirty="0"/>
              <a:t>Standard 7-bit encoding of character set</a:t>
            </a:r>
          </a:p>
          <a:p>
            <a:pPr marL="838200" lvl="2" eaLnBrk="1" hangingPunct="1"/>
            <a:r>
              <a:rPr lang="en-US" dirty="0"/>
              <a:t>Character “0” has code 0x30</a:t>
            </a:r>
          </a:p>
          <a:p>
            <a:pPr marL="1181100" lvl="3" eaLnBrk="1" hangingPunct="1"/>
            <a:r>
              <a:rPr lang="en-US" dirty="0"/>
              <a:t>Digit </a:t>
            </a:r>
            <a:r>
              <a:rPr lang="en-US" i="1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i="1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i="1" dirty="0"/>
          </a:p>
          <a:p>
            <a:pPr marL="552450" lvl="1" eaLnBrk="1" hangingPunct="1"/>
            <a:r>
              <a:rPr lang="en-US" dirty="0"/>
              <a:t>String should be null-terminated</a:t>
            </a:r>
          </a:p>
          <a:p>
            <a:pPr marL="838200" lvl="2" eaLnBrk="1" hangingPunct="1"/>
            <a:r>
              <a:rPr lang="en-US" dirty="0"/>
              <a:t>Final character = 0</a:t>
            </a:r>
          </a:p>
          <a:p>
            <a:pPr eaLnBrk="1" hangingPunct="1"/>
            <a:r>
              <a:rPr lang="en-US" dirty="0"/>
              <a:t>Compatibility</a:t>
            </a:r>
          </a:p>
          <a:p>
            <a:pPr marL="552450" lvl="1" eaLnBrk="1" hangingPunct="1"/>
            <a:r>
              <a:rPr lang="en-US" dirty="0"/>
              <a:t>Byte ordering not an issue</a:t>
            </a:r>
          </a:p>
        </p:txBody>
      </p:sp>
      <p:sp>
        <p:nvSpPr>
          <p:cNvPr id="55302" name="Rectangle 5"/>
          <p:cNvSpPr>
            <a:spLocks/>
          </p:cNvSpPr>
          <p:nvPr/>
        </p:nvSpPr>
        <p:spPr bwMode="auto">
          <a:xfrm>
            <a:off x="6254813" y="2246313"/>
            <a:ext cx="631217" cy="379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 dirty="0" smtClean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  <a:endParaRPr lang="en-US" sz="1800" dirty="0">
              <a:solidFill>
                <a:srgbClr val="000066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55303" name="Rectangle 6"/>
          <p:cNvSpPr>
            <a:spLocks/>
          </p:cNvSpPr>
          <p:nvPr/>
        </p:nvSpPr>
        <p:spPr bwMode="auto">
          <a:xfrm>
            <a:off x="7894637" y="2246313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935787" y="2832100"/>
            <a:ext cx="914400" cy="1906588"/>
            <a:chOff x="0" y="0"/>
            <a:chExt cx="576" cy="1201"/>
          </a:xfrm>
        </p:grpSpPr>
        <p:sp>
          <p:nvSpPr>
            <p:cNvPr id="55337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38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39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40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41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42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281823"/>
              </p:ext>
            </p:extLst>
          </p:nvPr>
        </p:nvGraphicFramePr>
        <p:xfrm>
          <a:off x="62912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269278"/>
              </p:ext>
            </p:extLst>
          </p:nvPr>
        </p:nvGraphicFramePr>
        <p:xfrm>
          <a:off x="78660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99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95300" y="3048000"/>
            <a:ext cx="8166100" cy="1193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cmpl   $0x0,0x28(%ebx)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5981700" algn="r"/>
              </a:tabLst>
            </a:pPr>
            <a:r>
              <a:rPr lang="en-US" dirty="0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 dirty="0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 dirty="0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 dirty="0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 dirty="0"/>
              <a:t>Deciphering Numbers</a:t>
            </a:r>
          </a:p>
          <a:p>
            <a:pPr marL="552450" lvl="1">
              <a:tabLst>
                <a:tab pos="5981700" algn="r"/>
              </a:tabLst>
            </a:pPr>
            <a:r>
              <a:rPr lang="en-US" dirty="0"/>
              <a:t>Value:	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0x12ab</a:t>
            </a:r>
            <a:endParaRPr lang="en-US" sz="1800" b="1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</a:endParaRPr>
          </a:p>
          <a:p>
            <a:pPr marL="552450" lvl="1">
              <a:tabLst>
                <a:tab pos="5981700" algn="r"/>
              </a:tabLst>
            </a:pPr>
            <a:r>
              <a:rPr lang="en-US" dirty="0"/>
              <a:t>Pad to 32 bits:	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0x000012ab</a:t>
            </a:r>
            <a:endParaRPr lang="en-US" sz="1800" b="1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</a:endParaRPr>
          </a:p>
          <a:p>
            <a:pPr marL="552450" lvl="1">
              <a:tabLst>
                <a:tab pos="5981700" algn="r"/>
              </a:tabLst>
            </a:pPr>
            <a:r>
              <a:rPr lang="en-US" dirty="0"/>
              <a:t>Split into bytes:	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00 00 12 ab</a:t>
            </a:r>
            <a:endParaRPr lang="en-US" sz="1800" b="1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</a:endParaRPr>
          </a:p>
          <a:p>
            <a:pPr marL="552450" lvl="1">
              <a:tabLst>
                <a:tab pos="5981700" algn="r"/>
              </a:tabLst>
            </a:pPr>
            <a:r>
              <a:rPr lang="en-US" dirty="0"/>
              <a:t>Reverse:	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ab 12 00 00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Integer C Puzzles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3276600" y="1447800"/>
            <a:ext cx="5867400" cy="482952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&lt; 0	</a:t>
            </a:r>
            <a:r>
              <a:rPr lang="en-US" sz="2000" dirty="0" smtClean="0">
                <a:latin typeface="Courier New"/>
                <a:cs typeface="Courier New"/>
                <a:sym typeface="Symbol"/>
              </a:rPr>
              <a:t></a:t>
            </a:r>
            <a:r>
              <a:rPr lang="en-US" sz="2000" dirty="0">
                <a:latin typeface="Courier New"/>
                <a:cs typeface="Courier New"/>
              </a:rPr>
              <a:t>	((x*2) &lt; 0)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err="1">
                <a:latin typeface="Courier New"/>
                <a:cs typeface="Courier New"/>
              </a:rPr>
              <a:t>ux</a:t>
            </a:r>
            <a:r>
              <a:rPr lang="en-US" sz="2000" dirty="0">
                <a:latin typeface="Courier New"/>
                <a:cs typeface="Courier New"/>
              </a:rPr>
              <a:t> &gt;= 0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&amp; 7 == 7	</a:t>
            </a:r>
            <a:r>
              <a:rPr lang="en-US" sz="2000" dirty="0" smtClean="0">
                <a:latin typeface="Symbol" panose="05050102010706020507" pitchFamily="18" charset="2"/>
                <a:cs typeface="Courier New"/>
              </a:rPr>
              <a:t></a:t>
            </a:r>
            <a:r>
              <a:rPr lang="en-US" sz="2000" dirty="0">
                <a:latin typeface="Symbol" panose="05050102010706020507" pitchFamily="18" charset="2"/>
                <a:cs typeface="Courier New"/>
              </a:rPr>
              <a:t></a:t>
            </a:r>
            <a:r>
              <a:rPr lang="en-US" sz="2000" dirty="0">
                <a:latin typeface="Courier New"/>
                <a:cs typeface="Courier New"/>
              </a:rPr>
              <a:t>	(x&lt;&lt;30) &lt; 0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err="1">
                <a:latin typeface="Courier New"/>
                <a:cs typeface="Courier New"/>
              </a:rPr>
              <a:t>ux</a:t>
            </a:r>
            <a:r>
              <a:rPr lang="en-US" sz="2000" dirty="0">
                <a:latin typeface="Courier New"/>
                <a:cs typeface="Courier New"/>
              </a:rPr>
              <a:t> &gt; -1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&gt; </a:t>
            </a:r>
            <a:r>
              <a:rPr lang="en-US" sz="2000" dirty="0" smtClean="0">
                <a:latin typeface="Courier New"/>
                <a:cs typeface="Courier New"/>
              </a:rPr>
              <a:t>y</a:t>
            </a:r>
            <a:r>
              <a:rPr lang="en-US" sz="2000" dirty="0">
                <a:latin typeface="Courier New"/>
                <a:cs typeface="Courier New"/>
              </a:rPr>
              <a:t>	</a:t>
            </a:r>
            <a:r>
              <a:rPr lang="en-US" sz="2000" dirty="0" smtClean="0">
                <a:latin typeface="Symbol" panose="05050102010706020507" pitchFamily="18" charset="2"/>
                <a:cs typeface="Courier New"/>
              </a:rPr>
              <a:t></a:t>
            </a:r>
            <a:r>
              <a:rPr lang="en-US" sz="2000" dirty="0">
                <a:latin typeface="Symbol" panose="05050102010706020507" pitchFamily="18" charset="2"/>
                <a:cs typeface="Courier New"/>
              </a:rPr>
              <a:t></a:t>
            </a:r>
            <a:r>
              <a:rPr lang="en-US" sz="2000" dirty="0">
                <a:latin typeface="Courier New"/>
                <a:cs typeface="Courier New"/>
              </a:rPr>
              <a:t>	-x &lt; -y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* x &gt;= 0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&gt; 0 &amp;&amp; y &gt; 0	</a:t>
            </a:r>
            <a:r>
              <a:rPr lang="en-US" sz="2000" dirty="0" smtClean="0">
                <a:latin typeface="Symbol" panose="05050102010706020507" pitchFamily="18" charset="2"/>
                <a:cs typeface="Courier New"/>
              </a:rPr>
              <a:t></a:t>
            </a:r>
            <a:r>
              <a:rPr lang="en-US" sz="2000" dirty="0">
                <a:latin typeface="Symbol" panose="05050102010706020507" pitchFamily="18" charset="2"/>
                <a:cs typeface="Courier New"/>
              </a:rPr>
              <a:t></a:t>
            </a:r>
            <a:r>
              <a:rPr lang="en-US" sz="2000" dirty="0">
                <a:latin typeface="Courier New"/>
                <a:cs typeface="Courier New"/>
              </a:rPr>
              <a:t>	x + y &gt; 0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&gt;= </a:t>
            </a:r>
            <a:r>
              <a:rPr lang="en-US" sz="2000" dirty="0" smtClean="0">
                <a:latin typeface="Courier New"/>
                <a:cs typeface="Courier New"/>
              </a:rPr>
              <a:t>0</a:t>
            </a:r>
            <a:r>
              <a:rPr lang="en-US" sz="2000" dirty="0">
                <a:latin typeface="Courier New"/>
                <a:cs typeface="Courier New"/>
              </a:rPr>
              <a:t>	</a:t>
            </a:r>
            <a:r>
              <a:rPr lang="en-US" sz="2000" dirty="0" smtClean="0">
                <a:latin typeface="Symbol" panose="05050102010706020507" pitchFamily="18" charset="2"/>
                <a:cs typeface="Courier New"/>
              </a:rPr>
              <a:t></a:t>
            </a:r>
            <a:r>
              <a:rPr lang="en-US" sz="2000" dirty="0">
                <a:latin typeface="Symbol" panose="05050102010706020507" pitchFamily="18" charset="2"/>
                <a:cs typeface="Courier New"/>
              </a:rPr>
              <a:t></a:t>
            </a:r>
            <a:r>
              <a:rPr lang="en-US" sz="2000" dirty="0">
                <a:latin typeface="Courier New"/>
                <a:cs typeface="Courier New"/>
              </a:rPr>
              <a:t>	-x &lt;= 0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&lt;= 0	</a:t>
            </a:r>
            <a:r>
              <a:rPr lang="en-US" sz="2000" dirty="0" smtClean="0">
                <a:latin typeface="Symbol" panose="05050102010706020507" pitchFamily="18" charset="2"/>
                <a:cs typeface="Courier New"/>
              </a:rPr>
              <a:t></a:t>
            </a:r>
            <a:r>
              <a:rPr lang="en-US" sz="2000" dirty="0">
                <a:latin typeface="Symbol" panose="05050102010706020507" pitchFamily="18" charset="2"/>
                <a:cs typeface="Courier New"/>
              </a:rPr>
              <a:t></a:t>
            </a:r>
            <a:r>
              <a:rPr lang="en-US" sz="2000" dirty="0">
                <a:latin typeface="Courier New"/>
                <a:cs typeface="Courier New"/>
              </a:rPr>
              <a:t>	-x &gt;= 0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smtClean="0">
                <a:latin typeface="Courier New"/>
                <a:cs typeface="Courier New"/>
              </a:rPr>
              <a:t>(x|-x)&gt;&gt;31 == -1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err="1" smtClean="0">
                <a:latin typeface="Courier New"/>
                <a:cs typeface="Courier New"/>
              </a:rPr>
              <a:t>ux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>
                <a:latin typeface="Courier New"/>
                <a:cs typeface="Courier New"/>
              </a:rPr>
              <a:t>&gt;&gt; 3 == </a:t>
            </a:r>
            <a:r>
              <a:rPr lang="en-US" sz="2000" dirty="0" err="1">
                <a:latin typeface="Courier New"/>
                <a:cs typeface="Courier New"/>
              </a:rPr>
              <a:t>ux</a:t>
            </a:r>
            <a:r>
              <a:rPr lang="en-US" sz="2000" dirty="0">
                <a:latin typeface="Courier New"/>
                <a:cs typeface="Courier New"/>
              </a:rPr>
              <a:t>/8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&gt;&gt; 3 == x/8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latin typeface="Courier New"/>
                <a:cs typeface="Courier New"/>
              </a:rPr>
              <a:t>x &amp; (x-1) != 0</a:t>
            </a:r>
          </a:p>
        </p:txBody>
      </p:sp>
      <p:sp>
        <p:nvSpPr>
          <p:cNvPr id="50180" name="Rectangle 5"/>
          <p:cNvSpPr>
            <a:spLocks noChangeArrowheads="1"/>
          </p:cNvSpPr>
          <p:nvPr/>
        </p:nvSpPr>
        <p:spPr bwMode="auto">
          <a:xfrm>
            <a:off x="152400" y="4213367"/>
            <a:ext cx="2819400" cy="1782539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x = </a:t>
            </a:r>
            <a:r>
              <a:rPr lang="en-US" sz="2000" dirty="0" err="1">
                <a:latin typeface="Courier New"/>
                <a:cs typeface="Courier New"/>
              </a:rPr>
              <a:t>foo</a:t>
            </a:r>
            <a:r>
              <a:rPr lang="en-US" sz="2000" dirty="0">
                <a:latin typeface="Courier New"/>
                <a:cs typeface="Courier New"/>
              </a:rPr>
              <a:t>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y = bar();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ourier New"/>
                <a:cs typeface="Courier New"/>
              </a:rPr>
              <a:t>unsigned </a:t>
            </a:r>
            <a:r>
              <a:rPr lang="en-US" sz="2000" dirty="0" err="1">
                <a:latin typeface="Courier New"/>
                <a:cs typeface="Courier New"/>
              </a:rPr>
              <a:t>ux</a:t>
            </a:r>
            <a:r>
              <a:rPr lang="en-US" sz="2000" dirty="0">
                <a:latin typeface="Courier New"/>
                <a:cs typeface="Courier New"/>
              </a:rPr>
              <a:t> = x;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ourier New"/>
                <a:cs typeface="Courier New"/>
              </a:rPr>
              <a:t>unsigned </a:t>
            </a:r>
            <a:r>
              <a:rPr lang="en-US" sz="2000" dirty="0" err="1">
                <a:latin typeface="Courier New"/>
                <a:cs typeface="Courier New"/>
              </a:rPr>
              <a:t>uy</a:t>
            </a:r>
            <a:r>
              <a:rPr lang="en-US" sz="2000" dirty="0">
                <a:latin typeface="Courier New"/>
                <a:cs typeface="Courier New"/>
              </a:rPr>
              <a:t> = y;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609600" y="3671097"/>
            <a:ext cx="177093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Initialization</a:t>
            </a:r>
          </a:p>
        </p:txBody>
      </p:sp>
      <p:pic>
        <p:nvPicPr>
          <p:cNvPr id="75780" name="Picture 4" descr="https://upload.wikimedia.org/wikipedia/commons/thumb/b/ba/Red_x.svg/1024px-Red_x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20" y="152154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784" name="Picture 8" descr="Thumbnail for version as of 20:40, 31 January 2008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194" y="1885144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Thumbnail for version as of 20:40, 31 January 2008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194" y="2244400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s://upload.wikimedia.org/wikipedia/commons/thumb/b/ba/Red_x.svg/1024px-Red_x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20" y="2603656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s://upload.wikimedia.org/wikipedia/commons/thumb/b/ba/Red_x.svg/1024px-Red_x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20" y="296726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https://upload.wikimedia.org/wikipedia/commons/thumb/b/ba/Red_x.svg/1024px-Red_x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20" y="3330864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https://upload.wikimedia.org/wikipedia/commons/thumb/b/ba/Red_x.svg/1024px-Red_x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20" y="3694468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Thumbnail for version as of 20:40, 31 January 2008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194" y="4058072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s://upload.wikimedia.org/wikipedia/commons/thumb/b/ba/Red_x.svg/1024px-Red_x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20" y="4417328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https://upload.wikimedia.org/wikipedia/commons/thumb/b/ba/Red_x.svg/1024px-Red_x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20" y="4780932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Thumbnail for version as of 20:40, 31 January 2008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194" y="5144536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s://upload.wikimedia.org/wikipedia/commons/thumb/b/ba/Red_x.svg/1024px-Red_x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20" y="5503792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s://upload.wikimedia.org/wikipedia/commons/thumb/b/ba/Red_x.svg/1024px-Red_x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20" y="58674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786982" cy="762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Representing information as bits</a:t>
            </a:r>
          </a:p>
          <a:p>
            <a:r>
              <a:rPr lang="en-US" dirty="0" smtClean="0"/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b="1" dirty="0" smtClean="0"/>
              <a:t>Representation: unsigned and signed</a:t>
            </a:r>
          </a:p>
          <a:p>
            <a:pPr lvl="1"/>
            <a:r>
              <a:rPr lang="en-US" b="1" dirty="0" smtClean="0"/>
              <a:t>Conversion, casting</a:t>
            </a:r>
          </a:p>
          <a:p>
            <a:pPr lvl="1"/>
            <a:r>
              <a:rPr lang="en-US" b="1" dirty="0" smtClean="0"/>
              <a:t>Expanding, truncating</a:t>
            </a:r>
          </a:p>
          <a:p>
            <a:pPr lvl="1"/>
            <a:r>
              <a:rPr lang="en-US" b="1" dirty="0" smtClean="0"/>
              <a:t>Addition, negation, multiplication, shifting</a:t>
            </a:r>
          </a:p>
          <a:p>
            <a:r>
              <a:rPr lang="en-US" dirty="0" smtClean="0"/>
              <a:t>Representations in memory, pointers, strings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42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6116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Encoding Integers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28387" y="3581400"/>
            <a:ext cx="8305800" cy="533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 smtClean="0"/>
              <a:t>Two’s Complement Examples (w = 5)</a:t>
            </a:r>
            <a:endParaRPr lang="en-US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301144"/>
              </p:ext>
            </p:extLst>
          </p:nvPr>
        </p:nvGraphicFramePr>
        <p:xfrm>
          <a:off x="4800600" y="18269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3" name="Equation" r:id="rId4" imgW="3340100" imgH="596900" progId="Equation.3">
                  <p:embed/>
                </p:oleObj>
              </mc:Choice>
              <mc:Fallback>
                <p:oleObj name="Equation" r:id="rId4" imgW="33401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826900"/>
                        <a:ext cx="334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825719"/>
              </p:ext>
            </p:extLst>
          </p:nvPr>
        </p:nvGraphicFramePr>
        <p:xfrm>
          <a:off x="990600" y="18269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4" name="Equation" r:id="rId6" imgW="2133600" imgH="596900" progId="Equation.3">
                  <p:embed/>
                </p:oleObj>
              </mc:Choice>
              <mc:Fallback>
                <p:oleObj name="Equation" r:id="rId6" imgW="21336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26900"/>
                        <a:ext cx="213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445900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1445900"/>
            <a:ext cx="26246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H="1" flipV="1">
            <a:off x="6629400" y="23603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696200" y="2893700"/>
            <a:ext cx="1371600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 Bit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0744" y="4643735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 = 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902192"/>
              </p:ext>
            </p:extLst>
          </p:nvPr>
        </p:nvGraphicFramePr>
        <p:xfrm>
          <a:off x="2105144" y="4262735"/>
          <a:ext cx="2971800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38344" y="5765800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-10 = 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988693"/>
              </p:ext>
            </p:extLst>
          </p:nvPr>
        </p:nvGraphicFramePr>
        <p:xfrm>
          <a:off x="2105144" y="5410200"/>
          <a:ext cx="2971800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648444" y="4643735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8+2 = 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48444" y="5765799"/>
            <a:ext cx="2581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-16+4+2 = -10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 bwMode="auto">
          <a:xfrm>
            <a:off x="4495800" y="3962400"/>
            <a:ext cx="3962400" cy="1143000"/>
          </a:xfrm>
          <a:prstGeom prst="rect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830580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Unsigned &amp; Signed Numeric Values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066800"/>
            <a:ext cx="44592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Equivalence</a:t>
            </a:r>
          </a:p>
          <a:p>
            <a:pPr lvl="1" eaLnBrk="1" hangingPunct="1">
              <a:defRPr/>
            </a:pPr>
            <a:r>
              <a:rPr lang="en-US" dirty="0" smtClean="0"/>
              <a:t>Same encodings for nonnegative values</a:t>
            </a:r>
          </a:p>
          <a:p>
            <a:pPr eaLnBrk="1" hangingPunct="1">
              <a:defRPr/>
            </a:pPr>
            <a:r>
              <a:rPr lang="en-US" dirty="0" smtClean="0"/>
              <a:t>Uniqueness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Every bit pattern represents unique integer value</a:t>
            </a:r>
          </a:p>
          <a:p>
            <a:pPr lvl="1" eaLnBrk="1" hangingPunct="1">
              <a:defRPr/>
            </a:pPr>
            <a:r>
              <a:rPr lang="en-US" dirty="0" smtClean="0"/>
              <a:t>Each </a:t>
            </a:r>
            <a:r>
              <a:rPr lang="en-US" dirty="0" err="1" smtClean="0"/>
              <a:t>representable</a:t>
            </a:r>
            <a:r>
              <a:rPr lang="en-US" dirty="0" smtClean="0"/>
              <a:t> integer has unique bit encoding</a:t>
            </a:r>
          </a:p>
          <a:p>
            <a:pPr marL="342900" lvl="1" indent="-342900">
              <a:buSzPct val="60000"/>
              <a:buFont typeface="Wingdings 2" pitchFamily="18" charset="2"/>
              <a:buChar char="¢"/>
            </a:pPr>
            <a:r>
              <a:rPr lang="en-US" sz="2400" b="1" dirty="0"/>
              <a:t>Expression containing signed and unsigned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/>
              <a:t> is cast to </a:t>
            </a:r>
            <a:r>
              <a:rPr lang="en-US" dirty="0" smtClean="0">
                <a:latin typeface="Courier New"/>
                <a:cs typeface="Courier New"/>
              </a:rPr>
              <a:t>unsigned</a:t>
            </a:r>
            <a:endParaRPr 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2300" y="1219200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27212901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 Extension and Truncation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Sign Extension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Truncation</a:t>
            </a: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447800"/>
            <a:ext cx="4046571" cy="2331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213666"/>
            <a:ext cx="4046571" cy="230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176982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b="1" dirty="0" smtClean="0"/>
              <a:t>Addition, negation, multiplication, shifting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370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406400" y="4953000"/>
            <a:ext cx="6985000" cy="16161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27660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 smtClean="0"/>
              <a:t>s</a:t>
            </a:r>
            <a:r>
              <a:rPr lang="en-US" b="0" dirty="0" smtClean="0"/>
              <a:t>		=	 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	=	</a:t>
            </a:r>
            <a:r>
              <a:rPr lang="en-US" b="0" i="1" dirty="0" smtClean="0"/>
              <a:t>u</a:t>
            </a:r>
            <a:r>
              <a:rPr lang="en-US" b="0" dirty="0" smtClean="0"/>
              <a:t> + </a:t>
            </a:r>
            <a:r>
              <a:rPr lang="en-US" b="0" i="1" dirty="0" smtClean="0"/>
              <a:t>v</a:t>
            </a:r>
            <a:r>
              <a:rPr lang="en-US" b="0" dirty="0" smtClean="0"/>
              <a:t>  mod 2</a:t>
            </a:r>
            <a:r>
              <a:rPr lang="en-US" b="0" i="1" baseline="30000" dirty="0" smtClean="0"/>
              <a:t>w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UAdd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sp>
        <p:nvSpPr>
          <p:cNvPr id="49" name="Rectangle 5"/>
          <p:cNvSpPr>
            <a:spLocks/>
          </p:cNvSpPr>
          <p:nvPr/>
        </p:nvSpPr>
        <p:spPr bwMode="auto">
          <a:xfrm>
            <a:off x="2683312" y="5062537"/>
            <a:ext cx="1990288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1110 1001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+  1101 0101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" name="Line 6"/>
          <p:cNvSpPr>
            <a:spLocks noChangeShapeType="1"/>
          </p:cNvSpPr>
          <p:nvPr/>
        </p:nvSpPr>
        <p:spPr bwMode="auto">
          <a:xfrm>
            <a:off x="2713195" y="5748337"/>
            <a:ext cx="1861979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1" name="Rectangle 13"/>
          <p:cNvSpPr>
            <a:spLocks/>
          </p:cNvSpPr>
          <p:nvPr/>
        </p:nvSpPr>
        <p:spPr bwMode="auto">
          <a:xfrm>
            <a:off x="2683312" y="5718968"/>
            <a:ext cx="1990288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1 1011 1110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2" name="Rectangle 13"/>
          <p:cNvSpPr>
            <a:spLocks/>
          </p:cNvSpPr>
          <p:nvPr/>
        </p:nvSpPr>
        <p:spPr bwMode="auto">
          <a:xfrm>
            <a:off x="2683312" y="6083379"/>
            <a:ext cx="1990288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1011 1110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3" name="Line 6"/>
          <p:cNvSpPr>
            <a:spLocks noChangeShapeType="1"/>
          </p:cNvSpPr>
          <p:nvPr/>
        </p:nvSpPr>
        <p:spPr bwMode="auto">
          <a:xfrm>
            <a:off x="2713196" y="6088459"/>
            <a:ext cx="1861978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5022056" y="5062537"/>
            <a:ext cx="759182" cy="7181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E9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+ D5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>
            <a:off x="5098256" y="5748337"/>
            <a:ext cx="5969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1" name="Rectangle 13"/>
          <p:cNvSpPr>
            <a:spLocks/>
          </p:cNvSpPr>
          <p:nvPr/>
        </p:nvSpPr>
        <p:spPr bwMode="auto">
          <a:xfrm>
            <a:off x="5022056" y="5718968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1BE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2" name="Rectangle 13"/>
          <p:cNvSpPr>
            <a:spLocks/>
          </p:cNvSpPr>
          <p:nvPr/>
        </p:nvSpPr>
        <p:spPr bwMode="auto">
          <a:xfrm>
            <a:off x="5022056" y="6083379"/>
            <a:ext cx="759182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BE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" name="Line 6"/>
          <p:cNvSpPr>
            <a:spLocks noChangeShapeType="1"/>
          </p:cNvSpPr>
          <p:nvPr/>
        </p:nvSpPr>
        <p:spPr bwMode="auto">
          <a:xfrm>
            <a:off x="5098256" y="6088459"/>
            <a:ext cx="5969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67" name="Group 5"/>
          <p:cNvGrpSpPr>
            <a:grpSpLocks/>
          </p:cNvGrpSpPr>
          <p:nvPr/>
        </p:nvGrpSpPr>
        <p:grpSpPr bwMode="auto">
          <a:xfrm>
            <a:off x="7631317" y="3048000"/>
            <a:ext cx="1528162" cy="3646061"/>
            <a:chOff x="0" y="178"/>
            <a:chExt cx="1140" cy="2719"/>
          </a:xfrm>
        </p:grpSpPr>
        <p:grpSp>
          <p:nvGrpSpPr>
            <p:cNvPr id="68" name="Group 6"/>
            <p:cNvGrpSpPr>
              <a:grpSpLocks/>
            </p:cNvGrpSpPr>
            <p:nvPr/>
          </p:nvGrpSpPr>
          <p:grpSpPr bwMode="auto">
            <a:xfrm>
              <a:off x="0" y="500"/>
              <a:ext cx="1104" cy="2397"/>
              <a:chOff x="0" y="-7"/>
              <a:chExt cx="1104" cy="2397"/>
            </a:xfrm>
          </p:grpSpPr>
          <p:grpSp>
            <p:nvGrpSpPr>
              <p:cNvPr id="72" name="Group 7"/>
              <p:cNvGrpSpPr>
                <a:grpSpLocks/>
              </p:cNvGrpSpPr>
              <p:nvPr/>
            </p:nvGrpSpPr>
            <p:grpSpPr bwMode="auto">
              <a:xfrm>
                <a:off x="0" y="-7"/>
                <a:ext cx="288" cy="237"/>
                <a:chOff x="0" y="-7"/>
                <a:chExt cx="288" cy="237"/>
              </a:xfrm>
            </p:grpSpPr>
            <p:sp>
              <p:nvSpPr>
                <p:cNvPr id="214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215" name="Rectangle 9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73" name="Group 10"/>
              <p:cNvGrpSpPr>
                <a:grpSpLocks/>
              </p:cNvGrpSpPr>
              <p:nvPr/>
            </p:nvGrpSpPr>
            <p:grpSpPr bwMode="auto">
              <a:xfrm>
                <a:off x="288" y="-7"/>
                <a:ext cx="288" cy="237"/>
                <a:chOff x="0" y="-7"/>
                <a:chExt cx="288" cy="237"/>
              </a:xfrm>
            </p:grpSpPr>
            <p:sp>
              <p:nvSpPr>
                <p:cNvPr id="212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213" name="Rectangle 12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74" name="Group 13"/>
              <p:cNvGrpSpPr>
                <a:grpSpLocks/>
              </p:cNvGrpSpPr>
              <p:nvPr/>
            </p:nvGrpSpPr>
            <p:grpSpPr bwMode="auto">
              <a:xfrm>
                <a:off x="576" y="-7"/>
                <a:ext cx="528" cy="237"/>
                <a:chOff x="0" y="-7"/>
                <a:chExt cx="528" cy="237"/>
              </a:xfrm>
            </p:grpSpPr>
            <p:sp>
              <p:nvSpPr>
                <p:cNvPr id="210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211" name="Rectangle 15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5" name="Group 16"/>
              <p:cNvGrpSpPr>
                <a:grpSpLocks/>
              </p:cNvGrpSpPr>
              <p:nvPr/>
            </p:nvGrpSpPr>
            <p:grpSpPr bwMode="auto">
              <a:xfrm>
                <a:off x="0" y="137"/>
                <a:ext cx="288" cy="237"/>
                <a:chOff x="0" y="-7"/>
                <a:chExt cx="288" cy="237"/>
              </a:xfrm>
            </p:grpSpPr>
            <p:sp>
              <p:nvSpPr>
                <p:cNvPr id="208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209" name="Rectangle 18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76" name="Group 19"/>
              <p:cNvGrpSpPr>
                <a:grpSpLocks/>
              </p:cNvGrpSpPr>
              <p:nvPr/>
            </p:nvGrpSpPr>
            <p:grpSpPr bwMode="auto">
              <a:xfrm>
                <a:off x="288" y="137"/>
                <a:ext cx="288" cy="237"/>
                <a:chOff x="0" y="-7"/>
                <a:chExt cx="288" cy="237"/>
              </a:xfrm>
            </p:grpSpPr>
            <p:sp>
              <p:nvSpPr>
                <p:cNvPr id="206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207" name="Rectangle 21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77" name="Group 22"/>
              <p:cNvGrpSpPr>
                <a:grpSpLocks/>
              </p:cNvGrpSpPr>
              <p:nvPr/>
            </p:nvGrpSpPr>
            <p:grpSpPr bwMode="auto">
              <a:xfrm>
                <a:off x="576" y="137"/>
                <a:ext cx="528" cy="237"/>
                <a:chOff x="0" y="-7"/>
                <a:chExt cx="528" cy="237"/>
              </a:xfrm>
            </p:grpSpPr>
            <p:sp>
              <p:nvSpPr>
                <p:cNvPr id="204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205" name="Rectangle 24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78" name="Group 25"/>
              <p:cNvGrpSpPr>
                <a:grpSpLocks/>
              </p:cNvGrpSpPr>
              <p:nvPr/>
            </p:nvGrpSpPr>
            <p:grpSpPr bwMode="auto">
              <a:xfrm>
                <a:off x="0" y="281"/>
                <a:ext cx="288" cy="237"/>
                <a:chOff x="0" y="-7"/>
                <a:chExt cx="288" cy="237"/>
              </a:xfrm>
            </p:grpSpPr>
            <p:sp>
              <p:nvSpPr>
                <p:cNvPr id="202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203" name="Rectangle 27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79" name="Group 28"/>
              <p:cNvGrpSpPr>
                <a:grpSpLocks/>
              </p:cNvGrpSpPr>
              <p:nvPr/>
            </p:nvGrpSpPr>
            <p:grpSpPr bwMode="auto">
              <a:xfrm>
                <a:off x="288" y="281"/>
                <a:ext cx="288" cy="237"/>
                <a:chOff x="0" y="-7"/>
                <a:chExt cx="288" cy="237"/>
              </a:xfrm>
            </p:grpSpPr>
            <p:sp>
              <p:nvSpPr>
                <p:cNvPr id="200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201" name="Rectangle 30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80" name="Group 31"/>
              <p:cNvGrpSpPr>
                <a:grpSpLocks/>
              </p:cNvGrpSpPr>
              <p:nvPr/>
            </p:nvGrpSpPr>
            <p:grpSpPr bwMode="auto">
              <a:xfrm>
                <a:off x="576" y="281"/>
                <a:ext cx="528" cy="237"/>
                <a:chOff x="0" y="-7"/>
                <a:chExt cx="528" cy="237"/>
              </a:xfrm>
            </p:grpSpPr>
            <p:sp>
              <p:nvSpPr>
                <p:cNvPr id="198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99" name="Rectangle 33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81" name="Group 34"/>
              <p:cNvGrpSpPr>
                <a:grpSpLocks/>
              </p:cNvGrpSpPr>
              <p:nvPr/>
            </p:nvGrpSpPr>
            <p:grpSpPr bwMode="auto">
              <a:xfrm>
                <a:off x="0" y="425"/>
                <a:ext cx="288" cy="237"/>
                <a:chOff x="0" y="-7"/>
                <a:chExt cx="288" cy="237"/>
              </a:xfrm>
            </p:grpSpPr>
            <p:sp>
              <p:nvSpPr>
                <p:cNvPr id="196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97" name="Rectangle 36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82" name="Group 37"/>
              <p:cNvGrpSpPr>
                <a:grpSpLocks/>
              </p:cNvGrpSpPr>
              <p:nvPr/>
            </p:nvGrpSpPr>
            <p:grpSpPr bwMode="auto">
              <a:xfrm>
                <a:off x="288" y="425"/>
                <a:ext cx="288" cy="237"/>
                <a:chOff x="0" y="-7"/>
                <a:chExt cx="288" cy="237"/>
              </a:xfrm>
            </p:grpSpPr>
            <p:sp>
              <p:nvSpPr>
                <p:cNvPr id="194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95" name="Rectangle 39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83" name="Group 40"/>
              <p:cNvGrpSpPr>
                <a:grpSpLocks/>
              </p:cNvGrpSpPr>
              <p:nvPr/>
            </p:nvGrpSpPr>
            <p:grpSpPr bwMode="auto">
              <a:xfrm>
                <a:off x="576" y="425"/>
                <a:ext cx="528" cy="237"/>
                <a:chOff x="0" y="-7"/>
                <a:chExt cx="528" cy="237"/>
              </a:xfrm>
            </p:grpSpPr>
            <p:sp>
              <p:nvSpPr>
                <p:cNvPr id="192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93" name="Rectangle 42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84" name="Group 43"/>
              <p:cNvGrpSpPr>
                <a:grpSpLocks/>
              </p:cNvGrpSpPr>
              <p:nvPr/>
            </p:nvGrpSpPr>
            <p:grpSpPr bwMode="auto">
              <a:xfrm>
                <a:off x="0" y="569"/>
                <a:ext cx="288" cy="237"/>
                <a:chOff x="0" y="-7"/>
                <a:chExt cx="288" cy="237"/>
              </a:xfrm>
            </p:grpSpPr>
            <p:sp>
              <p:nvSpPr>
                <p:cNvPr id="190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91" name="Rectangle 45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85" name="Group 46"/>
              <p:cNvGrpSpPr>
                <a:grpSpLocks/>
              </p:cNvGrpSpPr>
              <p:nvPr/>
            </p:nvGrpSpPr>
            <p:grpSpPr bwMode="auto">
              <a:xfrm>
                <a:off x="288" y="569"/>
                <a:ext cx="288" cy="237"/>
                <a:chOff x="0" y="-7"/>
                <a:chExt cx="288" cy="237"/>
              </a:xfrm>
            </p:grpSpPr>
            <p:sp>
              <p:nvSpPr>
                <p:cNvPr id="188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89" name="Rectangle 48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86" name="Group 49"/>
              <p:cNvGrpSpPr>
                <a:grpSpLocks/>
              </p:cNvGrpSpPr>
              <p:nvPr/>
            </p:nvGrpSpPr>
            <p:grpSpPr bwMode="auto">
              <a:xfrm>
                <a:off x="576" y="569"/>
                <a:ext cx="528" cy="237"/>
                <a:chOff x="0" y="-7"/>
                <a:chExt cx="528" cy="237"/>
              </a:xfrm>
            </p:grpSpPr>
            <p:sp>
              <p:nvSpPr>
                <p:cNvPr id="186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87" name="Rectangle 51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87" name="Group 52"/>
              <p:cNvGrpSpPr>
                <a:grpSpLocks/>
              </p:cNvGrpSpPr>
              <p:nvPr/>
            </p:nvGrpSpPr>
            <p:grpSpPr bwMode="auto">
              <a:xfrm>
                <a:off x="0" y="713"/>
                <a:ext cx="288" cy="237"/>
                <a:chOff x="0" y="-7"/>
                <a:chExt cx="288" cy="237"/>
              </a:xfrm>
            </p:grpSpPr>
            <p:sp>
              <p:nvSpPr>
                <p:cNvPr id="184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85" name="Rectangle 54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88" name="Group 55"/>
              <p:cNvGrpSpPr>
                <a:grpSpLocks/>
              </p:cNvGrpSpPr>
              <p:nvPr/>
            </p:nvGrpSpPr>
            <p:grpSpPr bwMode="auto">
              <a:xfrm>
                <a:off x="288" y="713"/>
                <a:ext cx="288" cy="237"/>
                <a:chOff x="0" y="-7"/>
                <a:chExt cx="288" cy="237"/>
              </a:xfrm>
            </p:grpSpPr>
            <p:sp>
              <p:nvSpPr>
                <p:cNvPr id="182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83" name="Rectangle 57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89" name="Group 58"/>
              <p:cNvGrpSpPr>
                <a:grpSpLocks/>
              </p:cNvGrpSpPr>
              <p:nvPr/>
            </p:nvGrpSpPr>
            <p:grpSpPr bwMode="auto">
              <a:xfrm>
                <a:off x="576" y="713"/>
                <a:ext cx="528" cy="237"/>
                <a:chOff x="0" y="-7"/>
                <a:chExt cx="528" cy="237"/>
              </a:xfrm>
            </p:grpSpPr>
            <p:sp>
              <p:nvSpPr>
                <p:cNvPr id="180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81" name="Rectangle 60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90" name="Group 61"/>
              <p:cNvGrpSpPr>
                <a:grpSpLocks/>
              </p:cNvGrpSpPr>
              <p:nvPr/>
            </p:nvGrpSpPr>
            <p:grpSpPr bwMode="auto">
              <a:xfrm>
                <a:off x="0" y="857"/>
                <a:ext cx="288" cy="237"/>
                <a:chOff x="0" y="-7"/>
                <a:chExt cx="288" cy="237"/>
              </a:xfrm>
            </p:grpSpPr>
            <p:sp>
              <p:nvSpPr>
                <p:cNvPr id="178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79" name="Rectangle 63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91" name="Group 64"/>
              <p:cNvGrpSpPr>
                <a:grpSpLocks/>
              </p:cNvGrpSpPr>
              <p:nvPr/>
            </p:nvGrpSpPr>
            <p:grpSpPr bwMode="auto">
              <a:xfrm>
                <a:off x="288" y="857"/>
                <a:ext cx="288" cy="237"/>
                <a:chOff x="0" y="-7"/>
                <a:chExt cx="288" cy="237"/>
              </a:xfrm>
            </p:grpSpPr>
            <p:sp>
              <p:nvSpPr>
                <p:cNvPr id="176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77" name="Rectangle 66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92" name="Group 67"/>
              <p:cNvGrpSpPr>
                <a:grpSpLocks/>
              </p:cNvGrpSpPr>
              <p:nvPr/>
            </p:nvGrpSpPr>
            <p:grpSpPr bwMode="auto">
              <a:xfrm>
                <a:off x="576" y="857"/>
                <a:ext cx="528" cy="237"/>
                <a:chOff x="0" y="-7"/>
                <a:chExt cx="528" cy="237"/>
              </a:xfrm>
            </p:grpSpPr>
            <p:sp>
              <p:nvSpPr>
                <p:cNvPr id="174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75" name="Rectangle 69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93" name="Group 70"/>
              <p:cNvGrpSpPr>
                <a:grpSpLocks/>
              </p:cNvGrpSpPr>
              <p:nvPr/>
            </p:nvGrpSpPr>
            <p:grpSpPr bwMode="auto">
              <a:xfrm>
                <a:off x="0" y="1001"/>
                <a:ext cx="288" cy="237"/>
                <a:chOff x="0" y="-7"/>
                <a:chExt cx="288" cy="237"/>
              </a:xfrm>
            </p:grpSpPr>
            <p:sp>
              <p:nvSpPr>
                <p:cNvPr id="172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73" name="Rectangle 72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94" name="Group 73"/>
              <p:cNvGrpSpPr>
                <a:grpSpLocks/>
              </p:cNvGrpSpPr>
              <p:nvPr/>
            </p:nvGrpSpPr>
            <p:grpSpPr bwMode="auto">
              <a:xfrm>
                <a:off x="288" y="1001"/>
                <a:ext cx="288" cy="237"/>
                <a:chOff x="0" y="-7"/>
                <a:chExt cx="288" cy="237"/>
              </a:xfrm>
            </p:grpSpPr>
            <p:sp>
              <p:nvSpPr>
                <p:cNvPr id="170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71" name="Rectangle 75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95" name="Group 76"/>
              <p:cNvGrpSpPr>
                <a:grpSpLocks/>
              </p:cNvGrpSpPr>
              <p:nvPr/>
            </p:nvGrpSpPr>
            <p:grpSpPr bwMode="auto">
              <a:xfrm>
                <a:off x="576" y="1001"/>
                <a:ext cx="528" cy="237"/>
                <a:chOff x="0" y="-7"/>
                <a:chExt cx="528" cy="237"/>
              </a:xfrm>
            </p:grpSpPr>
            <p:sp>
              <p:nvSpPr>
                <p:cNvPr id="168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69" name="Rectangle 78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96" name="Group 79"/>
              <p:cNvGrpSpPr>
                <a:grpSpLocks/>
              </p:cNvGrpSpPr>
              <p:nvPr/>
            </p:nvGrpSpPr>
            <p:grpSpPr bwMode="auto">
              <a:xfrm>
                <a:off x="0" y="1145"/>
                <a:ext cx="288" cy="237"/>
                <a:chOff x="0" y="-7"/>
                <a:chExt cx="288" cy="237"/>
              </a:xfrm>
            </p:grpSpPr>
            <p:sp>
              <p:nvSpPr>
                <p:cNvPr id="166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67" name="Rectangle 81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97" name="Group 82"/>
              <p:cNvGrpSpPr>
                <a:grpSpLocks/>
              </p:cNvGrpSpPr>
              <p:nvPr/>
            </p:nvGrpSpPr>
            <p:grpSpPr bwMode="auto">
              <a:xfrm>
                <a:off x="288" y="1145"/>
                <a:ext cx="288" cy="237"/>
                <a:chOff x="0" y="-7"/>
                <a:chExt cx="288" cy="237"/>
              </a:xfrm>
            </p:grpSpPr>
            <p:sp>
              <p:nvSpPr>
                <p:cNvPr id="164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65" name="Rectangle 84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98" name="Group 85"/>
              <p:cNvGrpSpPr>
                <a:grpSpLocks/>
              </p:cNvGrpSpPr>
              <p:nvPr/>
            </p:nvGrpSpPr>
            <p:grpSpPr bwMode="auto">
              <a:xfrm>
                <a:off x="576" y="1145"/>
                <a:ext cx="528" cy="237"/>
                <a:chOff x="0" y="-7"/>
                <a:chExt cx="528" cy="237"/>
              </a:xfrm>
            </p:grpSpPr>
            <p:sp>
              <p:nvSpPr>
                <p:cNvPr id="162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63" name="Rectangle 87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99" name="Group 88"/>
              <p:cNvGrpSpPr>
                <a:grpSpLocks/>
              </p:cNvGrpSpPr>
              <p:nvPr/>
            </p:nvGrpSpPr>
            <p:grpSpPr bwMode="auto">
              <a:xfrm>
                <a:off x="0" y="1289"/>
                <a:ext cx="288" cy="237"/>
                <a:chOff x="0" y="-7"/>
                <a:chExt cx="288" cy="237"/>
              </a:xfrm>
            </p:grpSpPr>
            <p:sp>
              <p:nvSpPr>
                <p:cNvPr id="160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61" name="Rectangle 90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100" name="Group 91"/>
              <p:cNvGrpSpPr>
                <a:grpSpLocks/>
              </p:cNvGrpSpPr>
              <p:nvPr/>
            </p:nvGrpSpPr>
            <p:grpSpPr bwMode="auto">
              <a:xfrm>
                <a:off x="288" y="1289"/>
                <a:ext cx="288" cy="237"/>
                <a:chOff x="0" y="-7"/>
                <a:chExt cx="288" cy="237"/>
              </a:xfrm>
            </p:grpSpPr>
            <p:sp>
              <p:nvSpPr>
                <p:cNvPr id="158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9" name="Rectangle 93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101" name="Group 94"/>
              <p:cNvGrpSpPr>
                <a:grpSpLocks/>
              </p:cNvGrpSpPr>
              <p:nvPr/>
            </p:nvGrpSpPr>
            <p:grpSpPr bwMode="auto">
              <a:xfrm>
                <a:off x="576" y="1289"/>
                <a:ext cx="528" cy="237"/>
                <a:chOff x="0" y="-7"/>
                <a:chExt cx="528" cy="237"/>
              </a:xfrm>
            </p:grpSpPr>
            <p:sp>
              <p:nvSpPr>
                <p:cNvPr id="156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7" name="Rectangle 96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102" name="Group 97"/>
              <p:cNvGrpSpPr>
                <a:grpSpLocks/>
              </p:cNvGrpSpPr>
              <p:nvPr/>
            </p:nvGrpSpPr>
            <p:grpSpPr bwMode="auto">
              <a:xfrm>
                <a:off x="0" y="1433"/>
                <a:ext cx="288" cy="237"/>
                <a:chOff x="0" y="-7"/>
                <a:chExt cx="288" cy="237"/>
              </a:xfrm>
            </p:grpSpPr>
            <p:sp>
              <p:nvSpPr>
                <p:cNvPr id="154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5" name="Rectangle 99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103" name="Group 100"/>
              <p:cNvGrpSpPr>
                <a:grpSpLocks/>
              </p:cNvGrpSpPr>
              <p:nvPr/>
            </p:nvGrpSpPr>
            <p:grpSpPr bwMode="auto">
              <a:xfrm>
                <a:off x="288" y="1433"/>
                <a:ext cx="288" cy="237"/>
                <a:chOff x="0" y="-7"/>
                <a:chExt cx="288" cy="237"/>
              </a:xfrm>
            </p:grpSpPr>
            <p:sp>
              <p:nvSpPr>
                <p:cNvPr id="152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3" name="Rectangle 102"/>
                <p:cNvSpPr>
                  <a:spLocks/>
                </p:cNvSpPr>
                <p:nvPr/>
              </p:nvSpPr>
              <p:spPr bwMode="auto">
                <a:xfrm>
                  <a:off x="10" y="-7"/>
                  <a:ext cx="26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104" name="Group 103"/>
              <p:cNvGrpSpPr>
                <a:grpSpLocks/>
              </p:cNvGrpSpPr>
              <p:nvPr/>
            </p:nvGrpSpPr>
            <p:grpSpPr bwMode="auto">
              <a:xfrm>
                <a:off x="576" y="1433"/>
                <a:ext cx="528" cy="237"/>
                <a:chOff x="0" y="-7"/>
                <a:chExt cx="528" cy="237"/>
              </a:xfrm>
            </p:grpSpPr>
            <p:sp>
              <p:nvSpPr>
                <p:cNvPr id="150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1" name="Rectangle 105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105" name="Group 106"/>
              <p:cNvGrpSpPr>
                <a:grpSpLocks/>
              </p:cNvGrpSpPr>
              <p:nvPr/>
            </p:nvGrpSpPr>
            <p:grpSpPr bwMode="auto">
              <a:xfrm>
                <a:off x="0" y="1577"/>
                <a:ext cx="288" cy="237"/>
                <a:chOff x="0" y="-7"/>
                <a:chExt cx="288" cy="237"/>
              </a:xfrm>
            </p:grpSpPr>
            <p:sp>
              <p:nvSpPr>
                <p:cNvPr id="148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9" name="Rectangle 108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106" name="Group 109"/>
              <p:cNvGrpSpPr>
                <a:grpSpLocks/>
              </p:cNvGrpSpPr>
              <p:nvPr/>
            </p:nvGrpSpPr>
            <p:grpSpPr bwMode="auto">
              <a:xfrm>
                <a:off x="288" y="1577"/>
                <a:ext cx="288" cy="237"/>
                <a:chOff x="0" y="-7"/>
                <a:chExt cx="288" cy="237"/>
              </a:xfrm>
            </p:grpSpPr>
            <p:sp>
              <p:nvSpPr>
                <p:cNvPr id="146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7" name="Rectangle 111"/>
                <p:cNvSpPr>
                  <a:spLocks/>
                </p:cNvSpPr>
                <p:nvPr/>
              </p:nvSpPr>
              <p:spPr bwMode="auto">
                <a:xfrm>
                  <a:off x="10" y="-7"/>
                  <a:ext cx="26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107" name="Group 112"/>
              <p:cNvGrpSpPr>
                <a:grpSpLocks/>
              </p:cNvGrpSpPr>
              <p:nvPr/>
            </p:nvGrpSpPr>
            <p:grpSpPr bwMode="auto">
              <a:xfrm>
                <a:off x="576" y="1577"/>
                <a:ext cx="528" cy="237"/>
                <a:chOff x="0" y="-7"/>
                <a:chExt cx="528" cy="237"/>
              </a:xfrm>
            </p:grpSpPr>
            <p:sp>
              <p:nvSpPr>
                <p:cNvPr id="144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5" name="Rectangle 114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108" name="Group 115"/>
              <p:cNvGrpSpPr>
                <a:grpSpLocks/>
              </p:cNvGrpSpPr>
              <p:nvPr/>
            </p:nvGrpSpPr>
            <p:grpSpPr bwMode="auto">
              <a:xfrm>
                <a:off x="0" y="1721"/>
                <a:ext cx="288" cy="237"/>
                <a:chOff x="0" y="-7"/>
                <a:chExt cx="288" cy="237"/>
              </a:xfrm>
            </p:grpSpPr>
            <p:sp>
              <p:nvSpPr>
                <p:cNvPr id="142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3" name="Rectangle 117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109" name="Group 118"/>
              <p:cNvGrpSpPr>
                <a:grpSpLocks/>
              </p:cNvGrpSpPr>
              <p:nvPr/>
            </p:nvGrpSpPr>
            <p:grpSpPr bwMode="auto">
              <a:xfrm>
                <a:off x="288" y="1721"/>
                <a:ext cx="288" cy="237"/>
                <a:chOff x="0" y="-7"/>
                <a:chExt cx="288" cy="237"/>
              </a:xfrm>
            </p:grpSpPr>
            <p:sp>
              <p:nvSpPr>
                <p:cNvPr id="140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1" name="Rectangle 120"/>
                <p:cNvSpPr>
                  <a:spLocks/>
                </p:cNvSpPr>
                <p:nvPr/>
              </p:nvSpPr>
              <p:spPr bwMode="auto">
                <a:xfrm>
                  <a:off x="10" y="-7"/>
                  <a:ext cx="26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110" name="Group 121"/>
              <p:cNvGrpSpPr>
                <a:grpSpLocks/>
              </p:cNvGrpSpPr>
              <p:nvPr/>
            </p:nvGrpSpPr>
            <p:grpSpPr bwMode="auto">
              <a:xfrm>
                <a:off x="576" y="1721"/>
                <a:ext cx="528" cy="237"/>
                <a:chOff x="0" y="-7"/>
                <a:chExt cx="528" cy="237"/>
              </a:xfrm>
            </p:grpSpPr>
            <p:sp>
              <p:nvSpPr>
                <p:cNvPr id="138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9" name="Rectangle 123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111" name="Group 124"/>
              <p:cNvGrpSpPr>
                <a:grpSpLocks/>
              </p:cNvGrpSpPr>
              <p:nvPr/>
            </p:nvGrpSpPr>
            <p:grpSpPr bwMode="auto">
              <a:xfrm>
                <a:off x="0" y="1865"/>
                <a:ext cx="288" cy="237"/>
                <a:chOff x="0" y="-7"/>
                <a:chExt cx="288" cy="237"/>
              </a:xfrm>
            </p:grpSpPr>
            <p:sp>
              <p:nvSpPr>
                <p:cNvPr id="136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7" name="Rectangle 126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112" name="Group 127"/>
              <p:cNvGrpSpPr>
                <a:grpSpLocks/>
              </p:cNvGrpSpPr>
              <p:nvPr/>
            </p:nvGrpSpPr>
            <p:grpSpPr bwMode="auto">
              <a:xfrm>
                <a:off x="288" y="1865"/>
                <a:ext cx="288" cy="237"/>
                <a:chOff x="0" y="-7"/>
                <a:chExt cx="288" cy="237"/>
              </a:xfrm>
            </p:grpSpPr>
            <p:sp>
              <p:nvSpPr>
                <p:cNvPr id="134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5" name="Rectangle 129"/>
                <p:cNvSpPr>
                  <a:spLocks/>
                </p:cNvSpPr>
                <p:nvPr/>
              </p:nvSpPr>
              <p:spPr bwMode="auto">
                <a:xfrm>
                  <a:off x="10" y="-7"/>
                  <a:ext cx="26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113" name="Group 130"/>
              <p:cNvGrpSpPr>
                <a:grpSpLocks/>
              </p:cNvGrpSpPr>
              <p:nvPr/>
            </p:nvGrpSpPr>
            <p:grpSpPr bwMode="auto">
              <a:xfrm>
                <a:off x="576" y="1865"/>
                <a:ext cx="528" cy="237"/>
                <a:chOff x="0" y="-7"/>
                <a:chExt cx="528" cy="237"/>
              </a:xfrm>
            </p:grpSpPr>
            <p:sp>
              <p:nvSpPr>
                <p:cNvPr id="132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3" name="Rectangle 132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114" name="Group 133"/>
              <p:cNvGrpSpPr>
                <a:grpSpLocks/>
              </p:cNvGrpSpPr>
              <p:nvPr/>
            </p:nvGrpSpPr>
            <p:grpSpPr bwMode="auto">
              <a:xfrm>
                <a:off x="0" y="2009"/>
                <a:ext cx="288" cy="237"/>
                <a:chOff x="0" y="-7"/>
                <a:chExt cx="288" cy="237"/>
              </a:xfrm>
            </p:grpSpPr>
            <p:sp>
              <p:nvSpPr>
                <p:cNvPr id="130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1" name="Rectangle 135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115" name="Group 136"/>
              <p:cNvGrpSpPr>
                <a:grpSpLocks/>
              </p:cNvGrpSpPr>
              <p:nvPr/>
            </p:nvGrpSpPr>
            <p:grpSpPr bwMode="auto">
              <a:xfrm>
                <a:off x="288" y="2009"/>
                <a:ext cx="288" cy="237"/>
                <a:chOff x="0" y="-7"/>
                <a:chExt cx="288" cy="237"/>
              </a:xfrm>
            </p:grpSpPr>
            <p:sp>
              <p:nvSpPr>
                <p:cNvPr id="128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9" name="Rectangle 138"/>
                <p:cNvSpPr>
                  <a:spLocks/>
                </p:cNvSpPr>
                <p:nvPr/>
              </p:nvSpPr>
              <p:spPr bwMode="auto">
                <a:xfrm>
                  <a:off x="10" y="-7"/>
                  <a:ext cx="26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116" name="Group 139"/>
              <p:cNvGrpSpPr>
                <a:grpSpLocks/>
              </p:cNvGrpSpPr>
              <p:nvPr/>
            </p:nvGrpSpPr>
            <p:grpSpPr bwMode="auto">
              <a:xfrm>
                <a:off x="576" y="2009"/>
                <a:ext cx="528" cy="237"/>
                <a:chOff x="0" y="-7"/>
                <a:chExt cx="528" cy="237"/>
              </a:xfrm>
            </p:grpSpPr>
            <p:sp>
              <p:nvSpPr>
                <p:cNvPr id="126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7" name="Rectangle 141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117" name="Group 142"/>
              <p:cNvGrpSpPr>
                <a:grpSpLocks/>
              </p:cNvGrpSpPr>
              <p:nvPr/>
            </p:nvGrpSpPr>
            <p:grpSpPr bwMode="auto">
              <a:xfrm>
                <a:off x="0" y="2153"/>
                <a:ext cx="288" cy="237"/>
                <a:chOff x="0" y="-7"/>
                <a:chExt cx="288" cy="237"/>
              </a:xfrm>
            </p:grpSpPr>
            <p:sp>
              <p:nvSpPr>
                <p:cNvPr id="124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5" name="Rectangle 144"/>
                <p:cNvSpPr>
                  <a:spLocks/>
                </p:cNvSpPr>
                <p:nvPr/>
              </p:nvSpPr>
              <p:spPr bwMode="auto">
                <a:xfrm>
                  <a:off x="50" y="-7"/>
                  <a:ext cx="18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118" name="Group 145"/>
              <p:cNvGrpSpPr>
                <a:grpSpLocks/>
              </p:cNvGrpSpPr>
              <p:nvPr/>
            </p:nvGrpSpPr>
            <p:grpSpPr bwMode="auto">
              <a:xfrm>
                <a:off x="288" y="2153"/>
                <a:ext cx="288" cy="237"/>
                <a:chOff x="0" y="-7"/>
                <a:chExt cx="288" cy="237"/>
              </a:xfrm>
            </p:grpSpPr>
            <p:sp>
              <p:nvSpPr>
                <p:cNvPr id="122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3" name="Rectangle 147"/>
                <p:cNvSpPr>
                  <a:spLocks/>
                </p:cNvSpPr>
                <p:nvPr/>
              </p:nvSpPr>
              <p:spPr bwMode="auto">
                <a:xfrm>
                  <a:off x="10" y="-7"/>
                  <a:ext cx="267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119" name="Group 148"/>
              <p:cNvGrpSpPr>
                <a:grpSpLocks/>
              </p:cNvGrpSpPr>
              <p:nvPr/>
            </p:nvGrpSpPr>
            <p:grpSpPr bwMode="auto">
              <a:xfrm>
                <a:off x="576" y="2153"/>
                <a:ext cx="528" cy="237"/>
                <a:chOff x="0" y="-7"/>
                <a:chExt cx="528" cy="237"/>
              </a:xfrm>
            </p:grpSpPr>
            <p:sp>
              <p:nvSpPr>
                <p:cNvPr id="120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6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1" name="Rectangle 150"/>
                <p:cNvSpPr>
                  <a:spLocks/>
                </p:cNvSpPr>
                <p:nvPr/>
              </p:nvSpPr>
              <p:spPr bwMode="auto">
                <a:xfrm>
                  <a:off x="50" y="-7"/>
                  <a:ext cx="428" cy="23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69" name="Rectangle 151"/>
            <p:cNvSpPr>
              <a:spLocks/>
            </p:cNvSpPr>
            <p:nvPr/>
          </p:nvSpPr>
          <p:spPr bwMode="auto">
            <a:xfrm rot="19260000">
              <a:off x="55" y="268"/>
              <a:ext cx="352" cy="2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70" name="Rectangle 152"/>
            <p:cNvSpPr>
              <a:spLocks/>
            </p:cNvSpPr>
            <p:nvPr/>
          </p:nvSpPr>
          <p:spPr bwMode="auto">
            <a:xfrm rot="19260000">
              <a:off x="321" y="178"/>
              <a:ext cx="620" cy="2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71" name="Rectangle 153"/>
            <p:cNvSpPr>
              <a:spLocks/>
            </p:cNvSpPr>
            <p:nvPr/>
          </p:nvSpPr>
          <p:spPr bwMode="auto">
            <a:xfrm rot="19260000">
              <a:off x="617" y="211"/>
              <a:ext cx="523" cy="2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  <p:sp>
        <p:nvSpPr>
          <p:cNvPr id="216" name="Rectangle 5"/>
          <p:cNvSpPr>
            <a:spLocks/>
          </p:cNvSpPr>
          <p:nvPr/>
        </p:nvSpPr>
        <p:spPr bwMode="auto">
          <a:xfrm>
            <a:off x="6273800" y="5062537"/>
            <a:ext cx="913070" cy="102592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223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r>
              <a:rPr lang="en-US" sz="2000" b="0" dirty="0" smtClean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+ 213</a:t>
            </a:r>
            <a:endParaRPr lang="en-US" sz="2000" b="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eaLnBrk="1" hangingPunct="1"/>
            <a:endParaRPr lang="en-US" sz="2000" b="0" dirty="0">
              <a:solidFill>
                <a:srgbClr val="FFFFFF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7" name="Line 6"/>
          <p:cNvSpPr>
            <a:spLocks noChangeShapeType="1"/>
          </p:cNvSpPr>
          <p:nvPr/>
        </p:nvSpPr>
        <p:spPr bwMode="auto">
          <a:xfrm>
            <a:off x="6350000" y="5748337"/>
            <a:ext cx="76505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18" name="Rectangle 13"/>
          <p:cNvSpPr>
            <a:spLocks/>
          </p:cNvSpPr>
          <p:nvPr/>
        </p:nvSpPr>
        <p:spPr bwMode="auto">
          <a:xfrm>
            <a:off x="6273800" y="5718968"/>
            <a:ext cx="913070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446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9" name="Rectangle 13"/>
          <p:cNvSpPr>
            <a:spLocks/>
          </p:cNvSpPr>
          <p:nvPr/>
        </p:nvSpPr>
        <p:spPr bwMode="auto">
          <a:xfrm>
            <a:off x="6273800" y="6083379"/>
            <a:ext cx="913070" cy="4103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000" b="0" dirty="0" smtClean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190</a:t>
            </a:r>
            <a:endParaRPr lang="en-US" sz="2000" b="0" dirty="0">
              <a:solidFill>
                <a:srgbClr val="CC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0" name="Line 6"/>
          <p:cNvSpPr>
            <a:spLocks noChangeShapeType="1"/>
          </p:cNvSpPr>
          <p:nvPr/>
        </p:nvSpPr>
        <p:spPr bwMode="auto">
          <a:xfrm>
            <a:off x="6350000" y="6088459"/>
            <a:ext cx="765056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6400" y="5043427"/>
            <a:ext cx="2185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</a:t>
            </a: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nsigned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9" grpId="0"/>
      <p:bldP spid="50" grpId="0" animBg="1"/>
      <p:bldP spid="51" grpId="0"/>
      <p:bldP spid="52" grpId="0"/>
      <p:bldP spid="53" grpId="0" animBg="1"/>
      <p:bldP spid="59" grpId="0"/>
      <p:bldP spid="60" grpId="0" animBg="1"/>
      <p:bldP spid="61" grpId="0"/>
      <p:bldP spid="62" grpId="0"/>
      <p:bldP spid="63" grpId="0" animBg="1"/>
      <p:bldP spid="216" grpId="0"/>
      <p:bldP spid="217" grpId="0" animBg="1"/>
      <p:bldP spid="218" grpId="0"/>
      <p:bldP spid="219" grpId="0"/>
      <p:bldP spid="220" grpId="0" animBg="1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18958</TotalTime>
  <Words>3138</Words>
  <Application>Microsoft Macintosh PowerPoint</Application>
  <PresentationFormat>On-screen Show (4:3)</PresentationFormat>
  <Paragraphs>1121</Paragraphs>
  <Slides>46</Slides>
  <Notes>32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template2007</vt:lpstr>
      <vt:lpstr>Title and Content</vt:lpstr>
      <vt:lpstr>Title Only</vt:lpstr>
      <vt:lpstr>Equation</vt:lpstr>
      <vt:lpstr>Chart</vt:lpstr>
      <vt:lpstr>Document</vt:lpstr>
      <vt:lpstr>Bits, Bytes, and Integers – Part 2  15-213: Introduction to Computer Systems 3rd Lecture, Sept. 6, 2016</vt:lpstr>
      <vt:lpstr> First Assignment: Data Lab</vt:lpstr>
      <vt:lpstr>Linux Boot Camp</vt:lpstr>
      <vt:lpstr>Summary From Last Lecture</vt:lpstr>
      <vt:lpstr>Encoding Integers</vt:lpstr>
      <vt:lpstr>Unsigned &amp; Signed Numeric Values</vt:lpstr>
      <vt:lpstr>Sign Extension and Truncation</vt:lpstr>
      <vt:lpstr>Today: Bits, Bytes, and Integers</vt:lpstr>
      <vt:lpstr>Unsigned Addition</vt:lpstr>
      <vt:lpstr>Visualizing (Mathematical) Integer Addition</vt:lpstr>
      <vt:lpstr>Visualizing Unsigned Addition</vt:lpstr>
      <vt:lpstr>Two’s Complement Addition</vt:lpstr>
      <vt:lpstr>TAdd Overflow</vt:lpstr>
      <vt:lpstr>Visualizing 2’s Complement Addition</vt:lpstr>
      <vt:lpstr>Characterizing TAdd</vt:lpstr>
      <vt:lpstr>Multiplication</vt:lpstr>
      <vt:lpstr>Unsigned Multiplication in C</vt:lpstr>
      <vt:lpstr>Signed Multiplication in C</vt:lpstr>
      <vt:lpstr>Power-of-2 Multiply with Shift</vt:lpstr>
      <vt:lpstr>Unsigned Power-of-2 Divide with Shift</vt:lpstr>
      <vt:lpstr>Signed Power-of-2 Divide with Shift</vt:lpstr>
      <vt:lpstr>Correct Power-of-2 Divide</vt:lpstr>
      <vt:lpstr>Correct Power-of-2 Divide (Cont.)</vt:lpstr>
      <vt:lpstr>Negation: Complement &amp; Increment</vt:lpstr>
      <vt:lpstr>Complement &amp; Increment Examples</vt:lpstr>
      <vt:lpstr>Today: Bits, Bytes, and Integers</vt:lpstr>
      <vt:lpstr>Arithmetic: Basic Rules</vt:lpstr>
      <vt:lpstr>Why Should I Use Unsigned?</vt:lpstr>
      <vt:lpstr>Counting Down with Unsigned</vt:lpstr>
      <vt:lpstr>Why Should I Use Unsigned? (cont.)</vt:lpstr>
      <vt:lpstr>Integer Arithmetic Example</vt:lpstr>
      <vt:lpstr>Today: Bits, Bytes, and Integers</vt:lpstr>
      <vt:lpstr>Byte-Oriented Memory Organization</vt:lpstr>
      <vt:lpstr>Machine Words</vt:lpstr>
      <vt:lpstr>Word-Oriented Memory Organization</vt:lpstr>
      <vt:lpstr>Example Data Representations</vt:lpstr>
      <vt:lpstr>Byte Ordering</vt:lpstr>
      <vt:lpstr>Byte Ordering Example</vt:lpstr>
      <vt:lpstr>Representing Integers</vt:lpstr>
      <vt:lpstr>Examining Data Representations</vt:lpstr>
      <vt:lpstr>show_bytes Execution Example</vt:lpstr>
      <vt:lpstr>Representing Pointers</vt:lpstr>
      <vt:lpstr>Representing Strings</vt:lpstr>
      <vt:lpstr>Reading Byte-Reversed Listings</vt:lpstr>
      <vt:lpstr>Integer C Puzzles</vt:lpstr>
      <vt:lpstr>Summary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Randy Bryant</cp:lastModifiedBy>
  <cp:revision>175</cp:revision>
  <cp:lastPrinted>2014-08-28T06:23:39Z</cp:lastPrinted>
  <dcterms:created xsi:type="dcterms:W3CDTF">2012-09-04T17:29:26Z</dcterms:created>
  <dcterms:modified xsi:type="dcterms:W3CDTF">2016-09-08T15:14:51Z</dcterms:modified>
</cp:coreProperties>
</file>