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62" r:id="rId1"/>
  </p:sldMasterIdLst>
  <p:notesMasterIdLst>
    <p:notesMasterId r:id="rId29"/>
  </p:notesMasterIdLst>
  <p:sldIdLst>
    <p:sldId id="256" r:id="rId2"/>
    <p:sldId id="257" r:id="rId3"/>
    <p:sldId id="283" r:id="rId4"/>
    <p:sldId id="258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4" r:id="rId13"/>
    <p:sldId id="295" r:id="rId14"/>
    <p:sldId id="291" r:id="rId15"/>
    <p:sldId id="292" r:id="rId16"/>
    <p:sldId id="293" r:id="rId17"/>
    <p:sldId id="268" r:id="rId18"/>
    <p:sldId id="269" r:id="rId19"/>
    <p:sldId id="270" r:id="rId20"/>
    <p:sldId id="277" r:id="rId21"/>
    <p:sldId id="278" r:id="rId22"/>
    <p:sldId id="280" r:id="rId23"/>
    <p:sldId id="282" r:id="rId24"/>
    <p:sldId id="281" r:id="rId25"/>
    <p:sldId id="279" r:id="rId26"/>
    <p:sldId id="274" r:id="rId27"/>
    <p:sldId id="276" r:id="rId28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4" autoAdjust="0"/>
    <p:restoredTop sz="94660"/>
  </p:normalViewPr>
  <p:slideViewPr>
    <p:cSldViewPr>
      <p:cViewPr>
        <p:scale>
          <a:sx n="66" d="100"/>
          <a:sy n="66" d="100"/>
        </p:scale>
        <p:origin x="-72" y="-6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645369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1pPr>
            <a:lvl2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1pPr>
            <a:lvl2pPr marL="457200" marR="0" indent="0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2pPr>
            <a:lvl3pPr marL="9144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3pPr>
            <a:lvl4pPr marL="13716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4pPr>
            <a:lvl5pPr marL="18288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5pPr>
            <a:lvl6pPr marL="22860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 rot="5400000">
            <a:off x="2480449" y="-1062093"/>
            <a:ext cx="3729000" cy="7896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 rot="5400000">
            <a:off x="5761350" y="1367999"/>
            <a:ext cx="4579199" cy="21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 rot="5400000">
            <a:off x="1311713" y="-743249"/>
            <a:ext cx="4579199" cy="640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3"/>
          </p:nvPr>
        </p:nvSpPr>
        <p:spPr>
          <a:xfrm>
            <a:off x="4662487" y="2943225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SzPct val="100000"/>
              <a:defRPr sz="4800"/>
            </a:lvl1pPr>
            <a:lvl2pPr algn="ctr" rtl="0">
              <a:spcBef>
                <a:spcPts val="0"/>
              </a:spcBef>
              <a:buSzPct val="100000"/>
              <a:defRPr sz="4800"/>
            </a:lvl2pPr>
            <a:lvl3pPr algn="ctr" rtl="0">
              <a:spcBef>
                <a:spcPts val="0"/>
              </a:spcBef>
              <a:buSzPct val="100000"/>
              <a:defRPr sz="4800"/>
            </a:lvl3pPr>
            <a:lvl4pPr algn="ctr" rtl="0">
              <a:spcBef>
                <a:spcPts val="0"/>
              </a:spcBef>
              <a:buSzPct val="100000"/>
              <a:defRPr sz="4800"/>
            </a:lvl4pPr>
            <a:lvl5pPr algn="ctr" rtl="0">
              <a:spcBef>
                <a:spcPts val="0"/>
              </a:spcBef>
              <a:buSzPct val="100000"/>
              <a:defRPr sz="4800"/>
            </a:lvl5pPr>
            <a:lvl6pPr algn="ctr" rtl="0">
              <a:spcBef>
                <a:spcPts val="0"/>
              </a:spcBef>
              <a:buSzPct val="100000"/>
              <a:defRPr sz="4800"/>
            </a:lvl6pPr>
            <a:lvl7pPr algn="ctr" rtl="0">
              <a:spcBef>
                <a:spcPts val="0"/>
              </a:spcBef>
              <a:buSzPct val="100000"/>
              <a:defRPr sz="4800"/>
            </a:lvl7pPr>
            <a:lvl8pPr algn="ctr" rtl="0">
              <a:spcBef>
                <a:spcPts val="0"/>
              </a:spcBef>
              <a:buSzPct val="100000"/>
              <a:defRPr sz="4800"/>
            </a:lvl8pPr>
            <a:lvl9pPr algn="ctr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>
                <a:solidFill>
                  <a:schemeClr val="dk1"/>
                </a:solidFill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099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3"/>
          </p:nvPr>
        </p:nvSpPr>
        <p:spPr>
          <a:xfrm>
            <a:off x="4645025" y="1151334"/>
            <a:ext cx="4041900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57762" y="333802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575050" y="204787"/>
            <a:ext cx="5111699" cy="438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Arial"/>
              <a:buNone/>
              <a:defRPr/>
            </a:lvl6pPr>
            <a:lvl7pPr marL="2743200" indent="0" rtl="0">
              <a:spcBef>
                <a:spcPts val="0"/>
              </a:spcBef>
              <a:buFont typeface="Arial"/>
              <a:buNone/>
              <a:defRPr/>
            </a:lvl7pPr>
            <a:lvl8pPr marL="3200400" indent="0" rtl="0">
              <a:spcBef>
                <a:spcPts val="0"/>
              </a:spcBef>
              <a:buFont typeface="Arial"/>
              <a:buNone/>
              <a:defRPr/>
            </a:lvl8pPr>
            <a:lvl9pPr marL="3657600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indent="-119062" algn="l" rtl="0">
              <a:spcBef>
                <a:spcPts val="0"/>
              </a:spcBef>
              <a:spcAft>
                <a:spcPts val="0"/>
              </a:spcAft>
              <a:buSzPct val="100000"/>
              <a:defRPr sz="3000"/>
            </a:lvl1pPr>
            <a:lvl2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1pPr>
            <a:lvl2pPr marL="742950" marR="0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2pPr>
            <a:lvl3pPr marL="1143000" marR="0" indent="-1270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  <a:defRPr sz="2400"/>
            </a:lvl3pPr>
            <a:lvl4pPr marL="16002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–"/>
              <a:defRPr sz="2400"/>
            </a:lvl4pPr>
            <a:lvl5pPr marL="20574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»"/>
              <a:defRPr sz="2400"/>
            </a:lvl5pPr>
            <a:lvl6pPr marL="25146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6pPr>
            <a:lvl7pPr marL="29718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7pPr>
            <a:lvl8pPr marL="34290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8pPr>
            <a:lvl9pPr marL="3886200" marR="0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9pPr>
          </a:lstStyle>
          <a:p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0"/>
            <a:ext cx="9144000" cy="171599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Shape 8"/>
          <p:cNvSpPr txBox="1"/>
          <p:nvPr/>
        </p:nvSpPr>
        <p:spPr>
          <a:xfrm>
            <a:off x="7897813" y="-20241"/>
            <a:ext cx="1309799" cy="208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12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</a:p>
        </p:txBody>
      </p:sp>
      <p:sp>
        <p:nvSpPr>
          <p:cNvPr id="9" name="Shape 9"/>
          <p:cNvSpPr/>
          <p:nvPr/>
        </p:nvSpPr>
        <p:spPr>
          <a:xfrm>
            <a:off x="8830842" y="4958834"/>
            <a:ext cx="313200" cy="18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/>
              <a:t> 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ark.greenend.org.uk/~sgtatham/putty/download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cocopon.me/app/vim-color-gallery/" TargetMode="External"/><Relationship Id="rId2" Type="http://schemas.openxmlformats.org/officeDocument/2006/relationships/hyperlink" Target="http://vimcolor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vim.com/" TargetMode="External"/><Relationship Id="rId2" Type="http://schemas.openxmlformats.org/officeDocument/2006/relationships/hyperlink" Target="http://www.engadget.com/2012/07/10/vim-how-to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4800"/>
              <a:t>Linux Boot Camp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sz="2400" dirty="0" smtClean="0"/>
              <a:t>Jenna MacCarley, Peter Pearson, Shashank Goyal</a:t>
            </a:r>
            <a:endParaRPr lang="en" sz="2400" dirty="0"/>
          </a:p>
          <a:p>
            <a:pPr algn="ctr">
              <a:spcBef>
                <a:spcPts val="0"/>
              </a:spcBef>
              <a:buNone/>
            </a:pPr>
            <a:r>
              <a:rPr lang="en" sz="2400" dirty="0" smtClean="0"/>
              <a:t>9/19/2015</a:t>
            </a:r>
            <a:endParaRPr lang="en" sz="2400" dirty="0"/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84250" y="499548"/>
            <a:ext cx="1707297" cy="1102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19148" y="440237"/>
            <a:ext cx="1305701" cy="104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17245" y="411275"/>
            <a:ext cx="1035614" cy="1102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mv &lt;src&gt; &lt;dest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 - MoVe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cp</a:t>
            </a:r>
            <a:r>
              <a:rPr lang="en" dirty="0"/>
              <a:t> works in exactly the same way, but copies instead</a:t>
            </a:r>
          </a:p>
          <a:p>
            <a:pPr marL="914400" lvl="1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solidFill>
                  <a:schemeClr val="dk1"/>
                </a:solidFill>
              </a:rPr>
              <a:t>for copying folders, use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cp -r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" dirty="0"/>
              <a:t> can be into an existing folder (preserves name), or a file/folder of a different </a:t>
            </a:r>
            <a:r>
              <a:rPr lang="en" dirty="0" smtClean="0"/>
              <a:t>name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 smtClean="0"/>
              <a:t>Also used to re-name files without moving them</a:t>
            </a:r>
            <a:endParaRPr lang="en" dirty="0"/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r>
              <a:rPr lang="en" dirty="0"/>
              <a:t> can be either a file or a </a:t>
            </a:r>
            <a:r>
              <a:rPr lang="en" dirty="0" smtClean="0"/>
              <a:t>folder</a:t>
            </a:r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1600" y="3828100"/>
            <a:ext cx="6400800" cy="952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1515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0" y="326758"/>
            <a:ext cx="91439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tar &lt;options&gt; &lt;filename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 - Tape ARchive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 smtClean="0"/>
              <a:t>Compression utility, similar to zip files on Windows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 smtClean="0"/>
              <a:t>For </a:t>
            </a:r>
            <a:r>
              <a:rPr lang="en" dirty="0"/>
              <a:t>full list of options, see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man tar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 smtClean="0"/>
              <a:t>As name suggests, was </a:t>
            </a:r>
            <a:r>
              <a:rPr lang="en" dirty="0"/>
              <a:t>used on tapes!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" dirty="0"/>
              <a:t> - extract,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v</a:t>
            </a:r>
            <a:r>
              <a:rPr lang="en" dirty="0"/>
              <a:t> - verbose,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" dirty="0"/>
              <a:t> - file input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/>
              <a:t>All of our handouts will be in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tar</a:t>
            </a:r>
            <a:r>
              <a:rPr lang="en" dirty="0"/>
              <a:t> format.</a:t>
            </a:r>
          </a:p>
        </p:txBody>
      </p:sp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9225" y="3181350"/>
            <a:ext cx="6105525" cy="1876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977628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-US" dirty="0" err="1" smtClean="0">
                <a:latin typeface="Courier New"/>
                <a:ea typeface="Courier New"/>
                <a:cs typeface="Courier New"/>
                <a:sym typeface="Courier New"/>
              </a:rPr>
              <a:t>hmod</a:t>
            </a:r>
            <a:r>
              <a:rPr lang="en-US" dirty="0" smtClean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US" dirty="0" smtClean="0">
                <a:latin typeface="Courier New"/>
                <a:ea typeface="Courier New"/>
                <a:cs typeface="Courier New"/>
                <a:sym typeface="Courier New"/>
              </a:rPr>
              <a:t>permissions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 &lt;</a:t>
            </a:r>
            <a:r>
              <a:rPr lang="en-US" dirty="0" err="1" smtClean="0"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-US" dirty="0" err="1" smtClean="0">
                <a:latin typeface="Courier New"/>
                <a:ea typeface="Courier New"/>
                <a:cs typeface="Courier New"/>
                <a:sym typeface="Courier New"/>
              </a:rPr>
              <a:t>chmod</a:t>
            </a:r>
            <a:r>
              <a:rPr lang="en" dirty="0" smtClean="0"/>
              <a:t> </a:t>
            </a:r>
            <a:r>
              <a:rPr lang="en-US" dirty="0" smtClean="0"/>
              <a:t>is used to change the permissions of a file or directory.</a:t>
            </a:r>
          </a:p>
          <a:p>
            <a:pPr marL="857250" lvl="1" indent="-381000"/>
            <a:r>
              <a:rPr lang="en-US" dirty="0" smtClean="0">
                <a:latin typeface="Courier New"/>
                <a:ea typeface="Courier New"/>
                <a:cs typeface="Courier New"/>
                <a:sym typeface="Courier New"/>
              </a:rPr>
              <a:t>777 </a:t>
            </a:r>
            <a:r>
              <a:rPr lang="en-US" dirty="0" smtClean="0"/>
              <a:t>will give all permissions</a:t>
            </a:r>
            <a:endParaRPr lang="en" dirty="0"/>
          </a:p>
          <a:p>
            <a:pPr marL="857250" lvl="1" indent="-381000">
              <a:spcBef>
                <a:spcPts val="480"/>
              </a:spcBef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r>
              <a:rPr lang="en" dirty="0"/>
              <a:t> can be either a file or a folder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44" y="2849750"/>
            <a:ext cx="662536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62296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err="1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-US" dirty="0" err="1" smtClean="0">
                <a:latin typeface="Courier New"/>
                <a:ea typeface="Courier New"/>
                <a:cs typeface="Courier New"/>
                <a:sym typeface="Courier New"/>
              </a:rPr>
              <a:t>cp</a:t>
            </a:r>
            <a:r>
              <a:rPr lang="en-US" dirty="0" smtClean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en-US" dirty="0" err="1" smtClean="0">
                <a:latin typeface="Courier New"/>
                <a:ea typeface="Courier New"/>
                <a:cs typeface="Courier New"/>
                <a:sym typeface="Courier New"/>
              </a:rPr>
              <a:t>src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 &lt;</a:t>
            </a:r>
            <a:r>
              <a:rPr lang="en-US" dirty="0" err="1" smtClean="0">
                <a:latin typeface="Courier New"/>
                <a:ea typeface="Courier New"/>
                <a:cs typeface="Courier New"/>
                <a:sym typeface="Courier New"/>
              </a:rPr>
              <a:t>dest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-US" dirty="0" smtClean="0"/>
              <a:t>Allows files to be copied to/from or between different hosts.</a:t>
            </a:r>
          </a:p>
          <a:p>
            <a:pPr marL="857250" lvl="1" indent="-381000">
              <a:spcBef>
                <a:spcPts val="480"/>
              </a:spcBef>
            </a:pPr>
            <a:r>
              <a:rPr lang="en-US" dirty="0" smtClean="0"/>
              <a:t>The full path to the remote host needs to be specified</a:t>
            </a:r>
          </a:p>
          <a:p>
            <a:pPr marL="857250" lvl="1" indent="-381000">
              <a:spcBef>
                <a:spcPts val="480"/>
              </a:spcBef>
            </a:pPr>
            <a:r>
              <a:rPr lang="en-US" dirty="0" smtClean="0"/>
              <a:t>Use the </a:t>
            </a:r>
            <a:r>
              <a:rPr lang="en-US" dirty="0" smtClean="0">
                <a:latin typeface="Courier New"/>
                <a:ea typeface="Courier New"/>
                <a:cs typeface="Courier New"/>
                <a:sym typeface="Courier New"/>
              </a:rPr>
              <a:t>-r</a:t>
            </a:r>
            <a:r>
              <a:rPr lang="en-US" dirty="0" smtClean="0"/>
              <a:t> option to copy folders</a:t>
            </a:r>
            <a:endParaRPr lang="e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7384" y="3379290"/>
            <a:ext cx="6879516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60285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-9525" y="326758"/>
            <a:ext cx="9153525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rm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&lt;file1&gt; &lt;file2&gt; … &lt;filen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 - ReMove 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 smtClean="0"/>
              <a:t>Essentially the delete utility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 smtClean="0"/>
              <a:t>To </a:t>
            </a:r>
            <a:r>
              <a:rPr lang="en" dirty="0"/>
              <a:t>remove an (empty) directory, use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rmdir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/>
              <a:t>To remove a folder and its contents, use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rm -rf</a:t>
            </a:r>
          </a:p>
          <a:p>
            <a: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</a:pPr>
            <a:r>
              <a:rPr lang="en" b="1" dirty="0"/>
              <a:t>Please be careful, don’t delete your project.</a:t>
            </a:r>
          </a:p>
          <a:p>
            <a: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</a:pPr>
            <a:r>
              <a:rPr lang="en" b="1" dirty="0"/>
              <a:t>There is no “Trash” here. It’s gone</a:t>
            </a:r>
            <a:r>
              <a:rPr lang="en" b="1" dirty="0" smtClean="0"/>
              <a:t>.</a:t>
            </a:r>
          </a:p>
          <a:p>
            <a: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</a:pPr>
            <a:r>
              <a:rPr lang="en" b="1" dirty="0" smtClean="0"/>
              <a:t>If someone asks you to use </a:t>
            </a: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rm –rf /</a:t>
            </a:r>
            <a:r>
              <a:rPr lang="en" b="1" dirty="0">
                <a:latin typeface="+mj-lt"/>
                <a:cs typeface="Courier New" panose="02070309020205020404" pitchFamily="49" charset="0"/>
              </a:rPr>
              <a:t> </a:t>
            </a:r>
            <a:r>
              <a:rPr lang="en" b="1" dirty="0" smtClean="0">
                <a:latin typeface="+mj-lt"/>
                <a:cs typeface="Courier New" panose="02070309020205020404" pitchFamily="49" charset="0"/>
              </a:rPr>
              <a:t>ignore them</a:t>
            </a:r>
            <a:endParaRPr lang="en" b="1" dirty="0"/>
          </a:p>
          <a:p>
            <a:pPr marL="0" marR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151443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What’s in a file? (using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</a:t>
            </a:r>
            <a:r>
              <a:rPr lang="en"/>
              <a:t>)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 &lt;file1&gt; &lt;file2&gt; … &lt;filen&gt; </a:t>
            </a:r>
            <a:r>
              <a:rPr lang="en"/>
              <a:t>lets you display the contents of a file in the terminal window.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Use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 -n</a:t>
            </a:r>
            <a:r>
              <a:rPr lang="en"/>
              <a:t> to add line numbers!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You can </a:t>
            </a:r>
            <a:r>
              <a:rPr lang="en" i="1"/>
              <a:t>combine</a:t>
            </a:r>
            <a:r>
              <a:rPr lang="en"/>
              <a:t> multiple files into one!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 &lt;file1&gt; … &lt;filen&gt; &gt; file.txt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Good for seeing what’s in small files.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cat -n bits.c</a:t>
            </a:r>
            <a:r>
              <a:rPr lang="en"/>
              <a:t>. Too big, right?</a:t>
            </a:r>
          </a:p>
        </p:txBody>
      </p:sp>
    </p:spTree>
    <p:extLst>
      <p:ext uri="{BB962C8B-B14F-4D97-AF65-F5344CB8AC3E}">
        <p14:creationId xmlns:p14="http://schemas.microsoft.com/office/powerpoint/2010/main" val="8134879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What’s in a file? (using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less</a:t>
            </a:r>
            <a:r>
              <a:rPr lang="en"/>
              <a:t>)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less &lt;file&gt;</a:t>
            </a:r>
            <a:r>
              <a:rPr lang="en"/>
              <a:t> will give you a scrollable interface for viewing large files </a:t>
            </a:r>
            <a:r>
              <a:rPr lang="en" b="1"/>
              <a:t>without</a:t>
            </a:r>
            <a:r>
              <a:rPr lang="en"/>
              <a:t> editing them.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To find something, use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/</a:t>
            </a:r>
          </a:p>
          <a:p>
            <a: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</a:pPr>
            <a:r>
              <a:rPr lang="en"/>
              <a:t>To view the next occurrence, press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n</a:t>
            </a:r>
          </a:p>
          <a:p>
            <a: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▪"/>
            </a:pPr>
            <a:r>
              <a:rPr lang="en"/>
              <a:t>To view previous occurrence, press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N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To quit, use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q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it: Type “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/isPower2</a:t>
            </a:r>
            <a:r>
              <a:rPr lang="en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191579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What’s in a file? (using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</a:t>
            </a:r>
            <a:r>
              <a:rPr lang="en"/>
              <a:t>)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396875" y="1021550"/>
            <a:ext cx="8747099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&lt;pattern&gt; &lt;file&gt;</a:t>
            </a:r>
            <a:r>
              <a:rPr lang="en"/>
              <a:t> will output any lines of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file</a:t>
            </a:r>
            <a:r>
              <a:rPr lang="en"/>
              <a:t> that have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pattern</a:t>
            </a:r>
            <a:r>
              <a:rPr lang="en"/>
              <a:t> as a substring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-v</a:t>
            </a:r>
            <a:r>
              <a:rPr lang="en"/>
              <a:t> will output lines </a:t>
            </a:r>
            <a:r>
              <a:rPr lang="en" i="1"/>
              <a:t>without</a:t>
            </a:r>
            <a:r>
              <a:rPr lang="en"/>
              <a:t> pattern as substring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-R</a:t>
            </a:r>
            <a:r>
              <a:rPr lang="en"/>
              <a:t> will search </a:t>
            </a:r>
            <a:r>
              <a:rPr lang="en" i="1"/>
              <a:t>recursively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it: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‘isPower2’ bits.c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-v ‘*’ bits.c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grep -R ‘unsigned’ .</a:t>
            </a:r>
          </a:p>
        </p:txBody>
      </p:sp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89471" y="2395895"/>
            <a:ext cx="2610500" cy="2597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&lt;thing&gt;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396875" y="1021550"/>
            <a:ext cx="8747099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What is that command? What is this C standard library function? What does this library do? Check to see if it has a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</a:t>
            </a:r>
            <a:r>
              <a:rPr lang="en"/>
              <a:t> page!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Pages viewed with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less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Try it!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grep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tar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printf</a:t>
            </a:r>
          </a:p>
          <a:p>
            <a: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ourier New"/>
              <a:buChar char="■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man strlen</a:t>
            </a:r>
          </a:p>
        </p:txBody>
      </p:sp>
      <p:pic>
        <p:nvPicPr>
          <p:cNvPr id="148" name="Shape 1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2525" y="1898925"/>
            <a:ext cx="2616574" cy="324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Editors (a touchy subject)</a:t>
            </a:r>
          </a:p>
        </p:txBody>
      </p:sp>
      <p:pic>
        <p:nvPicPr>
          <p:cNvPr id="154" name="Shape 1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7750" y="992525"/>
            <a:ext cx="7048500" cy="3867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Connecting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52400" y="895350"/>
            <a:ext cx="89916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b="1" dirty="0" smtClean="0"/>
              <a:t>SSH</a:t>
            </a:r>
            <a:endParaRPr lang="en" b="1" dirty="0"/>
          </a:p>
          <a:p>
            <a:pPr>
              <a:buNone/>
            </a:pPr>
            <a:r>
              <a:rPr lang="en" dirty="0"/>
              <a:t>Windows users: </a:t>
            </a:r>
            <a:r>
              <a:rPr lang="en" dirty="0" smtClean="0"/>
              <a:t>PuTTY </a:t>
            </a:r>
            <a:r>
              <a:rPr lang="en" sz="2000" dirty="0" smtClean="0"/>
              <a:t>(</a:t>
            </a:r>
            <a:r>
              <a:rPr lang="en-US" sz="2000" dirty="0">
                <a:hlinkClick r:id="rId3"/>
              </a:rPr>
              <a:t>http://www.chiark.greenend.org.uk/~</a:t>
            </a:r>
            <a:r>
              <a:rPr lang="en-US" sz="2000" dirty="0" smtClean="0">
                <a:hlinkClick r:id="rId3"/>
              </a:rPr>
              <a:t>sgtatham/putty/download.html</a:t>
            </a:r>
            <a:r>
              <a:rPr lang="en-US" sz="2000" dirty="0" smtClean="0"/>
              <a:t>) </a:t>
            </a:r>
            <a:endParaRPr lang="en" sz="2000" dirty="0"/>
          </a:p>
          <a:p>
            <a:pPr rtl="0">
              <a:spcBef>
                <a:spcPts val="0"/>
              </a:spcBef>
              <a:buNone/>
            </a:pPr>
            <a:r>
              <a:rPr lang="en" dirty="0" smtClean="0"/>
              <a:t>Mac/Linux </a:t>
            </a:r>
            <a:r>
              <a:rPr lang="en" dirty="0"/>
              <a:t>users: </a:t>
            </a:r>
            <a:r>
              <a:rPr lang="en" dirty="0" smtClean="0"/>
              <a:t>Use ‘ssh’ command at terminal</a:t>
            </a:r>
            <a:endParaRPr lang="en" dirty="0"/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-US" sz="2000" i="1" dirty="0"/>
              <a:t>s</a:t>
            </a:r>
            <a:r>
              <a:rPr lang="en" sz="2000" i="1" dirty="0" smtClean="0"/>
              <a:t>sh andrewid@shark.ics.cs.cmu.edu</a:t>
            </a:r>
            <a:endParaRPr lang="en" sz="2000" i="1" dirty="0"/>
          </a:p>
          <a:p>
            <a:pPr marL="0" indent="0" rtl="0">
              <a:spcBef>
                <a:spcPts val="0"/>
              </a:spcBef>
              <a:buNone/>
            </a:pPr>
            <a:endParaRPr dirty="0"/>
          </a:p>
          <a:p>
            <a:pPr rtl="0">
              <a:spcBef>
                <a:spcPts val="0"/>
              </a:spcBef>
              <a:buNone/>
            </a:pPr>
            <a:r>
              <a:rPr lang="en" b="1" dirty="0"/>
              <a:t>Files</a:t>
            </a:r>
          </a:p>
          <a:p>
            <a:pPr rtl="0">
              <a:spcBef>
                <a:spcPts val="0"/>
              </a:spcBef>
              <a:buNone/>
            </a:pPr>
            <a:r>
              <a:rPr lang="en" dirty="0" smtClean="0"/>
              <a:t>Windows: Tectia file transfer</a:t>
            </a:r>
          </a:p>
          <a:p>
            <a:pPr rtl="0">
              <a:spcBef>
                <a:spcPts val="0"/>
              </a:spcBef>
              <a:buNone/>
            </a:pPr>
            <a:r>
              <a:rPr lang="en" dirty="0" smtClean="0"/>
              <a:t>Mac/Linux users: Use ‘scp’ command at terminal:</a:t>
            </a:r>
            <a:endParaRPr lang="en" dirty="0"/>
          </a:p>
          <a:p>
            <a:pPr>
              <a:spcBef>
                <a:spcPts val="0"/>
              </a:spcBef>
              <a:buNone/>
            </a:pPr>
            <a:r>
              <a:rPr lang="en-US" sz="2000" i="1" dirty="0"/>
              <a:t>s</a:t>
            </a:r>
            <a:r>
              <a:rPr lang="en" sz="2000" i="1" dirty="0" smtClean="0"/>
              <a:t>cp –r andrewid@unix.andrew.cmu.edu:~private/myfolder  /some/local/folder</a:t>
            </a:r>
          </a:p>
          <a:p>
            <a:pPr>
              <a:buNone/>
            </a:pPr>
            <a:r>
              <a:rPr lang="en-US" sz="2000" i="1" dirty="0"/>
              <a:t>s</a:t>
            </a:r>
            <a:r>
              <a:rPr lang="en" sz="2000" i="1" dirty="0"/>
              <a:t>cp </a:t>
            </a:r>
            <a:r>
              <a:rPr lang="en" sz="2000" i="1" dirty="0" smtClean="0"/>
              <a:t> myfile.c  </a:t>
            </a:r>
            <a:r>
              <a:rPr lang="en" sz="2000" i="1" dirty="0"/>
              <a:t>andrewid@unix.andrew.cmu.edu:~private/myfolder </a:t>
            </a:r>
          </a:p>
          <a:p>
            <a:pPr>
              <a:spcBef>
                <a:spcPts val="0"/>
              </a:spcBef>
              <a:buNone/>
            </a:pPr>
            <a:endParaRPr lang="en" sz="2000" i="1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Vim (</a:t>
            </a:r>
            <a:r>
              <a:rPr lang="en-US" dirty="0"/>
              <a:t>v</a:t>
            </a:r>
            <a:r>
              <a:rPr lang="en-US" dirty="0" smtClean="0"/>
              <a:t>i – improved) Basics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75" y="819150"/>
            <a:ext cx="8747126" cy="4724400"/>
          </a:xfrm>
        </p:spPr>
        <p:txBody>
          <a:bodyPr/>
          <a:lstStyle/>
          <a:p>
            <a:r>
              <a:rPr lang="en-US" sz="2000" dirty="0" smtClean="0"/>
              <a:t>Some different modes:</a:t>
            </a:r>
          </a:p>
          <a:p>
            <a:pPr lvl="1"/>
            <a:r>
              <a:rPr lang="en-US" sz="2000" dirty="0" smtClean="0"/>
              <a:t> Normal mode:</a:t>
            </a:r>
            <a:endParaRPr lang="en-US" sz="2000" dirty="0"/>
          </a:p>
          <a:p>
            <a:pPr lvl="2"/>
            <a:r>
              <a:rPr lang="en-US" sz="2000" dirty="0" smtClean="0"/>
              <a:t>The first mode you enter. Hit the </a:t>
            </a:r>
            <a:r>
              <a:rPr lang="en-US" sz="2000" b="1" dirty="0" smtClean="0"/>
              <a:t>escape key </a:t>
            </a:r>
            <a:r>
              <a:rPr lang="en-US" sz="2000" dirty="0" smtClean="0"/>
              <a:t>to return to this mode at any time</a:t>
            </a:r>
          </a:p>
          <a:p>
            <a:pPr lvl="2"/>
            <a:r>
              <a:rPr lang="en-US" sz="2000" dirty="0"/>
              <a:t> </a:t>
            </a:r>
            <a:r>
              <a:rPr lang="en-US" sz="2000" dirty="0" smtClean="0"/>
              <a:t>Everything entered here is interpreted as a </a:t>
            </a:r>
            <a:r>
              <a:rPr lang="en-US" sz="2000" i="1" dirty="0" smtClean="0"/>
              <a:t>command</a:t>
            </a:r>
          </a:p>
          <a:p>
            <a:pPr lvl="1"/>
            <a:r>
              <a:rPr lang="en-US" sz="2000" dirty="0" smtClean="0"/>
              <a:t> Command-line mode:</a:t>
            </a:r>
          </a:p>
          <a:p>
            <a:pPr lvl="2"/>
            <a:r>
              <a:rPr lang="en-US" sz="2000" dirty="0" smtClean="0"/>
              <a:t> Used for entering </a:t>
            </a:r>
            <a:r>
              <a:rPr lang="en-US" sz="2000" i="1" dirty="0" smtClean="0"/>
              <a:t>editor commands </a:t>
            </a:r>
            <a:r>
              <a:rPr lang="en-US" sz="2000" dirty="0" smtClean="0"/>
              <a:t>(necessary to save file &amp; quit the editor)</a:t>
            </a:r>
          </a:p>
          <a:p>
            <a:pPr lvl="2"/>
            <a:r>
              <a:rPr lang="en-US" sz="2000" dirty="0"/>
              <a:t> </a:t>
            </a:r>
            <a:r>
              <a:rPr lang="en-US" sz="2000" dirty="0" smtClean="0"/>
              <a:t>Enter </a:t>
            </a:r>
            <a:r>
              <a:rPr lang="en-US" sz="2000" b="1" dirty="0" smtClean="0"/>
              <a:t>“:”</a:t>
            </a:r>
            <a:r>
              <a:rPr lang="en-US" sz="2000" dirty="0" smtClean="0"/>
              <a:t> in Normal mode to get to this mode</a:t>
            </a:r>
            <a:endParaRPr lang="en-US" sz="2000" dirty="0"/>
          </a:p>
          <a:p>
            <a:pPr lvl="1"/>
            <a:r>
              <a:rPr lang="en-US" sz="2000" dirty="0" smtClean="0"/>
              <a:t> Insert mode:</a:t>
            </a:r>
          </a:p>
          <a:p>
            <a:pPr lvl="2"/>
            <a:r>
              <a:rPr lang="en-US" sz="2000" dirty="0"/>
              <a:t> </a:t>
            </a:r>
            <a:r>
              <a:rPr lang="en-US" sz="2000" dirty="0" smtClean="0"/>
              <a:t>To edit text</a:t>
            </a:r>
          </a:p>
          <a:p>
            <a:pPr lvl="2"/>
            <a:r>
              <a:rPr lang="en-US" sz="2000" dirty="0" smtClean="0"/>
              <a:t> Enter </a:t>
            </a:r>
            <a:r>
              <a:rPr lang="en-US" sz="2000" b="1" dirty="0" smtClean="0"/>
              <a:t>“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” </a:t>
            </a:r>
            <a:r>
              <a:rPr lang="en-US" sz="2000" dirty="0" smtClean="0"/>
              <a:t>in Normal mode to get to this mode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74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Vim Basics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Useful commands:</a:t>
            </a:r>
          </a:p>
          <a:p>
            <a:pPr lvl="1"/>
            <a:r>
              <a:rPr lang="en-US" dirty="0" smtClean="0"/>
              <a:t>Copying/pasting/deleting lines:</a:t>
            </a:r>
          </a:p>
          <a:p>
            <a:pPr lvl="2"/>
            <a:r>
              <a:rPr lang="en-US" dirty="0"/>
              <a:t> </a:t>
            </a:r>
            <a:r>
              <a:rPr lang="en-US" dirty="0" err="1" smtClean="0"/>
              <a:t>yy</a:t>
            </a:r>
            <a:r>
              <a:rPr lang="en-US" dirty="0" smtClean="0"/>
              <a:t> (yank) or 5 </a:t>
            </a:r>
            <a:r>
              <a:rPr lang="en-US" dirty="0" err="1" smtClean="0"/>
              <a:t>yy</a:t>
            </a:r>
            <a:r>
              <a:rPr lang="en-US" dirty="0" smtClean="0"/>
              <a:t> (yank next 5 lines)</a:t>
            </a:r>
          </a:p>
          <a:p>
            <a:pPr lvl="2"/>
            <a:r>
              <a:rPr lang="en-US" dirty="0"/>
              <a:t> </a:t>
            </a:r>
            <a:r>
              <a:rPr lang="en-US" dirty="0" err="1" smtClean="0"/>
              <a:t>dd</a:t>
            </a:r>
            <a:r>
              <a:rPr lang="en-US" dirty="0" smtClean="0"/>
              <a:t> (delete) or 5 </a:t>
            </a:r>
            <a:r>
              <a:rPr lang="en-US" dirty="0" err="1" smtClean="0"/>
              <a:t>dd</a:t>
            </a:r>
            <a:r>
              <a:rPr lang="en-US" dirty="0" smtClean="0"/>
              <a:t> (delete next 5 lines)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p (paste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 Search (/</a:t>
            </a:r>
            <a:r>
              <a:rPr lang="en-US" dirty="0" err="1"/>
              <a:t>search_string</a:t>
            </a:r>
            <a:r>
              <a:rPr lang="en-US" dirty="0"/>
              <a:t> or ?</a:t>
            </a:r>
            <a:r>
              <a:rPr lang="en-US" dirty="0" err="1"/>
              <a:t>search_string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Useful editor commands:</a:t>
            </a:r>
          </a:p>
          <a:p>
            <a:pPr lvl="1"/>
            <a:r>
              <a:rPr lang="en-US" dirty="0" smtClean="0"/>
              <a:t>Write </a:t>
            </a:r>
            <a:r>
              <a:rPr lang="en-US" dirty="0" smtClean="0"/>
              <a:t>(w)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Quit (q) quit no-save (q!)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8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Vimrc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Stores vim configuration info</a:t>
            </a:r>
          </a:p>
          <a:p>
            <a:r>
              <a:rPr lang="en-US" dirty="0" smtClean="0"/>
              <a:t>Can make your editing experience even better!</a:t>
            </a:r>
          </a:p>
          <a:p>
            <a:r>
              <a:rPr lang="en-US" dirty="0" smtClean="0"/>
              <a:t>Notably: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Smart indentation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Line numbers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Changing tabs to default to 2 or 4 spaces</a:t>
            </a:r>
          </a:p>
          <a:p>
            <a:pPr lvl="1"/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</a:t>
            </a:r>
            <a:r>
              <a:rPr lang="en-US" dirty="0" smtClean="0">
                <a:solidFill>
                  <a:srgbClr val="92D050"/>
                </a:solidFill>
              </a:rPr>
              <a:t>l</a:t>
            </a:r>
            <a:r>
              <a:rPr lang="en-US" dirty="0" smtClean="0">
                <a:solidFill>
                  <a:srgbClr val="7030A0"/>
                </a:solidFill>
              </a:rPr>
              <a:t>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en-US" dirty="0" smtClean="0">
                <a:solidFill>
                  <a:srgbClr val="FFC000"/>
                </a:solidFill>
              </a:rPr>
              <a:t>s </a:t>
            </a:r>
          </a:p>
          <a:p>
            <a:pPr lvl="1"/>
            <a:endParaRPr lang="en-US" dirty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To edit, type: vim ~/.</a:t>
            </a:r>
            <a:r>
              <a:rPr lang="en-US" dirty="0" err="1" smtClean="0">
                <a:solidFill>
                  <a:schemeClr val="tx1"/>
                </a:solidFill>
              </a:rPr>
              <a:t>vimrc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50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Vim colors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75" y="874371"/>
            <a:ext cx="5165725" cy="3657600"/>
          </a:xfrm>
        </p:spPr>
        <p:txBody>
          <a:bodyPr/>
          <a:lstStyle/>
          <a:p>
            <a:r>
              <a:rPr lang="en-US" dirty="0" smtClean="0"/>
              <a:t>Download a .vim color scheme file from the web (or make your own)</a:t>
            </a:r>
          </a:p>
          <a:p>
            <a:r>
              <a:rPr lang="en-US" dirty="0" smtClean="0"/>
              <a:t>Copy to ~/.vim/colors folder (make this folder if it doesn’t exist)</a:t>
            </a:r>
          </a:p>
          <a:p>
            <a:r>
              <a:rPr lang="en-US" dirty="0" smtClean="0"/>
              <a:t>Some useful places to download color schemes: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://vimcolors.com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://cocopon.me/app/vim-color-gallery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Makes your editor pretty!</a:t>
            </a:r>
            <a:endParaRPr lang="en-US" dirty="0"/>
          </a:p>
        </p:txBody>
      </p:sp>
      <p:pic>
        <p:nvPicPr>
          <p:cNvPr id="1026" name="Picture 2" descr="C:\Users\Jenna\Dropbox\Screenshots\Screenshot 2015-09-18 20.57.3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874371"/>
            <a:ext cx="325501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35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Jenna’s </a:t>
            </a:r>
            <a:r>
              <a:rPr lang="en-US" dirty="0" err="1" smtClean="0"/>
              <a:t>Vimrc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441" indent="0">
              <a:buNone/>
            </a:pPr>
            <a:r>
              <a:rPr lang="en-US" dirty="0"/>
              <a:t> </a:t>
            </a:r>
            <a:r>
              <a:rPr lang="en-US" sz="1800" dirty="0" smtClean="0"/>
              <a:t>set </a:t>
            </a:r>
            <a:r>
              <a:rPr lang="en-US" sz="1800" dirty="0" err="1"/>
              <a:t>tabstop</a:t>
            </a:r>
            <a:r>
              <a:rPr lang="en-US" sz="1800" dirty="0"/>
              <a:t>=2</a:t>
            </a:r>
          </a:p>
          <a:p>
            <a:pPr marL="91441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set </a:t>
            </a:r>
            <a:r>
              <a:rPr lang="en-US" sz="1800" dirty="0" err="1"/>
              <a:t>shiftwidth</a:t>
            </a:r>
            <a:r>
              <a:rPr lang="en-US" sz="1800" dirty="0"/>
              <a:t>=2</a:t>
            </a:r>
          </a:p>
          <a:p>
            <a:pPr marL="91441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set </a:t>
            </a:r>
            <a:r>
              <a:rPr lang="en-US" sz="1800" dirty="0" err="1"/>
              <a:t>expandtab</a:t>
            </a:r>
            <a:endParaRPr lang="en-US" sz="1800" dirty="0"/>
          </a:p>
          <a:p>
            <a:pPr marL="91441" indent="0">
              <a:buNone/>
            </a:pPr>
            <a:r>
              <a:rPr lang="en-US" sz="1800" dirty="0"/>
              <a:t> </a:t>
            </a:r>
          </a:p>
          <a:p>
            <a:pPr marL="91441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set </a:t>
            </a:r>
            <a:r>
              <a:rPr lang="en-US" sz="1800" dirty="0" err="1"/>
              <a:t>viminfo</a:t>
            </a:r>
            <a:r>
              <a:rPr lang="en-US" sz="1800" dirty="0"/>
              <a:t>='100,h</a:t>
            </a:r>
          </a:p>
          <a:p>
            <a:pPr marL="91441" indent="0">
              <a:buNone/>
            </a:pPr>
            <a:r>
              <a:rPr lang="en-US" sz="1800" dirty="0"/>
              <a:t> </a:t>
            </a:r>
            <a:r>
              <a:rPr lang="en-US" sz="1800" dirty="0" err="1" smtClean="0"/>
              <a:t>colorscheme</a:t>
            </a:r>
            <a:r>
              <a:rPr lang="en-US" sz="1800" dirty="0" smtClean="0"/>
              <a:t> </a:t>
            </a:r>
            <a:r>
              <a:rPr lang="en-US" sz="1800" dirty="0" err="1"/>
              <a:t>desertedocean</a:t>
            </a:r>
            <a:endParaRPr lang="en-US" sz="1800" dirty="0"/>
          </a:p>
          <a:p>
            <a:pPr marL="91441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set number</a:t>
            </a:r>
            <a:endParaRPr lang="en-US" sz="1800" dirty="0"/>
          </a:p>
          <a:p>
            <a:pPr marL="91441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syntax </a:t>
            </a:r>
            <a:r>
              <a:rPr lang="en-US" sz="1800" dirty="0"/>
              <a:t>on</a:t>
            </a:r>
          </a:p>
          <a:p>
            <a:pPr marL="91441" indent="0">
              <a:buNone/>
            </a:pPr>
            <a:r>
              <a:rPr lang="en-US" sz="1800" dirty="0"/>
              <a:t> </a:t>
            </a:r>
            <a:r>
              <a:rPr lang="en-US" sz="1800" dirty="0" err="1" smtClean="0"/>
              <a:t>filetype</a:t>
            </a:r>
            <a:r>
              <a:rPr lang="en-US" sz="1800" dirty="0" smtClean="0"/>
              <a:t> </a:t>
            </a:r>
            <a:r>
              <a:rPr lang="en-US" sz="1800" dirty="0"/>
              <a:t>on</a:t>
            </a:r>
          </a:p>
          <a:p>
            <a:pPr marL="91441" indent="0">
              <a:buNone/>
            </a:pPr>
            <a:r>
              <a:rPr lang="en-US" sz="1800" dirty="0"/>
              <a:t> </a:t>
            </a:r>
            <a:r>
              <a:rPr lang="en-US" sz="1800" dirty="0" err="1" smtClean="0"/>
              <a:t>filetype</a:t>
            </a:r>
            <a:r>
              <a:rPr lang="en-US" sz="1800" dirty="0" smtClean="0"/>
              <a:t> </a:t>
            </a:r>
            <a:r>
              <a:rPr lang="en-US" sz="1800" dirty="0"/>
              <a:t>indent on</a:t>
            </a:r>
          </a:p>
          <a:p>
            <a:pPr marL="91441" indent="0">
              <a:buNone/>
            </a:pPr>
            <a:r>
              <a:rPr lang="en-US" sz="1800" dirty="0"/>
              <a:t> </a:t>
            </a:r>
            <a:r>
              <a:rPr lang="en-US" sz="1800" dirty="0" err="1" smtClean="0"/>
              <a:t>filetype</a:t>
            </a:r>
            <a:r>
              <a:rPr lang="en-US" sz="1800" dirty="0" smtClean="0"/>
              <a:t> </a:t>
            </a:r>
            <a:r>
              <a:rPr lang="en-US" sz="1800" dirty="0"/>
              <a:t>plugin </a:t>
            </a:r>
            <a:r>
              <a:rPr lang="en-US" sz="1800" dirty="0" smtClean="0"/>
              <a:t>on</a:t>
            </a:r>
            <a:endParaRPr lang="en-US" sz="1800" dirty="0"/>
          </a:p>
          <a:p>
            <a:pPr marL="91441" indent="0">
              <a:buNone/>
            </a:pPr>
            <a:r>
              <a:rPr lang="en-US" sz="1800" dirty="0" smtClean="0"/>
              <a:t> set </a:t>
            </a:r>
            <a:r>
              <a:rPr lang="en-US" sz="1800" dirty="0" err="1"/>
              <a:t>smartindent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3971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resources on Vim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good intro tutorial: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://www.engadget.com/2012/07/10/vim-how-to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/>
              <a:t>interactive tutorial: </a:t>
            </a:r>
            <a:r>
              <a:rPr lang="en-US" dirty="0">
                <a:hlinkClick r:id="rId3"/>
              </a:rPr>
              <a:t>http://www.openvim.com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</a:p>
          <a:p>
            <a:r>
              <a:rPr lang="en-US" dirty="0" smtClean="0"/>
              <a:t>man vim</a:t>
            </a:r>
          </a:p>
          <a:p>
            <a:r>
              <a:rPr lang="en-US" dirty="0" smtClean="0"/>
              <a:t>Google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5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"/>
              <a:t>Commands related to 15-213</a:t>
            </a:r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396875" y="1021549"/>
            <a:ext cx="7896300" cy="3960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gdb</a:t>
            </a:r>
            <a:r>
              <a:rPr lang="en" dirty="0"/>
              <a:t>, the </a:t>
            </a:r>
            <a:r>
              <a:rPr lang="en" b="1" dirty="0"/>
              <a:t>G</a:t>
            </a:r>
            <a:r>
              <a:rPr lang="en" dirty="0"/>
              <a:t>NU </a:t>
            </a:r>
            <a:r>
              <a:rPr lang="en" b="1" dirty="0"/>
              <a:t>D</a:t>
            </a:r>
            <a:r>
              <a:rPr lang="en" dirty="0"/>
              <a:t>e</a:t>
            </a:r>
            <a:r>
              <a:rPr lang="en" b="1" dirty="0"/>
              <a:t>b</a:t>
            </a:r>
            <a:r>
              <a:rPr lang="en" dirty="0"/>
              <a:t>ugger, will be used for bomb lab.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objdump</a:t>
            </a: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–d </a:t>
            </a:r>
            <a:r>
              <a:rPr lang="en" dirty="0" smtClean="0"/>
              <a:t>displays </a:t>
            </a:r>
            <a:r>
              <a:rPr lang="en" dirty="0"/>
              <a:t>the symbols in an executable.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gcc</a:t>
            </a:r>
            <a:r>
              <a:rPr lang="en" dirty="0"/>
              <a:t> is the </a:t>
            </a:r>
            <a:r>
              <a:rPr lang="en" b="1" dirty="0"/>
              <a:t>G</a:t>
            </a:r>
            <a:r>
              <a:rPr lang="en" dirty="0"/>
              <a:t>NU </a:t>
            </a:r>
            <a:r>
              <a:rPr lang="en" b="1" dirty="0"/>
              <a:t>C</a:t>
            </a:r>
            <a:r>
              <a:rPr lang="en" dirty="0"/>
              <a:t> </a:t>
            </a:r>
            <a:r>
              <a:rPr lang="en" b="1" dirty="0"/>
              <a:t>C</a:t>
            </a:r>
            <a:r>
              <a:rPr lang="en" dirty="0"/>
              <a:t>ompiler.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make</a:t>
            </a:r>
            <a:r>
              <a:rPr lang="en" dirty="0"/>
              <a:t> reads a configuration file to run a series of commands. Often used for compiling your programs.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/>
              <a:t>We will provide other tools in the handouts as well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Shape 1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5825" y="748412"/>
            <a:ext cx="7072350" cy="3646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6875" y="285750"/>
            <a:ext cx="7896300" cy="4464806"/>
          </a:xfrm>
        </p:spPr>
        <p:txBody>
          <a:bodyPr anchor="ctr"/>
          <a:lstStyle/>
          <a:p>
            <a:pPr marL="91441" indent="0" algn="ctr">
              <a:buNone/>
            </a:pPr>
            <a:r>
              <a:rPr lang="en-US" sz="2800" dirty="0" smtClean="0"/>
              <a:t>A message from Peter….</a:t>
            </a:r>
          </a:p>
          <a:p>
            <a:pPr marL="91441" indent="0" algn="ctr">
              <a:buNone/>
            </a:pPr>
            <a:r>
              <a:rPr lang="en-US" sz="4800" dirty="0" smtClean="0"/>
              <a:t>FOR THE LOVE OF ALL THAT IS HOLY AND SACRED, </a:t>
            </a:r>
            <a:r>
              <a:rPr lang="en-US" sz="4800" b="1" u="sng" dirty="0" smtClean="0"/>
              <a:t>USE THE SHARK MACHINES FOR ALL OF YOUR ASSIGNMENTS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9992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Welcome!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96875" y="1021550"/>
            <a:ext cx="85908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$ ls</a:t>
            </a:r>
          </a:p>
          <a:p>
            <a:pPr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$ cd private</a:t>
            </a:r>
          </a:p>
          <a:p>
            <a:pPr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$ mkdir 15-213</a:t>
            </a:r>
          </a:p>
          <a:p>
            <a:pPr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$ cd 15-213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$ mv ~/Downloads/datalab-handout.tar .</a:t>
            </a:r>
          </a:p>
          <a:p>
            <a:pPr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$ tar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xvf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datalab-handout.tar</a:t>
            </a:r>
          </a:p>
          <a:p>
            <a:pPr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$ cd datalab-handout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Some Nice Terminal Shortcuts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396875" y="1021550"/>
            <a:ext cx="8590800" cy="398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 smtClean="0"/>
              <a:t>Pressing </a:t>
            </a:r>
            <a:r>
              <a:rPr lang="en" i="1" dirty="0">
                <a:latin typeface="Courier New"/>
                <a:ea typeface="Courier New"/>
                <a:cs typeface="Courier New"/>
                <a:sym typeface="Courier New"/>
              </a:rPr>
              <a:t>tab</a:t>
            </a:r>
            <a:r>
              <a:rPr lang="en" dirty="0"/>
              <a:t> will </a:t>
            </a:r>
            <a:r>
              <a:rPr lang="en" b="1" dirty="0"/>
              <a:t>autocomplete</a:t>
            </a:r>
            <a:r>
              <a:rPr lang="en" dirty="0"/>
              <a:t> file and folder names!</a:t>
            </a:r>
          </a:p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Control+C</a:t>
            </a:r>
            <a:r>
              <a:rPr lang="en" dirty="0"/>
              <a:t> will </a:t>
            </a:r>
            <a:r>
              <a:rPr lang="en" b="1" dirty="0"/>
              <a:t>stop</a:t>
            </a:r>
            <a:r>
              <a:rPr lang="en" dirty="0"/>
              <a:t> execution of your current program!</a:t>
            </a:r>
          </a:p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Control+R</a:t>
            </a:r>
            <a:r>
              <a:rPr lang="en" dirty="0"/>
              <a:t> will let you </a:t>
            </a:r>
            <a:r>
              <a:rPr lang="en" b="1" dirty="0"/>
              <a:t>search</a:t>
            </a:r>
            <a:r>
              <a:rPr lang="en" dirty="0"/>
              <a:t> your command history!</a:t>
            </a:r>
          </a:p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Control+L</a:t>
            </a:r>
            <a:r>
              <a:rPr lang="en" dirty="0"/>
              <a:t> will </a:t>
            </a:r>
            <a:r>
              <a:rPr lang="en" b="1" dirty="0"/>
              <a:t>clear</a:t>
            </a:r>
            <a:r>
              <a:rPr lang="en" dirty="0"/>
              <a:t> your screen!</a:t>
            </a:r>
          </a:p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cmd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arg1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…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argN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&gt;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file1.txt</a:t>
            </a:r>
            <a:r>
              <a:rPr lang="en" dirty="0" smtClean="0"/>
              <a:t> </a:t>
            </a:r>
            <a:r>
              <a:rPr lang="en" dirty="0"/>
              <a:t>will put the output of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cmd</a:t>
            </a:r>
            <a:r>
              <a:rPr lang="en" dirty="0"/>
              <a:t> into 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file1.txt</a:t>
            </a:r>
            <a:r>
              <a:rPr lang="en" dirty="0" smtClean="0"/>
              <a:t>!</a:t>
            </a:r>
          </a:p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arg1 …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file2.txt 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will pull the input of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cmd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from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file2.txt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!</a:t>
            </a:r>
            <a:endParaRPr lang="en" dirty="0">
              <a:latin typeface="+mj-lt"/>
              <a:cs typeface="Courier New" panose="02070309020205020404" pitchFamily="49" charset="0"/>
            </a:endParaRPr>
          </a:p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/>
              <a:t>Use the </a:t>
            </a:r>
            <a:r>
              <a:rPr lang="en" b="1" dirty="0"/>
              <a:t>up</a:t>
            </a:r>
            <a:r>
              <a:rPr lang="en" dirty="0"/>
              <a:t> and </a:t>
            </a:r>
            <a:r>
              <a:rPr lang="en" b="1" dirty="0"/>
              <a:t>down</a:t>
            </a:r>
            <a:r>
              <a:rPr lang="en" dirty="0"/>
              <a:t> arrow keys to </a:t>
            </a:r>
            <a:r>
              <a:rPr lang="en" b="1" dirty="0"/>
              <a:t>scroll through your command history</a:t>
            </a:r>
            <a:r>
              <a:rPr lang="en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7423293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file pathing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381000"/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~</a:t>
            </a:r>
            <a:r>
              <a:rPr lang="en" dirty="0" smtClean="0"/>
              <a:t> </a:t>
            </a:r>
            <a:r>
              <a:rPr lang="en" dirty="0"/>
              <a:t>is your </a:t>
            </a:r>
            <a:r>
              <a:rPr lang="en" b="1" dirty="0" smtClean="0"/>
              <a:t>HOME DIRECTORY</a:t>
            </a:r>
            <a:endParaRPr lang="en" dirty="0" smtClean="0"/>
          </a:p>
          <a:p>
            <a:pPr marL="857250" lvl="1" indent="-381000"/>
            <a:r>
              <a:rPr lang="en" dirty="0" smtClean="0"/>
              <a:t>This is where you start from after you SSH in</a:t>
            </a:r>
          </a:p>
          <a:p>
            <a:pPr marL="857250" lvl="1" indent="-381000"/>
            <a:r>
              <a:rPr lang="en" dirty="0" smtClean="0"/>
              <a:t>On bash, you can also use $HOME</a:t>
            </a:r>
            <a:endParaRPr lang="en" dirty="0"/>
          </a:p>
          <a:p>
            <a:pPr marL="457200" lvl="0" indent="-381000"/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" dirty="0"/>
              <a:t> is an alias for your </a:t>
            </a:r>
            <a:r>
              <a:rPr lang="en" b="1" dirty="0" smtClean="0"/>
              <a:t>PRESENT WORKING DIRECTORY</a:t>
            </a:r>
            <a:r>
              <a:rPr lang="en" dirty="0" smtClean="0"/>
              <a:t>!</a:t>
            </a:r>
          </a:p>
          <a:p>
            <a:pPr marL="457200" lvl="0" indent="-381000"/>
            <a:r>
              <a:rPr lang="en" dirty="0" smtClean="0"/>
              <a:t>.. </a:t>
            </a:r>
            <a:r>
              <a:rPr lang="en-US" dirty="0" smtClean="0"/>
              <a:t>is the file path for the </a:t>
            </a:r>
            <a:r>
              <a:rPr lang="en-US" b="1" dirty="0" smtClean="0"/>
              <a:t>PARENT DIRECTORY</a:t>
            </a:r>
            <a:r>
              <a:rPr lang="en-US" dirty="0" smtClean="0"/>
              <a:t> of your present working directory!</a:t>
            </a:r>
          </a:p>
          <a:p>
            <a:pPr marL="457200" lvl="0" indent="-381000"/>
            <a:r>
              <a:rPr lang="en-US" dirty="0" smtClean="0"/>
              <a:t>/ is the file path for the </a:t>
            </a:r>
            <a:r>
              <a:rPr lang="en-US" b="1" dirty="0" smtClean="0"/>
              <a:t>TOP-LEVEL DIRECTORY</a:t>
            </a:r>
            <a:endParaRPr lang="en-US" dirty="0" smtClean="0"/>
          </a:p>
          <a:p>
            <a:pPr marL="857250" lvl="1" indent="-381000"/>
            <a:r>
              <a:rPr lang="en-US" dirty="0" smtClean="0"/>
              <a:t>You probably won’t use this too much in this class</a:t>
            </a:r>
            <a:endParaRPr lang="e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74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ls &lt;dir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 - LiSt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/>
              <a:t>Lists the files in the present working directory, or, if specified,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dir</a:t>
            </a:r>
            <a:r>
              <a:rPr lang="en" dirty="0"/>
              <a:t>.</a:t>
            </a:r>
          </a:p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pwd</a:t>
            </a:r>
            <a:r>
              <a:rPr lang="en" dirty="0"/>
              <a:t> tells you your </a:t>
            </a:r>
            <a:r>
              <a:rPr lang="en" u="sng" dirty="0" smtClean="0"/>
              <a:t>P</a:t>
            </a:r>
            <a:r>
              <a:rPr lang="en" dirty="0" smtClean="0"/>
              <a:t>resent </a:t>
            </a:r>
            <a:r>
              <a:rPr lang="en" u="sng" dirty="0" smtClean="0"/>
              <a:t>W</a:t>
            </a:r>
            <a:r>
              <a:rPr lang="en" dirty="0" smtClean="0"/>
              <a:t>orking </a:t>
            </a:r>
            <a:r>
              <a:rPr lang="en" u="sng" dirty="0"/>
              <a:t>D</a:t>
            </a:r>
            <a:r>
              <a:rPr lang="en" dirty="0" smtClean="0"/>
              <a:t>irectory</a:t>
            </a:r>
            <a:r>
              <a:rPr lang="en" dirty="0"/>
              <a:t>.</a:t>
            </a:r>
          </a:p>
        </p:txBody>
      </p:sp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1600" y="2397337"/>
            <a:ext cx="6400800" cy="2066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129606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796383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cd &lt;directory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 - Change Directory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 smtClean="0"/>
              <a:t>Changes your present working directory to </a:t>
            </a: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directory</a:t>
            </a:r>
          </a:p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 dirty="0" smtClean="0">
                <a:latin typeface="+mj-lt"/>
                <a:cs typeface="Courier New" panose="02070309020205020404" pitchFamily="49" charset="0"/>
              </a:rPr>
              <a:t>Your main tool for navigating a unix file system</a:t>
            </a:r>
            <a:endParaRPr lang="en" dirty="0">
              <a:latin typeface="+mj-lt"/>
            </a:endParaRP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8750" y="2593975"/>
            <a:ext cx="6286500" cy="1866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231802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mkdir &lt;dirname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&gt; - MaKe DIRectory</a:t>
            </a:r>
            <a:endParaRPr lang="en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Makes a directory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dirname</a:t>
            </a:r>
            <a:r>
              <a:rPr lang="en"/>
              <a:t> in your present working directory.</a:t>
            </a:r>
          </a:p>
          <a:p>
            <a:pPr marL="457200" lvl="0" indent="-381000" rtl="0">
              <a:spcBef>
                <a:spcPts val="0"/>
              </a:spcBef>
              <a:buClr>
                <a:srgbClr val="990000"/>
              </a:buClr>
              <a:buSzPct val="100000"/>
              <a:buFont typeface="Calibri"/>
              <a:buChar char="■"/>
            </a:pPr>
            <a:r>
              <a:rPr lang="en"/>
              <a:t>Directories and folders are the </a:t>
            </a:r>
            <a:r>
              <a:rPr lang="en" b="1"/>
              <a:t>same thing!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9225" y="2540750"/>
            <a:ext cx="6305550" cy="2209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07337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1257</Words>
  <Application>Microsoft Office PowerPoint</Application>
  <PresentationFormat>On-screen Show (16:9)</PresentationFormat>
  <Paragraphs>168</Paragraphs>
  <Slides>27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template2007</vt:lpstr>
      <vt:lpstr>Linux Boot Camp</vt:lpstr>
      <vt:lpstr>Connecting</vt:lpstr>
      <vt:lpstr>PowerPoint Presentation</vt:lpstr>
      <vt:lpstr>Welcome!</vt:lpstr>
      <vt:lpstr>Some Nice Terminal Shortcuts</vt:lpstr>
      <vt:lpstr>Linux file pathing</vt:lpstr>
      <vt:lpstr>ls &lt;dir&gt; - LiSt</vt:lpstr>
      <vt:lpstr>cd &lt;directory&gt; - Change Directory</vt:lpstr>
      <vt:lpstr>mkdir &lt;dirname&gt; - MaKe DIRectory</vt:lpstr>
      <vt:lpstr>mv &lt;src&gt; &lt;dest&gt; - MoVe</vt:lpstr>
      <vt:lpstr>tar &lt;options&gt; &lt;filename&gt; - Tape ARchive</vt:lpstr>
      <vt:lpstr>chmod &lt;permissions&gt; &lt;src&gt;</vt:lpstr>
      <vt:lpstr>scp &lt;src&gt; &lt;dest&gt;</vt:lpstr>
      <vt:lpstr>rm &lt;file1&gt; &lt;file2&gt; … &lt;filen&gt; - ReMove </vt:lpstr>
      <vt:lpstr>What’s in a file? (using cat)</vt:lpstr>
      <vt:lpstr>What’s in a file? (using less)</vt:lpstr>
      <vt:lpstr>What’s in a file? (using grep)</vt:lpstr>
      <vt:lpstr>man &lt;thing&gt;</vt:lpstr>
      <vt:lpstr>Editors (a touchy subject)</vt:lpstr>
      <vt:lpstr>Vim (vi – improved) Basics</vt:lpstr>
      <vt:lpstr>Vim Basics</vt:lpstr>
      <vt:lpstr>Vimrc File</vt:lpstr>
      <vt:lpstr>Vim colors</vt:lpstr>
      <vt:lpstr>Jenna’s Vimrc File</vt:lpstr>
      <vt:lpstr>More resources on Vim</vt:lpstr>
      <vt:lpstr>Commands related to 15-213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 Boot Camp</dc:title>
  <cp:lastModifiedBy>Jenna</cp:lastModifiedBy>
  <cp:revision>11</cp:revision>
  <dcterms:modified xsi:type="dcterms:W3CDTF">2015-09-19T19:21:31Z</dcterms:modified>
</cp:coreProperties>
</file>