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542" r:id="rId2"/>
    <p:sldId id="1202" r:id="rId3"/>
    <p:sldId id="1204" r:id="rId4"/>
    <p:sldId id="1205" r:id="rId5"/>
    <p:sldId id="1206" r:id="rId6"/>
    <p:sldId id="1276" r:id="rId7"/>
    <p:sldId id="1207" r:id="rId8"/>
    <p:sldId id="1208" r:id="rId9"/>
    <p:sldId id="1209" r:id="rId10"/>
    <p:sldId id="1210" r:id="rId11"/>
    <p:sldId id="1262" r:id="rId12"/>
    <p:sldId id="1211" r:id="rId13"/>
    <p:sldId id="1212" r:id="rId14"/>
    <p:sldId id="1213" r:id="rId15"/>
    <p:sldId id="1277" r:id="rId16"/>
    <p:sldId id="1249" r:id="rId17"/>
    <p:sldId id="1250" r:id="rId18"/>
    <p:sldId id="1253" r:id="rId19"/>
    <p:sldId id="1254" r:id="rId20"/>
    <p:sldId id="1263" r:id="rId21"/>
    <p:sldId id="1264" r:id="rId22"/>
    <p:sldId id="1274" r:id="rId23"/>
    <p:sldId id="1255" r:id="rId24"/>
    <p:sldId id="1216" r:id="rId25"/>
    <p:sldId id="1217" r:id="rId26"/>
    <p:sldId id="1218" r:id="rId27"/>
    <p:sldId id="1278" r:id="rId28"/>
    <p:sldId id="1265" r:id="rId29"/>
    <p:sldId id="1266" r:id="rId30"/>
    <p:sldId id="1267" r:id="rId31"/>
    <p:sldId id="1268" r:id="rId32"/>
    <p:sldId id="1269" r:id="rId33"/>
    <p:sldId id="1270" r:id="rId34"/>
    <p:sldId id="1261" r:id="rId35"/>
    <p:sldId id="1220" r:id="rId36"/>
    <p:sldId id="1271" r:id="rId37"/>
    <p:sldId id="1272" r:id="rId38"/>
    <p:sldId id="1273" r:id="rId39"/>
    <p:sldId id="1221" r:id="rId40"/>
    <p:sldId id="1238" r:id="rId41"/>
    <p:sldId id="1239" r:id="rId42"/>
    <p:sldId id="1226" r:id="rId43"/>
    <p:sldId id="1227" r:id="rId44"/>
    <p:sldId id="1228" r:id="rId45"/>
    <p:sldId id="1229" r:id="rId46"/>
    <p:sldId id="1230" r:id="rId47"/>
    <p:sldId id="1231" r:id="rId48"/>
    <p:sldId id="1232" r:id="rId49"/>
    <p:sldId id="1233" r:id="rId50"/>
    <p:sldId id="1275" r:id="rId51"/>
    <p:sldId id="1246" r:id="rId52"/>
    <p:sldId id="1235" r:id="rId53"/>
    <p:sldId id="1236" r:id="rId54"/>
  </p:sldIdLst>
  <p:sldSz cx="9144000" cy="6858000" type="screen4x3"/>
  <p:notesSz cx="7302500" cy="9586913"/>
  <p:custDataLst>
    <p:tags r:id="rId5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8D8D"/>
    <a:srgbClr val="F7F5CD"/>
    <a:srgbClr val="990000"/>
    <a:srgbClr val="D5F1CF"/>
    <a:srgbClr val="F1C7C7"/>
    <a:srgbClr val="E9E1C9"/>
    <a:srgbClr val="F6F5BD"/>
    <a:srgbClr val="DED8C4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 autoAdjust="0"/>
    <p:restoredTop sz="94649" autoAdjust="0"/>
  </p:normalViewPr>
  <p:slideViewPr>
    <p:cSldViewPr snapToObjects="1">
      <p:cViewPr>
        <p:scale>
          <a:sx n="100" d="100"/>
          <a:sy n="100" d="100"/>
        </p:scale>
        <p:origin x="-1288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handoutMaster" Target="handoutMasters/handoutMaster1.xml"/><Relationship Id="rId57" Type="http://schemas.openxmlformats.org/officeDocument/2006/relationships/printerSettings" Target="printerSettings/printerSettings1.bin"/><Relationship Id="rId58" Type="http://schemas.openxmlformats.org/officeDocument/2006/relationships/tags" Target="tags/tag1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16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54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Exceptions and Processes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15,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</a:t>
            </a:r>
            <a:r>
              <a:rPr lang="en-US" smtClean="0"/>
              <a:t>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-965200" y="825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 dirty="0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33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Caused by </a:t>
            </a:r>
            <a:r>
              <a:rPr lang="en-US" dirty="0" smtClean="0"/>
              <a:t>events </a:t>
            </a:r>
            <a:r>
              <a:rPr lang="en-US" dirty="0"/>
              <a:t>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</a:t>
            </a:r>
            <a:r>
              <a:rPr lang="en-US" dirty="0" smtClean="0"/>
              <a:t>nintentional </a:t>
            </a:r>
            <a:r>
              <a:rPr lang="en-US" dirty="0"/>
              <a:t>and unrecoverable</a:t>
            </a:r>
          </a:p>
          <a:p>
            <a:pPr lvl="2"/>
            <a:r>
              <a:rPr lang="en-US" dirty="0"/>
              <a:t>Examples: </a:t>
            </a:r>
            <a:r>
              <a:rPr lang="en-US" dirty="0" smtClean="0"/>
              <a:t>illegal instruction, parity </a:t>
            </a:r>
            <a:r>
              <a:rPr lang="en-US" dirty="0"/>
              <a:t>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Calls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09844"/>
              </p:ext>
            </p:extLst>
          </p:nvPr>
        </p:nvGraphicFramePr>
        <p:xfrm>
          <a:off x="457200" y="2311400"/>
          <a:ext cx="7086600" cy="37084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447800"/>
                <a:gridCol w="25908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Name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read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Read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write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Write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open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Open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close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Close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stat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Get info</a:t>
                      </a:r>
                      <a:r>
                        <a:rPr lang="en-US" baseline="0" dirty="0" smtClean="0">
                          <a:latin typeface="Calibri" pitchFamily="34" charset="0"/>
                        </a:rPr>
                        <a:t> about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57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fork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Create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59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Courier New"/>
                        </a:rPr>
                        <a:t>execve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Execute a program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60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_exit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Terminate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62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kill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Send signal to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6875" y="1219200"/>
            <a:ext cx="7896225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Each x86-64 system call has a unique ID number</a:t>
            </a:r>
          </a:p>
          <a:p>
            <a:r>
              <a:rPr lang="en-US" dirty="0" smtClean="0"/>
              <a:t>Examples: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4004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188912"/>
            <a:ext cx="8606503" cy="573088"/>
          </a:xfrm>
          <a:noFill/>
          <a:ln/>
        </p:spPr>
        <p:txBody>
          <a:bodyPr/>
          <a:lstStyle/>
          <a:p>
            <a:r>
              <a:rPr lang="en-US" dirty="0" smtClean="0"/>
              <a:t>System Call Example: Opening File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63008" y="859519"/>
            <a:ext cx="8399992" cy="1045481"/>
          </a:xfrm>
        </p:spPr>
        <p:txBody>
          <a:bodyPr>
            <a:normAutofit/>
          </a:bodyPr>
          <a:lstStyle/>
          <a:p>
            <a:r>
              <a:rPr lang="en-US" sz="2000" b="0" dirty="0" smtClean="0"/>
              <a:t>User calls: </a:t>
            </a:r>
            <a:r>
              <a:rPr lang="en-US" sz="2000" dirty="0" smtClean="0">
                <a:latin typeface="Courier New" pitchFamily="49" charset="0"/>
              </a:rPr>
              <a:t>open(filename, options)</a:t>
            </a:r>
            <a:endParaRPr lang="en-US" sz="2000" b="0" dirty="0" smtClean="0"/>
          </a:p>
          <a:p>
            <a:r>
              <a:rPr lang="en-US" sz="2000" b="0" dirty="0" smtClean="0"/>
              <a:t>Calls __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function, which invokes </a:t>
            </a:r>
            <a:r>
              <a:rPr lang="en-US" sz="2000" b="0" dirty="0"/>
              <a:t>system call </a:t>
            </a:r>
            <a:r>
              <a:rPr lang="en-US" sz="2000" b="0" dirty="0" smtClean="0"/>
              <a:t>instruction </a:t>
            </a:r>
            <a:r>
              <a:rPr lang="en-US" sz="2000" dirty="0" err="1" smtClean="0">
                <a:latin typeface="Courier New" pitchFamily="49" charset="0"/>
              </a:rPr>
              <a:t>syscall</a:t>
            </a:r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000" b="0" dirty="0" smtClean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529303" y="1917918"/>
            <a:ext cx="84582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00000000000e5d70 &lt;__open&gt;</a:t>
            </a:r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:</a:t>
            </a:r>
          </a:p>
          <a:p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e5d79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b8 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02 00 00 00 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 mov  $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0x2,%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eax  # </a:t>
            </a:r>
            <a:r>
              <a:rPr lang="sk-S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open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is syscall #2</a:t>
            </a:r>
            <a:endParaRPr lang="de-DE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e5d7e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0f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05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syscall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# Return value in %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rax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e5d80: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48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3d 01 f0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cmp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$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0xfffffffffffff001,%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rax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e5dfa: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c3                 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retq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82382" y="4191000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116170" y="53244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146332" y="54102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O</a:t>
            </a:r>
            <a:r>
              <a:rPr lang="en-US" sz="1800" b="0" i="1" dirty="0" smtClean="0">
                <a:latin typeface="Calibri" pitchFamily="34" charset="0"/>
              </a:rPr>
              <a:t>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49832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cmp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2" name="Rectangle 15"/>
          <p:cNvSpPr txBox="1">
            <a:spLocks noChangeArrowheads="1"/>
          </p:cNvSpPr>
          <p:nvPr/>
        </p:nvSpPr>
        <p:spPr bwMode="auto">
          <a:xfrm>
            <a:off x="5410200" y="4241215"/>
            <a:ext cx="3753280" cy="254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r>
              <a:rPr lang="en-US" sz="2000" b="0" dirty="0" smtClean="0">
                <a:latin typeface="Courier New"/>
                <a:cs typeface="Courier New"/>
              </a:rPr>
              <a:t> </a:t>
            </a:r>
            <a:r>
              <a:rPr lang="en-US" sz="2000" b="0" dirty="0" smtClean="0"/>
              <a:t>contains </a:t>
            </a:r>
            <a:r>
              <a:rPr lang="en-US" sz="2000" b="0" dirty="0" err="1" smtClean="0"/>
              <a:t>syscall</a:t>
            </a:r>
            <a:r>
              <a:rPr lang="en-US" sz="2000" b="0" dirty="0" smtClean="0"/>
              <a:t> number</a:t>
            </a:r>
          </a:p>
          <a:p>
            <a:r>
              <a:rPr lang="en-US" sz="2000" b="0" dirty="0" smtClean="0"/>
              <a:t>Other arguments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rsi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rdx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%r10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%r8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%r9</a:t>
            </a:r>
          </a:p>
          <a:p>
            <a:r>
              <a:rPr lang="en-US" sz="2000" b="0" dirty="0" smtClean="0"/>
              <a:t>Return value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endParaRPr lang="en-US" sz="2000" b="0" dirty="0" smtClean="0">
              <a:latin typeface="Courier New"/>
              <a:cs typeface="Courier New"/>
            </a:endParaRPr>
          </a:p>
          <a:p>
            <a:r>
              <a:rPr lang="en-US" sz="2000" b="0" dirty="0" smtClean="0">
                <a:latin typeface="Calibri"/>
                <a:cs typeface="Calibri"/>
              </a:rPr>
              <a:t>Negative value is an error corresponding to negative </a:t>
            </a:r>
            <a:r>
              <a:rPr lang="en-US" sz="2000" b="0" dirty="0" err="1" smtClean="0">
                <a:latin typeface="Courier New"/>
                <a:cs typeface="Courier New"/>
              </a:rPr>
              <a:t>errno</a:t>
            </a:r>
            <a:endParaRPr lang="en-US" sz="2000" b="0" dirty="0" smtClean="0">
              <a:latin typeface="Courier New"/>
              <a:cs typeface="Courier New"/>
            </a:endParaRPr>
          </a:p>
          <a:p>
            <a:endParaRPr lang="en-US" sz="2000" b="0" dirty="0" smtClean="0">
              <a:latin typeface="+mn-lt"/>
              <a:cs typeface="Courier New"/>
            </a:endParaRPr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762000" y="35814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Page Fault</a:t>
            </a:r>
            <a:endParaRPr lang="en-US" dirty="0"/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1066800"/>
          </a:xfrm>
        </p:spPr>
        <p:txBody>
          <a:bodyPr/>
          <a:lstStyle/>
          <a:p>
            <a:r>
              <a:rPr lang="en-US" sz="2000" b="0" dirty="0" smtClean="0"/>
              <a:t>User </a:t>
            </a:r>
            <a:r>
              <a:rPr lang="en-US" sz="2000" b="0" dirty="0"/>
              <a:t>writes to memory location</a:t>
            </a:r>
          </a:p>
          <a:p>
            <a:r>
              <a:rPr lang="en-US" sz="2000" b="0" dirty="0"/>
              <a:t>That portion (page) of user’s memory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is </a:t>
            </a:r>
            <a:r>
              <a:rPr lang="en-US" sz="2000" b="0" dirty="0"/>
              <a:t>currently on disk</a:t>
            </a:r>
          </a:p>
          <a:p>
            <a:endParaRPr lang="en-US" sz="2200" b="0" dirty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000" b="0" dirty="0" smtClean="0"/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14400" y="2488982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8200" y="3633951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581400" y="3633951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652588" y="41562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658938" y="47610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471988" y="47674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646237" y="47674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646238" y="48579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124964" y="4395951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502150" y="47401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Copy page from disk to memory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520951" y="5147442"/>
            <a:ext cx="181713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 and </a:t>
            </a:r>
            <a:r>
              <a:rPr lang="en-US" sz="1800" b="0" i="1" dirty="0" err="1" smtClean="0">
                <a:latin typeface="Calibri" pitchFamily="34" charset="0"/>
              </a:rPr>
              <a:t>reexecute</a:t>
            </a:r>
            <a:r>
              <a:rPr lang="en-US" sz="1800" b="0" i="1" dirty="0" smtClean="0">
                <a:latin typeface="Calibri" pitchFamily="34" charset="0"/>
              </a:rPr>
              <a:t> </a:t>
            </a:r>
            <a:r>
              <a:rPr lang="en-US" sz="1800" b="0" i="1" dirty="0" err="1" smtClean="0">
                <a:latin typeface="Calibri" pitchFamily="34" charset="0"/>
              </a:rPr>
              <a:t>movl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098332" y="45956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Invalid Memory Reference</a:t>
            </a:r>
            <a:endParaRPr lang="en-US" dirty="0"/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17634" y="5525815"/>
            <a:ext cx="6705600" cy="874985"/>
          </a:xfrm>
        </p:spPr>
        <p:txBody>
          <a:bodyPr/>
          <a:lstStyle/>
          <a:p>
            <a:r>
              <a:rPr lang="en-US" sz="2000" b="0" dirty="0" smtClean="0"/>
              <a:t>Sends </a:t>
            </a:r>
            <a:r>
              <a:rPr lang="en-US" sz="2000" dirty="0">
                <a:latin typeface="Courier New" pitchFamily="49" charset="0"/>
              </a:rPr>
              <a:t>SIGSEGV</a:t>
            </a:r>
            <a:r>
              <a:rPr lang="en-US" sz="2000" b="0" dirty="0"/>
              <a:t> signal to user process</a:t>
            </a:r>
          </a:p>
          <a:p>
            <a:r>
              <a:rPr lang="en-US" sz="2000" b="0" dirty="0"/>
              <a:t>User process exits with “segmentation fault”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959068" y="1219200"/>
            <a:ext cx="2287588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a[1000];</a:t>
            </a:r>
          </a:p>
          <a:p>
            <a:r>
              <a:rPr lang="en-US" sz="1600" dirty="0" err="1">
                <a:latin typeface="Courier New" pitchFamily="49" charset="0"/>
              </a:rPr>
              <a:t>main ()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a[5000] = 13;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959068" y="2667000"/>
            <a:ext cx="739337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068" y="3276600"/>
            <a:ext cx="7270532" cy="20574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060450" y="3276600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810000" y="3276600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874838" y="3798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81188" y="4403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4694238" y="4410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277364" y="4038600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4724400" y="4495800"/>
            <a:ext cx="22860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D</a:t>
            </a:r>
            <a:r>
              <a:rPr lang="en-US" sz="1800" b="0" i="1" dirty="0" smtClean="0">
                <a:latin typeface="Calibri" pitchFamily="34" charset="0"/>
              </a:rPr>
              <a:t>etect invalid address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19049" y="4240574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708634" y="5005551"/>
            <a:ext cx="17683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77000" y="4814841"/>
            <a:ext cx="1600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S</a:t>
            </a:r>
            <a:r>
              <a:rPr lang="en-US" sz="1800" b="0" i="1" dirty="0" smtClean="0">
                <a:latin typeface="Calibri" pitchFamily="34" charset="0"/>
              </a:rPr>
              <a:t>ignal process</a:t>
            </a:r>
            <a:endParaRPr lang="en-US" sz="1800" b="0" i="1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8" grpId="0" build="p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6" grpId="0"/>
      <p:bldP spid="27" grpId="0"/>
      <p:bldP spid="29" grpId="0"/>
      <p:bldP spid="31" grpId="0" animBg="1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Exceptional Control Flow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Exceptions</a:t>
            </a:r>
          </a:p>
          <a:p>
            <a:r>
              <a:rPr lang="en-US" dirty="0" smtClean="0"/>
              <a:t>Processes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Process Control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4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7100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</a:t>
            </a:r>
            <a:r>
              <a:rPr lang="en-US" dirty="0" smtClean="0"/>
              <a:t>science</a:t>
            </a:r>
            <a:endParaRPr lang="en-US" dirty="0"/>
          </a:p>
          <a:p>
            <a:pPr lvl="1"/>
            <a:r>
              <a:rPr lang="en-US" dirty="0"/>
              <a:t>Not the same as “program” or “processor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</a:p>
          <a:p>
            <a:pPr lvl="2"/>
            <a:r>
              <a:rPr lang="en-US" dirty="0" smtClean="0"/>
              <a:t>Provided by kernel mechanism called </a:t>
            </a:r>
            <a:r>
              <a:rPr lang="en-US" i="1" dirty="0" smtClean="0"/>
              <a:t>context switching</a:t>
            </a:r>
            <a:endParaRPr lang="en-US" i="1" dirty="0"/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Private address space</a:t>
            </a:r>
          </a:p>
          <a:p>
            <a:pPr lvl="2"/>
            <a:r>
              <a:rPr lang="en-US" dirty="0" smtClean="0"/>
              <a:t>Each program seems to have exclusive use of main memory. </a:t>
            </a:r>
          </a:p>
          <a:p>
            <a:pPr lvl="2"/>
            <a:r>
              <a:rPr lang="en-US" dirty="0" smtClean="0"/>
              <a:t>Provided by kernel mechanism called </a:t>
            </a:r>
            <a:r>
              <a:rPr lang="en-US" i="1" dirty="0" smtClean="0"/>
              <a:t>virtual memory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616520" y="5257800"/>
            <a:ext cx="1371600" cy="990600"/>
            <a:chOff x="7208670" y="5257800"/>
            <a:chExt cx="1371600" cy="990600"/>
          </a:xfrm>
        </p:grpSpPr>
        <p:sp>
          <p:nvSpPr>
            <p:cNvPr id="5" name="Rectangle 4"/>
            <p:cNvSpPr/>
            <p:nvPr/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CPU</a:t>
              </a:r>
              <a:endParaRPr lang="en-US" dirty="0"/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Registers</a:t>
              </a:r>
              <a:endParaRPr lang="en-US" sz="18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620000" y="3291499"/>
            <a:ext cx="1371600" cy="1905000"/>
            <a:chOff x="7212150" y="3291499"/>
            <a:chExt cx="1371600" cy="1905000"/>
          </a:xfrm>
        </p:grpSpPr>
        <p:sp>
          <p:nvSpPr>
            <p:cNvPr id="2" name="Rectangle 1"/>
            <p:cNvSpPr/>
            <p:nvPr/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Memory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Stac</a:t>
              </a:r>
              <a:r>
                <a:rPr lang="en-US" sz="1800" dirty="0"/>
                <a:t>k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Heap</a:t>
              </a:r>
              <a:endParaRPr lang="en-US" sz="1800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Code</a:t>
              </a:r>
              <a:endParaRPr lang="en-US" sz="1800" dirty="0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Data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44020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Multiprocessing: The Illusion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396875" y="4501452"/>
            <a:ext cx="7896225" cy="1975548"/>
          </a:xfrm>
        </p:spPr>
        <p:txBody>
          <a:bodyPr/>
          <a:lstStyle/>
          <a:p>
            <a:r>
              <a:rPr lang="en-US" dirty="0" smtClean="0"/>
              <a:t>Computer runs many processes simultaneously</a:t>
            </a:r>
          </a:p>
          <a:p>
            <a:pPr lvl="1"/>
            <a:r>
              <a:rPr lang="en-US" dirty="0" smtClean="0"/>
              <a:t>Applications for one or more users</a:t>
            </a:r>
          </a:p>
          <a:p>
            <a:pPr lvl="2"/>
            <a:r>
              <a:rPr lang="en-US" dirty="0" smtClean="0"/>
              <a:t>Web browsers, email clients, editors, …</a:t>
            </a:r>
          </a:p>
          <a:p>
            <a:pPr lvl="1"/>
            <a:r>
              <a:rPr lang="en-US" dirty="0" smtClean="0"/>
              <a:t>Background tasks</a:t>
            </a:r>
          </a:p>
          <a:p>
            <a:pPr lvl="2"/>
            <a:r>
              <a:rPr lang="en-US" dirty="0" smtClean="0"/>
              <a:t>Monitoring network &amp; I/O devices</a:t>
            </a:r>
          </a:p>
          <a:p>
            <a:pPr lvl="2"/>
            <a:endParaRPr lang="en-US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747916" y="335262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900316" y="380982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51396" y="1379305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887986" y="19496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887986" y="2254491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887986" y="2827276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887986" y="254319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2527834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 bwMode="auto">
          <a:xfrm>
            <a:off x="2680234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2531314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2667904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667904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2667904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3" name="Rectangle 42"/>
          <p:cNvSpPr/>
          <p:nvPr/>
        </p:nvSpPr>
        <p:spPr bwMode="auto">
          <a:xfrm>
            <a:off x="2667904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4267200" y="2254663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104737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5257137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5108217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44807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244807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244807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5244807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1687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Multiprocessing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1168400"/>
            <a:ext cx="7277100" cy="4851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0"/>
            <a:ext cx="7896225" cy="923924"/>
          </a:xfrm>
          <a:solidFill>
            <a:schemeClr val="bg1">
              <a:alpha val="76000"/>
            </a:schemeClr>
          </a:solidFill>
        </p:spPr>
        <p:txBody>
          <a:bodyPr/>
          <a:lstStyle/>
          <a:p>
            <a:r>
              <a:rPr lang="en-US" dirty="0" smtClean="0"/>
              <a:t>Running program “top” on Mac</a:t>
            </a:r>
          </a:p>
          <a:p>
            <a:pPr lvl="1"/>
            <a:r>
              <a:rPr lang="en-US" dirty="0" smtClean="0"/>
              <a:t>System has 123 processes, 5 of which are active</a:t>
            </a:r>
          </a:p>
          <a:p>
            <a:pPr lvl="1"/>
            <a:r>
              <a:rPr lang="en-US" dirty="0" smtClean="0"/>
              <a:t>Identified by Process ID (PID)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51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129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Single processor executes multiple processes </a:t>
            </a:r>
            <a:r>
              <a:rPr lang="en-US" dirty="0"/>
              <a:t>c</a:t>
            </a:r>
            <a:r>
              <a:rPr lang="en-US" dirty="0" smtClean="0"/>
              <a:t>oncurrently</a:t>
            </a:r>
            <a:endParaRPr lang="en-US" dirty="0"/>
          </a:p>
          <a:p>
            <a:pPr lvl="1"/>
            <a:r>
              <a:rPr lang="en-US" dirty="0"/>
              <a:t>Process executions interleaved (multitasking) </a:t>
            </a:r>
            <a:endParaRPr lang="en-US" dirty="0" smtClean="0"/>
          </a:p>
          <a:p>
            <a:pPr lvl="1"/>
            <a:r>
              <a:rPr lang="en-US" dirty="0" smtClean="0"/>
              <a:t>Address </a:t>
            </a:r>
            <a:r>
              <a:rPr lang="en-US" dirty="0"/>
              <a:t>spaces managed by virtual memory </a:t>
            </a:r>
            <a:r>
              <a:rPr lang="en-US" dirty="0" smtClean="0"/>
              <a:t>system (later in course)</a:t>
            </a:r>
            <a:endParaRPr lang="en-US" dirty="0"/>
          </a:p>
          <a:p>
            <a:pPr lvl="1"/>
            <a:r>
              <a:rPr lang="en-US" dirty="0" smtClean="0"/>
              <a:t>Register values for </a:t>
            </a:r>
            <a:r>
              <a:rPr lang="en-US" dirty="0" err="1" smtClean="0"/>
              <a:t>nonexecuting</a:t>
            </a:r>
            <a:r>
              <a:rPr lang="en-US" dirty="0" smtClean="0"/>
              <a:t> processes saved in memory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0750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Exceptions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 Control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Save current registers in memory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>
            <a:off x="14478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84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Schedule next process for execution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06959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Load saved registers and switch address space (context switch)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 flipV="1">
            <a:off x="32004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14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(Modern)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191001" y="3957638"/>
            <a:ext cx="4724400" cy="2671762"/>
          </a:xfrm>
        </p:spPr>
        <p:txBody>
          <a:bodyPr/>
          <a:lstStyle/>
          <a:p>
            <a:r>
              <a:rPr lang="en-US" dirty="0" smtClean="0"/>
              <a:t>Multicore processors</a:t>
            </a:r>
          </a:p>
          <a:p>
            <a:pPr lvl="1"/>
            <a:r>
              <a:rPr lang="en-US" dirty="0" smtClean="0"/>
              <a:t>Multiple CPUs on single chip</a:t>
            </a:r>
          </a:p>
          <a:p>
            <a:pPr lvl="1"/>
            <a:r>
              <a:rPr lang="en-US" dirty="0" smtClean="0"/>
              <a:t>Share main memory (and some of the caches)</a:t>
            </a:r>
          </a:p>
          <a:p>
            <a:pPr lvl="1"/>
            <a:r>
              <a:rPr lang="en-US" dirty="0" smtClean="0"/>
              <a:t>Each can execute a separate process</a:t>
            </a:r>
          </a:p>
          <a:p>
            <a:pPr lvl="2"/>
            <a:r>
              <a:rPr lang="en-US" dirty="0" smtClean="0"/>
              <a:t>Scheduling of processors onto cores done by kernel</a:t>
            </a: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47" name="TextBox 46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914400" y="4046304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1052716" y="4503504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838200" y="1676400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5826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 dirty="0"/>
              <a:t>Concurrent </a:t>
            </a:r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 smtClean="0"/>
              <a:t>Each process is a logical control flow. </a:t>
            </a:r>
          </a:p>
          <a:p>
            <a:r>
              <a:rPr lang="en-US" dirty="0" smtClean="0"/>
              <a:t>Two </a:t>
            </a:r>
            <a:r>
              <a:rPr lang="en-US" dirty="0"/>
              <a:t>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 smtClean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Examples (running on single core):</a:t>
            </a:r>
            <a:endParaRPr lang="en-US" dirty="0"/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42672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4267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42672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867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6172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5177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800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</a:t>
            </a:r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we can think of concurrent processes</a:t>
            </a:r>
            <a:r>
              <a:rPr lang="en-US" dirty="0" smtClean="0"/>
              <a:t> as </a:t>
            </a:r>
            <a:r>
              <a:rPr lang="en-US" dirty="0"/>
              <a:t>running in parallel with each </a:t>
            </a:r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</a:t>
            </a:r>
            <a:r>
              <a:rPr lang="en-US" dirty="0" smtClean="0"/>
              <a:t>memory-resident OS </a:t>
            </a:r>
            <a:r>
              <a:rPr lang="en-US" dirty="0"/>
              <a:t>code </a:t>
            </a:r>
            <a:r>
              <a:rPr lang="en-US" dirty="0" smtClean="0"/>
              <a:t>called </a:t>
            </a:r>
            <a:r>
              <a:rPr lang="en-US" dirty="0"/>
              <a:t>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</a:t>
            </a:r>
            <a:r>
              <a:rPr lang="en-US" dirty="0" smtClean="0"/>
              <a:t>as part of some existing process.</a:t>
            </a:r>
            <a:endParaRPr lang="en-US" dirty="0"/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</a:t>
            </a:r>
            <a:r>
              <a:rPr lang="en-US" i="1" dirty="0" smtClean="0">
                <a:solidFill>
                  <a:srgbClr val="C00000"/>
                </a:solidFill>
              </a:rPr>
              <a:t>switch</a:t>
            </a:r>
            <a:endParaRPr lang="en-US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Exceptional Control Flow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Exceptions</a:t>
            </a:r>
          </a:p>
          <a:p>
            <a:r>
              <a:rPr lang="en-US" dirty="0" smtClean="0">
                <a:solidFill>
                  <a:srgbClr val="808080"/>
                </a:solidFill>
              </a:rPr>
              <a:t>Processes</a:t>
            </a:r>
          </a:p>
          <a:p>
            <a:r>
              <a:rPr lang="en-US" dirty="0" smtClean="0"/>
              <a:t>Process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27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7620912" cy="573088"/>
          </a:xfrm>
        </p:spPr>
        <p:txBody>
          <a:bodyPr/>
          <a:lstStyle/>
          <a:p>
            <a:r>
              <a:rPr lang="en-US" dirty="0" smtClean="0"/>
              <a:t>System Call Error Handling</a:t>
            </a:r>
            <a:endParaRPr lang="en-US" dirty="0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899"/>
            <a:ext cx="8294687" cy="2647771"/>
          </a:xfrm>
        </p:spPr>
        <p:txBody>
          <a:bodyPr/>
          <a:lstStyle/>
          <a:p>
            <a:r>
              <a:rPr lang="en-US" dirty="0" smtClean="0"/>
              <a:t>On error</a:t>
            </a:r>
            <a:r>
              <a:rPr lang="en-US" smtClean="0"/>
              <a:t>, Linux </a:t>
            </a:r>
            <a:r>
              <a:rPr lang="en-US" dirty="0" smtClean="0"/>
              <a:t>system-level functions typically return -1 and set global variable </a:t>
            </a:r>
            <a:r>
              <a:rPr lang="en-US" dirty="0" err="1" smtClean="0">
                <a:latin typeface="Courier New"/>
                <a:cs typeface="Courier New"/>
              </a:rPr>
              <a:t>errno</a:t>
            </a:r>
            <a:r>
              <a:rPr lang="en-US" dirty="0" smtClean="0"/>
              <a:t> to indicate cause. </a:t>
            </a:r>
          </a:p>
          <a:p>
            <a:r>
              <a:rPr lang="en-US" dirty="0" smtClean="0"/>
              <a:t>Hard and fast rule: </a:t>
            </a:r>
          </a:p>
          <a:p>
            <a:pPr lvl="1"/>
            <a:r>
              <a:rPr lang="en-US" dirty="0" smtClean="0"/>
              <a:t>You must check the return status of every system-level function</a:t>
            </a:r>
          </a:p>
          <a:p>
            <a:pPr lvl="1"/>
            <a:r>
              <a:rPr lang="en-US" dirty="0" smtClean="0"/>
              <a:t>Only exception is the handful of functions that return </a:t>
            </a:r>
            <a:r>
              <a:rPr lang="en-US" dirty="0" smtClean="0">
                <a:latin typeface="Courier New"/>
                <a:cs typeface="Courier New"/>
              </a:rPr>
              <a:t>void</a:t>
            </a:r>
          </a:p>
          <a:p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28600" y="3810000"/>
            <a:ext cx="8662009" cy="120032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  </a:t>
            </a:r>
            <a:r>
              <a:rPr lang="nb-NO" sz="1800" dirty="0" err="1" smtClean="0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8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((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= fork()) &lt; 0) {</a:t>
            </a: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fprintf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stderr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Menlo-Regular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: %s\n"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strerror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      exit(0);</a:t>
            </a: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  }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80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Error-reporting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 smtClean="0"/>
              <a:t>Can simplify somewhat using an </a:t>
            </a:r>
            <a:r>
              <a:rPr lang="en-US" i="1" dirty="0" smtClean="0"/>
              <a:t>error-reporting function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1981200"/>
            <a:ext cx="7689199" cy="147732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Menlo-Regular"/>
              </a:rPr>
              <a:t>unix_error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Menlo-Regular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Menlo-Regular"/>
              </a:rPr>
              <a:t>/* Unix-style error */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fprintf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stderr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"%s: %s\n"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strerror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4230469"/>
            <a:ext cx="4214878" cy="64633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b-NO" sz="18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b-NO" sz="1800" dirty="0" err="1" smtClean="0">
                <a:solidFill>
                  <a:srgbClr val="000000"/>
                </a:solidFill>
                <a:latin typeface="Menlo-Regular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Menlo-Regular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);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48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1800" y="457200"/>
            <a:ext cx="4292600" cy="573088"/>
          </a:xfrm>
        </p:spPr>
        <p:txBody>
          <a:bodyPr/>
          <a:lstStyle/>
          <a:p>
            <a:r>
              <a:rPr lang="en-US"/>
              <a:t>Control Flow</a:t>
            </a:r>
          </a:p>
        </p:txBody>
      </p:sp>
      <p:sp>
        <p:nvSpPr>
          <p:cNvPr id="472067" name="Text Box 1027"/>
          <p:cNvSpPr txBox="1">
            <a:spLocks noChangeArrowheads="1"/>
          </p:cNvSpPr>
          <p:nvPr/>
        </p:nvSpPr>
        <p:spPr bwMode="auto">
          <a:xfrm>
            <a:off x="3190875" y="3460750"/>
            <a:ext cx="1774012" cy="267765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&lt;startup&gt;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…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inst</a:t>
            </a:r>
            <a:r>
              <a:rPr lang="en-US" baseline="-25000" dirty="0" err="1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&lt;shutdown&gt;</a:t>
            </a:r>
          </a:p>
        </p:txBody>
      </p:sp>
      <p:sp>
        <p:nvSpPr>
          <p:cNvPr id="47206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2547" y="1219200"/>
            <a:ext cx="8294687" cy="1741487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Processors do only one thing:</a:t>
            </a:r>
          </a:p>
          <a:p>
            <a:pPr lvl="1"/>
            <a:r>
              <a:rPr lang="en-US" dirty="0"/>
              <a:t>From startup to shutdown, a CPU simply reads and executes (interprets) a sequence of instructions, one at a time</a:t>
            </a:r>
          </a:p>
          <a:p>
            <a:pPr lvl="1"/>
            <a:r>
              <a:rPr lang="en-US" dirty="0"/>
              <a:t>This sequence is the CPU’s </a:t>
            </a:r>
            <a:r>
              <a:rPr lang="en-US" i="1" dirty="0"/>
              <a:t>control flow</a:t>
            </a:r>
            <a:r>
              <a:rPr lang="en-US" dirty="0"/>
              <a:t> (or </a:t>
            </a:r>
            <a:r>
              <a:rPr lang="en-US" i="1" dirty="0"/>
              <a:t>flow of control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72069" name="Text Box 1029"/>
          <p:cNvSpPr txBox="1">
            <a:spLocks noChangeArrowheads="1"/>
          </p:cNvSpPr>
          <p:nvPr/>
        </p:nvSpPr>
        <p:spPr bwMode="auto">
          <a:xfrm>
            <a:off x="3190875" y="2895600"/>
            <a:ext cx="281641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Physical control flow</a:t>
            </a:r>
          </a:p>
        </p:txBody>
      </p:sp>
      <p:sp>
        <p:nvSpPr>
          <p:cNvPr id="472071" name="Text Box 1031"/>
          <p:cNvSpPr txBox="1">
            <a:spLocks noChangeArrowheads="1"/>
          </p:cNvSpPr>
          <p:nvPr/>
        </p:nvSpPr>
        <p:spPr bwMode="auto">
          <a:xfrm>
            <a:off x="1544347" y="437068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438400" y="3613150"/>
            <a:ext cx="457200" cy="2362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Error-handling Wrappers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 smtClean="0"/>
              <a:t>We simplify the code we present to you even further by using Stevens-style error-handling wrappers: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2408872"/>
            <a:ext cx="4770769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i-FI" sz="1800" dirty="0">
              <a:solidFill>
                <a:srgbClr val="000000"/>
              </a:solidFill>
              <a:latin typeface="Menlo-Regular"/>
            </a:endParaRP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Menlo-Regular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Menlo-Regular"/>
              </a:rPr>
              <a:t>return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b-NO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5221069"/>
            <a:ext cx="2269259" cy="36933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();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Process 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524125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pid_t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getpid</a:t>
            </a:r>
            <a:r>
              <a:rPr lang="en-US" dirty="0" smtClean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R</a:t>
            </a:r>
            <a:r>
              <a:rPr lang="en-US" dirty="0" smtClean="0">
                <a:latin typeface="Calibri"/>
                <a:cs typeface="Calibri"/>
              </a:rPr>
              <a:t>eturns PID of current process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err="1" smtClean="0">
                <a:latin typeface="Courier New"/>
                <a:cs typeface="Courier New"/>
              </a:rPr>
              <a:t>pid_t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getppid</a:t>
            </a:r>
            <a:r>
              <a:rPr lang="en-US" dirty="0" smtClean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Returns PID of parent process</a:t>
            </a:r>
          </a:p>
          <a:p>
            <a:pPr lvl="1"/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839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Terminating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038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alibri"/>
                <a:cs typeface="Calibri"/>
              </a:rPr>
              <a:t>From a programmer’s perspective, we can think of a process as being in one of three states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Running	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is either executing, or waiting to be executed and will eventually be </a:t>
            </a:r>
            <a:r>
              <a:rPr lang="en-US" i="1" dirty="0" smtClean="0">
                <a:latin typeface="Calibri"/>
                <a:cs typeface="Calibri"/>
              </a:rPr>
              <a:t>scheduled</a:t>
            </a:r>
            <a:r>
              <a:rPr lang="en-US" dirty="0" smtClean="0">
                <a:latin typeface="Calibri"/>
                <a:cs typeface="Calibri"/>
              </a:rPr>
              <a:t> (i.e., chosen to execute) by the kernel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Stopped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execution is </a:t>
            </a:r>
            <a:r>
              <a:rPr lang="en-US" i="1" dirty="0" smtClean="0">
                <a:latin typeface="Calibri"/>
                <a:cs typeface="Calibri"/>
              </a:rPr>
              <a:t>suspended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and will not be scheduled until further notice (next lecture when we study signals)	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Terminated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is stopped permanently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582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Terminating Processes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089525"/>
          </a:xfrm>
        </p:spPr>
        <p:txBody>
          <a:bodyPr/>
          <a:lstStyle/>
          <a:p>
            <a:r>
              <a:rPr lang="en-US" dirty="0" smtClean="0"/>
              <a:t>Process becomes terminated for one of three reasons:</a:t>
            </a:r>
          </a:p>
          <a:p>
            <a:pPr lvl="1"/>
            <a:r>
              <a:rPr lang="en-US" dirty="0" smtClean="0"/>
              <a:t>Receiving a signal whose default action is to terminate (next lecture)</a:t>
            </a:r>
          </a:p>
          <a:p>
            <a:pPr lvl="1"/>
            <a:r>
              <a:rPr lang="en-US" dirty="0" smtClean="0"/>
              <a:t>Returning from the </a:t>
            </a:r>
            <a:r>
              <a:rPr lang="en-US" dirty="0" smtClean="0">
                <a:latin typeface="Courier New"/>
                <a:cs typeface="Courier New"/>
              </a:rPr>
              <a:t>main</a:t>
            </a:r>
            <a:r>
              <a:rPr lang="en-US" dirty="0" smtClean="0"/>
              <a:t> routine</a:t>
            </a:r>
          </a:p>
          <a:p>
            <a:pPr lvl="1"/>
            <a:r>
              <a:rPr lang="en-US" dirty="0" smtClean="0"/>
              <a:t>Calling the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  <a:r>
              <a:rPr lang="en-US" dirty="0" smtClean="0"/>
              <a:t> function</a:t>
            </a:r>
          </a:p>
          <a:p>
            <a:pPr lvl="1"/>
            <a:endParaRPr lang="en-US" dirty="0"/>
          </a:p>
          <a:p>
            <a:r>
              <a:rPr lang="en-US" dirty="0" smtClean="0">
                <a:latin typeface="Courier New"/>
                <a:cs typeface="Courier New"/>
              </a:rPr>
              <a:t>void exit(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status)</a:t>
            </a:r>
          </a:p>
          <a:p>
            <a:pPr lvl="1"/>
            <a:r>
              <a:rPr lang="en-US" dirty="0" smtClean="0"/>
              <a:t>Terminates with an </a:t>
            </a:r>
            <a:r>
              <a:rPr lang="en-US" i="1" dirty="0" smtClean="0"/>
              <a:t>exit status </a:t>
            </a:r>
            <a:r>
              <a:rPr lang="en-US" dirty="0" smtClean="0"/>
              <a:t>of </a:t>
            </a:r>
            <a:r>
              <a:rPr lang="en-US" dirty="0" smtClean="0">
                <a:latin typeface="Courier New"/>
                <a:cs typeface="Courier New"/>
              </a:rPr>
              <a:t>status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Convention: normal return status is 0, nonzero on error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Another way to explicitly set the exit status is to return an integer value from the main routine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exit</a:t>
            </a:r>
            <a:r>
              <a:rPr lang="en-US" dirty="0" smtClean="0">
                <a:latin typeface="Calibri"/>
                <a:cs typeface="Calibri"/>
              </a:rPr>
              <a:t> is called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once</a:t>
            </a:r>
            <a:r>
              <a:rPr lang="en-US" dirty="0" smtClean="0">
                <a:latin typeface="Calibri"/>
                <a:cs typeface="Calibri"/>
              </a:rPr>
              <a:t> but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never </a:t>
            </a:r>
            <a:r>
              <a:rPr lang="en-US" dirty="0" smtClean="0">
                <a:latin typeface="Calibri"/>
                <a:cs typeface="Calibri"/>
              </a:rPr>
              <a:t>returns.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Creating Processes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270956"/>
          </a:xfrm>
        </p:spPr>
        <p:txBody>
          <a:bodyPr/>
          <a:lstStyle/>
          <a:p>
            <a:r>
              <a:rPr lang="en-US" i="1" dirty="0" smtClean="0">
                <a:latin typeface="Calibri"/>
                <a:cs typeface="Calibri"/>
              </a:rPr>
              <a:t>Parent process </a:t>
            </a:r>
            <a:r>
              <a:rPr lang="en-US" dirty="0" smtClean="0">
                <a:latin typeface="Calibri"/>
                <a:cs typeface="Calibri"/>
              </a:rPr>
              <a:t>creates a new running </a:t>
            </a:r>
            <a:r>
              <a:rPr lang="en-US" i="1" dirty="0" smtClean="0">
                <a:latin typeface="Calibri"/>
                <a:cs typeface="Calibri"/>
              </a:rPr>
              <a:t>child process </a:t>
            </a:r>
            <a:r>
              <a:rPr lang="en-US" dirty="0" smtClean="0">
                <a:latin typeface="Calibri"/>
                <a:cs typeface="Calibri"/>
              </a:rPr>
              <a:t>by calling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fork(void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Returns </a:t>
            </a:r>
            <a:r>
              <a:rPr lang="en-US" dirty="0"/>
              <a:t>0 to the child process, child’s PID to parent </a:t>
            </a:r>
            <a:r>
              <a:rPr lang="en-US" dirty="0" smtClean="0"/>
              <a:t>process</a:t>
            </a:r>
            <a:endParaRPr lang="en-US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Child is </a:t>
            </a:r>
            <a:r>
              <a:rPr lang="en-US" i="1" dirty="0" smtClean="0">
                <a:latin typeface="Calibri"/>
                <a:cs typeface="Calibri"/>
              </a:rPr>
              <a:t>almost</a:t>
            </a:r>
            <a:r>
              <a:rPr lang="en-US" dirty="0" smtClean="0">
                <a:latin typeface="Calibri"/>
                <a:cs typeface="Calibri"/>
              </a:rPr>
              <a:t> identical to parent: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 an identical (but separate) copy of the parent’s virtual address space.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gets identical copies of the parent’s open file descriptors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has a different PID than the parent</a:t>
            </a:r>
          </a:p>
          <a:p>
            <a:pPr lvl="2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</a:t>
            </a:r>
            <a:r>
              <a:rPr lang="en-US" dirty="0"/>
              <a:t>is interesting (and often confusing) because </a:t>
            </a:r>
            <a:br>
              <a:rPr lang="en-US" dirty="0"/>
            </a:br>
            <a:r>
              <a:rPr lang="en-US" dirty="0"/>
              <a:t>it is called </a:t>
            </a:r>
            <a:r>
              <a:rPr lang="en-US" i="1" dirty="0">
                <a:solidFill>
                  <a:srgbClr val="C00000"/>
                </a:solidFill>
              </a:rPr>
              <a:t>once</a:t>
            </a:r>
            <a:r>
              <a:rPr lang="en-US" i="1" dirty="0"/>
              <a:t> </a:t>
            </a:r>
            <a:r>
              <a:rPr lang="en-US" dirty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059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878860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	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14306" y="49763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</a:t>
            </a:r>
            <a:r>
              <a:rPr lang="en-US" dirty="0" smtClean="0">
                <a:latin typeface="Calibri"/>
                <a:cs typeface="Calibri"/>
              </a:rPr>
              <a:t>all once, return twice</a:t>
            </a:r>
          </a:p>
          <a:p>
            <a:r>
              <a:rPr lang="en-US" dirty="0" smtClean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Can’t predict execution order of parent and child</a:t>
            </a:r>
          </a:p>
          <a:p>
            <a:r>
              <a:rPr lang="en-US" dirty="0" smtClean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Subsequent changes to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are independent</a:t>
            </a:r>
          </a:p>
          <a:p>
            <a:r>
              <a:rPr lang="en-US" dirty="0" smtClean="0">
                <a:latin typeface="Calibri"/>
                <a:cs typeface="Calibri"/>
              </a:rPr>
              <a:t>Shared open files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stdout</a:t>
            </a:r>
            <a:r>
              <a:rPr lang="en-US" dirty="0" smtClean="0">
                <a:latin typeface="Calibri"/>
                <a:cs typeface="Calibri"/>
              </a:rPr>
              <a:t> is the same in both parent and child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with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9" y="1362075"/>
            <a:ext cx="8558382" cy="4657725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/>
              <a:t>p</a:t>
            </a:r>
            <a:r>
              <a:rPr lang="en-US" i="1" dirty="0" smtClean="0"/>
              <a:t>rocess graph </a:t>
            </a:r>
            <a:r>
              <a:rPr lang="en-US" dirty="0" smtClean="0"/>
              <a:t>is a useful tool for capturing the partial ordering of statements in a concurrent program:</a:t>
            </a:r>
          </a:p>
          <a:p>
            <a:pPr lvl="1"/>
            <a:r>
              <a:rPr lang="en-US" dirty="0" smtClean="0"/>
              <a:t>Each vertex is the execution of a statement</a:t>
            </a:r>
          </a:p>
          <a:p>
            <a:pPr lvl="1"/>
            <a:r>
              <a:rPr lang="en-US" dirty="0" smtClean="0"/>
              <a:t>a -&gt; b means </a:t>
            </a:r>
            <a:r>
              <a:rPr lang="en-US" dirty="0">
                <a:latin typeface="Courier New"/>
                <a:cs typeface="Courier New"/>
              </a:rPr>
              <a:t>a</a:t>
            </a:r>
            <a:r>
              <a:rPr lang="en-US" dirty="0" smtClean="0"/>
              <a:t> happens before b</a:t>
            </a:r>
          </a:p>
          <a:p>
            <a:pPr lvl="1"/>
            <a:r>
              <a:rPr lang="en-US" dirty="0" smtClean="0"/>
              <a:t>Edges can be labeled with current value of variables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/>
              <a:t> vertices can be labeled with output</a:t>
            </a:r>
          </a:p>
          <a:p>
            <a:pPr lvl="1"/>
            <a:r>
              <a:rPr lang="en-US" dirty="0" smtClean="0"/>
              <a:t>Each graph begins with a vertex with no </a:t>
            </a:r>
            <a:r>
              <a:rPr lang="en-US" dirty="0" err="1" smtClean="0"/>
              <a:t>inedges</a:t>
            </a:r>
            <a:r>
              <a:rPr lang="en-US" dirty="0" smtClean="0"/>
              <a:t> 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Any </a:t>
            </a:r>
            <a:r>
              <a:rPr lang="en-US" i="1" dirty="0" smtClean="0"/>
              <a:t>topological sort </a:t>
            </a:r>
            <a:r>
              <a:rPr lang="en-US" dirty="0" smtClean="0"/>
              <a:t>of the graph corresponds to a feasible total ordering. </a:t>
            </a:r>
          </a:p>
          <a:p>
            <a:pPr lvl="1"/>
            <a:r>
              <a:rPr lang="en-US" dirty="0" smtClean="0"/>
              <a:t>Total ordering of vertices where all edges point from left to right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573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Graph Example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76200" y="1472148"/>
            <a:ext cx="4878860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	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4" name="Text Box 407"/>
          <p:cNvSpPr txBox="1">
            <a:spLocks noChangeArrowheads="1"/>
          </p:cNvSpPr>
          <p:nvPr/>
        </p:nvSpPr>
        <p:spPr bwMode="auto">
          <a:xfrm>
            <a:off x="6068150" y="2514600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child: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=2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5192739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TextBox 5"/>
          <p:cNvSpPr txBox="1"/>
          <p:nvPr/>
        </p:nvSpPr>
        <p:spPr>
          <a:xfrm>
            <a:off x="4931297" y="3468791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main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6106851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037185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>
            <a:off x="5820629" y="3468791"/>
            <a:ext cx="667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fork</a:t>
            </a:r>
            <a:endParaRPr lang="en-US" sz="1600" b="1" dirty="0">
              <a:latin typeface="Courier New"/>
              <a:cs typeface="Courier New"/>
            </a:endParaRPr>
          </a:p>
        </p:txBody>
      </p:sp>
      <p:cxnSp>
        <p:nvCxnSpPr>
          <p:cNvPr id="10" name="Elbow Connector 35"/>
          <p:cNvCxnSpPr>
            <a:stCxn id="9" idx="0"/>
          </p:cNvCxnSpPr>
          <p:nvPr/>
        </p:nvCxnSpPr>
        <p:spPr>
          <a:xfrm rot="5400000" flipH="1" flipV="1">
            <a:off x="6266290" y="2716546"/>
            <a:ext cx="640396" cy="864095"/>
          </a:xfrm>
          <a:prstGeom prst="bentConnector2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>
            <a:spLocks noChangeAspect="1"/>
          </p:cNvSpPr>
          <p:nvPr/>
        </p:nvSpPr>
        <p:spPr>
          <a:xfrm>
            <a:off x="7021652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198291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284179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07830" y="3468791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07731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6" name="Text Box 407"/>
          <p:cNvSpPr txBox="1">
            <a:spLocks noChangeArrowheads="1"/>
          </p:cNvSpPr>
          <p:nvPr/>
        </p:nvSpPr>
        <p:spPr bwMode="auto">
          <a:xfrm>
            <a:off x="5298814" y="3156378"/>
            <a:ext cx="79533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 smtClean="0">
                <a:latin typeface="Courier New" charset="0"/>
              </a:rPr>
              <a:t>x</a:t>
            </a:r>
            <a:r>
              <a:rPr lang="en-US" sz="1600" dirty="0" smtClean="0">
                <a:latin typeface="Courier New" charset="0"/>
              </a:rPr>
              <a:t>==1</a:t>
            </a:r>
            <a:endParaRPr lang="en-US" sz="1600" dirty="0">
              <a:latin typeface="Courier New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103855" y="2828395"/>
            <a:ext cx="874528" cy="91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>
          <a:xfrm>
            <a:off x="7975351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" name="TextBox 18"/>
          <p:cNvSpPr txBox="1"/>
          <p:nvPr/>
        </p:nvSpPr>
        <p:spPr>
          <a:xfrm>
            <a:off x="7542234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0" name="Text Box 407"/>
          <p:cNvSpPr txBox="1">
            <a:spLocks noChangeArrowheads="1"/>
          </p:cNvSpPr>
          <p:nvPr/>
        </p:nvSpPr>
        <p:spPr bwMode="auto">
          <a:xfrm>
            <a:off x="6144350" y="3137103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parent: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=0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103855" y="3464113"/>
            <a:ext cx="874528" cy="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spect="1"/>
          </p:cNvSpPr>
          <p:nvPr/>
        </p:nvSpPr>
        <p:spPr>
          <a:xfrm>
            <a:off x="7975351" y="341859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" name="TextBox 22"/>
          <p:cNvSpPr txBox="1"/>
          <p:nvPr/>
        </p:nvSpPr>
        <p:spPr>
          <a:xfrm>
            <a:off x="7542234" y="3446452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80434" y="3290992"/>
            <a:ext cx="838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Parent</a:t>
            </a:r>
            <a:endParaRPr lang="en-US" sz="1600" i="1" dirty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448912" y="2641972"/>
            <a:ext cx="701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Child</a:t>
            </a:r>
            <a:endParaRPr lang="en-US" sz="1600" i="1" dirty="0">
              <a:latin typeface="Arial"/>
              <a:cs typeface="Arial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3963966" y="49001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73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62075"/>
            <a:ext cx="4700023" cy="3895725"/>
          </a:xfrm>
        </p:spPr>
        <p:txBody>
          <a:bodyPr/>
          <a:lstStyle/>
          <a:p>
            <a:r>
              <a:rPr lang="en-US" dirty="0" smtClean="0"/>
              <a:t>Original graph: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Relabled</a:t>
            </a:r>
            <a:r>
              <a:rPr lang="en-US" dirty="0" smtClean="0"/>
              <a:t> graph: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67182" y="1831455"/>
            <a:ext cx="4085241" cy="1292745"/>
            <a:chOff x="2748382" y="2974455"/>
            <a:chExt cx="4085241" cy="1292745"/>
          </a:xfrm>
        </p:grpSpPr>
        <p:sp>
          <p:nvSpPr>
            <p:cNvPr id="5" name="Text Box 407"/>
            <p:cNvSpPr txBox="1">
              <a:spLocks noChangeArrowheads="1"/>
            </p:cNvSpPr>
            <p:nvPr/>
          </p:nvSpPr>
          <p:spPr bwMode="auto">
            <a:xfrm>
              <a:off x="3885235" y="2974455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child: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=2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009824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8382" y="3928646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main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3923936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4854270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37714" y="3928646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11" name="Elbow Connector 35"/>
            <p:cNvCxnSpPr>
              <a:stCxn id="10" idx="0"/>
            </p:cNvCxnSpPr>
            <p:nvPr/>
          </p:nvCxnSpPr>
          <p:spPr>
            <a:xfrm rot="5400000" flipH="1" flipV="1">
              <a:off x="4083375" y="3176401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4838737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4015376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3101264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24915" y="39286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24816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7" name="Text Box 407"/>
            <p:cNvSpPr txBox="1">
              <a:spLocks noChangeArrowheads="1"/>
            </p:cNvSpPr>
            <p:nvPr/>
          </p:nvSpPr>
          <p:spPr bwMode="auto">
            <a:xfrm>
              <a:off x="3115899" y="3616233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err="1" smtClean="0">
                  <a:latin typeface="Courier New" charset="0"/>
                </a:rPr>
                <a:t>x</a:t>
              </a:r>
              <a:r>
                <a:rPr lang="en-US" sz="1600" dirty="0" smtClean="0">
                  <a:latin typeface="Courier New" charset="0"/>
                </a:rPr>
                <a:t>==1</a:t>
              </a:r>
              <a:endParaRPr lang="en-US" sz="1600" dirty="0">
                <a:latin typeface="Courier New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4920940" y="3288765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6319518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86401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21" name="Text Box 407"/>
            <p:cNvSpPr txBox="1">
              <a:spLocks noChangeArrowheads="1"/>
            </p:cNvSpPr>
            <p:nvPr/>
          </p:nvSpPr>
          <p:spPr bwMode="auto">
            <a:xfrm>
              <a:off x="3961435" y="3596958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parent: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=0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4920940" y="3923968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6319518" y="387844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86401" y="390630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900055" y="4035852"/>
            <a:ext cx="3900545" cy="993348"/>
            <a:chOff x="410379" y="3386287"/>
            <a:chExt cx="3900545" cy="993348"/>
          </a:xfrm>
        </p:grpSpPr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487125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0379" y="4041081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a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1401237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2331571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15015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b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34" name="Elbow Connector 35"/>
            <p:cNvCxnSpPr>
              <a:stCxn id="33" idx="0"/>
            </p:cNvCxnSpPr>
            <p:nvPr/>
          </p:nvCxnSpPr>
          <p:spPr>
            <a:xfrm rot="5400000" flipH="1" flipV="1">
              <a:off x="1578795" y="3306955"/>
              <a:ext cx="604159" cy="864094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2316038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1492677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578565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398241" y="3437436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3796819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363702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2398241" y="4072639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796819" y="402711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63702" y="404108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d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57400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c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905000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e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709045" y="3434318"/>
            <a:ext cx="3230523" cy="1442482"/>
            <a:chOff x="5709045" y="3581400"/>
            <a:chExt cx="3230523" cy="1442482"/>
          </a:xfrm>
        </p:grpSpPr>
        <p:sp>
          <p:nvSpPr>
            <p:cNvPr id="27" name="TextBox 26"/>
            <p:cNvSpPr txBox="1"/>
            <p:nvPr/>
          </p:nvSpPr>
          <p:spPr>
            <a:xfrm>
              <a:off x="5709045" y="4654550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6503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30943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396851" y="4654550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35483" y="4654550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45446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38" name="Curved Connector 37"/>
            <p:cNvCxnSpPr>
              <a:stCxn id="27" idx="0"/>
              <a:endCxn id="48" idx="0"/>
            </p:cNvCxnSpPr>
            <p:nvPr/>
          </p:nvCxnSpPr>
          <p:spPr bwMode="auto">
            <a:xfrm rot="5400000" flipH="1" flipV="1">
              <a:off x="6138828" y="4374076"/>
              <a:ext cx="12700" cy="560949"/>
            </a:xfrm>
            <a:prstGeom prst="curvedConnector3">
              <a:avLst>
                <a:gd name="adj1" fmla="val 32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Curved Connector 39"/>
            <p:cNvCxnSpPr>
              <a:stCxn id="48" idx="0"/>
              <a:endCxn id="49" idx="0"/>
            </p:cNvCxnSpPr>
            <p:nvPr/>
          </p:nvCxnSpPr>
          <p:spPr bwMode="auto">
            <a:xfrm rot="5400000" flipH="1" flipV="1">
              <a:off x="6702257" y="4371596"/>
              <a:ext cx="12700" cy="565908"/>
            </a:xfrm>
            <a:prstGeom prst="curvedConnector3">
              <a:avLst>
                <a:gd name="adj1" fmla="val 41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6" name="Curved Connector 55"/>
            <p:cNvCxnSpPr>
              <a:stCxn id="49" idx="0"/>
              <a:endCxn id="52" idx="0"/>
            </p:cNvCxnSpPr>
            <p:nvPr/>
          </p:nvCxnSpPr>
          <p:spPr bwMode="auto">
            <a:xfrm rot="5400000" flipH="1" flipV="1">
              <a:off x="7525749" y="4114012"/>
              <a:ext cx="12700" cy="1081077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8" name="Curved Connector 57"/>
            <p:cNvCxnSpPr>
              <a:stCxn id="48" idx="0"/>
              <a:endCxn id="51" idx="0"/>
            </p:cNvCxnSpPr>
            <p:nvPr/>
          </p:nvCxnSpPr>
          <p:spPr bwMode="auto">
            <a:xfrm rot="5400000" flipH="1" flipV="1">
              <a:off x="6978392" y="4095461"/>
              <a:ext cx="12700" cy="1118178"/>
            </a:xfrm>
            <a:prstGeom prst="curvedConnector3">
              <a:avLst>
                <a:gd name="adj1" fmla="val 37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0" name="Curved Connector 59"/>
            <p:cNvCxnSpPr>
              <a:stCxn id="51" idx="0"/>
              <a:endCxn id="55" idx="0"/>
            </p:cNvCxnSpPr>
            <p:nvPr/>
          </p:nvCxnSpPr>
          <p:spPr bwMode="auto">
            <a:xfrm rot="5400000" flipH="1" flipV="1">
              <a:off x="8073107" y="4118924"/>
              <a:ext cx="12700" cy="1071252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5791200" y="3581400"/>
              <a:ext cx="31483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Feasible total ordering: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709045" y="5181600"/>
            <a:ext cx="3402003" cy="1371600"/>
            <a:chOff x="5709045" y="5105400"/>
            <a:chExt cx="3402003" cy="1371600"/>
          </a:xfrm>
        </p:grpSpPr>
        <p:sp>
          <p:nvSpPr>
            <p:cNvPr id="74" name="TextBox 73"/>
            <p:cNvSpPr txBox="1"/>
            <p:nvPr/>
          </p:nvSpPr>
          <p:spPr>
            <a:xfrm>
              <a:off x="5709045" y="6107668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26503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991310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85186" y="6107668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928245" y="610766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45446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80" name="Curved Connector 79"/>
            <p:cNvCxnSpPr>
              <a:stCxn id="74" idx="0"/>
              <a:endCxn id="75" idx="0"/>
            </p:cNvCxnSpPr>
            <p:nvPr/>
          </p:nvCxnSpPr>
          <p:spPr bwMode="auto">
            <a:xfrm rot="5400000" flipH="1" flipV="1">
              <a:off x="6138828" y="5827194"/>
              <a:ext cx="12700" cy="560949"/>
            </a:xfrm>
            <a:prstGeom prst="curvedConnector3">
              <a:avLst>
                <a:gd name="adj1" fmla="val 33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1" name="Curved Connector 80"/>
            <p:cNvCxnSpPr>
              <a:stCxn id="75" idx="0"/>
              <a:endCxn id="76" idx="0"/>
            </p:cNvCxnSpPr>
            <p:nvPr/>
          </p:nvCxnSpPr>
          <p:spPr bwMode="auto">
            <a:xfrm rot="5400000" flipH="1" flipV="1">
              <a:off x="7282440" y="5244531"/>
              <a:ext cx="12700" cy="1726275"/>
            </a:xfrm>
            <a:prstGeom prst="curvedConnector3">
              <a:avLst>
                <a:gd name="adj1" fmla="val 35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Curved Connector 81"/>
            <p:cNvCxnSpPr>
              <a:stCxn id="76" idx="0"/>
              <a:endCxn id="78" idx="0"/>
            </p:cNvCxnSpPr>
            <p:nvPr/>
          </p:nvCxnSpPr>
          <p:spPr bwMode="auto">
            <a:xfrm rot="16200000" flipV="1">
              <a:off x="7602314" y="5564404"/>
              <a:ext cx="12700" cy="1086528"/>
            </a:xfrm>
            <a:prstGeom prst="curvedConnector3">
              <a:avLst>
                <a:gd name="adj1" fmla="val 420000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Curved Connector 82"/>
            <p:cNvCxnSpPr>
              <a:stCxn id="75" idx="0"/>
              <a:endCxn id="77" idx="0"/>
            </p:cNvCxnSpPr>
            <p:nvPr/>
          </p:nvCxnSpPr>
          <p:spPr bwMode="auto">
            <a:xfrm rot="5400000" flipH="1" flipV="1">
              <a:off x="7022559" y="5504412"/>
              <a:ext cx="12700" cy="1206513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4" name="Curved Connector 83"/>
            <p:cNvCxnSpPr>
              <a:stCxn id="77" idx="0"/>
              <a:endCxn id="79" idx="0"/>
            </p:cNvCxnSpPr>
            <p:nvPr/>
          </p:nvCxnSpPr>
          <p:spPr bwMode="auto">
            <a:xfrm rot="5400000" flipH="1" flipV="1">
              <a:off x="8117274" y="5616210"/>
              <a:ext cx="12700" cy="982917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9" name="TextBox 98"/>
            <p:cNvSpPr txBox="1"/>
            <p:nvPr/>
          </p:nvSpPr>
          <p:spPr>
            <a:xfrm>
              <a:off x="5759349" y="5105400"/>
              <a:ext cx="33516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Infeasible total ordering: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427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Two consecutive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2964123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fork2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   fork();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   fork();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588921" y="1295400"/>
            <a:ext cx="4640679" cy="2667000"/>
            <a:chOff x="3124200" y="3505200"/>
            <a:chExt cx="4640679" cy="266700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511276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24200" y="5833646"/>
              <a:ext cx="9284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5365188" y="57835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6295522" y="57869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915812" y="5820946"/>
              <a:ext cx="950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0" name="Elbow Connector 35"/>
            <p:cNvCxnSpPr/>
            <p:nvPr/>
          </p:nvCxnSpPr>
          <p:spPr>
            <a:xfrm rot="5400000" flipH="1" flipV="1">
              <a:off x="6465299" y="50577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7244278" y="51221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5456628" y="58259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3602716" y="58352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5866167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17657" y="5105400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6381242" y="58191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7220136" y="57670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87989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4438088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151866" y="5833646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 flipV="1">
              <a:off x="4529528" y="58284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35"/>
            <p:cNvCxnSpPr>
              <a:endCxn id="86" idx="2"/>
            </p:cNvCxnSpPr>
            <p:nvPr/>
          </p:nvCxnSpPr>
          <p:spPr>
            <a:xfrm rot="5400000" flipH="1" flipV="1">
              <a:off x="4294242" y="47253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5365188" y="44881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6295522" y="44915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878277" y="4495800"/>
              <a:ext cx="101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0" name="Elbow Connector 35"/>
            <p:cNvCxnSpPr/>
            <p:nvPr/>
          </p:nvCxnSpPr>
          <p:spPr>
            <a:xfrm rot="5400000" flipH="1" flipV="1">
              <a:off x="6476216" y="3743554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7244278" y="379698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 flipV="1">
              <a:off x="5456628" y="45305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5866167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817657" y="3846512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6381242" y="45237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7220136" y="44716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787989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02" name="Text Box 407"/>
            <p:cNvSpPr txBox="1">
              <a:spLocks noChangeArrowheads="1"/>
            </p:cNvSpPr>
            <p:nvPr/>
          </p:nvSpPr>
          <p:spPr bwMode="auto">
            <a:xfrm>
              <a:off x="6913523" y="3505200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379073" y="5528846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034547" y="4800600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207873" y="5496311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207873" y="4191000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010400" y="5452646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8" name="Text Box 407"/>
            <p:cNvSpPr txBox="1">
              <a:spLocks noChangeArrowheads="1"/>
            </p:cNvSpPr>
            <p:nvPr/>
          </p:nvSpPr>
          <p:spPr bwMode="auto">
            <a:xfrm>
              <a:off x="6858000" y="4157246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747618" y="4267200"/>
            <a:ext cx="17379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554050" y="4267200"/>
            <a:ext cx="18904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122" name="Rectangle 3"/>
          <p:cNvSpPr>
            <a:spLocks noChangeArrowheads="1"/>
          </p:cNvSpPr>
          <p:nvPr/>
        </p:nvSpPr>
        <p:spPr bwMode="auto">
          <a:xfrm>
            <a:off x="2090478" y="36407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299200" cy="573088"/>
          </a:xfrm>
        </p:spPr>
        <p:txBody>
          <a:bodyPr/>
          <a:lstStyle/>
          <a:p>
            <a:r>
              <a:rPr lang="en-US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624887" cy="5378450"/>
          </a:xfrm>
        </p:spPr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 smtClean="0"/>
              <a:t>React </a:t>
            </a:r>
            <a:r>
              <a:rPr lang="en-US" dirty="0"/>
              <a:t>to changes in </a:t>
            </a:r>
            <a:r>
              <a:rPr lang="en-US" b="1" i="1" dirty="0">
                <a:solidFill>
                  <a:srgbClr val="C00000"/>
                </a:solidFill>
              </a:rPr>
              <a:t>program </a:t>
            </a:r>
            <a:r>
              <a:rPr lang="en-US" b="1" i="1" dirty="0" smtClean="0">
                <a:solidFill>
                  <a:srgbClr val="C00000"/>
                </a:solidFill>
              </a:rPr>
              <a:t>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 for a useful </a:t>
            </a:r>
            <a:r>
              <a:rPr lang="en-US" dirty="0" smtClean="0"/>
              <a:t>system: </a:t>
            </a:r>
            <a:br>
              <a:rPr lang="en-US" dirty="0" smtClean="0"/>
            </a:br>
            <a:r>
              <a:rPr lang="en-US" dirty="0" smtClean="0"/>
              <a:t>Difficult to </a:t>
            </a:r>
            <a:r>
              <a:rPr lang="en-US" dirty="0"/>
              <a:t>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arrives from a disk or a network adapter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nstruction </a:t>
            </a:r>
            <a:r>
              <a:rPr lang="en-US" dirty="0"/>
              <a:t>divides by zero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ser </a:t>
            </a:r>
            <a:r>
              <a:rPr lang="en-US" dirty="0"/>
              <a:t>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needs mechanisms for “exceptional control flow”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29551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parent</a:t>
            </a:r>
            <a:endParaRPr lang="en-US" dirty="0"/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3936933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fork4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	}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4090164" y="2068202"/>
            <a:ext cx="4863336" cy="1213951"/>
            <a:chOff x="2767585" y="4328459"/>
            <a:chExt cx="5721572" cy="1428183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3206476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67585" y="5376446"/>
              <a:ext cx="1032089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5060388" y="53263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5990722" y="53297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611011" y="5363746"/>
              <a:ext cx="1084145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Elbow Connector 35"/>
            <p:cNvCxnSpPr/>
            <p:nvPr/>
          </p:nvCxnSpPr>
          <p:spPr>
            <a:xfrm rot="5400000" flipH="1" flipV="1">
              <a:off x="6160499" y="46005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6939478" y="46649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5151828" y="53687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3297916" y="5378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561367" y="5363746"/>
              <a:ext cx="947222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512857" y="4648200"/>
              <a:ext cx="112842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6076442" y="53619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6915336" y="53098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435216" y="5363746"/>
              <a:ext cx="119248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4133288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47065" y="5376446"/>
              <a:ext cx="763947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4224728" y="53712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35"/>
            <p:cNvCxnSpPr>
              <a:stCxn id="43" idx="0"/>
            </p:cNvCxnSpPr>
            <p:nvPr/>
          </p:nvCxnSpPr>
          <p:spPr>
            <a:xfrm rot="5400000" flipH="1" flipV="1">
              <a:off x="4307401" y="4620228"/>
              <a:ext cx="677858" cy="834582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5060388" y="46278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573477" y="4622800"/>
              <a:ext cx="1017034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0453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694440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741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06202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38196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7009706" y="5346700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>
              <a:spLocks noChangeAspect="1"/>
            </p:cNvSpPr>
            <p:nvPr/>
          </p:nvSpPr>
          <p:spPr>
            <a:xfrm>
              <a:off x="7848600" y="5289981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430411" y="5350088"/>
              <a:ext cx="1058746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627705" y="4994354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43572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842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</p:txBody>
      </p:sp>
      <p:sp>
        <p:nvSpPr>
          <p:cNvPr id="92" name="Rectangle 3"/>
          <p:cNvSpPr>
            <a:spLocks noChangeArrowheads="1"/>
          </p:cNvSpPr>
          <p:nvPr/>
        </p:nvSpPr>
        <p:spPr bwMode="auto">
          <a:xfrm>
            <a:off x="2915978" y="42249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457200"/>
            <a:ext cx="8434737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children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73493" y="1536690"/>
            <a:ext cx="3936933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fork5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53664" y="1799014"/>
            <a:ext cx="4863336" cy="1782386"/>
            <a:chOff x="4153664" y="1487067"/>
            <a:chExt cx="4863336" cy="1782386"/>
          </a:xfrm>
        </p:grpSpPr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4526721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53664" y="2946288"/>
              <a:ext cx="87727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6102546" y="2903739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6893330" y="233516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720576" y="2935493"/>
              <a:ext cx="92152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54" name="Elbow Connector 35"/>
            <p:cNvCxnSpPr/>
            <p:nvPr/>
          </p:nvCxnSpPr>
          <p:spPr>
            <a:xfrm rot="5400000" flipH="1" flipV="1">
              <a:off x="7037642" y="1715351"/>
              <a:ext cx="544331" cy="75304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7699773" y="1770045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6180270" y="2368266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604445" y="294763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528379" y="2305691"/>
              <a:ext cx="80513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337145" y="1755826"/>
              <a:ext cx="95916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V="1">
              <a:off x="6966192" y="236250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7679252" y="231824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71150" y="2305691"/>
              <a:ext cx="101361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>
              <a:off x="5314512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071222" y="2946288"/>
              <a:ext cx="64935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V="1">
              <a:off x="5392235" y="294187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35"/>
            <p:cNvCxnSpPr>
              <a:stCxn id="64" idx="0"/>
            </p:cNvCxnSpPr>
            <p:nvPr/>
          </p:nvCxnSpPr>
          <p:spPr>
            <a:xfrm rot="5400000" flipH="1" flipV="1">
              <a:off x="5462509" y="2303503"/>
              <a:ext cx="576177" cy="7093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6102546" y="231001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688672" y="2305691"/>
              <a:ext cx="8644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389726" y="2621511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549209" y="1487067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886489" y="2621511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4206" y="2055502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470966" y="2050056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flipV="1">
              <a:off x="7759467" y="1816191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8472527" y="1767980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17066" y="1755826"/>
              <a:ext cx="89993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284766" y="1487067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44207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9477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L2</a:t>
            </a:r>
          </a:p>
        </p:txBody>
      </p:sp>
      <p:sp>
        <p:nvSpPr>
          <p:cNvPr id="80" name="Rectangle 3"/>
          <p:cNvSpPr>
            <a:spLocks noChangeArrowheads="1"/>
          </p:cNvSpPr>
          <p:nvPr/>
        </p:nvSpPr>
        <p:spPr bwMode="auto">
          <a:xfrm>
            <a:off x="2904610" y="4318348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6997700" cy="573088"/>
          </a:xfrm>
        </p:spPr>
        <p:txBody>
          <a:bodyPr/>
          <a:lstStyle/>
          <a:p>
            <a:r>
              <a:rPr lang="en-US" dirty="0" smtClean="0"/>
              <a:t>Reaping Child Processes</a:t>
            </a:r>
            <a:endParaRPr lang="en-US" dirty="0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</a:t>
            </a:r>
            <a:r>
              <a:rPr lang="en-US" dirty="0" smtClean="0"/>
              <a:t>it still </a:t>
            </a:r>
            <a:r>
              <a:rPr lang="en-US" dirty="0"/>
              <a:t>consumes system resources</a:t>
            </a:r>
          </a:p>
          <a:p>
            <a:pPr lvl="2"/>
            <a:r>
              <a:rPr lang="en-US" dirty="0" smtClean="0"/>
              <a:t>Examples: Exit status, various OS tables</a:t>
            </a:r>
            <a:endParaRPr lang="en-US" dirty="0"/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</a:t>
            </a:r>
            <a:r>
              <a:rPr lang="en-US" dirty="0" smtClean="0"/>
              <a:t>child (using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</a:t>
            </a:r>
            <a:r>
              <a:rPr lang="en-US" dirty="0" smtClean="0"/>
              <a:t>then deletes zombie child process</a:t>
            </a:r>
            <a:endParaRPr lang="en-US" dirty="0"/>
          </a:p>
          <a:p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</a:t>
            </a:r>
            <a:r>
              <a:rPr lang="en-US" dirty="0" smtClean="0"/>
              <a:t>then the orphaned child </a:t>
            </a:r>
            <a:r>
              <a:rPr lang="en-US" dirty="0"/>
              <a:t>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</a:t>
            </a:r>
            <a:r>
              <a:rPr lang="en-US" dirty="0" smtClean="0"/>
              <a:t>process (</a:t>
            </a:r>
            <a:r>
              <a:rPr lang="en-US" dirty="0" err="1" smtClean="0"/>
              <a:t>pid</a:t>
            </a:r>
            <a:r>
              <a:rPr lang="en-US" dirty="0" smtClean="0"/>
              <a:t> == 1)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51413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6641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  <a:r>
              <a:rPr lang="en-US" sz="1600" i="1" dirty="0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6642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181600" y="3994150"/>
            <a:ext cx="39624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</a:t>
            </a:r>
            <a:r>
              <a:rPr lang="en-US" sz="2000" b="0" dirty="0" smtClean="0"/>
              <a:t>” (i.e., a zombie)</a:t>
            </a:r>
            <a:endParaRPr lang="en-US" sz="2000" b="0" dirty="0"/>
          </a:p>
          <a:p>
            <a:endParaRPr lang="en-US" sz="2000" b="0" dirty="0" smtClean="0"/>
          </a:p>
          <a:p>
            <a:r>
              <a:rPr lang="en-US" sz="2000" b="0" dirty="0" smtClean="0"/>
              <a:t>Killing </a:t>
            </a:r>
            <a:r>
              <a:rPr lang="en-US" sz="2000" b="0" dirty="0"/>
              <a:t>parent allows child to be reaped by </a:t>
            </a:r>
            <a:r>
              <a:rPr lang="en-US" sz="2000" dirty="0" smtClean="0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2547938" y="482164"/>
            <a:ext cx="6453885" cy="24622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fork7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"Terminating Child, PID = %d\n"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getpid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exit(0);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} </a:t>
            </a:r>
            <a:r>
              <a:rPr lang="da-DK" sz="1400" dirty="0" err="1">
                <a:solidFill>
                  <a:srgbClr val="C200FF"/>
                </a:solidFill>
                <a:latin typeface="Menlo-Regular"/>
              </a:rPr>
              <a:t>else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{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da-DK" sz="1400" dirty="0" err="1">
                <a:solidFill>
                  <a:srgbClr val="9D206F"/>
                </a:solidFill>
                <a:latin typeface="Menlo-Regular"/>
              </a:rPr>
              <a:t>Running</a:t>
            </a:r>
            <a:r>
              <a:rPr lang="da-DK" sz="1400" dirty="0">
                <a:solidFill>
                  <a:srgbClr val="9D206F"/>
                </a:solidFill>
                <a:latin typeface="Menlo-Regular"/>
              </a:rPr>
              <a:t> </a:t>
            </a:r>
            <a:r>
              <a:rPr lang="da-DK" sz="1400" dirty="0" err="1">
                <a:solidFill>
                  <a:srgbClr val="9D206F"/>
                </a:solidFill>
                <a:latin typeface="Menlo-Regular"/>
              </a:rPr>
              <a:t>Parent</a:t>
            </a:r>
            <a:r>
              <a:rPr lang="da-DK" sz="1400" dirty="0">
                <a:solidFill>
                  <a:srgbClr val="9D206F"/>
                </a:solidFill>
                <a:latin typeface="Menlo-Regular"/>
              </a:rPr>
              <a:t>, PID = %d\n"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getpid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(1)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    ;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Infinite loop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796007" y="258671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>
            <a:off x="4267200" y="4267200"/>
            <a:ext cx="990601" cy="152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 flipH="1">
            <a:off x="1600200" y="5257800"/>
            <a:ext cx="3657600" cy="3048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6677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6678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 smtClean="0"/>
              <a:t>Non-</a:t>
            </a:r>
            <a:br>
              <a:rPr lang="en-US" dirty="0" smtClean="0"/>
            </a:br>
            <a:r>
              <a:rPr lang="en-US" dirty="0" smtClean="0"/>
              <a:t>terminating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Child Example</a:t>
            </a:r>
            <a:endParaRPr lang="en-US" dirty="0"/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 smtClean="0"/>
              <a:t>Child </a:t>
            </a:r>
            <a:r>
              <a:rPr lang="en-US" sz="2000" b="0" dirty="0"/>
              <a:t>process still active even though parent has terminated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Must </a:t>
            </a:r>
            <a:r>
              <a:rPr lang="en-US" sz="2000" b="0" dirty="0"/>
              <a:t>kill </a:t>
            </a:r>
            <a:r>
              <a:rPr lang="en-US" sz="2000" b="0" dirty="0" smtClean="0"/>
              <a:t>child explicitly</a:t>
            </a:r>
            <a:r>
              <a:rPr lang="en-US" sz="2000" b="0" dirty="0"/>
              <a:t>, or else will keep running indefinitely</a:t>
            </a: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276600" y="279400"/>
            <a:ext cx="5743580" cy="33239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Menlo-Regular"/>
              </a:rPr>
              <a:t>fork8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Menlo-Regular"/>
              </a:rPr>
              <a:t>"Running Child, PID = %d\n"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Menlo-Regular"/>
              </a:rPr>
              <a:t>               getpid());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(1)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    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Infinite loop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500" dirty="0">
                <a:solidFill>
                  <a:srgbClr val="000000"/>
                </a:solidFill>
                <a:latin typeface="Menlo-Regular"/>
              </a:rPr>
              <a:t>    } </a:t>
            </a:r>
            <a:r>
              <a:rPr lang="da-DK" sz="1500" dirty="0" err="1">
                <a:solidFill>
                  <a:srgbClr val="C200FF"/>
                </a:solidFill>
                <a:latin typeface="Menlo-Regular"/>
              </a:rPr>
              <a:t>else</a:t>
            </a:r>
            <a:r>
              <a:rPr lang="da-DK" sz="1500" dirty="0">
                <a:solidFill>
                  <a:srgbClr val="000000"/>
                </a:solidFill>
                <a:latin typeface="Menlo-Regular"/>
              </a:rPr>
              <a:t> {</a:t>
            </a:r>
          </a:p>
          <a:p>
            <a:r>
              <a:rPr lang="da-DK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5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5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da-DK" sz="1500" dirty="0" err="1">
                <a:solidFill>
                  <a:srgbClr val="9D206F"/>
                </a:solidFill>
                <a:latin typeface="Menlo-Regular"/>
              </a:rPr>
              <a:t>Terminating</a:t>
            </a:r>
            <a:r>
              <a:rPr lang="da-DK" sz="1500" dirty="0">
                <a:solidFill>
                  <a:srgbClr val="9D206F"/>
                </a:solidFill>
                <a:latin typeface="Menlo-Regular"/>
              </a:rPr>
              <a:t> </a:t>
            </a:r>
            <a:r>
              <a:rPr lang="da-DK" sz="1500" dirty="0" err="1">
                <a:solidFill>
                  <a:srgbClr val="9D206F"/>
                </a:solidFill>
                <a:latin typeface="Menlo-Regular"/>
              </a:rPr>
              <a:t>Parent</a:t>
            </a:r>
            <a:r>
              <a:rPr lang="da-DK" sz="1500" dirty="0">
                <a:solidFill>
                  <a:srgbClr val="9D206F"/>
                </a:solidFill>
                <a:latin typeface="Menlo-Regular"/>
              </a:rPr>
              <a:t>, PID = %d\n"</a:t>
            </a:r>
            <a:r>
              <a:rPr lang="da-DK" sz="15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Menlo-Regular"/>
              </a:rPr>
              <a:t>               getpid());</a:t>
            </a:r>
          </a:p>
          <a:p>
            <a:r>
              <a:rPr lang="is-IS" sz="1500" dirty="0">
                <a:solidFill>
                  <a:srgbClr val="000000"/>
                </a:solidFill>
                <a:latin typeface="Menlo-Regular"/>
              </a:rPr>
              <a:t>        exit(0);</a:t>
            </a:r>
          </a:p>
          <a:p>
            <a:r>
              <a:rPr lang="is-IS" sz="15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is-IS" sz="15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824769" y="3258881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3810000" y="4038600"/>
            <a:ext cx="622300" cy="914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2362200" y="5029200"/>
            <a:ext cx="2070100" cy="457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51054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a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one of its children terminates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eturn </a:t>
            </a:r>
            <a:r>
              <a:rPr lang="en-US" dirty="0"/>
              <a:t>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</a:t>
            </a:r>
            <a:r>
              <a:rPr lang="en-US" dirty="0" smtClean="0"/>
              <a:t>integer it </a:t>
            </a:r>
            <a:r>
              <a:rPr lang="en-US" dirty="0"/>
              <a:t>points to will be set to  </a:t>
            </a:r>
            <a:r>
              <a:rPr lang="en-US" dirty="0" smtClean="0"/>
              <a:t>a value that indicates reason the child terminated and the exit status:</a:t>
            </a:r>
          </a:p>
          <a:p>
            <a:pPr lvl="2"/>
            <a:r>
              <a:rPr lang="en-US" dirty="0" smtClean="0"/>
              <a:t>Checked using macros defined in </a:t>
            </a:r>
            <a:r>
              <a:rPr lang="en-US" dirty="0" err="1" smtClean="0">
                <a:latin typeface="Courier New"/>
                <a:cs typeface="Courier New"/>
              </a:rPr>
              <a:t>wait.h</a:t>
            </a:r>
            <a:endParaRPr lang="en-US" dirty="0" smtClean="0">
              <a:latin typeface="Courier New"/>
              <a:cs typeface="Courier New"/>
            </a:endParaRPr>
          </a:p>
          <a:p>
            <a:pPr lvl="3"/>
            <a:r>
              <a:rPr lang="en-US" dirty="0" smtClean="0">
                <a:latin typeface="Courier New"/>
                <a:cs typeface="Courier New"/>
              </a:rPr>
              <a:t>WIFEXITED, </a:t>
            </a:r>
            <a:r>
              <a:rPr lang="en-US" dirty="0" smtClean="0">
                <a:latin typeface="Courier New"/>
                <a:cs typeface="Courier New"/>
              </a:rPr>
              <a:t>WEXITSTATUS</a:t>
            </a:r>
            <a:r>
              <a:rPr lang="en-US" dirty="0" smtClean="0">
                <a:latin typeface="Courier New"/>
                <a:cs typeface="Courier New"/>
              </a:rPr>
              <a:t>, WIFSIGNALED, WTERMSIG, WIFSTOPPED, WSTOPSIG, WIFCONTINUED</a:t>
            </a:r>
          </a:p>
          <a:p>
            <a:pPr lvl="3"/>
            <a:r>
              <a:rPr lang="en-US" dirty="0" smtClean="0">
                <a:latin typeface="Calibri"/>
                <a:cs typeface="Calibri"/>
              </a:rPr>
              <a:t>See textbook for details</a:t>
            </a:r>
            <a:endParaRPr lang="en-US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152400" y="1507391"/>
            <a:ext cx="574358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fork9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"HC: hello from child\n"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	exit(0);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} </a:t>
            </a:r>
            <a:r>
              <a:rPr lang="da-DK" sz="1600" dirty="0" err="1">
                <a:solidFill>
                  <a:srgbClr val="C200FF"/>
                </a:solidFill>
                <a:latin typeface="Menlo-Regular"/>
              </a:rPr>
              <a:t>else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{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"HP: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hello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 from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parent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wait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(&amp;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"CT: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child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 has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5936076" y="1959174"/>
            <a:ext cx="3131724" cy="1850826"/>
            <a:chOff x="4592180" y="4635500"/>
            <a:chExt cx="3367445" cy="1990135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5709180" y="6228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39514" y="62314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59804" y="6265446"/>
              <a:ext cx="950256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V="1">
              <a:off x="5800620" y="62704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210159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wait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6725234" y="62636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7564128" y="62115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012402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4782080" y="62407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92180" y="6278146"/>
              <a:ext cx="799809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flipV="1">
              <a:off x="4873520" y="62729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lbow Connector 35"/>
            <p:cNvCxnSpPr>
              <a:endCxn id="44" idx="2"/>
            </p:cNvCxnSpPr>
            <p:nvPr/>
          </p:nvCxnSpPr>
          <p:spPr>
            <a:xfrm rot="5400000" flipH="1" flipV="1">
              <a:off x="4638234" y="51698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>
              <a:spLocks noChangeAspect="1"/>
            </p:cNvSpPr>
            <p:nvPr/>
          </p:nvSpPr>
          <p:spPr>
            <a:xfrm>
              <a:off x="5709180" y="49326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639514" y="49360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22269" y="4940300"/>
              <a:ext cx="1017034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V="1">
              <a:off x="5800620" y="49750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endCxn id="29" idx="7"/>
            </p:cNvCxnSpPr>
            <p:nvPr/>
          </p:nvCxnSpPr>
          <p:spPr>
            <a:xfrm flipH="1">
              <a:off x="6717563" y="4971633"/>
              <a:ext cx="7671" cy="1273235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242981" y="463985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exit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43922" y="5940811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HP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43922" y="4635500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HC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08765" y="5626100"/>
              <a:ext cx="570937" cy="5956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CT</a:t>
              </a:r>
            </a:p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4800600" y="44958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817296" y="4999672"/>
            <a:ext cx="17379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HC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24964" y="4999672"/>
            <a:ext cx="18904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HC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553200" cy="573088"/>
          </a:xfrm>
        </p:spPr>
        <p:txBody>
          <a:bodyPr/>
          <a:lstStyle/>
          <a:p>
            <a:r>
              <a:rPr lang="en-US" dirty="0" smtClean="0">
                <a:latin typeface="Courier New" pitchFamily="49" charset="0"/>
              </a:rPr>
              <a:t>Another wait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fork10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];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>
                <a:solidFill>
                  <a:srgbClr val="C1651C"/>
                </a:solidFill>
                <a:latin typeface="Menlo-Regular"/>
              </a:rPr>
              <a:t>i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child_status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Menlo-Regular"/>
              </a:rPr>
              <a:t>[i] = fork()) == 0) {</a:t>
            </a:r>
          </a:p>
          <a:p>
            <a:r>
              <a:rPr lang="nb-NO" sz="1600" dirty="0">
                <a:solidFill>
                  <a:srgbClr val="000000"/>
                </a:solidFill>
                <a:latin typeface="Menlo-Regular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nb-NO" sz="1600" dirty="0">
              <a:solidFill>
                <a:srgbClr val="000000"/>
              </a:solidFill>
              <a:latin typeface="Menlo-Regular"/>
            </a:endParaRPr>
          </a:p>
          <a:p>
            <a:r>
              <a:rPr lang="nb-NO" sz="16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&lt; N;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++) {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wait(&amp;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(WIFEXITED(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%d terminated with exit status 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Menlo-Regular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Menlo-Regular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Menlo-Regular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Menlo-Regular"/>
              </a:rPr>
              <a:t>else</a:t>
            </a:r>
            <a:endParaRPr lang="hu-HU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58413" y="619553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waitpid</a:t>
            </a:r>
            <a:r>
              <a:rPr lang="en-US" sz="3400" dirty="0" smtClean="0"/>
              <a:t>: </a:t>
            </a:r>
            <a:r>
              <a:rPr lang="en-US" sz="3400" dirty="0"/>
              <a:t>Waiting for a Specific Process</a:t>
            </a:r>
            <a:endParaRPr lang="en-US" sz="3400" dirty="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610600" cy="1099234"/>
          </a:xfrm>
        </p:spPr>
        <p:txBody>
          <a:bodyPr/>
          <a:lstStyle/>
          <a:p>
            <a:r>
              <a:rPr lang="en-US" sz="2000" dirty="0" err="1" smtClean="0">
                <a:latin typeface="Courier New" pitchFamily="49" charset="0"/>
              </a:rPr>
              <a:t>pid_t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waitpid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pid_t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pid</a:t>
            </a:r>
            <a:r>
              <a:rPr lang="en-US" sz="2000" dirty="0">
                <a:latin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&amp;</a:t>
            </a:r>
            <a:r>
              <a:rPr lang="en-US" sz="2000" dirty="0">
                <a:latin typeface="Courier New" pitchFamily="49" charset="0"/>
              </a:rPr>
              <a:t>status,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options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specific process terminates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arious </a:t>
            </a:r>
            <a:r>
              <a:rPr lang="en-US" dirty="0"/>
              <a:t>options </a:t>
            </a:r>
            <a:r>
              <a:rPr lang="en-US" dirty="0" smtClean="0"/>
              <a:t>(see textbook)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6171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fork11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];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Menlo-Regular"/>
              </a:rPr>
              <a:t>child_status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Menlo-Regular"/>
              </a:rPr>
              <a:t>[i] = fork()) == 0)</a:t>
            </a:r>
          </a:p>
          <a:p>
            <a:r>
              <a:rPr lang="nb-NO" sz="1600" dirty="0">
                <a:solidFill>
                  <a:srgbClr val="000000"/>
                </a:solidFill>
                <a:latin typeface="Menlo-Regular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nb-NO" sz="16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(i = N-1; i &gt;= 0; i--) {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C1651C"/>
                </a:solidFill>
                <a:latin typeface="Menlo-Regular"/>
              </a:rPr>
              <a:t>wpid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waitpid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[i], &amp;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, 0);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(WIFEXITED(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))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"Child %d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 with exit status %d\n"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Menlo-Regular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Menlo-Regular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Menlo-Regular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Menlo-Regular"/>
              </a:rPr>
              <a:t>else</a:t>
            </a:r>
            <a:endParaRPr lang="hu-HU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46615" y="638214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</a:t>
            </a:r>
            <a:r>
              <a:rPr lang="en-US" sz="3400" dirty="0" smtClean="0"/>
              <a:t>Running </a:t>
            </a:r>
            <a:r>
              <a:rPr lang="en-US" sz="3400" dirty="0"/>
              <a:t>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(char *filename,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</a:t>
            </a:r>
            <a:r>
              <a:rPr lang="en-US" sz="2000" dirty="0">
                <a:latin typeface="Courier New"/>
                <a:cs typeface="Courier New"/>
              </a:rPr>
              <a:t>]</a:t>
            </a: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the current process: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xecutable  file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2"/>
            <a:r>
              <a:rPr lang="en-US" dirty="0" smtClean="0">
                <a:latin typeface="Calibri"/>
                <a:ea typeface="+mn-ea"/>
                <a:cs typeface="Calibri"/>
              </a:rPr>
              <a:t>Can be object file or script file beginning with </a:t>
            </a:r>
            <a:r>
              <a:rPr lang="en-US" dirty="0" smtClean="0">
                <a:latin typeface="Courier New"/>
                <a:ea typeface="+mn-ea"/>
                <a:cs typeface="Courier New"/>
              </a:rPr>
              <a:t>#!interpreter          </a:t>
            </a:r>
            <a:r>
              <a:rPr lang="en-US" dirty="0" smtClean="0">
                <a:latin typeface="Calibri"/>
                <a:ea typeface="+mn-ea"/>
                <a:cs typeface="Calibri"/>
              </a:rPr>
              <a:t>(e.g., </a:t>
            </a:r>
            <a:r>
              <a:rPr lang="en-US" dirty="0" smtClean="0">
                <a:latin typeface="Courier New"/>
                <a:ea typeface="+mn-ea"/>
                <a:cs typeface="Courier New"/>
              </a:rPr>
              <a:t>#!/bin/bash</a:t>
            </a:r>
            <a:r>
              <a:rPr lang="en-US" dirty="0" smtClean="0">
                <a:latin typeface="Calibri"/>
                <a:ea typeface="+mn-ea"/>
                <a:cs typeface="Calibri"/>
              </a:rPr>
              <a:t>)</a:t>
            </a:r>
            <a:endParaRPr lang="en-US" dirty="0" smtClean="0">
              <a:latin typeface="Courier New"/>
              <a:ea typeface="+mn-ea"/>
              <a:cs typeface="Courier New"/>
            </a:endParaRPr>
          </a:p>
          <a:p>
            <a:pPr lvl="1"/>
            <a:r>
              <a:rPr lang="en-US" dirty="0" smtClean="0"/>
              <a:t>…with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 smtClean="0">
                <a:latin typeface="Calibri"/>
                <a:ea typeface="+mn-ea"/>
                <a:cs typeface="Calibri"/>
              </a:rPr>
              <a:t>By convention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[0]==filename</a:t>
            </a:r>
          </a:p>
          <a:p>
            <a:pPr lvl="1"/>
            <a:r>
              <a:rPr lang="en-US" dirty="0" smtClean="0"/>
              <a:t>…and 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 smtClean="0"/>
              <a:t>“</a:t>
            </a:r>
            <a:r>
              <a:rPr lang="en-US" dirty="0"/>
              <a:t>name=value” </a:t>
            </a:r>
            <a:r>
              <a:rPr lang="en-US" dirty="0" smtClean="0"/>
              <a:t>strings (e.g., </a:t>
            </a:r>
            <a:r>
              <a:rPr lang="en-US" dirty="0" smtClean="0">
                <a:latin typeface="Courier New"/>
                <a:cs typeface="Courier New"/>
              </a:rPr>
              <a:t>USER=</a:t>
            </a:r>
            <a:r>
              <a:rPr lang="en-US" dirty="0" err="1" smtClean="0">
                <a:latin typeface="Courier New"/>
                <a:cs typeface="Courier New"/>
              </a:rPr>
              <a:t>droh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en-US" dirty="0" err="1" smtClean="0">
                <a:latin typeface="Courier New"/>
                <a:cs typeface="Courier New"/>
              </a:rPr>
              <a:t>getenv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putenv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printenv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 smtClean="0"/>
              <a:t>Retains PID, open files and signal context</a:t>
            </a:r>
          </a:p>
          <a:p>
            <a:r>
              <a:rPr lang="en-US" dirty="0" smtClean="0"/>
              <a:t>Called </a:t>
            </a:r>
            <a:r>
              <a:rPr lang="en-US" dirty="0" smtClean="0">
                <a:solidFill>
                  <a:srgbClr val="FF0000"/>
                </a:solidFill>
              </a:rPr>
              <a:t>once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never </a:t>
            </a:r>
            <a:r>
              <a:rPr lang="en-US" dirty="0" smtClean="0"/>
              <a:t>returns</a:t>
            </a:r>
          </a:p>
          <a:p>
            <a:pPr lvl="1"/>
            <a:r>
              <a:rPr lang="en-US" dirty="0" smtClean="0"/>
              <a:t>…except if there is an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686800" cy="573088"/>
          </a:xfrm>
        </p:spPr>
        <p:txBody>
          <a:bodyPr/>
          <a:lstStyle/>
          <a:p>
            <a:r>
              <a:rPr lang="en-US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82700"/>
            <a:ext cx="8281987" cy="5118100"/>
          </a:xfrm>
        </p:spPr>
        <p:txBody>
          <a:bodyPr/>
          <a:lstStyle/>
          <a:p>
            <a:r>
              <a:rPr lang="en-US" dirty="0" smtClean="0"/>
              <a:t>Exists </a:t>
            </a:r>
            <a:r>
              <a:rPr lang="en-US" dirty="0"/>
              <a:t>at all levels of a computer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Low level </a:t>
            </a:r>
            <a:r>
              <a:rPr lang="en-US" dirty="0" smtClean="0"/>
              <a:t>mechanisms</a:t>
            </a:r>
            <a:endParaRPr lang="en-US" dirty="0"/>
          </a:p>
          <a:p>
            <a:pPr lvl="1"/>
            <a:r>
              <a:rPr lang="en-US" dirty="0" smtClean="0"/>
              <a:t>1. </a:t>
            </a:r>
            <a:r>
              <a:rPr lang="en-US" b="1" dirty="0" smtClean="0">
                <a:solidFill>
                  <a:srgbClr val="FF0000"/>
                </a:solidFill>
              </a:rPr>
              <a:t>Exceptions </a:t>
            </a:r>
            <a:endParaRPr lang="en-US" b="1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C</a:t>
            </a:r>
            <a:r>
              <a:rPr lang="en-US" dirty="0" smtClean="0"/>
              <a:t>hange </a:t>
            </a:r>
            <a:r>
              <a:rPr lang="en-US" dirty="0"/>
              <a:t>in control flow in response to a system event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i.e.,  change in system state)</a:t>
            </a:r>
          </a:p>
          <a:p>
            <a:pPr lvl="2"/>
            <a:r>
              <a:rPr lang="en-US" dirty="0" smtClean="0"/>
              <a:t>Implemented using combination </a:t>
            </a:r>
            <a:r>
              <a:rPr lang="en-US" dirty="0"/>
              <a:t>of hardware and OS software	</a:t>
            </a:r>
          </a:p>
          <a:p>
            <a:r>
              <a:rPr lang="en-US" dirty="0"/>
              <a:t>Higher </a:t>
            </a:r>
            <a:r>
              <a:rPr lang="en-US" dirty="0" smtClean="0"/>
              <a:t>level </a:t>
            </a:r>
            <a:r>
              <a:rPr lang="en-US" dirty="0"/>
              <a:t>m</a:t>
            </a:r>
            <a:r>
              <a:rPr lang="en-US" dirty="0" smtClean="0"/>
              <a:t>echanisms</a:t>
            </a:r>
            <a:endParaRPr lang="en-US" dirty="0"/>
          </a:p>
          <a:p>
            <a:pPr lvl="1"/>
            <a:r>
              <a:rPr lang="en-US" dirty="0" smtClean="0"/>
              <a:t>2. </a:t>
            </a:r>
            <a:r>
              <a:rPr lang="en-US" b="1" dirty="0" smtClean="0">
                <a:solidFill>
                  <a:srgbClr val="FF0000"/>
                </a:solidFill>
              </a:rPr>
              <a:t>Process </a:t>
            </a:r>
            <a:r>
              <a:rPr lang="en-US" b="1" dirty="0">
                <a:solidFill>
                  <a:srgbClr val="FF0000"/>
                </a:solidFill>
              </a:rPr>
              <a:t>context </a:t>
            </a:r>
            <a:r>
              <a:rPr lang="en-US" b="1" dirty="0" smtClean="0">
                <a:solidFill>
                  <a:srgbClr val="FF0000"/>
                </a:solidFill>
              </a:rPr>
              <a:t>switch</a:t>
            </a:r>
          </a:p>
          <a:p>
            <a:pPr lvl="2"/>
            <a:r>
              <a:rPr lang="en-US" dirty="0" smtClean="0"/>
              <a:t>Implemented by OS software and hardware timer</a:t>
            </a:r>
            <a:endParaRPr lang="en-US" dirty="0"/>
          </a:p>
          <a:p>
            <a:pPr lvl="1"/>
            <a:r>
              <a:rPr lang="en-US" dirty="0" smtClean="0"/>
              <a:t>3. </a:t>
            </a:r>
            <a:r>
              <a:rPr lang="en-US" b="1" dirty="0" smtClean="0">
                <a:solidFill>
                  <a:srgbClr val="FF0000"/>
                </a:solidFill>
              </a:rPr>
              <a:t>Signals</a:t>
            </a:r>
          </a:p>
          <a:p>
            <a:pPr lvl="2"/>
            <a:r>
              <a:rPr lang="en-US" dirty="0" smtClean="0"/>
              <a:t>Implemented by OS software </a:t>
            </a:r>
          </a:p>
          <a:p>
            <a:pPr lvl="1"/>
            <a:r>
              <a:rPr lang="en-US" dirty="0" smtClean="0"/>
              <a:t>4. </a:t>
            </a:r>
            <a:r>
              <a:rPr lang="en-US" b="1" dirty="0" smtClean="0">
                <a:solidFill>
                  <a:srgbClr val="FF0000"/>
                </a:solidFill>
              </a:rPr>
              <a:t>Nonlocal </a:t>
            </a:r>
            <a:r>
              <a:rPr lang="en-US" b="1" dirty="0">
                <a:solidFill>
                  <a:srgbClr val="FF0000"/>
                </a:solidFill>
              </a:rPr>
              <a:t>jumps</a:t>
            </a:r>
            <a:r>
              <a:rPr lang="en-US" dirty="0"/>
              <a:t>: </a:t>
            </a:r>
            <a:r>
              <a:rPr lang="en-US" dirty="0" err="1">
                <a:latin typeface="Courier New"/>
                <a:cs typeface="Courier New"/>
              </a:rPr>
              <a:t>setjmp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smtClean="0">
                <a:latin typeface="Courier New"/>
                <a:cs typeface="Courier New"/>
              </a:rPr>
              <a:t>)</a:t>
            </a:r>
            <a:r>
              <a:rPr lang="en-US" dirty="0">
                <a:cs typeface="Courier New"/>
              </a:rPr>
              <a:t> </a:t>
            </a:r>
            <a:r>
              <a:rPr lang="en-US" dirty="0" smtClean="0">
                <a:cs typeface="Courier New"/>
              </a:rPr>
              <a:t>and </a:t>
            </a:r>
            <a:r>
              <a:rPr lang="en-US" dirty="0" err="1" smtClean="0">
                <a:latin typeface="Courier New"/>
                <a:cs typeface="Courier New"/>
              </a:rPr>
              <a:t>longjmp</a:t>
            </a:r>
            <a:r>
              <a:rPr lang="en-US" dirty="0">
                <a:latin typeface="Courier New"/>
                <a:cs typeface="Courier New"/>
              </a:rPr>
              <a:t>()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mplemented by C runtime library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3259926" cy="1905000"/>
          </a:xfrm>
        </p:spPr>
        <p:txBody>
          <a:bodyPr/>
          <a:lstStyle/>
          <a:p>
            <a:r>
              <a:rPr lang="en-US" dirty="0" smtClean="0"/>
              <a:t>Structure of </a:t>
            </a:r>
            <a:br>
              <a:rPr lang="en-US" dirty="0" smtClean="0"/>
            </a:br>
            <a:r>
              <a:rPr lang="en-US" dirty="0" smtClean="0"/>
              <a:t>the stack when a new program starts</a:t>
            </a:r>
            <a:endParaRPr lang="en-US" dirty="0"/>
          </a:p>
        </p:txBody>
      </p:sp>
      <p:sp>
        <p:nvSpPr>
          <p:cNvPr id="38" name="Rectangle 379"/>
          <p:cNvSpPr>
            <a:spLocks noChangeArrowheads="1"/>
          </p:cNvSpPr>
          <p:nvPr/>
        </p:nvSpPr>
        <p:spPr bwMode="auto">
          <a:xfrm>
            <a:off x="3997944" y="381000"/>
            <a:ext cx="2819400" cy="685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Null-terminated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environment variable strings</a:t>
            </a:r>
          </a:p>
        </p:txBody>
      </p:sp>
      <p:sp>
        <p:nvSpPr>
          <p:cNvPr id="39" name="Rectangle 381"/>
          <p:cNvSpPr>
            <a:spLocks noChangeArrowheads="1"/>
          </p:cNvSpPr>
          <p:nvPr/>
        </p:nvSpPr>
        <p:spPr bwMode="auto">
          <a:xfrm>
            <a:off x="3997944" y="1066800"/>
            <a:ext cx="2819400" cy="685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Null-terminated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command-line arg strings</a:t>
            </a:r>
          </a:p>
        </p:txBody>
      </p:sp>
      <p:sp>
        <p:nvSpPr>
          <p:cNvPr id="40" name="Rectangle 382"/>
          <p:cNvSpPr>
            <a:spLocks noChangeArrowheads="1"/>
          </p:cNvSpPr>
          <p:nvPr/>
        </p:nvSpPr>
        <p:spPr bwMode="auto">
          <a:xfrm>
            <a:off x="3997944" y="1752600"/>
            <a:ext cx="2819400" cy="304800"/>
          </a:xfrm>
          <a:prstGeom prst="rect">
            <a:avLst/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" name="Rectangle 383"/>
          <p:cNvSpPr>
            <a:spLocks noChangeArrowheads="1"/>
          </p:cNvSpPr>
          <p:nvPr/>
        </p:nvSpPr>
        <p:spPr bwMode="auto">
          <a:xfrm>
            <a:off x="3997944" y="20574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[n] == NULL</a:t>
            </a:r>
          </a:p>
        </p:txBody>
      </p:sp>
      <p:sp>
        <p:nvSpPr>
          <p:cNvPr id="42" name="Rectangle 384"/>
          <p:cNvSpPr>
            <a:spLocks noChangeArrowheads="1"/>
          </p:cNvSpPr>
          <p:nvPr/>
        </p:nvSpPr>
        <p:spPr bwMode="auto">
          <a:xfrm>
            <a:off x="3997944" y="23622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envp[n-1]</a:t>
            </a:r>
          </a:p>
        </p:txBody>
      </p:sp>
      <p:sp>
        <p:nvSpPr>
          <p:cNvPr id="43" name="Rectangle 385"/>
          <p:cNvSpPr>
            <a:spLocks noChangeArrowheads="1"/>
          </p:cNvSpPr>
          <p:nvPr/>
        </p:nvSpPr>
        <p:spPr bwMode="auto">
          <a:xfrm>
            <a:off x="3997944" y="26670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...</a:t>
            </a:r>
          </a:p>
        </p:txBody>
      </p:sp>
      <p:sp>
        <p:nvSpPr>
          <p:cNvPr id="44" name="Rectangle 386"/>
          <p:cNvSpPr>
            <a:spLocks noChangeArrowheads="1"/>
          </p:cNvSpPr>
          <p:nvPr/>
        </p:nvSpPr>
        <p:spPr bwMode="auto">
          <a:xfrm>
            <a:off x="3997944" y="29718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envp[0]</a:t>
            </a:r>
          </a:p>
        </p:txBody>
      </p:sp>
      <p:sp>
        <p:nvSpPr>
          <p:cNvPr id="45" name="Rectangle 387"/>
          <p:cNvSpPr>
            <a:spLocks noChangeArrowheads="1"/>
          </p:cNvSpPr>
          <p:nvPr/>
        </p:nvSpPr>
        <p:spPr bwMode="auto">
          <a:xfrm>
            <a:off x="3997944" y="3276600"/>
            <a:ext cx="28194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argv[argc] = NULL</a:t>
            </a:r>
          </a:p>
        </p:txBody>
      </p:sp>
      <p:sp>
        <p:nvSpPr>
          <p:cNvPr id="46" name="Rectangle 388"/>
          <p:cNvSpPr>
            <a:spLocks noChangeArrowheads="1"/>
          </p:cNvSpPr>
          <p:nvPr/>
        </p:nvSpPr>
        <p:spPr bwMode="auto">
          <a:xfrm>
            <a:off x="3997944" y="35814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argv[argc-1]</a:t>
            </a:r>
          </a:p>
        </p:txBody>
      </p:sp>
      <p:sp>
        <p:nvSpPr>
          <p:cNvPr id="47" name="Rectangle 389"/>
          <p:cNvSpPr>
            <a:spLocks noChangeArrowheads="1"/>
          </p:cNvSpPr>
          <p:nvPr/>
        </p:nvSpPr>
        <p:spPr bwMode="auto">
          <a:xfrm>
            <a:off x="3997944" y="38862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...</a:t>
            </a:r>
          </a:p>
        </p:txBody>
      </p:sp>
      <p:sp>
        <p:nvSpPr>
          <p:cNvPr id="48" name="Rectangle 390"/>
          <p:cNvSpPr>
            <a:spLocks noChangeArrowheads="1"/>
          </p:cNvSpPr>
          <p:nvPr/>
        </p:nvSpPr>
        <p:spPr bwMode="auto">
          <a:xfrm>
            <a:off x="3997944" y="41910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argv[0]</a:t>
            </a:r>
          </a:p>
        </p:txBody>
      </p:sp>
      <p:sp>
        <p:nvSpPr>
          <p:cNvPr id="49" name="Rectangle 399"/>
          <p:cNvSpPr>
            <a:spLocks noChangeArrowheads="1"/>
          </p:cNvSpPr>
          <p:nvPr/>
        </p:nvSpPr>
        <p:spPr bwMode="auto">
          <a:xfrm>
            <a:off x="4009385" y="5488077"/>
            <a:ext cx="2819400" cy="6858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Future stack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frame for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main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 Box 401"/>
          <p:cNvSpPr txBox="1">
            <a:spLocks noChangeArrowheads="1"/>
          </p:cNvSpPr>
          <p:nvPr/>
        </p:nvSpPr>
        <p:spPr bwMode="auto">
          <a:xfrm>
            <a:off x="7709422" y="2416442"/>
            <a:ext cx="1339279" cy="646331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environ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(global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var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/>
            </a:endParaRPr>
          </a:p>
        </p:txBody>
      </p:sp>
      <p:sp>
        <p:nvSpPr>
          <p:cNvPr id="51" name="Line 406"/>
          <p:cNvSpPr>
            <a:spLocks noChangeShapeType="1"/>
          </p:cNvSpPr>
          <p:nvPr/>
        </p:nvSpPr>
        <p:spPr bwMode="auto">
          <a:xfrm flipV="1">
            <a:off x="3045404" y="4435332"/>
            <a:ext cx="961021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2" name="Line 407"/>
          <p:cNvSpPr>
            <a:spLocks noChangeShapeType="1"/>
          </p:cNvSpPr>
          <p:nvPr/>
        </p:nvSpPr>
        <p:spPr bwMode="auto">
          <a:xfrm flipH="1">
            <a:off x="3616944" y="4279900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3" name="Line 408"/>
          <p:cNvSpPr>
            <a:spLocks noChangeShapeType="1"/>
          </p:cNvSpPr>
          <p:nvPr/>
        </p:nvSpPr>
        <p:spPr bwMode="auto">
          <a:xfrm flipV="1">
            <a:off x="3616944" y="1676400"/>
            <a:ext cx="0" cy="25908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4" name="Line 409"/>
          <p:cNvSpPr>
            <a:spLocks noChangeShapeType="1"/>
          </p:cNvSpPr>
          <p:nvPr/>
        </p:nvSpPr>
        <p:spPr bwMode="auto">
          <a:xfrm>
            <a:off x="3616944" y="1676400"/>
            <a:ext cx="381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Line 411"/>
          <p:cNvSpPr>
            <a:spLocks noChangeShapeType="1"/>
          </p:cNvSpPr>
          <p:nvPr/>
        </p:nvSpPr>
        <p:spPr bwMode="auto">
          <a:xfrm flipH="1">
            <a:off x="6703044" y="3060700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Line 412"/>
          <p:cNvSpPr>
            <a:spLocks noChangeShapeType="1"/>
          </p:cNvSpPr>
          <p:nvPr/>
        </p:nvSpPr>
        <p:spPr bwMode="auto">
          <a:xfrm flipH="1" flipV="1">
            <a:off x="7236444" y="990600"/>
            <a:ext cx="0" cy="20574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7" name="Line 413"/>
          <p:cNvSpPr>
            <a:spLocks noChangeShapeType="1"/>
          </p:cNvSpPr>
          <p:nvPr/>
        </p:nvSpPr>
        <p:spPr bwMode="auto">
          <a:xfrm>
            <a:off x="6817344" y="990600"/>
            <a:ext cx="381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8" name="Oval 417"/>
          <p:cNvSpPr>
            <a:spLocks noChangeAspect="1" noChangeArrowheads="1"/>
          </p:cNvSpPr>
          <p:nvPr/>
        </p:nvSpPr>
        <p:spPr bwMode="auto">
          <a:xfrm>
            <a:off x="4112244" y="4238625"/>
            <a:ext cx="92075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9" name="Oval 419"/>
          <p:cNvSpPr>
            <a:spLocks noChangeAspect="1" noChangeArrowheads="1"/>
          </p:cNvSpPr>
          <p:nvPr/>
        </p:nvSpPr>
        <p:spPr bwMode="auto">
          <a:xfrm>
            <a:off x="6626844" y="3019425"/>
            <a:ext cx="92075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Text Box 421"/>
          <p:cNvSpPr txBox="1">
            <a:spLocks noChangeArrowheads="1"/>
          </p:cNvSpPr>
          <p:nvPr/>
        </p:nvSpPr>
        <p:spPr bwMode="auto">
          <a:xfrm>
            <a:off x="7040835" y="288409"/>
            <a:ext cx="14927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Bottom of stack</a:t>
            </a:r>
          </a:p>
        </p:txBody>
      </p:sp>
      <p:sp>
        <p:nvSpPr>
          <p:cNvPr id="61" name="Text Box 422"/>
          <p:cNvSpPr txBox="1">
            <a:spLocks noChangeArrowheads="1"/>
          </p:cNvSpPr>
          <p:nvPr/>
        </p:nvSpPr>
        <p:spPr bwMode="auto">
          <a:xfrm>
            <a:off x="7027849" y="5251303"/>
            <a:ext cx="12234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Top of stack</a:t>
            </a:r>
          </a:p>
        </p:txBody>
      </p:sp>
      <p:sp>
        <p:nvSpPr>
          <p:cNvPr id="64" name="Line 431"/>
          <p:cNvSpPr>
            <a:spLocks noChangeShapeType="1"/>
          </p:cNvSpPr>
          <p:nvPr/>
        </p:nvSpPr>
        <p:spPr bwMode="auto">
          <a:xfrm>
            <a:off x="7406067" y="3154102"/>
            <a:ext cx="398673" cy="19424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Line 433"/>
          <p:cNvSpPr>
            <a:spLocks noChangeShapeType="1"/>
          </p:cNvSpPr>
          <p:nvPr/>
        </p:nvSpPr>
        <p:spPr bwMode="auto">
          <a:xfrm flipH="1">
            <a:off x="6830040" y="3153838"/>
            <a:ext cx="585722" cy="1600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6" name="Text Box 401"/>
          <p:cNvSpPr txBox="1">
            <a:spLocks noChangeArrowheads="1"/>
          </p:cNvSpPr>
          <p:nvPr/>
        </p:nvSpPr>
        <p:spPr bwMode="auto">
          <a:xfrm>
            <a:off x="1912773" y="4132836"/>
            <a:ext cx="1113312" cy="5847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(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in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%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rsi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</a:p>
        </p:txBody>
      </p:sp>
      <p:sp>
        <p:nvSpPr>
          <p:cNvPr id="67" name="Text Box 401"/>
          <p:cNvSpPr txBox="1">
            <a:spLocks noChangeArrowheads="1"/>
          </p:cNvSpPr>
          <p:nvPr/>
        </p:nvSpPr>
        <p:spPr bwMode="auto">
          <a:xfrm>
            <a:off x="7781869" y="3243116"/>
            <a:ext cx="1189831" cy="620121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(in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%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rdx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/>
            </a:endParaRPr>
          </a:p>
        </p:txBody>
      </p:sp>
      <p:sp>
        <p:nvSpPr>
          <p:cNvPr id="68" name="Line 431"/>
          <p:cNvSpPr>
            <a:spLocks noChangeShapeType="1"/>
          </p:cNvSpPr>
          <p:nvPr/>
        </p:nvSpPr>
        <p:spPr bwMode="auto">
          <a:xfrm flipV="1">
            <a:off x="7421182" y="2940361"/>
            <a:ext cx="398673" cy="19424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9" name="Rectangle 379"/>
          <p:cNvSpPr>
            <a:spLocks noChangeArrowheads="1"/>
          </p:cNvSpPr>
          <p:nvPr/>
        </p:nvSpPr>
        <p:spPr bwMode="auto">
          <a:xfrm>
            <a:off x="4001615" y="4801237"/>
            <a:ext cx="28194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Stack frame for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libc_start_main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sp>
        <p:nvSpPr>
          <p:cNvPr id="70" name="Rectangle 382"/>
          <p:cNvSpPr>
            <a:spLocks noChangeArrowheads="1"/>
          </p:cNvSpPr>
          <p:nvPr/>
        </p:nvSpPr>
        <p:spPr bwMode="auto">
          <a:xfrm>
            <a:off x="4001614" y="4502315"/>
            <a:ext cx="2819400" cy="304800"/>
          </a:xfrm>
          <a:prstGeom prst="rect">
            <a:avLst/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Text Box 401"/>
          <p:cNvSpPr txBox="1">
            <a:spLocks noChangeArrowheads="1"/>
          </p:cNvSpPr>
          <p:nvPr/>
        </p:nvSpPr>
        <p:spPr bwMode="auto">
          <a:xfrm>
            <a:off x="1905000" y="4914535"/>
            <a:ext cx="1113312" cy="5847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argc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(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in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%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rdi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63060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2590800" y="3352800"/>
            <a:ext cx="220980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ourier New"/>
                <a:cs typeface="Courier New"/>
              </a:rPr>
              <a:t>envp</a:t>
            </a:r>
            <a:r>
              <a:rPr lang="en-US" sz="1800" b="0" dirty="0" smtClean="0">
                <a:latin typeface="Courier New"/>
                <a:cs typeface="Courier New"/>
              </a:rPr>
              <a:t>[n] = NULL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590800" y="3657600"/>
            <a:ext cx="220980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ourier New"/>
                <a:cs typeface="Courier New"/>
              </a:rPr>
              <a:t>envp</a:t>
            </a:r>
            <a:r>
              <a:rPr lang="en-US" sz="1800" b="0" dirty="0" smtClean="0">
                <a:latin typeface="Courier New"/>
                <a:cs typeface="Courier New"/>
              </a:rPr>
              <a:t>[n-1]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2590800" y="4267200"/>
            <a:ext cx="2209800" cy="293132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ourier New"/>
                <a:cs typeface="Courier New"/>
              </a:rPr>
              <a:t>envp</a:t>
            </a:r>
            <a:r>
              <a:rPr lang="en-US" sz="1800" b="0" dirty="0" smtClean="0">
                <a:latin typeface="Courier New"/>
                <a:cs typeface="Courier New"/>
              </a:rPr>
              <a:t>[0]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2590800" y="3962400"/>
            <a:ext cx="220980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ourier New"/>
                <a:cs typeface="Courier New"/>
              </a:rPr>
              <a:t>…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2590799" y="2035998"/>
            <a:ext cx="2743201" cy="273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ourier New"/>
                <a:cs typeface="Courier New"/>
              </a:rPr>
              <a:t>myargv</a:t>
            </a:r>
            <a:r>
              <a:rPr lang="en-US" sz="1800" b="0" dirty="0" smtClean="0">
                <a:latin typeface="Courier New"/>
                <a:cs typeface="Courier New"/>
              </a:rPr>
              <a:t>[</a:t>
            </a:r>
            <a:r>
              <a:rPr lang="en-US" sz="1800" b="0" dirty="0" err="1" smtClean="0">
                <a:latin typeface="Courier New"/>
                <a:cs typeface="Courier New"/>
              </a:rPr>
              <a:t>argc</a:t>
            </a:r>
            <a:r>
              <a:rPr lang="en-US" sz="1800" b="0" dirty="0" smtClean="0">
                <a:latin typeface="Courier New"/>
                <a:cs typeface="Courier New"/>
              </a:rPr>
              <a:t>] = NULL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590800" y="2297668"/>
            <a:ext cx="27432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ourier New"/>
                <a:cs typeface="Courier New"/>
              </a:rPr>
              <a:t>myargv</a:t>
            </a:r>
            <a:r>
              <a:rPr lang="en-US" sz="1800" b="0" dirty="0" smtClean="0">
                <a:latin typeface="Courier New"/>
                <a:cs typeface="Courier New"/>
              </a:rPr>
              <a:t>[2]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2590800" y="2831068"/>
            <a:ext cx="27432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ourier New"/>
                <a:cs typeface="Courier New"/>
              </a:rPr>
              <a:t>myargv</a:t>
            </a:r>
            <a:r>
              <a:rPr lang="en-US" sz="1800" b="0" dirty="0" smtClean="0">
                <a:latin typeface="Courier New"/>
                <a:cs typeface="Courier New"/>
              </a:rPr>
              <a:t>[0]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590800" y="2602468"/>
            <a:ext cx="2743200" cy="273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>
                <a:latin typeface="Courier New"/>
                <a:cs typeface="Courier New"/>
              </a:rPr>
              <a:t>myargv</a:t>
            </a:r>
            <a:r>
              <a:rPr lang="en-US" sz="1800" b="0" dirty="0" smtClean="0">
                <a:latin typeface="Courier New"/>
                <a:cs typeface="Courier New"/>
              </a:rPr>
              <a:t>[1]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86905" y="29072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“</a:t>
            </a:r>
            <a:r>
              <a:rPr lang="en-US" sz="1800" b="0" dirty="0" smtClean="0">
                <a:latin typeface="Courier New"/>
                <a:cs typeface="Courier New"/>
              </a:rPr>
              <a:t>/bin/</a:t>
            </a:r>
            <a:r>
              <a:rPr lang="en-US" sz="1800" b="0" dirty="0" err="1" smtClean="0">
                <a:latin typeface="Courier New"/>
                <a:cs typeface="Courier New"/>
              </a:rPr>
              <a:t>ls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86905" y="259815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“</a:t>
            </a:r>
            <a:r>
              <a:rPr lang="en-US" sz="1800" b="0" dirty="0" smtClean="0">
                <a:latin typeface="Courier New"/>
                <a:cs typeface="Courier New"/>
              </a:rPr>
              <a:t>-</a:t>
            </a:r>
            <a:r>
              <a:rPr lang="en-US" sz="1800" b="0" dirty="0" err="1" smtClean="0">
                <a:latin typeface="Courier New"/>
                <a:cs typeface="Courier New"/>
              </a:rPr>
              <a:t>lt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89388" y="229766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“</a:t>
            </a:r>
            <a:r>
              <a:rPr lang="en-US" sz="1800" b="0" dirty="0" smtClean="0">
                <a:latin typeface="Courier New"/>
                <a:cs typeface="Courier New"/>
              </a:rPr>
              <a:t>/</a:t>
            </a:r>
            <a:r>
              <a:rPr lang="en-US" sz="1800" b="0" dirty="0" err="1" smtClean="0">
                <a:latin typeface="Courier New"/>
                <a:cs typeface="Courier New"/>
              </a:rPr>
              <a:t>usr</a:t>
            </a:r>
            <a:r>
              <a:rPr lang="en-US" sz="1800" b="0" dirty="0" smtClean="0">
                <a:latin typeface="Courier New"/>
                <a:cs typeface="Courier New"/>
              </a:rPr>
              <a:t>/include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62600" y="4234130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“</a:t>
            </a:r>
            <a:r>
              <a:rPr lang="en-US" sz="1800" b="0" dirty="0" smtClean="0">
                <a:latin typeface="Courier New"/>
                <a:cs typeface="Courier New"/>
              </a:rPr>
              <a:t>USER=</a:t>
            </a:r>
            <a:r>
              <a:rPr lang="en-US" sz="1800" b="0" dirty="0" err="1" smtClean="0">
                <a:latin typeface="Courier New"/>
                <a:cs typeface="Courier New"/>
              </a:rPr>
              <a:t>droh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62600" y="3624074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“</a:t>
            </a:r>
            <a:r>
              <a:rPr lang="en-US" sz="1800" b="0" dirty="0" smtClean="0">
                <a:latin typeface="Courier New"/>
                <a:cs typeface="Courier New"/>
              </a:rPr>
              <a:t>PWD=/</a:t>
            </a:r>
            <a:r>
              <a:rPr lang="en-US" sz="1800" b="0" dirty="0" err="1" smtClean="0">
                <a:latin typeface="Courier New"/>
                <a:cs typeface="Courier New"/>
              </a:rPr>
              <a:t>usr</a:t>
            </a:r>
            <a:r>
              <a:rPr lang="en-US" sz="1800" b="0" dirty="0" smtClean="0">
                <a:latin typeface="Courier New"/>
                <a:cs typeface="Courier New"/>
              </a:rPr>
              <a:t>/</a:t>
            </a:r>
            <a:r>
              <a:rPr lang="en-US" sz="1800" b="0" dirty="0" err="1" smtClean="0">
                <a:latin typeface="Courier New"/>
                <a:cs typeface="Courier New"/>
              </a:rPr>
              <a:t>droh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5334000" y="30911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 flipV="1">
            <a:off x="5334000" y="2782821"/>
            <a:ext cx="717550" cy="350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5334000" y="2481530"/>
            <a:ext cx="736469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16" idx="3"/>
            <a:endCxn id="33" idx="1"/>
          </p:cNvCxnSpPr>
          <p:nvPr/>
        </p:nvCxnSpPr>
        <p:spPr bwMode="auto">
          <a:xfrm>
            <a:off x="4800600" y="4413766"/>
            <a:ext cx="762000" cy="50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5" idx="3"/>
            <a:endCxn id="35" idx="1"/>
          </p:cNvCxnSpPr>
          <p:nvPr/>
        </p:nvCxnSpPr>
        <p:spPr bwMode="auto">
          <a:xfrm flipV="1">
            <a:off x="4800600" y="3808740"/>
            <a:ext cx="762000" cy="12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85800" y="437647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1828800" y="4560332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838200" y="2907268"/>
            <a:ext cx="1015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err="1" smtClean="0">
                <a:latin typeface="Courier New"/>
                <a:cs typeface="Courier New"/>
              </a:rPr>
              <a:t>myargv</a:t>
            </a:r>
            <a:endParaRPr lang="en-US" sz="1800" b="0" dirty="0" smtClean="0">
              <a:latin typeface="Courier New"/>
              <a:cs typeface="Courier New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1828800" y="30911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622643" y="4983540"/>
            <a:ext cx="7225957" cy="156966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>
                <a:solidFill>
                  <a:srgbClr val="9D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Fork()) == 0) {   </a:t>
            </a:r>
            <a:r>
              <a:rPr lang="en-US" sz="1600" dirty="0">
                <a:solidFill>
                  <a:srgbClr val="9D0003"/>
                </a:solidFill>
                <a:latin typeface="Menlo-Regular"/>
              </a:rPr>
              <a:t>/* Child </a:t>
            </a:r>
            <a:r>
              <a:rPr lang="en-US" sz="1600" dirty="0" smtClean="0">
                <a:solidFill>
                  <a:srgbClr val="9D0003"/>
                </a:solidFill>
                <a:latin typeface="Menlo-Regular"/>
              </a:rPr>
              <a:t>runs program *</a:t>
            </a:r>
            <a:r>
              <a:rPr lang="en-US" sz="1600" dirty="0">
                <a:solidFill>
                  <a:srgbClr val="9D0003"/>
                </a:solidFill>
                <a:latin typeface="Menlo-Regular"/>
              </a:rPr>
              <a:t>/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smtClean="0">
                <a:solidFill>
                  <a:srgbClr val="9D00FF"/>
                </a:solidFill>
                <a:latin typeface="Menlo-Regular"/>
              </a:rPr>
              <a:t>if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execve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[0],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environ) &lt; 0) {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72004C"/>
                </a:solidFill>
                <a:latin typeface="Menlo-Regular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[0]);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exit(1)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    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 bwMode="auto">
          <a:xfrm>
            <a:off x="381000" y="1262966"/>
            <a:ext cx="7568111" cy="45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dirty="0">
                <a:latin typeface="Calibri"/>
                <a:cs typeface="Calibri"/>
              </a:rPr>
              <a:t>E</a:t>
            </a:r>
            <a:r>
              <a:rPr lang="en-US" sz="2000" dirty="0" smtClean="0">
                <a:latin typeface="Calibri"/>
                <a:cs typeface="Calibri"/>
              </a:rPr>
              <a:t>xecutes</a:t>
            </a:r>
            <a:r>
              <a:rPr lang="en-US" sz="2000" dirty="0" smtClean="0">
                <a:latin typeface="Courier New" pitchFamily="49" charset="0"/>
              </a:rPr>
              <a:t> “</a:t>
            </a:r>
            <a:r>
              <a:rPr lang="en-US" sz="2000" b="0" dirty="0" smtClean="0">
                <a:latin typeface="Courier New"/>
                <a:cs typeface="Courier New"/>
              </a:rPr>
              <a:t>/bin/</a:t>
            </a:r>
            <a:r>
              <a:rPr lang="en-US" sz="2000" b="0" dirty="0" err="1" smtClean="0">
                <a:latin typeface="Courier New"/>
                <a:cs typeface="Courier New"/>
              </a:rPr>
              <a:t>ls</a:t>
            </a:r>
            <a:r>
              <a:rPr lang="en-US" sz="2000" b="0" dirty="0" smtClean="0">
                <a:latin typeface="Courier New"/>
                <a:cs typeface="Courier New"/>
              </a:rPr>
              <a:t> –</a:t>
            </a:r>
            <a:r>
              <a:rPr lang="en-US" sz="2000" b="0" dirty="0" err="1" smtClean="0">
                <a:latin typeface="Courier New"/>
                <a:cs typeface="Courier New"/>
              </a:rPr>
              <a:t>lt</a:t>
            </a:r>
            <a:r>
              <a:rPr lang="en-US" sz="2000" b="0" dirty="0" smtClean="0">
                <a:latin typeface="Courier New"/>
                <a:cs typeface="Courier New"/>
              </a:rPr>
              <a:t> /</a:t>
            </a:r>
            <a:r>
              <a:rPr lang="en-US" sz="2000" b="0" dirty="0" err="1" smtClean="0">
                <a:latin typeface="Courier New"/>
                <a:cs typeface="Courier New"/>
              </a:rPr>
              <a:t>usr</a:t>
            </a:r>
            <a:r>
              <a:rPr lang="en-US" sz="2000" b="0" dirty="0" smtClean="0">
                <a:latin typeface="Courier New"/>
                <a:cs typeface="Courier New"/>
              </a:rPr>
              <a:t>/include</a:t>
            </a:r>
            <a:r>
              <a:rPr lang="en-US" sz="2000" dirty="0" smtClean="0">
                <a:latin typeface="Courier New" pitchFamily="49" charset="0"/>
              </a:rPr>
              <a:t>” </a:t>
            </a:r>
            <a:r>
              <a:rPr lang="en-US" sz="2000" dirty="0" smtClean="0">
                <a:latin typeface="Calibri"/>
                <a:cs typeface="Calibri"/>
              </a:rPr>
              <a:t>in child process using current environment: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362200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Courier New"/>
                <a:cs typeface="Courier New"/>
              </a:rPr>
              <a:t>(</a:t>
            </a:r>
            <a:r>
              <a:rPr lang="en-US" sz="1800" b="0" dirty="0" err="1" smtClean="0">
                <a:latin typeface="Courier New"/>
                <a:cs typeface="Courier New"/>
              </a:rPr>
              <a:t>argc</a:t>
            </a:r>
            <a:r>
              <a:rPr lang="en-US" sz="1800" b="0" dirty="0" smtClean="0">
                <a:latin typeface="Courier New"/>
                <a:cs typeface="Courier New"/>
              </a:rPr>
              <a:t> == 3)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Events that require nonstandard control flow</a:t>
            </a:r>
          </a:p>
          <a:p>
            <a:pPr lvl="1"/>
            <a:r>
              <a:rPr lang="en-US" dirty="0" smtClean="0"/>
              <a:t>Generated externally (interrupts) or internally (traps and faults)</a:t>
            </a:r>
          </a:p>
          <a:p>
            <a:endParaRPr lang="en-US" dirty="0" smtClean="0"/>
          </a:p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At any given time, system has multiple active processes</a:t>
            </a:r>
          </a:p>
          <a:p>
            <a:pPr lvl="1"/>
            <a:r>
              <a:rPr lang="en-US" dirty="0" smtClean="0"/>
              <a:t>Only one can execute at a time on a single core, though</a:t>
            </a:r>
          </a:p>
          <a:p>
            <a:pPr lvl="1"/>
            <a:r>
              <a:rPr lang="en-US" dirty="0" smtClean="0"/>
              <a:t>Each process appears to have total control of </a:t>
            </a:r>
            <a:br>
              <a:rPr lang="en-US" dirty="0" smtClean="0"/>
            </a:br>
            <a:r>
              <a:rPr lang="en-US" dirty="0" smtClean="0"/>
              <a:t>processor + private memory space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(cont.)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Spawning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 smtClean="0"/>
              <a:t>One call, two returns</a:t>
            </a:r>
          </a:p>
          <a:p>
            <a:r>
              <a:rPr lang="en-US" dirty="0" smtClean="0"/>
              <a:t>Process completion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 smtClean="0"/>
              <a:t>One call, no return</a:t>
            </a:r>
          </a:p>
          <a:p>
            <a:r>
              <a:rPr lang="en-US" dirty="0" smtClean="0"/>
              <a:t>Reaping and waiting for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Loading and running programs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(or variant)</a:t>
            </a:r>
          </a:p>
          <a:p>
            <a:pPr lvl="1"/>
            <a:r>
              <a:rPr lang="en-US" dirty="0" smtClean="0"/>
              <a:t>One call, (normally) no return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Exceptional Control Flow</a:t>
            </a:r>
          </a:p>
          <a:p>
            <a:r>
              <a:rPr lang="en-US" dirty="0" smtClean="0"/>
              <a:t>Exceptions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 Control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910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34290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3352800" cy="573088"/>
          </a:xfrm>
          <a:noFill/>
          <a:ln/>
        </p:spPr>
        <p:txBody>
          <a:bodyPr lIns="91294" tIns="45647" rIns="91294" bIns="45647" anchor="t"/>
          <a:lstStyle/>
          <a:p>
            <a:r>
              <a:rPr lang="en-US"/>
              <a:t>Exceptions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86800" cy="1902130"/>
          </a:xfrm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exception</a:t>
            </a:r>
            <a:r>
              <a:rPr lang="en-US" dirty="0"/>
              <a:t> is a transfer of control to the OS </a:t>
            </a:r>
            <a:r>
              <a:rPr lang="en-US" i="1" dirty="0" smtClean="0"/>
              <a:t>kernel</a:t>
            </a:r>
            <a:r>
              <a:rPr lang="en-US" dirty="0" smtClean="0"/>
              <a:t> in </a:t>
            </a:r>
            <a:r>
              <a:rPr lang="en-US" dirty="0"/>
              <a:t>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Kernel is the memory-resident part of the OS</a:t>
            </a:r>
          </a:p>
          <a:p>
            <a:pPr lvl="1"/>
            <a:r>
              <a:rPr lang="en-US" dirty="0" smtClean="0"/>
              <a:t>Examples of events: Divide </a:t>
            </a:r>
            <a:r>
              <a:rPr lang="en-US" dirty="0"/>
              <a:t>by 0, arithmetic overflow, page fault, I/O request completes, </a:t>
            </a:r>
            <a:r>
              <a:rPr lang="en-US" dirty="0" smtClean="0"/>
              <a:t>typing Ctrl</a:t>
            </a:r>
            <a:r>
              <a:rPr lang="en-US" dirty="0"/>
              <a:t>-C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94562" y="3500438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105400" y="3500438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40227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46275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46339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46974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47244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4300538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45735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 </a:t>
            </a:r>
            <a:r>
              <a:rPr lang="en-US" sz="1800" b="0" i="1" dirty="0">
                <a:latin typeface="Calibri" pitchFamily="34" charset="0"/>
              </a:rPr>
              <a:t>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5140794"/>
            <a:ext cx="2093505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 Return to </a:t>
            </a:r>
            <a:r>
              <a:rPr lang="en-US" sz="1800" b="0" i="1" dirty="0" err="1" smtClean="0">
                <a:latin typeface="Calibri" pitchFamily="34" charset="0"/>
              </a:rPr>
              <a:t>I_current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 to </a:t>
            </a:r>
            <a:r>
              <a:rPr lang="en-US" sz="1800" b="0" i="1" dirty="0" err="1" smtClean="0">
                <a:latin typeface="Calibri" pitchFamily="34" charset="0"/>
              </a:rPr>
              <a:t>I_next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A</a:t>
            </a:r>
            <a:r>
              <a:rPr lang="en-US" sz="1800" b="0" i="1" dirty="0" smtClean="0">
                <a:latin typeface="Calibri" pitchFamily="34" charset="0"/>
              </a:rPr>
              <a:t>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43591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vent 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43959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46013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45446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Tables</a:t>
            </a:r>
            <a:endParaRPr lang="en-US" dirty="0"/>
          </a:p>
        </p:txBody>
      </p:sp>
      <p:sp>
        <p:nvSpPr>
          <p:cNvPr id="477214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5181600" y="2340138"/>
            <a:ext cx="3810000" cy="3222462"/>
          </a:xfrm>
        </p:spPr>
        <p:txBody>
          <a:bodyPr/>
          <a:lstStyle/>
          <a:p>
            <a:r>
              <a:rPr lang="en-US" sz="2000" dirty="0"/>
              <a:t>Each </a:t>
            </a:r>
            <a:r>
              <a:rPr lang="en-US" sz="2000" dirty="0" smtClean="0"/>
              <a:t>type </a:t>
            </a:r>
            <a:r>
              <a:rPr lang="en-US" sz="2000" dirty="0"/>
              <a:t>of event has a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unique </a:t>
            </a:r>
            <a:r>
              <a:rPr lang="en-US" sz="2000" dirty="0"/>
              <a:t>exception number k</a:t>
            </a:r>
          </a:p>
          <a:p>
            <a:endParaRPr lang="en-US" sz="2000" dirty="0" smtClean="0"/>
          </a:p>
          <a:p>
            <a:r>
              <a:rPr lang="en-US" sz="2000" dirty="0" smtClean="0"/>
              <a:t>k = index </a:t>
            </a:r>
            <a:r>
              <a:rPr lang="en-US" sz="2000" dirty="0"/>
              <a:t>into </a:t>
            </a:r>
            <a:r>
              <a:rPr lang="en-US" sz="2000" dirty="0" smtClean="0"/>
              <a:t>exception table </a:t>
            </a:r>
            <a:br>
              <a:rPr lang="en-US" sz="2000" dirty="0" smtClean="0"/>
            </a:br>
            <a:r>
              <a:rPr lang="en-US" sz="2000" dirty="0" smtClean="0"/>
              <a:t>(</a:t>
            </a:r>
            <a:r>
              <a:rPr lang="en-US" sz="2000" dirty="0"/>
              <a:t>a.k.a</a:t>
            </a:r>
            <a:r>
              <a:rPr lang="en-US" sz="2000" dirty="0" smtClean="0"/>
              <a:t>. </a:t>
            </a:r>
            <a:r>
              <a:rPr lang="en-US" sz="2000" dirty="0"/>
              <a:t>interrupt vector)</a:t>
            </a:r>
          </a:p>
          <a:p>
            <a:endParaRPr lang="en-US" sz="2000" dirty="0" smtClean="0"/>
          </a:p>
          <a:p>
            <a:r>
              <a:rPr lang="en-US" sz="2000" dirty="0" smtClean="0"/>
              <a:t>Handler </a:t>
            </a:r>
            <a:r>
              <a:rPr lang="en-US" sz="2000" dirty="0"/>
              <a:t>k is called each time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exception </a:t>
            </a:r>
            <a:r>
              <a:rPr lang="en-US" sz="2000" dirty="0"/>
              <a:t>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Table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</a:t>
            </a:r>
            <a:r>
              <a:rPr lang="en-US" i="1" dirty="0"/>
              <a:t>interrupt pin</a:t>
            </a:r>
          </a:p>
          <a:p>
            <a:pPr lvl="1"/>
            <a:r>
              <a:rPr lang="en-US" dirty="0" smtClean="0"/>
              <a:t>Handler </a:t>
            </a:r>
            <a:r>
              <a:rPr lang="en-US" dirty="0"/>
              <a:t>returns to “next” instruction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Timer interrupt</a:t>
            </a:r>
          </a:p>
          <a:p>
            <a:pPr lvl="2"/>
            <a:r>
              <a:rPr lang="en-US" dirty="0" smtClean="0"/>
              <a:t>Every few </a:t>
            </a:r>
            <a:r>
              <a:rPr lang="en-US" dirty="0" err="1" smtClean="0"/>
              <a:t>ms</a:t>
            </a:r>
            <a:r>
              <a:rPr lang="en-US" dirty="0" smtClean="0"/>
              <a:t>, an external timer chip triggers an interrupt</a:t>
            </a:r>
          </a:p>
          <a:p>
            <a:pPr lvl="2"/>
            <a:r>
              <a:rPr lang="en-US" dirty="0" smtClean="0"/>
              <a:t>Used by the kernel to take back control from user programs</a:t>
            </a:r>
          </a:p>
          <a:p>
            <a:pPr lvl="1"/>
            <a:r>
              <a:rPr lang="en-US" dirty="0" smtClean="0"/>
              <a:t> I</a:t>
            </a:r>
            <a:r>
              <a:rPr lang="en-US" dirty="0"/>
              <a:t>/O </a:t>
            </a:r>
            <a:r>
              <a:rPr lang="en-US" dirty="0" smtClean="0"/>
              <a:t>interrupt from external device</a:t>
            </a:r>
            <a:endParaRPr lang="en-US" dirty="0"/>
          </a:p>
          <a:p>
            <a:pPr lvl="2"/>
            <a:r>
              <a:rPr lang="en-US" dirty="0"/>
              <a:t>H</a:t>
            </a:r>
            <a:r>
              <a:rPr lang="en-US" dirty="0" smtClean="0"/>
              <a:t>itting </a:t>
            </a:r>
            <a:r>
              <a:rPr lang="en-US" dirty="0"/>
              <a:t>Ctrl-C at the keyboard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rrival </a:t>
            </a:r>
            <a:r>
              <a:rPr lang="en-US" dirty="0"/>
              <a:t>of a packet from a network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rrival </a:t>
            </a:r>
            <a:r>
              <a:rPr lang="en-US" dirty="0"/>
              <a:t>of data from a </a:t>
            </a:r>
            <a:r>
              <a:rPr lang="en-US" dirty="0" smtClean="0"/>
              <a:t>disk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14414</TotalTime>
  <Words>3974</Words>
  <Application>Microsoft Macintosh PowerPoint</Application>
  <PresentationFormat>On-screen Show (4:3)</PresentationFormat>
  <Paragraphs>995</Paragraphs>
  <Slides>53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template2007</vt:lpstr>
      <vt:lpstr>Exceptional Control Flow:  Exceptions and Processes  15-213 : Introduction to Computer Systems 14th Lecture, Oct. 15, 2015</vt:lpstr>
      <vt:lpstr>Today</vt:lpstr>
      <vt:lpstr>Control Flow</vt:lpstr>
      <vt:lpstr>Altering the Control Flow</vt:lpstr>
      <vt:lpstr>Exceptional Control Flow</vt:lpstr>
      <vt:lpstr>Today</vt:lpstr>
      <vt:lpstr>Exceptions</vt:lpstr>
      <vt:lpstr>Exception Tables</vt:lpstr>
      <vt:lpstr>Asynchronous Exceptions (Interrupts)</vt:lpstr>
      <vt:lpstr>Synchronous Exceptions</vt:lpstr>
      <vt:lpstr>System Calls</vt:lpstr>
      <vt:lpstr>System Call Example: Opening File</vt:lpstr>
      <vt:lpstr>Fault Example: Page Fault</vt:lpstr>
      <vt:lpstr>Fault Example: Invalid Memory Reference</vt:lpstr>
      <vt:lpstr>Today</vt:lpstr>
      <vt:lpstr>Processes</vt:lpstr>
      <vt:lpstr>Multiprocessing: The Illusion</vt:lpstr>
      <vt:lpstr>Multiprocessing Example</vt:lpstr>
      <vt:lpstr>Multiprocessing: The (Traditional) Reality</vt:lpstr>
      <vt:lpstr>Multiprocessing: The (Traditional) Reality</vt:lpstr>
      <vt:lpstr>Multiprocessing: The (Traditional) Reality</vt:lpstr>
      <vt:lpstr>Multiprocessing: The (Traditional) Reality</vt:lpstr>
      <vt:lpstr>Multiprocessing: The (Modern) Reality</vt:lpstr>
      <vt:lpstr>Concurrent Processes</vt:lpstr>
      <vt:lpstr>User View of Concurrent Processes</vt:lpstr>
      <vt:lpstr>Context Switching</vt:lpstr>
      <vt:lpstr>Today</vt:lpstr>
      <vt:lpstr>System Call Error Handling</vt:lpstr>
      <vt:lpstr>Error-reporting functions </vt:lpstr>
      <vt:lpstr>Error-handling Wrappers </vt:lpstr>
      <vt:lpstr>Obtaining Process IDs</vt:lpstr>
      <vt:lpstr>Creating and Terminating Processes</vt:lpstr>
      <vt:lpstr>Terminating Processes </vt:lpstr>
      <vt:lpstr>Creating Processes</vt:lpstr>
      <vt:lpstr>fork Example</vt:lpstr>
      <vt:lpstr>Modeling fork with Process Graphs</vt:lpstr>
      <vt:lpstr>Process Graph Example</vt:lpstr>
      <vt:lpstr>Interpreting Process Graphs</vt:lpstr>
      <vt:lpstr>fork Example: Two consecutive forks</vt:lpstr>
      <vt:lpstr>fork Example: Nested forks in parent</vt:lpstr>
      <vt:lpstr>fork Example: Nested forks in children</vt:lpstr>
      <vt:lpstr>Reaping Child Processes</vt:lpstr>
      <vt:lpstr>Zombie Example</vt:lpstr>
      <vt:lpstr>Non- terminating Child Example</vt:lpstr>
      <vt:lpstr>wait: Synchronizing with Children</vt:lpstr>
      <vt:lpstr>wait: Synchronizing with Children</vt:lpstr>
      <vt:lpstr>Another wait Example</vt:lpstr>
      <vt:lpstr>waitpid: Waiting for a Specific Process</vt:lpstr>
      <vt:lpstr>execve: Loading and Running Programs</vt:lpstr>
      <vt:lpstr>Structure of  the stack when a new program starts</vt:lpstr>
      <vt:lpstr>execve Example</vt:lpstr>
      <vt:lpstr>Summary</vt:lpstr>
      <vt:lpstr>Summary (cont.)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627</cp:revision>
  <cp:lastPrinted>1999-09-20T15:19:18Z</cp:lastPrinted>
  <dcterms:created xsi:type="dcterms:W3CDTF">2011-10-11T15:51:12Z</dcterms:created>
  <dcterms:modified xsi:type="dcterms:W3CDTF">2015-10-15T19:46:14Z</dcterms:modified>
</cp:coreProperties>
</file>