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7.xml" ContentType="application/vnd.openxmlformats-officedocument.presentationml.notesSlide+xml"/>
  <Override PartName="/ppt/embeddings/oleObject3.bin" ContentType="application/vnd.openxmlformats-officedocument.oleObject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50"/>
  </p:notesMasterIdLst>
  <p:handoutMasterIdLst>
    <p:handoutMasterId r:id="rId51"/>
  </p:handoutMasterIdLst>
  <p:sldIdLst>
    <p:sldId id="542" r:id="rId3"/>
    <p:sldId id="1052" r:id="rId4"/>
    <p:sldId id="945" r:id="rId5"/>
    <p:sldId id="946" r:id="rId6"/>
    <p:sldId id="948" r:id="rId7"/>
    <p:sldId id="1063" r:id="rId8"/>
    <p:sldId id="1069" r:id="rId9"/>
    <p:sldId id="1070" r:id="rId10"/>
    <p:sldId id="977" r:id="rId11"/>
    <p:sldId id="954" r:id="rId12"/>
    <p:sldId id="955" r:id="rId13"/>
    <p:sldId id="957" r:id="rId14"/>
    <p:sldId id="1071" r:id="rId15"/>
    <p:sldId id="958" r:id="rId16"/>
    <p:sldId id="1072" r:id="rId17"/>
    <p:sldId id="1073" r:id="rId18"/>
    <p:sldId id="1074" r:id="rId19"/>
    <p:sldId id="1075" r:id="rId20"/>
    <p:sldId id="1077" r:id="rId21"/>
    <p:sldId id="966" r:id="rId22"/>
    <p:sldId id="1067" r:id="rId23"/>
    <p:sldId id="1057" r:id="rId24"/>
    <p:sldId id="953" r:id="rId25"/>
    <p:sldId id="968" r:id="rId26"/>
    <p:sldId id="980" r:id="rId27"/>
    <p:sldId id="1068" r:id="rId28"/>
    <p:sldId id="972" r:id="rId29"/>
    <p:sldId id="973" r:id="rId30"/>
    <p:sldId id="1076" r:id="rId31"/>
    <p:sldId id="1043" r:id="rId32"/>
    <p:sldId id="1044" r:id="rId33"/>
    <p:sldId id="1045" r:id="rId34"/>
    <p:sldId id="1046" r:id="rId35"/>
    <p:sldId id="1078" r:id="rId36"/>
    <p:sldId id="1079" r:id="rId37"/>
    <p:sldId id="1081" r:id="rId38"/>
    <p:sldId id="1080" r:id="rId39"/>
    <p:sldId id="1050" r:id="rId40"/>
    <p:sldId id="1032" r:id="rId41"/>
    <p:sldId id="1033" r:id="rId42"/>
    <p:sldId id="1034" r:id="rId43"/>
    <p:sldId id="1035" r:id="rId44"/>
    <p:sldId id="1036" r:id="rId45"/>
    <p:sldId id="1037" r:id="rId46"/>
    <p:sldId id="1038" r:id="rId47"/>
    <p:sldId id="1039" r:id="rId48"/>
    <p:sldId id="1040" r:id="rId49"/>
  </p:sldIdLst>
  <p:sldSz cx="9144000" cy="6858000" type="screen4x3"/>
  <p:notesSz cx="7302500" cy="9586913"/>
  <p:custDataLst>
    <p:tags r:id="rId5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99"/>
    <a:srgbClr val="D5F1CF"/>
    <a:srgbClr val="FFFFCC"/>
    <a:srgbClr val="F6F5BD"/>
    <a:srgbClr val="CDF1C5"/>
    <a:srgbClr val="990000"/>
    <a:srgbClr val="F1C7C7"/>
    <a:srgbClr val="EDEA77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8" autoAdjust="0"/>
    <p:restoredTop sz="94921" autoAdjust="0"/>
  </p:normalViewPr>
  <p:slideViewPr>
    <p:cSldViewPr snapToObjects="1">
      <p:cViewPr varScale="1">
        <p:scale>
          <a:sx n="161" d="100"/>
          <a:sy n="161" d="100"/>
        </p:scale>
        <p:origin x="-120" y="-152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tags" Target="tags/tag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38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83169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8150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287183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3372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70373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92836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940440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3307391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3704780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55722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50800"/>
            <a:ext cx="2081212" cy="607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50800"/>
            <a:ext cx="6096000" cy="6075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5633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F5551B27-49BC-4291-80C6-707CDCF1D651}" type="slidenum">
              <a:rPr lang="en-US" sz="1000" smtClean="0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algn="ctr"/>
              <a:t>‹#›</a:t>
            </a:fld>
            <a:endParaRPr lang="en-US" sz="1000" b="0" dirty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94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Excel_Sheet1.xlsx"/><Relationship Id="rId6" Type="http://schemas.openxmlformats.org/officeDocument/2006/relationships/image" Target="../media/image1.png"/><Relationship Id="rId7" Type="http://schemas.openxmlformats.org/officeDocument/2006/relationships/oleObject" Target="../embeddings/oleObject2.bin"/><Relationship Id="rId8" Type="http://schemas.openxmlformats.org/officeDocument/2006/relationships/package" Target="../embeddings/Microsoft_Excel_Sheet2.xlsx"/><Relationship Id="rId9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3.bin"/><Relationship Id="rId5" Type="http://schemas.openxmlformats.org/officeDocument/2006/relationships/package" Target="../embeddings/Microsoft_Excel_Sheet3.xlsx"/><Relationship Id="rId6" Type="http://schemas.openxmlformats.org/officeDocument/2006/relationships/image" Target="../media/image1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Machine-Level Programming V:</a:t>
            </a:r>
            <a:br>
              <a:rPr lang="en-US" dirty="0" smtClean="0"/>
            </a:br>
            <a:r>
              <a:rPr lang="en-US" dirty="0" smtClean="0"/>
              <a:t>Advanced Topics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29, 2015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678738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Randal E. Bryant 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No way to specify limit on number of characters to read</a:t>
            </a:r>
          </a:p>
          <a:p>
            <a:pPr eaLnBrk="1" hangingPunct="1"/>
            <a:r>
              <a:rPr lang="en-US" dirty="0" smtClean="0"/>
              <a:t>Similar problems with other library functions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Segmentation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936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FF0000"/>
                </a:solidFill>
                <a:latin typeface="Calibri" pitchFamily="34" charset="0"/>
                <a:sym typeface="Wingding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sym typeface="Wingdings"/>
              </a:rPr>
              <a:t>is big enough?</a:t>
            </a:r>
            <a:endParaRPr lang="en-US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00000000004006cf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4006cf: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4006d3: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4006d6: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400680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4006db: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4006de:	e8 3d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400520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4006e3: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4006e7: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4006e8: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4006ec: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4006f1: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4006fa: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f6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buffer, but did not corrupt state</a:t>
            </a: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Segmentation Fault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78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 and corrupted return pointer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78729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62481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#3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$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24, %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gets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. . .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/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4006f1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4006f6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. . .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3340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012345678901234567890123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727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Overflowed buffer, corrupted return pointer, but program seems to work!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1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Buffer Overflow Stack Example #3 Explained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924175" y="1832820"/>
            <a:ext cx="4162425" cy="2582759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400600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%rsp,%rbp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shr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$0x3f,%rdx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40060a: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%rdx,%rax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40060d: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sar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400610: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jne    400614</a:t>
            </a:r>
            <a:endParaRPr lang="sk-SK" sz="18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400612: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pop    </a:t>
            </a:r>
            <a:r>
              <a:rPr lang="sk-SK" sz="1800" dirty="0">
                <a:latin typeface="Courier New" pitchFamily="49" charset="0"/>
                <a:ea typeface="MS Mincho" pitchFamily="49" charset="-128"/>
              </a:rPr>
              <a:t>%rbp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sk-SK" sz="1800" dirty="0">
                <a:latin typeface="Courier New" pitchFamily="49" charset="0"/>
                <a:ea typeface="MS Mincho" pitchFamily="49" charset="-128"/>
              </a:rPr>
              <a:t>  400613: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</a:rPr>
              <a:t>retq 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03525" y="1425919"/>
            <a:ext cx="2725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register_tm_clones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8208" y="2481496"/>
            <a:ext cx="1797050" cy="304800"/>
            <a:chOff x="2377022" y="2811289"/>
            <a:chExt cx="1797050" cy="304800"/>
          </a:xfrm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39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38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37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14400" y="5410200"/>
            <a:ext cx="53574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“Returns” to unrelated code</a:t>
            </a:r>
          </a:p>
          <a:p>
            <a:r>
              <a:rPr lang="en-US" sz="1800" dirty="0" smtClean="0">
                <a:latin typeface="Calibri" pitchFamily="34" charset="0"/>
              </a:rPr>
              <a:t>Lots of things happen, without modifying critical state</a:t>
            </a:r>
          </a:p>
          <a:p>
            <a:r>
              <a:rPr lang="en-US" sz="1800" dirty="0" smtClean="0">
                <a:latin typeface="Calibri" pitchFamily="34" charset="0"/>
              </a:rPr>
              <a:t>Eventually executes </a:t>
            </a:r>
            <a:r>
              <a:rPr lang="en-US" sz="1800" dirty="0" err="1" smtClean="0">
                <a:latin typeface="Courier"/>
                <a:cs typeface="Courier"/>
              </a:rPr>
              <a:t>retq</a:t>
            </a:r>
            <a:r>
              <a:rPr lang="en-US" sz="1800" b="0" dirty="0" smtClean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 pitchFamily="34" charset="0"/>
              </a:rPr>
              <a:t>back to </a:t>
            </a:r>
            <a:r>
              <a:rPr lang="en-US" sz="1800" dirty="0" smtClean="0">
                <a:latin typeface="Courier"/>
                <a:cs typeface="Courier"/>
              </a:rPr>
              <a:t>main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40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Courier New" pitchFamily="49" charset="0"/>
                  <a:cs typeface="+mn-cs"/>
                </a:rPr>
                <a:t>06</a:t>
              </a:r>
              <a:endParaRPr lang="en-US" sz="1800" dirty="0">
                <a:solidFill>
                  <a:srgbClr val="000000"/>
                </a:solidFill>
                <a:latin typeface="Courier New" pitchFamily="49" charset="0"/>
                <a:cs typeface="+mn-cs"/>
              </a:endParaRP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47907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Q</a:t>
            </a:r>
            <a:r>
              <a:rPr lang="en-US" sz="2000" dirty="0" smtClean="0"/>
              <a:t> </a:t>
            </a:r>
            <a:r>
              <a:rPr lang="en-US" sz="2000" dirty="0" smtClean="0"/>
              <a:t>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gets(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P(</a:t>
            </a:r>
            <a:r>
              <a:rPr lang="en-US" sz="1800" dirty="0">
                <a:latin typeface="Courier New" pitchFamily="49" charset="0"/>
              </a:rPr>
              <a:t>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Q(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30726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65575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365576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65579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0732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P</a:t>
              </a:r>
              <a:r>
                <a:rPr lang="en-US" sz="1800" b="0" dirty="0" smtClean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3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Q</a:t>
              </a:r>
              <a:r>
                <a:rPr lang="en-US" sz="1800" b="0" dirty="0" smtClean="0">
                  <a:latin typeface="Calibri" pitchFamily="34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30734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30735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65586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65587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0738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30739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0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741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 smtClean="0"/>
              <a:t>Distressingly common in real </a:t>
            </a:r>
            <a:r>
              <a:rPr lang="en-US" dirty="0" err="1" smtClean="0"/>
              <a:t>progams</a:t>
            </a:r>
            <a:endParaRPr lang="en-US" dirty="0" smtClean="0"/>
          </a:p>
          <a:p>
            <a:pPr lvl="1" eaLnBrk="1" hangingPunct="1"/>
            <a:r>
              <a:rPr lang="en-US" dirty="0" smtClean="0"/>
              <a:t>Programmers keep making the same mistakes </a:t>
            </a:r>
            <a:r>
              <a:rPr lang="en-US" dirty="0" smtClean="0">
                <a:sym typeface="Wingdings"/>
              </a:rPr>
              <a:t></a:t>
            </a:r>
          </a:p>
          <a:p>
            <a:pPr lvl="1" eaLnBrk="1" hangingPunct="1"/>
            <a:r>
              <a:rPr lang="en-US" dirty="0" smtClean="0">
                <a:sym typeface="Wingdings"/>
              </a:rPr>
              <a:t>Recent measures make these attacks much more difficult</a:t>
            </a:r>
            <a:endParaRPr lang="en-US" dirty="0" smtClean="0"/>
          </a:p>
          <a:p>
            <a:pPr eaLnBrk="1" hangingPunct="1"/>
            <a:r>
              <a:rPr lang="en-US" dirty="0" smtClean="0"/>
              <a:t>Examples across the decades</a:t>
            </a:r>
          </a:p>
          <a:p>
            <a:pPr lvl="1" eaLnBrk="1" hangingPunct="1"/>
            <a:r>
              <a:rPr lang="en-US" dirty="0" smtClean="0"/>
              <a:t>Original “Internet worm” (1988)</a:t>
            </a:r>
          </a:p>
          <a:p>
            <a:pPr lvl="1" eaLnBrk="1" hangingPunct="1"/>
            <a:r>
              <a:rPr lang="en-US" dirty="0" smtClean="0"/>
              <a:t>“IM wars” (1999)</a:t>
            </a:r>
          </a:p>
          <a:p>
            <a:pPr lvl="1" eaLnBrk="1" hangingPunct="1"/>
            <a:r>
              <a:rPr lang="en-US" dirty="0" smtClean="0"/>
              <a:t>Twilight hack on Wii (2000s)</a:t>
            </a:r>
          </a:p>
          <a:p>
            <a:pPr lvl="1" eaLnBrk="1" hangingPunct="1"/>
            <a:r>
              <a:rPr lang="en-US" dirty="0" smtClean="0"/>
              <a:t>… and many, many more</a:t>
            </a:r>
          </a:p>
          <a:p>
            <a:pPr eaLnBrk="1" hangingPunct="1"/>
            <a:r>
              <a:rPr lang="en-US" dirty="0" smtClean="0"/>
              <a:t>You will learn some of the tricks in </a:t>
            </a:r>
            <a:r>
              <a:rPr lang="en-US" dirty="0" err="1" smtClean="0"/>
              <a:t>attacklab</a:t>
            </a:r>
            <a:endParaRPr lang="en-US" dirty="0" smtClean="0"/>
          </a:p>
          <a:p>
            <a:pPr lvl="1" eaLnBrk="1" hangingPunct="1"/>
            <a:r>
              <a:rPr lang="en-US" dirty="0" smtClean="0"/>
              <a:t>Hopefully to convince you to never leave such holes in your programs!!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Exploited a few vulnerabilities to spread</a:t>
            </a:r>
          </a:p>
          <a:p>
            <a:pPr lvl="1" eaLnBrk="1" hangingPunct="1"/>
            <a:r>
              <a:rPr lang="en-US" dirty="0" smtClean="0"/>
              <a:t>Early versions of the finger server (</a:t>
            </a:r>
            <a:r>
              <a:rPr lang="en-US" dirty="0" err="1" smtClean="0"/>
              <a:t>fingerd</a:t>
            </a:r>
            <a:r>
              <a:rPr lang="en-US" dirty="0" smtClean="0"/>
              <a:t>) used </a:t>
            </a:r>
            <a:r>
              <a:rPr lang="en-US" b="1" dirty="0" smtClean="0">
                <a:latin typeface="Courier New" pitchFamily="49" charset="0"/>
              </a:rPr>
              <a:t>gets()</a:t>
            </a:r>
            <a:r>
              <a:rPr lang="en-US" b="1" dirty="0" smtClean="0"/>
              <a:t> </a:t>
            </a:r>
            <a:r>
              <a:rPr lang="en-US" dirty="0" smtClean="0"/>
              <a:t>to read the argument sent by the client: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 </a:t>
            </a:r>
            <a:r>
              <a:rPr lang="en-US" b="1" dirty="0" err="1" smtClean="0">
                <a:latin typeface="Courier New" pitchFamily="49" charset="0"/>
              </a:rPr>
              <a:t>droh@cs.cmu.edu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/>
            <a:r>
              <a:rPr lang="en-US" dirty="0" smtClean="0"/>
              <a:t>Worm attacked </a:t>
            </a:r>
            <a:r>
              <a:rPr lang="en-US" dirty="0" err="1" smtClean="0"/>
              <a:t>fingerd</a:t>
            </a:r>
            <a:r>
              <a:rPr lang="en-US" dirty="0" smtClean="0"/>
              <a:t> server by sending phony argument:</a:t>
            </a:r>
          </a:p>
          <a:p>
            <a:pPr lvl="2" eaLnBrk="1" hangingPunct="1"/>
            <a:r>
              <a:rPr lang="en-US" b="1" dirty="0" smtClean="0">
                <a:latin typeface="Courier New" pitchFamily="49" charset="0"/>
              </a:rPr>
              <a:t>finger</a:t>
            </a:r>
            <a:r>
              <a:rPr lang="en-US" b="1" i="1" dirty="0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 smtClean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 smtClean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</a:t>
            </a:r>
            <a:r>
              <a:rPr lang="en-US" dirty="0" smtClean="0"/>
              <a:t>nvaded ~6000 computers in hours (10% of the Internet </a:t>
            </a:r>
            <a:r>
              <a:rPr lang="en-US" dirty="0" smtClean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ee June 1989 article in </a:t>
            </a:r>
            <a:r>
              <a:rPr lang="en-US" i="1" dirty="0" smtClean="0">
                <a:sym typeface="Wingdings"/>
              </a:rPr>
              <a:t>Comm. of the ACM</a:t>
            </a:r>
            <a:endParaRPr lang="en-US" i="1" dirty="0" smtClean="0"/>
          </a:p>
          <a:p>
            <a:pPr lvl="1" eaLnBrk="1" hangingPunct="1"/>
            <a:r>
              <a:rPr lang="en-US" dirty="0"/>
              <a:t>t</a:t>
            </a:r>
            <a:r>
              <a:rPr lang="en-US" dirty="0" smtClean="0"/>
              <a:t>he young author of the worm was prosecuted…</a:t>
            </a:r>
          </a:p>
          <a:p>
            <a:pPr lvl="1" eaLnBrk="1" hangingPunct="1"/>
            <a:r>
              <a:rPr lang="en-US" dirty="0" smtClean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13797230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July, 1999</a:t>
            </a:r>
          </a:p>
          <a:p>
            <a:pPr lvl="1" eaLnBrk="1" hangingPunct="1"/>
            <a:r>
              <a:rPr lang="en-US" dirty="0" smtClean="0"/>
              <a:t>Microsoft launches MSN Messenger (instant messaging system).</a:t>
            </a:r>
          </a:p>
          <a:p>
            <a:pPr lvl="1" eaLnBrk="1" hangingPunct="1"/>
            <a:r>
              <a:rPr lang="en-US" dirty="0" smtClean="0"/>
              <a:t>Messenger clients can access popular AOL Instant Messaging Service (AIM) servers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</a:t>
            </a:r>
          </a:p>
          <a:p>
            <a:pPr lvl="2" eaLnBrk="1" hangingPunct="1"/>
            <a:r>
              <a:rPr lang="en-US" dirty="0" smtClean="0"/>
              <a:t>At least 13 such skirmishes</a:t>
            </a:r>
          </a:p>
          <a:p>
            <a:pPr lvl="1" eaLnBrk="1" hangingPunct="1"/>
            <a:r>
              <a:rPr lang="en-US" dirty="0" smtClean="0"/>
              <a:t>What was really happening?</a:t>
            </a:r>
          </a:p>
          <a:p>
            <a:pPr lvl="2" eaLnBrk="1" hangingPunct="1"/>
            <a:r>
              <a:rPr lang="en-US" dirty="0" smtClean="0"/>
              <a:t>AOL had discovered a buffer </a:t>
            </a:r>
            <a:r>
              <a:rPr lang="en-US" dirty="0"/>
              <a:t>overflow bug in </a:t>
            </a:r>
            <a:r>
              <a:rPr lang="en-US" dirty="0" smtClean="0"/>
              <a:t>their own AIM </a:t>
            </a:r>
            <a:r>
              <a:rPr lang="en-US" dirty="0"/>
              <a:t>clients</a:t>
            </a:r>
          </a:p>
          <a:p>
            <a:pPr lvl="2" eaLnBrk="1" hangingPunct="1"/>
            <a:r>
              <a:rPr lang="en-US" dirty="0" smtClean="0"/>
              <a:t>They exploited it to detect and block Microsoft: the exploit code returned a </a:t>
            </a:r>
            <a:r>
              <a:rPr lang="en-US" dirty="0"/>
              <a:t>4-byte signature (the bytes at some location in the AIM client) to </a:t>
            </a:r>
            <a:r>
              <a:rPr lang="en-US" dirty="0" smtClean="0"/>
              <a:t>server</a:t>
            </a:r>
            <a:endParaRPr lang="en-US" dirty="0"/>
          </a:p>
          <a:p>
            <a:pPr lvl="2" eaLnBrk="1" hangingPunct="1"/>
            <a:r>
              <a:rPr lang="en-US" dirty="0"/>
              <a:t>When Microsoft changed code to match signature, AOL changed signature </a:t>
            </a:r>
            <a:r>
              <a:rPr lang="en-US" dirty="0" smtClean="0"/>
              <a:t>location</a:t>
            </a:r>
            <a:endParaRPr lang="en-US" dirty="0"/>
          </a:p>
          <a:p>
            <a:pPr lvl="2"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Worm: A program that</a:t>
            </a:r>
          </a:p>
          <a:p>
            <a:pPr lvl="1" eaLnBrk="1" hangingPunct="1"/>
            <a:r>
              <a:rPr lang="en-US" dirty="0" smtClean="0"/>
              <a:t>Can run by itself</a:t>
            </a:r>
          </a:p>
          <a:p>
            <a:pPr lvl="1" eaLnBrk="1" hangingPunct="1"/>
            <a:r>
              <a:rPr lang="en-US" dirty="0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Virus: Code that</a:t>
            </a:r>
          </a:p>
          <a:p>
            <a:pPr lvl="1" eaLnBrk="1" hangingPunct="1"/>
            <a:r>
              <a:rPr lang="en-US" dirty="0" smtClean="0"/>
              <a:t>Adds itself to other programs</a:t>
            </a:r>
          </a:p>
          <a:p>
            <a:pPr lvl="1" eaLnBrk="1" hangingPunct="1"/>
            <a:r>
              <a:rPr lang="en-US" dirty="0" smtClean="0"/>
              <a:t>Does not run independently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Both are (usually) designed to spread among computers and to wreak havoc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OK, 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Avoid overflow vulnerabilities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Employ system-level protections</a:t>
            </a:r>
          </a:p>
          <a:p>
            <a:pPr lvl="2" eaLnBrk="1" hangingPunct="1"/>
            <a:endParaRPr lang="en-US" dirty="0" smtClean="0"/>
          </a:p>
          <a:p>
            <a:pPr eaLnBrk="1" hangingPunct="1"/>
            <a:r>
              <a:rPr lang="en-US" dirty="0" smtClean="0"/>
              <a:t>Have compiler use “stack canaries”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Shifts stack addresses for entire program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lvl="1" eaLnBrk="1" hangingPunct="1"/>
            <a:r>
              <a:rPr lang="en-US" dirty="0" smtClean="0"/>
              <a:t>E.g.: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 smtClean="0"/>
              <a:t>Stack repositioned each time program executes</a:t>
            </a:r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Worksheet" r:id="rId5" imgW="31750000" imgH="25400" progId="Excel.Sheet.12">
                  <p:embed/>
                </p:oleObj>
              </mc:Choice>
              <mc:Fallback>
                <p:oleObj name="Worksheet" r:id="rId5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2818118"/>
              </p:ext>
            </p:extLst>
          </p:nvPr>
        </p:nvGraphicFramePr>
        <p:xfrm>
          <a:off x="357198" y="48768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Worksheet" r:id="rId8" imgW="6553200" imgH="203200" progId="Excel.Sheet.12">
                  <p:embed/>
                </p:oleObj>
              </mc:Choice>
              <mc:Fallback>
                <p:oleObj name="Worksheet" r:id="rId8" imgW="6553200" imgH="203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198" y="48768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  <a:endParaRPr kumimoji="0" lang="en-US" sz="1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ea typeface="Calibri Bold" charset="0"/>
                <a:cs typeface="Courier New"/>
                <a:sym typeface="Calibri Bold" charset="0"/>
              </a:endParaRP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 smtClean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 smtClean="0">
                  <a:latin typeface="Calibri" pitchFamily="34" charset="0"/>
                  <a:cs typeface="+mn-cs"/>
                </a:rPr>
                <a:t>B?</a:t>
              </a: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 smtClean="0">
                  <a:latin typeface="Calibri" pitchFamily="34" charset="0"/>
                </a:rPr>
                <a:t>B?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052887" cy="5224462"/>
          </a:xfrm>
        </p:spPr>
        <p:txBody>
          <a:bodyPr/>
          <a:lstStyle/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r>
              <a:rPr lang="en-US" dirty="0" smtClean="0"/>
              <a:t>Stack marked as non-executable</a:t>
            </a:r>
          </a:p>
          <a:p>
            <a:pPr lvl="1" eaLnBrk="1" hangingPunct="1"/>
            <a:endParaRPr lang="en-US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Worksheet" r:id="rId5" imgW="31750000" imgH="25400" progId="Excel.Sheet.12">
                  <p:embed/>
                </p:oleObj>
              </mc:Choice>
              <mc:Fallback>
                <p:oleObj name="Worksheet" r:id="rId5" imgW="31750000" imgH="25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P</a:t>
              </a:r>
              <a:r>
                <a:rPr lang="en-US" sz="1800" b="0" dirty="0" smtClean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smtClean="0">
                  <a:latin typeface="Courier New" pitchFamily="49" charset="0"/>
                </a:rPr>
                <a:t>Q</a:t>
              </a:r>
              <a:r>
                <a:rPr lang="en-US" sz="1800" b="0" dirty="0" smtClean="0">
                  <a:latin typeface="Calibri" pitchFamily="34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as needed</a:t>
            </a:r>
          </a:p>
          <a:p>
            <a:pPr lvl="1"/>
            <a:r>
              <a:rPr lang="en-US" dirty="0" smtClean="0"/>
              <a:t>When call  </a:t>
            </a:r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calloc</a:t>
            </a:r>
            <a:r>
              <a:rPr lang="en-US" dirty="0" smtClean="0"/>
              <a:t>(), 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global </a:t>
            </a:r>
            <a:r>
              <a:rPr lang="en-US" dirty="0" err="1" smtClean="0"/>
              <a:t>vars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, string constants</a:t>
            </a:r>
          </a:p>
          <a:p>
            <a:r>
              <a:rPr lang="en-US" dirty="0" smtClean="0"/>
              <a:t>Text  / Shared Libraries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 smtClean="0">
                <a:latin typeface="Calibri" pitchFamily="34" charset="0"/>
              </a:rPr>
              <a:t>Hex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4456982" y="914400"/>
            <a:ext cx="24010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00007FFFFFFFFFFF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5842202" y="6412468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000000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04775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5842202" y="616958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dirty="0" smtClean="0">
                <a:latin typeface="Courier New" pitchFamily="49" charset="0"/>
              </a:rPr>
              <a:t>400000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42875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18916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104775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43510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Now the default (disabled earlier)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01234567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40072f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sub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endParaRPr lang="sk-SK" sz="1800" dirty="0">
              <a:solidFill>
                <a:srgbClr val="FF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400741: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  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  400761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je 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400763:	</a:t>
            </a:r>
            <a:r>
              <a:rPr lang="sk-SK" sz="1800" dirty="0" smtClean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callq  </a:t>
            </a: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add    </a:t>
            </a: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</a:t>
            </a:r>
            <a:r>
              <a:rPr lang="sk-SK" sz="1800" dirty="0" smtClean="0">
                <a:latin typeface="Courier New" pitchFamily="49" charset="0"/>
                <a:ea typeface="MS Mincho" pitchFamily="49" charset="-128"/>
                <a:cs typeface="+mn-cs"/>
              </a:rPr>
              <a:t>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181600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5044683"/>
            <a:ext cx="6473825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# Retrieve from stack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%fs:40,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    # Compare to canary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L6               # If same, OK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.L6: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</a:t>
            </a:r>
            <a:r>
              <a:rPr lang="en-US" sz="1800" b="0" dirty="0" smtClean="0">
                <a:latin typeface="Calibri" pitchFamily="34" charset="0"/>
                <a:cs typeface="+mn-cs"/>
              </a:rPr>
              <a:t>Address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33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32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31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After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(8 bytes)</a:t>
            </a:r>
            <a:endParaRPr lang="en-US" sz="1800" b="0" dirty="0">
              <a:latin typeface="Calibri" pitchFamily="34" charset="0"/>
              <a:cs typeface="+mn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00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36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35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 smtClean="0">
                  <a:latin typeface="Courier New" pitchFamily="49" charset="0"/>
                  <a:cs typeface="+mn-cs"/>
                </a:rPr>
                <a:t>34</a:t>
              </a:r>
              <a:endParaRPr lang="en-US" sz="1800" dirty="0">
                <a:latin typeface="Courier New" pitchFamily="49" charset="0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Input: </a:t>
            </a:r>
            <a:r>
              <a:rPr lang="en-US" sz="1800" i="1" dirty="0" smtClean="0">
                <a:latin typeface="Calibri" pitchFamily="34" charset="0"/>
              </a:rPr>
              <a:t>0123456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Return-Oriented Programming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 (for hackers)</a:t>
            </a:r>
          </a:p>
          <a:p>
            <a:pPr lvl="1"/>
            <a:r>
              <a:rPr lang="en-US" dirty="0" smtClean="0"/>
              <a:t>Stack randomization makes it hard to predict buffer location</a:t>
            </a:r>
          </a:p>
          <a:p>
            <a:pPr lvl="1"/>
            <a:r>
              <a:rPr lang="en-US" dirty="0" smtClean="0"/>
              <a:t>Marking stack </a:t>
            </a:r>
            <a:r>
              <a:rPr lang="en-US" dirty="0" err="1" smtClean="0"/>
              <a:t>nonexecutable</a:t>
            </a:r>
            <a:r>
              <a:rPr lang="en-US" dirty="0" smtClean="0"/>
              <a:t> makes it hard to insert binary code</a:t>
            </a:r>
          </a:p>
          <a:p>
            <a:r>
              <a:rPr lang="en-US" dirty="0" smtClean="0"/>
              <a:t>Alternative Strategy</a:t>
            </a:r>
          </a:p>
          <a:p>
            <a:pPr lvl="1"/>
            <a:r>
              <a:rPr lang="en-US" dirty="0" smtClean="0"/>
              <a:t>Use existing code</a:t>
            </a:r>
          </a:p>
          <a:p>
            <a:pPr lvl="2"/>
            <a:r>
              <a:rPr lang="en-US" dirty="0" smtClean="0"/>
              <a:t>E.g., library code from </a:t>
            </a:r>
            <a:r>
              <a:rPr lang="en-US" dirty="0" err="1" smtClean="0"/>
              <a:t>stdlib</a:t>
            </a:r>
            <a:endParaRPr lang="en-US" dirty="0" smtClean="0"/>
          </a:p>
          <a:p>
            <a:pPr lvl="1"/>
            <a:r>
              <a:rPr lang="en-US" dirty="0" smtClean="0"/>
              <a:t>String together fragments to achieve overall desired outcome</a:t>
            </a:r>
          </a:p>
          <a:p>
            <a:pPr lvl="1"/>
            <a:r>
              <a:rPr lang="en-US" i="1" dirty="0" smtClean="0"/>
              <a:t>Does not overcome stack canaries</a:t>
            </a:r>
          </a:p>
          <a:p>
            <a:r>
              <a:rPr lang="en-US" dirty="0" smtClean="0"/>
              <a:t>Construct program from </a:t>
            </a:r>
            <a:r>
              <a:rPr lang="en-US" i="1" dirty="0" smtClean="0"/>
              <a:t>gadgets</a:t>
            </a:r>
            <a:endParaRPr lang="en-US" dirty="0" smtClean="0"/>
          </a:p>
          <a:p>
            <a:pPr lvl="1"/>
            <a:r>
              <a:rPr lang="en-US" dirty="0" smtClean="0"/>
              <a:t>Sequence of instructions ending in </a:t>
            </a:r>
            <a:r>
              <a:rPr lang="en-US" b="1" dirty="0" smtClean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ncoded by single byte </a:t>
            </a:r>
            <a:r>
              <a:rPr lang="en-US" b="1" dirty="0" smtClean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 smtClean="0">
                <a:latin typeface="Calibri"/>
                <a:cs typeface="Calibri"/>
              </a:rPr>
              <a:t>Code is executable</a:t>
            </a: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Example #1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 smtClean="0"/>
              <a:t>Use tail end of existing functions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 smtClean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(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long a, long b, long c) {       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                                                 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return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F99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</a:t>
              </a:r>
              <a:endParaRPr lang="ro-RO" sz="1600" dirty="0">
                <a:latin typeface="Courier New" pitchFamily="49" charset="0"/>
                <a:ea typeface="MS Mincho" pitchFamily="49" charset="-128"/>
              </a:endParaRP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:  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0f af fe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imul %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rsi,%rdi         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4004d4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: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48 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8d 04 17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lea (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%rdi,%rdx,1),%rax                                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 4004d8</a:t>
              </a: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:  </a:t>
              </a:r>
              <a:r>
                <a:rPr lang="ro-RO" sz="1600" dirty="0" smtClean="0">
                  <a:latin typeface="Courier New" pitchFamily="49" charset="0"/>
                  <a:ea typeface="MS Mincho" pitchFamily="49" charset="-128"/>
                </a:rPr>
                <a:t>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 smtClean="0">
                  <a:latin typeface="Calibri" pitchFamily="34" charset="0"/>
                </a:rPr>
                <a:t>rax</a:t>
              </a:r>
              <a:r>
                <a:rPr lang="en-US" sz="1800" dirty="0" smtClean="0">
                  <a:latin typeface="Calibri" pitchFamily="34" charset="0"/>
                </a:rPr>
                <a:t> 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 smtClean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 smtClean="0">
                  <a:latin typeface="Calibri" pitchFamily="34" charset="0"/>
                  <a:sym typeface="Wingdings"/>
                </a:rPr>
                <a:t>rdx</a:t>
              </a:r>
              <a:endParaRPr lang="en-US" sz="1800" dirty="0" smtClean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Gadget address = </a:t>
            </a:r>
            <a:r>
              <a:rPr lang="en-US" sz="1800" dirty="0" smtClean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Example #2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 smtClean="0"/>
              <a:t>Repurpose byte codes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:  c7 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07 d4 48 89 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c7  </a:t>
            </a:r>
            <a:r>
              <a:rPr lang="da-DK" sz="1600" dirty="0" err="1" smtClean="0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  $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</a:t>
            </a:r>
            <a:r>
              <a:rPr lang="da-DK" sz="1600" dirty="0" smtClean="0">
                <a:latin typeface="Courier New" pitchFamily="49" charset="0"/>
                <a:ea typeface="MS Mincho" pitchFamily="49" charset="-128"/>
              </a:rPr>
              <a:t>:  c3                 </a:t>
            </a:r>
            <a:r>
              <a:rPr lang="da-DK" sz="1600" dirty="0" err="1" smtClean="0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rdi</a:t>
            </a: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800" dirty="0" smtClean="0">
                <a:latin typeface="Calibri" pitchFamily="34" charset="0"/>
                <a:sym typeface="Wingdings"/>
              </a:rPr>
              <a:t> </a:t>
            </a:r>
            <a:r>
              <a:rPr lang="en-US" sz="1800" dirty="0" err="1" smtClean="0">
                <a:latin typeface="Calibri" pitchFamily="34" charset="0"/>
                <a:sym typeface="Wingdings"/>
              </a:rPr>
              <a:t>rax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Gadget address = </a:t>
            </a:r>
            <a:r>
              <a:rPr lang="en-US" sz="1800" dirty="0" smtClean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Encodes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 smtClean="0">
                <a:latin typeface="Courier New"/>
                <a:cs typeface="Courier New"/>
              </a:rPr>
              <a:t>rax</a:t>
            </a:r>
            <a:r>
              <a:rPr lang="en-US" sz="1800" dirty="0" smtClean="0">
                <a:latin typeface="Courier New"/>
                <a:cs typeface="Courier New"/>
              </a:rPr>
              <a:t>, %</a:t>
            </a:r>
            <a:r>
              <a:rPr lang="en-US" sz="1800" dirty="0" err="1" smtClean="0">
                <a:latin typeface="Courier New"/>
                <a:cs typeface="Courier New"/>
              </a:rPr>
              <a:t>rdi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ROP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 smtClean="0"/>
              <a:t>Trigger with </a:t>
            </a:r>
            <a:r>
              <a:rPr lang="en-US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instruction</a:t>
            </a:r>
          </a:p>
          <a:p>
            <a:pPr lvl="1"/>
            <a:r>
              <a:rPr lang="en-US" dirty="0" smtClean="0"/>
              <a:t>Will start executing Gadget 1</a:t>
            </a:r>
          </a:p>
          <a:p>
            <a:r>
              <a:rPr lang="en-US" dirty="0" smtClean="0"/>
              <a:t>Final </a:t>
            </a:r>
            <a:r>
              <a:rPr lang="en-US" dirty="0" smtClean="0">
                <a:latin typeface="Courier New"/>
                <a:cs typeface="Courier New"/>
              </a:rPr>
              <a:t>ret</a:t>
            </a:r>
            <a:r>
              <a:rPr lang="en-US" dirty="0" smtClean="0"/>
              <a:t> in each gadget will start next one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 smtClean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 smtClean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</a:t>
              </a:r>
              <a:r>
                <a:rPr lang="en-US" sz="1200" dirty="0" smtClean="0">
                  <a:solidFill>
                    <a:schemeClr val="tx1"/>
                  </a:solidFill>
                  <a:latin typeface="Courier New"/>
                  <a:cs typeface="Courier New"/>
                </a:rPr>
                <a:t>3</a:t>
              </a:r>
              <a:endParaRPr lang="en-US" sz="1200" dirty="0">
                <a:solidFill>
                  <a:schemeClr val="tx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 smtClean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 smtClean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  <a:endParaRPr lang="en-US" sz="1200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/>
                  <a:cs typeface="Calibri"/>
                </a:rPr>
                <a:t>Stack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 smtClean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639762"/>
                <a:gridCol w="320675"/>
                <a:gridCol w="320675"/>
                <a:gridCol w="320675"/>
                <a:gridCol w="320675"/>
                <a:gridCol w="639763"/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791200" cy="479875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</a:t>
            </a:r>
            <a:r>
              <a:rPr lang="fi-FI" sz="1800" dirty="0" smtClean="0">
                <a:latin typeface="Courier New" pitchFamily="49" charset="0"/>
              </a:rPr>
              <a:t> /* 16 </a:t>
            </a:r>
            <a:r>
              <a:rPr lang="fi-FI" sz="1800" dirty="0">
                <a:latin typeface="Courier New" pitchFamily="49" charset="0"/>
              </a:rPr>
              <a:t>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</a:t>
            </a:r>
            <a:r>
              <a:rPr lang="fi-FI" sz="1800" dirty="0" smtClean="0">
                <a:latin typeface="Courier New" pitchFamily="49" charset="0"/>
              </a:rPr>
              <a:t>/</a:t>
            </a:r>
            <a:r>
              <a:rPr lang="fi-FI" sz="1800" dirty="0">
                <a:latin typeface="Courier New" pitchFamily="49" charset="0"/>
              </a:rPr>
              <a:t>*  </a:t>
            </a:r>
            <a:r>
              <a:rPr lang="fi-FI" sz="1800" dirty="0" smtClean="0">
                <a:latin typeface="Courier New" pitchFamily="49" charset="0"/>
              </a:rPr>
              <a:t>2 </a:t>
            </a:r>
            <a:r>
              <a:rPr lang="fi-FI" sz="1800" dirty="0">
                <a:latin typeface="Courier New" pitchFamily="49" charset="0"/>
              </a:rPr>
              <a:t>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*p1, *p2, *p3, *p4;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p1 = malloc(1L &lt;&lt; 28)</a:t>
            </a:r>
            <a:r>
              <a:rPr lang="fi-FI" sz="1800" dirty="0" smtClean="0">
                <a:latin typeface="Courier New" pitchFamily="49" charset="0"/>
              </a:rPr>
              <a:t>; /* 256 MB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p2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p3 = malloc(1L &lt;&lt; 32)</a:t>
            </a:r>
            <a:r>
              <a:rPr lang="fi-FI" sz="1800" dirty="0" smtClean="0">
                <a:latin typeface="Courier New" pitchFamily="49" charset="0"/>
              </a:rPr>
              <a:t>; /*   4 GB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p4 = malloc(1L &lt;&lt; 8)</a:t>
            </a:r>
            <a:r>
              <a:rPr lang="fi-FI" sz="1800" dirty="0" smtClean="0">
                <a:latin typeface="Courier New" pitchFamily="49" charset="0"/>
              </a:rPr>
              <a:t>;  /* 256  B */</a:t>
            </a:r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319837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58000" y="104195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858000" y="117157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7581900" y="155257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858000" y="23129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58000" y="37338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 smtClean="0">
                <a:latin typeface="Calibri" pitchFamily="34" charset="0"/>
              </a:rPr>
              <a:t>Libraries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 smtClean="0"/>
              <a:t>Which byte </a:t>
            </a:r>
            <a:r>
              <a:rPr lang="en-US" dirty="0"/>
              <a:t>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 smtClean="0"/>
              <a:t>Sparc</a:t>
            </a:r>
            <a:endParaRPr lang="en-US" dirty="0"/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x86, ARM Android and IOS</a:t>
            </a:r>
          </a:p>
          <a:p>
            <a:r>
              <a:rPr lang="en-US" dirty="0" smtClean="0"/>
              <a:t>Bi </a:t>
            </a:r>
            <a:r>
              <a:rPr lang="en-US" dirty="0" err="1" smtClean="0"/>
              <a:t>Endian</a:t>
            </a:r>
            <a:endParaRPr lang="en-US" dirty="0" smtClean="0"/>
          </a:p>
          <a:p>
            <a:pPr lvl="1"/>
            <a:r>
              <a:rPr lang="en-US" dirty="0" smtClean="0"/>
              <a:t>Can be configured either way</a:t>
            </a:r>
          </a:p>
          <a:p>
            <a:pPr lvl="1"/>
            <a:r>
              <a:rPr lang="en-US" dirty="0" smtClean="0"/>
              <a:t>ARM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676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5726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676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8160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  <a:endParaRPr lang="en-US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Summary of Compound Types in C</a:t>
            </a:r>
            <a:endParaRPr 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</a:t>
            </a:r>
            <a:r>
              <a:rPr lang="en-US" dirty="0" smtClean="0"/>
              <a:t>requirement</a:t>
            </a:r>
          </a:p>
          <a:p>
            <a:pPr marL="552450" lvl="1"/>
            <a:r>
              <a:rPr lang="en-US" dirty="0" smtClean="0"/>
              <a:t>Pointer </a:t>
            </a:r>
            <a:r>
              <a:rPr lang="en-US" dirty="0"/>
              <a:t>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667000" y="4038600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667000" y="3499005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667000" y="207327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667000" y="2438400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152400" y="206692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local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0x00007ffe4d3be87c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p1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0x00007f7262a1e010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p3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0x00007f7162a1d010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p4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0x000000008359d120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0x000000008359d010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 smtClean="0">
                <a:latin typeface="Courier New" pitchFamily="49" charset="0"/>
              </a:rPr>
              <a:t>big_array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0x0000000080601060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0x0000000000601060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</a:t>
            </a:r>
            <a:r>
              <a:rPr lang="en-US" sz="1800" dirty="0" smtClean="0">
                <a:latin typeface="Courier New" pitchFamily="49" charset="0"/>
              </a:rPr>
              <a:t>0x000000000040060c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0x0000000000400590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0382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58000" y="160020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 smtClean="0">
                <a:latin typeface="Calibri" pitchFamily="34" charset="0"/>
              </a:rPr>
              <a:t>Heap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7581900" y="2209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34000" y="1752600"/>
            <a:ext cx="1544638" cy="3303759"/>
            <a:chOff x="4841481" y="1752600"/>
            <a:chExt cx="2037157" cy="3303759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V="1">
              <a:off x="4876800" y="1752600"/>
              <a:ext cx="2001838" cy="7620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4876800" y="2073275"/>
              <a:ext cx="2001838" cy="746125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>
              <a:off x="4870380" y="3066106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841481" y="3398065"/>
              <a:ext cx="2008258" cy="16582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Recall: Memory </a:t>
            </a:r>
            <a:r>
              <a:rPr lang="en-US" b="1" dirty="0"/>
              <a:t>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 smtClean="0"/>
              <a:t>Result </a:t>
            </a:r>
            <a:r>
              <a:rPr lang="en-US" dirty="0"/>
              <a:t>is </a:t>
            </a:r>
            <a:r>
              <a:rPr lang="en-US" dirty="0" smtClean="0"/>
              <a:t>system specific</a:t>
            </a:r>
            <a:endParaRPr lang="en-US" dirty="0"/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➙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(6)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 smtClean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➙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3.14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fun(6)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➙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  <a:endParaRPr lang="en-US" sz="1800" dirty="0">
              <a:solidFill>
                <a:schemeClr val="tx1"/>
              </a:solidFill>
              <a:latin typeface="Courier New" charset="0"/>
              <a:ea typeface="Monaco" charset="0"/>
              <a:cs typeface="Monaco" charset="0"/>
              <a:sym typeface="Courier Ne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7338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8006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2004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092195"/>
              </p:ext>
            </p:extLst>
          </p:nvPr>
        </p:nvGraphicFramePr>
        <p:xfrm>
          <a:off x="2514600" y="3733800"/>
          <a:ext cx="2070100" cy="2667000"/>
        </p:xfrm>
        <a:graphic>
          <a:graphicData uri="http://schemas.openxmlformats.org/drawingml/2006/table">
            <a:tbl>
              <a:tblPr/>
              <a:tblGrid>
                <a:gridCol w="1638300"/>
                <a:gridCol w="431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ourier New"/>
                          <a:sym typeface="Monaco" charset="0"/>
                        </a:rPr>
                        <a:t>?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48768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4864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Generally called a “buffer overflow”</a:t>
            </a:r>
          </a:p>
          <a:p>
            <a:pPr lvl="1" eaLnBrk="1" hangingPunct="1"/>
            <a:r>
              <a:rPr lang="en-US" dirty="0"/>
              <a:t>w</a:t>
            </a:r>
            <a:r>
              <a:rPr lang="en-US" dirty="0" smtClean="0"/>
              <a:t>hen exceeding the memory size allocated for an array</a:t>
            </a:r>
          </a:p>
          <a:p>
            <a:pPr eaLnBrk="1" hangingPunct="1"/>
            <a:r>
              <a:rPr lang="en-US" dirty="0" smtClean="0"/>
              <a:t>Why a big deal?</a:t>
            </a:r>
          </a:p>
          <a:p>
            <a:pPr lvl="1" eaLnBrk="1" hangingPunct="1"/>
            <a:r>
              <a:rPr lang="en-US" dirty="0" smtClean="0"/>
              <a:t>It’s the #1 technical cause of security vulnerabilities</a:t>
            </a:r>
          </a:p>
          <a:p>
            <a:pPr lvl="2" eaLnBrk="1" hangingPunct="1"/>
            <a:r>
              <a:rPr lang="en-US" dirty="0" smtClean="0"/>
              <a:t>#1 overall cause is social engineering / user ignorance</a:t>
            </a:r>
          </a:p>
          <a:p>
            <a:pPr eaLnBrk="1" hangingPunct="1"/>
            <a:r>
              <a:rPr lang="en-US" dirty="0" smtClean="0"/>
              <a:t>Most common form</a:t>
            </a:r>
            <a:endParaRPr lang="en-US" dirty="0"/>
          </a:p>
          <a:p>
            <a:pPr lvl="1" eaLnBrk="1" hangingPunct="1"/>
            <a:r>
              <a:rPr lang="en-US" dirty="0" smtClean="0"/>
              <a:t>Unchecked lengths on string inputs</a:t>
            </a:r>
          </a:p>
          <a:p>
            <a:pPr lvl="1" eaLnBrk="1" hangingPunct="1"/>
            <a:r>
              <a:rPr lang="en-US" dirty="0" smtClean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</a:t>
            </a:r>
            <a:r>
              <a:rPr lang="en-US" dirty="0" smtClean="0"/>
              <a:t>ometimes referred to as stack smashing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27397</TotalTime>
  <Words>3759</Words>
  <Application>Microsoft Macintosh PowerPoint</Application>
  <PresentationFormat>On-screen Show (4:3)</PresentationFormat>
  <Paragraphs>1036</Paragraphs>
  <Slides>47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template2007</vt:lpstr>
      <vt:lpstr>Title Only</vt:lpstr>
      <vt:lpstr>Worksheet</vt:lpstr>
      <vt:lpstr>Machine-Level Programming V: Advanced Topics  15-213: Introduction to Computer Systems 9th Lecture, Sep. 29, 2015</vt:lpstr>
      <vt:lpstr>Today</vt:lpstr>
      <vt:lpstr>x86-64 Linux Memory Layout</vt:lpstr>
      <vt:lpstr>Memory Allocation Example</vt:lpstr>
      <vt:lpstr>x86-64 Example Addresses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Stack Example #1</vt:lpstr>
      <vt:lpstr>Buffer Overflow Stack Example #2</vt:lpstr>
      <vt:lpstr>Buffer Overflow Stack Example #3</vt:lpstr>
      <vt:lpstr>Buffer Overflow Stack Example #3 Explained</vt:lpstr>
      <vt:lpstr>Code Injection Attacks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Aside: Worms and Viruses</vt:lpstr>
      <vt:lpstr>OK, 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Sun</vt:lpstr>
      <vt:lpstr>Byte Ordering on x86-64</vt:lpstr>
      <vt:lpstr>Summary of Compound Types in 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435</cp:revision>
  <cp:lastPrinted>2014-09-23T07:19:34Z</cp:lastPrinted>
  <dcterms:created xsi:type="dcterms:W3CDTF">2012-10-15T22:47:51Z</dcterms:created>
  <dcterms:modified xsi:type="dcterms:W3CDTF">2015-09-29T19:14:49Z</dcterms:modified>
</cp:coreProperties>
</file>