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6"/>
  </p:notesMasterIdLst>
  <p:handoutMasterIdLst>
    <p:handoutMasterId r:id="rId47"/>
  </p:handoutMasterIdLst>
  <p:sldIdLst>
    <p:sldId id="542" r:id="rId2"/>
    <p:sldId id="645" r:id="rId3"/>
    <p:sldId id="580" r:id="rId4"/>
    <p:sldId id="581" r:id="rId5"/>
    <p:sldId id="582" r:id="rId6"/>
    <p:sldId id="662" r:id="rId7"/>
    <p:sldId id="584" r:id="rId8"/>
    <p:sldId id="585" r:id="rId9"/>
    <p:sldId id="586" r:id="rId10"/>
    <p:sldId id="646" r:id="rId11"/>
    <p:sldId id="632" r:id="rId12"/>
    <p:sldId id="661" r:id="rId13"/>
    <p:sldId id="588" r:id="rId14"/>
    <p:sldId id="589" r:id="rId15"/>
    <p:sldId id="590" r:id="rId16"/>
    <p:sldId id="637" r:id="rId17"/>
    <p:sldId id="591" r:id="rId18"/>
    <p:sldId id="592" r:id="rId19"/>
    <p:sldId id="593" r:id="rId20"/>
    <p:sldId id="594" r:id="rId21"/>
    <p:sldId id="595" r:id="rId22"/>
    <p:sldId id="647" r:id="rId23"/>
    <p:sldId id="651" r:id="rId24"/>
    <p:sldId id="639" r:id="rId25"/>
    <p:sldId id="649" r:id="rId26"/>
    <p:sldId id="597" r:id="rId27"/>
    <p:sldId id="598" r:id="rId28"/>
    <p:sldId id="599" r:id="rId29"/>
    <p:sldId id="601" r:id="rId30"/>
    <p:sldId id="602" r:id="rId31"/>
    <p:sldId id="663" r:id="rId32"/>
    <p:sldId id="664" r:id="rId33"/>
    <p:sldId id="665" r:id="rId34"/>
    <p:sldId id="666" r:id="rId35"/>
    <p:sldId id="667" r:id="rId36"/>
    <p:sldId id="668" r:id="rId37"/>
    <p:sldId id="669" r:id="rId38"/>
    <p:sldId id="678" r:id="rId39"/>
    <p:sldId id="670" r:id="rId40"/>
    <p:sldId id="672" r:id="rId41"/>
    <p:sldId id="673" r:id="rId42"/>
    <p:sldId id="674" r:id="rId43"/>
    <p:sldId id="679" r:id="rId44"/>
    <p:sldId id="659" r:id="rId45"/>
  </p:sldIdLst>
  <p:sldSz cx="9144000" cy="6858000" type="screen4x3"/>
  <p:notesSz cx="7302500" cy="9586913"/>
  <p:custDataLst>
    <p:tags r:id="rId4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clrMru>
    <a:srgbClr val="EFBFBF"/>
    <a:srgbClr val="F6F5BD"/>
    <a:srgbClr val="CC6600"/>
    <a:srgbClr val="FF9999"/>
    <a:srgbClr val="A8E799"/>
    <a:srgbClr val="FFFF99"/>
    <a:srgbClr val="CDF1C5"/>
    <a:srgbClr val="F1C7C7"/>
    <a:srgbClr val="C5FEB8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/>
  </p:normalViewPr>
  <p:slideViewPr>
    <p:cSldViewPr snapToObjects="1">
      <p:cViewPr>
        <p:scale>
          <a:sx n="108" d="100"/>
          <a:sy n="108" d="100"/>
        </p:scale>
        <p:origin x="-480" y="-104"/>
      </p:cViewPr>
      <p:guideLst>
        <p:guide orient="horz" pos="254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presProps" Target="presProps.xml"/><Relationship Id="rId51" Type="http://schemas.openxmlformats.org/officeDocument/2006/relationships/viewProps" Target="viewProps.xml"/><Relationship Id="rId52" Type="http://schemas.openxmlformats.org/officeDocument/2006/relationships/theme" Target="theme/theme1.xml"/><Relationship Id="rId53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notesMaster" Target="notesMasters/notesMaster1.xml"/><Relationship Id="rId47" Type="http://schemas.openxmlformats.org/officeDocument/2006/relationships/handoutMaster" Target="handoutMasters/handoutMaster1.xml"/><Relationship Id="rId48" Type="http://schemas.openxmlformats.org/officeDocument/2006/relationships/printerSettings" Target="printerSettings/printerSettings1.bin"/><Relationship Id="rId49" Type="http://schemas.openxmlformats.org/officeDocument/2006/relationships/tags" Target="tags/tag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8878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0428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98B12C5-B8B1-41C6-B29F-6FC9FEB127AE}" type="slidenum">
              <a:rPr lang="en-US" smtClean="0"/>
              <a:pPr>
                <a:defRPr/>
              </a:pPr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6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0xf000 + 0x8 =</a:t>
            </a:r>
            <a:r>
              <a:rPr lang="en-US" baseline="0" dirty="0" smtClean="0"/>
              <a:t> 0xf008</a:t>
            </a:r>
          </a:p>
          <a:p>
            <a:r>
              <a:rPr lang="en-US" baseline="0" dirty="0" smtClean="0"/>
              <a:t>0xf000 + 0x0100 = 0xf100</a:t>
            </a:r>
          </a:p>
          <a:p>
            <a:r>
              <a:rPr lang="en-US" baseline="0" dirty="0" smtClean="0"/>
              <a:t>0xf000 + 4*0x0100 = 0xf400</a:t>
            </a:r>
          </a:p>
          <a:p>
            <a:r>
              <a:rPr lang="en-US" baseline="0" dirty="0" smtClean="0"/>
              <a:t>2*0xf000 + 0x80 = 0x1d080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9035143" y="672495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 smtClean="0">
              <a:latin typeface="Calibri" pitchFamily="34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 smtClean="0">
                <a:latin typeface="Calibri" pitchFamily="34" charset="0"/>
              </a:rPr>
              <a:t>Bryant</a:t>
            </a:r>
            <a:r>
              <a:rPr lang="en-US" sz="1000" b="0" i="0" baseline="0" dirty="0" smtClean="0">
                <a:latin typeface="Calibri" pitchFamily="34" charset="0"/>
              </a:rPr>
              <a:t> and </a:t>
            </a:r>
            <a:r>
              <a:rPr lang="en-US" sz="1000" b="0" i="0" baseline="0" dirty="0" err="1" smtClean="0">
                <a:latin typeface="Calibri" pitchFamily="34" charset="0"/>
              </a:rPr>
              <a:t>O’Hallaron</a:t>
            </a:r>
            <a:r>
              <a:rPr lang="en-US" sz="1000" b="0" i="0" baseline="0" dirty="0" smtClean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 smtClean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 smtClean="0"/>
              <a:t>Machine-Level Programming I: Basics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15-213/18-213</a:t>
            </a:r>
            <a:r>
              <a:rPr lang="en-US" sz="2000" b="0" dirty="0" smtClean="0">
                <a:solidFill>
                  <a:srgbClr val="000000"/>
                </a:solidFill>
                <a:latin typeface="Calibri" charset="0"/>
                <a:sym typeface="Calibri" charset="0"/>
              </a:rPr>
              <a:t>:</a:t>
            </a:r>
            <a:r>
              <a:rPr lang="en-US" sz="2000" b="0" dirty="0" smtClean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Introduction to Computer Systems </a:t>
            </a:r>
            <a:r>
              <a:rPr lang="en-US" sz="2000" b="0" dirty="0" smtClean="0"/>
              <a:t/>
            </a:r>
            <a:br>
              <a:rPr lang="en-US" sz="2000" b="0" dirty="0" smtClean="0"/>
            </a:br>
            <a:r>
              <a:rPr lang="en-US" sz="2000" b="0" dirty="0" smtClean="0"/>
              <a:t>5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Sep. 15, 2015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>
              <a:spcBef>
                <a:spcPct val="0"/>
              </a:spcBef>
              <a:buClrTx/>
              <a:buSzTx/>
              <a:defRPr/>
            </a:pPr>
            <a:r>
              <a:rPr lang="en-US" b="1" dirty="0" smtClean="0">
                <a:solidFill>
                  <a:srgbClr val="000000"/>
                </a:solidFill>
                <a:latin typeface="Calibri"/>
                <a:ea typeface="Calibri Bold" charset="0"/>
                <a:cs typeface="Calibri"/>
                <a:sym typeface="Calibri Bold" charset="0"/>
              </a:rPr>
              <a:t>Instructors:</a:t>
            </a:r>
            <a:r>
              <a:rPr lang="en-US" b="1" dirty="0" smtClean="0">
                <a:solidFill>
                  <a:srgbClr val="000000"/>
                </a:solidFill>
                <a:latin typeface="Calibri"/>
                <a:cs typeface="Calibri"/>
                <a:sym typeface="Calibri" charset="0"/>
              </a:rPr>
              <a:t> </a:t>
            </a:r>
          </a:p>
          <a:p>
            <a:pPr lvl="0">
              <a:spcBef>
                <a:spcPts val="500"/>
              </a:spcBef>
              <a:buClrTx/>
              <a:buSzTx/>
              <a:defRPr/>
            </a:pPr>
            <a:r>
              <a:rPr lang="en-US" dirty="0" smtClean="0">
                <a:solidFill>
                  <a:srgbClr val="000000"/>
                </a:solidFill>
                <a:latin typeface="Calibri"/>
                <a:cs typeface="Calibri"/>
                <a:sym typeface="Calibri" charset="0"/>
              </a:rPr>
              <a:t>Randal E. Bryant </a:t>
            </a:r>
            <a:r>
              <a:rPr lang="en-US" smtClean="0">
                <a:solidFill>
                  <a:srgbClr val="000000"/>
                </a:solidFill>
                <a:latin typeface="Calibri"/>
                <a:cs typeface="Calibri"/>
                <a:sym typeface="Calibri" charset="0"/>
              </a:rPr>
              <a:t>and David R. </a:t>
            </a:r>
            <a:r>
              <a:rPr lang="en-US" dirty="0" err="1" smtClean="0">
                <a:solidFill>
                  <a:srgbClr val="000000"/>
                </a:solidFill>
                <a:latin typeface="Calibri"/>
                <a:cs typeface="Calibri"/>
                <a:sym typeface="Calibri" charset="0"/>
              </a:rPr>
              <a:t>O’Hallaron</a:t>
            </a:r>
            <a:endParaRPr lang="en-US" dirty="0">
              <a:solidFill>
                <a:srgbClr val="000000"/>
              </a:solidFill>
              <a:latin typeface="Calibri"/>
              <a:cs typeface="Calibri"/>
              <a:sym typeface="Calibri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Today: Machine Programming I: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History of Intel processors and architectures</a:t>
            </a:r>
          </a:p>
          <a:p>
            <a:r>
              <a:rPr lang="en-US" dirty="0" smtClean="0"/>
              <a:t>C, assembly, machine code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Assembly Basics: Registers, operands, move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Arithmetic &amp; logical operations</a:t>
            </a:r>
          </a:p>
          <a:p>
            <a:pPr>
              <a:buNone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591425" cy="762000"/>
          </a:xfrm>
        </p:spPr>
        <p:txBody>
          <a:bodyPr/>
          <a:lstStyle/>
          <a:p>
            <a:pPr eaLnBrk="1" hangingPunct="1"/>
            <a:r>
              <a:rPr lang="en-US" dirty="0" smtClean="0"/>
              <a:t>Definitions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C00000"/>
                </a:solidFill>
              </a:rPr>
              <a:t>Architecture:</a:t>
            </a:r>
            <a:r>
              <a:rPr lang="en-US" dirty="0" smtClean="0"/>
              <a:t> (also ISA: instruction set architecture) The parts of a processor design that one needs to understand or write assembly/machine code. </a:t>
            </a:r>
          </a:p>
          <a:p>
            <a:pPr lvl="1"/>
            <a:r>
              <a:rPr lang="en-US" dirty="0" smtClean="0"/>
              <a:t>Examples: 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instruction set specification, registers.</a:t>
            </a:r>
          </a:p>
          <a:p>
            <a:r>
              <a:rPr lang="en-US" dirty="0" err="1" smtClean="0">
                <a:solidFill>
                  <a:srgbClr val="C00000"/>
                </a:solidFill>
              </a:rPr>
              <a:t>Microarchitecture</a:t>
            </a:r>
            <a:r>
              <a:rPr lang="en-US" dirty="0" smtClean="0">
                <a:solidFill>
                  <a:srgbClr val="C00000"/>
                </a:solidFill>
              </a:rPr>
              <a:t>:</a:t>
            </a:r>
            <a:r>
              <a:rPr lang="en-US" dirty="0" smtClean="0"/>
              <a:t> Implementation of the architecture.</a:t>
            </a:r>
          </a:p>
          <a:p>
            <a:pPr lvl="1"/>
            <a:r>
              <a:rPr lang="en-US" dirty="0" smtClean="0"/>
              <a:t>Examples: cache sizes and core frequency.</a:t>
            </a:r>
          </a:p>
          <a:p>
            <a:r>
              <a:rPr lang="en-US" dirty="0" smtClean="0"/>
              <a:t>Code Forms: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Machine Code</a:t>
            </a:r>
            <a:r>
              <a:rPr lang="en-US" dirty="0" smtClean="0"/>
              <a:t>: The byte-level programs that a processor executes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Assembly Code</a:t>
            </a:r>
            <a:r>
              <a:rPr lang="en-US" dirty="0" smtClean="0"/>
              <a:t>: A text representation of machine code</a:t>
            </a:r>
          </a:p>
          <a:p>
            <a:pPr eaLnBrk="1" hangingPunct="1"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Example ISAs: </a:t>
            </a:r>
          </a:p>
          <a:p>
            <a:pPr lvl="1"/>
            <a:r>
              <a:rPr lang="en-US" dirty="0" smtClean="0"/>
              <a:t>Intel: x86, IA32, Itanium, x86-64</a:t>
            </a:r>
          </a:p>
          <a:p>
            <a:pPr lvl="1"/>
            <a:r>
              <a:rPr lang="en-US" dirty="0" smtClean="0"/>
              <a:t>ARM: Used in almost all mobile phones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62" name="Rectangle 6"/>
          <p:cNvSpPr>
            <a:spLocks noChangeArrowheads="1"/>
          </p:cNvSpPr>
          <p:nvPr/>
        </p:nvSpPr>
        <p:spPr bwMode="auto">
          <a:xfrm>
            <a:off x="1066800" y="1066800"/>
            <a:ext cx="3200400" cy="2209800"/>
          </a:xfrm>
          <a:prstGeom prst="rect">
            <a:avLst/>
          </a:prstGeom>
          <a:solidFill>
            <a:srgbClr val="EFBFB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CPU</a:t>
            </a:r>
          </a:p>
        </p:txBody>
      </p:sp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7226300" cy="573088"/>
          </a:xfrm>
        </p:spPr>
        <p:txBody>
          <a:bodyPr/>
          <a:lstStyle/>
          <a:p>
            <a:r>
              <a:rPr lang="en-US" dirty="0" smtClean="0"/>
              <a:t>Assembly/Machine Code </a:t>
            </a:r>
            <a:r>
              <a:rPr lang="en-US" dirty="0"/>
              <a:t>View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19113" y="3352800"/>
            <a:ext cx="4852987" cy="3092450"/>
          </a:xfrm>
        </p:spPr>
        <p:txBody>
          <a:bodyPr/>
          <a:lstStyle/>
          <a:p>
            <a:pPr marL="227013" indent="-227013" defTabSz="895350">
              <a:buNone/>
              <a:tabLst>
                <a:tab pos="1371600" algn="l"/>
                <a:tab pos="4572000" algn="l"/>
              </a:tabLst>
            </a:pPr>
            <a:r>
              <a:rPr lang="en-US" sz="2400" dirty="0"/>
              <a:t>Programmer-Visible State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2000" b="1" dirty="0" smtClean="0"/>
              <a:t>PC: Program counter</a:t>
            </a:r>
            <a:endParaRPr lang="en-US" sz="2000" b="1" dirty="0"/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800" dirty="0"/>
              <a:t>Address of next instruction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800" dirty="0" smtClean="0"/>
              <a:t>Called </a:t>
            </a:r>
            <a:r>
              <a:rPr lang="en-US" sz="1800" dirty="0"/>
              <a:t>“RIP” (x86-64)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2000" b="1" dirty="0"/>
              <a:t>Register </a:t>
            </a:r>
            <a:r>
              <a:rPr lang="en-US" sz="2000" b="1" dirty="0" smtClean="0"/>
              <a:t>file</a:t>
            </a:r>
            <a:endParaRPr lang="en-US" sz="2000" b="1" dirty="0"/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800" dirty="0"/>
              <a:t>Heavily used program data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2000" b="1" dirty="0"/>
              <a:t>Condition </a:t>
            </a:r>
            <a:r>
              <a:rPr lang="en-US" sz="2000" b="1" dirty="0" smtClean="0"/>
              <a:t>codes</a:t>
            </a:r>
            <a:endParaRPr lang="en-US" sz="2000" b="1" dirty="0"/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800" dirty="0"/>
              <a:t>Store status information about most recent arithmetic </a:t>
            </a:r>
            <a:r>
              <a:rPr lang="en-US" sz="1800" dirty="0" smtClean="0"/>
              <a:t>or logical operation</a:t>
            </a:r>
            <a:endParaRPr lang="en-US" sz="1800" dirty="0"/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800" dirty="0"/>
              <a:t>Used for conditional branching</a:t>
            </a:r>
          </a:p>
        </p:txBody>
      </p:sp>
      <p:sp>
        <p:nvSpPr>
          <p:cNvPr id="147460" name="Rectangle 4"/>
          <p:cNvSpPr>
            <a:spLocks noChangeArrowheads="1"/>
          </p:cNvSpPr>
          <p:nvPr/>
        </p:nvSpPr>
        <p:spPr bwMode="auto">
          <a:xfrm>
            <a:off x="1409700" y="1981200"/>
            <a:ext cx="533400" cy="4572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Calibri" pitchFamily="34" charset="0"/>
              </a:rPr>
              <a:t>PC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147461" name="Rectangle 5"/>
          <p:cNvSpPr>
            <a:spLocks noChangeArrowheads="1"/>
          </p:cNvSpPr>
          <p:nvPr/>
        </p:nvSpPr>
        <p:spPr bwMode="auto">
          <a:xfrm>
            <a:off x="2362200" y="1371600"/>
            <a:ext cx="1676400" cy="7620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Registers</a:t>
            </a:r>
          </a:p>
        </p:txBody>
      </p:sp>
      <p:sp>
        <p:nvSpPr>
          <p:cNvPr id="147463" name="Rectangle 7"/>
          <p:cNvSpPr>
            <a:spLocks noChangeArrowheads="1"/>
          </p:cNvSpPr>
          <p:nvPr/>
        </p:nvSpPr>
        <p:spPr bwMode="auto">
          <a:xfrm>
            <a:off x="6019800" y="1066800"/>
            <a:ext cx="1752600" cy="2209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Memory</a:t>
            </a:r>
          </a:p>
        </p:txBody>
      </p:sp>
      <p:sp>
        <p:nvSpPr>
          <p:cNvPr id="147464" name="Text Box 8"/>
          <p:cNvSpPr txBox="1">
            <a:spLocks noChangeArrowheads="1"/>
          </p:cNvSpPr>
          <p:nvPr/>
        </p:nvSpPr>
        <p:spPr bwMode="auto">
          <a:xfrm>
            <a:off x="6324600" y="1730102"/>
            <a:ext cx="1143000" cy="10130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 smtClean="0">
                <a:latin typeface="Calibri" pitchFamily="34" charset="0"/>
              </a:rPr>
              <a:t>Code</a:t>
            </a:r>
          </a:p>
          <a:p>
            <a:pPr algn="ctr">
              <a:lnSpc>
                <a:spcPct val="100000"/>
              </a:lnSpc>
            </a:pPr>
            <a:r>
              <a:rPr lang="en-US" sz="2000" dirty="0" smtClean="0">
                <a:latin typeface="Calibri" pitchFamily="34" charset="0"/>
              </a:rPr>
              <a:t>Data</a:t>
            </a:r>
          </a:p>
          <a:p>
            <a:pPr algn="ctr">
              <a:lnSpc>
                <a:spcPct val="100000"/>
              </a:lnSpc>
            </a:pPr>
            <a:r>
              <a:rPr lang="en-US" sz="2000" dirty="0" smtClean="0">
                <a:latin typeface="Calibri" pitchFamily="34" charset="0"/>
              </a:rPr>
              <a:t>Stack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147465" name="Line 9"/>
          <p:cNvSpPr>
            <a:spLocks noChangeShapeType="1"/>
          </p:cNvSpPr>
          <p:nvPr/>
        </p:nvSpPr>
        <p:spPr bwMode="auto">
          <a:xfrm>
            <a:off x="4267200" y="17018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7466" name="Line 10"/>
          <p:cNvSpPr>
            <a:spLocks noChangeShapeType="1"/>
          </p:cNvSpPr>
          <p:nvPr/>
        </p:nvSpPr>
        <p:spPr bwMode="auto">
          <a:xfrm>
            <a:off x="4267200" y="22352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 type="triangle" w="lg" len="lg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7467" name="Line 11"/>
          <p:cNvSpPr>
            <a:spLocks noChangeShapeType="1"/>
          </p:cNvSpPr>
          <p:nvPr/>
        </p:nvSpPr>
        <p:spPr bwMode="auto">
          <a:xfrm>
            <a:off x="4267200" y="27686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7468" name="Text Box 12"/>
          <p:cNvSpPr txBox="1">
            <a:spLocks noChangeArrowheads="1"/>
          </p:cNvSpPr>
          <p:nvPr/>
        </p:nvSpPr>
        <p:spPr bwMode="auto">
          <a:xfrm>
            <a:off x="4267200" y="1295400"/>
            <a:ext cx="17526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Addresses</a:t>
            </a:r>
          </a:p>
        </p:txBody>
      </p:sp>
      <p:sp>
        <p:nvSpPr>
          <p:cNvPr id="147469" name="Text Box 13"/>
          <p:cNvSpPr txBox="1">
            <a:spLocks noChangeArrowheads="1"/>
          </p:cNvSpPr>
          <p:nvPr/>
        </p:nvSpPr>
        <p:spPr bwMode="auto">
          <a:xfrm>
            <a:off x="4267200" y="1854200"/>
            <a:ext cx="17526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Data</a:t>
            </a:r>
          </a:p>
        </p:txBody>
      </p:sp>
      <p:sp>
        <p:nvSpPr>
          <p:cNvPr id="147470" name="Text Box 14"/>
          <p:cNvSpPr txBox="1">
            <a:spLocks noChangeArrowheads="1"/>
          </p:cNvSpPr>
          <p:nvPr/>
        </p:nvSpPr>
        <p:spPr bwMode="auto">
          <a:xfrm>
            <a:off x="4267200" y="2387600"/>
            <a:ext cx="16764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itchFamily="34" charset="0"/>
              </a:rPr>
              <a:t>Instructions</a:t>
            </a:r>
          </a:p>
        </p:txBody>
      </p:sp>
      <p:sp>
        <p:nvSpPr>
          <p:cNvPr id="147472" name="Rectangle 16"/>
          <p:cNvSpPr>
            <a:spLocks noChangeArrowheads="1"/>
          </p:cNvSpPr>
          <p:nvPr/>
        </p:nvSpPr>
        <p:spPr bwMode="auto">
          <a:xfrm>
            <a:off x="2667000" y="2286000"/>
            <a:ext cx="1066800" cy="6858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Condition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Codes</a:t>
            </a:r>
          </a:p>
        </p:txBody>
      </p:sp>
      <p:sp>
        <p:nvSpPr>
          <p:cNvPr id="147473" name="Rectangle 17"/>
          <p:cNvSpPr>
            <a:spLocks noGrp="1" noChangeArrowheads="1"/>
          </p:cNvSpPr>
          <p:nvPr>
            <p:ph type="body" sz="half" idx="2"/>
          </p:nvPr>
        </p:nvSpPr>
        <p:spPr>
          <a:xfrm>
            <a:off x="5372100" y="3702050"/>
            <a:ext cx="3619500" cy="1568450"/>
          </a:xfrm>
        </p:spPr>
        <p:txBody>
          <a:bodyPr/>
          <a:lstStyle/>
          <a:p>
            <a:pPr marL="292100" lvl="1" indent="-177800"/>
            <a:r>
              <a:rPr lang="en-US" sz="2000" b="1" dirty="0"/>
              <a:t>Memory</a:t>
            </a:r>
          </a:p>
          <a:p>
            <a:pPr marL="571500" lvl="2" indent="-165100"/>
            <a:r>
              <a:rPr lang="en-US" sz="1800" dirty="0"/>
              <a:t>Byte addressable array</a:t>
            </a:r>
          </a:p>
          <a:p>
            <a:pPr marL="571500" lvl="2" indent="-165100"/>
            <a:r>
              <a:rPr lang="en-US" sz="1800" dirty="0" smtClean="0"/>
              <a:t>Code and user data</a:t>
            </a:r>
          </a:p>
          <a:p>
            <a:pPr marL="571500" lvl="2" indent="-165100"/>
            <a:r>
              <a:rPr lang="en-US" sz="1800" dirty="0" smtClean="0"/>
              <a:t>Stack to support procedures</a:t>
            </a:r>
          </a:p>
          <a:p>
            <a:pPr marL="0" indent="0"/>
            <a:endParaRPr lang="en-US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ChangeArrowheads="1"/>
          </p:cNvSpPr>
          <p:nvPr/>
        </p:nvSpPr>
        <p:spPr bwMode="auto">
          <a:xfrm>
            <a:off x="1101725" y="2514600"/>
            <a:ext cx="727075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i="1" dirty="0">
                <a:latin typeface="Calibri" pitchFamily="34" charset="0"/>
              </a:rPr>
              <a:t>text</a:t>
            </a:r>
          </a:p>
        </p:txBody>
      </p:sp>
      <p:sp>
        <p:nvSpPr>
          <p:cNvPr id="148483" name="Rectangle 3"/>
          <p:cNvSpPr>
            <a:spLocks noChangeArrowheads="1"/>
          </p:cNvSpPr>
          <p:nvPr/>
        </p:nvSpPr>
        <p:spPr bwMode="auto">
          <a:xfrm>
            <a:off x="1101725" y="3655700"/>
            <a:ext cx="727075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i="1" dirty="0">
                <a:latin typeface="Calibri" pitchFamily="34" charset="0"/>
              </a:rPr>
              <a:t>text</a:t>
            </a:r>
          </a:p>
        </p:txBody>
      </p:sp>
      <p:sp>
        <p:nvSpPr>
          <p:cNvPr id="148484" name="Rectangle 4"/>
          <p:cNvSpPr>
            <a:spLocks noChangeArrowheads="1"/>
          </p:cNvSpPr>
          <p:nvPr/>
        </p:nvSpPr>
        <p:spPr bwMode="auto">
          <a:xfrm>
            <a:off x="828675" y="4724400"/>
            <a:ext cx="1000125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i="1" dirty="0">
                <a:latin typeface="Calibri" pitchFamily="34" charset="0"/>
              </a:rPr>
              <a:t>binary</a:t>
            </a:r>
          </a:p>
        </p:txBody>
      </p:sp>
      <p:sp>
        <p:nvSpPr>
          <p:cNvPr id="148485" name="Rectangle 5"/>
          <p:cNvSpPr>
            <a:spLocks noChangeArrowheads="1"/>
          </p:cNvSpPr>
          <p:nvPr/>
        </p:nvSpPr>
        <p:spPr bwMode="auto">
          <a:xfrm>
            <a:off x="828675" y="5867400"/>
            <a:ext cx="1000125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i="1" dirty="0">
                <a:latin typeface="Calibri" pitchFamily="34" charset="0"/>
              </a:rPr>
              <a:t>binary</a:t>
            </a:r>
          </a:p>
        </p:txBody>
      </p:sp>
      <p:sp>
        <p:nvSpPr>
          <p:cNvPr id="148486" name="Line 6"/>
          <p:cNvSpPr>
            <a:spLocks noChangeShapeType="1"/>
          </p:cNvSpPr>
          <p:nvPr/>
        </p:nvSpPr>
        <p:spPr bwMode="auto">
          <a:xfrm>
            <a:off x="3989388" y="2977233"/>
            <a:ext cx="0" cy="68036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square" lIns="90487" tIns="44450" rIns="90487" bIns="44450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8487" name="Rectangle 7"/>
          <p:cNvSpPr>
            <a:spLocks noChangeArrowheads="1"/>
          </p:cNvSpPr>
          <p:nvPr/>
        </p:nvSpPr>
        <p:spPr bwMode="auto">
          <a:xfrm>
            <a:off x="4295774" y="3124200"/>
            <a:ext cx="3032125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Compiler (</a:t>
            </a:r>
            <a:r>
              <a:rPr lang="en-US" sz="2000" dirty="0" err="1">
                <a:latin typeface="Courier New" pitchFamily="49" charset="0"/>
              </a:rPr>
              <a:t>gcc</a:t>
            </a:r>
            <a:r>
              <a:rPr lang="en-US" sz="2000" dirty="0">
                <a:latin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</a:rPr>
              <a:t>–</a:t>
            </a:r>
            <a:r>
              <a:rPr lang="en-US" sz="2000" dirty="0" err="1" smtClean="0">
                <a:latin typeface="Courier New" pitchFamily="49" charset="0"/>
              </a:rPr>
              <a:t>Og</a:t>
            </a:r>
            <a:r>
              <a:rPr lang="en-US" sz="2000" dirty="0" smtClean="0">
                <a:latin typeface="Courier New" pitchFamily="49" charset="0"/>
              </a:rPr>
              <a:t> -</a:t>
            </a:r>
            <a:r>
              <a:rPr lang="en-US" sz="2000" dirty="0">
                <a:latin typeface="Courier New" pitchFamily="49" charset="0"/>
              </a:rPr>
              <a:t>S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88" name="Rectangle 8"/>
          <p:cNvSpPr>
            <a:spLocks noChangeArrowheads="1"/>
          </p:cNvSpPr>
          <p:nvPr/>
        </p:nvSpPr>
        <p:spPr bwMode="auto">
          <a:xfrm>
            <a:off x="4279900" y="4191000"/>
            <a:ext cx="30480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Assembler (</a:t>
            </a:r>
            <a:r>
              <a:rPr lang="en-US" sz="2000" dirty="0" err="1">
                <a:latin typeface="Courier New" pitchFamily="49" charset="0"/>
              </a:rPr>
              <a:t>gcc</a:t>
            </a:r>
            <a:r>
              <a:rPr lang="en-US" sz="2000" dirty="0">
                <a:latin typeface="Calibri" pitchFamily="34" charset="0"/>
              </a:rPr>
              <a:t> or </a:t>
            </a:r>
            <a:r>
              <a:rPr lang="en-US" sz="2000" dirty="0">
                <a:latin typeface="Courier New" pitchFamily="49" charset="0"/>
              </a:rPr>
              <a:t>as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89" name="Rectangle 9"/>
          <p:cNvSpPr>
            <a:spLocks noChangeArrowheads="1"/>
          </p:cNvSpPr>
          <p:nvPr/>
        </p:nvSpPr>
        <p:spPr bwMode="auto">
          <a:xfrm>
            <a:off x="4295775" y="5334000"/>
            <a:ext cx="2638425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Linker (</a:t>
            </a:r>
            <a:r>
              <a:rPr lang="en-US" sz="2000" dirty="0" err="1">
                <a:latin typeface="Courier New" pitchFamily="49" charset="0"/>
              </a:rPr>
              <a:t>gcc</a:t>
            </a:r>
            <a:r>
              <a:rPr lang="en-US" sz="2000" dirty="0">
                <a:latin typeface="Calibri" pitchFamily="34" charset="0"/>
              </a:rPr>
              <a:t> or</a:t>
            </a:r>
            <a:r>
              <a:rPr lang="en-US" sz="2000" dirty="0">
                <a:latin typeface="Courier" pitchFamily="49" charset="0"/>
              </a:rPr>
              <a:t> </a:t>
            </a:r>
            <a:r>
              <a:rPr lang="en-US" sz="2000" dirty="0">
                <a:latin typeface="Courier New" pitchFamily="49" charset="0"/>
              </a:rPr>
              <a:t>ld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0" name="Rectangle 10"/>
          <p:cNvSpPr>
            <a:spLocks noChangeArrowheads="1"/>
          </p:cNvSpPr>
          <p:nvPr/>
        </p:nvSpPr>
        <p:spPr bwMode="auto">
          <a:xfrm>
            <a:off x="2373313" y="2579688"/>
            <a:ext cx="3263900" cy="397545"/>
          </a:xfrm>
          <a:prstGeom prst="rect">
            <a:avLst/>
          </a:prstGeom>
          <a:solidFill>
            <a:srgbClr val="F6F5BD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C program (</a:t>
            </a:r>
            <a:r>
              <a:rPr lang="en-US" sz="2000" dirty="0">
                <a:latin typeface="Courier New" pitchFamily="49" charset="0"/>
              </a:rPr>
              <a:t>p1.c p2.c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1" name="Rectangle 11"/>
          <p:cNvSpPr>
            <a:spLocks noChangeArrowheads="1"/>
          </p:cNvSpPr>
          <p:nvPr/>
        </p:nvSpPr>
        <p:spPr bwMode="auto">
          <a:xfrm>
            <a:off x="2259013" y="3657600"/>
            <a:ext cx="3492500" cy="397545"/>
          </a:xfrm>
          <a:prstGeom prst="rect">
            <a:avLst/>
          </a:prstGeom>
          <a:solidFill>
            <a:srgbClr val="F6F5BD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 err="1">
                <a:latin typeface="Calibri" pitchFamily="34" charset="0"/>
              </a:rPr>
              <a:t>Asm</a:t>
            </a:r>
            <a:r>
              <a:rPr lang="en-US" sz="2000" dirty="0">
                <a:latin typeface="Calibri" pitchFamily="34" charset="0"/>
              </a:rPr>
              <a:t> program (</a:t>
            </a:r>
            <a:r>
              <a:rPr lang="en-US" sz="2000" dirty="0">
                <a:latin typeface="Courier New" pitchFamily="49" charset="0"/>
              </a:rPr>
              <a:t>p1.s p2.s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2" name="Rectangle 12"/>
          <p:cNvSpPr>
            <a:spLocks noChangeArrowheads="1"/>
          </p:cNvSpPr>
          <p:nvPr/>
        </p:nvSpPr>
        <p:spPr bwMode="auto">
          <a:xfrm>
            <a:off x="2144713" y="4800600"/>
            <a:ext cx="3721100" cy="39754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Object program (</a:t>
            </a:r>
            <a:r>
              <a:rPr lang="en-US" sz="2000" dirty="0">
                <a:latin typeface="Courier New" pitchFamily="49" charset="0"/>
              </a:rPr>
              <a:t>p1.o p2.o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3" name="Rectangle 13"/>
          <p:cNvSpPr>
            <a:spLocks noChangeArrowheads="1"/>
          </p:cNvSpPr>
          <p:nvPr/>
        </p:nvSpPr>
        <p:spPr bwMode="auto">
          <a:xfrm>
            <a:off x="2131219" y="5943600"/>
            <a:ext cx="3748088" cy="397545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Executable program (</a:t>
            </a:r>
            <a:r>
              <a:rPr lang="en-US" sz="2000" dirty="0">
                <a:latin typeface="Courier New" pitchFamily="49" charset="0"/>
              </a:rPr>
              <a:t>p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4" name="Line 14"/>
          <p:cNvSpPr>
            <a:spLocks noChangeShapeType="1"/>
          </p:cNvSpPr>
          <p:nvPr/>
        </p:nvSpPr>
        <p:spPr bwMode="auto">
          <a:xfrm>
            <a:off x="3989388" y="4055145"/>
            <a:ext cx="0" cy="72640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square" lIns="90487" tIns="44450" rIns="90487" bIns="44450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8495" name="Line 15"/>
          <p:cNvSpPr>
            <a:spLocks noChangeShapeType="1"/>
          </p:cNvSpPr>
          <p:nvPr/>
        </p:nvSpPr>
        <p:spPr bwMode="auto">
          <a:xfrm>
            <a:off x="3989388" y="5198145"/>
            <a:ext cx="0" cy="72640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square" lIns="90487" tIns="44450" rIns="90487" bIns="44450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8496" name="Rectangle 16"/>
          <p:cNvSpPr>
            <a:spLocks noChangeArrowheads="1"/>
          </p:cNvSpPr>
          <p:nvPr/>
        </p:nvSpPr>
        <p:spPr bwMode="auto">
          <a:xfrm>
            <a:off x="6858000" y="4800600"/>
            <a:ext cx="2044700" cy="7053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Static libraries (</a:t>
            </a:r>
            <a:r>
              <a:rPr lang="en-US" sz="2000" dirty="0">
                <a:latin typeface="Courier New" pitchFamily="49" charset="0"/>
              </a:rPr>
              <a:t>.a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7" name="Line 17"/>
          <p:cNvSpPr>
            <a:spLocks noChangeShapeType="1"/>
          </p:cNvSpPr>
          <p:nvPr/>
        </p:nvSpPr>
        <p:spPr bwMode="auto">
          <a:xfrm flipH="1">
            <a:off x="5865813" y="5334000"/>
            <a:ext cx="9906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8498" name="Rectangle 18"/>
          <p:cNvSpPr>
            <a:spLocks noGrp="1" noChangeArrowheads="1"/>
          </p:cNvSpPr>
          <p:nvPr>
            <p:ph type="title"/>
          </p:nvPr>
        </p:nvSpPr>
        <p:spPr>
          <a:xfrm>
            <a:off x="381000" y="341312"/>
            <a:ext cx="6997700" cy="573088"/>
          </a:xfrm>
        </p:spPr>
        <p:txBody>
          <a:bodyPr/>
          <a:lstStyle/>
          <a:p>
            <a:r>
              <a:rPr lang="en-US"/>
              <a:t>Turning C into Object Code</a:t>
            </a:r>
          </a:p>
        </p:txBody>
      </p:sp>
      <p:sp>
        <p:nvSpPr>
          <p:cNvPr id="148499" name="Rectangle 19"/>
          <p:cNvSpPr>
            <a:spLocks noGrp="1" noChangeArrowheads="1"/>
          </p:cNvSpPr>
          <p:nvPr>
            <p:ph type="body" idx="1"/>
          </p:nvPr>
        </p:nvSpPr>
        <p:spPr>
          <a:xfrm>
            <a:off x="290513" y="990600"/>
            <a:ext cx="8307387" cy="1463675"/>
          </a:xfrm>
        </p:spPr>
        <p:txBody>
          <a:bodyPr/>
          <a:lstStyle/>
          <a:p>
            <a:pPr marL="560388" lvl="1" indent="-222250" defTabSz="895350">
              <a:tabLst>
                <a:tab pos="2286000" algn="l"/>
                <a:tab pos="3543300" algn="l"/>
              </a:tabLst>
            </a:pPr>
            <a:r>
              <a:rPr lang="en-US" dirty="0"/>
              <a:t>Code in files</a:t>
            </a:r>
            <a:r>
              <a:rPr lang="en-US" dirty="0" smtClean="0"/>
              <a:t>  </a:t>
            </a:r>
            <a:r>
              <a:rPr lang="en-US" b="1" dirty="0" smtClean="0">
                <a:latin typeface="Courier New" pitchFamily="49" charset="0"/>
              </a:rPr>
              <a:t>p1</a:t>
            </a:r>
            <a:r>
              <a:rPr lang="en-US" b="1" dirty="0">
                <a:latin typeface="Courier New" pitchFamily="49" charset="0"/>
              </a:rPr>
              <a:t>.c p2.c</a:t>
            </a:r>
            <a:endParaRPr lang="en-US" b="1" dirty="0">
              <a:latin typeface="Courier" pitchFamily="49" charset="0"/>
            </a:endParaRPr>
          </a:p>
          <a:p>
            <a:pPr marL="560388" lvl="1" indent="-222250" defTabSz="895350">
              <a:tabLst>
                <a:tab pos="2286000" algn="l"/>
                <a:tab pos="3543300" algn="l"/>
              </a:tabLst>
            </a:pPr>
            <a:r>
              <a:rPr lang="en-US" dirty="0"/>
              <a:t>Compile with command:</a:t>
            </a:r>
            <a:r>
              <a:rPr lang="en-US" dirty="0" smtClean="0"/>
              <a:t>  </a:t>
            </a:r>
            <a:r>
              <a:rPr lang="en-US" b="1" dirty="0" err="1" smtClean="0">
                <a:latin typeface="Courier New" pitchFamily="49" charset="0"/>
              </a:rPr>
              <a:t>gcc</a:t>
            </a:r>
            <a:r>
              <a:rPr lang="en-US" b="1" dirty="0" smtClean="0">
                <a:latin typeface="Courier New" pitchFamily="49" charset="0"/>
              </a:rPr>
              <a:t> –</a:t>
            </a:r>
            <a:r>
              <a:rPr lang="en-US" b="1" dirty="0" err="1" smtClean="0">
                <a:latin typeface="Courier New" pitchFamily="49" charset="0"/>
              </a:rPr>
              <a:t>Og</a:t>
            </a:r>
            <a:r>
              <a:rPr lang="en-US" b="1" dirty="0" smtClean="0">
                <a:latin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</a:rPr>
              <a:t>p1.c p2.c -o p</a:t>
            </a:r>
            <a:endParaRPr lang="en-US" b="1" dirty="0">
              <a:latin typeface="Courier" pitchFamily="49" charset="0"/>
            </a:endParaRPr>
          </a:p>
          <a:p>
            <a:pPr marL="839788" lvl="2" indent="-165100" defTabSz="895350">
              <a:tabLst>
                <a:tab pos="2286000" algn="l"/>
                <a:tab pos="3543300" algn="l"/>
              </a:tabLst>
            </a:pPr>
            <a:r>
              <a:rPr lang="en-US" dirty="0"/>
              <a:t>Use </a:t>
            </a:r>
            <a:r>
              <a:rPr lang="en-US" dirty="0" smtClean="0"/>
              <a:t>basic optimizations </a:t>
            </a:r>
            <a:r>
              <a:rPr lang="en-US" dirty="0"/>
              <a:t>(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-</a:t>
            </a:r>
            <a:r>
              <a:rPr lang="en-US" b="1" dirty="0" err="1" smtClean="0">
                <a:solidFill>
                  <a:schemeClr val="tx1"/>
                </a:solidFill>
                <a:latin typeface="Courier New" pitchFamily="49" charset="0"/>
              </a:rPr>
              <a:t>Og</a:t>
            </a:r>
            <a:r>
              <a:rPr lang="en-US" dirty="0" smtClean="0"/>
              <a:t>) [New to recent versions of GCC]</a:t>
            </a:r>
            <a:endParaRPr lang="en-US" dirty="0"/>
          </a:p>
          <a:p>
            <a:pPr marL="839788" lvl="2" indent="-165100" defTabSz="895350">
              <a:tabLst>
                <a:tab pos="2286000" algn="l"/>
                <a:tab pos="3543300" algn="l"/>
              </a:tabLst>
            </a:pPr>
            <a:r>
              <a:rPr lang="en-US" dirty="0"/>
              <a:t>Put resulting binary in file 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p</a:t>
            </a:r>
            <a:endParaRPr lang="en-US" b="1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34975"/>
            <a:ext cx="6845300" cy="555625"/>
          </a:xfrm>
          <a:noFill/>
          <a:ln/>
          <a:effectLst/>
        </p:spPr>
        <p:txBody>
          <a:bodyPr/>
          <a:lstStyle/>
          <a:p>
            <a:r>
              <a:rPr lang="en-US"/>
              <a:t>Compiling Into Assembly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46150"/>
            <a:ext cx="2438400" cy="363538"/>
          </a:xfrm>
          <a:noFill/>
          <a:ln/>
        </p:spPr>
        <p:txBody>
          <a:bodyPr lIns="90487" tIns="44450" rIns="90487" bIns="44450"/>
          <a:lstStyle/>
          <a:p>
            <a:pPr>
              <a:buNone/>
            </a:pPr>
            <a:r>
              <a:rPr lang="en-US" dirty="0"/>
              <a:t>C </a:t>
            </a:r>
            <a:r>
              <a:rPr lang="en-US" dirty="0" smtClean="0"/>
              <a:t>Code (</a:t>
            </a:r>
            <a:r>
              <a:rPr lang="en-US" dirty="0" err="1" smtClean="0"/>
              <a:t>sum.c</a:t>
            </a:r>
            <a:r>
              <a:rPr lang="en-US" dirty="0" smtClean="0"/>
              <a:t>)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149508" name="Rectangle 4"/>
          <p:cNvSpPr>
            <a:spLocks noChangeArrowheads="1"/>
          </p:cNvSpPr>
          <p:nvPr/>
        </p:nvSpPr>
        <p:spPr bwMode="auto">
          <a:xfrm>
            <a:off x="76200" y="1403350"/>
            <a:ext cx="4343400" cy="23057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long plus(long x, long y</a:t>
            </a:r>
            <a:r>
              <a:rPr lang="en-US" sz="1800" dirty="0" smtClean="0">
                <a:latin typeface="Courier New" pitchFamily="49" charset="0"/>
              </a:rPr>
              <a:t>); </a:t>
            </a:r>
          </a:p>
          <a:p>
            <a:pPr>
              <a:tabLst>
                <a:tab pos="457200" algn="l"/>
                <a:tab pos="1485900" algn="l"/>
              </a:tabLst>
            </a:pPr>
            <a:endParaRPr lang="en-US" sz="1800" dirty="0">
              <a:latin typeface="Courier New" pitchFamily="49" charset="0"/>
            </a:endParaRP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err="1" smtClean="0">
                <a:latin typeface="Courier New" pitchFamily="49" charset="0"/>
              </a:rPr>
              <a:t>sumstore</a:t>
            </a:r>
            <a:r>
              <a:rPr lang="en-US" sz="1800" dirty="0" smtClean="0">
                <a:latin typeface="Courier New" pitchFamily="49" charset="0"/>
              </a:rPr>
              <a:t>(</a:t>
            </a:r>
            <a:r>
              <a:rPr lang="en-US" sz="1800" dirty="0">
                <a:latin typeface="Courier New" pitchFamily="49" charset="0"/>
              </a:rPr>
              <a:t>long x, long y, 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           long </a:t>
            </a:r>
            <a:r>
              <a:rPr lang="en-US" sz="1800" dirty="0">
                <a:latin typeface="Courier New" pitchFamily="49" charset="0"/>
              </a:rPr>
              <a:t>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)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 long t = plus(x, y);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 *</a:t>
            </a:r>
            <a:r>
              <a:rPr lang="en-US" sz="1800" dirty="0" err="1">
                <a:latin typeface="Courier New" pitchFamily="49" charset="0"/>
              </a:rPr>
              <a:t>dest</a:t>
            </a:r>
            <a:r>
              <a:rPr lang="en-US" sz="1800" dirty="0">
                <a:latin typeface="Courier New" pitchFamily="49" charset="0"/>
              </a:rPr>
              <a:t> = t;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149509" name="Rectangle 5"/>
          <p:cNvSpPr>
            <a:spLocks noChangeArrowheads="1"/>
          </p:cNvSpPr>
          <p:nvPr/>
        </p:nvSpPr>
        <p:spPr bwMode="auto">
          <a:xfrm>
            <a:off x="4419600" y="914400"/>
            <a:ext cx="41148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Generated </a:t>
            </a:r>
            <a:r>
              <a:rPr lang="en-US" sz="2400" dirty="0" smtClean="0">
                <a:solidFill>
                  <a:schemeClr val="tx2"/>
                </a:solidFill>
                <a:latin typeface="Calibri" pitchFamily="34" charset="0"/>
              </a:rPr>
              <a:t>x86-64 </a:t>
            </a: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Assembly</a:t>
            </a:r>
          </a:p>
          <a:p>
            <a:pPr marL="223838" indent="-223838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49510" name="Rectangle 6"/>
          <p:cNvSpPr>
            <a:spLocks noChangeArrowheads="1"/>
          </p:cNvSpPr>
          <p:nvPr/>
        </p:nvSpPr>
        <p:spPr bwMode="auto">
          <a:xfrm>
            <a:off x="4495800" y="1395413"/>
            <a:ext cx="4195763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tabLst>
                <a:tab pos="457200" algn="l"/>
                <a:tab pos="1485900" algn="l"/>
              </a:tabLst>
            </a:pPr>
            <a:r>
              <a:rPr lang="en-US" sz="1800" dirty="0" err="1">
                <a:latin typeface="Courier New" pitchFamily="49" charset="0"/>
              </a:rPr>
              <a:t>sumstore</a:t>
            </a:r>
            <a:r>
              <a:rPr lang="en-US" sz="1800" dirty="0">
                <a:latin typeface="Courier New" pitchFamily="49" charset="0"/>
              </a:rPr>
              <a:t>: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</a:t>
            </a:r>
            <a:r>
              <a:rPr lang="en-US" sz="1800" dirty="0" err="1" smtClean="0">
                <a:latin typeface="Courier New" pitchFamily="49" charset="0"/>
              </a:rPr>
              <a:t>pushq</a:t>
            </a:r>
            <a:r>
              <a:rPr lang="en-US" sz="1800" dirty="0" smtClean="0">
                <a:latin typeface="Courier New" pitchFamily="49" charset="0"/>
              </a:rPr>
              <a:t>  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rbx</a:t>
            </a:r>
            <a:endParaRPr lang="en-US" sz="1800" dirty="0">
              <a:latin typeface="Courier New" pitchFamily="49" charset="0"/>
            </a:endParaRP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</a:t>
            </a:r>
            <a:r>
              <a:rPr lang="en-US" sz="1800" dirty="0" err="1" smtClean="0">
                <a:latin typeface="Courier New" pitchFamily="49" charset="0"/>
              </a:rPr>
              <a:t>movq</a:t>
            </a:r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rdx</a:t>
            </a:r>
            <a:r>
              <a:rPr lang="en-US" sz="1800" dirty="0">
                <a:latin typeface="Courier New" pitchFamily="49" charset="0"/>
              </a:rPr>
              <a:t>, %</a:t>
            </a:r>
            <a:r>
              <a:rPr lang="en-US" sz="1800" dirty="0" err="1">
                <a:latin typeface="Courier New" pitchFamily="49" charset="0"/>
              </a:rPr>
              <a:t>rbx</a:t>
            </a:r>
            <a:endParaRPr lang="en-US" sz="1800" dirty="0">
              <a:latin typeface="Courier New" pitchFamily="49" charset="0"/>
            </a:endParaRP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call    </a:t>
            </a:r>
            <a:r>
              <a:rPr lang="en-US" sz="1800" dirty="0">
                <a:latin typeface="Courier New" pitchFamily="49" charset="0"/>
              </a:rPr>
              <a:t>plus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</a:t>
            </a:r>
            <a:r>
              <a:rPr lang="en-US" sz="1800" dirty="0" err="1" smtClean="0">
                <a:latin typeface="Courier New" pitchFamily="49" charset="0"/>
              </a:rPr>
              <a:t>movq</a:t>
            </a:r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rax</a:t>
            </a:r>
            <a:r>
              <a:rPr lang="en-US" sz="1800" dirty="0">
                <a:latin typeface="Courier New" pitchFamily="49" charset="0"/>
              </a:rPr>
              <a:t>, (%</a:t>
            </a:r>
            <a:r>
              <a:rPr lang="en-US" sz="1800" dirty="0" err="1">
                <a:latin typeface="Courier New" pitchFamily="49" charset="0"/>
              </a:rPr>
              <a:t>rbx</a:t>
            </a:r>
            <a:r>
              <a:rPr lang="en-US" sz="1800" dirty="0">
                <a:latin typeface="Courier New" pitchFamily="49" charset="0"/>
              </a:rPr>
              <a:t>)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</a:t>
            </a:r>
            <a:r>
              <a:rPr lang="en-US" sz="1800" dirty="0" err="1" smtClean="0">
                <a:latin typeface="Courier New" pitchFamily="49" charset="0"/>
              </a:rPr>
              <a:t>popq</a:t>
            </a:r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rbx</a:t>
            </a:r>
            <a:endParaRPr lang="en-US" sz="1800" dirty="0">
              <a:latin typeface="Courier New" pitchFamily="49" charset="0"/>
            </a:endParaRP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ret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49511" name="Rectangle 7"/>
          <p:cNvSpPr>
            <a:spLocks noChangeArrowheads="1"/>
          </p:cNvSpPr>
          <p:nvPr/>
        </p:nvSpPr>
        <p:spPr bwMode="auto">
          <a:xfrm>
            <a:off x="454025" y="3638098"/>
            <a:ext cx="7467600" cy="341375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dirty="0">
                <a:latin typeface="Calibri" pitchFamily="34" charset="0"/>
              </a:rPr>
              <a:t>Obtain </a:t>
            </a:r>
            <a:r>
              <a:rPr lang="en-US" dirty="0" smtClean="0">
                <a:latin typeface="Calibri" pitchFamily="34" charset="0"/>
              </a:rPr>
              <a:t>(on shark machine) with </a:t>
            </a:r>
            <a:r>
              <a:rPr lang="en-US" dirty="0">
                <a:latin typeface="Calibri" pitchFamily="34" charset="0"/>
              </a:rPr>
              <a:t>command</a:t>
            </a:r>
          </a:p>
          <a:p>
            <a:pPr lvl="1" algn="l">
              <a:lnSpc>
                <a:spcPct val="100000"/>
              </a:lnSpc>
              <a:spcBef>
                <a:spcPct val="50000"/>
              </a:spcBef>
            </a:pPr>
            <a:r>
              <a:rPr lang="en-US" dirty="0" err="1" smtClean="0">
                <a:latin typeface="Courier New" pitchFamily="49" charset="0"/>
              </a:rPr>
              <a:t>gcc</a:t>
            </a:r>
            <a:r>
              <a:rPr lang="en-US" dirty="0" smtClean="0">
                <a:latin typeface="Courier New" pitchFamily="49" charset="0"/>
              </a:rPr>
              <a:t> –</a:t>
            </a:r>
            <a:r>
              <a:rPr lang="en-US" dirty="0" err="1" smtClean="0">
                <a:latin typeface="Courier New" pitchFamily="49" charset="0"/>
              </a:rPr>
              <a:t>Og</a:t>
            </a:r>
            <a:r>
              <a:rPr lang="en-US" dirty="0" smtClean="0">
                <a:latin typeface="Courier New" pitchFamily="49" charset="0"/>
              </a:rPr>
              <a:t> –S </a:t>
            </a:r>
            <a:r>
              <a:rPr lang="en-US" dirty="0" err="1" smtClean="0">
                <a:latin typeface="Courier New" pitchFamily="49" charset="0"/>
              </a:rPr>
              <a:t>sum.c</a:t>
            </a: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dirty="0">
                <a:latin typeface="Calibri" pitchFamily="34" charset="0"/>
              </a:rPr>
              <a:t>Produces file </a:t>
            </a:r>
            <a:r>
              <a:rPr lang="en-US" dirty="0" err="1" smtClean="0">
                <a:latin typeface="Courier New" pitchFamily="49" charset="0"/>
              </a:rPr>
              <a:t>sum.s</a:t>
            </a:r>
            <a:endParaRPr lang="en-US" dirty="0" smtClean="0">
              <a:latin typeface="Courier New" pitchFamily="49" charset="0"/>
            </a:endParaRPr>
          </a:p>
          <a:p>
            <a:pPr>
              <a:spcBef>
                <a:spcPct val="50000"/>
              </a:spcBef>
            </a:pPr>
            <a:r>
              <a:rPr lang="en-US" i="1" dirty="0" smtClean="0">
                <a:solidFill>
                  <a:srgbClr val="FF0000"/>
                </a:solidFill>
                <a:latin typeface="Calibri" pitchFamily="34" charset="0"/>
              </a:rPr>
              <a:t>Warning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</a:rPr>
              <a:t>: Will get very different results on non-Shark machines (Andrew Linux, Mac OS-X, …) due to different versions of </a:t>
            </a:r>
            <a:r>
              <a:rPr lang="en-US" dirty="0" err="1" smtClean="0">
                <a:solidFill>
                  <a:srgbClr val="FF0000"/>
                </a:solidFill>
                <a:latin typeface="Calibri" pitchFamily="34" charset="0"/>
              </a:rPr>
              <a:t>gcc</a:t>
            </a:r>
            <a:r>
              <a:rPr lang="en-US" dirty="0" smtClean="0">
                <a:solidFill>
                  <a:srgbClr val="FF0000"/>
                </a:solidFill>
                <a:latin typeface="Calibri" pitchFamily="34" charset="0"/>
              </a:rPr>
              <a:t> and different compiler settings.</a:t>
            </a:r>
            <a:endParaRPr lang="en-US" dirty="0" smtClean="0">
              <a:solidFill>
                <a:srgbClr val="FF0000"/>
              </a:solidFill>
              <a:latin typeface="Courier New" pitchFamily="49" charset="0"/>
            </a:endParaRP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endParaRPr lang="en-US" dirty="0">
              <a:solidFill>
                <a:srgbClr val="FF0000"/>
              </a:solidFill>
              <a:latin typeface="Courier New" pitchFamily="49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382000" cy="573088"/>
          </a:xfrm>
        </p:spPr>
        <p:txBody>
          <a:bodyPr/>
          <a:lstStyle/>
          <a:p>
            <a:r>
              <a:rPr lang="en-US" dirty="0"/>
              <a:t>Assembly </a:t>
            </a:r>
            <a:r>
              <a:rPr lang="en-US" dirty="0" smtClean="0"/>
              <a:t>Characteristics: Data Types</a:t>
            </a:r>
            <a:endParaRPr lang="en-US" dirty="0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50950"/>
            <a:ext cx="8548687" cy="5530850"/>
          </a:xfrm>
        </p:spPr>
        <p:txBody>
          <a:bodyPr/>
          <a:lstStyle/>
          <a:p>
            <a:r>
              <a:rPr lang="en-US" dirty="0" smtClean="0"/>
              <a:t>“</a:t>
            </a:r>
            <a:r>
              <a:rPr lang="en-US" dirty="0"/>
              <a:t>Integer” data of 1, 2</a:t>
            </a:r>
            <a:r>
              <a:rPr lang="en-US" dirty="0" smtClean="0"/>
              <a:t>, 4, or 8 </a:t>
            </a:r>
            <a:r>
              <a:rPr lang="en-US" dirty="0"/>
              <a:t>bytes</a:t>
            </a:r>
          </a:p>
          <a:p>
            <a:pPr lvl="1"/>
            <a:r>
              <a:rPr lang="en-US" dirty="0"/>
              <a:t>Data values</a:t>
            </a:r>
          </a:p>
          <a:p>
            <a:pPr lvl="1"/>
            <a:r>
              <a:rPr lang="en-US" dirty="0"/>
              <a:t>Addresses (</a:t>
            </a:r>
            <a:r>
              <a:rPr lang="en-US" dirty="0" err="1"/>
              <a:t>untyped</a:t>
            </a:r>
            <a:r>
              <a:rPr lang="en-US" dirty="0"/>
              <a:t> pointers)</a:t>
            </a:r>
          </a:p>
          <a:p>
            <a:endParaRPr lang="en-US" dirty="0" smtClean="0"/>
          </a:p>
          <a:p>
            <a:r>
              <a:rPr lang="en-US" dirty="0" smtClean="0"/>
              <a:t>Floating </a:t>
            </a:r>
            <a:r>
              <a:rPr lang="en-US" dirty="0"/>
              <a:t>point data of 4, 8, or 10 </a:t>
            </a:r>
            <a:r>
              <a:rPr lang="en-US" dirty="0" smtClean="0"/>
              <a:t>bytes</a:t>
            </a:r>
          </a:p>
          <a:p>
            <a:endParaRPr lang="en-US" dirty="0"/>
          </a:p>
          <a:p>
            <a:r>
              <a:rPr lang="en-US" dirty="0" smtClean="0"/>
              <a:t>Code: Byte sequences encoding series of instructions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No </a:t>
            </a:r>
            <a:r>
              <a:rPr lang="en-US" dirty="0"/>
              <a:t>aggregate types such as arrays or structures</a:t>
            </a:r>
          </a:p>
          <a:p>
            <a:pPr lvl="1"/>
            <a:r>
              <a:rPr lang="en-US" dirty="0"/>
              <a:t>Just contiguously allocated bytes in </a:t>
            </a:r>
            <a:r>
              <a:rPr lang="en-US" dirty="0" smtClean="0"/>
              <a:t>memory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382000" cy="573088"/>
          </a:xfrm>
        </p:spPr>
        <p:txBody>
          <a:bodyPr/>
          <a:lstStyle/>
          <a:p>
            <a:r>
              <a:rPr lang="en-US" dirty="0"/>
              <a:t>Assembly </a:t>
            </a:r>
            <a:r>
              <a:rPr lang="en-US" dirty="0" smtClean="0"/>
              <a:t>Characteristics: Operations</a:t>
            </a:r>
            <a:endParaRPr lang="en-US" dirty="0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327150"/>
            <a:ext cx="8548687" cy="4921250"/>
          </a:xfrm>
        </p:spPr>
        <p:txBody>
          <a:bodyPr/>
          <a:lstStyle/>
          <a:p>
            <a:r>
              <a:rPr lang="en-US" dirty="0" smtClean="0"/>
              <a:t>Perform </a:t>
            </a:r>
            <a:r>
              <a:rPr lang="en-US" dirty="0"/>
              <a:t>arithmetic function on register or memory data</a:t>
            </a:r>
          </a:p>
          <a:p>
            <a:endParaRPr lang="en-US" dirty="0" smtClean="0"/>
          </a:p>
          <a:p>
            <a:r>
              <a:rPr lang="en-US" dirty="0" smtClean="0"/>
              <a:t>Transfer </a:t>
            </a:r>
            <a:r>
              <a:rPr lang="en-US" dirty="0"/>
              <a:t>data between memory and register</a:t>
            </a:r>
          </a:p>
          <a:p>
            <a:pPr lvl="1"/>
            <a:r>
              <a:rPr lang="en-US" dirty="0"/>
              <a:t>Load data from memory into register</a:t>
            </a:r>
          </a:p>
          <a:p>
            <a:pPr lvl="1"/>
            <a:r>
              <a:rPr lang="en-US" dirty="0"/>
              <a:t>Store register data into memory</a:t>
            </a:r>
          </a:p>
          <a:p>
            <a:endParaRPr lang="en-US" dirty="0" smtClean="0"/>
          </a:p>
          <a:p>
            <a:r>
              <a:rPr lang="en-US" dirty="0" smtClean="0"/>
              <a:t>Transfer </a:t>
            </a:r>
            <a:r>
              <a:rPr lang="en-US" dirty="0"/>
              <a:t>control</a:t>
            </a:r>
          </a:p>
          <a:p>
            <a:pPr lvl="1"/>
            <a:r>
              <a:rPr lang="en-US" dirty="0"/>
              <a:t>Unconditional jumps to/from procedures</a:t>
            </a:r>
          </a:p>
          <a:p>
            <a:pPr lvl="1"/>
            <a:r>
              <a:rPr lang="en-US" dirty="0"/>
              <a:t>Conditional branches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ChangeArrowheads="1"/>
          </p:cNvSpPr>
          <p:nvPr/>
        </p:nvSpPr>
        <p:spPr bwMode="auto">
          <a:xfrm>
            <a:off x="342900" y="914400"/>
            <a:ext cx="30099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Code for </a:t>
            </a:r>
            <a:r>
              <a:rPr lang="en-US" sz="2400" dirty="0" err="1" smtClean="0">
                <a:latin typeface="Courier New" pitchFamily="49" charset="0"/>
              </a:rPr>
              <a:t>sumstore</a:t>
            </a: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  <a:p>
            <a:pPr marL="223838" indent="-223838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51555" name="Rectangle 3"/>
          <p:cNvSpPr>
            <a:spLocks noChangeArrowheads="1"/>
          </p:cNvSpPr>
          <p:nvPr/>
        </p:nvSpPr>
        <p:spPr bwMode="auto">
          <a:xfrm>
            <a:off x="344488" y="1447800"/>
            <a:ext cx="2511425" cy="424475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0x0400595: 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0x53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0x48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0x89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0xd3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0xe8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0xf2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0xff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0xff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0xff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0x48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0x89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0x03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0x5b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0xc3</a:t>
            </a:r>
          </a:p>
        </p:txBody>
      </p:sp>
      <p:sp>
        <p:nvSpPr>
          <p:cNvPr id="15155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5524500" cy="573088"/>
          </a:xfrm>
        </p:spPr>
        <p:txBody>
          <a:bodyPr/>
          <a:lstStyle/>
          <a:p>
            <a:r>
              <a:rPr lang="en-US"/>
              <a:t>Object Code</a:t>
            </a:r>
          </a:p>
        </p:txBody>
      </p:sp>
      <p:sp>
        <p:nvSpPr>
          <p:cNvPr id="15155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505200" y="1143000"/>
            <a:ext cx="5486400" cy="5486400"/>
          </a:xfrm>
        </p:spPr>
        <p:txBody>
          <a:bodyPr/>
          <a:lstStyle/>
          <a:p>
            <a:r>
              <a:rPr lang="en-US" dirty="0"/>
              <a:t>Assembler</a:t>
            </a:r>
          </a:p>
          <a:p>
            <a:pPr lvl="1"/>
            <a:r>
              <a:rPr lang="en-US" dirty="0"/>
              <a:t>Translates </a:t>
            </a:r>
            <a:r>
              <a:rPr lang="en-US" dirty="0">
                <a:latin typeface="Courier New" pitchFamily="49" charset="0"/>
              </a:rPr>
              <a:t>.s</a:t>
            </a:r>
            <a:r>
              <a:rPr lang="en-US" dirty="0"/>
              <a:t> into </a:t>
            </a:r>
            <a:r>
              <a:rPr lang="en-US" dirty="0">
                <a:latin typeface="Courier New" pitchFamily="49" charset="0"/>
              </a:rPr>
              <a:t>.o</a:t>
            </a:r>
          </a:p>
          <a:p>
            <a:pPr lvl="1"/>
            <a:r>
              <a:rPr lang="en-US" dirty="0"/>
              <a:t>Binary encoding of each instruction</a:t>
            </a:r>
          </a:p>
          <a:p>
            <a:pPr lvl="1"/>
            <a:r>
              <a:rPr lang="en-US" dirty="0"/>
              <a:t>Nearly-complete image of executable code</a:t>
            </a:r>
          </a:p>
          <a:p>
            <a:pPr lvl="1"/>
            <a:r>
              <a:rPr lang="en-US" dirty="0"/>
              <a:t>Missing linkages between code in different files</a:t>
            </a:r>
          </a:p>
          <a:p>
            <a:r>
              <a:rPr lang="en-US" dirty="0"/>
              <a:t>Linker</a:t>
            </a:r>
          </a:p>
          <a:p>
            <a:pPr lvl="1"/>
            <a:r>
              <a:rPr lang="en-US" dirty="0"/>
              <a:t>Resolves references between files</a:t>
            </a:r>
          </a:p>
          <a:p>
            <a:pPr lvl="1"/>
            <a:r>
              <a:rPr lang="en-US" dirty="0"/>
              <a:t>Combines with static run-time libraries</a:t>
            </a:r>
          </a:p>
          <a:p>
            <a:pPr lvl="2"/>
            <a:r>
              <a:rPr lang="en-US" dirty="0"/>
              <a:t>E.g., code for 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malloc</a:t>
            </a:r>
            <a:r>
              <a:rPr lang="en-US" b="1" dirty="0"/>
              <a:t>, 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printf</a:t>
            </a:r>
            <a:endParaRPr lang="en-US" b="1" dirty="0">
              <a:solidFill>
                <a:schemeClr val="tx1"/>
              </a:solidFill>
              <a:latin typeface="Courier New" pitchFamily="49" charset="0"/>
            </a:endParaRPr>
          </a:p>
          <a:p>
            <a:pPr lvl="1"/>
            <a:r>
              <a:rPr lang="en-US" dirty="0"/>
              <a:t>Some libraries are </a:t>
            </a:r>
            <a:r>
              <a:rPr lang="en-US" i="1" dirty="0"/>
              <a:t>dynamically linked</a:t>
            </a:r>
          </a:p>
          <a:p>
            <a:pPr lvl="2"/>
            <a:r>
              <a:rPr lang="en-US" dirty="0"/>
              <a:t>Linking occurs when program begins execution</a:t>
            </a:r>
          </a:p>
        </p:txBody>
      </p:sp>
      <p:sp>
        <p:nvSpPr>
          <p:cNvPr id="151558" name="Text Box 6"/>
          <p:cNvSpPr txBox="1">
            <a:spLocks noChangeArrowheads="1"/>
          </p:cNvSpPr>
          <p:nvPr/>
        </p:nvSpPr>
        <p:spPr bwMode="auto">
          <a:xfrm>
            <a:off x="1295400" y="4038600"/>
            <a:ext cx="2362200" cy="190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560388" lvl="1" indent="-222250" algn="l" defTabSz="895350">
              <a:spcBef>
                <a:spcPct val="30000"/>
              </a:spcBef>
              <a:buFontTx/>
              <a:buChar char="•"/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Total of </a:t>
            </a:r>
            <a:r>
              <a:rPr lang="en-US" sz="1800" dirty="0" smtClean="0">
                <a:solidFill>
                  <a:srgbClr val="C00000"/>
                </a:solidFill>
                <a:latin typeface="Calibri" pitchFamily="34" charset="0"/>
              </a:rPr>
              <a:t>14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bytes</a:t>
            </a:r>
          </a:p>
          <a:p>
            <a:pPr marL="560388" lvl="1" indent="-222250" algn="l" defTabSz="895350">
              <a:spcBef>
                <a:spcPct val="30000"/>
              </a:spcBef>
              <a:buFontTx/>
              <a:buChar char="•"/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Each instruction 1, </a:t>
            </a:r>
            <a:r>
              <a:rPr lang="en-US" sz="1800" dirty="0" smtClean="0">
                <a:solidFill>
                  <a:srgbClr val="C00000"/>
                </a:solidFill>
                <a:latin typeface="Calibri" pitchFamily="34" charset="0"/>
              </a:rPr>
              <a:t>3,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or </a:t>
            </a:r>
            <a:r>
              <a:rPr lang="en-US" sz="1800" dirty="0" smtClean="0">
                <a:solidFill>
                  <a:srgbClr val="C00000"/>
                </a:solidFill>
                <a:latin typeface="Calibri" pitchFamily="34" charset="0"/>
              </a:rPr>
              <a:t>5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bytes</a:t>
            </a:r>
          </a:p>
          <a:p>
            <a:pPr marL="560388" lvl="1" indent="-222250" algn="l" defTabSz="895350">
              <a:spcBef>
                <a:spcPct val="30000"/>
              </a:spcBef>
              <a:buFontTx/>
              <a:buChar char="•"/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Starts at address </a:t>
            </a:r>
            <a:r>
              <a:rPr lang="en-US" sz="1800" dirty="0" smtClean="0">
                <a:solidFill>
                  <a:srgbClr val="C00000"/>
                </a:solidFill>
                <a:latin typeface="Courier New" pitchFamily="49" charset="0"/>
              </a:rPr>
              <a:t>0x0400595</a:t>
            </a:r>
            <a:endParaRPr lang="en-US" sz="1800" dirty="0">
              <a:solidFill>
                <a:srgbClr val="C00000"/>
              </a:solidFill>
              <a:latin typeface="Courier New" pitchFamily="49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264400" cy="573088"/>
          </a:xfrm>
        </p:spPr>
        <p:txBody>
          <a:bodyPr/>
          <a:lstStyle/>
          <a:p>
            <a:r>
              <a:rPr lang="en-US"/>
              <a:t>Machine Instruction Example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0" y="838200"/>
            <a:ext cx="4572000" cy="5791200"/>
          </a:xfrm>
        </p:spPr>
        <p:txBody>
          <a:bodyPr/>
          <a:lstStyle/>
          <a:p>
            <a:pPr marL="223838" indent="-223838" defTabSz="895350">
              <a:tabLst>
                <a:tab pos="1603375" algn="l"/>
                <a:tab pos="2514600" algn="l"/>
              </a:tabLst>
            </a:pPr>
            <a:r>
              <a:rPr lang="en-US" dirty="0"/>
              <a:t>C Code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 smtClean="0"/>
              <a:t>Store value </a:t>
            </a:r>
            <a:r>
              <a:rPr lang="en-US" b="1" dirty="0" smtClean="0">
                <a:latin typeface="Courier New"/>
                <a:cs typeface="Courier New"/>
              </a:rPr>
              <a:t>t</a:t>
            </a:r>
            <a:r>
              <a:rPr lang="en-US" dirty="0" smtClean="0"/>
              <a:t> where designated by </a:t>
            </a:r>
            <a:r>
              <a:rPr lang="en-US" b="1" dirty="0" err="1" smtClean="0">
                <a:latin typeface="Courier New"/>
                <a:cs typeface="Courier New"/>
              </a:rPr>
              <a:t>dest</a:t>
            </a:r>
            <a:endParaRPr lang="en-US" b="1" dirty="0">
              <a:latin typeface="Courier New"/>
              <a:cs typeface="Courier New"/>
            </a:endParaRPr>
          </a:p>
          <a:p>
            <a:pPr marL="223838" indent="-223838" defTabSz="895350">
              <a:tabLst>
                <a:tab pos="1603375" algn="l"/>
                <a:tab pos="2514600" algn="l"/>
              </a:tabLst>
            </a:pPr>
            <a:r>
              <a:rPr lang="en-US" dirty="0"/>
              <a:t>Assembly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 smtClean="0"/>
              <a:t>Move 8-byte value to memory</a:t>
            </a:r>
            <a:endParaRPr lang="en-US" dirty="0"/>
          </a:p>
          <a:p>
            <a:pPr marL="839788" lvl="2" indent="-165100" defTabSz="895350">
              <a:tabLst>
                <a:tab pos="1603375" algn="l"/>
                <a:tab pos="2514600" algn="l"/>
              </a:tabLst>
            </a:pPr>
            <a:r>
              <a:rPr lang="en-US" dirty="0" smtClean="0"/>
              <a:t>Quad words in x86-64 parlance</a:t>
            </a:r>
            <a:endParaRPr lang="en-US" dirty="0"/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 smtClean="0"/>
              <a:t>Operands</a:t>
            </a:r>
            <a:r>
              <a:rPr lang="en-US" dirty="0"/>
              <a:t>:</a:t>
            </a:r>
          </a:p>
          <a:p>
            <a:pPr marL="839788" lvl="2" indent="-165100" defTabSz="895350">
              <a:buNone/>
              <a:tabLst>
                <a:tab pos="1603375" algn="l"/>
                <a:tab pos="2514600" algn="l"/>
              </a:tabLst>
            </a:pPr>
            <a:r>
              <a:rPr lang="en-US" b="1" dirty="0" smtClean="0">
                <a:latin typeface="Courier New" pitchFamily="49" charset="0"/>
              </a:rPr>
              <a:t>t</a:t>
            </a:r>
            <a:r>
              <a:rPr lang="en-US" b="1" dirty="0" smtClean="0"/>
              <a:t>:	</a:t>
            </a:r>
            <a:r>
              <a:rPr lang="en-US" dirty="0" smtClean="0"/>
              <a:t>Register</a:t>
            </a:r>
            <a:r>
              <a:rPr lang="en-US" dirty="0"/>
              <a:t>	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rax</a:t>
            </a:r>
            <a:endParaRPr lang="en-US" b="1" dirty="0">
              <a:latin typeface="Courier New" pitchFamily="49" charset="0"/>
            </a:endParaRPr>
          </a:p>
          <a:p>
            <a:pPr marL="839788" lvl="2" indent="-165100" defTabSz="895350">
              <a:buFont typeface="Wingdings" pitchFamily="2" charset="2"/>
              <a:buNone/>
              <a:tabLst>
                <a:tab pos="1603375" algn="l"/>
                <a:tab pos="2514600" algn="l"/>
              </a:tabLst>
            </a:pPr>
            <a:r>
              <a:rPr lang="en-US" b="1" dirty="0" err="1" smtClean="0">
                <a:latin typeface="Courier New" pitchFamily="49" charset="0"/>
              </a:rPr>
              <a:t>dest</a:t>
            </a:r>
            <a:r>
              <a:rPr lang="en-US" b="1" dirty="0" smtClean="0"/>
              <a:t>:</a:t>
            </a:r>
            <a:r>
              <a:rPr lang="en-US" dirty="0"/>
              <a:t>	</a:t>
            </a:r>
            <a:r>
              <a:rPr lang="en-US" dirty="0" smtClean="0"/>
              <a:t>Register</a:t>
            </a:r>
            <a:r>
              <a:rPr lang="en-US" dirty="0"/>
              <a:t>	</a:t>
            </a:r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</a:rPr>
              <a:t>%</a:t>
            </a:r>
            <a:r>
              <a:rPr lang="en-US" b="1" dirty="0" err="1" smtClean="0">
                <a:solidFill>
                  <a:schemeClr val="tx1"/>
                </a:solidFill>
                <a:latin typeface="Courier New" pitchFamily="49" charset="0"/>
              </a:rPr>
              <a:t>rbx</a:t>
            </a:r>
            <a:endParaRPr lang="en-US" b="1" dirty="0">
              <a:solidFill>
                <a:schemeClr val="tx1"/>
              </a:solidFill>
              <a:latin typeface="Courier New" pitchFamily="49" charset="0"/>
            </a:endParaRPr>
          </a:p>
          <a:p>
            <a:pPr marL="839788" lvl="2" indent="-165100" defTabSz="895350">
              <a:buFont typeface="Wingdings" pitchFamily="2" charset="2"/>
              <a:buNone/>
              <a:tabLst>
                <a:tab pos="1603375" algn="l"/>
                <a:tab pos="2514600" algn="l"/>
              </a:tabLst>
            </a:pPr>
            <a:r>
              <a:rPr lang="en-US" b="1" dirty="0" smtClean="0">
                <a:latin typeface="Courier New" pitchFamily="49" charset="0"/>
              </a:rPr>
              <a:t>*</a:t>
            </a:r>
            <a:r>
              <a:rPr lang="en-US" b="1" dirty="0" err="1" smtClean="0">
                <a:latin typeface="Courier New" pitchFamily="49" charset="0"/>
              </a:rPr>
              <a:t>dest</a:t>
            </a:r>
            <a:r>
              <a:rPr lang="en-US" b="1" dirty="0" smtClean="0"/>
              <a:t>:</a:t>
            </a:r>
            <a:r>
              <a:rPr lang="en-US" dirty="0"/>
              <a:t> </a:t>
            </a:r>
            <a:r>
              <a:rPr lang="en-US" dirty="0" smtClean="0"/>
              <a:t>	Memory</a:t>
            </a:r>
            <a:r>
              <a:rPr lang="en-US" dirty="0"/>
              <a:t>	</a:t>
            </a:r>
            <a:r>
              <a:rPr lang="en-US" b="1" dirty="0"/>
              <a:t>M[</a:t>
            </a:r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</a:rPr>
              <a:t>%</a:t>
            </a:r>
            <a:r>
              <a:rPr lang="en-US" b="1" dirty="0" err="1" smtClean="0">
                <a:solidFill>
                  <a:schemeClr val="tx1"/>
                </a:solidFill>
                <a:latin typeface="Courier New" pitchFamily="49" charset="0"/>
              </a:rPr>
              <a:t>rbx</a:t>
            </a:r>
            <a:r>
              <a:rPr lang="en-US" b="1" dirty="0" smtClean="0">
                <a:solidFill>
                  <a:schemeClr val="tx1"/>
                </a:solidFill>
                <a:latin typeface="Courier New" pitchFamily="49" charset="0"/>
              </a:rPr>
              <a:t>]</a:t>
            </a:r>
            <a:endParaRPr lang="en-US" b="1" dirty="0"/>
          </a:p>
          <a:p>
            <a:pPr marL="223838" indent="-223838" defTabSz="895350">
              <a:tabLst>
                <a:tab pos="1603375" algn="l"/>
                <a:tab pos="2514600" algn="l"/>
              </a:tabLst>
            </a:pPr>
            <a:r>
              <a:rPr lang="en-US" dirty="0" smtClean="0"/>
              <a:t>Object </a:t>
            </a:r>
            <a:r>
              <a:rPr lang="en-US" dirty="0"/>
              <a:t>Code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/>
              <a:t>3-byte instruction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/>
              <a:t>Stored at address </a:t>
            </a:r>
            <a:r>
              <a:rPr lang="en-US" b="1" dirty="0" smtClean="0">
                <a:latin typeface="Courier New" pitchFamily="49" charset="0"/>
              </a:rPr>
              <a:t>0x40059e</a:t>
            </a:r>
            <a:endParaRPr lang="en-US" b="1" dirty="0">
              <a:latin typeface="Courier New" pitchFamily="49" charset="0"/>
            </a:endParaRPr>
          </a:p>
        </p:txBody>
      </p:sp>
      <p:sp>
        <p:nvSpPr>
          <p:cNvPr id="152580" name="Rectangle 4"/>
          <p:cNvSpPr>
            <a:spLocks noChangeArrowheads="1"/>
          </p:cNvSpPr>
          <p:nvPr/>
        </p:nvSpPr>
        <p:spPr bwMode="auto">
          <a:xfrm>
            <a:off x="533400" y="1143000"/>
            <a:ext cx="3883025" cy="3762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 smtClean="0">
                <a:latin typeface="Courier New" pitchFamily="49" charset="0"/>
              </a:rPr>
              <a:t>*</a:t>
            </a:r>
            <a:r>
              <a:rPr lang="en-US" sz="1800" dirty="0" err="1" smtClean="0">
                <a:latin typeface="Courier New" pitchFamily="49" charset="0"/>
              </a:rPr>
              <a:t>dest</a:t>
            </a:r>
            <a:r>
              <a:rPr lang="en-US" sz="1800" dirty="0" smtClean="0">
                <a:latin typeface="Courier New" pitchFamily="49" charset="0"/>
              </a:rPr>
              <a:t> = t;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52581" name="Rectangle 5"/>
          <p:cNvSpPr>
            <a:spLocks noChangeArrowheads="1"/>
          </p:cNvSpPr>
          <p:nvPr/>
        </p:nvSpPr>
        <p:spPr bwMode="auto">
          <a:xfrm>
            <a:off x="533400" y="2286000"/>
            <a:ext cx="3886200" cy="3762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549400" algn="l"/>
              </a:tabLst>
            </a:pPr>
            <a:r>
              <a:rPr lang="en-US" sz="1800" dirty="0" err="1" smtClean="0">
                <a:latin typeface="Courier New" pitchFamily="49" charset="0"/>
              </a:rPr>
              <a:t>movq</a:t>
            </a:r>
            <a:r>
              <a:rPr lang="en-US" sz="1800" dirty="0" smtClean="0">
                <a:latin typeface="Courier New" pitchFamily="49" charset="0"/>
              </a:rPr>
              <a:t> %</a:t>
            </a:r>
            <a:r>
              <a:rPr lang="en-US" sz="1800" dirty="0" err="1" smtClean="0">
                <a:latin typeface="Courier New" pitchFamily="49" charset="0"/>
              </a:rPr>
              <a:t>rax</a:t>
            </a:r>
            <a:r>
              <a:rPr lang="en-US" sz="1800" dirty="0" smtClean="0">
                <a:latin typeface="Courier New" pitchFamily="49" charset="0"/>
              </a:rPr>
              <a:t>, (%</a:t>
            </a:r>
            <a:r>
              <a:rPr lang="en-US" sz="1800" dirty="0" err="1" smtClean="0">
                <a:latin typeface="Courier New" pitchFamily="49" charset="0"/>
              </a:rPr>
              <a:t>rbx</a:t>
            </a:r>
            <a:r>
              <a:rPr lang="en-US" sz="1800" dirty="0" smtClean="0">
                <a:latin typeface="Courier New" pitchFamily="49" charset="0"/>
              </a:rPr>
              <a:t>)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52582" name="Rectangle 6"/>
          <p:cNvSpPr>
            <a:spLocks noChangeArrowheads="1"/>
          </p:cNvSpPr>
          <p:nvPr/>
        </p:nvSpPr>
        <p:spPr bwMode="auto">
          <a:xfrm>
            <a:off x="530225" y="4912519"/>
            <a:ext cx="3886200" cy="3762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292100" algn="l"/>
              </a:tabLst>
            </a:pPr>
            <a:r>
              <a:rPr lang="en-US" sz="1800" dirty="0" smtClean="0">
                <a:latin typeface="Courier New" pitchFamily="49" charset="0"/>
              </a:rPr>
              <a:t>0x40059e:  48 89 03</a:t>
            </a:r>
            <a:endParaRPr lang="en-US" sz="18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ChangeArrowheads="1"/>
          </p:cNvSpPr>
          <p:nvPr/>
        </p:nvSpPr>
        <p:spPr bwMode="auto">
          <a:xfrm>
            <a:off x="901700" y="1035050"/>
            <a:ext cx="26035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Disassembled</a:t>
            </a:r>
          </a:p>
          <a:p>
            <a:pPr marL="223838" indent="-223838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5360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6819900" cy="573088"/>
          </a:xfrm>
        </p:spPr>
        <p:txBody>
          <a:bodyPr/>
          <a:lstStyle/>
          <a:p>
            <a:r>
              <a:rPr lang="en-US"/>
              <a:t>Disassembling Object Code</a:t>
            </a:r>
          </a:p>
        </p:txBody>
      </p:sp>
      <p:sp>
        <p:nvSpPr>
          <p:cNvPr id="15360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4114800"/>
            <a:ext cx="8140700" cy="2249488"/>
          </a:xfrm>
        </p:spPr>
        <p:txBody>
          <a:bodyPr/>
          <a:lstStyle/>
          <a:p>
            <a:r>
              <a:rPr lang="en-US" dirty="0" err="1"/>
              <a:t>Disassembler</a:t>
            </a:r>
            <a:endParaRPr lang="en-US" dirty="0"/>
          </a:p>
          <a:p>
            <a:pPr lvl="1">
              <a:buFont typeface="Wingdings" pitchFamily="2" charset="2"/>
              <a:buNone/>
            </a:pPr>
            <a:r>
              <a:rPr lang="en-US" b="1" dirty="0" err="1">
                <a:latin typeface="Courier New" pitchFamily="49" charset="0"/>
              </a:rPr>
              <a:t>objdump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</a:rPr>
              <a:t>–d sum</a:t>
            </a:r>
            <a:endParaRPr lang="en-US" b="1" dirty="0">
              <a:latin typeface="Courier New" pitchFamily="49" charset="0"/>
            </a:endParaRPr>
          </a:p>
          <a:p>
            <a:pPr lvl="1"/>
            <a:r>
              <a:rPr lang="en-US" dirty="0"/>
              <a:t>Useful tool for examining object code</a:t>
            </a:r>
          </a:p>
          <a:p>
            <a:pPr lvl="1"/>
            <a:r>
              <a:rPr lang="en-US" dirty="0"/>
              <a:t>Analyzes bit pattern of series of instructions</a:t>
            </a:r>
          </a:p>
          <a:p>
            <a:pPr lvl="1"/>
            <a:r>
              <a:rPr lang="en-US" dirty="0"/>
              <a:t>Produces approximate rendition of assembly code</a:t>
            </a:r>
          </a:p>
          <a:p>
            <a:pPr lvl="1"/>
            <a:r>
              <a:rPr lang="en-US" dirty="0"/>
              <a:t>Can be run on either </a:t>
            </a:r>
            <a:r>
              <a:rPr lang="en-US" dirty="0" err="1">
                <a:latin typeface="Courier New" pitchFamily="49" charset="0"/>
              </a:rPr>
              <a:t>a.out</a:t>
            </a:r>
            <a:r>
              <a:rPr lang="en-US" dirty="0"/>
              <a:t> (complete executable) or </a:t>
            </a:r>
            <a:r>
              <a:rPr lang="en-US" dirty="0">
                <a:latin typeface="Courier New" pitchFamily="49" charset="0"/>
              </a:rPr>
              <a:t>.o</a:t>
            </a:r>
            <a:r>
              <a:rPr lang="en-US" dirty="0"/>
              <a:t> file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104900" y="1628839"/>
            <a:ext cx="7493000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0000000000400595 &lt;</a:t>
            </a:r>
            <a:r>
              <a:rPr lang="en-US" sz="1800" dirty="0" err="1">
                <a:latin typeface="Courier New" pitchFamily="49" charset="0"/>
              </a:rPr>
              <a:t>sumstore</a:t>
            </a:r>
            <a:r>
              <a:rPr lang="en-US" sz="1800" dirty="0">
                <a:latin typeface="Courier New" pitchFamily="49" charset="0"/>
              </a:rPr>
              <a:t>&gt;: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400595:  </a:t>
            </a:r>
            <a:r>
              <a:rPr lang="en-US" sz="1800" dirty="0" smtClean="0">
                <a:latin typeface="Courier New" pitchFamily="49" charset="0"/>
              </a:rPr>
              <a:t>53               push  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rbx</a:t>
            </a:r>
            <a:endParaRPr lang="en-US" sz="1800" dirty="0">
              <a:latin typeface="Courier New" pitchFamily="49" charset="0"/>
            </a:endParaRP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400596:  </a:t>
            </a:r>
            <a:r>
              <a:rPr lang="en-US" sz="1800" dirty="0" smtClean="0">
                <a:latin typeface="Courier New" pitchFamily="49" charset="0"/>
              </a:rPr>
              <a:t>48 </a:t>
            </a:r>
            <a:r>
              <a:rPr lang="en-US" sz="1800" dirty="0">
                <a:latin typeface="Courier New" pitchFamily="49" charset="0"/>
              </a:rPr>
              <a:t>89 d3         </a:t>
            </a:r>
            <a:r>
              <a:rPr lang="en-US" sz="1800" dirty="0" err="1" smtClean="0">
                <a:latin typeface="Courier New" pitchFamily="49" charset="0"/>
              </a:rPr>
              <a:t>mov</a:t>
            </a:r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rdx</a:t>
            </a:r>
            <a:r>
              <a:rPr lang="en-US" sz="1800" dirty="0">
                <a:latin typeface="Courier New" pitchFamily="49" charset="0"/>
              </a:rPr>
              <a:t>,%</a:t>
            </a:r>
            <a:r>
              <a:rPr lang="en-US" sz="1800" dirty="0" err="1">
                <a:latin typeface="Courier New" pitchFamily="49" charset="0"/>
              </a:rPr>
              <a:t>rbx</a:t>
            </a:r>
            <a:endParaRPr lang="en-US" sz="1800" dirty="0">
              <a:latin typeface="Courier New" pitchFamily="49" charset="0"/>
            </a:endParaRP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400599:  </a:t>
            </a:r>
            <a:r>
              <a:rPr lang="en-US" sz="1800" dirty="0" smtClean="0">
                <a:latin typeface="Courier New" pitchFamily="49" charset="0"/>
              </a:rPr>
              <a:t>e8 </a:t>
            </a:r>
            <a:r>
              <a:rPr lang="en-US" sz="1800" dirty="0">
                <a:latin typeface="Courier New" pitchFamily="49" charset="0"/>
              </a:rPr>
              <a:t>f2 </a:t>
            </a:r>
            <a:r>
              <a:rPr lang="en-US" sz="1800" dirty="0" err="1">
                <a:latin typeface="Courier New" pitchFamily="49" charset="0"/>
              </a:rPr>
              <a:t>ff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ff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ff</a:t>
            </a:r>
            <a:r>
              <a:rPr lang="en-US" sz="1800" dirty="0">
                <a:latin typeface="Courier New" pitchFamily="49" charset="0"/>
              </a:rPr>
              <a:t>   </a:t>
            </a:r>
            <a:r>
              <a:rPr lang="en-US" sz="1800" dirty="0" err="1" smtClean="0">
                <a:latin typeface="Courier New" pitchFamily="49" charset="0"/>
              </a:rPr>
              <a:t>callq</a:t>
            </a:r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en-US" sz="1800" dirty="0">
                <a:latin typeface="Courier New" pitchFamily="49" charset="0"/>
              </a:rPr>
              <a:t>400590 &lt;plus&gt;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40059e:  </a:t>
            </a:r>
            <a:r>
              <a:rPr lang="en-US" sz="1800" dirty="0" smtClean="0">
                <a:latin typeface="Courier New" pitchFamily="49" charset="0"/>
              </a:rPr>
              <a:t>48 </a:t>
            </a:r>
            <a:r>
              <a:rPr lang="en-US" sz="1800" dirty="0">
                <a:latin typeface="Courier New" pitchFamily="49" charset="0"/>
              </a:rPr>
              <a:t>89 03         </a:t>
            </a:r>
            <a:r>
              <a:rPr lang="en-US" sz="1800" dirty="0" err="1" smtClean="0">
                <a:latin typeface="Courier New" pitchFamily="49" charset="0"/>
              </a:rPr>
              <a:t>mov</a:t>
            </a:r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rax</a:t>
            </a:r>
            <a:r>
              <a:rPr lang="en-US" sz="1800" dirty="0">
                <a:latin typeface="Courier New" pitchFamily="49" charset="0"/>
              </a:rPr>
              <a:t>,(%</a:t>
            </a:r>
            <a:r>
              <a:rPr lang="en-US" sz="1800" dirty="0" err="1">
                <a:latin typeface="Courier New" pitchFamily="49" charset="0"/>
              </a:rPr>
              <a:t>rbx</a:t>
            </a:r>
            <a:r>
              <a:rPr lang="en-US" sz="1800" dirty="0">
                <a:latin typeface="Courier New" pitchFamily="49" charset="0"/>
              </a:rPr>
              <a:t>)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4005a1:  </a:t>
            </a:r>
            <a:r>
              <a:rPr lang="en-US" sz="1800" dirty="0" smtClean="0">
                <a:latin typeface="Courier New" pitchFamily="49" charset="0"/>
              </a:rPr>
              <a:t>5b               pop   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rbx</a:t>
            </a:r>
            <a:endParaRPr lang="en-US" sz="1800" dirty="0">
              <a:latin typeface="Courier New" pitchFamily="49" charset="0"/>
            </a:endParaRP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4005a2:  </a:t>
            </a:r>
            <a:r>
              <a:rPr lang="en-US" sz="1800" dirty="0" smtClean="0">
                <a:latin typeface="Courier New" pitchFamily="49" charset="0"/>
              </a:rPr>
              <a:t>c3               </a:t>
            </a:r>
            <a:r>
              <a:rPr lang="en-US" sz="1800" dirty="0" err="1" smtClean="0">
                <a:latin typeface="Courier New" pitchFamily="49" charset="0"/>
              </a:rPr>
              <a:t>retq</a:t>
            </a:r>
            <a:endParaRPr lang="en-US" sz="1800" dirty="0">
              <a:latin typeface="Courier New" pitchFamily="49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Today: Machine Programming I: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History of Intel processors and architectures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C, assembly, machine code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Assembly Basics: Registers, operands, move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Arithmetic &amp; logical operations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ChangeArrowheads="1"/>
          </p:cNvSpPr>
          <p:nvPr/>
        </p:nvSpPr>
        <p:spPr bwMode="auto">
          <a:xfrm>
            <a:off x="4191000" y="914400"/>
            <a:ext cx="26035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Disassembled</a:t>
            </a:r>
          </a:p>
          <a:p>
            <a:pPr marL="223838" indent="-223838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54627" name="Rectangle 3"/>
          <p:cNvSpPr>
            <a:spLocks noChangeArrowheads="1"/>
          </p:cNvSpPr>
          <p:nvPr/>
        </p:nvSpPr>
        <p:spPr bwMode="auto">
          <a:xfrm>
            <a:off x="2297113" y="1705039"/>
            <a:ext cx="6846887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Dump of assembler code for function </a:t>
            </a:r>
            <a:r>
              <a:rPr lang="en-US" sz="1800" dirty="0" err="1">
                <a:latin typeface="Courier New" pitchFamily="49" charset="0"/>
              </a:rPr>
              <a:t>sumstore</a:t>
            </a:r>
            <a:r>
              <a:rPr lang="en-US" sz="1800" dirty="0">
                <a:latin typeface="Courier New" pitchFamily="49" charset="0"/>
              </a:rPr>
              <a:t>: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0x0000000000400595 </a:t>
            </a:r>
            <a:r>
              <a:rPr lang="en-US" sz="1800" dirty="0">
                <a:latin typeface="Courier New" pitchFamily="49" charset="0"/>
              </a:rPr>
              <a:t>&lt;+0&gt;</a:t>
            </a:r>
            <a:r>
              <a:rPr lang="en-US" sz="1800" dirty="0" smtClean="0">
                <a:latin typeface="Courier New" pitchFamily="49" charset="0"/>
              </a:rPr>
              <a:t>: push  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rbx</a:t>
            </a:r>
            <a:endParaRPr lang="en-US" sz="1800" dirty="0">
              <a:latin typeface="Courier New" pitchFamily="49" charset="0"/>
            </a:endParaRP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0x0000000000400596 </a:t>
            </a:r>
            <a:r>
              <a:rPr lang="en-US" sz="1800" dirty="0">
                <a:latin typeface="Courier New" pitchFamily="49" charset="0"/>
              </a:rPr>
              <a:t>&lt;+1&gt;: </a:t>
            </a:r>
            <a:r>
              <a:rPr lang="en-US" sz="1800" dirty="0" err="1" smtClean="0">
                <a:latin typeface="Courier New" pitchFamily="49" charset="0"/>
              </a:rPr>
              <a:t>mov</a:t>
            </a:r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rdx</a:t>
            </a:r>
            <a:r>
              <a:rPr lang="en-US" sz="1800" dirty="0">
                <a:latin typeface="Courier New" pitchFamily="49" charset="0"/>
              </a:rPr>
              <a:t>,%</a:t>
            </a:r>
            <a:r>
              <a:rPr lang="en-US" sz="1800" dirty="0" err="1">
                <a:latin typeface="Courier New" pitchFamily="49" charset="0"/>
              </a:rPr>
              <a:t>rbx</a:t>
            </a:r>
            <a:endParaRPr lang="en-US" sz="1800" dirty="0">
              <a:latin typeface="Courier New" pitchFamily="49" charset="0"/>
            </a:endParaRP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0x0000000000400599 </a:t>
            </a:r>
            <a:r>
              <a:rPr lang="en-US" sz="1800" dirty="0">
                <a:latin typeface="Courier New" pitchFamily="49" charset="0"/>
              </a:rPr>
              <a:t>&lt;+4&gt;</a:t>
            </a:r>
            <a:r>
              <a:rPr lang="en-US" sz="1800" dirty="0" smtClean="0">
                <a:latin typeface="Courier New" pitchFamily="49" charset="0"/>
              </a:rPr>
              <a:t>: </a:t>
            </a:r>
            <a:r>
              <a:rPr lang="en-US" sz="1800" dirty="0" err="1" smtClean="0">
                <a:latin typeface="Courier New" pitchFamily="49" charset="0"/>
              </a:rPr>
              <a:t>callq</a:t>
            </a:r>
            <a:r>
              <a:rPr lang="en-US" sz="1800" dirty="0" smtClean="0">
                <a:latin typeface="Courier New" pitchFamily="49" charset="0"/>
              </a:rPr>
              <a:t>  0x400590 &lt;</a:t>
            </a:r>
            <a:r>
              <a:rPr lang="en-US" sz="1800" dirty="0">
                <a:latin typeface="Courier New" pitchFamily="49" charset="0"/>
              </a:rPr>
              <a:t>plus&gt;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0x000000000040059e </a:t>
            </a:r>
            <a:r>
              <a:rPr lang="en-US" sz="1800" dirty="0">
                <a:latin typeface="Courier New" pitchFamily="49" charset="0"/>
              </a:rPr>
              <a:t>&lt;+9&gt;: </a:t>
            </a:r>
            <a:r>
              <a:rPr lang="en-US" sz="1800" dirty="0" err="1" smtClean="0">
                <a:latin typeface="Courier New" pitchFamily="49" charset="0"/>
              </a:rPr>
              <a:t>mov</a:t>
            </a:r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rax</a:t>
            </a:r>
            <a:r>
              <a:rPr lang="en-US" sz="1800" dirty="0">
                <a:latin typeface="Courier New" pitchFamily="49" charset="0"/>
              </a:rPr>
              <a:t>,(%</a:t>
            </a:r>
            <a:r>
              <a:rPr lang="en-US" sz="1800" dirty="0" err="1">
                <a:latin typeface="Courier New" pitchFamily="49" charset="0"/>
              </a:rPr>
              <a:t>rbx</a:t>
            </a:r>
            <a:r>
              <a:rPr lang="en-US" sz="1800" dirty="0">
                <a:latin typeface="Courier New" pitchFamily="49" charset="0"/>
              </a:rPr>
              <a:t>)</a:t>
            </a: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0x00000000004005a1 </a:t>
            </a:r>
            <a:r>
              <a:rPr lang="en-US" sz="1800" dirty="0">
                <a:latin typeface="Courier New" pitchFamily="49" charset="0"/>
              </a:rPr>
              <a:t>&lt;+12&gt;</a:t>
            </a:r>
            <a:r>
              <a:rPr lang="en-US" sz="1800" dirty="0" smtClean="0">
                <a:latin typeface="Courier New" pitchFamily="49" charset="0"/>
              </a:rPr>
              <a:t>:pop   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rbx</a:t>
            </a:r>
            <a:endParaRPr lang="en-US" sz="1800" dirty="0">
              <a:latin typeface="Courier New" pitchFamily="49" charset="0"/>
            </a:endParaRPr>
          </a:p>
          <a:p>
            <a:pPr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0x00000000004005a2 </a:t>
            </a:r>
            <a:r>
              <a:rPr lang="en-US" sz="1800" dirty="0">
                <a:latin typeface="Courier New" pitchFamily="49" charset="0"/>
              </a:rPr>
              <a:t>&lt;+13&gt;</a:t>
            </a:r>
            <a:r>
              <a:rPr lang="en-US" sz="1800" dirty="0" smtClean="0">
                <a:latin typeface="Courier New" pitchFamily="49" charset="0"/>
              </a:rPr>
              <a:t>:</a:t>
            </a:r>
            <a:r>
              <a:rPr lang="en-US" sz="1800" dirty="0" err="1" smtClean="0">
                <a:latin typeface="Courier New" pitchFamily="49" charset="0"/>
              </a:rPr>
              <a:t>retq</a:t>
            </a:r>
            <a:r>
              <a:rPr lang="en-US" sz="1800" dirty="0" smtClean="0">
                <a:latin typeface="Courier New" pitchFamily="49" charset="0"/>
              </a:rPr>
              <a:t> </a:t>
            </a:r>
            <a:endParaRPr lang="en-US" sz="1800" i="1" dirty="0">
              <a:latin typeface="Courier New" pitchFamily="49" charset="0"/>
            </a:endParaRPr>
          </a:p>
        </p:txBody>
      </p:sp>
      <p:sp>
        <p:nvSpPr>
          <p:cNvPr id="154628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417512"/>
            <a:ext cx="6248400" cy="573088"/>
          </a:xfrm>
        </p:spPr>
        <p:txBody>
          <a:bodyPr/>
          <a:lstStyle/>
          <a:p>
            <a:r>
              <a:rPr lang="en-US"/>
              <a:t>Alternate Disassembly</a:t>
            </a:r>
          </a:p>
        </p:txBody>
      </p:sp>
      <p:sp>
        <p:nvSpPr>
          <p:cNvPr id="15462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297113" y="4195763"/>
            <a:ext cx="6300787" cy="2249487"/>
          </a:xfrm>
        </p:spPr>
        <p:txBody>
          <a:bodyPr/>
          <a:lstStyle/>
          <a:p>
            <a:r>
              <a:rPr lang="en-US" dirty="0"/>
              <a:t>Within </a:t>
            </a:r>
            <a:r>
              <a:rPr lang="en-US" dirty="0" err="1"/>
              <a:t>gdb</a:t>
            </a:r>
            <a:r>
              <a:rPr lang="en-US" dirty="0"/>
              <a:t> Debugger</a:t>
            </a:r>
          </a:p>
          <a:p>
            <a:pPr lvl="1">
              <a:buFont typeface="Wingdings" pitchFamily="2" charset="2"/>
              <a:buNone/>
            </a:pPr>
            <a:r>
              <a:rPr lang="en-US" b="1" dirty="0" err="1">
                <a:latin typeface="Courier New" pitchFamily="49" charset="0"/>
              </a:rPr>
              <a:t>gdb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</a:rPr>
              <a:t>sum</a:t>
            </a:r>
            <a:endParaRPr lang="en-US" b="1" dirty="0">
              <a:latin typeface="Courier New" pitchFamily="49" charset="0"/>
            </a:endParaRPr>
          </a:p>
          <a:p>
            <a:pPr lvl="1"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</a:rPr>
              <a:t>disassemble </a:t>
            </a:r>
            <a:r>
              <a:rPr lang="en-US" b="1" dirty="0" err="1" smtClean="0">
                <a:latin typeface="Courier New" pitchFamily="49" charset="0"/>
              </a:rPr>
              <a:t>sumstore</a:t>
            </a:r>
            <a:endParaRPr lang="en-US" b="1" dirty="0">
              <a:latin typeface="Courier New" pitchFamily="49" charset="0"/>
            </a:endParaRPr>
          </a:p>
          <a:p>
            <a:pPr lvl="1"/>
            <a:r>
              <a:rPr lang="en-US" dirty="0"/>
              <a:t>Disassemble procedure</a:t>
            </a:r>
          </a:p>
          <a:p>
            <a:pPr lvl="1">
              <a:buFont typeface="Wingdings" pitchFamily="2" charset="2"/>
              <a:buNone/>
            </a:pPr>
            <a:r>
              <a:rPr lang="en-US" b="1" dirty="0" smtClean="0">
                <a:latin typeface="Courier New" pitchFamily="49" charset="0"/>
              </a:rPr>
              <a:t>x/14xb </a:t>
            </a:r>
            <a:r>
              <a:rPr lang="en-US" b="1" dirty="0" err="1" smtClean="0">
                <a:latin typeface="Courier New" pitchFamily="49" charset="0"/>
              </a:rPr>
              <a:t>sumstore</a:t>
            </a:r>
            <a:endParaRPr lang="en-US" b="1" dirty="0">
              <a:latin typeface="Courier New" pitchFamily="49" charset="0"/>
            </a:endParaRPr>
          </a:p>
          <a:p>
            <a:pPr lvl="1"/>
            <a:r>
              <a:rPr lang="en-US" dirty="0"/>
              <a:t>Examine the </a:t>
            </a:r>
            <a:r>
              <a:rPr lang="en-US" dirty="0" smtClean="0"/>
              <a:t>14 </a:t>
            </a:r>
            <a:r>
              <a:rPr lang="en-US" dirty="0"/>
              <a:t>bytes starting at </a:t>
            </a:r>
            <a:r>
              <a:rPr lang="en-US" dirty="0" err="1" smtClean="0">
                <a:latin typeface="Courier New" pitchFamily="49" charset="0"/>
              </a:rPr>
              <a:t>sumstore</a:t>
            </a:r>
            <a:endParaRPr lang="en-US" dirty="0">
              <a:latin typeface="Courier New" pitchFamily="49" charset="0"/>
            </a:endParaRPr>
          </a:p>
          <a:p>
            <a:pPr lvl="1"/>
            <a:endParaRPr lang="en-US" dirty="0"/>
          </a:p>
        </p:txBody>
      </p:sp>
      <p:sp>
        <p:nvSpPr>
          <p:cNvPr id="154630" name="Rectangle 6"/>
          <p:cNvSpPr>
            <a:spLocks noChangeArrowheads="1"/>
          </p:cNvSpPr>
          <p:nvPr/>
        </p:nvSpPr>
        <p:spPr bwMode="auto">
          <a:xfrm>
            <a:off x="685800" y="1066800"/>
            <a:ext cx="13081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Calibri" pitchFamily="34" charset="0"/>
              </a:rPr>
              <a:t>Object</a:t>
            </a:r>
          </a:p>
          <a:p>
            <a:pPr marL="223838" indent="-223838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54631" name="Rectangle 7"/>
          <p:cNvSpPr>
            <a:spLocks noChangeArrowheads="1"/>
          </p:cNvSpPr>
          <p:nvPr/>
        </p:nvSpPr>
        <p:spPr bwMode="auto">
          <a:xfrm>
            <a:off x="304800" y="1524000"/>
            <a:ext cx="1828800" cy="42447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0x0400595: 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0x53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0x48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0x89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0xd3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0xe8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0xf2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0xff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0xff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0xff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0x48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 0x89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</a:rPr>
              <a:t>  0x03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</a:rPr>
              <a:t>  0x5b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</a:rPr>
              <a:t>  0xc3</a:t>
            </a:r>
            <a:endParaRPr lang="en-US" sz="1800" dirty="0">
              <a:latin typeface="Courier New" pitchFamily="49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69912"/>
            <a:ext cx="7150100" cy="573088"/>
          </a:xfrm>
        </p:spPr>
        <p:txBody>
          <a:bodyPr/>
          <a:lstStyle/>
          <a:p>
            <a:r>
              <a:rPr lang="en-US"/>
              <a:t>What Can be Disassembled?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551488"/>
            <a:ext cx="8624887" cy="1306512"/>
          </a:xfrm>
        </p:spPr>
        <p:txBody>
          <a:bodyPr/>
          <a:lstStyle/>
          <a:p>
            <a:r>
              <a:rPr lang="en-US" dirty="0"/>
              <a:t>Anything that can be interpreted as executable code</a:t>
            </a:r>
          </a:p>
          <a:p>
            <a:r>
              <a:rPr lang="en-US" dirty="0" err="1"/>
              <a:t>Disassembler</a:t>
            </a:r>
            <a:r>
              <a:rPr lang="en-US" dirty="0"/>
              <a:t> examines bytes and reconstructs assembly source</a:t>
            </a:r>
          </a:p>
        </p:txBody>
      </p:sp>
      <p:sp>
        <p:nvSpPr>
          <p:cNvPr id="155652" name="Rectangle 4"/>
          <p:cNvSpPr>
            <a:spLocks noChangeArrowheads="1"/>
          </p:cNvSpPr>
          <p:nvPr/>
        </p:nvSpPr>
        <p:spPr bwMode="auto">
          <a:xfrm>
            <a:off x="533400" y="1585912"/>
            <a:ext cx="8153400" cy="367188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% </a:t>
            </a:r>
            <a:r>
              <a:rPr lang="en-US" sz="1800" dirty="0" err="1">
                <a:latin typeface="Courier New" pitchFamily="49" charset="0"/>
              </a:rPr>
              <a:t>objdump</a:t>
            </a:r>
            <a:r>
              <a:rPr lang="en-US" sz="1800" dirty="0">
                <a:latin typeface="Courier New" pitchFamily="49" charset="0"/>
              </a:rPr>
              <a:t> -</a:t>
            </a:r>
            <a:r>
              <a:rPr lang="en-US" sz="1800" dirty="0" err="1">
                <a:latin typeface="Courier New" pitchFamily="49" charset="0"/>
              </a:rPr>
              <a:t>d</a:t>
            </a:r>
            <a:r>
              <a:rPr lang="en-US" sz="1800" dirty="0">
                <a:latin typeface="Courier New" pitchFamily="49" charset="0"/>
              </a:rPr>
              <a:t> WINWORD.EXE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WINWORD.EXE:  </a:t>
            </a:r>
            <a:r>
              <a:rPr lang="en-US" sz="1800" dirty="0" smtClean="0">
                <a:latin typeface="Courier New" pitchFamily="49" charset="0"/>
              </a:rPr>
              <a:t> file </a:t>
            </a:r>
            <a:r>
              <a:rPr lang="en-US" sz="1800" dirty="0">
                <a:latin typeface="Courier New" pitchFamily="49" charset="0"/>
              </a:rPr>
              <a:t>format pei-i386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No symbols in "WINWORD.EXE".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Disassembly of section .text: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30001000 &lt;.text&gt;: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30001000</a:t>
            </a:r>
            <a:r>
              <a:rPr lang="en-US" sz="1800" dirty="0" smtClean="0">
                <a:latin typeface="Courier New" pitchFamily="49" charset="0"/>
              </a:rPr>
              <a:t>:  55             push  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ebp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30001001</a:t>
            </a:r>
            <a:r>
              <a:rPr lang="en-US" sz="1800" dirty="0" smtClean="0">
                <a:latin typeface="Courier New" pitchFamily="49" charset="0"/>
              </a:rPr>
              <a:t>:  8b </a:t>
            </a:r>
            <a:r>
              <a:rPr lang="en-US" sz="1800" dirty="0" err="1">
                <a:latin typeface="Courier New" pitchFamily="49" charset="0"/>
              </a:rPr>
              <a:t>ec</a:t>
            </a:r>
            <a:r>
              <a:rPr lang="en-US" sz="1800" dirty="0">
                <a:latin typeface="Courier New" pitchFamily="49" charset="0"/>
              </a:rPr>
              <a:t>         </a:t>
            </a:r>
            <a:r>
              <a:rPr lang="en-US" sz="1800" dirty="0" smtClean="0">
                <a:latin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</a:rPr>
              <a:t>mov</a:t>
            </a:r>
            <a:r>
              <a:rPr lang="en-US" sz="1800" dirty="0" smtClean="0">
                <a:latin typeface="Courier New" pitchFamily="49" charset="0"/>
              </a:rPr>
              <a:t>    </a:t>
            </a:r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esp,%ebp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30001003</a:t>
            </a:r>
            <a:r>
              <a:rPr lang="en-US" sz="1800" dirty="0" smtClean="0">
                <a:latin typeface="Courier New" pitchFamily="49" charset="0"/>
              </a:rPr>
              <a:t>:  6a </a:t>
            </a:r>
            <a:r>
              <a:rPr lang="en-US" sz="1800" dirty="0">
                <a:latin typeface="Courier New" pitchFamily="49" charset="0"/>
              </a:rPr>
              <a:t>ff         </a:t>
            </a:r>
            <a:r>
              <a:rPr lang="en-US" sz="1800" dirty="0" smtClean="0">
                <a:latin typeface="Courier New" pitchFamily="49" charset="0"/>
              </a:rPr>
              <a:t> push   </a:t>
            </a:r>
            <a:r>
              <a:rPr lang="en-US" sz="1800" dirty="0">
                <a:latin typeface="Courier New" pitchFamily="49" charset="0"/>
              </a:rPr>
              <a:t>$0xffffffff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30001005</a:t>
            </a:r>
            <a:r>
              <a:rPr lang="en-US" sz="1800" dirty="0" smtClean="0">
                <a:latin typeface="Courier New" pitchFamily="49" charset="0"/>
              </a:rPr>
              <a:t>:  68 </a:t>
            </a:r>
            <a:r>
              <a:rPr lang="en-US" sz="1800" dirty="0">
                <a:latin typeface="Courier New" pitchFamily="49" charset="0"/>
              </a:rPr>
              <a:t>90 10 00 30</a:t>
            </a:r>
            <a:r>
              <a:rPr lang="en-US" sz="1800" dirty="0" smtClean="0">
                <a:latin typeface="Courier New" pitchFamily="49" charset="0"/>
              </a:rPr>
              <a:t> push   </a:t>
            </a:r>
            <a:r>
              <a:rPr lang="en-US" sz="1800" dirty="0">
                <a:latin typeface="Courier New" pitchFamily="49" charset="0"/>
              </a:rPr>
              <a:t>$0x30001090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3000100a</a:t>
            </a:r>
            <a:r>
              <a:rPr lang="en-US" sz="1800" dirty="0" smtClean="0">
                <a:latin typeface="Courier New" pitchFamily="49" charset="0"/>
              </a:rPr>
              <a:t>:  68 </a:t>
            </a:r>
            <a:r>
              <a:rPr lang="en-US" sz="1800" dirty="0">
                <a:latin typeface="Courier New" pitchFamily="49" charset="0"/>
              </a:rPr>
              <a:t>91 dc 4c 30</a:t>
            </a:r>
            <a:r>
              <a:rPr lang="en-US" sz="1800" dirty="0" smtClean="0">
                <a:latin typeface="Courier New" pitchFamily="49" charset="0"/>
              </a:rPr>
              <a:t> push   </a:t>
            </a:r>
            <a:r>
              <a:rPr lang="en-US" sz="1800" dirty="0">
                <a:latin typeface="Courier New" pitchFamily="49" charset="0"/>
              </a:rPr>
              <a:t>$0x304cdc91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2133600" y="3858425"/>
            <a:ext cx="5334000" cy="13716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rgbClr val="FF0000"/>
                </a:solidFill>
                <a:latin typeface="Calibri" pitchFamily="34" charset="0"/>
              </a:rPr>
              <a:t>Reverse engineering forbidden by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solidFill>
                  <a:srgbClr val="FF0000"/>
                </a:solidFill>
                <a:latin typeface="Calibri" pitchFamily="34" charset="0"/>
              </a:rPr>
              <a:t>Microsoft End User License Agreement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Today: Machine Programming I: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History of Intel processors and architectures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C, assembly, machine code</a:t>
            </a:r>
          </a:p>
          <a:p>
            <a:r>
              <a:rPr lang="en-US" dirty="0" smtClean="0"/>
              <a:t>Assembly Basics: Registers, operands, move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Arithmetic &amp; logical operations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/>
          </p:cNvSpPr>
          <p:nvPr/>
        </p:nvSpPr>
        <p:spPr bwMode="auto">
          <a:xfrm>
            <a:off x="762000" y="4800600"/>
            <a:ext cx="3556000" cy="533400"/>
          </a:xfrm>
          <a:prstGeom prst="rect">
            <a:avLst/>
          </a:prstGeom>
          <a:solidFill>
            <a:srgbClr val="EFBFB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x86-64 Integer Registers</a:t>
            </a:r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18682" y="6019800"/>
            <a:ext cx="7329487" cy="838200"/>
          </a:xfrm>
          <a:ln/>
        </p:spPr>
        <p:txBody>
          <a:bodyPr/>
          <a:lstStyle/>
          <a:p>
            <a:pPr lvl="1"/>
            <a:r>
              <a:rPr lang="en-US" dirty="0" smtClean="0"/>
              <a:t>Can reference low-order 4 bytes (also low-order 1 &amp; 2 bytes)</a:t>
            </a:r>
          </a:p>
        </p:txBody>
      </p:sp>
      <p:sp>
        <p:nvSpPr>
          <p:cNvPr id="27654" name="Rectangle 6"/>
          <p:cNvSpPr>
            <a:spLocks/>
          </p:cNvSpPr>
          <p:nvPr/>
        </p:nvSpPr>
        <p:spPr bwMode="auto">
          <a:xfrm>
            <a:off x="2552700" y="11811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%eax</a:t>
            </a:r>
          </a:p>
        </p:txBody>
      </p:sp>
      <p:sp>
        <p:nvSpPr>
          <p:cNvPr id="27655" name="Rectangle 7"/>
          <p:cNvSpPr>
            <a:spLocks/>
          </p:cNvSpPr>
          <p:nvPr/>
        </p:nvSpPr>
        <p:spPr bwMode="auto">
          <a:xfrm>
            <a:off x="2552700" y="17907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%ebx</a:t>
            </a:r>
          </a:p>
        </p:txBody>
      </p:sp>
      <p:sp>
        <p:nvSpPr>
          <p:cNvPr id="27656" name="Rectangle 8"/>
          <p:cNvSpPr>
            <a:spLocks/>
          </p:cNvSpPr>
          <p:nvPr/>
        </p:nvSpPr>
        <p:spPr bwMode="auto">
          <a:xfrm>
            <a:off x="2552700" y="24003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%ecx</a:t>
            </a:r>
          </a:p>
        </p:txBody>
      </p:sp>
      <p:sp>
        <p:nvSpPr>
          <p:cNvPr id="27657" name="Rectangle 9"/>
          <p:cNvSpPr>
            <a:spLocks/>
          </p:cNvSpPr>
          <p:nvPr/>
        </p:nvSpPr>
        <p:spPr bwMode="auto">
          <a:xfrm>
            <a:off x="2552700" y="30099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%edx</a:t>
            </a:r>
          </a:p>
        </p:txBody>
      </p:sp>
      <p:sp>
        <p:nvSpPr>
          <p:cNvPr id="27658" name="Rectangle 10"/>
          <p:cNvSpPr>
            <a:spLocks/>
          </p:cNvSpPr>
          <p:nvPr/>
        </p:nvSpPr>
        <p:spPr bwMode="auto">
          <a:xfrm>
            <a:off x="2552700" y="36195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%esi</a:t>
            </a:r>
          </a:p>
        </p:txBody>
      </p:sp>
      <p:sp>
        <p:nvSpPr>
          <p:cNvPr id="27659" name="Rectangle 11"/>
          <p:cNvSpPr>
            <a:spLocks/>
          </p:cNvSpPr>
          <p:nvPr/>
        </p:nvSpPr>
        <p:spPr bwMode="auto">
          <a:xfrm>
            <a:off x="2552700" y="42291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%edi</a:t>
            </a:r>
          </a:p>
        </p:txBody>
      </p:sp>
      <p:sp>
        <p:nvSpPr>
          <p:cNvPr id="27660" name="Rectangle 12"/>
          <p:cNvSpPr>
            <a:spLocks/>
          </p:cNvSpPr>
          <p:nvPr/>
        </p:nvSpPr>
        <p:spPr bwMode="auto">
          <a:xfrm>
            <a:off x="2552700" y="4838700"/>
            <a:ext cx="1752600" cy="444500"/>
          </a:xfrm>
          <a:prstGeom prst="rect">
            <a:avLst/>
          </a:prstGeom>
          <a:solidFill>
            <a:srgbClr val="FF99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27661" name="Rectangle 13"/>
          <p:cNvSpPr>
            <a:spLocks/>
          </p:cNvSpPr>
          <p:nvPr/>
        </p:nvSpPr>
        <p:spPr bwMode="auto">
          <a:xfrm>
            <a:off x="2552700" y="54356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27662" name="Rectangle 14"/>
          <p:cNvSpPr>
            <a:spLocks/>
          </p:cNvSpPr>
          <p:nvPr/>
        </p:nvSpPr>
        <p:spPr bwMode="auto">
          <a:xfrm>
            <a:off x="6515100" y="11811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%r8d</a:t>
            </a:r>
          </a:p>
        </p:txBody>
      </p:sp>
      <p:sp>
        <p:nvSpPr>
          <p:cNvPr id="27663" name="Rectangle 15"/>
          <p:cNvSpPr>
            <a:spLocks/>
          </p:cNvSpPr>
          <p:nvPr/>
        </p:nvSpPr>
        <p:spPr bwMode="auto">
          <a:xfrm>
            <a:off x="6515100" y="17907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%r9d</a:t>
            </a:r>
          </a:p>
        </p:txBody>
      </p:sp>
      <p:sp>
        <p:nvSpPr>
          <p:cNvPr id="27664" name="Rectangle 16"/>
          <p:cNvSpPr>
            <a:spLocks/>
          </p:cNvSpPr>
          <p:nvPr/>
        </p:nvSpPr>
        <p:spPr bwMode="auto">
          <a:xfrm>
            <a:off x="6515100" y="24003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%r10d</a:t>
            </a:r>
          </a:p>
        </p:txBody>
      </p:sp>
      <p:sp>
        <p:nvSpPr>
          <p:cNvPr id="27665" name="Rectangle 17"/>
          <p:cNvSpPr>
            <a:spLocks/>
          </p:cNvSpPr>
          <p:nvPr/>
        </p:nvSpPr>
        <p:spPr bwMode="auto">
          <a:xfrm>
            <a:off x="6515100" y="30099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%r11d</a:t>
            </a:r>
          </a:p>
        </p:txBody>
      </p:sp>
      <p:sp>
        <p:nvSpPr>
          <p:cNvPr id="27666" name="Rectangle 18"/>
          <p:cNvSpPr>
            <a:spLocks/>
          </p:cNvSpPr>
          <p:nvPr/>
        </p:nvSpPr>
        <p:spPr bwMode="auto">
          <a:xfrm>
            <a:off x="6515100" y="36195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%r12d</a:t>
            </a:r>
          </a:p>
        </p:txBody>
      </p:sp>
      <p:sp>
        <p:nvSpPr>
          <p:cNvPr id="27667" name="Rectangle 19"/>
          <p:cNvSpPr>
            <a:spLocks/>
          </p:cNvSpPr>
          <p:nvPr/>
        </p:nvSpPr>
        <p:spPr bwMode="auto">
          <a:xfrm>
            <a:off x="6515100" y="42291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%r13d</a:t>
            </a:r>
          </a:p>
        </p:txBody>
      </p:sp>
      <p:sp>
        <p:nvSpPr>
          <p:cNvPr id="27668" name="Rectangle 20"/>
          <p:cNvSpPr>
            <a:spLocks/>
          </p:cNvSpPr>
          <p:nvPr/>
        </p:nvSpPr>
        <p:spPr bwMode="auto">
          <a:xfrm>
            <a:off x="6515100" y="48387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%r14d</a:t>
            </a:r>
          </a:p>
        </p:txBody>
      </p:sp>
      <p:sp>
        <p:nvSpPr>
          <p:cNvPr id="27669" name="Rectangle 21"/>
          <p:cNvSpPr>
            <a:spLocks/>
          </p:cNvSpPr>
          <p:nvPr/>
        </p:nvSpPr>
        <p:spPr bwMode="auto">
          <a:xfrm>
            <a:off x="6515100" y="5448300"/>
            <a:ext cx="17653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%r15d</a:t>
            </a:r>
          </a:p>
        </p:txBody>
      </p:sp>
      <p:sp>
        <p:nvSpPr>
          <p:cNvPr id="27670" name="Rectangle 22"/>
          <p:cNvSpPr>
            <a:spLocks/>
          </p:cNvSpPr>
          <p:nvPr/>
        </p:nvSpPr>
        <p:spPr bwMode="auto">
          <a:xfrm>
            <a:off x="4724400" y="1143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%r8</a:t>
            </a:r>
          </a:p>
        </p:txBody>
      </p:sp>
      <p:sp>
        <p:nvSpPr>
          <p:cNvPr id="27671" name="Rectangle 23"/>
          <p:cNvSpPr>
            <a:spLocks/>
          </p:cNvSpPr>
          <p:nvPr/>
        </p:nvSpPr>
        <p:spPr bwMode="auto">
          <a:xfrm>
            <a:off x="4724400" y="1752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%r9</a:t>
            </a:r>
          </a:p>
        </p:txBody>
      </p:sp>
      <p:sp>
        <p:nvSpPr>
          <p:cNvPr id="27672" name="Rectangle 24"/>
          <p:cNvSpPr>
            <a:spLocks/>
          </p:cNvSpPr>
          <p:nvPr/>
        </p:nvSpPr>
        <p:spPr bwMode="auto">
          <a:xfrm>
            <a:off x="4724400" y="2362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%r10</a:t>
            </a:r>
          </a:p>
        </p:txBody>
      </p:sp>
      <p:sp>
        <p:nvSpPr>
          <p:cNvPr id="27673" name="Rectangle 25"/>
          <p:cNvSpPr>
            <a:spLocks/>
          </p:cNvSpPr>
          <p:nvPr/>
        </p:nvSpPr>
        <p:spPr bwMode="auto">
          <a:xfrm>
            <a:off x="4724400" y="29718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%r11</a:t>
            </a:r>
          </a:p>
        </p:txBody>
      </p:sp>
      <p:sp>
        <p:nvSpPr>
          <p:cNvPr id="27674" name="Rectangle 26"/>
          <p:cNvSpPr>
            <a:spLocks/>
          </p:cNvSpPr>
          <p:nvPr/>
        </p:nvSpPr>
        <p:spPr bwMode="auto">
          <a:xfrm>
            <a:off x="4724400" y="35814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%r12</a:t>
            </a:r>
          </a:p>
        </p:txBody>
      </p:sp>
      <p:sp>
        <p:nvSpPr>
          <p:cNvPr id="27675" name="Rectangle 27"/>
          <p:cNvSpPr>
            <a:spLocks/>
          </p:cNvSpPr>
          <p:nvPr/>
        </p:nvSpPr>
        <p:spPr bwMode="auto">
          <a:xfrm>
            <a:off x="4724400" y="4191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%r13</a:t>
            </a:r>
          </a:p>
        </p:txBody>
      </p:sp>
      <p:sp>
        <p:nvSpPr>
          <p:cNvPr id="27676" name="Rectangle 28"/>
          <p:cNvSpPr>
            <a:spLocks/>
          </p:cNvSpPr>
          <p:nvPr/>
        </p:nvSpPr>
        <p:spPr bwMode="auto">
          <a:xfrm>
            <a:off x="4724400" y="4800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%r14</a:t>
            </a:r>
          </a:p>
        </p:txBody>
      </p:sp>
      <p:sp>
        <p:nvSpPr>
          <p:cNvPr id="27677" name="Rectangle 29"/>
          <p:cNvSpPr>
            <a:spLocks/>
          </p:cNvSpPr>
          <p:nvPr/>
        </p:nvSpPr>
        <p:spPr bwMode="auto">
          <a:xfrm>
            <a:off x="4724400" y="5410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%r15</a:t>
            </a:r>
          </a:p>
        </p:txBody>
      </p:sp>
      <p:sp>
        <p:nvSpPr>
          <p:cNvPr id="27678" name="Rectangle 30"/>
          <p:cNvSpPr>
            <a:spLocks/>
          </p:cNvSpPr>
          <p:nvPr/>
        </p:nvSpPr>
        <p:spPr bwMode="auto">
          <a:xfrm>
            <a:off x="762000" y="1143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79" name="Rectangle 31"/>
          <p:cNvSpPr>
            <a:spLocks/>
          </p:cNvSpPr>
          <p:nvPr/>
        </p:nvSpPr>
        <p:spPr bwMode="auto">
          <a:xfrm>
            <a:off x="762000" y="1752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rbx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80" name="Rectangle 32"/>
          <p:cNvSpPr>
            <a:spLocks/>
          </p:cNvSpPr>
          <p:nvPr/>
        </p:nvSpPr>
        <p:spPr bwMode="auto">
          <a:xfrm>
            <a:off x="762000" y="2362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%rcx</a:t>
            </a:r>
          </a:p>
        </p:txBody>
      </p:sp>
      <p:sp>
        <p:nvSpPr>
          <p:cNvPr id="27681" name="Rectangle 33"/>
          <p:cNvSpPr>
            <a:spLocks/>
          </p:cNvSpPr>
          <p:nvPr/>
        </p:nvSpPr>
        <p:spPr bwMode="auto">
          <a:xfrm>
            <a:off x="762000" y="29718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%rdx</a:t>
            </a:r>
          </a:p>
        </p:txBody>
      </p:sp>
      <p:sp>
        <p:nvSpPr>
          <p:cNvPr id="27682" name="Rectangle 34"/>
          <p:cNvSpPr>
            <a:spLocks/>
          </p:cNvSpPr>
          <p:nvPr/>
        </p:nvSpPr>
        <p:spPr bwMode="auto">
          <a:xfrm>
            <a:off x="762000" y="35814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%rsi</a:t>
            </a:r>
          </a:p>
        </p:txBody>
      </p:sp>
      <p:sp>
        <p:nvSpPr>
          <p:cNvPr id="27683" name="Rectangle 35"/>
          <p:cNvSpPr>
            <a:spLocks/>
          </p:cNvSpPr>
          <p:nvPr/>
        </p:nvSpPr>
        <p:spPr bwMode="auto">
          <a:xfrm>
            <a:off x="762000" y="4191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%rdi</a:t>
            </a:r>
          </a:p>
        </p:txBody>
      </p:sp>
      <p:sp>
        <p:nvSpPr>
          <p:cNvPr id="27684" name="Rectangle 36"/>
          <p:cNvSpPr>
            <a:spLocks/>
          </p:cNvSpPr>
          <p:nvPr/>
        </p:nvSpPr>
        <p:spPr bwMode="auto">
          <a:xfrm>
            <a:off x="762000" y="5410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%rbp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History: IA32 Registers</a:t>
            </a:r>
            <a:endParaRPr lang="en-US" dirty="0"/>
          </a:p>
        </p:txBody>
      </p: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1295400" y="1333501"/>
            <a:ext cx="5715000" cy="4533902"/>
            <a:chOff x="3984" y="1008"/>
            <a:chExt cx="1584" cy="2256"/>
          </a:xfrm>
        </p:grpSpPr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3984" y="100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>
                  <a:latin typeface="Courier New" pitchFamily="49" charset="0"/>
                </a:rPr>
                <a:t>%</a:t>
              </a:r>
              <a:r>
                <a:rPr lang="en-US" dirty="0" err="1">
                  <a:latin typeface="Courier New" pitchFamily="49" charset="0"/>
                </a:rPr>
                <a:t>eax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3984" y="1296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>
                  <a:latin typeface="Courier New" pitchFamily="49" charset="0"/>
                </a:rPr>
                <a:t>%</a:t>
              </a:r>
              <a:r>
                <a:rPr lang="en-US" dirty="0" err="1" smtClean="0">
                  <a:latin typeface="Courier New" pitchFamily="49" charset="0"/>
                </a:rPr>
                <a:t>ecx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3984" y="1584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>
                  <a:latin typeface="Courier New" pitchFamily="49" charset="0"/>
                </a:rPr>
                <a:t>%</a:t>
              </a:r>
              <a:r>
                <a:rPr lang="en-US" dirty="0" err="1" smtClean="0">
                  <a:latin typeface="Courier New" pitchFamily="49" charset="0"/>
                </a:rPr>
                <a:t>edx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3984" y="1872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3984" y="2160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3984" y="2448"/>
              <a:ext cx="1584" cy="24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3984" y="2736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%esp</a:t>
              </a:r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3984" y="3024"/>
              <a:ext cx="1584" cy="24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>
                  <a:latin typeface="Courier New" pitchFamily="49" charset="0"/>
                </a:rPr>
                <a:t>%ebp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4184326" y="1404970"/>
            <a:ext cx="2819400" cy="343694"/>
            <a:chOff x="4495800" y="1404970"/>
            <a:chExt cx="2819400" cy="343694"/>
          </a:xfrm>
        </p:grpSpPr>
        <p:sp>
          <p:nvSpPr>
            <p:cNvPr id="13" name="Rectangle 12"/>
            <p:cNvSpPr/>
            <p:nvPr/>
          </p:nvSpPr>
          <p:spPr bwMode="auto">
            <a:xfrm>
              <a:off x="4495800" y="1404970"/>
              <a:ext cx="2819400" cy="3429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cxnSp>
          <p:nvCxnSpPr>
            <p:cNvPr id="19" name="Straight Connector 18"/>
            <p:cNvCxnSpPr>
              <a:stCxn id="13" idx="0"/>
              <a:endCxn id="13" idx="2"/>
            </p:cNvCxnSpPr>
            <p:nvPr/>
          </p:nvCxnSpPr>
          <p:spPr bwMode="auto">
            <a:xfrm rot="16200000" flipH="1">
              <a:off x="5734050" y="1576420"/>
              <a:ext cx="342900" cy="1588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3" name="Group 22"/>
          <p:cNvGrpSpPr/>
          <p:nvPr/>
        </p:nvGrpSpPr>
        <p:grpSpPr>
          <a:xfrm>
            <a:off x="4184326" y="1989024"/>
            <a:ext cx="2819400" cy="343694"/>
            <a:chOff x="4495800" y="1404970"/>
            <a:chExt cx="2819400" cy="343694"/>
          </a:xfrm>
        </p:grpSpPr>
        <p:sp>
          <p:nvSpPr>
            <p:cNvPr id="24" name="Rectangle 23"/>
            <p:cNvSpPr/>
            <p:nvPr/>
          </p:nvSpPr>
          <p:spPr bwMode="auto">
            <a:xfrm>
              <a:off x="4495800" y="1404970"/>
              <a:ext cx="2819400" cy="3429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cxnSp>
          <p:nvCxnSpPr>
            <p:cNvPr id="25" name="Straight Connector 24"/>
            <p:cNvCxnSpPr>
              <a:stCxn id="24" idx="0"/>
              <a:endCxn id="24" idx="2"/>
            </p:cNvCxnSpPr>
            <p:nvPr/>
          </p:nvCxnSpPr>
          <p:spPr bwMode="auto">
            <a:xfrm rot="16200000" flipH="1">
              <a:off x="5734050" y="1576420"/>
              <a:ext cx="342900" cy="1588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6" name="Group 25"/>
          <p:cNvGrpSpPr/>
          <p:nvPr/>
        </p:nvGrpSpPr>
        <p:grpSpPr>
          <a:xfrm>
            <a:off x="4184326" y="2558580"/>
            <a:ext cx="2819400" cy="343694"/>
            <a:chOff x="4495800" y="1404970"/>
            <a:chExt cx="2819400" cy="343694"/>
          </a:xfrm>
        </p:grpSpPr>
        <p:sp>
          <p:nvSpPr>
            <p:cNvPr id="27" name="Rectangle 26"/>
            <p:cNvSpPr/>
            <p:nvPr/>
          </p:nvSpPr>
          <p:spPr bwMode="auto">
            <a:xfrm>
              <a:off x="4495800" y="1404970"/>
              <a:ext cx="2819400" cy="3429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cxnSp>
          <p:nvCxnSpPr>
            <p:cNvPr id="28" name="Straight Connector 27"/>
            <p:cNvCxnSpPr>
              <a:stCxn id="27" idx="0"/>
              <a:endCxn id="27" idx="2"/>
            </p:cNvCxnSpPr>
            <p:nvPr/>
          </p:nvCxnSpPr>
          <p:spPr bwMode="auto">
            <a:xfrm rot="16200000" flipH="1">
              <a:off x="5734050" y="1576420"/>
              <a:ext cx="342900" cy="1588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9" name="Group 28"/>
          <p:cNvGrpSpPr/>
          <p:nvPr/>
        </p:nvGrpSpPr>
        <p:grpSpPr>
          <a:xfrm>
            <a:off x="4184326" y="3141484"/>
            <a:ext cx="2819400" cy="343694"/>
            <a:chOff x="4495800" y="1404970"/>
            <a:chExt cx="2819400" cy="343694"/>
          </a:xfrm>
        </p:grpSpPr>
        <p:sp>
          <p:nvSpPr>
            <p:cNvPr id="30" name="Rectangle 29"/>
            <p:cNvSpPr/>
            <p:nvPr/>
          </p:nvSpPr>
          <p:spPr bwMode="auto">
            <a:xfrm>
              <a:off x="4495800" y="1404970"/>
              <a:ext cx="2819400" cy="3429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cxnSp>
          <p:nvCxnSpPr>
            <p:cNvPr id="31" name="Straight Connector 30"/>
            <p:cNvCxnSpPr>
              <a:stCxn id="30" idx="0"/>
              <a:endCxn id="30" idx="2"/>
            </p:cNvCxnSpPr>
            <p:nvPr/>
          </p:nvCxnSpPr>
          <p:spPr bwMode="auto">
            <a:xfrm rot="16200000" flipH="1">
              <a:off x="5734050" y="1576420"/>
              <a:ext cx="342900" cy="1588"/>
            </a:xfrm>
            <a:prstGeom prst="lin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3" name="Rectangle 32"/>
          <p:cNvSpPr/>
          <p:nvPr/>
        </p:nvSpPr>
        <p:spPr bwMode="auto">
          <a:xfrm>
            <a:off x="4184326" y="3717666"/>
            <a:ext cx="2819400" cy="3429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4184326" y="4301720"/>
            <a:ext cx="2819400" cy="3429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4184326" y="4871276"/>
            <a:ext cx="2819400" cy="342900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4184326" y="5454180"/>
            <a:ext cx="2819400" cy="342900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53" name="TextBox 52"/>
          <p:cNvSpPr txBox="1"/>
          <p:nvPr/>
        </p:nvSpPr>
        <p:spPr>
          <a:xfrm>
            <a:off x="3581400" y="1391622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%ax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3581400" y="1975438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cx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581400" y="2541296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dx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581400" y="3131786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bx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581400" y="3708016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si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3581400" y="4287222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di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581400" y="4857690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%sp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3581400" y="5443570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bp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4572000" y="1391622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%ah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572000" y="1975438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ch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4572000" y="2541296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%dh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4572000" y="3131786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bh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943600" y="1391622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%al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943600" y="1975438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cl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5943600" y="2541296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%dl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943600" y="3131786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bl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3" name="AutoShape 7"/>
          <p:cNvSpPr>
            <a:spLocks/>
          </p:cNvSpPr>
          <p:nvPr/>
        </p:nvSpPr>
        <p:spPr bwMode="auto">
          <a:xfrm rot="5400000">
            <a:off x="5451983" y="4671257"/>
            <a:ext cx="279400" cy="2824085"/>
          </a:xfrm>
          <a:prstGeom prst="rightBrace">
            <a:avLst>
              <a:gd name="adj1" fmla="val 2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4267200" y="6172200"/>
            <a:ext cx="26607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16-bit virtual registers</a:t>
            </a:r>
          </a:p>
          <a:p>
            <a:pPr algn="ctr"/>
            <a:r>
              <a:rPr lang="en-US" sz="1800" dirty="0" smtClean="0">
                <a:latin typeface="Calibri" pitchFamily="34" charset="0"/>
              </a:rPr>
              <a:t>(backwards compatibility)</a:t>
            </a:r>
          </a:p>
        </p:txBody>
      </p:sp>
      <p:sp>
        <p:nvSpPr>
          <p:cNvPr id="75" name="AutoShape 7"/>
          <p:cNvSpPr>
            <a:spLocks/>
          </p:cNvSpPr>
          <p:nvPr/>
        </p:nvSpPr>
        <p:spPr bwMode="auto">
          <a:xfrm rot="10800000">
            <a:off x="914400" y="1333500"/>
            <a:ext cx="279400" cy="3376310"/>
          </a:xfrm>
          <a:prstGeom prst="rightBrace">
            <a:avLst>
              <a:gd name="adj1" fmla="val 2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 rot="16200000">
            <a:off x="-221736" y="2812536"/>
            <a:ext cx="17272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general purpose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7555159" y="1391622"/>
            <a:ext cx="12586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accumulate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7555159" y="1975438"/>
            <a:ext cx="9364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counter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7555159" y="2541296"/>
            <a:ext cx="6142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data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7555159" y="3131786"/>
            <a:ext cx="6142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base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7555159" y="3626836"/>
            <a:ext cx="9364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source </a:t>
            </a:r>
          </a:p>
          <a:p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index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7555159" y="4204648"/>
            <a:ext cx="13660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destination</a:t>
            </a:r>
          </a:p>
          <a:p>
            <a:r>
              <a:rPr lang="en-US" sz="1400" i="1" dirty="0" smtClean="0">
                <a:solidFill>
                  <a:schemeClr val="bg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index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7555159" y="4701317"/>
            <a:ext cx="11496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latin typeface="Courier New" pitchFamily="49" charset="0"/>
                <a:cs typeface="Courier New" pitchFamily="49" charset="0"/>
              </a:rPr>
              <a:t>stack </a:t>
            </a:r>
          </a:p>
          <a:p>
            <a:r>
              <a:rPr lang="en-US" sz="1800" i="1" dirty="0" smtClean="0">
                <a:latin typeface="Courier New" pitchFamily="49" charset="0"/>
                <a:cs typeface="Courier New" pitchFamily="49" charset="0"/>
              </a:rPr>
              <a:t>pointer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7555159" y="5313528"/>
            <a:ext cx="11496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latin typeface="Courier New" pitchFamily="49" charset="0"/>
                <a:cs typeface="Courier New" pitchFamily="49" charset="0"/>
              </a:rPr>
              <a:t>base</a:t>
            </a:r>
          </a:p>
          <a:p>
            <a:r>
              <a:rPr lang="en-US" sz="1800" i="1" dirty="0" smtClean="0">
                <a:latin typeface="Courier New" pitchFamily="49" charset="0"/>
                <a:cs typeface="Courier New" pitchFamily="49" charset="0"/>
              </a:rPr>
              <a:t>pointer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7293942" y="649069"/>
            <a:ext cx="18500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Origin</a:t>
            </a:r>
          </a:p>
          <a:p>
            <a:pPr algn="ctr"/>
            <a:r>
              <a:rPr lang="en-US" sz="1800" dirty="0" smtClean="0">
                <a:latin typeface="Calibri" pitchFamily="34" charset="0"/>
              </a:rPr>
              <a:t>(mostly obsolete)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6" grpId="0" animBg="1"/>
      <p:bldP spid="39" grpId="0" animBg="1"/>
      <p:bldP spid="42" grpId="0" animBg="1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9" grpId="0"/>
      <p:bldP spid="70" grpId="0"/>
      <p:bldP spid="71" grpId="0"/>
      <p:bldP spid="72" grpId="0"/>
      <p:bldP spid="73" grpId="0" animBg="1"/>
      <p:bldP spid="74" grpId="0"/>
      <p:bldP spid="77" grpId="0"/>
      <p:bldP spid="78" grpId="0"/>
      <p:bldP spid="79" grpId="0"/>
      <p:bldP spid="80" grpId="0"/>
      <p:bldP spid="81" grpId="0"/>
      <p:bldP spid="82" grpId="0"/>
      <p:bldP spid="83" grpId="0"/>
      <p:bldP spid="84" grpId="0"/>
      <p:bldP spid="8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5537200" cy="573088"/>
          </a:xfrm>
        </p:spPr>
        <p:txBody>
          <a:bodyPr/>
          <a:lstStyle/>
          <a:p>
            <a:r>
              <a:rPr lang="en-US" dirty="0"/>
              <a:t>Moving </a:t>
            </a:r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100138"/>
            <a:ext cx="8396287" cy="5224462"/>
          </a:xfrm>
        </p:spPr>
        <p:txBody>
          <a:bodyPr/>
          <a:lstStyle/>
          <a:p>
            <a:r>
              <a:rPr lang="en-US" dirty="0"/>
              <a:t>Moving Data</a:t>
            </a:r>
          </a:p>
          <a:p>
            <a:pPr lvl="1">
              <a:buFont typeface="Wingdings" pitchFamily="2" charset="2"/>
              <a:buNone/>
            </a:pPr>
            <a:r>
              <a:rPr lang="en-US" b="1" dirty="0" err="1" smtClean="0">
                <a:latin typeface="Courier New" pitchFamily="49" charset="0"/>
              </a:rPr>
              <a:t>movq</a:t>
            </a:r>
            <a:r>
              <a:rPr lang="en-US" b="1" dirty="0" smtClean="0"/>
              <a:t> </a:t>
            </a:r>
            <a:r>
              <a:rPr lang="en-US" b="1" i="1" dirty="0"/>
              <a:t>Source</a:t>
            </a:r>
            <a:r>
              <a:rPr lang="en-US" b="1" dirty="0" smtClean="0"/>
              <a:t>, </a:t>
            </a:r>
            <a:r>
              <a:rPr lang="en-US" b="1" i="1" dirty="0" err="1" smtClean="0"/>
              <a:t>Dest</a:t>
            </a:r>
            <a:r>
              <a:rPr lang="en-US" b="1" dirty="0" smtClean="0"/>
              <a:t>:</a:t>
            </a:r>
            <a:endParaRPr lang="en-US" dirty="0" smtClean="0"/>
          </a:p>
          <a:p>
            <a:pPr>
              <a:spcBef>
                <a:spcPts val="1800"/>
              </a:spcBef>
            </a:pPr>
            <a:r>
              <a:rPr lang="en-US" dirty="0" smtClean="0"/>
              <a:t>Operand </a:t>
            </a:r>
            <a:r>
              <a:rPr lang="en-US" dirty="0"/>
              <a:t>Types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Immediate:</a:t>
            </a:r>
            <a:r>
              <a:rPr lang="en-US" dirty="0"/>
              <a:t> Constant integer data</a:t>
            </a:r>
          </a:p>
          <a:p>
            <a:pPr lvl="2"/>
            <a:r>
              <a:rPr lang="en-US" dirty="0" smtClean="0"/>
              <a:t>Example: </a:t>
            </a:r>
            <a:r>
              <a:rPr lang="en-US" b="1" dirty="0" smtClean="0">
                <a:latin typeface="Courier New" pitchFamily="49" charset="0"/>
              </a:rPr>
              <a:t>$0x400</a:t>
            </a:r>
            <a:r>
              <a:rPr lang="en-US" b="1" dirty="0" smtClean="0"/>
              <a:t>, </a:t>
            </a:r>
            <a:r>
              <a:rPr lang="en-US" b="1" dirty="0" smtClean="0">
                <a:latin typeface="Courier New" pitchFamily="49" charset="0"/>
              </a:rPr>
              <a:t>$-533</a:t>
            </a:r>
            <a:endParaRPr lang="en-US" dirty="0" smtClean="0"/>
          </a:p>
          <a:p>
            <a:pPr lvl="2"/>
            <a:r>
              <a:rPr lang="en-US" dirty="0" smtClean="0"/>
              <a:t>Like </a:t>
            </a:r>
            <a:r>
              <a:rPr lang="en-US" dirty="0"/>
              <a:t>C constant, but prefixed with </a:t>
            </a:r>
            <a:r>
              <a:rPr lang="en-US" b="1" dirty="0">
                <a:latin typeface="Courier New" pitchFamily="49" charset="0"/>
              </a:rPr>
              <a:t>‘$’</a:t>
            </a:r>
          </a:p>
          <a:p>
            <a:pPr lvl="2"/>
            <a:r>
              <a:rPr lang="en-US" dirty="0" smtClean="0"/>
              <a:t>Encoded </a:t>
            </a:r>
            <a:r>
              <a:rPr lang="en-US" dirty="0"/>
              <a:t>with 1, 2</a:t>
            </a:r>
            <a:r>
              <a:rPr lang="en-US" dirty="0" smtClean="0"/>
              <a:t>, or 4 </a:t>
            </a:r>
            <a:r>
              <a:rPr lang="en-US" dirty="0"/>
              <a:t>bytes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Register: </a:t>
            </a:r>
            <a:r>
              <a:rPr lang="en-US" dirty="0"/>
              <a:t>One of </a:t>
            </a:r>
            <a:r>
              <a:rPr lang="en-US" dirty="0" smtClean="0"/>
              <a:t>16 </a:t>
            </a:r>
            <a:r>
              <a:rPr lang="en-US" dirty="0"/>
              <a:t>integer </a:t>
            </a:r>
            <a:r>
              <a:rPr lang="en-US" dirty="0" smtClean="0"/>
              <a:t>registers</a:t>
            </a:r>
          </a:p>
          <a:p>
            <a:pPr lvl="2"/>
            <a:r>
              <a:rPr lang="en-US" dirty="0" smtClean="0"/>
              <a:t>Example: </a:t>
            </a:r>
            <a:r>
              <a:rPr lang="en-US" b="1" dirty="0" smtClean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r</a:t>
            </a:r>
            <a:r>
              <a:rPr lang="en-US" b="1" dirty="0" err="1" smtClean="0">
                <a:latin typeface="Courier New" pitchFamily="49" charset="0"/>
              </a:rPr>
              <a:t>ax</a:t>
            </a:r>
            <a:r>
              <a:rPr lang="en-US" b="1" dirty="0" smtClean="0">
                <a:latin typeface="Courier New" pitchFamily="49" charset="0"/>
              </a:rPr>
              <a:t>, %r13</a:t>
            </a:r>
          </a:p>
          <a:p>
            <a:pPr lvl="2"/>
            <a:r>
              <a:rPr lang="en-US" dirty="0"/>
              <a:t>But </a:t>
            </a:r>
            <a:r>
              <a:rPr lang="en-US" b="1" dirty="0" smtClean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r</a:t>
            </a:r>
            <a:r>
              <a:rPr lang="en-US" b="1" dirty="0" err="1" smtClean="0">
                <a:latin typeface="Courier New" pitchFamily="49" charset="0"/>
              </a:rPr>
              <a:t>sp</a:t>
            </a:r>
            <a:r>
              <a:rPr lang="en-US" b="1" dirty="0" smtClean="0">
                <a:latin typeface="Courier New" pitchFamily="49" charset="0"/>
              </a:rPr>
              <a:t> </a:t>
            </a:r>
            <a:r>
              <a:rPr lang="en-US" dirty="0" smtClean="0"/>
              <a:t>reserved </a:t>
            </a:r>
            <a:r>
              <a:rPr lang="en-US" dirty="0"/>
              <a:t>for special use</a:t>
            </a:r>
          </a:p>
          <a:p>
            <a:pPr lvl="2"/>
            <a:r>
              <a:rPr lang="en-US" dirty="0"/>
              <a:t>Others have special uses for particular instructions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Memory:</a:t>
            </a:r>
            <a:r>
              <a:rPr lang="en-US" dirty="0"/>
              <a:t> </a:t>
            </a:r>
            <a:r>
              <a:rPr lang="en-US" dirty="0" smtClean="0"/>
              <a:t>8 </a:t>
            </a:r>
            <a:r>
              <a:rPr lang="en-US" dirty="0"/>
              <a:t>consecutive bytes of </a:t>
            </a:r>
            <a:r>
              <a:rPr lang="en-US" dirty="0" smtClean="0"/>
              <a:t>memory at address given by register</a:t>
            </a:r>
          </a:p>
          <a:p>
            <a:pPr lvl="2"/>
            <a:r>
              <a:rPr lang="en-US" dirty="0" smtClean="0"/>
              <a:t>Simplest example: </a:t>
            </a:r>
            <a:r>
              <a:rPr lang="en-US" b="1" dirty="0" smtClean="0">
                <a:latin typeface="Courier New" pitchFamily="49" charset="0"/>
              </a:rPr>
              <a:t>(%</a:t>
            </a:r>
            <a:r>
              <a:rPr lang="en-US" b="1" dirty="0" err="1">
                <a:latin typeface="Courier New" pitchFamily="49" charset="0"/>
              </a:rPr>
              <a:t>r</a:t>
            </a:r>
            <a:r>
              <a:rPr lang="en-US" b="1" dirty="0" err="1" smtClean="0">
                <a:latin typeface="Courier New" pitchFamily="49" charset="0"/>
              </a:rPr>
              <a:t>ax</a:t>
            </a:r>
            <a:r>
              <a:rPr lang="en-US" b="1" dirty="0" smtClean="0">
                <a:latin typeface="Courier New" pitchFamily="49" charset="0"/>
              </a:rPr>
              <a:t>)</a:t>
            </a:r>
            <a:endParaRPr lang="en-US" b="1" dirty="0">
              <a:latin typeface="Courier New" pitchFamily="49" charset="0"/>
            </a:endParaRPr>
          </a:p>
          <a:p>
            <a:pPr lvl="2"/>
            <a:r>
              <a:rPr lang="en-US" dirty="0"/>
              <a:t>Various </a:t>
            </a:r>
            <a:r>
              <a:rPr lang="en-US" dirty="0" smtClean="0"/>
              <a:t>other “address </a:t>
            </a:r>
            <a:r>
              <a:rPr lang="en-US" dirty="0"/>
              <a:t>modes”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6167416" y="609600"/>
            <a:ext cx="2519384" cy="4267200"/>
            <a:chOff x="6167416" y="609600"/>
            <a:chExt cx="2519384" cy="4267200"/>
          </a:xfrm>
        </p:grpSpPr>
        <p:sp>
          <p:nvSpPr>
            <p:cNvPr id="156676" name="Rectangle 4"/>
            <p:cNvSpPr>
              <a:spLocks noChangeArrowheads="1"/>
            </p:cNvSpPr>
            <p:nvPr/>
          </p:nvSpPr>
          <p:spPr bwMode="auto">
            <a:xfrm>
              <a:off x="6172200" y="609600"/>
              <a:ext cx="25146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 smtClean="0">
                  <a:latin typeface="Courier New" pitchFamily="49" charset="0"/>
                </a:rPr>
                <a:t>%</a:t>
              </a:r>
              <a:r>
                <a:rPr lang="en-US" dirty="0" err="1" smtClean="0">
                  <a:latin typeface="Courier New" pitchFamily="49" charset="0"/>
                </a:rPr>
                <a:t>rax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156677" name="Rectangle 5"/>
            <p:cNvSpPr>
              <a:spLocks noChangeArrowheads="1"/>
            </p:cNvSpPr>
            <p:nvPr/>
          </p:nvSpPr>
          <p:spPr bwMode="auto">
            <a:xfrm>
              <a:off x="6172200" y="1066800"/>
              <a:ext cx="25146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 smtClean="0">
                  <a:latin typeface="Courier New" pitchFamily="49" charset="0"/>
                </a:rPr>
                <a:t>%</a:t>
              </a:r>
              <a:r>
                <a:rPr lang="en-US" dirty="0" err="1" smtClean="0">
                  <a:latin typeface="Courier New" pitchFamily="49" charset="0"/>
                </a:rPr>
                <a:t>rcx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156678" name="Rectangle 6"/>
            <p:cNvSpPr>
              <a:spLocks noChangeArrowheads="1"/>
            </p:cNvSpPr>
            <p:nvPr/>
          </p:nvSpPr>
          <p:spPr bwMode="auto">
            <a:xfrm>
              <a:off x="6172200" y="1524000"/>
              <a:ext cx="25146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 smtClean="0">
                  <a:latin typeface="Courier New" pitchFamily="49" charset="0"/>
                </a:rPr>
                <a:t>%</a:t>
              </a:r>
              <a:r>
                <a:rPr lang="en-US" dirty="0" err="1" smtClean="0">
                  <a:latin typeface="Courier New" pitchFamily="49" charset="0"/>
                </a:rPr>
                <a:t>rdx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156679" name="Rectangle 7"/>
            <p:cNvSpPr>
              <a:spLocks noChangeArrowheads="1"/>
            </p:cNvSpPr>
            <p:nvPr/>
          </p:nvSpPr>
          <p:spPr bwMode="auto">
            <a:xfrm>
              <a:off x="6172200" y="1981200"/>
              <a:ext cx="25146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 smtClean="0">
                  <a:latin typeface="Courier New" pitchFamily="49" charset="0"/>
                </a:rPr>
                <a:t>%</a:t>
              </a:r>
              <a:r>
                <a:rPr lang="en-US" dirty="0" err="1" smtClean="0">
                  <a:latin typeface="Courier New" pitchFamily="49" charset="0"/>
                </a:rPr>
                <a:t>rbx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156680" name="Rectangle 8"/>
            <p:cNvSpPr>
              <a:spLocks noChangeArrowheads="1"/>
            </p:cNvSpPr>
            <p:nvPr/>
          </p:nvSpPr>
          <p:spPr bwMode="auto">
            <a:xfrm>
              <a:off x="6172200" y="2438400"/>
              <a:ext cx="25146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 smtClean="0">
                  <a:latin typeface="Courier New" pitchFamily="49" charset="0"/>
                </a:rPr>
                <a:t>%</a:t>
              </a:r>
              <a:r>
                <a:rPr lang="en-US" dirty="0" err="1" smtClean="0">
                  <a:latin typeface="Courier New" pitchFamily="49" charset="0"/>
                </a:rPr>
                <a:t>rsi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156681" name="Rectangle 9"/>
            <p:cNvSpPr>
              <a:spLocks noChangeArrowheads="1"/>
            </p:cNvSpPr>
            <p:nvPr/>
          </p:nvSpPr>
          <p:spPr bwMode="auto">
            <a:xfrm>
              <a:off x="6172200" y="2895600"/>
              <a:ext cx="25146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 smtClean="0">
                  <a:latin typeface="Courier New" pitchFamily="49" charset="0"/>
                </a:rPr>
                <a:t>%</a:t>
              </a:r>
              <a:r>
                <a:rPr lang="en-US" dirty="0" err="1" smtClean="0">
                  <a:latin typeface="Courier New" pitchFamily="49" charset="0"/>
                </a:rPr>
                <a:t>rdi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156682" name="Rectangle 10"/>
            <p:cNvSpPr>
              <a:spLocks noChangeArrowheads="1"/>
            </p:cNvSpPr>
            <p:nvPr/>
          </p:nvSpPr>
          <p:spPr bwMode="auto">
            <a:xfrm>
              <a:off x="6172200" y="3352800"/>
              <a:ext cx="2514600" cy="38100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 smtClean="0">
                  <a:latin typeface="Courier New" pitchFamily="49" charset="0"/>
                </a:rPr>
                <a:t>%</a:t>
              </a:r>
              <a:r>
                <a:rPr lang="en-US" dirty="0" err="1" smtClean="0">
                  <a:latin typeface="Courier New" pitchFamily="49" charset="0"/>
                </a:rPr>
                <a:t>rsp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156683" name="Rectangle 11"/>
            <p:cNvSpPr>
              <a:spLocks noChangeArrowheads="1"/>
            </p:cNvSpPr>
            <p:nvPr/>
          </p:nvSpPr>
          <p:spPr bwMode="auto">
            <a:xfrm>
              <a:off x="6172200" y="3810000"/>
              <a:ext cx="25146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 smtClean="0">
                  <a:latin typeface="Courier New" pitchFamily="49" charset="0"/>
                </a:rPr>
                <a:t>%</a:t>
              </a:r>
              <a:r>
                <a:rPr lang="en-US" dirty="0" err="1" smtClean="0">
                  <a:latin typeface="Courier New" pitchFamily="49" charset="0"/>
                </a:rPr>
                <a:t>rbp</a:t>
              </a:r>
              <a:endParaRPr lang="en-US" dirty="0">
                <a:latin typeface="Courier New" pitchFamily="49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6167416" y="4495800"/>
              <a:ext cx="25146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dirty="0" smtClean="0">
                  <a:latin typeface="Courier New" pitchFamily="49" charset="0"/>
                </a:rPr>
                <a:t>%</a:t>
              </a:r>
              <a:r>
                <a:rPr lang="en-US" dirty="0" err="1" smtClean="0">
                  <a:latin typeface="Courier New" pitchFamily="49" charset="0"/>
                </a:rPr>
                <a:t>rN</a:t>
              </a:r>
              <a:endParaRPr lang="en-US" dirty="0">
                <a:latin typeface="Courier New" pitchFamily="49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85800"/>
            <a:ext cx="7165975" cy="573088"/>
          </a:xfrm>
        </p:spPr>
        <p:txBody>
          <a:bodyPr/>
          <a:lstStyle/>
          <a:p>
            <a:r>
              <a:rPr lang="en-US" smtClean="0">
                <a:latin typeface="Courier New" pitchFamily="49" charset="0"/>
              </a:rPr>
              <a:t>movq</a:t>
            </a:r>
            <a:r>
              <a:rPr lang="en-US" smtClean="0"/>
              <a:t> </a:t>
            </a:r>
            <a:r>
              <a:rPr lang="en-US"/>
              <a:t>Operand Combinations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943600"/>
            <a:ext cx="8140700" cy="533400"/>
          </a:xfrm>
          <a:noFill/>
        </p:spPr>
        <p:txBody>
          <a:bodyPr lIns="0" tIns="0" rIns="0" bIns="0"/>
          <a:lstStyle/>
          <a:p>
            <a:pPr marL="0" indent="0" algn="ctr">
              <a:buNone/>
            </a:pPr>
            <a:r>
              <a:rPr lang="en-US" i="1">
                <a:solidFill>
                  <a:srgbClr val="C00000"/>
                </a:solidFill>
              </a:rPr>
              <a:t>Cannot do memory-memory transfer with a single instruction</a:t>
            </a:r>
          </a:p>
        </p:txBody>
      </p:sp>
      <p:sp>
        <p:nvSpPr>
          <p:cNvPr id="157700" name="Text Box 4"/>
          <p:cNvSpPr txBox="1">
            <a:spLocks noChangeArrowheads="1"/>
          </p:cNvSpPr>
          <p:nvPr/>
        </p:nvSpPr>
        <p:spPr bwMode="auto">
          <a:xfrm>
            <a:off x="228600" y="3771900"/>
            <a:ext cx="93627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err="1" smtClean="0">
                <a:latin typeface="Courier New" pitchFamily="49" charset="0"/>
              </a:rPr>
              <a:t>movq</a:t>
            </a:r>
            <a:endParaRPr lang="en-US" sz="2400" dirty="0">
              <a:latin typeface="Courier New" pitchFamily="49" charset="0"/>
            </a:endParaRPr>
          </a:p>
        </p:txBody>
      </p:sp>
      <p:sp>
        <p:nvSpPr>
          <p:cNvPr id="157701" name="Text Box 5"/>
          <p:cNvSpPr txBox="1">
            <a:spLocks noChangeArrowheads="1"/>
          </p:cNvSpPr>
          <p:nvPr/>
        </p:nvSpPr>
        <p:spPr bwMode="auto">
          <a:xfrm>
            <a:off x="1600200" y="2705100"/>
            <a:ext cx="76014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Imm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2" name="Text Box 6"/>
          <p:cNvSpPr txBox="1">
            <a:spLocks noChangeArrowheads="1"/>
          </p:cNvSpPr>
          <p:nvPr/>
        </p:nvSpPr>
        <p:spPr bwMode="auto">
          <a:xfrm>
            <a:off x="1600200" y="3771900"/>
            <a:ext cx="66588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Reg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3" name="Text Box 7"/>
          <p:cNvSpPr txBox="1">
            <a:spLocks noChangeArrowheads="1"/>
          </p:cNvSpPr>
          <p:nvPr/>
        </p:nvSpPr>
        <p:spPr bwMode="auto">
          <a:xfrm>
            <a:off x="1600200" y="4914900"/>
            <a:ext cx="8763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Mem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4" name="Text Box 8"/>
          <p:cNvSpPr txBox="1">
            <a:spLocks noChangeArrowheads="1"/>
          </p:cNvSpPr>
          <p:nvPr/>
        </p:nvSpPr>
        <p:spPr bwMode="auto">
          <a:xfrm>
            <a:off x="2819400" y="2476500"/>
            <a:ext cx="66588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Reg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5" name="Text Box 9"/>
          <p:cNvSpPr txBox="1">
            <a:spLocks noChangeArrowheads="1"/>
          </p:cNvSpPr>
          <p:nvPr/>
        </p:nvSpPr>
        <p:spPr bwMode="auto">
          <a:xfrm>
            <a:off x="2819400" y="2933700"/>
            <a:ext cx="8763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Mem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6" name="Text Box 10"/>
          <p:cNvSpPr txBox="1">
            <a:spLocks noChangeArrowheads="1"/>
          </p:cNvSpPr>
          <p:nvPr/>
        </p:nvSpPr>
        <p:spPr bwMode="auto">
          <a:xfrm>
            <a:off x="2819400" y="3619500"/>
            <a:ext cx="66588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Reg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7" name="Text Box 11"/>
          <p:cNvSpPr txBox="1">
            <a:spLocks noChangeArrowheads="1"/>
          </p:cNvSpPr>
          <p:nvPr/>
        </p:nvSpPr>
        <p:spPr bwMode="auto">
          <a:xfrm>
            <a:off x="2819400" y="4065588"/>
            <a:ext cx="87630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Mem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8" name="Text Box 12"/>
          <p:cNvSpPr txBox="1">
            <a:spLocks noChangeArrowheads="1"/>
          </p:cNvSpPr>
          <p:nvPr/>
        </p:nvSpPr>
        <p:spPr bwMode="auto">
          <a:xfrm>
            <a:off x="2819400" y="4914900"/>
            <a:ext cx="66588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i="1" dirty="0" err="1">
                <a:latin typeface="Calibri" pitchFamily="34" charset="0"/>
              </a:rPr>
              <a:t>Reg</a:t>
            </a:r>
            <a:endParaRPr lang="en-US" sz="2400" i="1" dirty="0">
              <a:latin typeface="Calibri" pitchFamily="34" charset="0"/>
            </a:endParaRPr>
          </a:p>
        </p:txBody>
      </p:sp>
      <p:sp>
        <p:nvSpPr>
          <p:cNvPr id="157709" name="Text Box 13"/>
          <p:cNvSpPr txBox="1">
            <a:spLocks noChangeArrowheads="1"/>
          </p:cNvSpPr>
          <p:nvPr/>
        </p:nvSpPr>
        <p:spPr bwMode="auto">
          <a:xfrm>
            <a:off x="1447800" y="1752600"/>
            <a:ext cx="104913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Source</a:t>
            </a:r>
          </a:p>
        </p:txBody>
      </p:sp>
      <p:sp>
        <p:nvSpPr>
          <p:cNvPr id="157710" name="Text Box 14"/>
          <p:cNvSpPr txBox="1">
            <a:spLocks noChangeArrowheads="1"/>
          </p:cNvSpPr>
          <p:nvPr/>
        </p:nvSpPr>
        <p:spPr bwMode="auto">
          <a:xfrm>
            <a:off x="2819400" y="1752600"/>
            <a:ext cx="76149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err="1">
                <a:latin typeface="Calibri" pitchFamily="34" charset="0"/>
              </a:rPr>
              <a:t>Dest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157716" name="AutoShape 20"/>
          <p:cNvSpPr>
            <a:spLocks/>
          </p:cNvSpPr>
          <p:nvPr/>
        </p:nvSpPr>
        <p:spPr bwMode="auto">
          <a:xfrm>
            <a:off x="1295400" y="2628900"/>
            <a:ext cx="304800" cy="27432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7717" name="AutoShape 21"/>
          <p:cNvSpPr>
            <a:spLocks/>
          </p:cNvSpPr>
          <p:nvPr/>
        </p:nvSpPr>
        <p:spPr bwMode="auto">
          <a:xfrm>
            <a:off x="2514600" y="2552700"/>
            <a:ext cx="304800" cy="762000"/>
          </a:xfrm>
          <a:prstGeom prst="leftBrace">
            <a:avLst>
              <a:gd name="adj1" fmla="val 20833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7718" name="AutoShape 22"/>
          <p:cNvSpPr>
            <a:spLocks/>
          </p:cNvSpPr>
          <p:nvPr/>
        </p:nvSpPr>
        <p:spPr bwMode="auto">
          <a:xfrm>
            <a:off x="2514600" y="3695700"/>
            <a:ext cx="304800" cy="762000"/>
          </a:xfrm>
          <a:prstGeom prst="leftBrace">
            <a:avLst>
              <a:gd name="adj1" fmla="val 20833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57719" name="Text Box 23"/>
          <p:cNvSpPr txBox="1">
            <a:spLocks noChangeArrowheads="1"/>
          </p:cNvSpPr>
          <p:nvPr/>
        </p:nvSpPr>
        <p:spPr bwMode="auto">
          <a:xfrm>
            <a:off x="6858000" y="1752600"/>
            <a:ext cx="130676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latin typeface="Calibri" pitchFamily="34" charset="0"/>
              </a:rPr>
              <a:t>C Analog</a:t>
            </a:r>
          </a:p>
        </p:txBody>
      </p:sp>
      <p:sp>
        <p:nvSpPr>
          <p:cNvPr id="157711" name="Text Box 15"/>
          <p:cNvSpPr txBox="1">
            <a:spLocks noChangeArrowheads="1"/>
          </p:cNvSpPr>
          <p:nvPr/>
        </p:nvSpPr>
        <p:spPr bwMode="auto">
          <a:xfrm>
            <a:off x="3733800" y="2506663"/>
            <a:ext cx="233945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 err="1" smtClean="0">
                <a:latin typeface="Courier New" pitchFamily="49" charset="0"/>
              </a:rPr>
              <a:t>movq</a:t>
            </a:r>
            <a:r>
              <a:rPr lang="en-US" sz="2000" dirty="0" smtClean="0">
                <a:latin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</a:rPr>
              <a:t>$0x4,</a:t>
            </a:r>
            <a:r>
              <a:rPr lang="en-US" sz="2000" dirty="0" smtClean="0">
                <a:latin typeface="Courier New" pitchFamily="49" charset="0"/>
              </a:rPr>
              <a:t>%rax</a:t>
            </a:r>
            <a:endParaRPr lang="en-US" sz="2000" dirty="0">
              <a:latin typeface="Courier New" pitchFamily="49" charset="0"/>
            </a:endParaRPr>
          </a:p>
        </p:txBody>
      </p:sp>
      <p:sp>
        <p:nvSpPr>
          <p:cNvPr id="157720" name="Text Box 24"/>
          <p:cNvSpPr txBox="1">
            <a:spLocks noChangeArrowheads="1"/>
          </p:cNvSpPr>
          <p:nvPr/>
        </p:nvSpPr>
        <p:spPr bwMode="auto">
          <a:xfrm>
            <a:off x="6673850" y="2506663"/>
            <a:ext cx="18605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temp = 0x4;</a:t>
            </a:r>
          </a:p>
        </p:txBody>
      </p:sp>
      <p:sp>
        <p:nvSpPr>
          <p:cNvPr id="157712" name="Text Box 16"/>
          <p:cNvSpPr txBox="1">
            <a:spLocks noChangeArrowheads="1"/>
          </p:cNvSpPr>
          <p:nvPr/>
        </p:nvSpPr>
        <p:spPr bwMode="auto">
          <a:xfrm>
            <a:off x="3733800" y="2963863"/>
            <a:ext cx="280119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 err="1" smtClean="0">
                <a:latin typeface="Courier New" pitchFamily="49" charset="0"/>
              </a:rPr>
              <a:t>movq</a:t>
            </a:r>
            <a:r>
              <a:rPr lang="en-US" sz="2000" dirty="0" smtClean="0">
                <a:latin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</a:rPr>
              <a:t>$-147,(</a:t>
            </a:r>
            <a:r>
              <a:rPr lang="en-US" sz="2000" dirty="0" smtClean="0">
                <a:latin typeface="Courier New" pitchFamily="49" charset="0"/>
              </a:rPr>
              <a:t>%</a:t>
            </a:r>
            <a:r>
              <a:rPr lang="en-US" sz="2000" dirty="0" err="1">
                <a:latin typeface="Courier New" pitchFamily="49" charset="0"/>
              </a:rPr>
              <a:t>r</a:t>
            </a:r>
            <a:r>
              <a:rPr lang="en-US" sz="2000" dirty="0" err="1" smtClean="0">
                <a:latin typeface="Courier New" pitchFamily="49" charset="0"/>
              </a:rPr>
              <a:t>ax</a:t>
            </a:r>
            <a:r>
              <a:rPr lang="en-US" sz="2000" dirty="0">
                <a:latin typeface="Courier New" pitchFamily="49" charset="0"/>
              </a:rPr>
              <a:t>)</a:t>
            </a:r>
          </a:p>
        </p:txBody>
      </p:sp>
      <p:sp>
        <p:nvSpPr>
          <p:cNvPr id="157721" name="Text Box 25"/>
          <p:cNvSpPr txBox="1">
            <a:spLocks noChangeArrowheads="1"/>
          </p:cNvSpPr>
          <p:nvPr/>
        </p:nvSpPr>
        <p:spPr bwMode="auto">
          <a:xfrm>
            <a:off x="6673850" y="2963863"/>
            <a:ext cx="17081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*p = -147;</a:t>
            </a:r>
          </a:p>
        </p:txBody>
      </p:sp>
      <p:sp>
        <p:nvSpPr>
          <p:cNvPr id="157713" name="Text Box 17"/>
          <p:cNvSpPr txBox="1">
            <a:spLocks noChangeArrowheads="1"/>
          </p:cNvSpPr>
          <p:nvPr/>
        </p:nvSpPr>
        <p:spPr bwMode="auto">
          <a:xfrm>
            <a:off x="3733800" y="3649663"/>
            <a:ext cx="2339453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 err="1" smtClean="0">
                <a:latin typeface="Courier New" pitchFamily="49" charset="0"/>
              </a:rPr>
              <a:t>movq</a:t>
            </a:r>
            <a:r>
              <a:rPr lang="en-US" sz="2000" dirty="0" smtClean="0">
                <a:latin typeface="Courier New" pitchFamily="49" charset="0"/>
              </a:rPr>
              <a:t> %</a:t>
            </a:r>
            <a:r>
              <a:rPr lang="en-US" sz="2000" dirty="0" err="1">
                <a:latin typeface="Courier New" pitchFamily="49" charset="0"/>
              </a:rPr>
              <a:t>r</a:t>
            </a:r>
            <a:r>
              <a:rPr lang="en-US" sz="2000" dirty="0" err="1" smtClean="0">
                <a:latin typeface="Courier New" pitchFamily="49" charset="0"/>
              </a:rPr>
              <a:t>ax</a:t>
            </a:r>
            <a:r>
              <a:rPr lang="en-US" sz="2000" dirty="0">
                <a:latin typeface="Courier New" pitchFamily="49" charset="0"/>
              </a:rPr>
              <a:t>,</a:t>
            </a:r>
            <a:r>
              <a:rPr lang="en-US" sz="2000" dirty="0" smtClean="0">
                <a:latin typeface="Courier New" pitchFamily="49" charset="0"/>
              </a:rPr>
              <a:t>%</a:t>
            </a:r>
            <a:r>
              <a:rPr lang="en-US" sz="2000" dirty="0" err="1">
                <a:latin typeface="Courier New" pitchFamily="49" charset="0"/>
              </a:rPr>
              <a:t>r</a:t>
            </a:r>
            <a:r>
              <a:rPr lang="en-US" sz="2000" dirty="0" err="1" smtClean="0">
                <a:latin typeface="Courier New" pitchFamily="49" charset="0"/>
              </a:rPr>
              <a:t>dx</a:t>
            </a:r>
            <a:endParaRPr lang="en-US" sz="2000" dirty="0">
              <a:latin typeface="Courier New" pitchFamily="49" charset="0"/>
            </a:endParaRPr>
          </a:p>
        </p:txBody>
      </p:sp>
      <p:sp>
        <p:nvSpPr>
          <p:cNvPr id="157722" name="Text Box 26"/>
          <p:cNvSpPr txBox="1">
            <a:spLocks noChangeArrowheads="1"/>
          </p:cNvSpPr>
          <p:nvPr/>
        </p:nvSpPr>
        <p:spPr bwMode="auto">
          <a:xfrm>
            <a:off x="6673850" y="3649663"/>
            <a:ext cx="23177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temp2 = temp1;</a:t>
            </a:r>
          </a:p>
        </p:txBody>
      </p:sp>
      <p:sp>
        <p:nvSpPr>
          <p:cNvPr id="157714" name="Text Box 18"/>
          <p:cNvSpPr txBox="1">
            <a:spLocks noChangeArrowheads="1"/>
          </p:cNvSpPr>
          <p:nvPr/>
        </p:nvSpPr>
        <p:spPr bwMode="auto">
          <a:xfrm>
            <a:off x="3733800" y="4095750"/>
            <a:ext cx="2647279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 err="1" smtClean="0">
                <a:latin typeface="Courier New" pitchFamily="49" charset="0"/>
              </a:rPr>
              <a:t>movq</a:t>
            </a:r>
            <a:r>
              <a:rPr lang="en-US" sz="2000" dirty="0" smtClean="0">
                <a:latin typeface="Courier New" pitchFamily="49" charset="0"/>
              </a:rPr>
              <a:t> %</a:t>
            </a:r>
            <a:r>
              <a:rPr lang="en-US" sz="2000" dirty="0" err="1">
                <a:latin typeface="Courier New" pitchFamily="49" charset="0"/>
              </a:rPr>
              <a:t>r</a:t>
            </a:r>
            <a:r>
              <a:rPr lang="en-US" sz="2000" dirty="0" err="1" smtClean="0">
                <a:latin typeface="Courier New" pitchFamily="49" charset="0"/>
              </a:rPr>
              <a:t>ax</a:t>
            </a:r>
            <a:r>
              <a:rPr lang="en-US" sz="2000" dirty="0">
                <a:latin typeface="Courier New" pitchFamily="49" charset="0"/>
              </a:rPr>
              <a:t>,(</a:t>
            </a:r>
            <a:r>
              <a:rPr lang="en-US" sz="2000" dirty="0" smtClean="0">
                <a:latin typeface="Courier New" pitchFamily="49" charset="0"/>
              </a:rPr>
              <a:t>%</a:t>
            </a:r>
            <a:r>
              <a:rPr lang="en-US" sz="2000" dirty="0" err="1">
                <a:latin typeface="Courier New" pitchFamily="49" charset="0"/>
              </a:rPr>
              <a:t>r</a:t>
            </a:r>
            <a:r>
              <a:rPr lang="en-US" sz="2000" dirty="0" err="1" smtClean="0">
                <a:latin typeface="Courier New" pitchFamily="49" charset="0"/>
              </a:rPr>
              <a:t>dx</a:t>
            </a:r>
            <a:r>
              <a:rPr lang="en-US" sz="2000" dirty="0">
                <a:latin typeface="Courier New" pitchFamily="49" charset="0"/>
              </a:rPr>
              <a:t>)</a:t>
            </a:r>
          </a:p>
        </p:txBody>
      </p:sp>
      <p:sp>
        <p:nvSpPr>
          <p:cNvPr id="157723" name="Text Box 27"/>
          <p:cNvSpPr txBox="1">
            <a:spLocks noChangeArrowheads="1"/>
          </p:cNvSpPr>
          <p:nvPr/>
        </p:nvSpPr>
        <p:spPr bwMode="auto">
          <a:xfrm>
            <a:off x="6673850" y="4095750"/>
            <a:ext cx="17081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*p = temp;</a:t>
            </a:r>
          </a:p>
        </p:txBody>
      </p:sp>
      <p:sp>
        <p:nvSpPr>
          <p:cNvPr id="157715" name="Text Box 19"/>
          <p:cNvSpPr txBox="1">
            <a:spLocks noChangeArrowheads="1"/>
          </p:cNvSpPr>
          <p:nvPr/>
        </p:nvSpPr>
        <p:spPr bwMode="auto">
          <a:xfrm>
            <a:off x="3733800" y="4945063"/>
            <a:ext cx="2647279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 err="1" smtClean="0">
                <a:latin typeface="Courier New" pitchFamily="49" charset="0"/>
              </a:rPr>
              <a:t>movq</a:t>
            </a:r>
            <a:r>
              <a:rPr lang="en-US" sz="2000" dirty="0" smtClean="0">
                <a:latin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</a:rPr>
              <a:t>(</a:t>
            </a:r>
            <a:r>
              <a:rPr lang="en-US" sz="2000" dirty="0" smtClean="0">
                <a:latin typeface="Courier New" pitchFamily="49" charset="0"/>
              </a:rPr>
              <a:t>%</a:t>
            </a:r>
            <a:r>
              <a:rPr lang="en-US" sz="2000" dirty="0" err="1">
                <a:latin typeface="Courier New" pitchFamily="49" charset="0"/>
              </a:rPr>
              <a:t>r</a:t>
            </a:r>
            <a:r>
              <a:rPr lang="en-US" sz="2000" dirty="0" err="1" smtClean="0">
                <a:latin typeface="Courier New" pitchFamily="49" charset="0"/>
              </a:rPr>
              <a:t>ax</a:t>
            </a:r>
            <a:r>
              <a:rPr lang="en-US" sz="2000" dirty="0">
                <a:latin typeface="Courier New" pitchFamily="49" charset="0"/>
              </a:rPr>
              <a:t>),</a:t>
            </a:r>
            <a:r>
              <a:rPr lang="en-US" sz="2000" dirty="0" smtClean="0">
                <a:latin typeface="Courier New" pitchFamily="49" charset="0"/>
              </a:rPr>
              <a:t>%</a:t>
            </a:r>
            <a:r>
              <a:rPr lang="en-US" sz="2000" dirty="0" err="1">
                <a:latin typeface="Courier New" pitchFamily="49" charset="0"/>
              </a:rPr>
              <a:t>r</a:t>
            </a:r>
            <a:r>
              <a:rPr lang="en-US" sz="2000" dirty="0" err="1" smtClean="0">
                <a:latin typeface="Courier New" pitchFamily="49" charset="0"/>
              </a:rPr>
              <a:t>dx</a:t>
            </a:r>
            <a:endParaRPr lang="en-US" sz="2000" dirty="0">
              <a:latin typeface="Courier New" pitchFamily="49" charset="0"/>
            </a:endParaRPr>
          </a:p>
        </p:txBody>
      </p:sp>
      <p:sp>
        <p:nvSpPr>
          <p:cNvPr id="157724" name="Text Box 28"/>
          <p:cNvSpPr txBox="1">
            <a:spLocks noChangeArrowheads="1"/>
          </p:cNvSpPr>
          <p:nvPr/>
        </p:nvSpPr>
        <p:spPr bwMode="auto">
          <a:xfrm>
            <a:off x="6673850" y="4945063"/>
            <a:ext cx="17081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>
                <a:latin typeface="Courier New" pitchFamily="49" charset="0"/>
              </a:rPr>
              <a:t>temp = *p;</a:t>
            </a:r>
          </a:p>
        </p:txBody>
      </p:sp>
      <p:sp>
        <p:nvSpPr>
          <p:cNvPr id="157725" name="Text Box 29"/>
          <p:cNvSpPr txBox="1">
            <a:spLocks noChangeArrowheads="1"/>
          </p:cNvSpPr>
          <p:nvPr/>
        </p:nvSpPr>
        <p:spPr bwMode="auto">
          <a:xfrm>
            <a:off x="4572000" y="1752600"/>
            <a:ext cx="1220399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err="1">
                <a:latin typeface="Calibri" pitchFamily="34" charset="0"/>
              </a:rPr>
              <a:t>Src,Dest</a:t>
            </a:r>
            <a:endParaRPr lang="en-US" sz="24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711" grpId="0"/>
      <p:bldP spid="157720" grpId="0"/>
      <p:bldP spid="157712" grpId="0"/>
      <p:bldP spid="157721" grpId="0"/>
      <p:bldP spid="157713" grpId="0"/>
      <p:bldP spid="157722" grpId="0"/>
      <p:bldP spid="157714" grpId="0"/>
      <p:bldP spid="157723" grpId="0"/>
      <p:bldP spid="157715" grpId="0"/>
      <p:bldP spid="15772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69912"/>
            <a:ext cx="7035800" cy="573088"/>
          </a:xfrm>
        </p:spPr>
        <p:txBody>
          <a:bodyPr/>
          <a:lstStyle/>
          <a:p>
            <a:r>
              <a:rPr lang="en-US" dirty="0"/>
              <a:t>Simple </a:t>
            </a:r>
            <a:r>
              <a:rPr lang="en-US" dirty="0" smtClean="0"/>
              <a:t>Memory Addressing </a:t>
            </a:r>
            <a:r>
              <a:rPr lang="en-US" dirty="0"/>
              <a:t>Modes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3838" indent="-223838" defTabSz="895350">
              <a:tabLst>
                <a:tab pos="2349500" algn="l"/>
                <a:tab pos="4114800" algn="l"/>
              </a:tabLst>
            </a:pPr>
            <a:r>
              <a:rPr lang="en-US" dirty="0" smtClean="0"/>
              <a:t>Normal	(</a:t>
            </a:r>
            <a:r>
              <a:rPr lang="en-US" dirty="0"/>
              <a:t>R)	</a:t>
            </a:r>
            <a:r>
              <a:rPr lang="en-US" dirty="0" err="1"/>
              <a:t>Mem[Reg[R</a:t>
            </a:r>
            <a:r>
              <a:rPr lang="en-US" dirty="0"/>
              <a:t>]]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r>
              <a:rPr lang="en-US" sz="2400" dirty="0"/>
              <a:t>Register R specifies memory </a:t>
            </a:r>
            <a:r>
              <a:rPr lang="en-US" sz="2400" dirty="0" smtClean="0"/>
              <a:t>address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r>
              <a:rPr lang="en-US" sz="2400" dirty="0" smtClean="0"/>
              <a:t>Aha! Pointer dereferencing in C</a:t>
            </a:r>
            <a:br>
              <a:rPr lang="en-US" sz="2400" dirty="0" smtClean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b="1" dirty="0" err="1" smtClean="0">
                <a:latin typeface="Courier New" pitchFamily="49" charset="0"/>
              </a:rPr>
              <a:t>movq</a:t>
            </a:r>
            <a:r>
              <a:rPr lang="en-US" sz="2400" b="1" dirty="0" smtClean="0">
                <a:latin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</a:rPr>
              <a:t>(</a:t>
            </a:r>
            <a:r>
              <a:rPr lang="en-US" sz="2400" b="1" dirty="0" smtClean="0">
                <a:latin typeface="Courier New" pitchFamily="49" charset="0"/>
              </a:rPr>
              <a:t>%</a:t>
            </a:r>
            <a:r>
              <a:rPr lang="en-US" sz="2400" b="1" dirty="0" err="1">
                <a:latin typeface="Courier New" pitchFamily="49" charset="0"/>
              </a:rPr>
              <a:t>r</a:t>
            </a:r>
            <a:r>
              <a:rPr lang="en-US" sz="2400" b="1" dirty="0" err="1" smtClean="0">
                <a:latin typeface="Courier New" pitchFamily="49" charset="0"/>
              </a:rPr>
              <a:t>cx</a:t>
            </a:r>
            <a:r>
              <a:rPr lang="en-US" sz="2400" b="1" dirty="0">
                <a:latin typeface="Courier New" pitchFamily="49" charset="0"/>
              </a:rPr>
              <a:t>),</a:t>
            </a:r>
            <a:r>
              <a:rPr lang="en-US" sz="2400" b="1" dirty="0" smtClean="0">
                <a:latin typeface="Courier New" pitchFamily="49" charset="0"/>
              </a:rPr>
              <a:t>%</a:t>
            </a:r>
            <a:r>
              <a:rPr lang="en-US" sz="2400" b="1" dirty="0" err="1">
                <a:latin typeface="Courier New" pitchFamily="49" charset="0"/>
              </a:rPr>
              <a:t>r</a:t>
            </a:r>
            <a:r>
              <a:rPr lang="en-US" sz="2400" b="1" dirty="0" err="1" smtClean="0">
                <a:latin typeface="Courier New" pitchFamily="49" charset="0"/>
              </a:rPr>
              <a:t>ax</a:t>
            </a:r>
            <a:endParaRPr lang="en-US" sz="2400" b="1" dirty="0">
              <a:latin typeface="Courier New" pitchFamily="49" charset="0"/>
            </a:endParaRP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endParaRPr lang="en-US" sz="2400" dirty="0"/>
          </a:p>
          <a:p>
            <a:pPr marL="223838" indent="-223838" defTabSz="895350">
              <a:tabLst>
                <a:tab pos="2349500" algn="l"/>
                <a:tab pos="4114800" algn="l"/>
              </a:tabLst>
            </a:pPr>
            <a:r>
              <a:rPr lang="en-US" dirty="0"/>
              <a:t>Displacement	D(R)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[R]+D]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r>
              <a:rPr lang="en-US" sz="2400" dirty="0"/>
              <a:t>Register R specifies start of memory region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r>
              <a:rPr lang="en-US" sz="2400" dirty="0"/>
              <a:t>Constant displacement D specifies offset</a:t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b="1" dirty="0" err="1" smtClean="0">
                <a:latin typeface="Courier New" pitchFamily="49" charset="0"/>
              </a:rPr>
              <a:t>movq</a:t>
            </a:r>
            <a:r>
              <a:rPr lang="en-US" sz="2400" b="1" dirty="0" smtClean="0">
                <a:latin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</a:rPr>
              <a:t>8(</a:t>
            </a:r>
            <a:r>
              <a:rPr lang="en-US" sz="2400" b="1" dirty="0" smtClean="0">
                <a:latin typeface="Courier New" pitchFamily="49" charset="0"/>
              </a:rPr>
              <a:t>%</a:t>
            </a:r>
            <a:r>
              <a:rPr lang="en-US" sz="2400" b="1" dirty="0" err="1">
                <a:latin typeface="Courier New" pitchFamily="49" charset="0"/>
              </a:rPr>
              <a:t>r</a:t>
            </a:r>
            <a:r>
              <a:rPr lang="en-US" sz="2400" b="1" dirty="0" err="1" smtClean="0">
                <a:latin typeface="Courier New" pitchFamily="49" charset="0"/>
              </a:rPr>
              <a:t>bp</a:t>
            </a:r>
            <a:r>
              <a:rPr lang="en-US" sz="2400" b="1" dirty="0">
                <a:latin typeface="Courier New" pitchFamily="49" charset="0"/>
              </a:rPr>
              <a:t>),</a:t>
            </a:r>
            <a:r>
              <a:rPr lang="en-US" sz="2400" b="1" dirty="0" smtClean="0">
                <a:latin typeface="Courier New" pitchFamily="49" charset="0"/>
              </a:rPr>
              <a:t>%</a:t>
            </a:r>
            <a:r>
              <a:rPr lang="en-US" sz="2400" b="1" dirty="0" err="1">
                <a:latin typeface="Courier New" pitchFamily="49" charset="0"/>
              </a:rPr>
              <a:t>r</a:t>
            </a:r>
            <a:r>
              <a:rPr lang="en-US" sz="2400" b="1" dirty="0" err="1" smtClean="0">
                <a:latin typeface="Courier New" pitchFamily="49" charset="0"/>
              </a:rPr>
              <a:t>dx</a:t>
            </a:r>
            <a:endParaRPr lang="en-US" sz="2400" b="1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658100" cy="573088"/>
          </a:xfrm>
        </p:spPr>
        <p:txBody>
          <a:bodyPr/>
          <a:lstStyle/>
          <a:p>
            <a:r>
              <a:rPr lang="en-US" dirty="0" smtClean="0"/>
              <a:t>Example of Simple </a:t>
            </a:r>
            <a:r>
              <a:rPr lang="en-US" dirty="0"/>
              <a:t>Addressing Modes</a:t>
            </a:r>
          </a:p>
        </p:txBody>
      </p:sp>
      <p:sp>
        <p:nvSpPr>
          <p:cNvPr id="159747" name="Rectangle 3"/>
          <p:cNvSpPr>
            <a:spLocks noChangeArrowheads="1"/>
          </p:cNvSpPr>
          <p:nvPr/>
        </p:nvSpPr>
        <p:spPr bwMode="auto">
          <a:xfrm>
            <a:off x="152400" y="1600200"/>
            <a:ext cx="3962400" cy="23057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smtClean="0">
                <a:latin typeface="Courier New" pitchFamily="49" charset="0"/>
              </a:rPr>
              <a:t>swap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</a:rPr>
              <a:t>  (long </a:t>
            </a:r>
            <a:r>
              <a:rPr lang="en-US" sz="1800" dirty="0">
                <a:latin typeface="Courier New" pitchFamily="49" charset="0"/>
              </a:rPr>
              <a:t>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smtClean="0">
                <a:latin typeface="Courier New" pitchFamily="49" charset="0"/>
              </a:rPr>
              <a:t>long </a:t>
            </a:r>
            <a:r>
              <a:rPr lang="en-US" sz="1800" dirty="0">
                <a:latin typeface="Courier New" pitchFamily="49" charset="0"/>
              </a:rPr>
              <a:t>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) 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  <a:endParaRPr lang="en-US" sz="1800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long </a:t>
            </a:r>
            <a:r>
              <a:rPr lang="en-US" sz="1800" dirty="0">
                <a:latin typeface="Courier New" pitchFamily="49" charset="0"/>
              </a:rPr>
              <a:t>t0 =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</a:rPr>
              <a:t>  long </a:t>
            </a:r>
            <a:r>
              <a:rPr lang="en-US" sz="1800" dirty="0">
                <a:latin typeface="Courier New" pitchFamily="49" charset="0"/>
              </a:rPr>
              <a:t>t1 =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 = t1;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 = t0;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495800" y="2154198"/>
            <a:ext cx="41910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1800" dirty="0">
                <a:latin typeface="Courier New" pitchFamily="49" charset="0"/>
              </a:rPr>
              <a:t>swap: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ro-RO" sz="1800" dirty="0">
                <a:latin typeface="Courier New" pitchFamily="49" charset="0"/>
              </a:rPr>
              <a:t> movq    (%rdi), %rax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 smtClean="0">
                <a:latin typeface="Courier New" pitchFamily="49" charset="0"/>
              </a:rPr>
              <a:t>   movq    </a:t>
            </a:r>
            <a:r>
              <a:rPr lang="ro-RO" sz="1800" dirty="0">
                <a:latin typeface="Courier New" pitchFamily="49" charset="0"/>
              </a:rPr>
              <a:t>(%rsi), %rdx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 smtClean="0">
                <a:latin typeface="Courier New" pitchFamily="49" charset="0"/>
              </a:rPr>
              <a:t>   movq    </a:t>
            </a:r>
            <a:r>
              <a:rPr lang="ro-RO" sz="1800" dirty="0">
                <a:latin typeface="Courier New" pitchFamily="49" charset="0"/>
              </a:rPr>
              <a:t>%rdx, (%rdi)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 smtClean="0">
                <a:latin typeface="Courier New" pitchFamily="49" charset="0"/>
              </a:rPr>
              <a:t>   movq    </a:t>
            </a:r>
            <a:r>
              <a:rPr lang="ro-RO" sz="1800" dirty="0">
                <a:latin typeface="Courier New" pitchFamily="49" charset="0"/>
              </a:rPr>
              <a:t>%rax, (%rsi)</a:t>
            </a: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 smtClean="0">
                <a:latin typeface="Courier New" pitchFamily="49" charset="0"/>
              </a:rPr>
              <a:t>   ret</a:t>
            </a:r>
            <a:endParaRPr lang="en-US" sz="1800" dirty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4331822" y="1780988"/>
            <a:ext cx="1752600" cy="1752600"/>
            <a:chOff x="9111129" y="1790700"/>
            <a:chExt cx="1752600" cy="1752600"/>
          </a:xfrm>
        </p:grpSpPr>
        <p:sp>
          <p:nvSpPr>
            <p:cNvPr id="56" name="Rectangle 43"/>
            <p:cNvSpPr>
              <a:spLocks noChangeArrowheads="1"/>
            </p:cNvSpPr>
            <p:nvPr/>
          </p:nvSpPr>
          <p:spPr bwMode="auto">
            <a:xfrm>
              <a:off x="9111129" y="17907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rdi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57" name="Rectangle 44"/>
            <p:cNvSpPr>
              <a:spLocks noChangeArrowheads="1"/>
            </p:cNvSpPr>
            <p:nvPr/>
          </p:nvSpPr>
          <p:spPr bwMode="auto">
            <a:xfrm>
              <a:off x="9111129" y="22479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rsi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58" name="Rectangle 45"/>
            <p:cNvSpPr>
              <a:spLocks noChangeArrowheads="1"/>
            </p:cNvSpPr>
            <p:nvPr/>
          </p:nvSpPr>
          <p:spPr bwMode="auto">
            <a:xfrm>
              <a:off x="9111129" y="27051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rax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59" name="Rectangle 46"/>
            <p:cNvSpPr>
              <a:spLocks noChangeArrowheads="1"/>
            </p:cNvSpPr>
            <p:nvPr/>
          </p:nvSpPr>
          <p:spPr bwMode="auto">
            <a:xfrm>
              <a:off x="9111129" y="31623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rdx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0" name="Rectangle 52"/>
            <p:cNvSpPr>
              <a:spLocks noChangeArrowheads="1"/>
            </p:cNvSpPr>
            <p:nvPr/>
          </p:nvSpPr>
          <p:spPr bwMode="auto">
            <a:xfrm>
              <a:off x="9796929" y="17907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61" name="Rectangle 53"/>
            <p:cNvSpPr>
              <a:spLocks noChangeArrowheads="1"/>
            </p:cNvSpPr>
            <p:nvPr/>
          </p:nvSpPr>
          <p:spPr bwMode="auto">
            <a:xfrm>
              <a:off x="9796929" y="22479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62" name="Rectangle 54"/>
            <p:cNvSpPr>
              <a:spLocks noChangeArrowheads="1"/>
            </p:cNvSpPr>
            <p:nvPr/>
          </p:nvSpPr>
          <p:spPr bwMode="auto">
            <a:xfrm>
              <a:off x="9796929" y="27051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63" name="Rectangle 55"/>
            <p:cNvSpPr>
              <a:spLocks noChangeArrowheads="1"/>
            </p:cNvSpPr>
            <p:nvPr/>
          </p:nvSpPr>
          <p:spPr bwMode="auto">
            <a:xfrm>
              <a:off x="9796929" y="31623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</p:grpSp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 dirty="0"/>
              <a:t>Understanding </a:t>
            </a:r>
            <a:r>
              <a:rPr lang="en-US" dirty="0" smtClean="0">
                <a:latin typeface="Courier New"/>
                <a:cs typeface="Courier New"/>
              </a:rPr>
              <a:t>Swap</a:t>
            </a:r>
            <a:r>
              <a:rPr lang="en-US" dirty="0" smtClean="0"/>
              <a:t>()</a:t>
            </a:r>
            <a:endParaRPr lang="en-US" dirty="0"/>
          </a:p>
        </p:txBody>
      </p:sp>
      <p:sp>
        <p:nvSpPr>
          <p:cNvPr id="160771" name="Rectangle 3"/>
          <p:cNvSpPr>
            <a:spLocks noChangeArrowheads="1"/>
          </p:cNvSpPr>
          <p:nvPr/>
        </p:nvSpPr>
        <p:spPr bwMode="auto">
          <a:xfrm>
            <a:off x="304800" y="1295400"/>
            <a:ext cx="3962400" cy="23057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</a:t>
            </a:r>
            <a:r>
              <a:rPr lang="en-US" sz="1800" dirty="0" smtClean="0">
                <a:latin typeface="Courier New" pitchFamily="49" charset="0"/>
              </a:rPr>
              <a:t>swap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</a:rPr>
              <a:t>  (long </a:t>
            </a:r>
            <a:r>
              <a:rPr lang="en-US" sz="1800" dirty="0">
                <a:latin typeface="Courier New" pitchFamily="49" charset="0"/>
              </a:rPr>
              <a:t>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, </a:t>
            </a:r>
            <a:r>
              <a:rPr lang="en-US" sz="1800" dirty="0" smtClean="0">
                <a:latin typeface="Courier New" pitchFamily="49" charset="0"/>
              </a:rPr>
              <a:t>long </a:t>
            </a:r>
            <a:r>
              <a:rPr lang="en-US" sz="1800" dirty="0">
                <a:latin typeface="Courier New" pitchFamily="49" charset="0"/>
              </a:rPr>
              <a:t>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) 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smtClean="0">
                <a:latin typeface="Courier New" pitchFamily="49" charset="0"/>
              </a:rPr>
              <a:t>long </a:t>
            </a:r>
            <a:r>
              <a:rPr lang="en-US" sz="1800" dirty="0">
                <a:latin typeface="Courier New" pitchFamily="49" charset="0"/>
              </a:rPr>
              <a:t>t0 =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smtClean="0">
                <a:latin typeface="Courier New" pitchFamily="49" charset="0"/>
              </a:rPr>
              <a:t>long </a:t>
            </a:r>
            <a:r>
              <a:rPr lang="en-US" sz="1800" dirty="0">
                <a:latin typeface="Courier New" pitchFamily="49" charset="0"/>
              </a:rPr>
              <a:t>t1 =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xp</a:t>
            </a:r>
            <a:r>
              <a:rPr lang="en-US" sz="1800" dirty="0">
                <a:latin typeface="Courier New" pitchFamily="49" charset="0"/>
              </a:rPr>
              <a:t> = t1;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*</a:t>
            </a:r>
            <a:r>
              <a:rPr lang="en-US" sz="1800" dirty="0" err="1">
                <a:latin typeface="Courier New" pitchFamily="49" charset="0"/>
              </a:rPr>
              <a:t>yp</a:t>
            </a:r>
            <a:r>
              <a:rPr lang="en-US" sz="1800" dirty="0">
                <a:latin typeface="Courier New" pitchFamily="49" charset="0"/>
              </a:rPr>
              <a:t> = t0;</a:t>
            </a:r>
          </a:p>
          <a:p>
            <a:pPr algn="l">
              <a:lnSpc>
                <a:spcPct val="100000"/>
              </a:lnSpc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160773" name="Text Box 5"/>
          <p:cNvSpPr txBox="1">
            <a:spLocks noChangeArrowheads="1"/>
          </p:cNvSpPr>
          <p:nvPr/>
        </p:nvSpPr>
        <p:spPr bwMode="auto">
          <a:xfrm>
            <a:off x="7090370" y="833735"/>
            <a:ext cx="127961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smtClean="0">
                <a:latin typeface="Calibri" pitchFamily="34" charset="0"/>
              </a:rPr>
              <a:t>Memory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160774" name="Text Box 6"/>
          <p:cNvSpPr txBox="1">
            <a:spLocks noChangeArrowheads="1"/>
          </p:cNvSpPr>
          <p:nvPr/>
        </p:nvSpPr>
        <p:spPr bwMode="auto">
          <a:xfrm>
            <a:off x="533400" y="4114800"/>
            <a:ext cx="2438400" cy="1676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>
                <a:latin typeface="Calibri" pitchFamily="34" charset="0"/>
              </a:rPr>
              <a:t>Register	</a:t>
            </a:r>
            <a:r>
              <a:rPr lang="en-US" sz="1800" dirty="0" smtClean="0">
                <a:latin typeface="Calibri" pitchFamily="34" charset="0"/>
              </a:rPr>
              <a:t>Value</a:t>
            </a:r>
            <a:endParaRPr lang="en-US" sz="1800" dirty="0">
              <a:latin typeface="Calibri" pitchFamily="34" charset="0"/>
            </a:endParaRP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rdi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xp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rsi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err="1" smtClean="0">
                <a:latin typeface="Courier New" pitchFamily="49" charset="0"/>
              </a:rPr>
              <a:t>yp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rax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smtClean="0">
                <a:latin typeface="Courier New" pitchFamily="49" charset="0"/>
              </a:rPr>
              <a:t>t0</a:t>
            </a:r>
            <a:endParaRPr lang="en-US" sz="1800" dirty="0">
              <a:latin typeface="Courier New" pitchFamily="49" charset="0"/>
            </a:endParaRPr>
          </a:p>
          <a:p>
            <a:pPr algn="l">
              <a:lnSpc>
                <a:spcPct val="70000"/>
              </a:lnSpc>
              <a:spcBef>
                <a:spcPct val="50000"/>
              </a:spcBef>
              <a:tabLst>
                <a:tab pos="1206500" algn="l"/>
              </a:tabLst>
            </a:pPr>
            <a:r>
              <a:rPr lang="en-US" sz="1800" dirty="0" smtClean="0">
                <a:latin typeface="Courier New" pitchFamily="49" charset="0"/>
              </a:rPr>
              <a:t>%</a:t>
            </a:r>
            <a:r>
              <a:rPr lang="en-US" sz="1800" dirty="0" err="1" smtClean="0">
                <a:latin typeface="Courier New" pitchFamily="49" charset="0"/>
              </a:rPr>
              <a:t>rdx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dirty="0" smtClean="0">
                <a:latin typeface="Courier New" pitchFamily="49" charset="0"/>
              </a:rPr>
              <a:t>t1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7" name="Rectangle 4"/>
          <p:cNvSpPr>
            <a:spLocks noChangeArrowheads="1"/>
          </p:cNvSpPr>
          <p:nvPr/>
        </p:nvSpPr>
        <p:spPr bwMode="auto">
          <a:xfrm>
            <a:off x="3048000" y="4800600"/>
            <a:ext cx="58674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1800" dirty="0">
                <a:latin typeface="Courier New" pitchFamily="49" charset="0"/>
              </a:rPr>
              <a:t>swap: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ro-RO" sz="1800" dirty="0">
                <a:latin typeface="Courier New" pitchFamily="49" charset="0"/>
              </a:rPr>
              <a:t> movq    (%rdi), %</a:t>
            </a:r>
            <a:r>
              <a:rPr lang="ro-RO" sz="1800" dirty="0" smtClean="0">
                <a:latin typeface="Courier New" pitchFamily="49" charset="0"/>
              </a:rPr>
              <a:t>rax  # t0 = *xp  </a:t>
            </a:r>
            <a:endParaRPr lang="ro-RO" sz="1800" dirty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 smtClean="0">
                <a:latin typeface="Courier New" pitchFamily="49" charset="0"/>
              </a:rPr>
              <a:t>   movq    </a:t>
            </a:r>
            <a:r>
              <a:rPr lang="ro-RO" sz="1800" dirty="0">
                <a:latin typeface="Courier New" pitchFamily="49" charset="0"/>
              </a:rPr>
              <a:t>(%rsi), %</a:t>
            </a:r>
            <a:r>
              <a:rPr lang="ro-RO" sz="1800" dirty="0" smtClean="0">
                <a:latin typeface="Courier New" pitchFamily="49" charset="0"/>
              </a:rPr>
              <a:t>rdx  # t1 = *yp</a:t>
            </a:r>
            <a:endParaRPr lang="ro-RO" sz="1800" dirty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 smtClean="0">
                <a:latin typeface="Courier New" pitchFamily="49" charset="0"/>
              </a:rPr>
              <a:t>   movq    </a:t>
            </a:r>
            <a:r>
              <a:rPr lang="ro-RO" sz="1800" dirty="0">
                <a:latin typeface="Courier New" pitchFamily="49" charset="0"/>
              </a:rPr>
              <a:t>%rdx, (%rdi</a:t>
            </a:r>
            <a:r>
              <a:rPr lang="ro-RO" sz="1800" dirty="0" smtClean="0">
                <a:latin typeface="Courier New" pitchFamily="49" charset="0"/>
              </a:rPr>
              <a:t>)  # *xp = t1</a:t>
            </a:r>
            <a:endParaRPr lang="ro-RO" sz="1800" dirty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 smtClean="0">
                <a:latin typeface="Courier New" pitchFamily="49" charset="0"/>
              </a:rPr>
              <a:t>   movq    </a:t>
            </a:r>
            <a:r>
              <a:rPr lang="ro-RO" sz="1800" dirty="0">
                <a:latin typeface="Courier New" pitchFamily="49" charset="0"/>
              </a:rPr>
              <a:t>%rax, (%rsi</a:t>
            </a:r>
            <a:r>
              <a:rPr lang="ro-RO" sz="1800" dirty="0" smtClean="0">
                <a:latin typeface="Courier New" pitchFamily="49" charset="0"/>
              </a:rPr>
              <a:t>)  # *yp = t0</a:t>
            </a:r>
            <a:endParaRPr lang="ro-RO" sz="1800" dirty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 smtClean="0">
                <a:latin typeface="Courier New" pitchFamily="49" charset="0"/>
              </a:rPr>
              <a:t>   ret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4516399" y="1219200"/>
            <a:ext cx="135100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smtClean="0">
                <a:latin typeface="Calibri" pitchFamily="34" charset="0"/>
              </a:rPr>
              <a:t>Registers</a:t>
            </a:r>
            <a:endParaRPr lang="en-US" sz="2400" dirty="0">
              <a:latin typeface="Calibri" pitchFamily="34" charset="0"/>
            </a:endParaRPr>
          </a:p>
        </p:txBody>
      </p:sp>
      <p:cxnSp>
        <p:nvCxnSpPr>
          <p:cNvPr id="3" name="Straight Arrow Connector 2"/>
          <p:cNvCxnSpPr>
            <a:endCxn id="34" idx="1"/>
          </p:cNvCxnSpPr>
          <p:nvPr/>
        </p:nvCxnSpPr>
        <p:spPr bwMode="auto">
          <a:xfrm flipV="1">
            <a:off x="5715000" y="1647175"/>
            <a:ext cx="1466178" cy="334025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>
            <a:off x="5715000" y="2438400"/>
            <a:ext cx="1451237" cy="685800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" name="Oval 4"/>
          <p:cNvSpPr/>
          <p:nvPr/>
        </p:nvSpPr>
        <p:spPr bwMode="auto">
          <a:xfrm>
            <a:off x="5638800" y="1905000"/>
            <a:ext cx="152400" cy="152400"/>
          </a:xfrm>
          <a:prstGeom prst="ellipse">
            <a:avLst/>
          </a:prstGeom>
          <a:solidFill>
            <a:srgbClr val="FF0000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638800" y="2362200"/>
            <a:ext cx="152400" cy="152400"/>
          </a:xfrm>
          <a:prstGeom prst="ellipse">
            <a:avLst/>
          </a:prstGeom>
          <a:solidFill>
            <a:srgbClr val="FF0000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7181178" y="1456675"/>
            <a:ext cx="1066800" cy="1905000"/>
            <a:chOff x="7181178" y="1456675"/>
            <a:chExt cx="1066800" cy="1905000"/>
          </a:xfrm>
        </p:grpSpPr>
        <p:sp>
          <p:nvSpPr>
            <p:cNvPr id="34" name="Rectangle 8"/>
            <p:cNvSpPr>
              <a:spLocks noChangeArrowheads="1"/>
            </p:cNvSpPr>
            <p:nvPr/>
          </p:nvSpPr>
          <p:spPr bwMode="auto">
            <a:xfrm>
              <a:off x="7181178" y="1456675"/>
              <a:ext cx="10668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35" name="Rectangle 9"/>
            <p:cNvSpPr>
              <a:spLocks noChangeArrowheads="1"/>
            </p:cNvSpPr>
            <p:nvPr/>
          </p:nvSpPr>
          <p:spPr bwMode="auto">
            <a:xfrm>
              <a:off x="7181178" y="1837675"/>
              <a:ext cx="10668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36" name="Rectangle 10"/>
            <p:cNvSpPr>
              <a:spLocks noChangeArrowheads="1"/>
            </p:cNvSpPr>
            <p:nvPr/>
          </p:nvSpPr>
          <p:spPr bwMode="auto">
            <a:xfrm>
              <a:off x="7181178" y="2218675"/>
              <a:ext cx="10668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37" name="Rectangle 11"/>
            <p:cNvSpPr>
              <a:spLocks noChangeArrowheads="1"/>
            </p:cNvSpPr>
            <p:nvPr/>
          </p:nvSpPr>
          <p:spPr bwMode="auto">
            <a:xfrm>
              <a:off x="7181178" y="2599675"/>
              <a:ext cx="10668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38" name="Rectangle 20"/>
            <p:cNvSpPr>
              <a:spLocks noChangeArrowheads="1"/>
            </p:cNvSpPr>
            <p:nvPr/>
          </p:nvSpPr>
          <p:spPr bwMode="auto">
            <a:xfrm>
              <a:off x="7181178" y="2980675"/>
              <a:ext cx="10668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1800" dirty="0">
                <a:latin typeface="Calibri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ffectLst/>
        </p:spPr>
        <p:txBody>
          <a:bodyPr/>
          <a:lstStyle/>
          <a:p>
            <a:r>
              <a:rPr lang="en-US" dirty="0" smtClean="0"/>
              <a:t>Intel x86 Processors</a:t>
            </a:r>
            <a:endParaRPr lang="en-US" dirty="0"/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62075"/>
            <a:ext cx="7896225" cy="4972050"/>
          </a:xfrm>
          <a:noFill/>
          <a:ln/>
        </p:spPr>
        <p:txBody>
          <a:bodyPr lIns="90487" tIns="44450" rIns="90487" bIns="44450"/>
          <a:lstStyle/>
          <a:p>
            <a:r>
              <a:rPr lang="en-US" dirty="0"/>
              <a:t>D</a:t>
            </a:r>
            <a:r>
              <a:rPr lang="en-US" dirty="0" smtClean="0"/>
              <a:t>ominate laptop/desktop/server market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Evolutionary design</a:t>
            </a:r>
            <a:endParaRPr lang="en-US" dirty="0"/>
          </a:p>
          <a:p>
            <a:pPr lvl="1"/>
            <a:r>
              <a:rPr lang="en-US" dirty="0" smtClean="0"/>
              <a:t>Backwards compatible up until 8086, introduced in 1978</a:t>
            </a:r>
            <a:endParaRPr lang="en-US" dirty="0"/>
          </a:p>
          <a:p>
            <a:pPr lvl="1"/>
            <a:r>
              <a:rPr lang="en-US" dirty="0"/>
              <a:t>Added more features as time goes on</a:t>
            </a:r>
          </a:p>
          <a:p>
            <a:endParaRPr lang="en-US" dirty="0" smtClean="0"/>
          </a:p>
          <a:p>
            <a:r>
              <a:rPr lang="en-US" dirty="0" smtClean="0"/>
              <a:t>Complex instruction set computer </a:t>
            </a:r>
            <a:r>
              <a:rPr lang="en-US" dirty="0"/>
              <a:t>(CISC)</a:t>
            </a:r>
          </a:p>
          <a:p>
            <a:pPr lvl="1"/>
            <a:r>
              <a:rPr lang="en-US" dirty="0"/>
              <a:t>Many different instructions with many different formats</a:t>
            </a:r>
          </a:p>
          <a:p>
            <a:pPr lvl="2"/>
            <a:r>
              <a:rPr lang="en-US" dirty="0"/>
              <a:t>But, only small subset encountered with Linux programs</a:t>
            </a:r>
          </a:p>
          <a:p>
            <a:pPr lvl="1"/>
            <a:r>
              <a:rPr lang="en-US" dirty="0"/>
              <a:t>Hard to match performance of Reduced Instruction Set Computers (RISC)</a:t>
            </a:r>
          </a:p>
          <a:p>
            <a:pPr lvl="1"/>
            <a:r>
              <a:rPr lang="en-US" dirty="0"/>
              <a:t>But, Intel has done just that</a:t>
            </a:r>
            <a:r>
              <a:rPr lang="en-US" dirty="0" smtClean="0"/>
              <a:t>!</a:t>
            </a:r>
          </a:p>
          <a:p>
            <a:pPr lvl="2"/>
            <a:r>
              <a:rPr lang="en-US" dirty="0" smtClean="0"/>
              <a:t>In terms of speed.  Less so for low power.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 dirty="0"/>
              <a:t>Understanding </a:t>
            </a:r>
            <a:r>
              <a:rPr lang="en-US" dirty="0" smtClean="0">
                <a:latin typeface="Courier New"/>
                <a:cs typeface="Courier New"/>
              </a:rPr>
              <a:t>Swap</a:t>
            </a:r>
            <a:r>
              <a:rPr lang="en-US" dirty="0" smtClean="0"/>
              <a:t>()</a:t>
            </a:r>
            <a:endParaRPr lang="en-US" dirty="0"/>
          </a:p>
        </p:txBody>
      </p:sp>
      <p:sp>
        <p:nvSpPr>
          <p:cNvPr id="53" name="Rectangle 8"/>
          <p:cNvSpPr>
            <a:spLocks noChangeArrowheads="1"/>
          </p:cNvSpPr>
          <p:nvPr/>
        </p:nvSpPr>
        <p:spPr bwMode="auto">
          <a:xfrm>
            <a:off x="4953000" y="1661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 smtClean="0">
                <a:latin typeface="Courier New" pitchFamily="49" charset="0"/>
              </a:rPr>
              <a:t>123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55" name="Rectangle 9"/>
          <p:cNvSpPr>
            <a:spLocks noChangeArrowheads="1"/>
          </p:cNvSpPr>
          <p:nvPr/>
        </p:nvSpPr>
        <p:spPr bwMode="auto">
          <a:xfrm>
            <a:off x="4953000" y="2042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56" name="Rectangle 10"/>
          <p:cNvSpPr>
            <a:spLocks noChangeArrowheads="1"/>
          </p:cNvSpPr>
          <p:nvPr/>
        </p:nvSpPr>
        <p:spPr bwMode="auto">
          <a:xfrm>
            <a:off x="4953000" y="2423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57" name="Rectangle 11"/>
          <p:cNvSpPr>
            <a:spLocks noChangeArrowheads="1"/>
          </p:cNvSpPr>
          <p:nvPr/>
        </p:nvSpPr>
        <p:spPr bwMode="auto">
          <a:xfrm>
            <a:off x="4953000" y="2804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58" name="Rectangle 20"/>
          <p:cNvSpPr>
            <a:spLocks noChangeArrowheads="1"/>
          </p:cNvSpPr>
          <p:nvPr/>
        </p:nvSpPr>
        <p:spPr bwMode="auto">
          <a:xfrm>
            <a:off x="4953000" y="3185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 smtClean="0">
                <a:latin typeface="Calibri" pitchFamily="34" charset="0"/>
              </a:rPr>
              <a:t>456</a:t>
            </a:r>
            <a:endParaRPr lang="en-US" sz="1800" dirty="0">
              <a:latin typeface="Calibri" pitchFamily="34" charset="0"/>
            </a:endParaRPr>
          </a:p>
        </p:txBody>
      </p:sp>
      <p:grpSp>
        <p:nvGrpSpPr>
          <p:cNvPr id="64" name="Group 63"/>
          <p:cNvGrpSpPr/>
          <p:nvPr/>
        </p:nvGrpSpPr>
        <p:grpSpPr>
          <a:xfrm>
            <a:off x="1110823" y="1814110"/>
            <a:ext cx="1752600" cy="1752600"/>
            <a:chOff x="9111129" y="1790700"/>
            <a:chExt cx="1752600" cy="1752600"/>
          </a:xfrm>
        </p:grpSpPr>
        <p:sp>
          <p:nvSpPr>
            <p:cNvPr id="65" name="Rectangle 43"/>
            <p:cNvSpPr>
              <a:spLocks noChangeArrowheads="1"/>
            </p:cNvSpPr>
            <p:nvPr/>
          </p:nvSpPr>
          <p:spPr bwMode="auto">
            <a:xfrm>
              <a:off x="9111129" y="17907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rdi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6" name="Rectangle 44"/>
            <p:cNvSpPr>
              <a:spLocks noChangeArrowheads="1"/>
            </p:cNvSpPr>
            <p:nvPr/>
          </p:nvSpPr>
          <p:spPr bwMode="auto">
            <a:xfrm>
              <a:off x="9111129" y="22479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rsi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7" name="Rectangle 45"/>
            <p:cNvSpPr>
              <a:spLocks noChangeArrowheads="1"/>
            </p:cNvSpPr>
            <p:nvPr/>
          </p:nvSpPr>
          <p:spPr bwMode="auto">
            <a:xfrm>
              <a:off x="9111129" y="27051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rax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8" name="Rectangle 46"/>
            <p:cNvSpPr>
              <a:spLocks noChangeArrowheads="1"/>
            </p:cNvSpPr>
            <p:nvPr/>
          </p:nvSpPr>
          <p:spPr bwMode="auto">
            <a:xfrm>
              <a:off x="9111129" y="31623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rdx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9" name="Rectangle 52"/>
            <p:cNvSpPr>
              <a:spLocks noChangeArrowheads="1"/>
            </p:cNvSpPr>
            <p:nvPr/>
          </p:nvSpPr>
          <p:spPr bwMode="auto">
            <a:xfrm>
              <a:off x="9796929" y="17907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0x120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70" name="Rectangle 53"/>
            <p:cNvSpPr>
              <a:spLocks noChangeArrowheads="1"/>
            </p:cNvSpPr>
            <p:nvPr/>
          </p:nvSpPr>
          <p:spPr bwMode="auto">
            <a:xfrm>
              <a:off x="9796929" y="22479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0x100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71" name="Rectangle 54"/>
            <p:cNvSpPr>
              <a:spLocks noChangeArrowheads="1"/>
            </p:cNvSpPr>
            <p:nvPr/>
          </p:nvSpPr>
          <p:spPr bwMode="auto">
            <a:xfrm>
              <a:off x="9796929" y="27051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  <p:sp>
          <p:nvSpPr>
            <p:cNvPr id="72" name="Rectangle 55"/>
            <p:cNvSpPr>
              <a:spLocks noChangeArrowheads="1"/>
            </p:cNvSpPr>
            <p:nvPr/>
          </p:nvSpPr>
          <p:spPr bwMode="auto">
            <a:xfrm>
              <a:off x="9796929" y="31623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</p:grpSp>
      <p:sp>
        <p:nvSpPr>
          <p:cNvPr id="73" name="Text Box 5"/>
          <p:cNvSpPr txBox="1">
            <a:spLocks noChangeArrowheads="1"/>
          </p:cNvSpPr>
          <p:nvPr/>
        </p:nvSpPr>
        <p:spPr bwMode="auto">
          <a:xfrm>
            <a:off x="1295400" y="1252322"/>
            <a:ext cx="135100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smtClean="0">
                <a:latin typeface="Calibri" pitchFamily="34" charset="0"/>
              </a:rPr>
              <a:t>Registers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76" name="Text Box 5"/>
          <p:cNvSpPr txBox="1">
            <a:spLocks noChangeArrowheads="1"/>
          </p:cNvSpPr>
          <p:nvPr/>
        </p:nvSpPr>
        <p:spPr bwMode="auto">
          <a:xfrm>
            <a:off x="4816383" y="1032633"/>
            <a:ext cx="127961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smtClean="0">
                <a:latin typeface="Calibri" pitchFamily="34" charset="0"/>
              </a:rPr>
              <a:t>Memory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80" name="Rectangle 4"/>
          <p:cNvSpPr>
            <a:spLocks noChangeArrowheads="1"/>
          </p:cNvSpPr>
          <p:nvPr/>
        </p:nvSpPr>
        <p:spPr bwMode="auto">
          <a:xfrm>
            <a:off x="1447800" y="4114800"/>
            <a:ext cx="58674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1800" dirty="0">
                <a:latin typeface="Courier New" pitchFamily="49" charset="0"/>
              </a:rPr>
              <a:t>swap: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ro-RO" sz="1800" dirty="0">
                <a:latin typeface="Courier New" pitchFamily="49" charset="0"/>
              </a:rPr>
              <a:t> movq    (%rdi), %</a:t>
            </a:r>
            <a:r>
              <a:rPr lang="ro-RO" sz="1800" dirty="0" smtClean="0">
                <a:latin typeface="Courier New" pitchFamily="49" charset="0"/>
              </a:rPr>
              <a:t>rax  # t0 = *xp  </a:t>
            </a:r>
            <a:endParaRPr lang="ro-RO" sz="1800" dirty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 smtClean="0">
                <a:latin typeface="Courier New" pitchFamily="49" charset="0"/>
              </a:rPr>
              <a:t>   movq    </a:t>
            </a:r>
            <a:r>
              <a:rPr lang="ro-RO" sz="1800" dirty="0">
                <a:latin typeface="Courier New" pitchFamily="49" charset="0"/>
              </a:rPr>
              <a:t>(%rsi), %</a:t>
            </a:r>
            <a:r>
              <a:rPr lang="ro-RO" sz="1800" dirty="0" smtClean="0">
                <a:latin typeface="Courier New" pitchFamily="49" charset="0"/>
              </a:rPr>
              <a:t>rdx  # t1 = *yp</a:t>
            </a:r>
            <a:endParaRPr lang="ro-RO" sz="1800" dirty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 smtClean="0">
                <a:latin typeface="Courier New" pitchFamily="49" charset="0"/>
              </a:rPr>
              <a:t>   movq    </a:t>
            </a:r>
            <a:r>
              <a:rPr lang="ro-RO" sz="1800" dirty="0">
                <a:latin typeface="Courier New" pitchFamily="49" charset="0"/>
              </a:rPr>
              <a:t>%rdx, (%rdi</a:t>
            </a:r>
            <a:r>
              <a:rPr lang="ro-RO" sz="1800" dirty="0" smtClean="0">
                <a:latin typeface="Courier New" pitchFamily="49" charset="0"/>
              </a:rPr>
              <a:t>)  # *xp = t1</a:t>
            </a:r>
            <a:endParaRPr lang="ro-RO" sz="1800" dirty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 smtClean="0">
                <a:latin typeface="Courier New" pitchFamily="49" charset="0"/>
              </a:rPr>
              <a:t>   movq    </a:t>
            </a:r>
            <a:r>
              <a:rPr lang="ro-RO" sz="1800" dirty="0">
                <a:latin typeface="Courier New" pitchFamily="49" charset="0"/>
              </a:rPr>
              <a:t>%rax, (%rsi</a:t>
            </a:r>
            <a:r>
              <a:rPr lang="ro-RO" sz="1800" dirty="0" smtClean="0">
                <a:latin typeface="Courier New" pitchFamily="49" charset="0"/>
              </a:rPr>
              <a:t>)  # *yp = t0</a:t>
            </a:r>
            <a:endParaRPr lang="ro-RO" sz="1800" dirty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 smtClean="0">
                <a:latin typeface="Courier New" pitchFamily="49" charset="0"/>
              </a:rPr>
              <a:t>   ret</a:t>
            </a:r>
            <a:endParaRPr lang="en-US" sz="1800" dirty="0">
              <a:latin typeface="Courier New" pitchFamily="49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6096000" y="1414046"/>
            <a:ext cx="1219200" cy="2190764"/>
            <a:chOff x="6096000" y="1414046"/>
            <a:chExt cx="1219200" cy="2190764"/>
          </a:xfrm>
        </p:grpSpPr>
        <p:sp>
          <p:nvSpPr>
            <p:cNvPr id="59" name="Text Box 34"/>
            <p:cNvSpPr txBox="1">
              <a:spLocks noChangeArrowheads="1"/>
            </p:cNvSpPr>
            <p:nvPr/>
          </p:nvSpPr>
          <p:spPr bwMode="auto">
            <a:xfrm>
              <a:off x="6096000" y="1656948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0x120 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0" name="Text Box 35"/>
            <p:cNvSpPr txBox="1">
              <a:spLocks noChangeArrowheads="1"/>
            </p:cNvSpPr>
            <p:nvPr/>
          </p:nvSpPr>
          <p:spPr bwMode="auto">
            <a:xfrm>
              <a:off x="6096000" y="2052235"/>
              <a:ext cx="12192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0x118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1" name="Text Box 36"/>
            <p:cNvSpPr txBox="1">
              <a:spLocks noChangeArrowheads="1"/>
            </p:cNvSpPr>
            <p:nvPr/>
          </p:nvSpPr>
          <p:spPr bwMode="auto">
            <a:xfrm>
              <a:off x="6096000" y="2447523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0x110 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2" name="Text Box 37"/>
            <p:cNvSpPr txBox="1">
              <a:spLocks noChangeArrowheads="1"/>
            </p:cNvSpPr>
            <p:nvPr/>
          </p:nvSpPr>
          <p:spPr bwMode="auto">
            <a:xfrm>
              <a:off x="6096000" y="2842810"/>
              <a:ext cx="12192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0x108 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3" name="Text Box 38"/>
            <p:cNvSpPr txBox="1">
              <a:spLocks noChangeArrowheads="1"/>
            </p:cNvSpPr>
            <p:nvPr/>
          </p:nvSpPr>
          <p:spPr bwMode="auto">
            <a:xfrm>
              <a:off x="6096000" y="3238098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0x100 </a:t>
              </a:r>
            </a:p>
          </p:txBody>
        </p:sp>
        <p:sp>
          <p:nvSpPr>
            <p:cNvPr id="81" name="Text Box 34"/>
            <p:cNvSpPr txBox="1">
              <a:spLocks noChangeArrowheads="1"/>
            </p:cNvSpPr>
            <p:nvPr/>
          </p:nvSpPr>
          <p:spPr bwMode="auto">
            <a:xfrm>
              <a:off x="6096000" y="1414046"/>
              <a:ext cx="121920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dirty="0" smtClean="0">
                  <a:latin typeface="Calibri"/>
                  <a:cs typeface="Calibri"/>
                </a:rPr>
                <a:t>Address</a:t>
              </a:r>
              <a:endParaRPr lang="en-US" sz="1600" dirty="0">
                <a:latin typeface="Calibri"/>
                <a:cs typeface="Calibri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 dirty="0"/>
              <a:t>Understanding </a:t>
            </a:r>
            <a:r>
              <a:rPr lang="en-US" dirty="0" smtClean="0">
                <a:latin typeface="Courier New"/>
                <a:cs typeface="Courier New"/>
              </a:rPr>
              <a:t>Swap</a:t>
            </a:r>
            <a:r>
              <a:rPr lang="en-US" dirty="0" smtClean="0"/>
              <a:t>()</a:t>
            </a:r>
            <a:endParaRPr lang="en-US" dirty="0"/>
          </a:p>
        </p:txBody>
      </p:sp>
      <p:sp>
        <p:nvSpPr>
          <p:cNvPr id="53" name="Rectangle 8"/>
          <p:cNvSpPr>
            <a:spLocks noChangeArrowheads="1"/>
          </p:cNvSpPr>
          <p:nvPr/>
        </p:nvSpPr>
        <p:spPr bwMode="auto">
          <a:xfrm>
            <a:off x="4953000" y="1661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 smtClean="0">
                <a:latin typeface="Courier New" pitchFamily="49" charset="0"/>
              </a:rPr>
              <a:t>123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55" name="Rectangle 9"/>
          <p:cNvSpPr>
            <a:spLocks noChangeArrowheads="1"/>
          </p:cNvSpPr>
          <p:nvPr/>
        </p:nvSpPr>
        <p:spPr bwMode="auto">
          <a:xfrm>
            <a:off x="4953000" y="2042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56" name="Rectangle 10"/>
          <p:cNvSpPr>
            <a:spLocks noChangeArrowheads="1"/>
          </p:cNvSpPr>
          <p:nvPr/>
        </p:nvSpPr>
        <p:spPr bwMode="auto">
          <a:xfrm>
            <a:off x="4953000" y="2423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57" name="Rectangle 11"/>
          <p:cNvSpPr>
            <a:spLocks noChangeArrowheads="1"/>
          </p:cNvSpPr>
          <p:nvPr/>
        </p:nvSpPr>
        <p:spPr bwMode="auto">
          <a:xfrm>
            <a:off x="4953000" y="2804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58" name="Rectangle 20"/>
          <p:cNvSpPr>
            <a:spLocks noChangeArrowheads="1"/>
          </p:cNvSpPr>
          <p:nvPr/>
        </p:nvSpPr>
        <p:spPr bwMode="auto">
          <a:xfrm>
            <a:off x="4953000" y="3185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456</a:t>
            </a:r>
          </a:p>
        </p:txBody>
      </p:sp>
      <p:grpSp>
        <p:nvGrpSpPr>
          <p:cNvPr id="64" name="Group 63"/>
          <p:cNvGrpSpPr/>
          <p:nvPr/>
        </p:nvGrpSpPr>
        <p:grpSpPr>
          <a:xfrm>
            <a:off x="1110823" y="1814110"/>
            <a:ext cx="1752600" cy="1752600"/>
            <a:chOff x="9111129" y="1790700"/>
            <a:chExt cx="1752600" cy="1752600"/>
          </a:xfrm>
        </p:grpSpPr>
        <p:sp>
          <p:nvSpPr>
            <p:cNvPr id="65" name="Rectangle 43"/>
            <p:cNvSpPr>
              <a:spLocks noChangeArrowheads="1"/>
            </p:cNvSpPr>
            <p:nvPr/>
          </p:nvSpPr>
          <p:spPr bwMode="auto">
            <a:xfrm>
              <a:off x="9111129" y="17907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rdi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6" name="Rectangle 44"/>
            <p:cNvSpPr>
              <a:spLocks noChangeArrowheads="1"/>
            </p:cNvSpPr>
            <p:nvPr/>
          </p:nvSpPr>
          <p:spPr bwMode="auto">
            <a:xfrm>
              <a:off x="9111129" y="22479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rsi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7" name="Rectangle 45"/>
            <p:cNvSpPr>
              <a:spLocks noChangeArrowheads="1"/>
            </p:cNvSpPr>
            <p:nvPr/>
          </p:nvSpPr>
          <p:spPr bwMode="auto">
            <a:xfrm>
              <a:off x="9111129" y="27051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rax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8" name="Rectangle 46"/>
            <p:cNvSpPr>
              <a:spLocks noChangeArrowheads="1"/>
            </p:cNvSpPr>
            <p:nvPr/>
          </p:nvSpPr>
          <p:spPr bwMode="auto">
            <a:xfrm>
              <a:off x="9111129" y="31623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rdx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9" name="Rectangle 52"/>
            <p:cNvSpPr>
              <a:spLocks noChangeArrowheads="1"/>
            </p:cNvSpPr>
            <p:nvPr/>
          </p:nvSpPr>
          <p:spPr bwMode="auto">
            <a:xfrm>
              <a:off x="9796929" y="17907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0x120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70" name="Rectangle 53"/>
            <p:cNvSpPr>
              <a:spLocks noChangeArrowheads="1"/>
            </p:cNvSpPr>
            <p:nvPr/>
          </p:nvSpPr>
          <p:spPr bwMode="auto">
            <a:xfrm>
              <a:off x="9796929" y="22479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0x100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71" name="Rectangle 54"/>
            <p:cNvSpPr>
              <a:spLocks noChangeArrowheads="1"/>
            </p:cNvSpPr>
            <p:nvPr/>
          </p:nvSpPr>
          <p:spPr bwMode="auto">
            <a:xfrm>
              <a:off x="9796929" y="27051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 smtClean="0">
                  <a:solidFill>
                    <a:srgbClr val="FF0000"/>
                  </a:solidFill>
                  <a:latin typeface="Courier New" pitchFamily="49" charset="0"/>
                </a:rPr>
                <a:t>123</a:t>
              </a:r>
              <a:endParaRPr lang="en-US" sz="1800" dirty="0">
                <a:solidFill>
                  <a:srgbClr val="FF0000"/>
                </a:solidFill>
                <a:latin typeface="Courier New" pitchFamily="49" charset="0"/>
              </a:endParaRPr>
            </a:p>
          </p:txBody>
        </p:sp>
        <p:sp>
          <p:nvSpPr>
            <p:cNvPr id="72" name="Rectangle 55"/>
            <p:cNvSpPr>
              <a:spLocks noChangeArrowheads="1"/>
            </p:cNvSpPr>
            <p:nvPr/>
          </p:nvSpPr>
          <p:spPr bwMode="auto">
            <a:xfrm>
              <a:off x="9796929" y="31623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endParaRPr lang="en-US" sz="1800">
                <a:latin typeface="Courier New" pitchFamily="49" charset="0"/>
              </a:endParaRPr>
            </a:p>
          </p:txBody>
        </p:sp>
      </p:grpSp>
      <p:sp>
        <p:nvSpPr>
          <p:cNvPr id="73" name="Text Box 5"/>
          <p:cNvSpPr txBox="1">
            <a:spLocks noChangeArrowheads="1"/>
          </p:cNvSpPr>
          <p:nvPr/>
        </p:nvSpPr>
        <p:spPr bwMode="auto">
          <a:xfrm>
            <a:off x="1295400" y="1252322"/>
            <a:ext cx="135100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smtClean="0">
                <a:latin typeface="Calibri" pitchFamily="34" charset="0"/>
              </a:rPr>
              <a:t>Registers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76" name="Text Box 5"/>
          <p:cNvSpPr txBox="1">
            <a:spLocks noChangeArrowheads="1"/>
          </p:cNvSpPr>
          <p:nvPr/>
        </p:nvSpPr>
        <p:spPr bwMode="auto">
          <a:xfrm>
            <a:off x="4816383" y="1032633"/>
            <a:ext cx="127961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smtClean="0">
                <a:latin typeface="Calibri" pitchFamily="34" charset="0"/>
              </a:rPr>
              <a:t>Memory</a:t>
            </a:r>
            <a:endParaRPr lang="en-US" sz="2400" dirty="0">
              <a:latin typeface="Calibri" pitchFamily="34" charset="0"/>
            </a:endParaRPr>
          </a:p>
        </p:txBody>
      </p:sp>
      <p:cxnSp>
        <p:nvCxnSpPr>
          <p:cNvPr id="78" name="Straight Arrow Connector 77"/>
          <p:cNvCxnSpPr>
            <a:stCxn id="53" idx="1"/>
            <a:endCxn id="71" idx="3"/>
          </p:cNvCxnSpPr>
          <p:nvPr/>
        </p:nvCxnSpPr>
        <p:spPr bwMode="auto">
          <a:xfrm flipH="1">
            <a:off x="2863423" y="1852210"/>
            <a:ext cx="2089577" cy="1066800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0" name="Rectangle 4"/>
          <p:cNvSpPr>
            <a:spLocks noChangeArrowheads="1"/>
          </p:cNvSpPr>
          <p:nvPr/>
        </p:nvSpPr>
        <p:spPr bwMode="auto">
          <a:xfrm>
            <a:off x="1447800" y="4114800"/>
            <a:ext cx="58674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1800" dirty="0">
                <a:latin typeface="Courier New" pitchFamily="49" charset="0"/>
              </a:rPr>
              <a:t>swap: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ro-RO" sz="1800" dirty="0">
                <a:latin typeface="Courier New" pitchFamily="49" charset="0"/>
              </a:rPr>
              <a:t> </a:t>
            </a:r>
            <a:r>
              <a:rPr lang="ro-RO" sz="1800" dirty="0">
                <a:solidFill>
                  <a:srgbClr val="FF0000"/>
                </a:solidFill>
                <a:latin typeface="Courier New" pitchFamily="49" charset="0"/>
              </a:rPr>
              <a:t>movq    (%rdi), %</a:t>
            </a:r>
            <a:r>
              <a:rPr lang="ro-RO" sz="1800" dirty="0" smtClean="0">
                <a:solidFill>
                  <a:srgbClr val="FF0000"/>
                </a:solidFill>
                <a:latin typeface="Courier New" pitchFamily="49" charset="0"/>
              </a:rPr>
              <a:t>rax  # t0 = *xp  </a:t>
            </a:r>
            <a:endParaRPr lang="ro-RO" sz="1800" dirty="0">
              <a:solidFill>
                <a:srgbClr val="FF0000"/>
              </a:solidFill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 smtClean="0">
                <a:latin typeface="Courier New" pitchFamily="49" charset="0"/>
              </a:rPr>
              <a:t>   movq    </a:t>
            </a:r>
            <a:r>
              <a:rPr lang="ro-RO" sz="1800" dirty="0">
                <a:latin typeface="Courier New" pitchFamily="49" charset="0"/>
              </a:rPr>
              <a:t>(%rsi), %</a:t>
            </a:r>
            <a:r>
              <a:rPr lang="ro-RO" sz="1800" dirty="0" smtClean="0">
                <a:latin typeface="Courier New" pitchFamily="49" charset="0"/>
              </a:rPr>
              <a:t>rdx  # t1 = *yp</a:t>
            </a:r>
            <a:endParaRPr lang="ro-RO" sz="1800" dirty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 smtClean="0">
                <a:latin typeface="Courier New" pitchFamily="49" charset="0"/>
              </a:rPr>
              <a:t>   movq    </a:t>
            </a:r>
            <a:r>
              <a:rPr lang="ro-RO" sz="1800" dirty="0">
                <a:latin typeface="Courier New" pitchFamily="49" charset="0"/>
              </a:rPr>
              <a:t>%rdx, (%rdi</a:t>
            </a:r>
            <a:r>
              <a:rPr lang="ro-RO" sz="1800" dirty="0" smtClean="0">
                <a:latin typeface="Courier New" pitchFamily="49" charset="0"/>
              </a:rPr>
              <a:t>)  # *xp = t1</a:t>
            </a:r>
            <a:endParaRPr lang="ro-RO" sz="1800" dirty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 smtClean="0">
                <a:latin typeface="Courier New" pitchFamily="49" charset="0"/>
              </a:rPr>
              <a:t>   movq    </a:t>
            </a:r>
            <a:r>
              <a:rPr lang="ro-RO" sz="1800" dirty="0">
                <a:latin typeface="Courier New" pitchFamily="49" charset="0"/>
              </a:rPr>
              <a:t>%rax, (%rsi</a:t>
            </a:r>
            <a:r>
              <a:rPr lang="ro-RO" sz="1800" dirty="0" smtClean="0">
                <a:latin typeface="Courier New" pitchFamily="49" charset="0"/>
              </a:rPr>
              <a:t>)  # *yp = t0</a:t>
            </a:r>
            <a:endParaRPr lang="ro-RO" sz="1800" dirty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 smtClean="0">
                <a:latin typeface="Courier New" pitchFamily="49" charset="0"/>
              </a:rPr>
              <a:t>   ret</a:t>
            </a:r>
            <a:endParaRPr lang="en-US" sz="1800" dirty="0">
              <a:latin typeface="Courier New" pitchFamily="49" charset="0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6096000" y="1414046"/>
            <a:ext cx="1219200" cy="2190764"/>
            <a:chOff x="6096000" y="1414046"/>
            <a:chExt cx="1219200" cy="2190764"/>
          </a:xfrm>
        </p:grpSpPr>
        <p:sp>
          <p:nvSpPr>
            <p:cNvPr id="31" name="Text Box 34"/>
            <p:cNvSpPr txBox="1">
              <a:spLocks noChangeArrowheads="1"/>
            </p:cNvSpPr>
            <p:nvPr/>
          </p:nvSpPr>
          <p:spPr bwMode="auto">
            <a:xfrm>
              <a:off x="6096000" y="1656948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0x120 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32" name="Text Box 35"/>
            <p:cNvSpPr txBox="1">
              <a:spLocks noChangeArrowheads="1"/>
            </p:cNvSpPr>
            <p:nvPr/>
          </p:nvSpPr>
          <p:spPr bwMode="auto">
            <a:xfrm>
              <a:off x="6096000" y="2052235"/>
              <a:ext cx="12192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0x118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33" name="Text Box 36"/>
            <p:cNvSpPr txBox="1">
              <a:spLocks noChangeArrowheads="1"/>
            </p:cNvSpPr>
            <p:nvPr/>
          </p:nvSpPr>
          <p:spPr bwMode="auto">
            <a:xfrm>
              <a:off x="6096000" y="2447523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0x110 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34" name="Text Box 37"/>
            <p:cNvSpPr txBox="1">
              <a:spLocks noChangeArrowheads="1"/>
            </p:cNvSpPr>
            <p:nvPr/>
          </p:nvSpPr>
          <p:spPr bwMode="auto">
            <a:xfrm>
              <a:off x="6096000" y="2842810"/>
              <a:ext cx="12192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0x108 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35" name="Text Box 38"/>
            <p:cNvSpPr txBox="1">
              <a:spLocks noChangeArrowheads="1"/>
            </p:cNvSpPr>
            <p:nvPr/>
          </p:nvSpPr>
          <p:spPr bwMode="auto">
            <a:xfrm>
              <a:off x="6096000" y="3238098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0x100 </a:t>
              </a:r>
            </a:p>
          </p:txBody>
        </p:sp>
        <p:sp>
          <p:nvSpPr>
            <p:cNvPr id="36" name="Text Box 34"/>
            <p:cNvSpPr txBox="1">
              <a:spLocks noChangeArrowheads="1"/>
            </p:cNvSpPr>
            <p:nvPr/>
          </p:nvSpPr>
          <p:spPr bwMode="auto">
            <a:xfrm>
              <a:off x="6096000" y="1414046"/>
              <a:ext cx="121920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dirty="0" smtClean="0">
                  <a:latin typeface="Calibri"/>
                  <a:cs typeface="Calibri"/>
                </a:rPr>
                <a:t>Address</a:t>
              </a:r>
              <a:endParaRPr lang="en-US" sz="1600" dirty="0">
                <a:latin typeface="Calibri"/>
                <a:cs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131165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 dirty="0"/>
              <a:t>Understanding </a:t>
            </a:r>
            <a:r>
              <a:rPr lang="en-US" dirty="0" smtClean="0">
                <a:latin typeface="Courier New"/>
                <a:cs typeface="Courier New"/>
              </a:rPr>
              <a:t>Swap</a:t>
            </a:r>
            <a:r>
              <a:rPr lang="en-US" dirty="0" smtClean="0"/>
              <a:t>()</a:t>
            </a:r>
            <a:endParaRPr lang="en-US" dirty="0"/>
          </a:p>
        </p:txBody>
      </p:sp>
      <p:sp>
        <p:nvSpPr>
          <p:cNvPr id="53" name="Rectangle 8"/>
          <p:cNvSpPr>
            <a:spLocks noChangeArrowheads="1"/>
          </p:cNvSpPr>
          <p:nvPr/>
        </p:nvSpPr>
        <p:spPr bwMode="auto">
          <a:xfrm>
            <a:off x="4953000" y="1661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 smtClean="0">
                <a:latin typeface="Courier New" pitchFamily="49" charset="0"/>
              </a:rPr>
              <a:t>123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55" name="Rectangle 9"/>
          <p:cNvSpPr>
            <a:spLocks noChangeArrowheads="1"/>
          </p:cNvSpPr>
          <p:nvPr/>
        </p:nvSpPr>
        <p:spPr bwMode="auto">
          <a:xfrm>
            <a:off x="4953000" y="2042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56" name="Rectangle 10"/>
          <p:cNvSpPr>
            <a:spLocks noChangeArrowheads="1"/>
          </p:cNvSpPr>
          <p:nvPr/>
        </p:nvSpPr>
        <p:spPr bwMode="auto">
          <a:xfrm>
            <a:off x="4953000" y="2423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57" name="Rectangle 11"/>
          <p:cNvSpPr>
            <a:spLocks noChangeArrowheads="1"/>
          </p:cNvSpPr>
          <p:nvPr/>
        </p:nvSpPr>
        <p:spPr bwMode="auto">
          <a:xfrm>
            <a:off x="4953000" y="2804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58" name="Rectangle 20"/>
          <p:cNvSpPr>
            <a:spLocks noChangeArrowheads="1"/>
          </p:cNvSpPr>
          <p:nvPr/>
        </p:nvSpPr>
        <p:spPr bwMode="auto">
          <a:xfrm>
            <a:off x="4953000" y="3185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456</a:t>
            </a:r>
          </a:p>
        </p:txBody>
      </p:sp>
      <p:grpSp>
        <p:nvGrpSpPr>
          <p:cNvPr id="64" name="Group 63"/>
          <p:cNvGrpSpPr/>
          <p:nvPr/>
        </p:nvGrpSpPr>
        <p:grpSpPr>
          <a:xfrm>
            <a:off x="1110823" y="1814110"/>
            <a:ext cx="1752600" cy="1752600"/>
            <a:chOff x="9111129" y="1790700"/>
            <a:chExt cx="1752600" cy="1752600"/>
          </a:xfrm>
        </p:grpSpPr>
        <p:sp>
          <p:nvSpPr>
            <p:cNvPr id="65" name="Rectangle 43"/>
            <p:cNvSpPr>
              <a:spLocks noChangeArrowheads="1"/>
            </p:cNvSpPr>
            <p:nvPr/>
          </p:nvSpPr>
          <p:spPr bwMode="auto">
            <a:xfrm>
              <a:off x="9111129" y="17907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rdi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6" name="Rectangle 44"/>
            <p:cNvSpPr>
              <a:spLocks noChangeArrowheads="1"/>
            </p:cNvSpPr>
            <p:nvPr/>
          </p:nvSpPr>
          <p:spPr bwMode="auto">
            <a:xfrm>
              <a:off x="9111129" y="22479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rsi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7" name="Rectangle 45"/>
            <p:cNvSpPr>
              <a:spLocks noChangeArrowheads="1"/>
            </p:cNvSpPr>
            <p:nvPr/>
          </p:nvSpPr>
          <p:spPr bwMode="auto">
            <a:xfrm>
              <a:off x="9111129" y="27051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rax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8" name="Rectangle 46"/>
            <p:cNvSpPr>
              <a:spLocks noChangeArrowheads="1"/>
            </p:cNvSpPr>
            <p:nvPr/>
          </p:nvSpPr>
          <p:spPr bwMode="auto">
            <a:xfrm>
              <a:off x="9111129" y="31623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rdx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9" name="Rectangle 52"/>
            <p:cNvSpPr>
              <a:spLocks noChangeArrowheads="1"/>
            </p:cNvSpPr>
            <p:nvPr/>
          </p:nvSpPr>
          <p:spPr bwMode="auto">
            <a:xfrm>
              <a:off x="9796929" y="17907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0x120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70" name="Rectangle 53"/>
            <p:cNvSpPr>
              <a:spLocks noChangeArrowheads="1"/>
            </p:cNvSpPr>
            <p:nvPr/>
          </p:nvSpPr>
          <p:spPr bwMode="auto">
            <a:xfrm>
              <a:off x="9796929" y="22479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0x100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71" name="Rectangle 54"/>
            <p:cNvSpPr>
              <a:spLocks noChangeArrowheads="1"/>
            </p:cNvSpPr>
            <p:nvPr/>
          </p:nvSpPr>
          <p:spPr bwMode="auto">
            <a:xfrm>
              <a:off x="9796929" y="27051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123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72" name="Rectangle 55"/>
            <p:cNvSpPr>
              <a:spLocks noChangeArrowheads="1"/>
            </p:cNvSpPr>
            <p:nvPr/>
          </p:nvSpPr>
          <p:spPr bwMode="auto">
            <a:xfrm>
              <a:off x="9796929" y="31623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 smtClean="0">
                  <a:solidFill>
                    <a:srgbClr val="FF0000"/>
                  </a:solidFill>
                  <a:latin typeface="Courier New" pitchFamily="49" charset="0"/>
                </a:rPr>
                <a:t>456</a:t>
              </a:r>
              <a:endParaRPr lang="en-US" sz="1800" dirty="0">
                <a:solidFill>
                  <a:srgbClr val="FF0000"/>
                </a:solidFill>
                <a:latin typeface="Courier New" pitchFamily="49" charset="0"/>
              </a:endParaRPr>
            </a:p>
          </p:txBody>
        </p:sp>
      </p:grpSp>
      <p:sp>
        <p:nvSpPr>
          <p:cNvPr id="73" name="Text Box 5"/>
          <p:cNvSpPr txBox="1">
            <a:spLocks noChangeArrowheads="1"/>
          </p:cNvSpPr>
          <p:nvPr/>
        </p:nvSpPr>
        <p:spPr bwMode="auto">
          <a:xfrm>
            <a:off x="1295400" y="1252322"/>
            <a:ext cx="135100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smtClean="0">
                <a:latin typeface="Calibri" pitchFamily="34" charset="0"/>
              </a:rPr>
              <a:t>Registers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76" name="Text Box 5"/>
          <p:cNvSpPr txBox="1">
            <a:spLocks noChangeArrowheads="1"/>
          </p:cNvSpPr>
          <p:nvPr/>
        </p:nvSpPr>
        <p:spPr bwMode="auto">
          <a:xfrm>
            <a:off x="4816383" y="1032633"/>
            <a:ext cx="127961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smtClean="0">
                <a:latin typeface="Calibri" pitchFamily="34" charset="0"/>
              </a:rPr>
              <a:t>Memory</a:t>
            </a:r>
            <a:endParaRPr lang="en-US" sz="2400" dirty="0">
              <a:latin typeface="Calibri" pitchFamily="34" charset="0"/>
            </a:endParaRPr>
          </a:p>
        </p:txBody>
      </p:sp>
      <p:cxnSp>
        <p:nvCxnSpPr>
          <p:cNvPr id="78" name="Straight Arrow Connector 77"/>
          <p:cNvCxnSpPr>
            <a:stCxn id="58" idx="1"/>
            <a:endCxn id="72" idx="3"/>
          </p:cNvCxnSpPr>
          <p:nvPr/>
        </p:nvCxnSpPr>
        <p:spPr bwMode="auto">
          <a:xfrm flipH="1">
            <a:off x="2863423" y="3376210"/>
            <a:ext cx="2089577" cy="0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0" name="Rectangle 4"/>
          <p:cNvSpPr>
            <a:spLocks noChangeArrowheads="1"/>
          </p:cNvSpPr>
          <p:nvPr/>
        </p:nvSpPr>
        <p:spPr bwMode="auto">
          <a:xfrm>
            <a:off x="1447800" y="4114800"/>
            <a:ext cx="58674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1800" dirty="0">
                <a:latin typeface="Courier New" pitchFamily="49" charset="0"/>
              </a:rPr>
              <a:t>swap: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ro-RO" sz="1800" dirty="0">
                <a:latin typeface="Courier New" pitchFamily="49" charset="0"/>
              </a:rPr>
              <a:t> movq    (%rdi), %</a:t>
            </a:r>
            <a:r>
              <a:rPr lang="ro-RO" sz="1800" dirty="0" smtClean="0">
                <a:latin typeface="Courier New" pitchFamily="49" charset="0"/>
              </a:rPr>
              <a:t>rax  # t0 = *xp  </a:t>
            </a:r>
            <a:endParaRPr lang="ro-RO" sz="1800" dirty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 smtClean="0">
                <a:latin typeface="Courier New" pitchFamily="49" charset="0"/>
              </a:rPr>
              <a:t>  </a:t>
            </a:r>
            <a:r>
              <a:rPr lang="ro-RO" sz="1800" dirty="0" smtClean="0">
                <a:solidFill>
                  <a:srgbClr val="FF0000"/>
                </a:solidFill>
                <a:latin typeface="Courier New" pitchFamily="49" charset="0"/>
              </a:rPr>
              <a:t> movq    </a:t>
            </a:r>
            <a:r>
              <a:rPr lang="ro-RO" sz="1800" dirty="0">
                <a:solidFill>
                  <a:srgbClr val="FF0000"/>
                </a:solidFill>
                <a:latin typeface="Courier New" pitchFamily="49" charset="0"/>
              </a:rPr>
              <a:t>(%rsi), %</a:t>
            </a:r>
            <a:r>
              <a:rPr lang="ro-RO" sz="1800" dirty="0" smtClean="0">
                <a:solidFill>
                  <a:srgbClr val="FF0000"/>
                </a:solidFill>
                <a:latin typeface="Courier New" pitchFamily="49" charset="0"/>
              </a:rPr>
              <a:t>rdx  # t1 = *yp</a:t>
            </a:r>
            <a:endParaRPr lang="ro-RO" sz="1800" dirty="0">
              <a:solidFill>
                <a:srgbClr val="FF0000"/>
              </a:solidFill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 smtClean="0">
                <a:latin typeface="Courier New" pitchFamily="49" charset="0"/>
              </a:rPr>
              <a:t>   movq    </a:t>
            </a:r>
            <a:r>
              <a:rPr lang="ro-RO" sz="1800" dirty="0">
                <a:latin typeface="Courier New" pitchFamily="49" charset="0"/>
              </a:rPr>
              <a:t>%rdx, (%rdi</a:t>
            </a:r>
            <a:r>
              <a:rPr lang="ro-RO" sz="1800" dirty="0" smtClean="0">
                <a:latin typeface="Courier New" pitchFamily="49" charset="0"/>
              </a:rPr>
              <a:t>)  # *xp = t1</a:t>
            </a:r>
            <a:endParaRPr lang="ro-RO" sz="1800" dirty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 smtClean="0">
                <a:latin typeface="Courier New" pitchFamily="49" charset="0"/>
              </a:rPr>
              <a:t>   movq    </a:t>
            </a:r>
            <a:r>
              <a:rPr lang="ro-RO" sz="1800" dirty="0">
                <a:latin typeface="Courier New" pitchFamily="49" charset="0"/>
              </a:rPr>
              <a:t>%rax, (%rsi</a:t>
            </a:r>
            <a:r>
              <a:rPr lang="ro-RO" sz="1800" dirty="0" smtClean="0">
                <a:latin typeface="Courier New" pitchFamily="49" charset="0"/>
              </a:rPr>
              <a:t>)  # *yp = t0</a:t>
            </a:r>
            <a:endParaRPr lang="ro-RO" sz="1800" dirty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 smtClean="0">
                <a:latin typeface="Courier New" pitchFamily="49" charset="0"/>
              </a:rPr>
              <a:t>   ret</a:t>
            </a:r>
            <a:endParaRPr lang="en-US" sz="1800" dirty="0">
              <a:latin typeface="Courier New" pitchFamily="49" charset="0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6096000" y="1414046"/>
            <a:ext cx="1219200" cy="2190764"/>
            <a:chOff x="6096000" y="1414046"/>
            <a:chExt cx="1219200" cy="2190764"/>
          </a:xfrm>
        </p:grpSpPr>
        <p:sp>
          <p:nvSpPr>
            <p:cNvPr id="32" name="Text Box 34"/>
            <p:cNvSpPr txBox="1">
              <a:spLocks noChangeArrowheads="1"/>
            </p:cNvSpPr>
            <p:nvPr/>
          </p:nvSpPr>
          <p:spPr bwMode="auto">
            <a:xfrm>
              <a:off x="6096000" y="1656948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0x120 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33" name="Text Box 35"/>
            <p:cNvSpPr txBox="1">
              <a:spLocks noChangeArrowheads="1"/>
            </p:cNvSpPr>
            <p:nvPr/>
          </p:nvSpPr>
          <p:spPr bwMode="auto">
            <a:xfrm>
              <a:off x="6096000" y="2052235"/>
              <a:ext cx="12192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0x118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34" name="Text Box 36"/>
            <p:cNvSpPr txBox="1">
              <a:spLocks noChangeArrowheads="1"/>
            </p:cNvSpPr>
            <p:nvPr/>
          </p:nvSpPr>
          <p:spPr bwMode="auto">
            <a:xfrm>
              <a:off x="6096000" y="2447523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0x110 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35" name="Text Box 37"/>
            <p:cNvSpPr txBox="1">
              <a:spLocks noChangeArrowheads="1"/>
            </p:cNvSpPr>
            <p:nvPr/>
          </p:nvSpPr>
          <p:spPr bwMode="auto">
            <a:xfrm>
              <a:off x="6096000" y="2842810"/>
              <a:ext cx="12192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0x108 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36" name="Text Box 38"/>
            <p:cNvSpPr txBox="1">
              <a:spLocks noChangeArrowheads="1"/>
            </p:cNvSpPr>
            <p:nvPr/>
          </p:nvSpPr>
          <p:spPr bwMode="auto">
            <a:xfrm>
              <a:off x="6096000" y="3238098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0x100 </a:t>
              </a:r>
            </a:p>
          </p:txBody>
        </p:sp>
        <p:sp>
          <p:nvSpPr>
            <p:cNvPr id="37" name="Text Box 34"/>
            <p:cNvSpPr txBox="1">
              <a:spLocks noChangeArrowheads="1"/>
            </p:cNvSpPr>
            <p:nvPr/>
          </p:nvSpPr>
          <p:spPr bwMode="auto">
            <a:xfrm>
              <a:off x="6096000" y="1414046"/>
              <a:ext cx="121920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dirty="0" smtClean="0">
                  <a:latin typeface="Calibri"/>
                  <a:cs typeface="Calibri"/>
                </a:rPr>
                <a:t>Address</a:t>
              </a:r>
              <a:endParaRPr lang="en-US" sz="1600" dirty="0">
                <a:latin typeface="Calibri"/>
                <a:cs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667232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 dirty="0"/>
              <a:t>Understanding </a:t>
            </a:r>
            <a:r>
              <a:rPr lang="en-US" dirty="0" smtClean="0">
                <a:latin typeface="Courier New"/>
                <a:cs typeface="Courier New"/>
              </a:rPr>
              <a:t>Swap</a:t>
            </a:r>
            <a:r>
              <a:rPr lang="en-US" dirty="0" smtClean="0"/>
              <a:t>()</a:t>
            </a:r>
            <a:endParaRPr lang="en-US" dirty="0"/>
          </a:p>
        </p:txBody>
      </p:sp>
      <p:sp>
        <p:nvSpPr>
          <p:cNvPr id="53" name="Rectangle 8"/>
          <p:cNvSpPr>
            <a:spLocks noChangeArrowheads="1"/>
          </p:cNvSpPr>
          <p:nvPr/>
        </p:nvSpPr>
        <p:spPr bwMode="auto">
          <a:xfrm>
            <a:off x="4953000" y="1661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</a:rPr>
              <a:t>456</a:t>
            </a:r>
            <a:endParaRPr lang="en-US" sz="1800" dirty="0">
              <a:solidFill>
                <a:srgbClr val="FF0000"/>
              </a:solidFill>
              <a:latin typeface="Courier New" pitchFamily="49" charset="0"/>
            </a:endParaRPr>
          </a:p>
        </p:txBody>
      </p:sp>
      <p:sp>
        <p:nvSpPr>
          <p:cNvPr id="55" name="Rectangle 9"/>
          <p:cNvSpPr>
            <a:spLocks noChangeArrowheads="1"/>
          </p:cNvSpPr>
          <p:nvPr/>
        </p:nvSpPr>
        <p:spPr bwMode="auto">
          <a:xfrm>
            <a:off x="4953000" y="2042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56" name="Rectangle 10"/>
          <p:cNvSpPr>
            <a:spLocks noChangeArrowheads="1"/>
          </p:cNvSpPr>
          <p:nvPr/>
        </p:nvSpPr>
        <p:spPr bwMode="auto">
          <a:xfrm>
            <a:off x="4953000" y="2423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57" name="Rectangle 11"/>
          <p:cNvSpPr>
            <a:spLocks noChangeArrowheads="1"/>
          </p:cNvSpPr>
          <p:nvPr/>
        </p:nvSpPr>
        <p:spPr bwMode="auto">
          <a:xfrm>
            <a:off x="4953000" y="2804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58" name="Rectangle 20"/>
          <p:cNvSpPr>
            <a:spLocks noChangeArrowheads="1"/>
          </p:cNvSpPr>
          <p:nvPr/>
        </p:nvSpPr>
        <p:spPr bwMode="auto">
          <a:xfrm>
            <a:off x="4953000" y="3185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456</a:t>
            </a:r>
          </a:p>
        </p:txBody>
      </p:sp>
      <p:grpSp>
        <p:nvGrpSpPr>
          <p:cNvPr id="64" name="Group 63"/>
          <p:cNvGrpSpPr/>
          <p:nvPr/>
        </p:nvGrpSpPr>
        <p:grpSpPr>
          <a:xfrm>
            <a:off x="1110823" y="1814110"/>
            <a:ext cx="1752600" cy="1752600"/>
            <a:chOff x="9111129" y="1790700"/>
            <a:chExt cx="1752600" cy="1752600"/>
          </a:xfrm>
        </p:grpSpPr>
        <p:sp>
          <p:nvSpPr>
            <p:cNvPr id="65" name="Rectangle 43"/>
            <p:cNvSpPr>
              <a:spLocks noChangeArrowheads="1"/>
            </p:cNvSpPr>
            <p:nvPr/>
          </p:nvSpPr>
          <p:spPr bwMode="auto">
            <a:xfrm>
              <a:off x="9111129" y="17907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rdi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6" name="Rectangle 44"/>
            <p:cNvSpPr>
              <a:spLocks noChangeArrowheads="1"/>
            </p:cNvSpPr>
            <p:nvPr/>
          </p:nvSpPr>
          <p:spPr bwMode="auto">
            <a:xfrm>
              <a:off x="9111129" y="22479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rsi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7" name="Rectangle 45"/>
            <p:cNvSpPr>
              <a:spLocks noChangeArrowheads="1"/>
            </p:cNvSpPr>
            <p:nvPr/>
          </p:nvSpPr>
          <p:spPr bwMode="auto">
            <a:xfrm>
              <a:off x="9111129" y="27051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rax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8" name="Rectangle 46"/>
            <p:cNvSpPr>
              <a:spLocks noChangeArrowheads="1"/>
            </p:cNvSpPr>
            <p:nvPr/>
          </p:nvSpPr>
          <p:spPr bwMode="auto">
            <a:xfrm>
              <a:off x="9111129" y="31623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rdx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9" name="Rectangle 52"/>
            <p:cNvSpPr>
              <a:spLocks noChangeArrowheads="1"/>
            </p:cNvSpPr>
            <p:nvPr/>
          </p:nvSpPr>
          <p:spPr bwMode="auto">
            <a:xfrm>
              <a:off x="9796929" y="17907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0x120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70" name="Rectangle 53"/>
            <p:cNvSpPr>
              <a:spLocks noChangeArrowheads="1"/>
            </p:cNvSpPr>
            <p:nvPr/>
          </p:nvSpPr>
          <p:spPr bwMode="auto">
            <a:xfrm>
              <a:off x="9796929" y="22479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0x100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71" name="Rectangle 54"/>
            <p:cNvSpPr>
              <a:spLocks noChangeArrowheads="1"/>
            </p:cNvSpPr>
            <p:nvPr/>
          </p:nvSpPr>
          <p:spPr bwMode="auto">
            <a:xfrm>
              <a:off x="9796929" y="27051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123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72" name="Rectangle 55"/>
            <p:cNvSpPr>
              <a:spLocks noChangeArrowheads="1"/>
            </p:cNvSpPr>
            <p:nvPr/>
          </p:nvSpPr>
          <p:spPr bwMode="auto">
            <a:xfrm>
              <a:off x="9796929" y="31623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456</a:t>
              </a:r>
              <a:endParaRPr lang="en-US" sz="1800" dirty="0">
                <a:latin typeface="Courier New" pitchFamily="49" charset="0"/>
              </a:endParaRPr>
            </a:p>
          </p:txBody>
        </p:sp>
      </p:grpSp>
      <p:sp>
        <p:nvSpPr>
          <p:cNvPr id="73" name="Text Box 5"/>
          <p:cNvSpPr txBox="1">
            <a:spLocks noChangeArrowheads="1"/>
          </p:cNvSpPr>
          <p:nvPr/>
        </p:nvSpPr>
        <p:spPr bwMode="auto">
          <a:xfrm>
            <a:off x="1295400" y="1252322"/>
            <a:ext cx="135100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smtClean="0">
                <a:latin typeface="Calibri" pitchFamily="34" charset="0"/>
              </a:rPr>
              <a:t>Registers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76" name="Text Box 5"/>
          <p:cNvSpPr txBox="1">
            <a:spLocks noChangeArrowheads="1"/>
          </p:cNvSpPr>
          <p:nvPr/>
        </p:nvSpPr>
        <p:spPr bwMode="auto">
          <a:xfrm>
            <a:off x="4816383" y="1032633"/>
            <a:ext cx="127961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smtClean="0">
                <a:latin typeface="Calibri" pitchFamily="34" charset="0"/>
              </a:rPr>
              <a:t>Memory</a:t>
            </a:r>
            <a:endParaRPr lang="en-US" sz="2400" dirty="0">
              <a:latin typeface="Calibri" pitchFamily="34" charset="0"/>
            </a:endParaRPr>
          </a:p>
        </p:txBody>
      </p:sp>
      <p:cxnSp>
        <p:nvCxnSpPr>
          <p:cNvPr id="78" name="Straight Arrow Connector 77"/>
          <p:cNvCxnSpPr>
            <a:stCxn id="72" idx="3"/>
            <a:endCxn id="53" idx="1"/>
          </p:cNvCxnSpPr>
          <p:nvPr/>
        </p:nvCxnSpPr>
        <p:spPr bwMode="auto">
          <a:xfrm flipV="1">
            <a:off x="2863423" y="1852210"/>
            <a:ext cx="2089577" cy="1524000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0" name="Rectangle 4"/>
          <p:cNvSpPr>
            <a:spLocks noChangeArrowheads="1"/>
          </p:cNvSpPr>
          <p:nvPr/>
        </p:nvSpPr>
        <p:spPr bwMode="auto">
          <a:xfrm>
            <a:off x="1447800" y="4114800"/>
            <a:ext cx="58674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1800" dirty="0">
                <a:latin typeface="Courier New" pitchFamily="49" charset="0"/>
              </a:rPr>
              <a:t>swap: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ro-RO" sz="1800" dirty="0">
                <a:latin typeface="Courier New" pitchFamily="49" charset="0"/>
              </a:rPr>
              <a:t> movq    (%rdi), %</a:t>
            </a:r>
            <a:r>
              <a:rPr lang="ro-RO" sz="1800" dirty="0" smtClean="0">
                <a:latin typeface="Courier New" pitchFamily="49" charset="0"/>
              </a:rPr>
              <a:t>rax  # t0 = *xp  </a:t>
            </a:r>
            <a:endParaRPr lang="ro-RO" sz="1800" dirty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 smtClean="0">
                <a:latin typeface="Courier New" pitchFamily="49" charset="0"/>
              </a:rPr>
              <a:t>   movq    </a:t>
            </a:r>
            <a:r>
              <a:rPr lang="ro-RO" sz="1800" dirty="0">
                <a:latin typeface="Courier New" pitchFamily="49" charset="0"/>
              </a:rPr>
              <a:t>(%rsi), %</a:t>
            </a:r>
            <a:r>
              <a:rPr lang="ro-RO" sz="1800" dirty="0" smtClean="0">
                <a:latin typeface="Courier New" pitchFamily="49" charset="0"/>
              </a:rPr>
              <a:t>rdx  # t1 = *yp</a:t>
            </a:r>
            <a:endParaRPr lang="ro-RO" sz="1800" dirty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 smtClean="0">
                <a:latin typeface="Courier New" pitchFamily="49" charset="0"/>
              </a:rPr>
              <a:t>  </a:t>
            </a:r>
            <a:r>
              <a:rPr lang="ro-RO" sz="1800" dirty="0" smtClean="0">
                <a:solidFill>
                  <a:srgbClr val="FF0000"/>
                </a:solidFill>
                <a:latin typeface="Courier New" pitchFamily="49" charset="0"/>
              </a:rPr>
              <a:t> movq    </a:t>
            </a:r>
            <a:r>
              <a:rPr lang="ro-RO" sz="1800" dirty="0">
                <a:solidFill>
                  <a:srgbClr val="FF0000"/>
                </a:solidFill>
                <a:latin typeface="Courier New" pitchFamily="49" charset="0"/>
              </a:rPr>
              <a:t>%rdx, (%rdi</a:t>
            </a:r>
            <a:r>
              <a:rPr lang="ro-RO" sz="1800" dirty="0" smtClean="0">
                <a:solidFill>
                  <a:srgbClr val="FF0000"/>
                </a:solidFill>
                <a:latin typeface="Courier New" pitchFamily="49" charset="0"/>
              </a:rPr>
              <a:t>)  # *xp = t1</a:t>
            </a:r>
            <a:endParaRPr lang="ro-RO" sz="1800" dirty="0">
              <a:solidFill>
                <a:srgbClr val="FF0000"/>
              </a:solidFill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 smtClean="0">
                <a:latin typeface="Courier New" pitchFamily="49" charset="0"/>
              </a:rPr>
              <a:t>   movq    </a:t>
            </a:r>
            <a:r>
              <a:rPr lang="ro-RO" sz="1800" dirty="0">
                <a:latin typeface="Courier New" pitchFamily="49" charset="0"/>
              </a:rPr>
              <a:t>%rax, (%rsi</a:t>
            </a:r>
            <a:r>
              <a:rPr lang="ro-RO" sz="1800" dirty="0" smtClean="0">
                <a:latin typeface="Courier New" pitchFamily="49" charset="0"/>
              </a:rPr>
              <a:t>)  # *yp = t0</a:t>
            </a:r>
            <a:endParaRPr lang="ro-RO" sz="1800" dirty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 smtClean="0">
                <a:latin typeface="Courier New" pitchFamily="49" charset="0"/>
              </a:rPr>
              <a:t>   ret</a:t>
            </a:r>
            <a:endParaRPr lang="en-US" sz="1800" dirty="0">
              <a:latin typeface="Courier New" pitchFamily="49" charset="0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6096000" y="1414046"/>
            <a:ext cx="1219200" cy="2190764"/>
            <a:chOff x="6096000" y="1414046"/>
            <a:chExt cx="1219200" cy="2190764"/>
          </a:xfrm>
        </p:grpSpPr>
        <p:sp>
          <p:nvSpPr>
            <p:cNvPr id="31" name="Text Box 34"/>
            <p:cNvSpPr txBox="1">
              <a:spLocks noChangeArrowheads="1"/>
            </p:cNvSpPr>
            <p:nvPr/>
          </p:nvSpPr>
          <p:spPr bwMode="auto">
            <a:xfrm>
              <a:off x="6096000" y="1656948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0x120 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32" name="Text Box 35"/>
            <p:cNvSpPr txBox="1">
              <a:spLocks noChangeArrowheads="1"/>
            </p:cNvSpPr>
            <p:nvPr/>
          </p:nvSpPr>
          <p:spPr bwMode="auto">
            <a:xfrm>
              <a:off x="6096000" y="2052235"/>
              <a:ext cx="12192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0x118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33" name="Text Box 36"/>
            <p:cNvSpPr txBox="1">
              <a:spLocks noChangeArrowheads="1"/>
            </p:cNvSpPr>
            <p:nvPr/>
          </p:nvSpPr>
          <p:spPr bwMode="auto">
            <a:xfrm>
              <a:off x="6096000" y="2447523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0x110 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34" name="Text Box 37"/>
            <p:cNvSpPr txBox="1">
              <a:spLocks noChangeArrowheads="1"/>
            </p:cNvSpPr>
            <p:nvPr/>
          </p:nvSpPr>
          <p:spPr bwMode="auto">
            <a:xfrm>
              <a:off x="6096000" y="2842810"/>
              <a:ext cx="12192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0x108 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35" name="Text Box 38"/>
            <p:cNvSpPr txBox="1">
              <a:spLocks noChangeArrowheads="1"/>
            </p:cNvSpPr>
            <p:nvPr/>
          </p:nvSpPr>
          <p:spPr bwMode="auto">
            <a:xfrm>
              <a:off x="6096000" y="3238098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0x100 </a:t>
              </a:r>
            </a:p>
          </p:txBody>
        </p:sp>
        <p:sp>
          <p:nvSpPr>
            <p:cNvPr id="36" name="Text Box 34"/>
            <p:cNvSpPr txBox="1">
              <a:spLocks noChangeArrowheads="1"/>
            </p:cNvSpPr>
            <p:nvPr/>
          </p:nvSpPr>
          <p:spPr bwMode="auto">
            <a:xfrm>
              <a:off x="6096000" y="1414046"/>
              <a:ext cx="121920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dirty="0" smtClean="0">
                  <a:latin typeface="Calibri"/>
                  <a:cs typeface="Calibri"/>
                </a:rPr>
                <a:t>Address</a:t>
              </a:r>
              <a:endParaRPr lang="en-US" sz="1600" dirty="0">
                <a:latin typeface="Calibri"/>
                <a:cs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300013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6375400" cy="573088"/>
          </a:xfrm>
        </p:spPr>
        <p:txBody>
          <a:bodyPr/>
          <a:lstStyle/>
          <a:p>
            <a:r>
              <a:rPr lang="en-US" dirty="0"/>
              <a:t>Understanding </a:t>
            </a:r>
            <a:r>
              <a:rPr lang="en-US" dirty="0" smtClean="0">
                <a:latin typeface="Courier New"/>
                <a:cs typeface="Courier New"/>
              </a:rPr>
              <a:t>Swap</a:t>
            </a:r>
            <a:r>
              <a:rPr lang="en-US" dirty="0" smtClean="0"/>
              <a:t>()</a:t>
            </a:r>
            <a:endParaRPr lang="en-US" dirty="0"/>
          </a:p>
        </p:txBody>
      </p:sp>
      <p:sp>
        <p:nvSpPr>
          <p:cNvPr id="53" name="Rectangle 8"/>
          <p:cNvSpPr>
            <a:spLocks noChangeArrowheads="1"/>
          </p:cNvSpPr>
          <p:nvPr/>
        </p:nvSpPr>
        <p:spPr bwMode="auto">
          <a:xfrm>
            <a:off x="4953000" y="1661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 smtClean="0">
                <a:latin typeface="Courier New" pitchFamily="49" charset="0"/>
              </a:rPr>
              <a:t>456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55" name="Rectangle 9"/>
          <p:cNvSpPr>
            <a:spLocks noChangeArrowheads="1"/>
          </p:cNvSpPr>
          <p:nvPr/>
        </p:nvSpPr>
        <p:spPr bwMode="auto">
          <a:xfrm>
            <a:off x="4953000" y="2042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ourier New" pitchFamily="49" charset="0"/>
            </a:endParaRPr>
          </a:p>
        </p:txBody>
      </p:sp>
      <p:sp>
        <p:nvSpPr>
          <p:cNvPr id="56" name="Rectangle 10"/>
          <p:cNvSpPr>
            <a:spLocks noChangeArrowheads="1"/>
          </p:cNvSpPr>
          <p:nvPr/>
        </p:nvSpPr>
        <p:spPr bwMode="auto">
          <a:xfrm>
            <a:off x="4953000" y="2423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57" name="Rectangle 11"/>
          <p:cNvSpPr>
            <a:spLocks noChangeArrowheads="1"/>
          </p:cNvSpPr>
          <p:nvPr/>
        </p:nvSpPr>
        <p:spPr bwMode="auto">
          <a:xfrm>
            <a:off x="4953000" y="2804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58" name="Rectangle 20"/>
          <p:cNvSpPr>
            <a:spLocks noChangeArrowheads="1"/>
          </p:cNvSpPr>
          <p:nvPr/>
        </p:nvSpPr>
        <p:spPr bwMode="auto">
          <a:xfrm>
            <a:off x="4953000" y="318571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lnSpc>
                <a:spcPct val="100000"/>
              </a:lnSpc>
            </a:pPr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123</a:t>
            </a:r>
            <a:endParaRPr lang="en-US" sz="1800" dirty="0">
              <a:solidFill>
                <a:srgbClr val="FF0000"/>
              </a:solidFill>
              <a:latin typeface="Calibri" pitchFamily="34" charset="0"/>
            </a:endParaRPr>
          </a:p>
        </p:txBody>
      </p:sp>
      <p:grpSp>
        <p:nvGrpSpPr>
          <p:cNvPr id="64" name="Group 63"/>
          <p:cNvGrpSpPr/>
          <p:nvPr/>
        </p:nvGrpSpPr>
        <p:grpSpPr>
          <a:xfrm>
            <a:off x="1110823" y="1814110"/>
            <a:ext cx="1752600" cy="1752600"/>
            <a:chOff x="9111129" y="1790700"/>
            <a:chExt cx="1752600" cy="1752600"/>
          </a:xfrm>
        </p:grpSpPr>
        <p:sp>
          <p:nvSpPr>
            <p:cNvPr id="65" name="Rectangle 43"/>
            <p:cNvSpPr>
              <a:spLocks noChangeArrowheads="1"/>
            </p:cNvSpPr>
            <p:nvPr/>
          </p:nvSpPr>
          <p:spPr bwMode="auto">
            <a:xfrm>
              <a:off x="9111129" y="17907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rdi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6" name="Rectangle 44"/>
            <p:cNvSpPr>
              <a:spLocks noChangeArrowheads="1"/>
            </p:cNvSpPr>
            <p:nvPr/>
          </p:nvSpPr>
          <p:spPr bwMode="auto">
            <a:xfrm>
              <a:off x="9111129" y="22479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rsi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7" name="Rectangle 45"/>
            <p:cNvSpPr>
              <a:spLocks noChangeArrowheads="1"/>
            </p:cNvSpPr>
            <p:nvPr/>
          </p:nvSpPr>
          <p:spPr bwMode="auto">
            <a:xfrm>
              <a:off x="9111129" y="27051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rax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8" name="Rectangle 46"/>
            <p:cNvSpPr>
              <a:spLocks noChangeArrowheads="1"/>
            </p:cNvSpPr>
            <p:nvPr/>
          </p:nvSpPr>
          <p:spPr bwMode="auto">
            <a:xfrm>
              <a:off x="9111129" y="3162300"/>
              <a:ext cx="685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%</a:t>
              </a:r>
              <a:r>
                <a:rPr lang="en-US" sz="1800" dirty="0" err="1" smtClean="0">
                  <a:latin typeface="Courier New" pitchFamily="49" charset="0"/>
                </a:rPr>
                <a:t>rdx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69" name="Rectangle 52"/>
            <p:cNvSpPr>
              <a:spLocks noChangeArrowheads="1"/>
            </p:cNvSpPr>
            <p:nvPr/>
          </p:nvSpPr>
          <p:spPr bwMode="auto">
            <a:xfrm>
              <a:off x="9796929" y="17907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0x120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70" name="Rectangle 53"/>
            <p:cNvSpPr>
              <a:spLocks noChangeArrowheads="1"/>
            </p:cNvSpPr>
            <p:nvPr/>
          </p:nvSpPr>
          <p:spPr bwMode="auto">
            <a:xfrm>
              <a:off x="9796929" y="22479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0x100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71" name="Rectangle 54"/>
            <p:cNvSpPr>
              <a:spLocks noChangeArrowheads="1"/>
            </p:cNvSpPr>
            <p:nvPr/>
          </p:nvSpPr>
          <p:spPr bwMode="auto">
            <a:xfrm>
              <a:off x="9796929" y="27051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123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72" name="Rectangle 55"/>
            <p:cNvSpPr>
              <a:spLocks noChangeArrowheads="1"/>
            </p:cNvSpPr>
            <p:nvPr/>
          </p:nvSpPr>
          <p:spPr bwMode="auto">
            <a:xfrm>
              <a:off x="9796929" y="3162300"/>
              <a:ext cx="1066800" cy="3810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456</a:t>
              </a:r>
              <a:endParaRPr lang="en-US" sz="1800" dirty="0">
                <a:latin typeface="Courier New" pitchFamily="49" charset="0"/>
              </a:endParaRPr>
            </a:p>
          </p:txBody>
        </p:sp>
      </p:grpSp>
      <p:sp>
        <p:nvSpPr>
          <p:cNvPr id="73" name="Text Box 5"/>
          <p:cNvSpPr txBox="1">
            <a:spLocks noChangeArrowheads="1"/>
          </p:cNvSpPr>
          <p:nvPr/>
        </p:nvSpPr>
        <p:spPr bwMode="auto">
          <a:xfrm>
            <a:off x="1295400" y="1252322"/>
            <a:ext cx="1351001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smtClean="0">
                <a:latin typeface="Calibri" pitchFamily="34" charset="0"/>
              </a:rPr>
              <a:t>Registers</a:t>
            </a:r>
            <a:endParaRPr lang="en-US" sz="2400" dirty="0">
              <a:latin typeface="Calibri" pitchFamily="34" charset="0"/>
            </a:endParaRPr>
          </a:p>
        </p:txBody>
      </p:sp>
      <p:sp>
        <p:nvSpPr>
          <p:cNvPr id="76" name="Text Box 5"/>
          <p:cNvSpPr txBox="1">
            <a:spLocks noChangeArrowheads="1"/>
          </p:cNvSpPr>
          <p:nvPr/>
        </p:nvSpPr>
        <p:spPr bwMode="auto">
          <a:xfrm>
            <a:off x="4816383" y="1032633"/>
            <a:ext cx="127961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smtClean="0">
                <a:latin typeface="Calibri" pitchFamily="34" charset="0"/>
              </a:rPr>
              <a:t>Memory</a:t>
            </a:r>
            <a:endParaRPr lang="en-US" sz="2400" dirty="0">
              <a:latin typeface="Calibri" pitchFamily="34" charset="0"/>
            </a:endParaRPr>
          </a:p>
        </p:txBody>
      </p:sp>
      <p:cxnSp>
        <p:nvCxnSpPr>
          <p:cNvPr id="78" name="Straight Arrow Connector 77"/>
          <p:cNvCxnSpPr>
            <a:stCxn id="71" idx="3"/>
          </p:cNvCxnSpPr>
          <p:nvPr/>
        </p:nvCxnSpPr>
        <p:spPr bwMode="auto">
          <a:xfrm>
            <a:off x="2863423" y="2919010"/>
            <a:ext cx="2074636" cy="419100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0" name="Rectangle 4"/>
          <p:cNvSpPr>
            <a:spLocks noChangeArrowheads="1"/>
          </p:cNvSpPr>
          <p:nvPr/>
        </p:nvSpPr>
        <p:spPr bwMode="auto">
          <a:xfrm>
            <a:off x="1447800" y="4114800"/>
            <a:ext cx="58674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tabLst>
                <a:tab pos="347663" algn="l"/>
                <a:tab pos="1312863" algn="l"/>
              </a:tabLst>
            </a:pPr>
            <a:r>
              <a:rPr lang="en-US" sz="1800" dirty="0">
                <a:latin typeface="Courier New" pitchFamily="49" charset="0"/>
              </a:rPr>
              <a:t>swap:</a:t>
            </a:r>
            <a:endParaRPr lang="en-US" sz="1800" dirty="0" smtClean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en-US" sz="1800" dirty="0" smtClean="0">
                <a:latin typeface="Courier New" pitchFamily="49" charset="0"/>
              </a:rPr>
              <a:t>  </a:t>
            </a:r>
            <a:r>
              <a:rPr lang="ro-RO" sz="1800" dirty="0">
                <a:latin typeface="Courier New" pitchFamily="49" charset="0"/>
              </a:rPr>
              <a:t> movq    (%rdi), %</a:t>
            </a:r>
            <a:r>
              <a:rPr lang="ro-RO" sz="1800" dirty="0" smtClean="0">
                <a:latin typeface="Courier New" pitchFamily="49" charset="0"/>
              </a:rPr>
              <a:t>rax  # t0 = *xp  </a:t>
            </a:r>
            <a:endParaRPr lang="ro-RO" sz="1800" dirty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 smtClean="0">
                <a:latin typeface="Courier New" pitchFamily="49" charset="0"/>
              </a:rPr>
              <a:t>   movq    </a:t>
            </a:r>
            <a:r>
              <a:rPr lang="ro-RO" sz="1800" dirty="0">
                <a:latin typeface="Courier New" pitchFamily="49" charset="0"/>
              </a:rPr>
              <a:t>(%rsi), %</a:t>
            </a:r>
            <a:r>
              <a:rPr lang="ro-RO" sz="1800" dirty="0" smtClean="0">
                <a:latin typeface="Courier New" pitchFamily="49" charset="0"/>
              </a:rPr>
              <a:t>rdx  # t1 = *yp</a:t>
            </a:r>
            <a:endParaRPr lang="ro-RO" sz="1800" dirty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 smtClean="0">
                <a:latin typeface="Courier New" pitchFamily="49" charset="0"/>
              </a:rPr>
              <a:t>   movq    </a:t>
            </a:r>
            <a:r>
              <a:rPr lang="ro-RO" sz="1800" dirty="0">
                <a:latin typeface="Courier New" pitchFamily="49" charset="0"/>
              </a:rPr>
              <a:t>%rdx, (%rdi</a:t>
            </a:r>
            <a:r>
              <a:rPr lang="ro-RO" sz="1800" dirty="0" smtClean="0">
                <a:latin typeface="Courier New" pitchFamily="49" charset="0"/>
              </a:rPr>
              <a:t>)  # *xp = t1</a:t>
            </a:r>
            <a:endParaRPr lang="ro-RO" sz="1800" dirty="0"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 smtClean="0">
                <a:latin typeface="Courier New" pitchFamily="49" charset="0"/>
              </a:rPr>
              <a:t>   </a:t>
            </a:r>
            <a:r>
              <a:rPr lang="ro-RO" sz="1800" dirty="0" smtClean="0">
                <a:solidFill>
                  <a:srgbClr val="FF0000"/>
                </a:solidFill>
                <a:latin typeface="Courier New" pitchFamily="49" charset="0"/>
              </a:rPr>
              <a:t>movq    </a:t>
            </a:r>
            <a:r>
              <a:rPr lang="ro-RO" sz="1800" dirty="0">
                <a:solidFill>
                  <a:srgbClr val="FF0000"/>
                </a:solidFill>
                <a:latin typeface="Courier New" pitchFamily="49" charset="0"/>
              </a:rPr>
              <a:t>%rax, (%rsi</a:t>
            </a:r>
            <a:r>
              <a:rPr lang="ro-RO" sz="1800" dirty="0" smtClean="0">
                <a:solidFill>
                  <a:srgbClr val="FF0000"/>
                </a:solidFill>
                <a:latin typeface="Courier New" pitchFamily="49" charset="0"/>
              </a:rPr>
              <a:t>)  # *yp = t0</a:t>
            </a:r>
            <a:endParaRPr lang="ro-RO" sz="1800" dirty="0">
              <a:solidFill>
                <a:srgbClr val="FF0000"/>
              </a:solidFill>
              <a:latin typeface="Courier New" pitchFamily="49" charset="0"/>
            </a:endParaRPr>
          </a:p>
          <a:p>
            <a:pPr>
              <a:tabLst>
                <a:tab pos="347663" algn="l"/>
                <a:tab pos="1312863" algn="l"/>
              </a:tabLst>
            </a:pPr>
            <a:r>
              <a:rPr lang="ro-RO" sz="1800" dirty="0" smtClean="0">
                <a:latin typeface="Courier New" pitchFamily="49" charset="0"/>
              </a:rPr>
              <a:t>   ret</a:t>
            </a:r>
            <a:endParaRPr lang="en-US" sz="1800" dirty="0">
              <a:latin typeface="Courier New" pitchFamily="49" charset="0"/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6096000" y="1414046"/>
            <a:ext cx="1219200" cy="2190764"/>
            <a:chOff x="6096000" y="1414046"/>
            <a:chExt cx="1219200" cy="2190764"/>
          </a:xfrm>
        </p:grpSpPr>
        <p:sp>
          <p:nvSpPr>
            <p:cNvPr id="29" name="Text Box 34"/>
            <p:cNvSpPr txBox="1">
              <a:spLocks noChangeArrowheads="1"/>
            </p:cNvSpPr>
            <p:nvPr/>
          </p:nvSpPr>
          <p:spPr bwMode="auto">
            <a:xfrm>
              <a:off x="6096000" y="1656948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0x120 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30" name="Text Box 35"/>
            <p:cNvSpPr txBox="1">
              <a:spLocks noChangeArrowheads="1"/>
            </p:cNvSpPr>
            <p:nvPr/>
          </p:nvSpPr>
          <p:spPr bwMode="auto">
            <a:xfrm>
              <a:off x="6096000" y="2052235"/>
              <a:ext cx="12192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0x118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31" name="Text Box 36"/>
            <p:cNvSpPr txBox="1">
              <a:spLocks noChangeArrowheads="1"/>
            </p:cNvSpPr>
            <p:nvPr/>
          </p:nvSpPr>
          <p:spPr bwMode="auto">
            <a:xfrm>
              <a:off x="6096000" y="2447523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0x110 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32" name="Text Box 37"/>
            <p:cNvSpPr txBox="1">
              <a:spLocks noChangeArrowheads="1"/>
            </p:cNvSpPr>
            <p:nvPr/>
          </p:nvSpPr>
          <p:spPr bwMode="auto">
            <a:xfrm>
              <a:off x="6096000" y="2842810"/>
              <a:ext cx="1219200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smtClean="0">
                  <a:latin typeface="Courier New" pitchFamily="49" charset="0"/>
                </a:rPr>
                <a:t>0x108 </a:t>
              </a:r>
              <a:endParaRPr lang="en-US" sz="1800" dirty="0">
                <a:latin typeface="Courier New" pitchFamily="49" charset="0"/>
              </a:endParaRPr>
            </a:p>
          </p:txBody>
        </p:sp>
        <p:sp>
          <p:nvSpPr>
            <p:cNvPr id="33" name="Text Box 38"/>
            <p:cNvSpPr txBox="1">
              <a:spLocks noChangeArrowheads="1"/>
            </p:cNvSpPr>
            <p:nvPr/>
          </p:nvSpPr>
          <p:spPr bwMode="auto">
            <a:xfrm>
              <a:off x="6096000" y="3238098"/>
              <a:ext cx="1219200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>
                  <a:latin typeface="Courier New" pitchFamily="49" charset="0"/>
                </a:rPr>
                <a:t>0x100 </a:t>
              </a:r>
            </a:p>
          </p:txBody>
        </p:sp>
        <p:sp>
          <p:nvSpPr>
            <p:cNvPr id="34" name="Text Box 34"/>
            <p:cNvSpPr txBox="1">
              <a:spLocks noChangeArrowheads="1"/>
            </p:cNvSpPr>
            <p:nvPr/>
          </p:nvSpPr>
          <p:spPr bwMode="auto">
            <a:xfrm>
              <a:off x="6096000" y="1414046"/>
              <a:ext cx="121920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dirty="0" smtClean="0">
                  <a:latin typeface="Calibri"/>
                  <a:cs typeface="Calibri"/>
                </a:rPr>
                <a:t>Address</a:t>
              </a:r>
              <a:endParaRPr lang="en-US" sz="1600" dirty="0">
                <a:latin typeface="Calibri"/>
                <a:cs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207046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69912"/>
            <a:ext cx="7035800" cy="573088"/>
          </a:xfrm>
        </p:spPr>
        <p:txBody>
          <a:bodyPr/>
          <a:lstStyle/>
          <a:p>
            <a:r>
              <a:rPr lang="en-US" dirty="0"/>
              <a:t>Simple </a:t>
            </a:r>
            <a:r>
              <a:rPr lang="en-US" dirty="0" smtClean="0"/>
              <a:t>Memory Addressing </a:t>
            </a:r>
            <a:r>
              <a:rPr lang="en-US" dirty="0"/>
              <a:t>Modes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3838" indent="-223838" defTabSz="895350">
              <a:tabLst>
                <a:tab pos="2349500" algn="l"/>
                <a:tab pos="4114800" algn="l"/>
              </a:tabLst>
            </a:pPr>
            <a:r>
              <a:rPr lang="en-US" dirty="0" smtClean="0"/>
              <a:t>Normal	(</a:t>
            </a:r>
            <a:r>
              <a:rPr lang="en-US" dirty="0"/>
              <a:t>R)	</a:t>
            </a:r>
            <a:r>
              <a:rPr lang="en-US" dirty="0" err="1"/>
              <a:t>Mem[Reg[R</a:t>
            </a:r>
            <a:r>
              <a:rPr lang="en-US" dirty="0"/>
              <a:t>]]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r>
              <a:rPr lang="en-US" sz="2400" dirty="0"/>
              <a:t>Register R specifies memory </a:t>
            </a:r>
            <a:r>
              <a:rPr lang="en-US" sz="2400" dirty="0" smtClean="0"/>
              <a:t>address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r>
              <a:rPr lang="en-US" sz="2400" dirty="0" smtClean="0"/>
              <a:t>Aha! Pointer dereferencing in C</a:t>
            </a:r>
            <a:br>
              <a:rPr lang="en-US" sz="2400" dirty="0" smtClean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b="1" dirty="0" err="1" smtClean="0">
                <a:latin typeface="Courier New" pitchFamily="49" charset="0"/>
              </a:rPr>
              <a:t>movq</a:t>
            </a:r>
            <a:r>
              <a:rPr lang="en-US" sz="2400" b="1" dirty="0" smtClean="0">
                <a:latin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</a:rPr>
              <a:t>(</a:t>
            </a:r>
            <a:r>
              <a:rPr lang="en-US" sz="2400" b="1" dirty="0" smtClean="0">
                <a:latin typeface="Courier New" pitchFamily="49" charset="0"/>
              </a:rPr>
              <a:t>%</a:t>
            </a:r>
            <a:r>
              <a:rPr lang="en-US" sz="2400" b="1" dirty="0" err="1">
                <a:latin typeface="Courier New" pitchFamily="49" charset="0"/>
              </a:rPr>
              <a:t>r</a:t>
            </a:r>
            <a:r>
              <a:rPr lang="en-US" sz="2400" b="1" dirty="0" err="1" smtClean="0">
                <a:latin typeface="Courier New" pitchFamily="49" charset="0"/>
              </a:rPr>
              <a:t>cx</a:t>
            </a:r>
            <a:r>
              <a:rPr lang="en-US" sz="2400" b="1" dirty="0">
                <a:latin typeface="Courier New" pitchFamily="49" charset="0"/>
              </a:rPr>
              <a:t>),</a:t>
            </a:r>
            <a:r>
              <a:rPr lang="en-US" sz="2400" b="1" dirty="0" smtClean="0">
                <a:latin typeface="Courier New" pitchFamily="49" charset="0"/>
              </a:rPr>
              <a:t>%</a:t>
            </a:r>
            <a:r>
              <a:rPr lang="en-US" sz="2400" b="1" dirty="0" err="1">
                <a:latin typeface="Courier New" pitchFamily="49" charset="0"/>
              </a:rPr>
              <a:t>r</a:t>
            </a:r>
            <a:r>
              <a:rPr lang="en-US" sz="2400" b="1" dirty="0" err="1" smtClean="0">
                <a:latin typeface="Courier New" pitchFamily="49" charset="0"/>
              </a:rPr>
              <a:t>ax</a:t>
            </a:r>
            <a:endParaRPr lang="en-US" sz="2400" b="1" dirty="0">
              <a:latin typeface="Courier New" pitchFamily="49" charset="0"/>
            </a:endParaRP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endParaRPr lang="en-US" sz="2400" dirty="0"/>
          </a:p>
          <a:p>
            <a:pPr marL="223838" indent="-223838" defTabSz="895350">
              <a:tabLst>
                <a:tab pos="2349500" algn="l"/>
                <a:tab pos="4114800" algn="l"/>
              </a:tabLst>
            </a:pPr>
            <a:r>
              <a:rPr lang="en-US" dirty="0"/>
              <a:t>Displacement	D(R)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[R]+D]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r>
              <a:rPr lang="en-US" sz="2400" dirty="0"/>
              <a:t>Register R specifies start of memory region</a:t>
            </a:r>
          </a:p>
          <a:p>
            <a:pPr marL="560388" lvl="1" indent="-222250" defTabSz="895350">
              <a:tabLst>
                <a:tab pos="2349500" algn="l"/>
                <a:tab pos="4114800" algn="l"/>
              </a:tabLst>
            </a:pPr>
            <a:r>
              <a:rPr lang="en-US" sz="2400" dirty="0"/>
              <a:t>Constant displacement D specifies offset</a:t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b="1" dirty="0" err="1" smtClean="0">
                <a:latin typeface="Courier New" pitchFamily="49" charset="0"/>
              </a:rPr>
              <a:t>movq</a:t>
            </a:r>
            <a:r>
              <a:rPr lang="en-US" sz="2400" b="1" dirty="0" smtClean="0">
                <a:latin typeface="Courier New" pitchFamily="49" charset="0"/>
              </a:rPr>
              <a:t> </a:t>
            </a:r>
            <a:r>
              <a:rPr lang="en-US" sz="2400" b="1" dirty="0">
                <a:latin typeface="Courier New" pitchFamily="49" charset="0"/>
              </a:rPr>
              <a:t>8(</a:t>
            </a:r>
            <a:r>
              <a:rPr lang="en-US" sz="2400" b="1" dirty="0" smtClean="0">
                <a:latin typeface="Courier New" pitchFamily="49" charset="0"/>
              </a:rPr>
              <a:t>%</a:t>
            </a:r>
            <a:r>
              <a:rPr lang="en-US" sz="2400" b="1" dirty="0" err="1">
                <a:latin typeface="Courier New" pitchFamily="49" charset="0"/>
              </a:rPr>
              <a:t>r</a:t>
            </a:r>
            <a:r>
              <a:rPr lang="en-US" sz="2400" b="1" dirty="0" err="1" smtClean="0">
                <a:latin typeface="Courier New" pitchFamily="49" charset="0"/>
              </a:rPr>
              <a:t>bp</a:t>
            </a:r>
            <a:r>
              <a:rPr lang="en-US" sz="2400" b="1" dirty="0">
                <a:latin typeface="Courier New" pitchFamily="49" charset="0"/>
              </a:rPr>
              <a:t>),</a:t>
            </a:r>
            <a:r>
              <a:rPr lang="en-US" sz="2400" b="1" dirty="0" smtClean="0">
                <a:latin typeface="Courier New" pitchFamily="49" charset="0"/>
              </a:rPr>
              <a:t>%</a:t>
            </a:r>
            <a:r>
              <a:rPr lang="en-US" sz="2400" b="1" dirty="0" err="1">
                <a:latin typeface="Courier New" pitchFamily="49" charset="0"/>
              </a:rPr>
              <a:t>r</a:t>
            </a:r>
            <a:r>
              <a:rPr lang="en-US" sz="2400" b="1" dirty="0" err="1" smtClean="0">
                <a:latin typeface="Courier New" pitchFamily="49" charset="0"/>
              </a:rPr>
              <a:t>dx</a:t>
            </a:r>
            <a:endParaRPr lang="en-US" sz="2400" b="1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795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077200" cy="573088"/>
          </a:xfrm>
        </p:spPr>
        <p:txBody>
          <a:bodyPr/>
          <a:lstStyle/>
          <a:p>
            <a:r>
              <a:rPr lang="en-US" dirty="0" smtClean="0"/>
              <a:t>Complete Memory </a:t>
            </a:r>
            <a:r>
              <a:rPr lang="en-US" dirty="0"/>
              <a:t>Addressing Modes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50950"/>
            <a:ext cx="8307387" cy="5530850"/>
          </a:xfrm>
        </p:spPr>
        <p:txBody>
          <a:bodyPr/>
          <a:lstStyle/>
          <a:p>
            <a:pPr marL="223838" indent="-223838" defTabSz="895350">
              <a:tabLst>
                <a:tab pos="1206500" algn="l"/>
                <a:tab pos="3657600" algn="l"/>
              </a:tabLst>
            </a:pPr>
            <a:r>
              <a:rPr lang="en-US" dirty="0"/>
              <a:t>Most General Form</a:t>
            </a:r>
          </a:p>
          <a:p>
            <a:pPr marL="223838" indent="-223838" defTabSz="895350">
              <a:buNone/>
              <a:tabLst>
                <a:tab pos="1206500" algn="l"/>
                <a:tab pos="3657600" algn="l"/>
              </a:tabLst>
            </a:pPr>
            <a:r>
              <a:rPr lang="en-US" dirty="0"/>
              <a:t>	</a:t>
            </a:r>
            <a:r>
              <a:rPr lang="en-US" dirty="0" smtClean="0"/>
              <a:t>	D(</a:t>
            </a:r>
            <a:r>
              <a:rPr lang="en-US" dirty="0" err="1" smtClean="0"/>
              <a:t>Rb,Ri,S</a:t>
            </a:r>
            <a:r>
              <a:rPr lang="en-US" dirty="0"/>
              <a:t>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]+S*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]+ D]</a:t>
            </a:r>
          </a:p>
          <a:p>
            <a:pPr marL="560388" lvl="1" indent="-222250" defTabSz="895350">
              <a:tabLst>
                <a:tab pos="1206500" algn="l"/>
                <a:tab pos="3657600" algn="l"/>
              </a:tabLst>
            </a:pPr>
            <a:r>
              <a:rPr lang="en-US" dirty="0"/>
              <a:t>D: 	Constant “displacement” 1, 2, or 4 bytes</a:t>
            </a:r>
          </a:p>
          <a:p>
            <a:pPr marL="560388" lvl="1" indent="-222250" defTabSz="895350">
              <a:tabLst>
                <a:tab pos="1206500" algn="l"/>
                <a:tab pos="3657600" algn="l"/>
              </a:tabLst>
            </a:pPr>
            <a:r>
              <a:rPr lang="en-US" dirty="0" err="1"/>
              <a:t>Rb</a:t>
            </a:r>
            <a:r>
              <a:rPr lang="en-US" dirty="0"/>
              <a:t>: 	Base register: Any of </a:t>
            </a:r>
            <a:r>
              <a:rPr lang="en-US" dirty="0" smtClean="0"/>
              <a:t>16 </a:t>
            </a:r>
            <a:r>
              <a:rPr lang="en-US" dirty="0"/>
              <a:t>integer registers</a:t>
            </a:r>
          </a:p>
          <a:p>
            <a:pPr marL="560388" lvl="1" indent="-222250" defTabSz="895350">
              <a:tabLst>
                <a:tab pos="1206500" algn="l"/>
                <a:tab pos="3657600" algn="l"/>
              </a:tabLst>
            </a:pPr>
            <a:r>
              <a:rPr lang="en-US" dirty="0" err="1"/>
              <a:t>Ri</a:t>
            </a:r>
            <a:r>
              <a:rPr lang="en-US" dirty="0"/>
              <a:t>:	Index register: Any, except for </a:t>
            </a:r>
            <a:r>
              <a:rPr lang="en-US" b="1" dirty="0" smtClean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r</a:t>
            </a:r>
            <a:r>
              <a:rPr lang="en-US" b="1" dirty="0" err="1" smtClean="0">
                <a:latin typeface="Courier New" pitchFamily="49" charset="0"/>
              </a:rPr>
              <a:t>sp</a:t>
            </a:r>
            <a:endParaRPr lang="en-US" b="1" dirty="0">
              <a:latin typeface="Courier New" pitchFamily="49" charset="0"/>
            </a:endParaRPr>
          </a:p>
          <a:p>
            <a:pPr marL="560388" lvl="1" indent="-222250" defTabSz="895350">
              <a:tabLst>
                <a:tab pos="1206500" algn="l"/>
                <a:tab pos="3657600" algn="l"/>
              </a:tabLst>
            </a:pPr>
            <a:r>
              <a:rPr lang="en-US" dirty="0" smtClean="0"/>
              <a:t>S</a:t>
            </a:r>
            <a:r>
              <a:rPr lang="en-US" dirty="0"/>
              <a:t>: 	Scale: 1, 2, 4, or </a:t>
            </a:r>
            <a:r>
              <a:rPr lang="en-US" dirty="0" smtClean="0"/>
              <a:t>8 (</a:t>
            </a:r>
            <a:r>
              <a:rPr lang="en-US" i="1" dirty="0" smtClean="0">
                <a:solidFill>
                  <a:srgbClr val="C00000"/>
                </a:solidFill>
              </a:rPr>
              <a:t>why these numbers?</a:t>
            </a:r>
            <a:r>
              <a:rPr lang="en-US" dirty="0" smtClean="0"/>
              <a:t>)</a:t>
            </a:r>
            <a:endParaRPr lang="en-US" dirty="0"/>
          </a:p>
          <a:p>
            <a:pPr marL="223838" indent="-223838" defTabSz="895350">
              <a:tabLst>
                <a:tab pos="1206500" algn="l"/>
                <a:tab pos="3657600" algn="l"/>
              </a:tabLst>
            </a:pPr>
            <a:endParaRPr lang="en-US" dirty="0" smtClean="0"/>
          </a:p>
          <a:p>
            <a:pPr marL="223838" indent="-223838" defTabSz="895350">
              <a:tabLst>
                <a:tab pos="1206500" algn="l"/>
                <a:tab pos="3657600" algn="l"/>
              </a:tabLst>
            </a:pPr>
            <a:r>
              <a:rPr lang="en-US" dirty="0" smtClean="0"/>
              <a:t>Special </a:t>
            </a:r>
            <a:r>
              <a:rPr lang="en-US" dirty="0"/>
              <a:t>Cases</a:t>
            </a:r>
          </a:p>
          <a:p>
            <a:pPr marL="223838" indent="-223838" defTabSz="895350">
              <a:buNone/>
              <a:tabLst>
                <a:tab pos="1206500" algn="l"/>
                <a:tab pos="3657600" algn="l"/>
              </a:tabLst>
            </a:pPr>
            <a:r>
              <a:rPr lang="en-US" dirty="0"/>
              <a:t>	</a:t>
            </a:r>
            <a:r>
              <a:rPr lang="en-US" dirty="0" smtClean="0"/>
              <a:t>	(</a:t>
            </a:r>
            <a:r>
              <a:rPr lang="en-US" dirty="0" err="1"/>
              <a:t>Rb,Ri</a:t>
            </a:r>
            <a:r>
              <a:rPr lang="en-US" dirty="0"/>
              <a:t>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]]</a:t>
            </a:r>
          </a:p>
          <a:p>
            <a:pPr marL="223838" indent="-223838" defTabSz="895350">
              <a:buNone/>
              <a:tabLst>
                <a:tab pos="1206500" algn="l"/>
                <a:tab pos="3657600" algn="l"/>
              </a:tabLst>
            </a:pPr>
            <a:r>
              <a:rPr lang="en-US" dirty="0"/>
              <a:t>	</a:t>
            </a:r>
            <a:r>
              <a:rPr lang="en-US" dirty="0" smtClean="0"/>
              <a:t>	D(</a:t>
            </a:r>
            <a:r>
              <a:rPr lang="en-US" dirty="0" err="1" smtClean="0"/>
              <a:t>Rb,Ri</a:t>
            </a:r>
            <a:r>
              <a:rPr lang="en-US" dirty="0"/>
              <a:t>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]+D]</a:t>
            </a:r>
          </a:p>
          <a:p>
            <a:pPr marL="223838" indent="-223838" defTabSz="895350">
              <a:buNone/>
              <a:tabLst>
                <a:tab pos="1206500" algn="l"/>
                <a:tab pos="3657600" algn="l"/>
              </a:tabLst>
            </a:pPr>
            <a:r>
              <a:rPr lang="en-US" dirty="0"/>
              <a:t>	</a:t>
            </a:r>
            <a:r>
              <a:rPr lang="en-US" dirty="0" smtClean="0"/>
              <a:t>	(</a:t>
            </a:r>
            <a:r>
              <a:rPr lang="en-US" dirty="0" err="1"/>
              <a:t>Rb,Ri,S</a:t>
            </a:r>
            <a:r>
              <a:rPr lang="en-US" dirty="0"/>
              <a:t>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]+S*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]]</a:t>
            </a:r>
          </a:p>
        </p:txBody>
      </p:sp>
    </p:spTree>
    <p:extLst>
      <p:ext uri="{BB962C8B-B14F-4D97-AF65-F5344CB8AC3E}">
        <p14:creationId xmlns:p14="http://schemas.microsoft.com/office/powerpoint/2010/main" val="476994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367" name="Group 7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2489084"/>
              </p:ext>
            </p:extLst>
          </p:nvPr>
        </p:nvGraphicFramePr>
        <p:xfrm>
          <a:off x="1050585" y="3886200"/>
          <a:ext cx="6934200" cy="2540000"/>
        </p:xfrm>
        <a:graphic>
          <a:graphicData uri="http://schemas.openxmlformats.org/drawingml/2006/table">
            <a:tbl>
              <a:tblPr/>
              <a:tblGrid>
                <a:gridCol w="2671763"/>
                <a:gridCol w="2741612"/>
                <a:gridCol w="1520825"/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Expression</a:t>
                      </a:r>
                    </a:p>
                  </a:txBody>
                  <a:tcPr marL="101600" marR="101600" marT="101600" marB="1016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Address Computation</a:t>
                      </a:r>
                    </a:p>
                  </a:txBody>
                  <a:tcPr marL="101600" marR="101600" marT="101600" marB="101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Address</a:t>
                      </a:r>
                    </a:p>
                  </a:txBody>
                  <a:tcPr marL="101600" marR="101600" marT="101600" marB="101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0x8(%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rdx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(%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rdx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,%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rcx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(%rdx,%rcx,4)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0x80(,%rdx,2)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charset="0"/>
                        <a:ea typeface="ヒラギノ角ゴ ProN W3" charset="0"/>
                        <a:cs typeface="ヒラギノ角ゴ ProN W3" charset="0"/>
                        <a:sym typeface="Courier New" charset="0"/>
                      </a:endParaRP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22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80963" indent="-80963"/>
            <a:r>
              <a:rPr lang="en-US" dirty="0">
                <a:latin typeface="Calibri" charset="0"/>
                <a:ea typeface="Calibri" charset="0"/>
                <a:cs typeface="Calibri" charset="0"/>
                <a:sym typeface="Calibri" charset="0"/>
              </a:rPr>
              <a:t>Address Computation Examples</a:t>
            </a:r>
            <a:endParaRPr lang="en-US" dirty="0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graphicFrame>
        <p:nvGraphicFramePr>
          <p:cNvPr id="12296" name="Group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375691"/>
              </p:ext>
            </p:extLst>
          </p:nvPr>
        </p:nvGraphicFramePr>
        <p:xfrm>
          <a:off x="1050585" y="3893820"/>
          <a:ext cx="6934200" cy="2524760"/>
        </p:xfrm>
        <a:graphic>
          <a:graphicData uri="http://schemas.openxmlformats.org/drawingml/2006/table">
            <a:tbl>
              <a:tblPr/>
              <a:tblGrid>
                <a:gridCol w="2671763"/>
                <a:gridCol w="2741612"/>
                <a:gridCol w="1520825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Expression</a:t>
                      </a:r>
                    </a:p>
                  </a:txBody>
                  <a:tcPr marL="101600" marR="101600" marT="101600" marB="1016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Address Computation</a:t>
                      </a:r>
                    </a:p>
                  </a:txBody>
                  <a:tcPr marL="101600" marR="101600" marT="101600" marB="101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Address</a:t>
                      </a:r>
                    </a:p>
                  </a:txBody>
                  <a:tcPr marL="101600" marR="101600" marT="101600" marB="1016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0x8(%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rdx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0xf000 + 0x8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0xf008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(%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rdx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,%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rcx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0xf000 + 0x100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0xf100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(%rdx,%rcx,4)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0xf000 + 4*0x100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0xf400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0x80(,%rdx,2)</a:t>
                      </a:r>
                    </a:p>
                  </a:txBody>
                  <a:tcPr marL="76200" marR="76200" marT="76200" marB="76200"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2*0xf000 + 0x80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0x1e080</a:t>
                      </a:r>
                    </a:p>
                  </a:txBody>
                  <a:tcPr marL="76200" marR="76200" marT="76200" marB="762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350" name="Group 6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9874501"/>
              </p:ext>
            </p:extLst>
          </p:nvPr>
        </p:nvGraphicFramePr>
        <p:xfrm>
          <a:off x="1066800" y="1511300"/>
          <a:ext cx="2362200" cy="1016000"/>
        </p:xfrm>
        <a:graphic>
          <a:graphicData uri="http://schemas.openxmlformats.org/drawingml/2006/table">
            <a:tbl>
              <a:tblPr/>
              <a:tblGrid>
                <a:gridCol w="1041400"/>
                <a:gridCol w="13208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rdx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L="76200" marR="76200" marT="76200" marB="76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0xf000</a:t>
                      </a:r>
                    </a:p>
                  </a:txBody>
                  <a:tcPr marL="76200" marR="76200" marT="76200" marB="76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%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rcx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L="76200" marR="76200" marT="76200" marB="76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0x0100</a:t>
                      </a:r>
                    </a:p>
                  </a:txBody>
                  <a:tcPr marL="76200" marR="76200" marT="76200" marB="762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5704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Today: Machine Programming I: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History of Intel processors and architectures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C, assembly, machine code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Assembly Basics: Registers, operands, move</a:t>
            </a:r>
          </a:p>
          <a:p>
            <a:r>
              <a:rPr lang="en-US" dirty="0"/>
              <a:t>Arithmetic &amp; logical operations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48211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Address Computation Instruction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leaq</a:t>
            </a:r>
            <a:r>
              <a:rPr lang="en-US" dirty="0" smtClean="0"/>
              <a:t> </a:t>
            </a:r>
            <a:r>
              <a:rPr lang="en-US" dirty="0" err="1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Src</a:t>
            </a:r>
            <a:r>
              <a:rPr lang="en-US" dirty="0" smtClean="0"/>
              <a:t>, </a:t>
            </a:r>
            <a:r>
              <a:rPr lang="en-US" dirty="0" err="1" smtClean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Dst</a:t>
            </a:r>
            <a:endParaRPr lang="en-US" dirty="0"/>
          </a:p>
          <a:p>
            <a:pPr marL="552450" lvl="1"/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</a:t>
            </a:r>
            <a:r>
              <a:rPr lang="en-US" dirty="0"/>
              <a:t> is address mode expression</a:t>
            </a:r>
          </a:p>
          <a:p>
            <a:pPr marL="552450" lvl="1"/>
            <a:r>
              <a:rPr lang="en-US" dirty="0"/>
              <a:t>Set </a:t>
            </a:r>
            <a:r>
              <a:rPr lang="en-US" dirty="0" err="1" smtClean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Dst</a:t>
            </a:r>
            <a:r>
              <a:rPr lang="en-US" dirty="0" smtClean="0"/>
              <a:t> </a:t>
            </a:r>
            <a:r>
              <a:rPr lang="en-US" dirty="0"/>
              <a:t>to address denoted by expression</a:t>
            </a:r>
          </a:p>
          <a:p>
            <a:pPr>
              <a:spcBef>
                <a:spcPts val="2800"/>
              </a:spcBef>
            </a:pPr>
            <a:r>
              <a:rPr lang="en-US" dirty="0"/>
              <a:t>Uses</a:t>
            </a:r>
          </a:p>
          <a:p>
            <a:pPr marL="552450" lvl="1"/>
            <a:r>
              <a:rPr lang="en-US" dirty="0"/>
              <a:t>Computing addresses without a memory reference</a:t>
            </a:r>
          </a:p>
          <a:p>
            <a:pPr marL="838200" lvl="2"/>
            <a:r>
              <a:rPr lang="en-US" dirty="0"/>
              <a:t>E.g., translation of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p = &amp;x[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];</a:t>
            </a:r>
            <a:endParaRPr lang="en-US" dirty="0"/>
          </a:p>
          <a:p>
            <a:pPr marL="552450" lvl="1"/>
            <a:r>
              <a:rPr lang="en-US" dirty="0"/>
              <a:t>Computing arithmetic expressions of the form x + k*y</a:t>
            </a:r>
          </a:p>
          <a:p>
            <a:pPr marL="838200" lvl="2"/>
            <a:r>
              <a:rPr lang="en-US" dirty="0"/>
              <a:t>k = 1, 2, 4, or 8</a:t>
            </a:r>
          </a:p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13317" name="Rectangle 5"/>
          <p:cNvSpPr>
            <a:spLocks/>
          </p:cNvSpPr>
          <p:nvPr/>
        </p:nvSpPr>
        <p:spPr bwMode="auto">
          <a:xfrm>
            <a:off x="304800" y="5219700"/>
            <a:ext cx="2514600" cy="13462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182880" tIns="0" rIns="0" bIns="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long m12(</a:t>
            </a: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long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x)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{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return x*12;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}</a:t>
            </a:r>
          </a:p>
        </p:txBody>
      </p:sp>
      <p:sp>
        <p:nvSpPr>
          <p:cNvPr id="13318" name="Rectangle 6"/>
          <p:cNvSpPr>
            <a:spLocks/>
          </p:cNvSpPr>
          <p:nvPr/>
        </p:nvSpPr>
        <p:spPr bwMode="auto">
          <a:xfrm>
            <a:off x="3340100" y="5740400"/>
            <a:ext cx="5524500" cy="685800"/>
          </a:xfrm>
          <a:prstGeom prst="rect">
            <a:avLst/>
          </a:prstGeom>
          <a:solidFill>
            <a:srgbClr val="FFFF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76200" tIns="76200" rIns="76200" bIns="76200"/>
          <a:lstStyle/>
          <a:p>
            <a:pPr algn="l">
              <a:tabLst>
                <a:tab pos="228600" algn="l"/>
                <a:tab pos="228600" algn="l"/>
              </a:tabLst>
            </a:pPr>
            <a:r>
              <a:rPr lang="en-US" sz="1800" dirty="0" err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leaq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(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%</a:t>
            </a:r>
            <a:r>
              <a:rPr lang="en-US" sz="1800" dirty="0" smtClean="0">
                <a:latin typeface="Courier New" charset="0"/>
                <a:cs typeface="Courier New" charset="0"/>
                <a:sym typeface="Courier New" charset="0"/>
              </a:rPr>
              <a:t>rdi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,%</a:t>
            </a:r>
            <a:r>
              <a:rPr lang="en-US" sz="1800" dirty="0" smtClean="0">
                <a:latin typeface="Courier New" charset="0"/>
                <a:cs typeface="Courier New" charset="0"/>
                <a:sym typeface="Courier New" charset="0"/>
              </a:rPr>
              <a:t>rdi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,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2), 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%</a:t>
            </a:r>
            <a:r>
              <a:rPr lang="en-US" sz="1800" dirty="0" err="1">
                <a:latin typeface="Courier New" charset="0"/>
                <a:cs typeface="Courier New" charset="0"/>
                <a:sym typeface="Courier New" charset="0"/>
              </a:rPr>
              <a:t>r</a:t>
            </a:r>
            <a:r>
              <a:rPr lang="en-US" sz="1800" dirty="0" err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ax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# t 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&lt;- </a:t>
            </a:r>
            <a:r>
              <a:rPr lang="en-US" sz="1800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x+x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*2</a:t>
            </a:r>
            <a:endParaRPr lang="en-US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>
              <a:tabLst>
                <a:tab pos="228600" algn="l"/>
                <a:tab pos="228600" algn="l"/>
              </a:tabLst>
            </a:pPr>
            <a:r>
              <a:rPr lang="en-US" sz="1800" dirty="0" err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salq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$2, 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%</a:t>
            </a:r>
            <a:r>
              <a:rPr lang="en-US" sz="1800" dirty="0" err="1">
                <a:latin typeface="Courier New" charset="0"/>
                <a:cs typeface="Courier New" charset="0"/>
                <a:sym typeface="Courier New" charset="0"/>
              </a:rPr>
              <a:t>r</a:t>
            </a:r>
            <a:r>
              <a:rPr lang="en-US" sz="1800" dirty="0" err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ax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        </a:t>
            </a:r>
            <a:r>
              <a:rPr lang="en-US" sz="1800" dirty="0" smtClean="0">
                <a:latin typeface="Courier New" charset="0"/>
                <a:cs typeface="Courier New" charset="0"/>
                <a:sym typeface="Courier New" charset="0"/>
              </a:rPr>
              <a:t># </a:t>
            </a:r>
            <a:r>
              <a:rPr lang="en-US" sz="1800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return 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t&lt;&lt;2</a:t>
            </a:r>
          </a:p>
        </p:txBody>
      </p:sp>
      <p:sp>
        <p:nvSpPr>
          <p:cNvPr id="13319" name="Rectangle 7"/>
          <p:cNvSpPr>
            <a:spLocks/>
          </p:cNvSpPr>
          <p:nvPr/>
        </p:nvSpPr>
        <p:spPr bwMode="auto">
          <a:xfrm>
            <a:off x="3297238" y="5295900"/>
            <a:ext cx="39497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Converted to ASM by compiler:</a:t>
            </a:r>
          </a:p>
        </p:txBody>
      </p:sp>
    </p:spTree>
    <p:extLst>
      <p:ext uri="{BB962C8B-B14F-4D97-AF65-F5344CB8AC3E}">
        <p14:creationId xmlns:p14="http://schemas.microsoft.com/office/powerpoint/2010/main" val="1890818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69912"/>
            <a:ext cx="8229600" cy="573088"/>
          </a:xfrm>
        </p:spPr>
        <p:txBody>
          <a:bodyPr/>
          <a:lstStyle/>
          <a:p>
            <a:r>
              <a:rPr lang="en-US" dirty="0" smtClean="0"/>
              <a:t>Intel x86 Evolution: Milestones</a:t>
            </a:r>
            <a:endParaRPr lang="en-US" dirty="0"/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7924800" cy="5105400"/>
          </a:xfrm>
        </p:spPr>
        <p:txBody>
          <a:bodyPr/>
          <a:lstStyle/>
          <a:p>
            <a:pPr marL="223838" indent="-223838" defTabSz="895350">
              <a:buNone/>
              <a:tabLst>
                <a:tab pos="2055813" algn="l"/>
                <a:tab pos="3884613" algn="l"/>
                <a:tab pos="5946775" algn="l"/>
              </a:tabLst>
            </a:pPr>
            <a:r>
              <a:rPr lang="en-US" i="1" dirty="0" smtClean="0">
                <a:solidFill>
                  <a:srgbClr val="C00000"/>
                </a:solidFill>
              </a:rPr>
              <a:t>	Name</a:t>
            </a:r>
            <a:r>
              <a:rPr lang="en-US" i="1" dirty="0">
                <a:solidFill>
                  <a:srgbClr val="C00000"/>
                </a:solidFill>
              </a:rPr>
              <a:t>	Date	</a:t>
            </a:r>
            <a:r>
              <a:rPr lang="en-US" i="1" dirty="0" smtClean="0">
                <a:solidFill>
                  <a:srgbClr val="C00000"/>
                </a:solidFill>
              </a:rPr>
              <a:t>Transistors	MHz</a:t>
            </a:r>
            <a:endParaRPr lang="en-US" i="1" dirty="0">
              <a:solidFill>
                <a:srgbClr val="C00000"/>
              </a:solidFill>
            </a:endParaRPr>
          </a:p>
          <a:p>
            <a:pPr marL="223838" indent="-223838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/>
              <a:t>8086	1978	</a:t>
            </a:r>
            <a:r>
              <a:rPr lang="en-US" dirty="0" smtClean="0"/>
              <a:t>29K	5-10</a:t>
            </a:r>
            <a:endParaRPr lang="en-US" dirty="0"/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First 16-bit Intel processor</a:t>
            </a:r>
            <a:r>
              <a:rPr lang="en-US" dirty="0"/>
              <a:t>.  Basis for IBM PC &amp; DOS</a:t>
            </a:r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1MB </a:t>
            </a:r>
            <a:r>
              <a:rPr lang="en-US" dirty="0"/>
              <a:t>address </a:t>
            </a:r>
            <a:r>
              <a:rPr lang="en-US" dirty="0" smtClean="0"/>
              <a:t>space</a:t>
            </a:r>
            <a:endParaRPr lang="en-US" dirty="0"/>
          </a:p>
          <a:p>
            <a:pPr marL="223838" indent="-223838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/>
              <a:t>386	1985	</a:t>
            </a:r>
            <a:r>
              <a:rPr lang="en-US" dirty="0" smtClean="0"/>
              <a:t>275K	16-33</a:t>
            </a:r>
            <a:r>
              <a:rPr lang="en-US" dirty="0"/>
              <a:t>	</a:t>
            </a:r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First 32 bit Intel processor , referred to as IA32</a:t>
            </a:r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Added </a:t>
            </a:r>
            <a:r>
              <a:rPr lang="en-US" dirty="0"/>
              <a:t>“flat addressing</a:t>
            </a:r>
            <a:r>
              <a:rPr lang="en-US" dirty="0" smtClean="0"/>
              <a:t>”, capable of running Unix</a:t>
            </a:r>
          </a:p>
          <a:p>
            <a:pPr marL="160338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Pentium 4E	2004	125M	2800-3800</a:t>
            </a:r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First 64-bit Intel x86 processor, referred to as x86-64</a:t>
            </a:r>
          </a:p>
          <a:p>
            <a:pPr marL="160338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Core 2	2006	291M	1060-3500</a:t>
            </a:r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First multi-core Intel processor</a:t>
            </a:r>
          </a:p>
          <a:p>
            <a:pPr marL="160338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Core i7	2008	731M	1700-3900</a:t>
            </a:r>
          </a:p>
          <a:p>
            <a:pPr marL="560388" lvl="1" indent="-222250" defTabSz="895350">
              <a:tabLst>
                <a:tab pos="2055813" algn="l"/>
                <a:tab pos="3884613" algn="l"/>
                <a:tab pos="5946775" algn="l"/>
              </a:tabLst>
            </a:pPr>
            <a:r>
              <a:rPr lang="en-US" dirty="0" smtClean="0"/>
              <a:t>Four cores (our shark machines)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Some Arithmetic Operations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259715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/>
              <a:t>Two Operand Instructions:</a:t>
            </a:r>
          </a:p>
          <a:p>
            <a:pPr marL="0" lvl="1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Format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Computation</a:t>
            </a:r>
            <a:endParaRPr lang="en-US" dirty="0">
              <a:solidFill>
                <a:srgbClr val="980002"/>
              </a:solidFill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+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</a:t>
            </a:r>
            <a:r>
              <a:rPr lang="en-US" dirty="0" smtClean="0">
                <a:latin typeface="Calibri Italic" charset="0"/>
                <a:ea typeface="Calibri Italic" charset="0"/>
                <a:cs typeface="Calibri Italic" charset="0"/>
                <a:sym typeface="Symbol"/>
              </a:rPr>
              <a:t></a:t>
            </a:r>
            <a:r>
              <a:rPr lang="en-US" dirty="0" smtClean="0"/>
              <a:t>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imulq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*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salq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&lt;&lt; </a:t>
            </a:r>
            <a:r>
              <a:rPr lang="en-US" dirty="0" err="1"/>
              <a:t>Src</a:t>
            </a:r>
            <a:r>
              <a:rPr lang="en-US" dirty="0"/>
              <a:t>	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Also called </a:t>
            </a:r>
            <a:r>
              <a:rPr lang="en-US" dirty="0" err="1" smtClean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shlq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sarq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&gt;&gt; </a:t>
            </a:r>
            <a:r>
              <a:rPr lang="en-US" dirty="0" err="1"/>
              <a:t>Src</a:t>
            </a:r>
            <a:r>
              <a:rPr lang="en-US" dirty="0"/>
              <a:t>	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Arithmetic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shrq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&gt;&gt; </a:t>
            </a:r>
            <a:r>
              <a:rPr lang="en-US" dirty="0" err="1"/>
              <a:t>Src</a:t>
            </a:r>
            <a:r>
              <a:rPr lang="en-US" dirty="0"/>
              <a:t>	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Logical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xorq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^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andq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&amp; </a:t>
            </a:r>
            <a:r>
              <a:rPr lang="en-US" dirty="0" err="1"/>
              <a:t>Src</a:t>
            </a:r>
            <a:endParaRPr lang="en-US" dirty="0"/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orq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Src,Dest</a:t>
            </a:r>
            <a:r>
              <a:rPr lang="en-US" dirty="0"/>
              <a:t>	</a:t>
            </a:r>
            <a:r>
              <a:rPr lang="en-US" dirty="0" err="1"/>
              <a:t>Dest</a:t>
            </a:r>
            <a:r>
              <a:rPr lang="en-US" dirty="0"/>
              <a:t> = </a:t>
            </a:r>
            <a:r>
              <a:rPr lang="en-US" dirty="0" err="1"/>
              <a:t>Dest</a:t>
            </a:r>
            <a:r>
              <a:rPr lang="en-US" dirty="0"/>
              <a:t> | </a:t>
            </a:r>
            <a:r>
              <a:rPr lang="en-US" dirty="0" err="1"/>
              <a:t>Src</a:t>
            </a:r>
            <a:endParaRPr lang="en-US" dirty="0"/>
          </a:p>
          <a:p>
            <a:pPr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smtClean="0"/>
              <a:t>Watch out for argument order!</a:t>
            </a:r>
          </a:p>
          <a:p>
            <a:pPr>
              <a:tabLst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409700" algn="l"/>
                <a:tab pos="1604963" algn="l"/>
              </a:tabLst>
            </a:pPr>
            <a:r>
              <a:rPr lang="en-US" dirty="0" smtClean="0"/>
              <a:t>No </a:t>
            </a:r>
            <a:r>
              <a:rPr lang="en-US" dirty="0"/>
              <a:t>distinction between signed and unsigned </a:t>
            </a:r>
            <a:r>
              <a:rPr lang="en-US" dirty="0" err="1"/>
              <a:t>int</a:t>
            </a:r>
            <a:r>
              <a:rPr lang="en-US" dirty="0"/>
              <a:t> (why?)</a:t>
            </a:r>
          </a:p>
        </p:txBody>
      </p:sp>
    </p:spTree>
    <p:extLst>
      <p:ext uri="{BB962C8B-B14F-4D97-AF65-F5344CB8AC3E}">
        <p14:creationId xmlns:p14="http://schemas.microsoft.com/office/powerpoint/2010/main" val="161664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Some Arithmetic Operations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/>
              <a:t>One Operand Instructions</a:t>
            </a: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incq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sym typeface="Calibri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=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+ 1</a:t>
            </a:r>
            <a:endParaRPr lang="en-US" dirty="0">
              <a:latin typeface="Calibri Italic" charset="0"/>
              <a:sym typeface="Calibri Italic" charset="0"/>
            </a:endParaRP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decq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sym typeface="Calibri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=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</a:t>
            </a:r>
            <a:r>
              <a:rPr lang="en-US" dirty="0" smtClean="0">
                <a:latin typeface="Calibri Italic" charset="0"/>
                <a:ea typeface="Calibri Italic" charset="0"/>
                <a:cs typeface="Calibri Italic" charset="0"/>
                <a:sym typeface="Symbol"/>
              </a:rPr>
              <a:t></a:t>
            </a:r>
            <a:r>
              <a:rPr lang="en-US" dirty="0" smtClean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1</a:t>
            </a:r>
            <a:endParaRPr lang="en-US" dirty="0">
              <a:latin typeface="Calibri Italic" charset="0"/>
              <a:sym typeface="Calibri Italic" charset="0"/>
            </a:endParaRP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negq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sym typeface="Calibri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= </a:t>
            </a:r>
            <a:r>
              <a:rPr lang="en-US" dirty="0" smtClean="0">
                <a:latin typeface="Calibri Italic" charset="0"/>
                <a:ea typeface="Calibri Italic" charset="0"/>
                <a:cs typeface="Calibri Italic" charset="0"/>
                <a:sym typeface="Symbol"/>
              </a:rPr>
              <a:t> </a:t>
            </a:r>
            <a:r>
              <a:rPr lang="en-US" dirty="0" err="1" smtClean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endParaRPr lang="en-US" dirty="0">
              <a:latin typeface="Calibri Italic" charset="0"/>
              <a:sym typeface="Calibri Italic" charset="0"/>
            </a:endParaRPr>
          </a:p>
          <a:p>
            <a:pPr marL="285750" lvl="2" indent="0">
              <a:buNone/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 err="1" smtClean="0">
                <a:latin typeface="Courier New" pitchFamily="49" charset="0"/>
                <a:cs typeface="Courier New" pitchFamily="49" charset="0"/>
                <a:sym typeface="Courier New Bold" charset="0"/>
              </a:rPr>
              <a:t>notq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sym typeface="Calibri Italic" charset="0"/>
              </a:rPr>
              <a:t>	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 = ~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endParaRPr lang="en-US" dirty="0">
              <a:latin typeface="Calibri Italic" charset="0"/>
              <a:sym typeface="Calibri Italic" charset="0"/>
            </a:endParaRPr>
          </a:p>
          <a:p>
            <a:pPr>
              <a:spcBef>
                <a:spcPts val="3500"/>
              </a:spcBef>
              <a:tabLst>
                <a:tab pos="1409700" algn="l"/>
                <a:tab pos="1409700" algn="l"/>
                <a:tab pos="1409700" algn="l"/>
                <a:tab pos="1409700" algn="l"/>
              </a:tabLst>
            </a:pPr>
            <a:r>
              <a:rPr lang="en-US" dirty="0"/>
              <a:t>See book for more instructions</a:t>
            </a:r>
          </a:p>
        </p:txBody>
      </p:sp>
    </p:spTree>
    <p:extLst>
      <p:ext uri="{BB962C8B-B14F-4D97-AF65-F5344CB8AC3E}">
        <p14:creationId xmlns:p14="http://schemas.microsoft.com/office/powerpoint/2010/main" val="847024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Arithmetic Expression Example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86200" y="3505199"/>
            <a:ext cx="4406900" cy="282892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Interesting Instructions</a:t>
            </a:r>
          </a:p>
          <a:p>
            <a:pPr lvl="1" indent="-342900"/>
            <a:r>
              <a:rPr lang="en-US" b="1" dirty="0" err="1" smtClean="0">
                <a:latin typeface="Courier New"/>
                <a:cs typeface="Courier New"/>
              </a:rPr>
              <a:t>leaq</a:t>
            </a:r>
            <a:r>
              <a:rPr lang="en-US" dirty="0" smtClean="0"/>
              <a:t>: address computation</a:t>
            </a:r>
          </a:p>
          <a:p>
            <a:pPr lvl="1" indent="-342900"/>
            <a:r>
              <a:rPr lang="en-US" b="1" dirty="0" err="1" smtClean="0">
                <a:latin typeface="Courier New"/>
                <a:cs typeface="Courier New"/>
              </a:rPr>
              <a:t>salq</a:t>
            </a:r>
            <a:r>
              <a:rPr lang="en-US" dirty="0" smtClean="0"/>
              <a:t>: shift</a:t>
            </a:r>
          </a:p>
          <a:p>
            <a:pPr lvl="1" indent="-342900"/>
            <a:r>
              <a:rPr lang="en-US" b="1" dirty="0" err="1" smtClean="0">
                <a:latin typeface="Courier New"/>
                <a:cs typeface="Courier New"/>
              </a:rPr>
              <a:t>imulq</a:t>
            </a:r>
            <a:r>
              <a:rPr lang="en-US" dirty="0" smtClean="0"/>
              <a:t>: multiplication</a:t>
            </a:r>
          </a:p>
          <a:p>
            <a:pPr lvl="2" indent="-342900"/>
            <a:r>
              <a:rPr lang="en-US" dirty="0" smtClean="0"/>
              <a:t>But, only used once</a:t>
            </a:r>
            <a:endParaRPr lang="en-US" dirty="0"/>
          </a:p>
        </p:txBody>
      </p:sp>
      <p:sp>
        <p:nvSpPr>
          <p:cNvPr id="17412" name="Rectangle 4"/>
          <p:cNvSpPr>
            <a:spLocks/>
          </p:cNvSpPr>
          <p:nvPr/>
        </p:nvSpPr>
        <p:spPr bwMode="auto">
          <a:xfrm>
            <a:off x="152400" y="1752600"/>
            <a:ext cx="3581400" cy="3429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long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arith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(long x, long y, long z)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{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t1 =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x+y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;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t2 = z+t1;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t3 = x+4;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t4 = y * 48;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t5 = t3 + t4;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t2 * t5;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return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;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}</a:t>
            </a:r>
          </a:p>
        </p:txBody>
      </p:sp>
      <p:sp>
        <p:nvSpPr>
          <p:cNvPr id="17413" name="Rectangle 5"/>
          <p:cNvSpPr>
            <a:spLocks/>
          </p:cNvSpPr>
          <p:nvPr/>
        </p:nvSpPr>
        <p:spPr bwMode="auto">
          <a:xfrm>
            <a:off x="4249737" y="1193800"/>
            <a:ext cx="4127500" cy="2463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arith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</a:p>
          <a:p>
            <a:pPr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leaq</a:t>
            </a: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(%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addq</a:t>
            </a: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leaq</a:t>
            </a: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(%rsi,%rsi,2),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salq</a:t>
            </a: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$4,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leaq</a:t>
            </a: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4(%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rcx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imulq</a:t>
            </a: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rcx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ret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854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Understanding Arithmetic Expression Example</a:t>
            </a:r>
            <a:endParaRPr lang="en-US" dirty="0"/>
          </a:p>
        </p:txBody>
      </p:sp>
      <p:sp>
        <p:nvSpPr>
          <p:cNvPr id="17412" name="Rectangle 4"/>
          <p:cNvSpPr>
            <a:spLocks/>
          </p:cNvSpPr>
          <p:nvPr/>
        </p:nvSpPr>
        <p:spPr bwMode="auto">
          <a:xfrm>
            <a:off x="152400" y="1752600"/>
            <a:ext cx="3505200" cy="3429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long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arith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(long x, long y, long z)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{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t1 =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x+y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;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t2 = z+t1;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t3 = x+4;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t4 = y * 48;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t5 = t3 + t4;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long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t2 * t5;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return 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;</a:t>
            </a:r>
          </a:p>
          <a:p>
            <a:pPr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}</a:t>
            </a:r>
          </a:p>
        </p:txBody>
      </p:sp>
      <p:sp>
        <p:nvSpPr>
          <p:cNvPr id="17413" name="Rectangle 5"/>
          <p:cNvSpPr>
            <a:spLocks/>
          </p:cNvSpPr>
          <p:nvPr/>
        </p:nvSpPr>
        <p:spPr bwMode="auto">
          <a:xfrm>
            <a:off x="3810000" y="1193800"/>
            <a:ext cx="5181600" cy="2463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arith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</a:p>
          <a:p>
            <a:pPr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leaq</a:t>
            </a: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(%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# t1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addq</a:t>
            </a: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dirty="0" err="1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     # t2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leaq</a:t>
            </a: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(%rsi,%rsi,2), 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salq</a:t>
            </a: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$4, %</a:t>
            </a:r>
            <a:r>
              <a:rPr lang="en-US" sz="1800" dirty="0" err="1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       # t4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leaq</a:t>
            </a: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4(%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), %</a:t>
            </a:r>
            <a:r>
              <a:rPr lang="en-US" sz="1800" dirty="0" err="1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rcx</a:t>
            </a: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t5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</a:t>
            </a:r>
            <a:r>
              <a:rPr lang="en-US" sz="1800" dirty="0" err="1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imulq</a:t>
            </a: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%</a:t>
            </a:r>
            <a:r>
              <a:rPr lang="en-US" sz="1800" dirty="0" err="1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rcx</a:t>
            </a:r>
            <a:r>
              <a:rPr lang="en-US" sz="1800" dirty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dirty="0" err="1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     # </a:t>
            </a:r>
            <a:r>
              <a:rPr lang="en-US" sz="1800" dirty="0" err="1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rval</a:t>
            </a:r>
            <a:endParaRPr lang="en-US" sz="1800" dirty="0"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>
              <a:tabLst>
                <a:tab pos="346075" algn="l"/>
                <a:tab pos="457200" algn="l"/>
                <a:tab pos="1201738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dirty="0" smtClean="0"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ret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8089589"/>
              </p:ext>
            </p:extLst>
          </p:nvPr>
        </p:nvGraphicFramePr>
        <p:xfrm>
          <a:off x="4648200" y="3733800"/>
          <a:ext cx="3352800" cy="2667000"/>
        </p:xfrm>
        <a:graphic>
          <a:graphicData uri="http://schemas.openxmlformats.org/drawingml/2006/table">
            <a:tbl>
              <a:tblPr firstRow="1" bandRow="1"/>
              <a:tblGrid>
                <a:gridCol w="1676400"/>
                <a:gridCol w="1676400"/>
              </a:tblGrid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Register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Use(s)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/>
                    </a:solidFill>
                  </a:tcPr>
                </a:tc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y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dirty="0" smtClean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z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t1</a:t>
                      </a:r>
                      <a:r>
                        <a:rPr lang="en-US" dirty="0" smtClean="0">
                          <a:latin typeface="Calibri"/>
                          <a:cs typeface="Calibri"/>
                        </a:rPr>
                        <a:t>,</a:t>
                      </a:r>
                      <a:r>
                        <a:rPr lang="en-US" baseline="0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t2</a:t>
                      </a:r>
                      <a:r>
                        <a:rPr lang="en-US" baseline="0" dirty="0" smtClean="0">
                          <a:latin typeface="Calibri"/>
                          <a:cs typeface="Calibri"/>
                        </a:rPr>
                        <a:t>, </a:t>
                      </a:r>
                      <a:r>
                        <a:rPr lang="en-US" b="1" i="0" baseline="0" dirty="0" err="1" smtClean="0">
                          <a:latin typeface="Courier New"/>
                          <a:cs typeface="Courier New"/>
                        </a:rPr>
                        <a:t>rval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t4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40000"/>
                      </a:srgbClr>
                    </a:solidFill>
                  </a:tcPr>
                </a:tc>
              </a:tr>
              <a:tr h="3810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 smtClean="0">
                          <a:latin typeface="Courier New"/>
                          <a:cs typeface="Courier New"/>
                        </a:rPr>
                        <a:t>rcx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 Bold"/>
                          <a:ea typeface="ヒラギノ角ゴ ProN W6"/>
                          <a:cs typeface="ヒラギノ角ゴ ProN W6"/>
                        </a:defRPr>
                      </a:lvl9pPr>
                    </a:lstStyle>
                    <a:p>
                      <a:r>
                        <a:rPr lang="en-US" b="1" i="0" dirty="0" smtClean="0">
                          <a:latin typeface="Courier New"/>
                          <a:cs typeface="Courier New"/>
                        </a:rPr>
                        <a:t>t5</a:t>
                      </a:r>
                      <a:endParaRPr lang="en-US" dirty="0"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0000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0817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Machine Programming I: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History of Intel processors and architectures</a:t>
            </a:r>
          </a:p>
          <a:p>
            <a:pPr lvl="1"/>
            <a:r>
              <a:rPr lang="en-US" dirty="0" smtClean="0"/>
              <a:t>Evolutionary design leads to many quirks and artifacts</a:t>
            </a:r>
          </a:p>
          <a:p>
            <a:r>
              <a:rPr lang="en-US" dirty="0" smtClean="0"/>
              <a:t>C, assembly, machine code</a:t>
            </a:r>
          </a:p>
          <a:p>
            <a:pPr lvl="1"/>
            <a:r>
              <a:rPr lang="en-US" dirty="0" smtClean="0"/>
              <a:t>New forms of visible state: program counter, registers, ...</a:t>
            </a:r>
          </a:p>
          <a:p>
            <a:pPr lvl="1"/>
            <a:r>
              <a:rPr lang="en-US" dirty="0" smtClean="0"/>
              <a:t>Compiler must transform statements, expressions, procedures into low-level instruction sequences</a:t>
            </a:r>
          </a:p>
          <a:p>
            <a:r>
              <a:rPr lang="en-US" dirty="0" smtClean="0"/>
              <a:t>Assembly Basics: Registers, operands, move</a:t>
            </a:r>
          </a:p>
          <a:p>
            <a:pPr lvl="1"/>
            <a:r>
              <a:rPr lang="en-US" dirty="0" smtClean="0"/>
              <a:t>The x86-64 move instructions cover wide range of data movement forms</a:t>
            </a:r>
          </a:p>
          <a:p>
            <a:r>
              <a:rPr lang="en-US" dirty="0" smtClean="0"/>
              <a:t>Arithmetic</a:t>
            </a:r>
          </a:p>
          <a:p>
            <a:pPr lvl="1"/>
            <a:r>
              <a:rPr lang="en-US" dirty="0" smtClean="0"/>
              <a:t>C compiler will figure out different instruction combinations to carry out computation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573088"/>
          </a:xfrm>
        </p:spPr>
        <p:txBody>
          <a:bodyPr/>
          <a:lstStyle/>
          <a:p>
            <a:r>
              <a:rPr lang="en-US" dirty="0" smtClean="0"/>
              <a:t>Intel x86 Processors, cont.</a:t>
            </a:r>
            <a:endParaRPr lang="en-US" dirty="0"/>
          </a:p>
        </p:txBody>
      </p:sp>
      <p:sp>
        <p:nvSpPr>
          <p:cNvPr id="14438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04800" y="877888"/>
            <a:ext cx="7896225" cy="4972050"/>
          </a:xfrm>
        </p:spPr>
        <p:txBody>
          <a:bodyPr/>
          <a:lstStyle/>
          <a:p>
            <a:pPr marL="223838" indent="-223838" defTabSz="895350">
              <a:tabLst>
                <a:tab pos="2349500" algn="l"/>
              </a:tabLst>
            </a:pPr>
            <a:r>
              <a:rPr lang="en-US" dirty="0"/>
              <a:t>Machine Evolution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 smtClean="0"/>
              <a:t>386</a:t>
            </a:r>
            <a:r>
              <a:rPr lang="en-US" dirty="0"/>
              <a:t>	</a:t>
            </a:r>
            <a:r>
              <a:rPr lang="en-US" dirty="0" smtClean="0"/>
              <a:t>1985</a:t>
            </a:r>
            <a:r>
              <a:rPr lang="en-US" dirty="0"/>
              <a:t>	</a:t>
            </a:r>
            <a:r>
              <a:rPr lang="en-US" dirty="0" smtClean="0"/>
              <a:t>0.3M</a:t>
            </a:r>
            <a:r>
              <a:rPr lang="en-US" dirty="0"/>
              <a:t>	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Pentium	1993	3.1M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Pentium/MMX	1997	4.5M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 err="1"/>
              <a:t>PentiumPro</a:t>
            </a:r>
            <a:r>
              <a:rPr lang="en-US" dirty="0"/>
              <a:t>	1995	6.5M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Pentium III	1999	8.2M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Pentium 4	2001	42M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Core </a:t>
            </a:r>
            <a:r>
              <a:rPr lang="en-US" dirty="0" smtClean="0"/>
              <a:t>2 Duo</a:t>
            </a:r>
            <a:r>
              <a:rPr lang="en-US" dirty="0"/>
              <a:t>	2006	</a:t>
            </a:r>
            <a:r>
              <a:rPr lang="en-US" dirty="0" smtClean="0"/>
              <a:t>291M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 smtClean="0"/>
              <a:t>Core i7	2008	731M</a:t>
            </a:r>
            <a:endParaRPr lang="en-US" dirty="0"/>
          </a:p>
          <a:p>
            <a:pPr marL="223838" indent="-223838" defTabSz="895350">
              <a:tabLst>
                <a:tab pos="2349500" algn="l"/>
              </a:tabLst>
            </a:pPr>
            <a:r>
              <a:rPr lang="en-US" dirty="0"/>
              <a:t>Added Features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/>
              <a:t>Instructions to support multimedia operations</a:t>
            </a:r>
            <a:endParaRPr lang="en-US" dirty="0" smtClean="0"/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 smtClean="0"/>
              <a:t>Instructions </a:t>
            </a:r>
            <a:r>
              <a:rPr lang="en-US" dirty="0"/>
              <a:t>to enable more efficient conditional </a:t>
            </a:r>
            <a:r>
              <a:rPr lang="en-US" dirty="0" smtClean="0"/>
              <a:t>operations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 smtClean="0"/>
              <a:t>Transition from 32 bits to 64 bits</a:t>
            </a:r>
          </a:p>
          <a:p>
            <a:pPr marL="560388" lvl="1" indent="-222250" defTabSz="895350">
              <a:tabLst>
                <a:tab pos="2349500" algn="l"/>
              </a:tabLst>
            </a:pPr>
            <a:r>
              <a:rPr lang="en-US" dirty="0" smtClean="0"/>
              <a:t>More cores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1143000"/>
            <a:ext cx="4248150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573088"/>
          </a:xfrm>
        </p:spPr>
        <p:txBody>
          <a:bodyPr/>
          <a:lstStyle/>
          <a:p>
            <a:r>
              <a:rPr lang="en-US" dirty="0" smtClean="0"/>
              <a:t>2015 State of the Art</a:t>
            </a:r>
            <a:endParaRPr lang="en-US" dirty="0"/>
          </a:p>
        </p:txBody>
      </p:sp>
      <p:sp>
        <p:nvSpPr>
          <p:cNvPr id="14438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04800" y="877888"/>
            <a:ext cx="7896225" cy="4972050"/>
          </a:xfrm>
        </p:spPr>
        <p:txBody>
          <a:bodyPr/>
          <a:lstStyle/>
          <a:p>
            <a:pPr marL="560388" lvl="1" indent="-222250" defTabSz="895350">
              <a:tabLst>
                <a:tab pos="2349500" algn="l"/>
              </a:tabLst>
            </a:pPr>
            <a:r>
              <a:rPr lang="en-US" dirty="0" smtClean="0"/>
              <a:t>Core i7 </a:t>
            </a:r>
            <a:r>
              <a:rPr lang="en-US" dirty="0" err="1" smtClean="0"/>
              <a:t>Broadwell</a:t>
            </a:r>
            <a:r>
              <a:rPr lang="en-US" dirty="0" smtClean="0"/>
              <a:t> 2015</a:t>
            </a:r>
            <a:endParaRPr lang="en-US" dirty="0"/>
          </a:p>
          <a:p>
            <a:pPr marL="223838" indent="-223838" defTabSz="895350">
              <a:tabLst>
                <a:tab pos="2349500" algn="l"/>
              </a:tabLst>
            </a:pPr>
            <a:endParaRPr lang="en-US" dirty="0" smtClean="0"/>
          </a:p>
          <a:p>
            <a:pPr marL="223838" indent="-223838" defTabSz="895350">
              <a:tabLst>
                <a:tab pos="2349500" algn="l"/>
              </a:tabLst>
            </a:pPr>
            <a:r>
              <a:rPr lang="en-US" dirty="0" smtClean="0"/>
              <a:t>Desktop Model</a:t>
            </a:r>
          </a:p>
          <a:p>
            <a:pPr marL="623888" lvl="1" indent="-223838" defTabSz="895350">
              <a:tabLst>
                <a:tab pos="2349500" algn="l"/>
              </a:tabLst>
            </a:pPr>
            <a:r>
              <a:rPr lang="en-US" dirty="0" smtClean="0"/>
              <a:t>4 cores</a:t>
            </a:r>
          </a:p>
          <a:p>
            <a:pPr marL="623888" lvl="1" indent="-223838" defTabSz="895350">
              <a:tabLst>
                <a:tab pos="2349500" algn="l"/>
              </a:tabLst>
            </a:pPr>
            <a:r>
              <a:rPr lang="en-US" dirty="0" smtClean="0"/>
              <a:t>Integrated graphics</a:t>
            </a:r>
          </a:p>
          <a:p>
            <a:pPr marL="623888" lvl="1" indent="-223838" defTabSz="895350">
              <a:tabLst>
                <a:tab pos="2349500" algn="l"/>
              </a:tabLst>
            </a:pPr>
            <a:r>
              <a:rPr lang="en-US" dirty="0" smtClean="0"/>
              <a:t>3.3-3.8 GHz</a:t>
            </a:r>
          </a:p>
          <a:p>
            <a:pPr marL="623888" lvl="1" indent="-223838" defTabSz="895350">
              <a:tabLst>
                <a:tab pos="2349500" algn="l"/>
              </a:tabLst>
            </a:pPr>
            <a:r>
              <a:rPr lang="en-US" dirty="0" smtClean="0"/>
              <a:t>65W</a:t>
            </a:r>
          </a:p>
          <a:p>
            <a:pPr marL="623888" lvl="1" indent="-223838" defTabSz="895350">
              <a:tabLst>
                <a:tab pos="2349500" algn="l"/>
              </a:tabLst>
            </a:pPr>
            <a:endParaRPr lang="en-US" dirty="0" smtClean="0"/>
          </a:p>
          <a:p>
            <a:pPr marL="223838" indent="-223838" defTabSz="895350">
              <a:tabLst>
                <a:tab pos="2349500" algn="l"/>
              </a:tabLst>
            </a:pPr>
            <a:r>
              <a:rPr lang="en-US" dirty="0" smtClean="0"/>
              <a:t>Server Model</a:t>
            </a:r>
          </a:p>
          <a:p>
            <a:pPr marL="623888" lvl="1" indent="-223838" defTabSz="895350">
              <a:tabLst>
                <a:tab pos="2349500" algn="l"/>
              </a:tabLst>
            </a:pPr>
            <a:r>
              <a:rPr lang="en-US" dirty="0" smtClean="0"/>
              <a:t>8 cores</a:t>
            </a:r>
          </a:p>
          <a:p>
            <a:pPr marL="623888" lvl="1" indent="-223838" defTabSz="895350">
              <a:tabLst>
                <a:tab pos="2349500" algn="l"/>
              </a:tabLst>
            </a:pPr>
            <a:r>
              <a:rPr lang="en-US" dirty="0" smtClean="0"/>
              <a:t>Integrated I/O</a:t>
            </a:r>
          </a:p>
          <a:p>
            <a:pPr marL="623888" lvl="1" indent="-223838" defTabSz="895350">
              <a:tabLst>
                <a:tab pos="2349500" algn="l"/>
              </a:tabLst>
            </a:pPr>
            <a:r>
              <a:rPr lang="en-US" dirty="0" smtClean="0"/>
              <a:t>2-2.6 GHz</a:t>
            </a:r>
          </a:p>
          <a:p>
            <a:pPr marL="623888" lvl="1" indent="-223838" defTabSz="895350">
              <a:tabLst>
                <a:tab pos="2349500" algn="l"/>
              </a:tabLst>
            </a:pPr>
            <a:r>
              <a:rPr lang="en-US" dirty="0" smtClean="0"/>
              <a:t>45W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6536" y="1447799"/>
            <a:ext cx="5032853" cy="4380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2371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x86 Clones: Advanced Micro Devices (AMD)</a:t>
            </a:r>
            <a:endParaRPr lang="en-US" dirty="0"/>
          </a:p>
        </p:txBody>
      </p:sp>
      <p:sp>
        <p:nvSpPr>
          <p:cNvPr id="269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160338" indent="-222250" defTabSz="895350">
              <a:tabLst>
                <a:tab pos="2349500" algn="l"/>
              </a:tabLst>
            </a:pPr>
            <a:r>
              <a:rPr lang="en-US" dirty="0" smtClean="0"/>
              <a:t>Historically</a:t>
            </a:r>
            <a:endParaRPr lang="en-US" dirty="0"/>
          </a:p>
          <a:p>
            <a:pPr marL="439738" lvl="1" indent="-165100" defTabSz="895350">
              <a:tabLst>
                <a:tab pos="2349500" algn="l"/>
              </a:tabLst>
            </a:pPr>
            <a:r>
              <a:rPr lang="en-US" dirty="0"/>
              <a:t>AMD has followed just behind Intel</a:t>
            </a:r>
          </a:p>
          <a:p>
            <a:pPr marL="439738" lvl="1" indent="-165100" defTabSz="895350">
              <a:tabLst>
                <a:tab pos="2349500" algn="l"/>
              </a:tabLst>
            </a:pPr>
            <a:r>
              <a:rPr lang="en-US" dirty="0"/>
              <a:t>A little bit slower, a lot cheaper</a:t>
            </a:r>
          </a:p>
          <a:p>
            <a:pPr marL="160338" indent="-222250" defTabSz="895350">
              <a:tabLst>
                <a:tab pos="2349500" algn="l"/>
              </a:tabLst>
            </a:pPr>
            <a:r>
              <a:rPr lang="en-US" dirty="0" smtClean="0"/>
              <a:t>Then</a:t>
            </a:r>
            <a:endParaRPr lang="en-US" dirty="0"/>
          </a:p>
          <a:p>
            <a:pPr marL="439738" lvl="1" indent="-165100" defTabSz="895350">
              <a:tabLst>
                <a:tab pos="2349500" algn="l"/>
              </a:tabLst>
            </a:pPr>
            <a:r>
              <a:rPr lang="en-US" dirty="0"/>
              <a:t>Recruited top circuit designers from Digital Equipment Corp. and other downward trending companies</a:t>
            </a:r>
          </a:p>
          <a:p>
            <a:pPr marL="439738" lvl="1" indent="-165100" defTabSz="895350">
              <a:tabLst>
                <a:tab pos="2349500" algn="l"/>
              </a:tabLst>
            </a:pPr>
            <a:r>
              <a:rPr lang="en-US" dirty="0" smtClean="0"/>
              <a:t>Built </a:t>
            </a:r>
            <a:r>
              <a:rPr lang="en-US" dirty="0" err="1" smtClean="0"/>
              <a:t>Opteron</a:t>
            </a:r>
            <a:r>
              <a:rPr lang="en-US" dirty="0" smtClean="0"/>
              <a:t>: tough competitor to Pentium 4</a:t>
            </a:r>
          </a:p>
          <a:p>
            <a:pPr marL="439738" lvl="1" indent="-165100" defTabSz="895350">
              <a:tabLst>
                <a:tab pos="2349500" algn="l"/>
              </a:tabLst>
            </a:pPr>
            <a:r>
              <a:rPr lang="en-US" dirty="0" smtClean="0"/>
              <a:t>Developed x86-64, their own extension to 64 bits</a:t>
            </a:r>
          </a:p>
          <a:p>
            <a:pPr marL="39688" indent="-165100" defTabSz="895350">
              <a:tabLst>
                <a:tab pos="2349500" algn="l"/>
              </a:tabLst>
            </a:pPr>
            <a:r>
              <a:rPr lang="en-US" dirty="0" smtClean="0"/>
              <a:t> Recent Years</a:t>
            </a:r>
          </a:p>
          <a:p>
            <a:pPr marL="439738" lvl="1" indent="-165100" defTabSz="895350">
              <a:tabLst>
                <a:tab pos="2349500" algn="l"/>
              </a:tabLst>
            </a:pPr>
            <a:r>
              <a:rPr lang="en-US" dirty="0" smtClean="0"/>
              <a:t>Intel got its act together</a:t>
            </a:r>
          </a:p>
          <a:p>
            <a:pPr marL="839788" lvl="2" indent="-165100" defTabSz="895350">
              <a:tabLst>
                <a:tab pos="2349500" algn="l"/>
              </a:tabLst>
            </a:pPr>
            <a:r>
              <a:rPr lang="en-US" dirty="0" smtClean="0"/>
              <a:t>Leads the world in semiconductor technology</a:t>
            </a:r>
          </a:p>
          <a:p>
            <a:pPr marL="439738" lvl="1" indent="-165100" defTabSz="895350">
              <a:tabLst>
                <a:tab pos="2349500" algn="l"/>
              </a:tabLst>
            </a:pPr>
            <a:r>
              <a:rPr lang="en-US" dirty="0" smtClean="0"/>
              <a:t>AMD has fallen behind</a:t>
            </a:r>
          </a:p>
          <a:p>
            <a:pPr marL="839788" lvl="2" indent="-165100" defTabSz="895350">
              <a:tabLst>
                <a:tab pos="2349500" algn="l"/>
              </a:tabLst>
            </a:pPr>
            <a:r>
              <a:rPr lang="en-US" dirty="0" smtClean="0"/>
              <a:t>Relies on external semiconductor manufacturer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Intel’s </a:t>
            </a:r>
            <a:r>
              <a:rPr lang="en-US" dirty="0" smtClean="0"/>
              <a:t>64-Bit History</a:t>
            </a:r>
            <a:endParaRPr lang="en-US" dirty="0"/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7896225" cy="4972050"/>
          </a:xfrm>
        </p:spPr>
        <p:txBody>
          <a:bodyPr/>
          <a:lstStyle/>
          <a:p>
            <a:r>
              <a:rPr lang="en-US" dirty="0" smtClean="0"/>
              <a:t>2001: Intel Attempts </a:t>
            </a:r>
            <a:r>
              <a:rPr lang="en-US" dirty="0"/>
              <a:t>Radical Shift from IA32 to IA64</a:t>
            </a:r>
          </a:p>
          <a:p>
            <a:pPr lvl="1"/>
            <a:r>
              <a:rPr lang="en-US" dirty="0"/>
              <a:t>Totally different </a:t>
            </a:r>
            <a:r>
              <a:rPr lang="en-US" dirty="0" smtClean="0"/>
              <a:t>architecture (Itanium)</a:t>
            </a:r>
            <a:endParaRPr lang="en-US" dirty="0"/>
          </a:p>
          <a:p>
            <a:pPr lvl="1"/>
            <a:r>
              <a:rPr lang="en-US" dirty="0"/>
              <a:t>Executes </a:t>
            </a:r>
            <a:r>
              <a:rPr lang="en-US" dirty="0" smtClean="0"/>
              <a:t>IA32 </a:t>
            </a:r>
            <a:r>
              <a:rPr lang="en-US" dirty="0"/>
              <a:t>code only as legacy</a:t>
            </a:r>
          </a:p>
          <a:p>
            <a:pPr lvl="1"/>
            <a:r>
              <a:rPr lang="en-US" dirty="0"/>
              <a:t>Performance disappointing</a:t>
            </a:r>
          </a:p>
          <a:p>
            <a:r>
              <a:rPr lang="en-US" dirty="0" smtClean="0"/>
              <a:t>2003: AMD Steps </a:t>
            </a:r>
            <a:r>
              <a:rPr lang="en-US" dirty="0"/>
              <a:t>in with Evolutionary Solution</a:t>
            </a:r>
          </a:p>
          <a:p>
            <a:pPr lvl="1"/>
            <a:r>
              <a:rPr lang="en-US" dirty="0"/>
              <a:t>x86-64 (now called “AMD64”)</a:t>
            </a:r>
          </a:p>
          <a:p>
            <a:r>
              <a:rPr lang="en-US" dirty="0"/>
              <a:t>Intel Felt Obligated to Focus on IA64</a:t>
            </a:r>
          </a:p>
          <a:p>
            <a:pPr lvl="1"/>
            <a:r>
              <a:rPr lang="en-US" dirty="0"/>
              <a:t>Hard to admit mistake or that AMD is better</a:t>
            </a:r>
          </a:p>
          <a:p>
            <a:r>
              <a:rPr lang="en-US" dirty="0"/>
              <a:t>2004: Intel Announces EM64T extension to IA32</a:t>
            </a:r>
          </a:p>
          <a:p>
            <a:pPr lvl="1"/>
            <a:r>
              <a:rPr lang="en-US" dirty="0"/>
              <a:t>Extended Memory 64-bit Technology</a:t>
            </a:r>
          </a:p>
          <a:p>
            <a:pPr lvl="1"/>
            <a:r>
              <a:rPr lang="en-US" dirty="0"/>
              <a:t>Almost identical to x86-64!</a:t>
            </a:r>
          </a:p>
          <a:p>
            <a:r>
              <a:rPr lang="en-US" dirty="0" smtClean="0"/>
              <a:t>All but low-end x86 processors support x86-64</a:t>
            </a:r>
          </a:p>
          <a:p>
            <a:pPr lvl="1"/>
            <a:r>
              <a:rPr lang="en-US" dirty="0" smtClean="0"/>
              <a:t>But, lots of code still runs in 32-bit mode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Coverage</a:t>
            </a: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IA32</a:t>
            </a:r>
          </a:p>
          <a:p>
            <a:pPr lvl="1"/>
            <a:r>
              <a:rPr lang="en-US" dirty="0"/>
              <a:t>The traditional </a:t>
            </a:r>
            <a:r>
              <a:rPr lang="en-US" dirty="0" smtClean="0"/>
              <a:t>x86</a:t>
            </a:r>
          </a:p>
          <a:p>
            <a:pPr lvl="1"/>
            <a:r>
              <a:rPr lang="en-US" dirty="0" smtClean="0"/>
              <a:t>For 15/18-213: RIP, Summer 2015</a:t>
            </a:r>
          </a:p>
          <a:p>
            <a:endParaRPr lang="en-US" dirty="0" smtClean="0"/>
          </a:p>
          <a:p>
            <a:r>
              <a:rPr lang="en-US" dirty="0" smtClean="0"/>
              <a:t>x86-64</a:t>
            </a:r>
          </a:p>
          <a:p>
            <a:pPr lvl="1"/>
            <a:r>
              <a:rPr lang="en-US" dirty="0" smtClean="0"/>
              <a:t>The standard</a:t>
            </a:r>
          </a:p>
          <a:p>
            <a:pPr lvl="1"/>
            <a:r>
              <a:rPr lang="en-US" dirty="0" smtClean="0">
                <a:latin typeface="Courier New"/>
                <a:cs typeface="Courier New"/>
              </a:rPr>
              <a:t>shark&gt; </a:t>
            </a:r>
            <a:r>
              <a:rPr lang="en-US" dirty="0" err="1" smtClean="0">
                <a:latin typeface="Courier New"/>
                <a:cs typeface="Courier New"/>
              </a:rPr>
              <a:t>gcc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Courier New"/>
                <a:cs typeface="Courier New"/>
              </a:rPr>
              <a:t>hello.c</a:t>
            </a:r>
            <a:endParaRPr lang="en-US" dirty="0" smtClean="0">
              <a:latin typeface="Courier New"/>
              <a:cs typeface="Courier New"/>
            </a:endParaRPr>
          </a:p>
          <a:p>
            <a:pPr lvl="1"/>
            <a:r>
              <a:rPr lang="en-US" dirty="0" smtClean="0">
                <a:latin typeface="Courier New"/>
                <a:cs typeface="Courier New"/>
              </a:rPr>
              <a:t>shark&gt; </a:t>
            </a:r>
            <a:r>
              <a:rPr lang="en-US" dirty="0" err="1" smtClean="0">
                <a:latin typeface="Courier New"/>
                <a:cs typeface="Courier New"/>
              </a:rPr>
              <a:t>gcc</a:t>
            </a:r>
            <a:r>
              <a:rPr lang="en-US" dirty="0" smtClean="0">
                <a:latin typeface="Courier New"/>
                <a:cs typeface="Courier New"/>
              </a:rPr>
              <a:t> –m64 </a:t>
            </a:r>
            <a:r>
              <a:rPr lang="en-US" dirty="0" err="1" smtClean="0">
                <a:latin typeface="Courier New"/>
                <a:cs typeface="Courier New"/>
              </a:rPr>
              <a:t>hello.c</a:t>
            </a:r>
            <a:endParaRPr lang="en-US" dirty="0" smtClean="0">
              <a:latin typeface="Courier New"/>
              <a:cs typeface="Courier New"/>
            </a:endParaRPr>
          </a:p>
          <a:p>
            <a:endParaRPr lang="en-US" dirty="0" smtClean="0"/>
          </a:p>
          <a:p>
            <a:r>
              <a:rPr lang="en-US" dirty="0" smtClean="0"/>
              <a:t>Presentation</a:t>
            </a:r>
            <a:endParaRPr lang="en-US" dirty="0"/>
          </a:p>
          <a:p>
            <a:pPr lvl="1"/>
            <a:r>
              <a:rPr lang="en-US" dirty="0" smtClean="0"/>
              <a:t>Book covers x86-64</a:t>
            </a:r>
            <a:endParaRPr lang="en-US" dirty="0"/>
          </a:p>
          <a:p>
            <a:pPr lvl="1"/>
            <a:r>
              <a:rPr lang="en-US" dirty="0" smtClean="0"/>
              <a:t>Web aside on IA32</a:t>
            </a:r>
          </a:p>
          <a:p>
            <a:pPr lvl="1"/>
            <a:r>
              <a:rPr lang="en-US" dirty="0" smtClean="0"/>
              <a:t>We will only cover x86-64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20058</TotalTime>
  <Words>3222</Words>
  <Application>Microsoft Macintosh PowerPoint</Application>
  <PresentationFormat>On-screen Show (4:3)</PresentationFormat>
  <Paragraphs>798</Paragraphs>
  <Slides>44</Slides>
  <Notes>38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template2007</vt:lpstr>
      <vt:lpstr>Machine-Level Programming I: Basics  15-213/18-213: Introduction to Computer Systems  5th Lecture, Sep. 15, 2015</vt:lpstr>
      <vt:lpstr>Today: Machine Programming I: Basics</vt:lpstr>
      <vt:lpstr>Intel x86 Processors</vt:lpstr>
      <vt:lpstr>Intel x86 Evolution: Milestones</vt:lpstr>
      <vt:lpstr>Intel x86 Processors, cont.</vt:lpstr>
      <vt:lpstr>2015 State of the Art</vt:lpstr>
      <vt:lpstr>x86 Clones: Advanced Micro Devices (AMD)</vt:lpstr>
      <vt:lpstr>Intel’s 64-Bit History</vt:lpstr>
      <vt:lpstr>Our Coverage</vt:lpstr>
      <vt:lpstr>Today: Machine Programming I: Basics</vt:lpstr>
      <vt:lpstr>Definitions</vt:lpstr>
      <vt:lpstr>Assembly/Machine Code View</vt:lpstr>
      <vt:lpstr>Turning C into Object Code</vt:lpstr>
      <vt:lpstr>Compiling Into Assembly</vt:lpstr>
      <vt:lpstr>Assembly Characteristics: Data Types</vt:lpstr>
      <vt:lpstr>Assembly Characteristics: Operations</vt:lpstr>
      <vt:lpstr>Object Code</vt:lpstr>
      <vt:lpstr>Machine Instruction Example</vt:lpstr>
      <vt:lpstr>Disassembling Object Code</vt:lpstr>
      <vt:lpstr>Alternate Disassembly</vt:lpstr>
      <vt:lpstr>What Can be Disassembled?</vt:lpstr>
      <vt:lpstr>Today: Machine Programming I: Basics</vt:lpstr>
      <vt:lpstr>x86-64 Integer Registers</vt:lpstr>
      <vt:lpstr>Some History: IA32 Registers</vt:lpstr>
      <vt:lpstr>Moving Data</vt:lpstr>
      <vt:lpstr>movq Operand Combinations</vt:lpstr>
      <vt:lpstr>Simple Memory Addressing Modes</vt:lpstr>
      <vt:lpstr>Example of Simple Addressing Modes</vt:lpstr>
      <vt:lpstr>Understanding Swap()</vt:lpstr>
      <vt:lpstr>Understanding Swap()</vt:lpstr>
      <vt:lpstr>Understanding Swap()</vt:lpstr>
      <vt:lpstr>Understanding Swap()</vt:lpstr>
      <vt:lpstr>Understanding Swap()</vt:lpstr>
      <vt:lpstr>Understanding Swap()</vt:lpstr>
      <vt:lpstr>Simple Memory Addressing Modes</vt:lpstr>
      <vt:lpstr>Complete Memory Addressing Modes</vt:lpstr>
      <vt:lpstr>Address Computation Examples</vt:lpstr>
      <vt:lpstr>Today: Machine Programming I: Basics</vt:lpstr>
      <vt:lpstr>Address Computation Instruction</vt:lpstr>
      <vt:lpstr>Some Arithmetic Operations</vt:lpstr>
      <vt:lpstr>Some Arithmetic Operations</vt:lpstr>
      <vt:lpstr>Arithmetic Expression Example</vt:lpstr>
      <vt:lpstr>Understanding Arithmetic Expression Example</vt:lpstr>
      <vt:lpstr>Machine Programming I: Summary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  -  Introduction to Computer Systems 15-213/18-213 </dc:title>
  <dc:subject/>
  <dc:creator>Markus Pueschel</dc:creator>
  <cp:keywords/>
  <dc:description/>
  <cp:lastModifiedBy>Randal Bryant</cp:lastModifiedBy>
  <cp:revision>660</cp:revision>
  <cp:lastPrinted>2011-09-12T20:37:42Z</cp:lastPrinted>
  <dcterms:created xsi:type="dcterms:W3CDTF">2012-09-11T15:51:41Z</dcterms:created>
  <dcterms:modified xsi:type="dcterms:W3CDTF">2015-09-15T15:26:23Z</dcterms:modified>
  <cp:category/>
</cp:coreProperties>
</file>