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732" r:id="rId5"/>
  </p:sldMasterIdLst>
  <p:notesMasterIdLst>
    <p:notesMasterId r:id="rId46"/>
  </p:notesMasterIdLst>
  <p:handoutMasterIdLst>
    <p:handoutMasterId r:id="rId47"/>
  </p:handoutMasterIdLst>
  <p:sldIdLst>
    <p:sldId id="29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99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2" r:id="rId39"/>
    <p:sldId id="293" r:id="rId40"/>
    <p:sldId id="300" r:id="rId41"/>
    <p:sldId id="301" r:id="rId42"/>
    <p:sldId id="302" r:id="rId43"/>
    <p:sldId id="303" r:id="rId44"/>
    <p:sldId id="277" r:id="rId4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2721" autoAdjust="0"/>
  </p:normalViewPr>
  <p:slideViewPr>
    <p:cSldViewPr>
      <p:cViewPr varScale="1">
        <p:scale>
          <a:sx n="118" d="100"/>
          <a:sy n="118" d="100"/>
        </p:scale>
        <p:origin x="2024" y="200"/>
      </p:cViewPr>
      <p:guideLst>
        <p:guide orient="horz" pos="3648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C02A0-2CB8-F64C-87A7-A5563D28AA9B}" type="datetimeFigureOut">
              <a:rPr lang="en-US" smtClean="0"/>
              <a:pPr/>
              <a:t>9/2/22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85E4B-77DA-1E4C-9EDA-713D746B90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7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872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4319642" cy="75341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 </a:t>
            </a:r>
          </a:p>
          <a:p>
            <a:pPr algn="l">
              <a:spcBef>
                <a:spcPts val="475"/>
              </a:spcBef>
            </a:pPr>
            <a:r>
              <a:rPr lang="en-US" sz="20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Randal E. Bryant </a:t>
            </a:r>
            <a:r>
              <a:rPr lang="en-US" sz="20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and David R.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O’Hallaron</a:t>
            </a:r>
            <a:endParaRPr lang="en-US" sz="20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>
                <a:latin typeface="+mn-lt"/>
              </a:rPr>
              <a:t>Floating Point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</a:t>
            </a:r>
            <a:br>
              <a:rPr lang="en-US" b="0" dirty="0"/>
            </a:br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b="0" dirty="0"/>
              <a:t> Lecture, Sep. 10, 2015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Precision options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177565"/>
              </p:ext>
            </p:extLst>
          </p:nvPr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649278"/>
              </p:ext>
            </p:extLst>
          </p:nvPr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691200"/>
              </p:ext>
            </p:extLst>
          </p:nvPr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“Normalized”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When: exp ≠ 000…0 and exp ≠ 111…1</a:t>
            </a:r>
          </a:p>
          <a:p>
            <a:endParaRPr lang="en-US" dirty="0"/>
          </a:p>
          <a:p>
            <a:r>
              <a:rPr lang="en-US" dirty="0"/>
              <a:t>Exponent coded as a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exp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r>
              <a:rPr lang="en-US" dirty="0">
                <a:latin typeface="Calibri"/>
                <a:cs typeface="Calibri"/>
              </a:rPr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1.xxx…x</a:t>
            </a:r>
            <a:r>
              <a:rPr lang="en-US" baseline="-6000" dirty="0">
                <a:latin typeface="Calibri"/>
                <a:ea typeface="Monaco" charset="0"/>
                <a:cs typeface="Calibri"/>
                <a:sym typeface="Monaco" charset="0"/>
              </a:rPr>
              <a:t>2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xxx…x</a:t>
            </a:r>
            <a:r>
              <a:rPr lang="en-US" dirty="0">
                <a:latin typeface="Calibri"/>
                <a:cs typeface="Calibri"/>
              </a:rPr>
              <a:t>: bits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Minimum when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=000…0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1.0)</a:t>
            </a:r>
          </a:p>
          <a:p>
            <a:pPr marL="552450" lvl="1"/>
            <a:r>
              <a:rPr lang="en-US" dirty="0">
                <a:latin typeface="Calibri"/>
                <a:cs typeface="Calibri"/>
              </a:rPr>
              <a:t>Maximum when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=111…1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6858000" y="533400"/>
            <a:ext cx="194416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4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 dirty="0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Value: </a:t>
            </a:r>
            <a:r>
              <a:rPr lang="en-US" sz="1800" dirty="0">
                <a:latin typeface="Courier New"/>
                <a:cs typeface="Courier New"/>
              </a:rPr>
              <a:t>float F = 15213.0;</a:t>
            </a:r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/>
              <a:t>                     </a:t>
            </a:r>
            <a:r>
              <a:rPr lang="en-US" sz="1800" b="0" dirty="0"/>
              <a:t>= 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x 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 </a:t>
            </a:r>
            <a:r>
              <a:rPr lang="en-US" sz="1800" b="1" u="sng" dirty="0">
                <a:latin typeface="Courier New" pitchFamily="49" charset="0"/>
              </a:rPr>
              <a:t>1101101101101</a:t>
            </a:r>
            <a:r>
              <a:rPr lang="en-US" sz="1800" b="1" dirty="0">
                <a:latin typeface="Courier New" pitchFamily="49" charset="0"/>
              </a:rPr>
              <a:t>0000000000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Exponent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E	</a:t>
            </a:r>
            <a:r>
              <a:rPr lang="en-US" sz="1800" dirty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Bias</a:t>
            </a:r>
            <a:r>
              <a:rPr lang="en-US" sz="1800" dirty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Exp</a:t>
            </a:r>
            <a:r>
              <a:rPr lang="en-US" sz="1800" dirty="0"/>
              <a:t> 	= 	140 	=	</a:t>
            </a:r>
            <a:r>
              <a:rPr lang="en-US" sz="1800" b="1" dirty="0">
                <a:latin typeface="Courier New" pitchFamily="49" charset="0"/>
              </a:rPr>
              <a:t>10001100</a:t>
            </a:r>
            <a:r>
              <a:rPr lang="en-US" sz="1800" b="1" baseline="-25000" dirty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/>
              <a:t>Result:</a:t>
            </a:r>
            <a:br>
              <a:rPr lang="en-US" sz="2000" dirty="0"/>
            </a:br>
            <a:br>
              <a:rPr lang="en-US" sz="2000" dirty="0"/>
            </a:br>
            <a:r>
              <a:rPr lang="en-US" sz="2800" dirty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625" y="6172200"/>
            <a:ext cx="369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3971" y="6172200"/>
            <a:ext cx="738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8452" y="6172200"/>
            <a:ext cx="923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0" y="540603"/>
            <a:ext cx="2132765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Denormalized</a:t>
            </a:r>
            <a:r>
              <a:rPr lang="en-US" dirty="0"/>
              <a:t>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exp = 000…0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1 – Bias (instead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Numbers closest to 0.0</a:t>
            </a:r>
          </a:p>
          <a:p>
            <a:pPr marL="838200" lvl="2"/>
            <a:r>
              <a:rPr lang="en-US" dirty="0" err="1"/>
              <a:t>Equispaced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938851" y="540603"/>
            <a:ext cx="197106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Represents value </a:t>
            </a:r>
            <a:r>
              <a:rPr lang="en-US" sz="2400" dirty="0">
                <a:sym typeface="Symbol"/>
              </a:rPr>
              <a:t></a:t>
            </a:r>
            <a:r>
              <a:rPr lang="en-US" dirty="0"/>
              <a:t> 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,  1.0/−0.0 = −</a:t>
            </a:r>
            <a:r>
              <a:rPr lang="en-US" dirty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−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>
                <a:ea typeface="Apple Symbols" charset="0"/>
                <a:cs typeface="Apple Symbols" charset="0"/>
              </a:rPr>
              <a:t> 0</a:t>
            </a:r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+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−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753814"/>
              </p:ext>
            </p:extLst>
          </p:nvPr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1242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8194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1242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77000" y="540603"/>
            <a:ext cx="2419463" cy="1200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n: E = </a:t>
            </a:r>
            <a:r>
              <a:rPr lang="en-US" sz="24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d: E</a:t>
            </a:r>
            <a:r>
              <a:rPr lang="en-US" sz="2400" dirty="0"/>
              <a:t> =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848600" imgH="952500" progId="Excel.Sheet.8">
                  <p:embed/>
                </p:oleObj>
              </mc:Choice>
              <mc:Fallback>
                <p:oleObj name="Worksheet" r:id="rId2" imgW="7848600" imgH="9525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26717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/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/>
              <a:t>Summary</a:t>
            </a: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558112"/>
              </p:ext>
            </p:extLst>
          </p:nvPr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848600" imgH="965200" progId="Excel.Sheet.8">
                  <p:embed/>
                </p:oleObj>
              </mc:Choice>
              <mc:Fallback>
                <p:oleObj name="Worksheet" r:id="rId2" imgW="7848600" imgH="9652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Properties of </a:t>
            </a:r>
            <a:r>
              <a:rPr lang="en-US"/>
              <a:t>the IEEE Encoding</a:t>
            </a:r>
            <a:endParaRPr lang="en-US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−0 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(−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(+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 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Decimal 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/>
              <a:t>	7.8949999	7.89	(Less than half way)</a:t>
            </a:r>
          </a:p>
          <a:p>
            <a:pPr marL="838200" lvl="2">
              <a:buNone/>
            </a:pPr>
            <a:r>
              <a:rPr lang="en-US" dirty="0"/>
              <a:t>	7.8950001	7.90	(Greater than half way)</a:t>
            </a:r>
          </a:p>
          <a:p>
            <a:pPr marL="838200" lvl="2">
              <a:buNone/>
            </a:pPr>
            <a:r>
              <a:rPr lang="en-US" dirty="0"/>
              <a:t>	7.8950000	7.90	(Half way—round up)</a:t>
            </a:r>
          </a:p>
          <a:p>
            <a:pPr marL="838200" lvl="2">
              <a:buNone/>
            </a:pPr>
            <a:r>
              <a:rPr lang="en-US" dirty="0"/>
              <a:t>	7.8850000	7.88	(Half way—round down)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endParaRPr lang="en-US" b="1" dirty="0">
              <a:latin typeface="Courier New"/>
              <a:cs typeface="Courier New"/>
            </a:endParaRP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100…</a:t>
            </a:r>
            <a:r>
              <a:rPr lang="en-US" sz="1800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</a:endParaRPr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x 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800" y="1524000"/>
            <a:ext cx="344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Get binary points lined up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Properties of FP Add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to those of </a:t>
            </a:r>
            <a:r>
              <a:rPr lang="en-US" dirty="0" err="1"/>
              <a:t>Abelian</a:t>
            </a:r>
            <a:r>
              <a:rPr lang="en-US" dirty="0"/>
              <a:t> Group</a:t>
            </a:r>
          </a:p>
          <a:p>
            <a:pPr lvl="1"/>
            <a:r>
              <a:rPr lang="en-US" dirty="0"/>
              <a:t>Closed under addition?			</a:t>
            </a:r>
          </a:p>
          <a:p>
            <a:pPr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lvl="1"/>
            <a:r>
              <a:rPr lang="en-US" dirty="0"/>
              <a:t>Commutative? </a:t>
            </a:r>
          </a:p>
          <a:p>
            <a:pPr lvl="1"/>
            <a:r>
              <a:rPr lang="en-US" dirty="0"/>
              <a:t>Associative?</a:t>
            </a:r>
          </a:p>
          <a:p>
            <a:pPr lvl="2"/>
            <a:r>
              <a:rPr lang="en-US" dirty="0"/>
              <a:t>Overflow and inexactness of rounding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(3.14+1e10)-1e10 = 0, 3.14+(1e10-1e10) = 3.14</a:t>
            </a:r>
          </a:p>
          <a:p>
            <a:pPr lvl="1"/>
            <a:r>
              <a:rPr lang="en-US" dirty="0"/>
              <a:t>0 is additive identity? </a:t>
            </a:r>
          </a:p>
          <a:p>
            <a:pPr lvl="1"/>
            <a:r>
              <a:rPr lang="en-US" dirty="0"/>
              <a:t>Every element has additive inverse?</a:t>
            </a:r>
          </a:p>
          <a:p>
            <a:pPr lvl="2"/>
            <a:r>
              <a:rPr lang="en-US" dirty="0"/>
              <a:t>Yes, except for infinities &amp; </a:t>
            </a:r>
            <a:r>
              <a:rPr lang="en-US" dirty="0" err="1"/>
              <a:t>NaNs</a:t>
            </a:r>
            <a:endParaRPr lang="en-US" dirty="0"/>
          </a:p>
          <a:p>
            <a:r>
              <a:rPr lang="en-US" dirty="0"/>
              <a:t>Monotonicity</a:t>
            </a:r>
          </a:p>
          <a:p>
            <a:pPr lvl="1"/>
            <a:r>
              <a:rPr lang="en-US" dirty="0"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sym typeface="Calibri Italic" charset="0"/>
              </a:rPr>
              <a:t>b</a:t>
            </a:r>
            <a:r>
              <a:rPr lang="en-US" dirty="0"/>
              <a:t> ⇒ </a:t>
            </a:r>
            <a:r>
              <a:rPr lang="en-US" dirty="0" err="1">
                <a:sym typeface="Calibri Italic" charset="0"/>
              </a:rPr>
              <a:t>a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 err="1">
                <a:sym typeface="Calibri Italic" charset="0"/>
              </a:rPr>
              <a:t>b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86400" y="43434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86400" y="47244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86400" y="55626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1011.101</a:t>
            </a:r>
            <a:r>
              <a:rPr lang="en-US" baseline="-25000" dirty="0"/>
              <a:t>2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dirty="0"/>
              <a:t>Ex: </a:t>
            </a:r>
            <a:r>
              <a:rPr lang="en-US" dirty="0">
                <a:latin typeface="Courier New"/>
              </a:rPr>
              <a:t>(1e20*1e20)*1e-20</a:t>
            </a:r>
            <a:r>
              <a:rPr lang="en-US" dirty="0"/>
              <a:t>= </a:t>
            </a:r>
            <a:r>
              <a:rPr lang="en-US" dirty="0" err="1">
                <a:latin typeface="Courier New"/>
                <a:cs typeface="Courier New"/>
              </a:rPr>
              <a:t>inf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1e20*(1e20*1e-20)</a:t>
            </a:r>
            <a:r>
              <a:rPr lang="en-US" dirty="0"/>
              <a:t>= </a:t>
            </a:r>
            <a:r>
              <a:rPr lang="en-US" dirty="0">
                <a:latin typeface="Courier New"/>
                <a:cs typeface="Courier New"/>
              </a:rPr>
              <a:t>1e20</a:t>
            </a: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dirty="0">
                <a:latin typeface="Courier New"/>
                <a:cs typeface="Courier New"/>
              </a:rPr>
              <a:t>1e20*(1e20-1e20)</a:t>
            </a:r>
            <a:r>
              <a:rPr lang="en-US" dirty="0"/>
              <a:t>= </a:t>
            </a:r>
            <a:r>
              <a:rPr lang="en-US" dirty="0">
                <a:latin typeface="Courier New"/>
                <a:cs typeface="Courier New"/>
              </a:rPr>
              <a:t>0.0</a:t>
            </a:r>
            <a:r>
              <a:rPr lang="en-US" dirty="0"/>
              <a:t>,  </a:t>
            </a:r>
            <a:r>
              <a:rPr lang="en-US" dirty="0">
                <a:latin typeface="Courier New"/>
                <a:cs typeface="Courier New"/>
              </a:rPr>
              <a:t>1e20*1e20 – 1e20*1e20 </a:t>
            </a:r>
            <a:r>
              <a:rPr lang="en-US" dirty="0"/>
              <a:t>= </a:t>
            </a:r>
            <a:r>
              <a:rPr lang="en-US" dirty="0" err="1">
                <a:latin typeface="Courier New"/>
                <a:cs typeface="Courier New"/>
              </a:rPr>
              <a:t>NaN</a:t>
            </a:r>
            <a:endParaRPr lang="en-US" dirty="0">
              <a:latin typeface="Courier New"/>
              <a:cs typeface="Courier New"/>
            </a:endParaRPr>
          </a:p>
          <a:p>
            <a:pPr marL="431800" indent="-342900"/>
            <a:r>
              <a:rPr lang="en-US" dirty="0"/>
              <a:t>Monotonicity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39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3963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3963" y="39751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43434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24600" y="5791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 Guarantees Two Levels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	single precision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 dirty="0"/>
              <a:t>Conversions/Casting</a:t>
            </a:r>
          </a:p>
          <a:p>
            <a:pPr marL="317500" lvl="1" indent="0"/>
            <a:r>
              <a:rPr lang="en-US" dirty="0"/>
              <a:t> Casting between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and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changes bit representation</a:t>
            </a:r>
          </a:p>
          <a:p>
            <a:pPr marL="317500" lvl="1" indent="0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/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 →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 dirty="0"/>
          </a:p>
          <a:p>
            <a:pPr marL="838200" lvl="2"/>
            <a:r>
              <a:rPr lang="en-US" dirty="0"/>
              <a:t>Truncates fractional part</a:t>
            </a:r>
          </a:p>
          <a:p>
            <a:pPr marL="838200" lvl="2"/>
            <a:r>
              <a:rPr lang="en-US" dirty="0"/>
              <a:t>Like rounding toward zero</a:t>
            </a:r>
          </a:p>
          <a:p>
            <a:pPr marL="838200" lvl="2"/>
            <a:r>
              <a:rPr lang="en-US" dirty="0"/>
              <a:t>Not defined when out of range or </a:t>
            </a:r>
            <a:r>
              <a:rPr lang="en-US" dirty="0" err="1"/>
              <a:t>NaN</a:t>
            </a:r>
            <a:r>
              <a:rPr lang="en-US" dirty="0"/>
              <a:t>: Generally sets to </a:t>
            </a:r>
            <a:r>
              <a:rPr lang="en-US" dirty="0" err="1"/>
              <a:t>TMin</a:t>
            </a:r>
            <a:endParaRPr lang="en-US" dirty="0"/>
          </a:p>
          <a:p>
            <a:pPr marL="317500" lvl="1" indent="0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→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 dirty="0"/>
          </a:p>
          <a:p>
            <a:pPr marL="838200" lvl="2"/>
            <a:r>
              <a:rPr lang="en-US" dirty="0"/>
              <a:t>Exact conversion, as long as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has ≤ 53 bit word size</a:t>
            </a:r>
          </a:p>
          <a:p>
            <a:pPr marL="317500" lvl="1" indent="0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 →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 dirty="0"/>
          </a:p>
          <a:p>
            <a:pPr marL="838200" lvl="2"/>
            <a:r>
              <a:rPr lang="en-US" dirty="0"/>
              <a:t>Will round according to rounding mode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)(float)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x == 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)(double) x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 == (float)(double) f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== (double)(float) d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 == -(-f);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2/3 == 2/3.0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&lt; 0.0	 ⇒ 	((d*2) &lt; 0.0)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&gt; f	 ⇒ 	-f &gt; -d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 * d &gt;= 0.0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d+f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x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float f = …;</a:t>
            </a:r>
            <a:endParaRPr lang="en-US" sz="24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Additional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17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19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138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63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829690"/>
              </p:ext>
            </p:extLst>
          </p:nvPr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356540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00001101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1.1010000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00010011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1.0011000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1.0001010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00111111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1.1111100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861857"/>
              </p:ext>
            </p:extLst>
          </p:nvPr>
        </p:nvGraphicFramePr>
        <p:xfrm>
          <a:off x="4279900" y="635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016756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1.101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17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010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19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110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1.010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1.000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011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 63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1.111</a:t>
            </a:r>
            <a:r>
              <a:rPr lang="en-US" sz="1800" b="1" dirty="0">
                <a:solidFill>
                  <a:srgbClr val="980002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1100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111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Y</a:t>
            </a:r>
            <a:r>
              <a:rPr lang="en-US" sz="1800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sz="1800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endParaRPr lang="en-US" sz="1800" b="1" dirty="0">
              <a:latin typeface="Courier New"/>
              <a:cs typeface="Courier New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45618" y="698500"/>
            <a:ext cx="2570340" cy="630942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1.BBG</a:t>
            </a:r>
            <a:r>
              <a:rPr lang="en-US" sz="3600" b="1" dirty="0">
                <a:solidFill>
                  <a:srgbClr val="CC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3943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128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128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1.101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16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19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1.010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20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138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1.001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7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144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 63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10.000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5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1.000/6</a:t>
            </a:r>
            <a:r>
              <a:rPr lang="en-US" b="1" dirty="0">
                <a:latin typeface="Courier New"/>
                <a:cs typeface="Courier New"/>
                <a:sym typeface="Monaco" charset="0"/>
              </a:rPr>
              <a:t>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 64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2521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005844"/>
              </p:ext>
            </p:extLst>
          </p:nvPr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83" name="Rectangle 95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384" name="Rectangle 96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5 3/4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101.11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2 7/8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10.111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Monaco" charset="0"/>
              </a:rPr>
              <a:t>1 7/16</a:t>
            </a: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b="1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1.0111</a:t>
            </a:r>
            <a:r>
              <a:rPr lang="en-US" sz="2000" b="1" baseline="-6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b="1" dirty="0">
              <a:solidFill>
                <a:schemeClr val="tx1"/>
              </a:solidFill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 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 lvl="4">
              <a:tabLst>
                <a:tab pos="1828800" algn="l"/>
              </a:tabLst>
            </a:pPr>
            <a:endParaRPr lang="en-US" sz="200" dirty="0"/>
          </a:p>
          <a:p>
            <a:pPr lvl="1">
              <a:tabLst>
                <a:tab pos="1828800" algn="l"/>
              </a:tabLst>
            </a:pPr>
            <a:r>
              <a:rPr lang="en-US" dirty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1/3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0.0101010101[01]…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1/5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1/10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b="1" baseline="-6000" dirty="0">
              <a:latin typeface="Courier New"/>
              <a:cs typeface="Courier New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Just one setting of binary point within the </a:t>
            </a:r>
            <a:r>
              <a:rPr lang="en-US" i="1" dirty="0"/>
              <a:t>w </a:t>
            </a:r>
            <a:r>
              <a:rPr lang="en-US" dirty="0"/>
              <a:t>bits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Limited range of numbers (very small values?  very large?)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Numerical Form: </a:t>
            </a:r>
            <a:br>
              <a:rPr lang="en-US" dirty="0"/>
            </a:br>
            <a:r>
              <a:rPr lang="en-US" dirty="0"/>
              <a:t>			(–1)</a:t>
            </a:r>
            <a:r>
              <a:rPr lang="en-US" baseline="32000" dirty="0"/>
              <a:t>s</a:t>
            </a:r>
            <a:r>
              <a:rPr lang="en-US" dirty="0"/>
              <a:t>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2</a:t>
            </a:r>
            <a:r>
              <a:rPr lang="en-US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dirty="0"/>
              <a:t> determines whether number is negative or positive</a:t>
            </a:r>
          </a:p>
          <a:p>
            <a:pPr marL="552450" lvl="1"/>
            <a:r>
              <a:rPr lang="en-US" dirty="0" err="1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normally a fractional value in range [1.0,2.0).</a:t>
            </a:r>
          </a:p>
          <a:p>
            <a:pPr marL="552450" lvl="1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 dirty="0"/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weights value by power of two</a:t>
            </a:r>
          </a:p>
          <a:p>
            <a:endParaRPr lang="en-US" dirty="0"/>
          </a:p>
          <a:p>
            <a:r>
              <a:rPr lang="en-US" dirty="0"/>
              <a:t>Encoding</a:t>
            </a:r>
          </a:p>
          <a:p>
            <a:pPr marL="552450" lvl="1"/>
            <a:r>
              <a:rPr lang="en-US" dirty="0"/>
              <a:t>MSB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 dirty="0"/>
              <a:t> is sign bit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 dirty="0"/>
          </a:p>
          <a:p>
            <a:pPr marL="552450" lvl="1"/>
            <a:r>
              <a:rPr lang="en-US" dirty="0" err="1">
                <a:latin typeface="+mn-lt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>
                <a:latin typeface="+mn-lt"/>
              </a:rPr>
              <a:t> </a:t>
            </a:r>
            <a:r>
              <a:rPr lang="en-US" dirty="0"/>
              <a:t>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(but is not equal to E)</a:t>
            </a:r>
          </a:p>
          <a:p>
            <a:pPr marL="552450" lvl="1"/>
            <a:r>
              <a:rPr lang="en-US" dirty="0" err="1">
                <a:latin typeface="+mn-lt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/>
              <a:t> field encodes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737174"/>
              </p:ext>
            </p:extLst>
          </p:nvPr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Pages>0</Pages>
  <Words>2943</Words>
  <Characters>0</Characters>
  <Application>Microsoft Macintosh PowerPoint</Application>
  <PresentationFormat>On-screen Show (4:3)</PresentationFormat>
  <Lines>0</Lines>
  <Paragraphs>577</Paragraphs>
  <Slides>40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17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63" baseType="lpstr">
      <vt:lpstr>Arial</vt:lpstr>
      <vt:lpstr>Arial Narrow</vt:lpstr>
      <vt:lpstr>Arial Narrow Bold</vt:lpstr>
      <vt:lpstr>Arial Narrow Bold Italic</vt:lpstr>
      <vt:lpstr>Calibri</vt:lpstr>
      <vt:lpstr>Calibri Bold</vt:lpstr>
      <vt:lpstr>Calibri Bold Italic</vt:lpstr>
      <vt:lpstr>Calibri Italic</vt:lpstr>
      <vt:lpstr>Courier New</vt:lpstr>
      <vt:lpstr>Courier New Bold</vt:lpstr>
      <vt:lpstr>Gill Sans</vt:lpstr>
      <vt:lpstr>Helvetica</vt:lpstr>
      <vt:lpstr>Monaco</vt:lpstr>
      <vt:lpstr>Times</vt:lpstr>
      <vt:lpstr>Times New Roman</vt:lpstr>
      <vt:lpstr>Wingdings</vt:lpstr>
      <vt:lpstr>Wingdings 2</vt:lpstr>
      <vt:lpstr>Title Slide</vt:lpstr>
      <vt:lpstr>Title and Content</vt:lpstr>
      <vt:lpstr>Title and Content: Build</vt:lpstr>
      <vt:lpstr>Title Only</vt:lpstr>
      <vt:lpstr>template2007</vt:lpstr>
      <vt:lpstr>Worksheet</vt:lpstr>
      <vt:lpstr>Floating Point  15-213: Introduction to Computer Systems 4th Lecture, Sep. 10, 2015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 options</vt:lpstr>
      <vt:lpstr>“Normalized”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Special Properties of the IEEE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Mathematical Properties of FP Add</vt:lpstr>
      <vt:lpstr>Mathematical Properties of FP Mult</vt:lpstr>
      <vt:lpstr>Today: Floating Point</vt:lpstr>
      <vt:lpstr>Floating Point in C</vt:lpstr>
      <vt:lpstr>Floating Point Puzzles</vt:lpstr>
      <vt:lpstr>Summary</vt:lpstr>
      <vt:lpstr>Additional Slides</vt:lpstr>
      <vt:lpstr>Creating Floating Point Number</vt:lpstr>
      <vt:lpstr>Normalize</vt:lpstr>
      <vt:lpstr>Rounding</vt:lpstr>
      <vt:lpstr>Postnormalize</vt:lpstr>
      <vt:lpstr>Interesting Numbers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Randal Bryant</cp:lastModifiedBy>
  <cp:revision>55</cp:revision>
  <cp:lastPrinted>2012-09-05T04:08:39Z</cp:lastPrinted>
  <dcterms:created xsi:type="dcterms:W3CDTF">2012-09-06T15:16:51Z</dcterms:created>
  <dcterms:modified xsi:type="dcterms:W3CDTF">2022-09-02T19:01:27Z</dcterms:modified>
</cp:coreProperties>
</file>