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embeddings/oleObject3.bin" ContentType="application/vnd.openxmlformats-officedocument.oleObject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embeddings/oleObject4.bin" ContentType="application/vnd.openxmlformats-officedocument.oleObject"/>
  <Override PartName="/ppt/notesSlides/notesSlide51.xml" ContentType="application/vnd.openxmlformats-officedocument.presentationml.notesSlide+xml"/>
  <Override PartName="/ppt/embeddings/oleObject5.bin" ContentType="application/vnd.openxmlformats-officedocument.oleObject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91"/>
  </p:notesMasterIdLst>
  <p:handoutMasterIdLst>
    <p:handoutMasterId r:id="rId92"/>
  </p:handoutMasterIdLst>
  <p:sldIdLst>
    <p:sldId id="542" r:id="rId4"/>
    <p:sldId id="681" r:id="rId5"/>
    <p:sldId id="692" r:id="rId6"/>
    <p:sldId id="706" r:id="rId7"/>
    <p:sldId id="658" r:id="rId8"/>
    <p:sldId id="690" r:id="rId9"/>
    <p:sldId id="683" r:id="rId10"/>
    <p:sldId id="671" r:id="rId11"/>
    <p:sldId id="673" r:id="rId12"/>
    <p:sldId id="674" r:id="rId13"/>
    <p:sldId id="675" r:id="rId14"/>
    <p:sldId id="676" r:id="rId15"/>
    <p:sldId id="691" r:id="rId16"/>
    <p:sldId id="677" r:id="rId17"/>
    <p:sldId id="684" r:id="rId18"/>
    <p:sldId id="591" r:id="rId19"/>
    <p:sldId id="592" r:id="rId20"/>
    <p:sldId id="593" r:id="rId21"/>
    <p:sldId id="594" r:id="rId22"/>
    <p:sldId id="595" r:id="rId23"/>
    <p:sldId id="685" r:id="rId24"/>
    <p:sldId id="596" r:id="rId25"/>
    <p:sldId id="597" r:id="rId26"/>
    <p:sldId id="645" r:id="rId27"/>
    <p:sldId id="599" r:id="rId28"/>
    <p:sldId id="602" r:id="rId29"/>
    <p:sldId id="600" r:id="rId30"/>
    <p:sldId id="601" r:id="rId31"/>
    <p:sldId id="648" r:id="rId32"/>
    <p:sldId id="686" r:id="rId33"/>
    <p:sldId id="606" r:id="rId34"/>
    <p:sldId id="607" r:id="rId35"/>
    <p:sldId id="649" r:id="rId36"/>
    <p:sldId id="687" r:id="rId37"/>
    <p:sldId id="611" r:id="rId38"/>
    <p:sldId id="612" r:id="rId39"/>
    <p:sldId id="613" r:id="rId40"/>
    <p:sldId id="615" r:id="rId41"/>
    <p:sldId id="616" r:id="rId42"/>
    <p:sldId id="617" r:id="rId43"/>
    <p:sldId id="620" r:id="rId44"/>
    <p:sldId id="621" r:id="rId45"/>
    <p:sldId id="625" r:id="rId46"/>
    <p:sldId id="626" r:id="rId47"/>
    <p:sldId id="628" r:id="rId48"/>
    <p:sldId id="689" r:id="rId49"/>
    <p:sldId id="651" r:id="rId50"/>
    <p:sldId id="650" r:id="rId51"/>
    <p:sldId id="707" r:id="rId52"/>
    <p:sldId id="708" r:id="rId53"/>
    <p:sldId id="688" r:id="rId54"/>
    <p:sldId id="659" r:id="rId55"/>
    <p:sldId id="703" r:id="rId56"/>
    <p:sldId id="661" r:id="rId57"/>
    <p:sldId id="709" r:id="rId58"/>
    <p:sldId id="704" r:id="rId59"/>
    <p:sldId id="664" r:id="rId60"/>
    <p:sldId id="668" r:id="rId61"/>
    <p:sldId id="666" r:id="rId62"/>
    <p:sldId id="667" r:id="rId63"/>
    <p:sldId id="669" r:id="rId64"/>
    <p:sldId id="705" r:id="rId65"/>
    <p:sldId id="636" r:id="rId66"/>
    <p:sldId id="644" r:id="rId67"/>
    <p:sldId id="672" r:id="rId68"/>
    <p:sldId id="693" r:id="rId69"/>
    <p:sldId id="694" r:id="rId70"/>
    <p:sldId id="695" r:id="rId71"/>
    <p:sldId id="696" r:id="rId72"/>
    <p:sldId id="614" r:id="rId73"/>
    <p:sldId id="619" r:id="rId74"/>
    <p:sldId id="697" r:id="rId75"/>
    <p:sldId id="698" r:id="rId76"/>
    <p:sldId id="699" r:id="rId77"/>
    <p:sldId id="700" r:id="rId78"/>
    <p:sldId id="701" r:id="rId79"/>
    <p:sldId id="702" r:id="rId80"/>
    <p:sldId id="627" r:id="rId81"/>
    <p:sldId id="629" r:id="rId82"/>
    <p:sldId id="630" r:id="rId83"/>
    <p:sldId id="631" r:id="rId84"/>
    <p:sldId id="632" r:id="rId85"/>
    <p:sldId id="633" r:id="rId86"/>
    <p:sldId id="652" r:id="rId87"/>
    <p:sldId id="634" r:id="rId88"/>
    <p:sldId id="635" r:id="rId89"/>
    <p:sldId id="665" r:id="rId90"/>
  </p:sldIdLst>
  <p:sldSz cx="9144000" cy="6858000" type="screen4x3"/>
  <p:notesSz cx="7302500" cy="9586913"/>
  <p:custDataLst>
    <p:tags r:id="rId9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6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-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64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90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2" Type="http://schemas.openxmlformats.org/officeDocument/2006/relationships/handoutMaster" Target="handoutMasters/handoutMaster1.xml"/><Relationship Id="rId93" Type="http://schemas.openxmlformats.org/officeDocument/2006/relationships/printerSettings" Target="printerSettings/printerSettings1.bin"/><Relationship Id="rId94" Type="http://schemas.openxmlformats.org/officeDocument/2006/relationships/tags" Target="tags/tag1.xml"/><Relationship Id="rId95" Type="http://schemas.openxmlformats.org/officeDocument/2006/relationships/presProps" Target="presProps.xml"/><Relationship Id="rId96" Type="http://schemas.openxmlformats.org/officeDocument/2006/relationships/viewProps" Target="viewProps.xml"/><Relationship Id="rId97" Type="http://schemas.openxmlformats.org/officeDocument/2006/relationships/theme" Target="theme/theme1.xml"/><Relationship Id="rId98" Type="http://schemas.openxmlformats.org/officeDocument/2006/relationships/tableStyles" Target="tableStyle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slide" Target="slides/slide84.xml"/><Relationship Id="rId88" Type="http://schemas.openxmlformats.org/officeDocument/2006/relationships/slide" Target="slides/slide85.xml"/><Relationship Id="rId89" Type="http://schemas.openxmlformats.org/officeDocument/2006/relationships/slide" Target="slides/slide8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48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8" Type="http://schemas.openxmlformats.org/officeDocument/2006/relationships/oleObject" Target="../embeddings/Microsoft_Word_97_-_2004_Document1.doc"/><Relationship Id="rId9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Microsoft_Word_97_-_2004_Document2.doc"/><Relationship Id="rId5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Microsoft_Word_97_-_2004_Document3.doc"/><Relationship Id="rId5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Microsoft_Word_97_-_2004_Document4.doc"/><Relationship Id="rId5" Type="http://schemas.openxmlformats.org/officeDocument/2006/relationships/image" Target="../media/image10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Microsoft_Excel_97_-_2004_Worksheet5.xls"/><Relationship Id="rId5" Type="http://schemas.openxmlformats.org/officeDocument/2006/relationships/image" Target="../media/image11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Microsoft_Excel_97_-_2004_Worksheet6.xls"/><Relationship Id="rId5" Type="http://schemas.openxmlformats.org/officeDocument/2006/relationships/image" Target="../media/image12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4" Type="http://schemas.openxmlformats.org/officeDocument/2006/relationships/oleObject" Target="../embeddings/Microsoft_Excel_97_-_2004_Worksheet7.xls"/><Relationship Id="rId5" Type="http://schemas.openxmlformats.org/officeDocument/2006/relationships/image" Target="../media/image13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4" Type="http://schemas.openxmlformats.org/officeDocument/2006/relationships/oleObject" Target="../embeddings/Microsoft_Word_97_-_2004_Document8.doc"/><Relationship Id="rId5" Type="http://schemas.openxmlformats.org/officeDocument/2006/relationships/image" Target="../media/image14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5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6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7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4" Type="http://schemas.openxmlformats.org/officeDocument/2006/relationships/oleObject" Target="../embeddings/Microsoft_Word_97_-_2004_Document9.doc"/><Relationship Id="rId5" Type="http://schemas.openxmlformats.org/officeDocument/2006/relationships/image" Target="../media/image18.emf"/><Relationship Id="rId6" Type="http://schemas.openxmlformats.org/officeDocument/2006/relationships/oleObject" Target="../embeddings/Microsoft_Word_97_-_2004_Document10.doc"/><Relationship Id="rId7" Type="http://schemas.openxmlformats.org/officeDocument/2006/relationships/image" Target="../media/image19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4" Type="http://schemas.openxmlformats.org/officeDocument/2006/relationships/oleObject" Target="../embeddings/Microsoft_Word_97_-_2004_Document11.doc"/><Relationship Id="rId5" Type="http://schemas.openxmlformats.org/officeDocument/2006/relationships/image" Target="../media/image20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and 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Lectures,  Sep. 3 and Sep. 8,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and David R</a:t>
            </a:r>
            <a:r>
              <a:rPr lang="en-US" smtClean="0"/>
              <a:t>. O’Hallaron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 smtClean="0"/>
              <a:t>Example: Representing &amp; Manipulating Sets</a:t>
            </a:r>
            <a:endParaRPr lang="en-US" dirty="0"/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Operations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/>
              <a:t> Available in C</a:t>
            </a:r>
          </a:p>
          <a:p>
            <a:pPr marL="552450" lvl="1" eaLnBrk="1" hangingPunct="1"/>
            <a:r>
              <a:rPr lang="en-US"/>
              <a:t>Apply to any “integral” data type</a:t>
            </a: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/>
              <a:t>View arguments as bit vectors</a:t>
            </a:r>
          </a:p>
          <a:p>
            <a:pPr marL="552450" lvl="1" eaLnBrk="1" hangingPunct="1"/>
            <a:r>
              <a:rPr lang="en-US"/>
              <a:t>Arguments applied bit-wise</a:t>
            </a:r>
          </a:p>
          <a:p>
            <a:pPr eaLnBrk="1" hangingPunct="1"/>
            <a:r>
              <a:rPr lang="en-US"/>
              <a:t>Examples (Char data type)</a:t>
            </a: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➙ 0x41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892300" y="2743200"/>
            <a:ext cx="6400800" cy="2590800"/>
          </a:xfrm>
          <a:prstGeom prst="wedgeRoundRectCallout">
            <a:avLst>
              <a:gd name="adj1" fmla="val -40824"/>
              <a:gd name="adj2" fmla="val -88541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Watch out for &amp;&amp; vs. &amp; (and || vs. |)…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one </a:t>
            </a:r>
            <a:r>
              <a:rPr lang="en-US" sz="3200" dirty="0">
                <a:solidFill>
                  <a:srgbClr val="000000"/>
                </a:solidFill>
              </a:rPr>
              <a:t>of the more common </a:t>
            </a:r>
            <a:r>
              <a:rPr lang="en-US" sz="3200" dirty="0" err="1">
                <a:solidFill>
                  <a:srgbClr val="000000"/>
                </a:solidFill>
              </a:rPr>
              <a:t>oopsies</a:t>
            </a:r>
            <a:r>
              <a:rPr lang="en-US" sz="3200" dirty="0">
                <a:solidFill>
                  <a:srgbClr val="000000"/>
                </a:solidFill>
              </a:rPr>
              <a:t> in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C </a:t>
            </a:r>
            <a:r>
              <a:rPr lang="en-US" sz="3200" dirty="0">
                <a:solidFill>
                  <a:srgbClr val="000000"/>
                </a:solidFill>
              </a:rPr>
              <a:t>programming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</a:t>
            </a:r>
            <a:r>
              <a:rPr lang="en-US" dirty="0" smtClean="0"/>
              <a:t>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</a:t>
            </a:r>
            <a:r>
              <a:rPr lang="en-US" dirty="0" smtClean="0"/>
              <a:t> left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6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7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5908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1674813" y="3584575"/>
          <a:ext cx="56403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8" name="Document" r:id="rId8" imgW="5969000" imgH="1016000" progId="Word.Document.8">
                  <p:embed/>
                </p:oleObj>
              </mc:Choice>
              <mc:Fallback>
                <p:oleObj name="Document" r:id="rId8" imgW="5969000" imgH="101600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584575"/>
                        <a:ext cx="56403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Two-complement 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2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6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	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0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554163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>
                <a:solidFill>
                  <a:srgbClr val="C00000"/>
                </a:solidFill>
              </a:rPr>
              <a:t>K</a:t>
            </a:r>
            <a:r>
              <a:rPr lang="en-US" dirty="0" smtClean="0">
                <a:solidFill>
                  <a:srgbClr val="C00000"/>
                </a:solidFill>
              </a:rPr>
              <a:t>eep bit representations and reinterpret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32:    </a:t>
            </a:r>
            <a:r>
              <a:rPr lang="en-US" b="1" dirty="0" smtClean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bits</a:t>
            </a:r>
            <a:endParaRPr lang="en-US" dirty="0"/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bit is 0 or 1</a:t>
            </a:r>
          </a:p>
          <a:p>
            <a:r>
              <a:rPr lang="en-US" dirty="0" smtClean="0"/>
              <a:t>By encoding/interpreting sets of bits in various ways</a:t>
            </a:r>
          </a:p>
          <a:p>
            <a:pPr lvl="1"/>
            <a:r>
              <a:rPr lang="en-US" dirty="0" smtClean="0"/>
              <a:t>Computers determine what to do (instructions)</a:t>
            </a:r>
          </a:p>
          <a:p>
            <a:pPr lvl="1"/>
            <a:r>
              <a:rPr lang="en-US" dirty="0" smtClean="0"/>
              <a:t>… and represent and manipulate numbers, sets, strings, etc…</a:t>
            </a:r>
          </a:p>
          <a:p>
            <a:r>
              <a:rPr lang="en-US" dirty="0" smtClean="0"/>
              <a:t>Why bits?  Electronic </a:t>
            </a:r>
            <a:r>
              <a:rPr lang="en-US" dirty="0"/>
              <a:t>Implementation</a:t>
            </a:r>
          </a:p>
          <a:p>
            <a:pPr lvl="1"/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 smtClean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0.2V</a:t>
              </a:r>
              <a:endParaRPr lang="en-US" sz="1800" b="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 smtClean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0.9V</a:t>
              </a:r>
              <a:endParaRPr lang="en-US" sz="1800" b="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 smtClean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1.1V</a:t>
              </a:r>
              <a:endParaRPr lang="en-US" sz="1800" b="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behavior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6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r>
              <a:rPr lang="en-US" sz="1800" b="0" dirty="0" smtClean="0">
                <a:latin typeface="Calibri" pitchFamily="34" charset="0"/>
              </a:rPr>
              <a:t>–1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can count in binary</a:t>
            </a:r>
            <a:endParaRPr lang="en-US" dirty="0"/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2 Number Representation</a:t>
            </a:r>
          </a:p>
          <a:p>
            <a:pPr lvl="1"/>
            <a:r>
              <a:rPr lang="en-US" dirty="0"/>
              <a:t>Represent 15213</a:t>
            </a:r>
            <a:r>
              <a:rPr lang="en-US" baseline="-25000" dirty="0"/>
              <a:t>10</a:t>
            </a:r>
            <a:r>
              <a:rPr lang="en-US" dirty="0"/>
              <a:t> as 11101101101101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1.20</a:t>
            </a:r>
            <a:r>
              <a:rPr lang="en-US" baseline="-25000" dirty="0"/>
              <a:t>10</a:t>
            </a:r>
            <a:r>
              <a:rPr lang="en-US" dirty="0"/>
              <a:t> as 1.0011001100110011[0011]…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1.5213 X 10</a:t>
            </a:r>
            <a:r>
              <a:rPr lang="en-US" baseline="30000" dirty="0"/>
              <a:t>4</a:t>
            </a:r>
            <a:r>
              <a:rPr lang="en-US" dirty="0"/>
              <a:t>  as 1.1101101101101</a:t>
            </a:r>
            <a:r>
              <a:rPr lang="en-US" baseline="-25000" dirty="0"/>
              <a:t>2</a:t>
            </a:r>
            <a:r>
              <a:rPr lang="en-US" dirty="0"/>
              <a:t> X </a:t>
            </a:r>
            <a:r>
              <a:rPr lang="en-US" dirty="0" smtClean="0"/>
              <a:t>2</a:t>
            </a:r>
            <a:r>
              <a:rPr lang="en-US" baseline="30000" dirty="0" smtClean="0"/>
              <a:t>13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426493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4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smtClean="0"/>
              <a:t>TMin</a:t>
            </a:r>
            <a:r>
              <a:rPr lang="en-US" i="1" baseline="-25000" dirty="0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(u &lt;&lt; 5) – (u &lt;&lt; 3)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6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b="1" dirty="0" smtClean="0"/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without understanding implications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Counting Down with Unsigned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Proper way to use unsigned as loop index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&lt;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b="1" dirty="0" smtClean="0">
                <a:latin typeface="Courier New" pitchFamily="49" charset="0"/>
              </a:rPr>
              <a:t>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See Robert </a:t>
            </a:r>
            <a:r>
              <a:rPr lang="en-US" dirty="0" err="1" smtClean="0"/>
              <a:t>Seacord</a:t>
            </a:r>
            <a:r>
              <a:rPr lang="en-US" dirty="0" smtClean="0"/>
              <a:t>, </a:t>
            </a:r>
            <a:r>
              <a:rPr lang="en-US" i="1" dirty="0" smtClean="0"/>
              <a:t>Secure Coding in C and C++</a:t>
            </a:r>
          </a:p>
          <a:p>
            <a:pPr lvl="1">
              <a:defRPr/>
            </a:pPr>
            <a:r>
              <a:rPr lang="en-US" dirty="0" smtClean="0"/>
              <a:t>C Standard guarantees that unsigned addition will behave like modular arithmetic</a:t>
            </a:r>
          </a:p>
          <a:p>
            <a:pPr lvl="2">
              <a:defRPr/>
            </a:pPr>
            <a:r>
              <a:rPr lang="en-US" dirty="0" smtClean="0"/>
              <a:t>0 – 1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err="1" smtClean="0">
                <a:sym typeface="Wingdings"/>
              </a:rPr>
              <a:t>UMax</a:t>
            </a:r>
            <a:endParaRPr lang="en-US" i="1" dirty="0" smtClean="0">
              <a:sym typeface="Wingdings"/>
            </a:endParaRPr>
          </a:p>
          <a:p>
            <a:pPr>
              <a:defRPr/>
            </a:pPr>
            <a:r>
              <a:rPr lang="en-US" dirty="0" smtClean="0"/>
              <a:t>Even better</a:t>
            </a:r>
            <a:endParaRPr lang="en-US" dirty="0"/>
          </a:p>
          <a:p>
            <a:pPr lvl="2">
              <a:buNone/>
              <a:defRPr/>
            </a:pP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size_t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for (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= cnt-2;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&lt; </a:t>
            </a:r>
            <a:r>
              <a:rPr lang="en-US" sz="1800" b="1" dirty="0" err="1">
                <a:latin typeface="Courier New" pitchFamily="49" charset="0"/>
              </a:rPr>
              <a:t>cnt</a:t>
            </a:r>
            <a:r>
              <a:rPr lang="en-US" sz="1800" b="1" dirty="0">
                <a:latin typeface="Courier New" pitchFamily="49" charset="0"/>
              </a:rPr>
              <a:t>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--)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  a[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 += a[i+1]</a:t>
            </a:r>
            <a:r>
              <a:rPr lang="en-US" sz="1800" b="1" dirty="0" smtClean="0">
                <a:latin typeface="Courier New" pitchFamily="49" charset="0"/>
              </a:rPr>
              <a:t>;</a:t>
            </a:r>
            <a:endParaRPr lang="en-US" sz="1800" b="1" dirty="0">
              <a:latin typeface="Courier New" pitchFamily="49" charset="0"/>
            </a:endParaRPr>
          </a:p>
          <a:p>
            <a:pPr lvl="1">
              <a:defRPr/>
            </a:pPr>
            <a:r>
              <a:rPr lang="en-US" sz="1800" dirty="0" smtClean="0"/>
              <a:t>Data type </a:t>
            </a:r>
            <a:r>
              <a:rPr lang="en-US" sz="1800" b="1" dirty="0" err="1" smtClean="0">
                <a:latin typeface="Courier New"/>
                <a:cs typeface="Courier New"/>
              </a:rPr>
              <a:t>size_t</a:t>
            </a:r>
            <a:r>
              <a:rPr lang="en-US" sz="1800" dirty="0" smtClean="0"/>
              <a:t> defined as unsigned value with length = word size</a:t>
            </a:r>
          </a:p>
          <a:p>
            <a:pPr lvl="1">
              <a:defRPr/>
            </a:pPr>
            <a:r>
              <a:rPr lang="en-US" sz="1800" dirty="0" smtClean="0"/>
              <a:t>Code will work even if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= </a:t>
            </a:r>
            <a:r>
              <a:rPr lang="en-US" sz="1800" i="1" dirty="0" err="1" smtClean="0"/>
              <a:t>UMax</a:t>
            </a:r>
            <a:endParaRPr lang="en-US" sz="1800" i="1" dirty="0" smtClean="0"/>
          </a:p>
          <a:p>
            <a:pPr lvl="1">
              <a:defRPr/>
            </a:pPr>
            <a:r>
              <a:rPr lang="en-US" sz="1800" dirty="0" smtClean="0"/>
              <a:t>What if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is signed and &lt; 0?</a:t>
            </a:r>
            <a:endParaRPr lang="en-US" sz="1800" dirty="0"/>
          </a:p>
          <a:p>
            <a:pPr lvl="2">
              <a:buNone/>
              <a:defRPr/>
            </a:pPr>
            <a:endParaRPr lang="en-US" sz="1800" b="1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495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 (cont.)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  <p:extLst>
      <p:ext uri="{BB962C8B-B14F-4D97-AF65-F5344CB8AC3E}">
        <p14:creationId xmlns:p14="http://schemas.microsoft.com/office/powerpoint/2010/main" val="11125663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/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and of addresses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Until recently, most </a:t>
            </a:r>
            <a:r>
              <a:rPr lang="en-US" dirty="0"/>
              <a:t>machines </a:t>
            </a:r>
            <a:r>
              <a:rPr lang="en-US" dirty="0" smtClean="0"/>
              <a:t>used </a:t>
            </a:r>
            <a:r>
              <a:rPr lang="en-US" dirty="0"/>
              <a:t>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/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bytes)</a:t>
            </a:r>
          </a:p>
          <a:p>
            <a:pPr marL="438150" lvl="1"/>
            <a:endParaRPr lang="en-US" dirty="0" smtClean="0"/>
          </a:p>
          <a:p>
            <a:pPr marL="438150" lvl="1"/>
            <a:r>
              <a:rPr lang="en-US" dirty="0" smtClean="0"/>
              <a:t>Increasingly, machines have 64-bit word size</a:t>
            </a:r>
          </a:p>
          <a:p>
            <a:pPr marL="838200" lvl="2" eaLnBrk="1" hangingPunct="1"/>
            <a:r>
              <a:rPr lang="en-US" dirty="0" smtClean="0"/>
              <a:t>Potentially, could have 18 </a:t>
            </a:r>
            <a:r>
              <a:rPr lang="en-US" dirty="0" smtClean="0"/>
              <a:t>EB (</a:t>
            </a:r>
            <a:r>
              <a:rPr lang="en-US" dirty="0" err="1" smtClean="0"/>
              <a:t>exabytes</a:t>
            </a:r>
            <a:r>
              <a:rPr lang="en-US" dirty="0" smtClean="0"/>
              <a:t>) of addressable memory</a:t>
            </a:r>
          </a:p>
          <a:p>
            <a:pPr marL="838200" lvl="2" eaLnBrk="1" hangingPunct="1"/>
            <a:r>
              <a:rPr lang="en-US" dirty="0" smtClean="0"/>
              <a:t>That’s 18.4 </a:t>
            </a:r>
            <a:r>
              <a:rPr lang="en-US" smtClean="0"/>
              <a:t>X </a:t>
            </a:r>
            <a:r>
              <a:rPr lang="en-US" smtClean="0"/>
              <a:t>10</a:t>
            </a:r>
            <a:r>
              <a:rPr lang="en-US" baseline="30000" smtClean="0"/>
              <a:t>18</a:t>
            </a:r>
            <a:endParaRPr lang="en-US" baseline="30000" dirty="0" smtClean="0"/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310364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Example Data </a:t>
            </a:r>
            <a:r>
              <a:rPr lang="en-US" dirty="0"/>
              <a:t>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603203"/>
              </p:ext>
            </p:extLst>
          </p:nvPr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7722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</a:t>
            </a:r>
            <a:r>
              <a:rPr lang="en-US" dirty="0" smtClean="0"/>
              <a:t>x86, ARM processors running Android, </a:t>
            </a:r>
            <a:r>
              <a:rPr lang="en-US" dirty="0" err="1" smtClean="0"/>
              <a:t>iOS</a:t>
            </a:r>
            <a:r>
              <a:rPr lang="en-US" dirty="0" smtClean="0"/>
              <a:t>, and Windows</a:t>
            </a:r>
            <a:endParaRPr lang="en-US" dirty="0"/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264465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72001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</a:t>
            </a:r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representation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</a:t>
            </a:r>
            <a:r>
              <a:rPr lang="en-US" dirty="0" smtClean="0"/>
              <a:t> allows treatment as a byte </a:t>
            </a:r>
            <a:r>
              <a:rPr lang="en-US" dirty="0"/>
              <a:t>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(pointer start,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Example Data </a:t>
            </a:r>
            <a:r>
              <a:rPr lang="en-US" dirty="0"/>
              <a:t>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288834"/>
              </p:ext>
            </p:extLst>
          </p:nvPr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507119" y="3203575"/>
            <a:ext cx="323917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</a:t>
            </a:r>
            <a:r>
              <a:rPr lang="en-US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 x86-64)</a:t>
            </a:r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0x7fffb7f71dbc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0x7fffb7f71dbd	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0x7fffb7f71dbe	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0x7fffb7f71dbf	</a:t>
            </a: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638800"/>
            <a:ext cx="8839200" cy="67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</a:t>
            </a:r>
            <a:r>
              <a:rPr lang="en-US" b="0" dirty="0" smtClean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objects</a:t>
            </a:r>
          </a:p>
          <a:p>
            <a:pPr eaLnBrk="1" hangingPunct="1"/>
            <a:endParaRPr lang="en-US" b="0" dirty="0" smtClean="0">
              <a:solidFill>
                <a:srgbClr val="000066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/>
            <a:r>
              <a:rPr lang="en-US" b="0" dirty="0" smtClean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Even get different results each time run program</a:t>
            </a:r>
            <a:endParaRPr lang="en-US" b="0" dirty="0">
              <a:solidFill>
                <a:srgbClr val="000066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9537"/>
              </p:ext>
            </p:extLst>
          </p:nvPr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968105"/>
              </p:ext>
            </p:extLst>
          </p:nvPr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28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F5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020866"/>
              </p:ext>
            </p:extLst>
          </p:nvPr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1B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82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</a:t>
            </a:r>
            <a:r>
              <a:rPr lang="en-US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18213</a:t>
            </a: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6254813" y="2246313"/>
            <a:ext cx="631217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  <a:endParaRPr lang="en-US" sz="1800" dirty="0">
              <a:solidFill>
                <a:srgbClr val="000066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281823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269278"/>
              </p:ext>
            </p:extLst>
          </p:nvPr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99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124200" y="1447800"/>
            <a:ext cx="58674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&lt; 0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&amp; 7 == 7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 </a:t>
            </a:r>
            <a:r>
              <a:rPr lang="en-US" sz="2000" dirty="0" smtClean="0">
                <a:latin typeface="Courier New"/>
                <a:cs typeface="Courier New"/>
              </a:rPr>
              <a:t>y</a:t>
            </a: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 0 &amp;&amp; y &gt; 0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&gt;= </a:t>
            </a:r>
            <a:r>
              <a:rPr lang="en-US" sz="2000" dirty="0" smtClean="0">
                <a:latin typeface="Courier New"/>
                <a:cs typeface="Courier New"/>
              </a:rPr>
              <a:t>0</a:t>
            </a: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&lt;= 0	</a:t>
            </a:r>
            <a:r>
              <a:rPr lang="en-US" sz="2000" dirty="0" smtClean="0">
                <a:latin typeface="Courier New"/>
                <a:cs typeface="Courier New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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smtClean="0">
                <a:latin typeface="Courier New"/>
                <a:cs typeface="Courier New"/>
              </a:rPr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 smtClean="0">
                <a:latin typeface="Courier New"/>
                <a:cs typeface="Courier New"/>
              </a:rPr>
              <a:t>ux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>
                <a:latin typeface="Courier New"/>
                <a:cs typeface="Courier New"/>
              </a:rPr>
              <a:t>&gt;&gt; 3 == </a:t>
            </a: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&amp; (x-1) != 0</a:t>
            </a: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152400" y="4213367"/>
            <a:ext cx="2819400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x = </a:t>
            </a:r>
            <a:r>
              <a:rPr lang="en-US" sz="2000" dirty="0" err="1">
                <a:latin typeface="Courier New"/>
                <a:cs typeface="Courier New"/>
              </a:rPr>
              <a:t>foo</a:t>
            </a:r>
            <a:r>
              <a:rPr lang="en-US" sz="2000" dirty="0">
                <a:latin typeface="Courier New"/>
                <a:cs typeface="Courier New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ourier New"/>
                <a:cs typeface="Courier New"/>
              </a:rPr>
              <a:t>unsigned </a:t>
            </a: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ourier New"/>
                <a:cs typeface="Courier New"/>
              </a:rPr>
              <a:t>unsigned </a:t>
            </a:r>
            <a:r>
              <a:rPr lang="en-US" sz="2000" dirty="0" err="1">
                <a:latin typeface="Courier New"/>
                <a:cs typeface="Courier New"/>
              </a:rPr>
              <a:t>uy</a:t>
            </a:r>
            <a:r>
              <a:rPr lang="en-US" sz="2000" dirty="0">
                <a:latin typeface="Courier New"/>
                <a:cs typeface="Courier New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609600" y="3671097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extras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Application of Boolean Algebra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Applied to Digital Systems by Claude Shannon</a:t>
            </a:r>
          </a:p>
          <a:p>
            <a:pPr marL="552450" lvl="1" eaLnBrk="1" hangingPunct="1"/>
            <a:r>
              <a:rPr lang="en-US"/>
              <a:t>1937 MIT Master’s Thesis</a:t>
            </a:r>
          </a:p>
          <a:p>
            <a:pPr marL="552450" lvl="1" eaLnBrk="1" hangingPunct="1"/>
            <a:r>
              <a:rPr lang="en-US"/>
              <a:t>Reason about networks of relay switches</a:t>
            </a:r>
          </a:p>
          <a:p>
            <a:pPr marL="838200" lvl="2" eaLnBrk="1" hangingPunct="1"/>
            <a:r>
              <a:rPr lang="en-US"/>
              <a:t>Encode closed switch as 1, open switch as 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7175" y="3863975"/>
            <a:ext cx="3048000" cy="1143000"/>
            <a:chOff x="0" y="0"/>
            <a:chExt cx="1920" cy="720"/>
          </a:xfrm>
        </p:grpSpPr>
        <p:sp>
          <p:nvSpPr>
            <p:cNvPr id="57359" name="Line 6"/>
            <p:cNvSpPr>
              <a:spLocks noChangeShapeType="1"/>
            </p:cNvSpPr>
            <p:nvPr/>
          </p:nvSpPr>
          <p:spPr bwMode="auto">
            <a:xfrm rot="10800000" flipH="1">
              <a:off x="288" y="0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0" name="Line 7"/>
            <p:cNvSpPr>
              <a:spLocks noChangeShapeType="1"/>
            </p:cNvSpPr>
            <p:nvPr/>
          </p:nvSpPr>
          <p:spPr bwMode="auto">
            <a:xfrm>
              <a:off x="288" y="384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1" name="Line 8"/>
            <p:cNvSpPr>
              <a:spLocks noChangeShapeType="1"/>
            </p:cNvSpPr>
            <p:nvPr/>
          </p:nvSpPr>
          <p:spPr bwMode="auto">
            <a:xfrm>
              <a:off x="960" y="0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2" name="Line 9"/>
            <p:cNvSpPr>
              <a:spLocks noChangeShapeType="1"/>
            </p:cNvSpPr>
            <p:nvPr/>
          </p:nvSpPr>
          <p:spPr bwMode="auto">
            <a:xfrm rot="10800000" flipH="1">
              <a:off x="960" y="336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3" name="Rectangle 10"/>
            <p:cNvSpPr>
              <a:spLocks/>
            </p:cNvSpPr>
            <p:nvPr/>
          </p:nvSpPr>
          <p:spPr bwMode="auto">
            <a:xfrm>
              <a:off x="56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</a:t>
              </a:r>
            </a:p>
          </p:txBody>
        </p:sp>
        <p:sp>
          <p:nvSpPr>
            <p:cNvPr id="57364" name="Rectangle 11"/>
            <p:cNvSpPr>
              <a:spLocks/>
            </p:cNvSpPr>
            <p:nvPr/>
          </p:nvSpPr>
          <p:spPr bwMode="auto">
            <a:xfrm>
              <a:off x="57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</a:t>
              </a:r>
            </a:p>
          </p:txBody>
        </p:sp>
        <p:sp>
          <p:nvSpPr>
            <p:cNvPr id="57365" name="Rectangle 12"/>
            <p:cNvSpPr>
              <a:spLocks/>
            </p:cNvSpPr>
            <p:nvPr/>
          </p:nvSpPr>
          <p:spPr bwMode="auto">
            <a:xfrm>
              <a:off x="105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~B</a:t>
              </a:r>
            </a:p>
          </p:txBody>
        </p:sp>
        <p:sp>
          <p:nvSpPr>
            <p:cNvPr id="57366" name="Rectangle 13"/>
            <p:cNvSpPr>
              <a:spLocks/>
            </p:cNvSpPr>
            <p:nvPr/>
          </p:nvSpPr>
          <p:spPr bwMode="auto">
            <a:xfrm>
              <a:off x="106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</a:t>
              </a:r>
            </a:p>
          </p:txBody>
        </p:sp>
        <p:sp>
          <p:nvSpPr>
            <p:cNvPr id="57367" name="Line 14"/>
            <p:cNvSpPr>
              <a:spLocks noChangeShapeType="1"/>
            </p:cNvSpPr>
            <p:nvPr/>
          </p:nvSpPr>
          <p:spPr bwMode="auto">
            <a:xfrm>
              <a:off x="1632" y="336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8" name="Line 15"/>
            <p:cNvSpPr>
              <a:spLocks noChangeShapeType="1"/>
            </p:cNvSpPr>
            <p:nvPr/>
          </p:nvSpPr>
          <p:spPr bwMode="auto">
            <a:xfrm>
              <a:off x="96" y="384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9" name="Oval 16"/>
            <p:cNvSpPr>
              <a:spLocks/>
            </p:cNvSpPr>
            <p:nvPr/>
          </p:nvSpPr>
          <p:spPr bwMode="auto">
            <a:xfrm>
              <a:off x="0" y="336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70" name="Oval 17"/>
            <p:cNvSpPr>
              <a:spLocks/>
            </p:cNvSpPr>
            <p:nvPr/>
          </p:nvSpPr>
          <p:spPr bwMode="auto">
            <a:xfrm>
              <a:off x="1824" y="288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2546" name="Rectangle 18"/>
          <p:cNvSpPr>
            <a:spLocks/>
          </p:cNvSpPr>
          <p:nvPr/>
        </p:nvSpPr>
        <p:spPr bwMode="auto">
          <a:xfrm>
            <a:off x="4940300" y="3530600"/>
            <a:ext cx="2693988" cy="194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Connection when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A&amp;~B | ~A&amp;B</a:t>
            </a:r>
          </a:p>
          <a:p>
            <a:pPr eaLnBrk="1" hangingPunct="1"/>
            <a:endParaRPr lang="en-US">
              <a:solidFill>
                <a:srgbClr val="8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63700" y="3378200"/>
            <a:ext cx="2819400" cy="838200"/>
            <a:chOff x="0" y="0"/>
            <a:chExt cx="1776" cy="528"/>
          </a:xfrm>
        </p:grpSpPr>
        <p:sp>
          <p:nvSpPr>
            <p:cNvPr id="57357" name="Freeform 20"/>
            <p:cNvSpPr>
              <a:spLocks/>
            </p:cNvSpPr>
            <p:nvPr/>
          </p:nvSpPr>
          <p:spPr bwMode="auto">
            <a:xfrm>
              <a:off x="0" y="24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8" name="Rectangle 21"/>
            <p:cNvSpPr>
              <a:spLocks/>
            </p:cNvSpPr>
            <p:nvPr/>
          </p:nvSpPr>
          <p:spPr bwMode="auto">
            <a:xfrm>
              <a:off x="714" y="0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A&amp;~B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587500" y="4673600"/>
            <a:ext cx="2819400" cy="914400"/>
            <a:chOff x="0" y="0"/>
            <a:chExt cx="1776" cy="576"/>
          </a:xfrm>
        </p:grpSpPr>
        <p:sp>
          <p:nvSpPr>
            <p:cNvPr id="57355" name="Freeform 23"/>
            <p:cNvSpPr>
              <a:spLocks/>
            </p:cNvSpPr>
            <p:nvPr/>
          </p:nvSpPr>
          <p:spPr bwMode="auto">
            <a:xfrm rot="10800000" flipH="1">
              <a:off x="0" y="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6" name="Rectangle 24"/>
            <p:cNvSpPr>
              <a:spLocks/>
            </p:cNvSpPr>
            <p:nvPr/>
          </p:nvSpPr>
          <p:spPr bwMode="auto">
            <a:xfrm>
              <a:off x="762" y="336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~A&amp;B</a:t>
              </a:r>
            </a:p>
          </p:txBody>
        </p:sp>
      </p:grpSp>
      <p:sp>
        <p:nvSpPr>
          <p:cNvPr id="22553" name="Rectangle 25"/>
          <p:cNvSpPr>
            <a:spLocks/>
          </p:cNvSpPr>
          <p:nvPr/>
        </p:nvSpPr>
        <p:spPr bwMode="auto">
          <a:xfrm>
            <a:off x="5092700" y="5130800"/>
            <a:ext cx="984250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50800" tIns="50800" rIns="4572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 A^B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53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Binary Number Property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 = 0:</a:t>
            </a:r>
          </a:p>
          <a:p>
            <a:pPr lvl="1">
              <a:defRPr/>
            </a:pPr>
            <a:r>
              <a:rPr lang="en-US" dirty="0" smtClean="0"/>
              <a:t>1 = 2</a:t>
            </a:r>
            <a:r>
              <a:rPr lang="en-US" baseline="30000" dirty="0" smtClean="0"/>
              <a:t>0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Assume true for w-1:</a:t>
            </a:r>
          </a:p>
          <a:p>
            <a:pPr lvl="1">
              <a:defRPr/>
            </a:pPr>
            <a:r>
              <a:rPr lang="en-US" dirty="0"/>
              <a:t>1 + 1 + 2 + 4 + 8 + … + 2</a:t>
            </a:r>
            <a:r>
              <a:rPr lang="en-US" i="1" baseline="30000" dirty="0"/>
              <a:t>w</a:t>
            </a:r>
            <a:r>
              <a:rPr lang="en-US" baseline="30000" dirty="0"/>
              <a:t>-1 </a:t>
            </a:r>
            <a:r>
              <a:rPr lang="en-US" dirty="0"/>
              <a:t>+ 2</a:t>
            </a:r>
            <a:r>
              <a:rPr lang="en-US" i="1" baseline="30000" dirty="0"/>
              <a:t>w</a:t>
            </a:r>
            <a:r>
              <a:rPr lang="en-US" baseline="30000" dirty="0"/>
              <a:t>    </a:t>
            </a:r>
            <a:r>
              <a:rPr lang="en-US" dirty="0"/>
              <a:t>=    2</a:t>
            </a:r>
            <a:r>
              <a:rPr lang="en-US" i="1" baseline="30000" dirty="0"/>
              <a:t>w </a:t>
            </a:r>
            <a:r>
              <a:rPr lang="en-US" dirty="0"/>
              <a:t>+</a:t>
            </a:r>
            <a:r>
              <a:rPr lang="en-US" i="1" dirty="0"/>
              <a:t> </a:t>
            </a:r>
            <a:r>
              <a:rPr lang="en-US" dirty="0"/>
              <a:t>2</a:t>
            </a:r>
            <a:r>
              <a:rPr lang="en-US" i="1" baseline="30000" dirty="0"/>
              <a:t>w    </a:t>
            </a:r>
            <a:r>
              <a:rPr lang="en-US" dirty="0"/>
              <a:t>=    2</a:t>
            </a:r>
            <a:r>
              <a:rPr lang="en-US" i="1" baseline="30000" dirty="0"/>
              <a:t>w</a:t>
            </a:r>
            <a:r>
              <a:rPr lang="en-US" baseline="30000" dirty="0"/>
              <a:t>+1</a:t>
            </a:r>
            <a:r>
              <a:rPr lang="en-US" i="1" baseline="30000" dirty="0"/>
              <a:t>  </a:t>
            </a:r>
          </a:p>
          <a:p>
            <a:pPr lvl="1">
              <a:defRPr/>
            </a:pPr>
            <a:endParaRPr lang="en-US" dirty="0" smtClean="0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399459"/>
              </p:ext>
            </p:extLst>
          </p:nvPr>
        </p:nvGraphicFramePr>
        <p:xfrm>
          <a:off x="2822575" y="2089150"/>
          <a:ext cx="234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4" imgW="2349500" imgH="1028700" progId="Equation.3">
                  <p:embed/>
                </p:oleObj>
              </mc:Choice>
              <mc:Fallback>
                <p:oleObj name="Equation" r:id="rId4" imgW="2349500" imgH="1028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2089150"/>
                        <a:ext cx="2349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9010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Claim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5051" y="1609356"/>
            <a:ext cx="4114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latin typeface="Calibri" pitchFamily="34" charset="0"/>
              </a:rPr>
              <a:t>1 + 1 + 2 + 4 + 8 + … + 2</a:t>
            </a:r>
            <a:r>
              <a:rPr lang="en-US" b="0" i="1" baseline="30000" dirty="0" smtClean="0">
                <a:latin typeface="Calibri" pitchFamily="34" charset="0"/>
              </a:rPr>
              <a:t>w</a:t>
            </a:r>
            <a:r>
              <a:rPr lang="en-US" b="0" baseline="30000" dirty="0" smtClean="0">
                <a:latin typeface="Calibri" pitchFamily="34" charset="0"/>
              </a:rPr>
              <a:t>-1  </a:t>
            </a:r>
            <a:r>
              <a:rPr lang="en-US" b="0" dirty="0" smtClean="0">
                <a:latin typeface="Calibri" pitchFamily="34" charset="0"/>
              </a:rPr>
              <a:t>= 2</a:t>
            </a:r>
            <a:r>
              <a:rPr lang="en-US" b="0" i="1" baseline="30000" dirty="0" smtClean="0">
                <a:latin typeface="Calibri" pitchFamily="34" charset="0"/>
              </a:rPr>
              <a:t>w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19200" y="4724400"/>
            <a:ext cx="2743200" cy="849972"/>
            <a:chOff x="1219200" y="4724400"/>
            <a:chExt cx="2743200" cy="849972"/>
          </a:xfrm>
        </p:grpSpPr>
        <p:sp>
          <p:nvSpPr>
            <p:cNvPr id="3" name="Left Brace 2"/>
            <p:cNvSpPr/>
            <p:nvPr/>
          </p:nvSpPr>
          <p:spPr bwMode="auto">
            <a:xfrm rot="16200000">
              <a:off x="2400300" y="3543300"/>
              <a:ext cx="381000" cy="2743200"/>
            </a:xfrm>
            <a:prstGeom prst="leftBrac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133600" y="5112707"/>
              <a:ext cx="92845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>
                  <a:solidFill>
                    <a:srgbClr val="000000"/>
                  </a:solidFill>
                  <a:latin typeface="Calibri" pitchFamily="34" charset="0"/>
                </a:rPr>
                <a:t>=    2</a:t>
              </a:r>
              <a:r>
                <a:rPr lang="en-US" b="0" i="1" kern="0" baseline="30000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  <a:endParaRPr lang="en-US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79883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345" y="4759038"/>
            <a:ext cx="8307387" cy="1644650"/>
          </a:xfrm>
        </p:spPr>
        <p:txBody>
          <a:bodyPr/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394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4509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495800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1063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495800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  <p:extLst>
      <p:ext uri="{BB962C8B-B14F-4D97-AF65-F5344CB8AC3E}">
        <p14:creationId xmlns:p14="http://schemas.microsoft.com/office/powerpoint/2010/main" val="284095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63575"/>
            <a:ext cx="8237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 of TAdd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604963"/>
            <a:ext cx="8307387" cy="3348037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Isomorphic Group to </a:t>
            </a:r>
            <a:r>
              <a:rPr lang="en-US" dirty="0" err="1" smtClean="0"/>
              <a:t>unsigneds</a:t>
            </a:r>
            <a:r>
              <a:rPr lang="en-US" dirty="0" smtClean="0"/>
              <a:t> with </a:t>
            </a:r>
            <a:r>
              <a:rPr lang="en-US" dirty="0" err="1" smtClean="0"/>
              <a:t>UAdd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b="0" dirty="0" err="1" smtClean="0"/>
              <a:t>TAdd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 =  U2T(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(T2U(</a:t>
            </a:r>
            <a:r>
              <a:rPr lang="en-US" b="0" i="1" dirty="0" smtClean="0"/>
              <a:t>u</a:t>
            </a:r>
            <a:r>
              <a:rPr lang="en-US" b="0" dirty="0" smtClean="0"/>
              <a:t> ), T2U(</a:t>
            </a:r>
            <a:r>
              <a:rPr lang="en-US" b="0" i="1" dirty="0" smtClean="0"/>
              <a:t>v</a:t>
            </a:r>
            <a:r>
              <a:rPr lang="en-US" b="0" dirty="0" smtClean="0"/>
              <a:t>)))</a:t>
            </a:r>
          </a:p>
          <a:p>
            <a:pPr lvl="2" eaLnBrk="1" hangingPunct="1">
              <a:defRPr/>
            </a:pPr>
            <a:r>
              <a:rPr lang="en-US" dirty="0" smtClean="0"/>
              <a:t>Since both have identical bit patterns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Two’s Complement Under </a:t>
            </a:r>
            <a:r>
              <a:rPr lang="en-US" dirty="0" err="1" smtClean="0"/>
              <a:t>TAdd</a:t>
            </a:r>
            <a:r>
              <a:rPr lang="en-US" dirty="0" smtClean="0"/>
              <a:t> Forms a Group</a:t>
            </a:r>
          </a:p>
          <a:p>
            <a:pPr lvl="1" eaLnBrk="1" hangingPunct="1">
              <a:defRPr/>
            </a:pPr>
            <a:r>
              <a:rPr lang="en-US" dirty="0" smtClean="0"/>
              <a:t>Closed, Commutative, Associative, 0 is additive identity</a:t>
            </a:r>
          </a:p>
          <a:p>
            <a:pPr lvl="1" eaLnBrk="1" hangingPunct="1">
              <a:defRPr/>
            </a:pPr>
            <a:r>
              <a:rPr lang="en-US" dirty="0" smtClean="0"/>
              <a:t>Every element has additive inverse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641600" y="4572000"/>
          <a:ext cx="360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2" name="Equation" r:id="rId4" imgW="3606800" imgH="622300" progId="Equation.3">
                  <p:embed/>
                </p:oleObj>
              </mc:Choice>
              <mc:Fallback>
                <p:oleObj name="Equation" r:id="rId4" imgW="3606800" imgH="622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572000"/>
                        <a:ext cx="360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Characterizing TAdd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1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18669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62030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Complete Proof?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8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9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3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0950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362200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2968064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065717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562600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460189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6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400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279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3671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568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373380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leaq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%rax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%rax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,2),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salq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28956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mul12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(long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373380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17951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25437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25437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389786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shrq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307387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1764268"/>
            <a:ext cx="4572000" cy="1477328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long udiv8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long 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388620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34358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49775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^B = 1 when either A=1 or B=1, but not both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1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4512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testq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sarq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76800" y="4984750"/>
            <a:ext cx="4267200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idiv8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(long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4512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2192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0480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0288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14192</TotalTime>
  <Words>5277</Words>
  <Application>Microsoft Macintosh PowerPoint</Application>
  <PresentationFormat>On-screen Show (4:3)</PresentationFormat>
  <Paragraphs>1736</Paragraphs>
  <Slides>87</Slides>
  <Notes>65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87</vt:i4>
      </vt:variant>
    </vt:vector>
  </HeadingPairs>
  <TitlesOfParts>
    <vt:vector size="93" baseType="lpstr">
      <vt:lpstr>template2007</vt:lpstr>
      <vt:lpstr>Title and Content</vt:lpstr>
      <vt:lpstr>Title Only</vt:lpstr>
      <vt:lpstr>Equation</vt:lpstr>
      <vt:lpstr>Document</vt:lpstr>
      <vt:lpstr>Chart</vt:lpstr>
      <vt:lpstr>Bits, Bytes, and Integers  15-213: Introduction to Computer Systems 2nd and 3rd Lectures,  Sep. 3 and Sep. 8, 2015</vt:lpstr>
      <vt:lpstr>Today: Bits, Bytes, and Integers</vt:lpstr>
      <vt:lpstr>Everything is bits</vt:lpstr>
      <vt:lpstr>For example, can count in binary</vt:lpstr>
      <vt:lpstr>Encoding Byte Values</vt:lpstr>
      <vt:lpstr>Example Data Representations</vt:lpstr>
      <vt:lpstr>Today: Bits, Bytes, and Integers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Contrast: Logic Operations in C</vt:lpstr>
      <vt:lpstr>Shift Operations</vt:lpstr>
      <vt:lpstr>Today: Bits, Bytes, and Integers</vt:lpstr>
      <vt:lpstr>Encoding Integers</vt:lpstr>
      <vt:lpstr>Two-complement Encoding Example (Cont.)</vt:lpstr>
      <vt:lpstr>Numeric Ranges</vt:lpstr>
      <vt:lpstr>Values for Different Word Sizes</vt:lpstr>
      <vt:lpstr>Unsigned &amp; Signed Numeric Values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Multiplication</vt:lpstr>
      <vt:lpstr>Unsigned Multiplication in C</vt:lpstr>
      <vt:lpstr>Signed Multiplication in C</vt:lpstr>
      <vt:lpstr>Power-of-2 Multiply with Shift</vt:lpstr>
      <vt:lpstr>Unsigned Power-of-2 Divide with Shift</vt:lpstr>
      <vt:lpstr>Today: Bits, Bytes, and Integers</vt:lpstr>
      <vt:lpstr>Arithmetic: Basic Rules</vt:lpstr>
      <vt:lpstr>Why Should I Use Unsigned?</vt:lpstr>
      <vt:lpstr>Counting Down with Unsigned</vt:lpstr>
      <vt:lpstr>Why Should I Use Unsigned? (cont.)</vt:lpstr>
      <vt:lpstr>Today: Bits, Bytes, and Integers</vt:lpstr>
      <vt:lpstr>Byte-Oriented Memory Organization</vt:lpstr>
      <vt:lpstr>Machine Words</vt:lpstr>
      <vt:lpstr>Word-Oriented Memory Organization</vt:lpstr>
      <vt:lpstr>Example Data Representations</vt:lpstr>
      <vt:lpstr>Byte Ordering</vt:lpstr>
      <vt:lpstr>Byte Ordering Example</vt:lpstr>
      <vt:lpstr>Representing Integers</vt:lpstr>
      <vt:lpstr>Examining Data Representations</vt:lpstr>
      <vt:lpstr>show_bytes Execution Example</vt:lpstr>
      <vt:lpstr>Representing Pointers</vt:lpstr>
      <vt:lpstr>Representing Strings</vt:lpstr>
      <vt:lpstr>Integer C Puzzles</vt:lpstr>
      <vt:lpstr>Bonus extras</vt:lpstr>
      <vt:lpstr>Application of Boolean Algebra</vt:lpstr>
      <vt:lpstr>Binary Number Property</vt:lpstr>
      <vt:lpstr>Code Security Example</vt:lpstr>
      <vt:lpstr>Typical Usage</vt:lpstr>
      <vt:lpstr>Malicious Usage</vt:lpstr>
      <vt:lpstr>Mathematical Properties</vt:lpstr>
      <vt:lpstr>Mathematical Properties of TAdd</vt:lpstr>
      <vt:lpstr>Characterizing TAdd</vt:lpstr>
      <vt:lpstr>Negation: Complement &amp; Increment</vt:lpstr>
      <vt:lpstr>Complement &amp; Increment Examples</vt:lpstr>
      <vt:lpstr>Code Security Example #2</vt:lpstr>
      <vt:lpstr>XDR Code</vt:lpstr>
      <vt:lpstr>XDR Vulnerability</vt:lpstr>
      <vt:lpstr>Compiled Multiplication Code</vt:lpstr>
      <vt:lpstr>Compiled Unsigned Division Code</vt:lpstr>
      <vt:lpstr>Signed Power-of-2 Divide with Shift</vt:lpstr>
      <vt:lpstr>Correct Power-of-2 Divide</vt:lpstr>
      <vt:lpstr>Correct Power-of-2 Divide (Cont.)</vt:lpstr>
      <vt:lpstr>Compiled Signed Division Code</vt:lpstr>
      <vt:lpstr>Arithmetic: Basic Rules</vt:lpstr>
      <vt:lpstr>Properties of Unsigned Arithmetic</vt:lpstr>
      <vt:lpstr>Properties of Two’s Comp. Arithmetic</vt:lpstr>
      <vt:lpstr>Reading Byte-Reversed Listings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Dave</cp:lastModifiedBy>
  <cp:revision>115</cp:revision>
  <cp:lastPrinted>2014-08-28T06:23:39Z</cp:lastPrinted>
  <dcterms:created xsi:type="dcterms:W3CDTF">2012-09-04T17:29:26Z</dcterms:created>
  <dcterms:modified xsi:type="dcterms:W3CDTF">2015-10-27T14:50:36Z</dcterms:modified>
</cp:coreProperties>
</file>