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542" r:id="rId2"/>
    <p:sldId id="569" r:id="rId3"/>
    <p:sldId id="662" r:id="rId4"/>
    <p:sldId id="614" r:id="rId5"/>
    <p:sldId id="672" r:id="rId6"/>
    <p:sldId id="673" r:id="rId7"/>
    <p:sldId id="674" r:id="rId8"/>
    <p:sldId id="675" r:id="rId9"/>
    <p:sldId id="676" r:id="rId10"/>
    <p:sldId id="654" r:id="rId11"/>
    <p:sldId id="655" r:id="rId12"/>
    <p:sldId id="678" r:id="rId13"/>
    <p:sldId id="620" r:id="rId14"/>
    <p:sldId id="628" r:id="rId15"/>
    <p:sldId id="629" r:id="rId16"/>
    <p:sldId id="632" r:id="rId17"/>
    <p:sldId id="631" r:id="rId18"/>
    <p:sldId id="630" r:id="rId19"/>
    <p:sldId id="633" r:id="rId20"/>
    <p:sldId id="621" r:id="rId21"/>
    <p:sldId id="635" r:id="rId22"/>
    <p:sldId id="636" r:id="rId23"/>
    <p:sldId id="637" r:id="rId24"/>
    <p:sldId id="623" r:id="rId25"/>
    <p:sldId id="638" r:id="rId26"/>
    <p:sldId id="639" r:id="rId27"/>
    <p:sldId id="640" r:id="rId28"/>
    <p:sldId id="624" r:id="rId29"/>
    <p:sldId id="626" r:id="rId30"/>
    <p:sldId id="627" r:id="rId31"/>
    <p:sldId id="643" r:id="rId32"/>
    <p:sldId id="641" r:id="rId33"/>
    <p:sldId id="642" r:id="rId34"/>
    <p:sldId id="679" r:id="rId35"/>
    <p:sldId id="680" r:id="rId36"/>
    <p:sldId id="681" r:id="rId37"/>
    <p:sldId id="682" r:id="rId38"/>
    <p:sldId id="645" r:id="rId39"/>
    <p:sldId id="683" r:id="rId40"/>
    <p:sldId id="652" r:id="rId41"/>
    <p:sldId id="651" r:id="rId42"/>
    <p:sldId id="653" r:id="rId43"/>
    <p:sldId id="657" r:id="rId44"/>
    <p:sldId id="658" r:id="rId45"/>
    <p:sldId id="684" r:id="rId46"/>
    <p:sldId id="685" r:id="rId47"/>
    <p:sldId id="659" r:id="rId48"/>
  </p:sldIdLst>
  <p:sldSz cx="9144000" cy="6858000" type="screen4x3"/>
  <p:notesSz cx="7302500" cy="9586913"/>
  <p:custDataLst>
    <p:tags r:id="rId5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0C8D3"/>
    <a:srgbClr val="9EF18B"/>
    <a:srgbClr val="ED0101"/>
    <a:srgbClr val="0046E2"/>
    <a:srgbClr val="FA004D"/>
    <a:srgbClr val="EA00EA"/>
    <a:srgbClr val="052FFF"/>
    <a:srgbClr val="4300EA"/>
    <a:srgbClr val="00EE71"/>
    <a:srgbClr val="E106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7" autoAdjust="0"/>
    <p:restoredTop sz="94626" autoAdjust="0"/>
  </p:normalViewPr>
  <p:slideViewPr>
    <p:cSldViewPr snapToObjects="1">
      <p:cViewPr varScale="1">
        <p:scale>
          <a:sx n="99" d="100"/>
          <a:sy n="99" d="100"/>
        </p:scale>
        <p:origin x="-552" y="-104"/>
      </p:cViewPr>
      <p:guideLst>
        <p:guide orient="horz" pos="2592"/>
        <p:guide pos="37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576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tags" Target="tags/tag1.xml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56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5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97050"/>
          </a:xfrm>
        </p:spPr>
        <p:txBody>
          <a:bodyPr/>
          <a:lstStyle/>
          <a:p>
            <a:pPr marL="0" indent="0"/>
            <a:r>
              <a:rPr lang="en-US" dirty="0" smtClean="0"/>
              <a:t>Thread-Level Parallelism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26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 </a:t>
            </a:r>
            <a:r>
              <a:rPr lang="en-US" sz="2000" b="0" dirty="0" smtClean="0"/>
              <a:t>26, 2012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</a:t>
            </a:r>
            <a:r>
              <a:rPr lang="en-US" dirty="0" smtClean="0"/>
              <a:t>Dave </a:t>
            </a:r>
            <a:r>
              <a:rPr lang="en-US" dirty="0" err="1" smtClean="0"/>
              <a:t>O’Hallaron</a:t>
            </a:r>
            <a:r>
              <a:rPr lang="en-US" dirty="0" smtClean="0"/>
              <a:t>, </a:t>
            </a:r>
            <a:r>
              <a:rPr lang="en-US" dirty="0" smtClean="0"/>
              <a:t>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678"/>
            <a:ext cx="9144000" cy="762000"/>
          </a:xfrm>
        </p:spPr>
        <p:txBody>
          <a:bodyPr/>
          <a:lstStyle/>
          <a:p>
            <a:r>
              <a:rPr lang="en-US" sz="3200" dirty="0" err="1" smtClean="0"/>
              <a:t>Hyperthreading</a:t>
            </a:r>
            <a:r>
              <a:rPr lang="en-US" sz="3200" dirty="0" smtClean="0"/>
              <a:t>: Out</a:t>
            </a:r>
            <a:r>
              <a:rPr lang="en-US" sz="3200" dirty="0" smtClean="0"/>
              <a:t>-of-Order Processor Structure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908925" cy="1228724"/>
          </a:xfrm>
        </p:spPr>
        <p:txBody>
          <a:bodyPr/>
          <a:lstStyle/>
          <a:p>
            <a:r>
              <a:rPr lang="en-US" dirty="0" smtClean="0"/>
              <a:t>Instruction control dynamically converts program into stream of operations</a:t>
            </a:r>
          </a:p>
          <a:p>
            <a:r>
              <a:rPr lang="en-US" dirty="0" smtClean="0"/>
              <a:t>Operations mapped onto functional units to execute in parallel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 smtClean="0"/>
                <a:t>Functional Units</a:t>
              </a:r>
              <a:endParaRPr lang="en-US" sz="2000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FP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Load /</a:t>
              </a:r>
            </a:p>
            <a:p>
              <a:pPr algn="ctr"/>
              <a:r>
                <a:rPr lang="en-US" sz="1800" dirty="0" smtClean="0"/>
                <a:t>Store</a:t>
              </a:r>
              <a:endParaRPr lang="en-US" sz="1800" dirty="0"/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990600" y="1219200"/>
            <a:ext cx="52578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Instruction Control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44958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 Decoder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Op. Queue</a:t>
            </a:r>
            <a:endParaRPr lang="en-US" sz="18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Data Cache</a:t>
            </a:r>
            <a:endParaRPr lang="en-US" sz="1800" dirty="0"/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5626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63246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</a:t>
            </a:r>
          </a:p>
          <a:p>
            <a:pPr algn="ctr"/>
            <a:r>
              <a:rPr lang="en-US" sz="1800" dirty="0" smtClean="0"/>
              <a:t>Cache</a:t>
            </a:r>
            <a:endParaRPr lang="en-US" sz="1800" dirty="0"/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59436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25146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1467643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/>
          <p:nvPr/>
        </p:nvCxnSpPr>
        <p:spPr bwMode="auto">
          <a:xfrm rot="10800000" flipV="1">
            <a:off x="3962400" y="2019301"/>
            <a:ext cx="533402" cy="533399"/>
          </a:xfrm>
          <a:prstGeom prst="bentConnector3">
            <a:avLst>
              <a:gd name="adj1" fmla="val 99192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4476749" y="2743201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/>
              <a:t>PC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 bwMode="auto">
          <a:xfrm rot="5400000">
            <a:off x="4600575" y="2552700"/>
            <a:ext cx="381001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err="1" smtClean="0"/>
              <a:t>Hyperthreading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908925" cy="1228724"/>
          </a:xfrm>
        </p:spPr>
        <p:txBody>
          <a:bodyPr/>
          <a:lstStyle/>
          <a:p>
            <a:r>
              <a:rPr lang="en-US" dirty="0" smtClean="0"/>
              <a:t>Replicate enough instruction control to process K instruction streams</a:t>
            </a:r>
          </a:p>
          <a:p>
            <a:r>
              <a:rPr lang="en-US" dirty="0" smtClean="0"/>
              <a:t>K copies of all registers</a:t>
            </a:r>
          </a:p>
          <a:p>
            <a:r>
              <a:rPr lang="en-US" dirty="0" smtClean="0"/>
              <a:t>Share functional units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2098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 smtClean="0"/>
                <a:t>Functional Units</a:t>
              </a:r>
              <a:endParaRPr lang="en-US" sz="2000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FP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Load /</a:t>
              </a:r>
            </a:p>
            <a:p>
              <a:pPr algn="ctr"/>
              <a:r>
                <a:rPr lang="en-US" sz="1800" dirty="0" smtClean="0"/>
                <a:t>Store</a:t>
              </a:r>
              <a:endParaRPr lang="en-US" sz="1800" dirty="0"/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81200" y="1219200"/>
            <a:ext cx="57150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Instruction Control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514602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 smtClean="0"/>
              <a:t>Reg</a:t>
            </a:r>
            <a:r>
              <a:rPr lang="en-US" sz="1800" dirty="0" smtClean="0"/>
              <a:t> B</a:t>
            </a:r>
            <a:endParaRPr lang="en-US" sz="18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59436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 Decoder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41910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Op. Queue B</a:t>
            </a:r>
            <a:endParaRPr lang="en-US" sz="18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67056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Data Cache</a:t>
            </a:r>
            <a:endParaRPr lang="en-US" sz="1800" dirty="0"/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61722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77724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</a:t>
            </a:r>
          </a:p>
          <a:p>
            <a:pPr algn="ctr"/>
            <a:r>
              <a:rPr lang="en-US" sz="1800" dirty="0" smtClean="0"/>
              <a:t>Cache</a:t>
            </a:r>
            <a:endParaRPr lang="en-US" sz="1800" dirty="0"/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73914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39624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2763045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>
            <a:stCxn id="11" idx="1"/>
          </p:cNvCxnSpPr>
          <p:nvPr/>
        </p:nvCxnSpPr>
        <p:spPr bwMode="auto">
          <a:xfrm rot="10800000" flipV="1">
            <a:off x="5562598" y="1981200"/>
            <a:ext cx="381002" cy="571500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2286000" y="19812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 smtClean="0"/>
              <a:t>Reg</a:t>
            </a:r>
            <a:r>
              <a:rPr lang="en-US" sz="1800" dirty="0" smtClean="0"/>
              <a:t> A</a:t>
            </a:r>
            <a:endParaRPr lang="en-US" sz="1800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3962398" y="19812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Op. Queue A</a:t>
            </a:r>
            <a:endParaRPr lang="en-US" sz="1800" dirty="0"/>
          </a:p>
        </p:txBody>
      </p:sp>
      <p:cxnSp>
        <p:nvCxnSpPr>
          <p:cNvPr id="23" name="Elbow Connector 39"/>
          <p:cNvCxnSpPr>
            <a:stCxn id="22" idx="1"/>
          </p:cNvCxnSpPr>
          <p:nvPr/>
        </p:nvCxnSpPr>
        <p:spPr bwMode="auto">
          <a:xfrm rot="10800000" flipV="1">
            <a:off x="3733798" y="2171700"/>
            <a:ext cx="228601" cy="14477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1810545" y="2990056"/>
            <a:ext cx="1257301" cy="1590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25" name="Elbow Connector 39"/>
          <p:cNvCxnSpPr/>
          <p:nvPr/>
        </p:nvCxnSpPr>
        <p:spPr bwMode="auto">
          <a:xfrm rot="10800000" flipV="1">
            <a:off x="5181598" y="1752600"/>
            <a:ext cx="762002" cy="228600"/>
          </a:xfrm>
          <a:prstGeom prst="bentConnector3">
            <a:avLst>
              <a:gd name="adj1" fmla="val 99870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5943600" y="27051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/>
              <a:t>PC A</a:t>
            </a:r>
            <a:endParaRPr lang="en-US" sz="1600" dirty="0"/>
          </a:p>
        </p:txBody>
      </p:sp>
      <p:cxnSp>
        <p:nvCxnSpPr>
          <p:cNvPr id="27" name="Straight Arrow Connector 26"/>
          <p:cNvCxnSpPr>
            <a:endCxn id="26" idx="0"/>
          </p:cNvCxnSpPr>
          <p:nvPr/>
        </p:nvCxnSpPr>
        <p:spPr bwMode="auto">
          <a:xfrm rot="5400000">
            <a:off x="6086476" y="2533650"/>
            <a:ext cx="3429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6686549" y="28194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/>
              <a:t>PC B</a:t>
            </a:r>
            <a:endParaRPr lang="en-US" sz="1600" dirty="0"/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 bwMode="auto">
          <a:xfrm rot="5400000">
            <a:off x="6773071" y="2590800"/>
            <a:ext cx="456405" cy="795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Shark Machines</a:t>
            </a:r>
          </a:p>
          <a:p>
            <a:pPr lvl="1"/>
            <a:r>
              <a:rPr lang="en-US" dirty="0" smtClean="0"/>
              <a:t>Intel Nehalem processors</a:t>
            </a:r>
          </a:p>
          <a:p>
            <a:pPr lvl="1"/>
            <a:r>
              <a:rPr lang="en-US" dirty="0" smtClean="0"/>
              <a:t>8 cores, each with 2-way </a:t>
            </a:r>
            <a:r>
              <a:rPr lang="en-US" dirty="0" err="1" smtClean="0"/>
              <a:t>hyperthreading</a:t>
            </a:r>
            <a:endParaRPr lang="en-US" dirty="0" smtClean="0"/>
          </a:p>
          <a:p>
            <a:pPr lvl="1"/>
            <a:r>
              <a:rPr lang="en-US" dirty="0" smtClean="0"/>
              <a:t>2.2 GHz clock rate</a:t>
            </a:r>
          </a:p>
          <a:p>
            <a:r>
              <a:rPr lang="en-US" dirty="0" smtClean="0"/>
              <a:t>GHC Cluster Machines</a:t>
            </a:r>
          </a:p>
          <a:p>
            <a:pPr lvl="1"/>
            <a:r>
              <a:rPr lang="en-US" dirty="0" smtClean="0"/>
              <a:t>Intel </a:t>
            </a:r>
            <a:r>
              <a:rPr lang="en-US" dirty="0" err="1" smtClean="0"/>
              <a:t>Westmere</a:t>
            </a:r>
            <a:r>
              <a:rPr lang="en-US" dirty="0" smtClean="0"/>
              <a:t> processors</a:t>
            </a:r>
          </a:p>
          <a:p>
            <a:pPr lvl="1"/>
            <a:r>
              <a:rPr lang="en-US" dirty="0" smtClean="0"/>
              <a:t>6 cores, each with 2-way </a:t>
            </a:r>
            <a:r>
              <a:rPr lang="en-US" dirty="0" err="1" smtClean="0"/>
              <a:t>hypertheading</a:t>
            </a:r>
            <a:endParaRPr lang="en-US" dirty="0" smtClean="0"/>
          </a:p>
          <a:p>
            <a:pPr lvl="1"/>
            <a:r>
              <a:rPr lang="en-US" dirty="0" smtClean="0"/>
              <a:t>3.2 GHz clock rate</a:t>
            </a:r>
          </a:p>
        </p:txBody>
      </p:sp>
    </p:spTree>
    <p:extLst>
      <p:ext uri="{BB962C8B-B14F-4D97-AF65-F5344CB8AC3E}">
        <p14:creationId xmlns:p14="http://schemas.microsoft.com/office/powerpoint/2010/main" val="2840380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57725"/>
          </a:xfrm>
        </p:spPr>
        <p:txBody>
          <a:bodyPr/>
          <a:lstStyle/>
          <a:p>
            <a:r>
              <a:rPr lang="en-US" dirty="0" smtClean="0"/>
              <a:t>Sum numbers 0, …, N-1</a:t>
            </a:r>
          </a:p>
          <a:p>
            <a:pPr lvl="1"/>
            <a:r>
              <a:rPr lang="en-US" dirty="0" smtClean="0"/>
              <a:t>Should add up to (N-1)*N/2</a:t>
            </a:r>
          </a:p>
          <a:p>
            <a:r>
              <a:rPr lang="en-US" dirty="0" smtClean="0"/>
              <a:t>Partition into K ranges</a:t>
            </a:r>
          </a:p>
          <a:p>
            <a:pPr lvl="1"/>
            <a:r>
              <a:rPr lang="en-US" dirty="0" smtClean="0">
                <a:sym typeface="Symbol"/>
              </a:rPr>
              <a:t>N</a:t>
            </a:r>
            <a:r>
              <a:rPr lang="en-US" dirty="0" smtClean="0"/>
              <a:t>/K</a:t>
            </a:r>
            <a:r>
              <a:rPr lang="en-US" dirty="0" smtClean="0">
                <a:sym typeface="Symbol"/>
              </a:rPr>
              <a:t></a:t>
            </a:r>
            <a:r>
              <a:rPr lang="en-US" dirty="0" smtClean="0"/>
              <a:t> values each</a:t>
            </a:r>
          </a:p>
          <a:p>
            <a:pPr lvl="1"/>
            <a:r>
              <a:rPr lang="en-US" dirty="0" smtClean="0"/>
              <a:t>Accumulate leftover values serially</a:t>
            </a:r>
          </a:p>
          <a:p>
            <a:r>
              <a:rPr lang="en-US" dirty="0" smtClean="0"/>
              <a:t>Method #1: All threads update single global variable</a:t>
            </a:r>
          </a:p>
          <a:p>
            <a:pPr lvl="1"/>
            <a:r>
              <a:rPr lang="en-US" dirty="0" smtClean="0"/>
              <a:t>1A: No synchronization</a:t>
            </a:r>
          </a:p>
          <a:p>
            <a:pPr lvl="1"/>
            <a:r>
              <a:rPr lang="en-US" dirty="0" smtClean="0"/>
              <a:t>1B: Synchronize with </a:t>
            </a:r>
            <a:r>
              <a:rPr lang="en-US" dirty="0" err="1" smtClean="0"/>
              <a:t>pthread</a:t>
            </a:r>
            <a:r>
              <a:rPr lang="en-US" dirty="0" smtClean="0"/>
              <a:t> semaphore</a:t>
            </a:r>
          </a:p>
          <a:p>
            <a:pPr lvl="1"/>
            <a:r>
              <a:rPr lang="en-US" dirty="0" smtClean="0"/>
              <a:t>1C: Synchronize with </a:t>
            </a:r>
            <a:r>
              <a:rPr lang="en-US" dirty="0" err="1" smtClean="0"/>
              <a:t>pthread</a:t>
            </a:r>
            <a:r>
              <a:rPr lang="en-US" dirty="0" smtClean="0"/>
              <a:t> </a:t>
            </a:r>
            <a:r>
              <a:rPr lang="en-US" dirty="0" err="1" smtClean="0"/>
              <a:t>mutex</a:t>
            </a:r>
            <a:endParaRPr lang="en-US" dirty="0" smtClean="0"/>
          </a:p>
          <a:p>
            <a:pPr lvl="2"/>
            <a:r>
              <a:rPr lang="en-US" dirty="0" smtClean="0"/>
              <a:t>“Binary” semaphore.  Only values 0 &amp;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 smtClean="0"/>
              <a:t>Accumulating in Single Global Variable: Declarations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</a:rPr>
              <a:t> unsigned long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semaphore;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pthread_mutex_t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tid[MAXTHREADS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[MAXTHREADS];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 smtClean="0"/>
              <a:t>Accumulating in Single Global Variable: Operation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828800"/>
            <a:ext cx="7508866" cy="4521751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 /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Set global value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 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NULL, </a:t>
            </a:r>
            <a:r>
              <a:rPr lang="en-US" sz="1600" i="1" dirty="0" err="1" smtClean="0">
                <a:latin typeface="Courier New" pitchFamily="49" charset="0"/>
              </a:rPr>
              <a:t>thread_fun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result = 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(e =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e &lt;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result += e;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Function: No Synchronization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sum_race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= *((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*)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start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end = start +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start;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end;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Unsynchronized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019675"/>
            <a:ext cx="7896225" cy="1000125"/>
          </a:xfrm>
        </p:spPr>
        <p:txBody>
          <a:bodyPr/>
          <a:lstStyle/>
          <a:p>
            <a:r>
              <a:rPr lang="en-US" dirty="0" smtClean="0"/>
              <a:t>N = 2</a:t>
            </a:r>
            <a:r>
              <a:rPr lang="en-US" baseline="30000" dirty="0" smtClean="0"/>
              <a:t>30</a:t>
            </a:r>
          </a:p>
          <a:p>
            <a:r>
              <a:rPr lang="en-US" dirty="0" smtClean="0"/>
              <a:t>Best speedup = 2.86X</a:t>
            </a:r>
          </a:p>
          <a:p>
            <a:r>
              <a:rPr lang="en-US" dirty="0" smtClean="0"/>
              <a:t>Gets wrong answer when &gt; 1 thread!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142999"/>
            <a:ext cx="5334000" cy="401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Function: Semaphore / </a:t>
            </a:r>
            <a:r>
              <a:rPr lang="en-US" dirty="0" err="1" smtClean="0"/>
              <a:t>Mutex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14400" y="1512332"/>
            <a:ext cx="5737147" cy="3536866"/>
            <a:chOff x="357018" y="1362075"/>
            <a:chExt cx="5737147" cy="3536866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357018" y="1362075"/>
              <a:ext cx="5737147" cy="3536866"/>
            </a:xfrm>
            <a:prstGeom prst="rect">
              <a:avLst/>
            </a:prstGeom>
            <a:solidFill>
              <a:srgbClr val="F6F5BD"/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void *</a:t>
              </a:r>
              <a:r>
                <a:rPr lang="en-US" sz="1600" dirty="0" err="1" smtClean="0">
                  <a:latin typeface="Courier New" pitchFamily="49" charset="0"/>
                </a:rPr>
                <a:t>sum_sem</a:t>
              </a:r>
              <a:r>
                <a:rPr lang="en-US" sz="1600" dirty="0" smtClean="0">
                  <a:latin typeface="Courier New" pitchFamily="49" charset="0"/>
                </a:rPr>
                <a:t>(void *</a:t>
              </a:r>
              <a:r>
                <a:rPr lang="en-US" sz="1600" dirty="0" err="1" smtClean="0">
                  <a:latin typeface="Courier New" pitchFamily="49" charset="0"/>
                </a:rPr>
                <a:t>vargp</a:t>
              </a:r>
              <a:r>
                <a:rPr lang="en-US" sz="1600" dirty="0" smtClean="0">
                  <a:latin typeface="Courier New" pitchFamily="49" charset="0"/>
                </a:rPr>
                <a:t>)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int</a:t>
              </a:r>
              <a:r>
                <a:rPr lang="en-US" sz="1600" dirty="0" smtClean="0">
                  <a:latin typeface="Courier New" pitchFamily="49" charset="0"/>
                </a:rPr>
                <a:t> </a:t>
              </a:r>
              <a:r>
                <a:rPr lang="en-US" sz="1600" dirty="0" err="1" smtClean="0">
                  <a:latin typeface="Courier New" pitchFamily="49" charset="0"/>
                </a:rPr>
                <a:t>myid</a:t>
              </a:r>
              <a:r>
                <a:rPr lang="en-US" sz="1600" dirty="0" smtClean="0">
                  <a:latin typeface="Courier New" pitchFamily="49" charset="0"/>
                </a:rPr>
                <a:t> = *((</a:t>
              </a:r>
              <a:r>
                <a:rPr lang="en-US" sz="1600" dirty="0" err="1" smtClean="0">
                  <a:latin typeface="Courier New" pitchFamily="49" charset="0"/>
                </a:rPr>
                <a:t>int</a:t>
              </a:r>
              <a:r>
                <a:rPr lang="en-US" sz="1600" dirty="0" smtClean="0">
                  <a:latin typeface="Courier New" pitchFamily="49" charset="0"/>
                </a:rPr>
                <a:t> *)</a:t>
              </a:r>
              <a:r>
                <a:rPr lang="en-US" sz="1600" dirty="0" err="1" smtClean="0">
                  <a:latin typeface="Courier New" pitchFamily="49" charset="0"/>
                </a:rPr>
                <a:t>vargp</a:t>
              </a:r>
              <a:r>
                <a:rPr lang="en-US" sz="1600" dirty="0" smtClean="0">
                  <a:latin typeface="Courier New" pitchFamily="49" charset="0"/>
                </a:rPr>
                <a:t>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size_t</a:t>
              </a:r>
              <a:r>
                <a:rPr lang="en-US" sz="1600" dirty="0" smtClean="0">
                  <a:latin typeface="Courier New" pitchFamily="49" charset="0"/>
                </a:rPr>
                <a:t> start = </a:t>
              </a:r>
              <a:r>
                <a:rPr lang="en-US" sz="1600" dirty="0" err="1" smtClean="0">
                  <a:latin typeface="Courier New" pitchFamily="49" charset="0"/>
                </a:rPr>
                <a:t>myid</a:t>
              </a:r>
              <a:r>
                <a:rPr lang="en-US" sz="1600" dirty="0" smtClean="0">
                  <a:latin typeface="Courier New" pitchFamily="49" charset="0"/>
                </a:rPr>
                <a:t> * </a:t>
              </a:r>
              <a:r>
                <a:rPr lang="en-US" sz="1600" dirty="0" err="1" smtClean="0">
                  <a:latin typeface="Courier New" pitchFamily="49" charset="0"/>
                </a:rPr>
                <a:t>nelems_per_thread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size_t</a:t>
              </a:r>
              <a:r>
                <a:rPr lang="en-US" sz="1600" dirty="0" smtClean="0">
                  <a:latin typeface="Courier New" pitchFamily="49" charset="0"/>
                </a:rPr>
                <a:t> end = start + </a:t>
              </a:r>
              <a:r>
                <a:rPr lang="en-US" sz="1600" dirty="0" err="1" smtClean="0">
                  <a:latin typeface="Courier New" pitchFamily="49" charset="0"/>
                </a:rPr>
                <a:t>nelems_per_thread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size_t</a:t>
              </a:r>
              <a:r>
                <a:rPr lang="en-US" sz="1600" dirty="0" smtClean="0">
                  <a:latin typeface="Courier New" pitchFamily="49" charset="0"/>
                </a:rPr>
                <a:t>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endParaRPr lang="en-US" sz="1600" dirty="0" smtClean="0">
                <a:latin typeface="Courier New" pitchFamily="49" charset="0"/>
              </a:endParaRP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for (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 = start;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 &lt; end;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++) 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    </a:t>
              </a:r>
              <a:r>
                <a:rPr lang="en-US" sz="1600" dirty="0" err="1" smtClean="0">
                  <a:latin typeface="Courier New" pitchFamily="49" charset="0"/>
                </a:rPr>
                <a:t>sem_wait</a:t>
              </a:r>
              <a:r>
                <a:rPr lang="en-US" sz="1600" dirty="0" smtClean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	</a:t>
              </a:r>
              <a:r>
                <a:rPr lang="en-US" sz="1600" dirty="0" err="1" smtClean="0">
                  <a:latin typeface="Courier New" pitchFamily="49" charset="0"/>
                </a:rPr>
                <a:t>global_sum</a:t>
              </a:r>
              <a:r>
                <a:rPr lang="en-US" sz="1600" dirty="0" smtClean="0">
                  <a:latin typeface="Courier New" pitchFamily="49" charset="0"/>
                </a:rPr>
                <a:t> +=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	</a:t>
              </a:r>
              <a:r>
                <a:rPr lang="en-US" sz="1600" dirty="0" err="1" smtClean="0">
                  <a:latin typeface="Courier New" pitchFamily="49" charset="0"/>
                </a:rPr>
                <a:t>sem_post</a:t>
              </a:r>
              <a:r>
                <a:rPr lang="en-US" sz="1600" dirty="0" smtClean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}	                          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return NULL;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19200" y="3352800"/>
              <a:ext cx="2898228" cy="828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 smtClean="0">
                  <a:latin typeface="Courier New" pitchFamily="49" charset="0"/>
                </a:rPr>
                <a:t>sem_wait</a:t>
              </a:r>
              <a:r>
                <a:rPr lang="en-US" sz="1600" dirty="0" smtClean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 smtClean="0">
                  <a:latin typeface="Courier New" pitchFamily="49" charset="0"/>
                </a:rPr>
                <a:t>global_sum</a:t>
              </a:r>
              <a:r>
                <a:rPr lang="en-US" sz="1600" dirty="0" smtClean="0">
                  <a:latin typeface="Courier New" pitchFamily="49" charset="0"/>
                </a:rPr>
                <a:t> +=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 smtClean="0">
                  <a:latin typeface="Courier New" pitchFamily="49" charset="0"/>
                </a:rPr>
                <a:t>sem_post</a:t>
              </a:r>
              <a:r>
                <a:rPr lang="en-US" sz="1600" dirty="0" smtClean="0">
                  <a:latin typeface="Courier New" pitchFamily="49" charset="0"/>
                </a:rPr>
                <a:t>(&amp;semaphore); 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724153" y="5724768"/>
            <a:ext cx="3762247" cy="8284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pthread_mutex_lock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pthread_mutex_unlock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6325" y="1143000"/>
            <a:ext cx="1275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Semaphore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4153" y="535543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Mutex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 / </a:t>
            </a:r>
            <a:r>
              <a:rPr lang="en-US" dirty="0" err="1" smtClean="0"/>
              <a:t>Mutex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000125"/>
          </a:xfrm>
        </p:spPr>
        <p:txBody>
          <a:bodyPr/>
          <a:lstStyle/>
          <a:p>
            <a:r>
              <a:rPr lang="en-US" dirty="0" smtClean="0"/>
              <a:t>Terrible Performance</a:t>
            </a:r>
          </a:p>
          <a:p>
            <a:pPr lvl="1"/>
            <a:r>
              <a:rPr lang="en-US" dirty="0" smtClean="0"/>
              <a:t>2.5 seconds </a:t>
            </a:r>
            <a:r>
              <a:rPr lang="en-US" dirty="0" smtClean="0">
                <a:sym typeface="Wingdings" pitchFamily="2" charset="2"/>
              </a:rPr>
              <a:t> ~10 minutes</a:t>
            </a:r>
            <a:endParaRPr lang="en-US" dirty="0" smtClean="0"/>
          </a:p>
          <a:p>
            <a:r>
              <a:rPr lang="en-US" dirty="0" err="1" smtClean="0"/>
              <a:t>Mutex</a:t>
            </a:r>
            <a:r>
              <a:rPr lang="en-US" dirty="0" smtClean="0"/>
              <a:t> 3X faster than semaphore</a:t>
            </a:r>
          </a:p>
          <a:p>
            <a:r>
              <a:rPr lang="en-US" dirty="0" smtClean="0"/>
              <a:t>Clearly, neither is successful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089916"/>
            <a:ext cx="5934075" cy="401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Parallel  </a:t>
            </a:r>
            <a:r>
              <a:rPr lang="en-US" dirty="0" smtClean="0"/>
              <a:t>Computing Hardware</a:t>
            </a:r>
          </a:p>
          <a:p>
            <a:pPr lvl="1"/>
            <a:r>
              <a:rPr lang="en-US" dirty="0" err="1" smtClean="0"/>
              <a:t>Multicore</a:t>
            </a:r>
            <a:endParaRPr lang="en-US" dirty="0" smtClean="0"/>
          </a:p>
          <a:p>
            <a:pPr lvl="2"/>
            <a:r>
              <a:rPr lang="en-US" dirty="0" smtClean="0"/>
              <a:t>Multiple separate processors on single </a:t>
            </a:r>
            <a:r>
              <a:rPr lang="en-US" dirty="0" smtClean="0"/>
              <a:t>chip</a:t>
            </a:r>
          </a:p>
          <a:p>
            <a:pPr lvl="2"/>
            <a:r>
              <a:rPr lang="en-US" dirty="0" smtClean="0"/>
              <a:t>How they maintain consistent view of memory</a:t>
            </a:r>
            <a:endParaRPr lang="en-US" dirty="0" smtClean="0"/>
          </a:p>
          <a:p>
            <a:pPr lvl="1"/>
            <a:r>
              <a:rPr lang="en-US" dirty="0" err="1" smtClean="0"/>
              <a:t>Hyperthreading</a:t>
            </a:r>
            <a:endParaRPr lang="en-US" dirty="0" smtClean="0"/>
          </a:p>
          <a:p>
            <a:pPr lvl="2"/>
            <a:r>
              <a:rPr lang="en-US" dirty="0" smtClean="0"/>
              <a:t>Efficient execution of multiple threads on single core</a:t>
            </a:r>
            <a:endParaRPr lang="en-US" dirty="0" smtClean="0"/>
          </a:p>
          <a:p>
            <a:r>
              <a:rPr lang="en-US" dirty="0" smtClean="0"/>
              <a:t>Thread-Level Parallelism</a:t>
            </a:r>
          </a:p>
          <a:p>
            <a:pPr lvl="1"/>
            <a:r>
              <a:rPr lang="en-US" dirty="0" smtClean="0"/>
              <a:t>Splitting program into independent tasks</a:t>
            </a:r>
          </a:p>
          <a:p>
            <a:pPr lvl="2"/>
            <a:r>
              <a:rPr lang="en-US" dirty="0" smtClean="0"/>
              <a:t>Example: Parallel summation</a:t>
            </a:r>
          </a:p>
          <a:p>
            <a:pPr lvl="2"/>
            <a:r>
              <a:rPr lang="en-US" dirty="0" smtClean="0"/>
              <a:t>Some performance artifacts</a:t>
            </a:r>
          </a:p>
          <a:p>
            <a:pPr lvl="1"/>
            <a:r>
              <a:rPr lang="en-US" dirty="0" smtClean="0"/>
              <a:t>Divide-and conquer parallelism</a:t>
            </a:r>
          </a:p>
          <a:p>
            <a:pPr lvl="2"/>
            <a:r>
              <a:rPr lang="en-US" dirty="0" smtClean="0"/>
              <a:t>Example: Parallel </a:t>
            </a:r>
            <a:r>
              <a:rPr lang="en-US" dirty="0" err="1" smtClean="0"/>
              <a:t>quicksort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Accumulation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1838325"/>
          </a:xfrm>
        </p:spPr>
        <p:txBody>
          <a:bodyPr/>
          <a:lstStyle/>
          <a:p>
            <a:r>
              <a:rPr lang="en-US" dirty="0" smtClean="0"/>
              <a:t>Method #2: Each thread accumulates into separate variable</a:t>
            </a:r>
          </a:p>
          <a:p>
            <a:pPr lvl="1"/>
            <a:r>
              <a:rPr lang="en-US" dirty="0" smtClean="0"/>
              <a:t>2A: Accumulate in contiguous array elements</a:t>
            </a:r>
          </a:p>
          <a:p>
            <a:pPr lvl="1"/>
            <a:r>
              <a:rPr lang="en-US" dirty="0" smtClean="0"/>
              <a:t>2B: Accumulate in spaced-apart array elements</a:t>
            </a:r>
          </a:p>
          <a:p>
            <a:pPr lvl="1"/>
            <a:r>
              <a:rPr lang="en-US" dirty="0" smtClean="0"/>
              <a:t>2C: Accumulate in registers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95400" y="3733800"/>
            <a:ext cx="5231098" cy="132087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Partial sum computed by each thread */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psum[MAXTHREADS</a:t>
            </a:r>
            <a:r>
              <a:rPr lang="en-US" sz="1600" dirty="0" smtClean="0">
                <a:latin typeface="Courier New" pitchFamily="49" charset="0"/>
              </a:rPr>
              <a:t>*MAXSPACING];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Spacing between accumulators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spacing = 1;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 smtClean="0"/>
              <a:t>Separate Accumulation: Operation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371600"/>
            <a:ext cx="7508866" cy="501419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 /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 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*spacing]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NULL, </a:t>
            </a:r>
            <a:r>
              <a:rPr lang="en-US" sz="1600" dirty="0" err="1" smtClean="0">
                <a:latin typeface="Courier New" pitchFamily="49" charset="0"/>
              </a:rPr>
              <a:t>thread_fun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result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Add up the partial sums computed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result += </a:t>
            </a:r>
            <a:r>
              <a:rPr lang="en-US" sz="1600" dirty="0" err="1" smtClean="0">
                <a:latin typeface="Courier New" pitchFamily="49" charset="0"/>
              </a:rPr>
              <a:t>psum[i</a:t>
            </a:r>
            <a:r>
              <a:rPr lang="en-US" sz="1600" dirty="0" smtClean="0">
                <a:latin typeface="Courier New" pitchFamily="49" charset="0"/>
              </a:rPr>
              <a:t>*spacing];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(e =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e &lt;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result += e;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481438" cy="762000"/>
          </a:xfrm>
        </p:spPr>
        <p:txBody>
          <a:bodyPr/>
          <a:lstStyle/>
          <a:p>
            <a:r>
              <a:rPr lang="en-US" dirty="0" smtClean="0"/>
              <a:t>Thread Function: Memory Accumulation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5368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sum_global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= *((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*)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start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end = start +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index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[index]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start;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end;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[index] +=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	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Accumulation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Clear threading advantage</a:t>
            </a:r>
          </a:p>
          <a:p>
            <a:pPr lvl="1"/>
            <a:r>
              <a:rPr lang="en-US" dirty="0" smtClean="0"/>
              <a:t>Adjacent speedup: 5 X</a:t>
            </a:r>
          </a:p>
          <a:p>
            <a:pPr lvl="1"/>
            <a:r>
              <a:rPr lang="en-US" dirty="0" smtClean="0"/>
              <a:t>Spaced-apart speedup: 13.3 X (Only observed speedup &gt; 8)</a:t>
            </a:r>
          </a:p>
          <a:p>
            <a:r>
              <a:rPr lang="en-US" dirty="0" smtClean="0"/>
              <a:t>Why does spacing the accumulators apart matter?</a:t>
            </a:r>
          </a:p>
          <a:p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26" y="1096962"/>
            <a:ext cx="6580962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886199"/>
            <a:ext cx="7896225" cy="2447925"/>
          </a:xfrm>
        </p:spPr>
        <p:txBody>
          <a:bodyPr/>
          <a:lstStyle/>
          <a:p>
            <a:r>
              <a:rPr lang="en-US" dirty="0" smtClean="0"/>
              <a:t>Coherency maintained on cache blocks</a:t>
            </a:r>
          </a:p>
          <a:p>
            <a:r>
              <a:rPr lang="en-US" dirty="0" smtClean="0"/>
              <a:t>To update </a:t>
            </a:r>
            <a:r>
              <a:rPr lang="en-US" dirty="0" err="1" smtClean="0"/>
              <a:t>psum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], thread </a:t>
            </a:r>
            <a:r>
              <a:rPr lang="en-US" dirty="0" err="1" smtClean="0"/>
              <a:t>i</a:t>
            </a:r>
            <a:r>
              <a:rPr lang="en-US" dirty="0" smtClean="0"/>
              <a:t> must have exclusive access</a:t>
            </a:r>
          </a:p>
          <a:p>
            <a:pPr lvl="1"/>
            <a:r>
              <a:rPr lang="en-US" dirty="0" smtClean="0"/>
              <a:t>Threads sharing common cache block will keep fighting each other for access to block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9812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5908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44196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292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981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3200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38100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44196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5029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5638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6248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20" name="Right Brace 19"/>
          <p:cNvSpPr/>
          <p:nvPr/>
        </p:nvSpPr>
        <p:spPr bwMode="auto">
          <a:xfrm rot="5400000" flipV="1">
            <a:off x="2990850" y="15430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/>
          <p:cNvSpPr/>
          <p:nvPr/>
        </p:nvSpPr>
        <p:spPr bwMode="auto">
          <a:xfrm rot="5400000" flipV="1">
            <a:off x="5429250" y="15811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417974" y="3059668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Cache Block 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24400" y="3059668"/>
            <a:ext cx="1797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Cache Block m+1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19200" y="2145268"/>
            <a:ext cx="709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 smtClean="0">
                <a:latin typeface="Calibri" pitchFamily="34" charset="0"/>
              </a:rPr>
              <a:t>psum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Sharing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800"/>
            <a:ext cx="7896225" cy="1447800"/>
          </a:xfrm>
        </p:spPr>
        <p:txBody>
          <a:bodyPr/>
          <a:lstStyle/>
          <a:p>
            <a:pPr lvl="1"/>
            <a:r>
              <a:rPr lang="en-US" dirty="0" smtClean="0"/>
              <a:t>Best spaced-apart performance 2.8 X better than best adjacent</a:t>
            </a:r>
          </a:p>
          <a:p>
            <a:r>
              <a:rPr lang="en-US" dirty="0" smtClean="0"/>
              <a:t>Demonstrates cache block size = 64</a:t>
            </a:r>
          </a:p>
          <a:p>
            <a:pPr lvl="1"/>
            <a:r>
              <a:rPr lang="en-US" dirty="0" smtClean="0"/>
              <a:t>8-byte values</a:t>
            </a:r>
          </a:p>
          <a:p>
            <a:pPr lvl="1"/>
            <a:r>
              <a:rPr lang="en-US" dirty="0" smtClean="0"/>
              <a:t>No benefit increasing spacing beyond 8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066800"/>
            <a:ext cx="6632575" cy="370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176638" cy="762000"/>
          </a:xfrm>
        </p:spPr>
        <p:txBody>
          <a:bodyPr/>
          <a:lstStyle/>
          <a:p>
            <a:r>
              <a:rPr lang="en-US" dirty="0" smtClean="0"/>
              <a:t>Thread Function: Register Accumulation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00490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sum_local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= *((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*)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start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end = start +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index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data_t sum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for (i = start; i &lt; end; i++)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	sum += i;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psum[index] = sum</a:t>
            </a:r>
            <a:r>
              <a:rPr lang="nn-NO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Accumulation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Clear threading advantage</a:t>
            </a:r>
          </a:p>
          <a:p>
            <a:pPr lvl="1"/>
            <a:r>
              <a:rPr lang="en-US" dirty="0" smtClean="0"/>
              <a:t>Speedup = 7.5 X</a:t>
            </a:r>
          </a:p>
          <a:p>
            <a:r>
              <a:rPr lang="en-US" dirty="0" smtClean="0"/>
              <a:t>2X better than fastest memory accumulation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006" y="1219200"/>
            <a:ext cx="6700869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Substantial Example: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Sort set of N random numbers</a:t>
            </a:r>
          </a:p>
          <a:p>
            <a:r>
              <a:rPr lang="en-US" dirty="0" smtClean="0"/>
              <a:t>Multiple possible algorithms</a:t>
            </a:r>
          </a:p>
          <a:p>
            <a:pPr lvl="1"/>
            <a:r>
              <a:rPr lang="en-US" dirty="0" smtClean="0"/>
              <a:t>Use parallel version of </a:t>
            </a:r>
            <a:r>
              <a:rPr lang="en-US" dirty="0" err="1" smtClean="0"/>
              <a:t>quicksort</a:t>
            </a:r>
            <a:endParaRPr lang="en-US" dirty="0" smtClean="0"/>
          </a:p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of set of values X</a:t>
            </a:r>
          </a:p>
          <a:p>
            <a:pPr lvl="1"/>
            <a:r>
              <a:rPr lang="en-US" dirty="0" smtClean="0"/>
              <a:t>Choose “pivot” p from X</a:t>
            </a:r>
          </a:p>
          <a:p>
            <a:pPr lvl="1"/>
            <a:r>
              <a:rPr lang="en-US" dirty="0" smtClean="0"/>
              <a:t>Rearrange X into</a:t>
            </a:r>
          </a:p>
          <a:p>
            <a:pPr lvl="2"/>
            <a:r>
              <a:rPr lang="en-US" dirty="0" smtClean="0"/>
              <a:t>L: Values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</a:t>
            </a:r>
          </a:p>
          <a:p>
            <a:pPr lvl="2"/>
            <a:r>
              <a:rPr lang="en-US" dirty="0" smtClean="0"/>
              <a:t>R: Values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p</a:t>
            </a:r>
          </a:p>
          <a:p>
            <a:pPr lvl="1"/>
            <a:r>
              <a:rPr lang="en-US" dirty="0" smtClean="0"/>
              <a:t>Recursively sort L to get L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1"/>
            <a:r>
              <a:rPr lang="en-US" dirty="0" smtClean="0"/>
              <a:t>Recursively sort R to get R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1"/>
            <a:r>
              <a:rPr lang="en-US" dirty="0" smtClean="0"/>
              <a:t>Return L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 : p : R</a:t>
            </a:r>
            <a:r>
              <a:rPr lang="en-US" dirty="0" smtClean="0">
                <a:sym typeface="Symbol"/>
              </a:rPr>
              <a:t>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875" y="3810000"/>
            <a:ext cx="2574926" cy="457200"/>
            <a:chOff x="396875" y="3810000"/>
            <a:chExt cx="2574926" cy="4572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p2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L2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 bwMode="auto">
          <a:xfrm>
            <a:off x="357018" y="3200400"/>
            <a:ext cx="45719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81000" y="4343400"/>
            <a:ext cx="2574926" cy="1066800"/>
            <a:chOff x="381000" y="4343400"/>
            <a:chExt cx="2574926" cy="1066800"/>
          </a:xfrm>
        </p:grpSpPr>
        <p:sp>
          <p:nvSpPr>
            <p:cNvPr id="17" name="TextBox 16"/>
            <p:cNvSpPr txBox="1"/>
            <p:nvPr/>
          </p:nvSpPr>
          <p:spPr>
            <a:xfrm>
              <a:off x="1488478" y="4343400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  <a:endParaRPr lang="en-US" sz="1200" dirty="0" smtClean="0">
                <a:latin typeface="Calibri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1000" y="49530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r>
                <a:rPr lang="en-US" dirty="0" smtClean="0">
                  <a:sym typeface="Symbol"/>
                </a:rPr>
                <a:t>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parallel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 smtClean="0"/>
              <a:t>So far, we’ve used threads to deal with I/O delays</a:t>
            </a:r>
          </a:p>
          <a:p>
            <a:pPr lvl="1"/>
            <a:r>
              <a:rPr lang="en-US" sz="2200" dirty="0" smtClean="0"/>
              <a:t>e.g., one thread per client to prevent one from delaying another</a:t>
            </a:r>
          </a:p>
          <a:p>
            <a:r>
              <a:rPr lang="en-US" sz="2600" dirty="0" smtClean="0"/>
              <a:t>Multi-core CPUs offer another opportunity</a:t>
            </a:r>
          </a:p>
          <a:p>
            <a:pPr lvl="1"/>
            <a:r>
              <a:rPr lang="en-US" sz="2200" dirty="0" smtClean="0"/>
              <a:t>Spread work over threads executing in parallel on N cores</a:t>
            </a:r>
          </a:p>
          <a:p>
            <a:pPr lvl="1"/>
            <a:r>
              <a:rPr lang="en-US" sz="2200" dirty="0" smtClean="0"/>
              <a:t>Happens automatically, if many independent tasks</a:t>
            </a:r>
          </a:p>
          <a:p>
            <a:pPr lvl="2"/>
            <a:r>
              <a:rPr lang="en-US" dirty="0" smtClean="0"/>
              <a:t>e.g., running many applications or serving many clients</a:t>
            </a:r>
          </a:p>
          <a:p>
            <a:pPr lvl="1"/>
            <a:r>
              <a:rPr lang="en-US" sz="2200" dirty="0" smtClean="0"/>
              <a:t>Can also write code to make one big task go faster</a:t>
            </a:r>
          </a:p>
          <a:p>
            <a:pPr lvl="2"/>
            <a:r>
              <a:rPr lang="en-US" dirty="0" smtClean="0"/>
              <a:t>by organizing it as multiple parallel sub-tasks</a:t>
            </a:r>
          </a:p>
          <a:p>
            <a:r>
              <a:rPr lang="en-US" sz="2600" dirty="0" smtClean="0"/>
              <a:t>Shark machines can execute 16 threads at once</a:t>
            </a:r>
          </a:p>
          <a:p>
            <a:pPr lvl="1"/>
            <a:r>
              <a:rPr lang="en-US" sz="2200" dirty="0" smtClean="0"/>
              <a:t>8 cores, each with 2-way </a:t>
            </a:r>
            <a:r>
              <a:rPr lang="en-US" sz="2200" dirty="0" err="1" smtClean="0"/>
              <a:t>hyperthreading</a:t>
            </a:r>
            <a:endParaRPr lang="en-US" sz="2200" dirty="0" smtClean="0"/>
          </a:p>
          <a:p>
            <a:pPr lvl="1"/>
            <a:r>
              <a:rPr lang="en-US" sz="2200" dirty="0" smtClean="0"/>
              <a:t>Theoretical speedup of 16X</a:t>
            </a:r>
          </a:p>
          <a:p>
            <a:pPr lvl="2"/>
            <a:r>
              <a:rPr lang="en-US" dirty="0" smtClean="0"/>
              <a:t>never achieved in our benchmarks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29718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428999" y="2133600"/>
            <a:ext cx="5394325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428999" y="2819400"/>
            <a:ext cx="5394326" cy="1066800"/>
            <a:chOff x="3428999" y="2819400"/>
            <a:chExt cx="5394326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428999" y="2819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428999" y="3429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7696200" y="3429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239001" y="3429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396875" y="2133600"/>
            <a:ext cx="2574926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dirty="0" smtClean="0">
                <a:sym typeface="Symbol"/>
              </a:rPr>
              <a:t>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428999" y="3922931"/>
            <a:ext cx="5394325" cy="1066800"/>
            <a:chOff x="3428999" y="3922931"/>
            <a:chExt cx="5394325" cy="1066800"/>
          </a:xfrm>
        </p:grpSpPr>
        <p:sp>
          <p:nvSpPr>
            <p:cNvPr id="19" name="TextBox 18"/>
            <p:cNvSpPr txBox="1"/>
            <p:nvPr/>
          </p:nvSpPr>
          <p:spPr>
            <a:xfrm>
              <a:off x="5908078" y="3922931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  <a:endParaRPr lang="en-US" sz="1200" dirty="0" smtClean="0">
                <a:latin typeface="Calibr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4532531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sym typeface="Symbol"/>
                </a:rPr>
                <a:t>R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6875" y="5410200"/>
            <a:ext cx="8426450" cy="457200"/>
            <a:chOff x="396875" y="5410200"/>
            <a:chExt cx="8426450" cy="4572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971801" y="54102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6875" y="54102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r>
                <a:rPr lang="en-US" dirty="0" smtClean="0">
                  <a:sym typeface="Symbol"/>
                </a:rPr>
                <a:t>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429000" y="5410200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sym typeface="Symbol"/>
                </a:rPr>
                <a:t>R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276041"/>
            <a:ext cx="7896225" cy="1353359"/>
          </a:xfrm>
        </p:spPr>
        <p:txBody>
          <a:bodyPr/>
          <a:lstStyle/>
          <a:p>
            <a:r>
              <a:rPr lang="en-US" dirty="0" smtClean="0"/>
              <a:t>Sort </a:t>
            </a:r>
            <a:r>
              <a:rPr lang="en-US" dirty="0" err="1" smtClean="0"/>
              <a:t>nele</a:t>
            </a:r>
            <a:r>
              <a:rPr lang="en-US" dirty="0" smtClean="0"/>
              <a:t> elements starting at base</a:t>
            </a:r>
          </a:p>
          <a:p>
            <a:pPr lvl="1"/>
            <a:r>
              <a:rPr lang="en-US" dirty="0" smtClean="0"/>
              <a:t>Recursively sort L or R if has more than one element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&lt;=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== 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if (base[0] &gt; base[1])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swap(base, base+1);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/* Partition returns index of pivot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m = partition(base,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497205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of set of values X</a:t>
            </a:r>
          </a:p>
          <a:p>
            <a:pPr lvl="1"/>
            <a:r>
              <a:rPr lang="en-US" dirty="0" smtClean="0"/>
              <a:t>If N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</a:t>
            </a:r>
            <a:r>
              <a:rPr lang="en-US" dirty="0" err="1" smtClean="0"/>
              <a:t>Nthresh</a:t>
            </a:r>
            <a:r>
              <a:rPr lang="en-US" dirty="0" smtClean="0"/>
              <a:t>, do sequential </a:t>
            </a:r>
            <a:r>
              <a:rPr lang="en-US" dirty="0" err="1" smtClean="0"/>
              <a:t>quicksort</a:t>
            </a:r>
            <a:endParaRPr lang="en-US" dirty="0" smtClean="0"/>
          </a:p>
          <a:p>
            <a:pPr lvl="1"/>
            <a:r>
              <a:rPr lang="en-US" dirty="0" smtClean="0"/>
              <a:t>Else</a:t>
            </a:r>
          </a:p>
          <a:p>
            <a:pPr lvl="2"/>
            <a:r>
              <a:rPr lang="en-US" dirty="0" smtClean="0"/>
              <a:t>Choose “pivot” p from X</a:t>
            </a:r>
          </a:p>
          <a:p>
            <a:pPr lvl="2"/>
            <a:r>
              <a:rPr lang="en-US" dirty="0" smtClean="0"/>
              <a:t>Rearrange X into</a:t>
            </a:r>
          </a:p>
          <a:p>
            <a:pPr lvl="3"/>
            <a:r>
              <a:rPr lang="en-US" dirty="0" smtClean="0"/>
              <a:t>L: Values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</a:t>
            </a:r>
          </a:p>
          <a:p>
            <a:pPr lvl="3"/>
            <a:r>
              <a:rPr lang="en-US" dirty="0" smtClean="0"/>
              <a:t>R: Values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p</a:t>
            </a:r>
          </a:p>
          <a:p>
            <a:pPr lvl="2"/>
            <a:r>
              <a:rPr lang="en-US" dirty="0" smtClean="0"/>
              <a:t>Recursively spawn separate threads</a:t>
            </a:r>
          </a:p>
          <a:p>
            <a:pPr lvl="3"/>
            <a:r>
              <a:rPr lang="en-US" dirty="0" smtClean="0"/>
              <a:t>Sort L to get L</a:t>
            </a:r>
            <a:r>
              <a:rPr lang="en-US" dirty="0" smtClean="0">
                <a:sym typeface="Symbol"/>
              </a:rPr>
              <a:t></a:t>
            </a:r>
          </a:p>
          <a:p>
            <a:pPr lvl="3"/>
            <a:r>
              <a:rPr lang="en-US" dirty="0" smtClean="0">
                <a:sym typeface="Symbol"/>
              </a:rPr>
              <a:t>Sort </a:t>
            </a:r>
            <a:r>
              <a:rPr lang="en-US" dirty="0" smtClean="0"/>
              <a:t>R to get R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2"/>
            <a:r>
              <a:rPr lang="en-US" dirty="0" smtClean="0"/>
              <a:t>Return L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 : p : R</a:t>
            </a:r>
            <a:r>
              <a:rPr lang="en-US" dirty="0" smtClean="0">
                <a:sym typeface="Symbol"/>
              </a:rPr>
              <a:t>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3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7018" y="3200400"/>
            <a:ext cx="3529180" cy="457200"/>
            <a:chOff x="357018" y="3200400"/>
            <a:chExt cx="3529180" cy="4572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57018" y="32004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p2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3200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6875" y="3810000"/>
            <a:ext cx="8426450" cy="457200"/>
            <a:chOff x="396875" y="3810000"/>
            <a:chExt cx="8426450" cy="457200"/>
          </a:xfrm>
        </p:grpSpPr>
        <p:grpSp>
          <p:nvGrpSpPr>
            <p:cNvPr id="13" name="Group 19"/>
            <p:cNvGrpSpPr/>
            <p:nvPr/>
          </p:nvGrpSpPr>
          <p:grpSpPr>
            <a:xfrm>
              <a:off x="396875" y="3810000"/>
              <a:ext cx="2574926" cy="457200"/>
              <a:chOff x="396875" y="3810000"/>
              <a:chExt cx="2574926" cy="45720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p2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L2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R2</a:t>
                </a:r>
                <a:endParaRPr lang="en-US" dirty="0"/>
              </a:p>
            </p:txBody>
          </p:sp>
        </p:grpSp>
        <p:sp>
          <p:nvSpPr>
            <p:cNvPr id="21" name="Rectangle 20"/>
            <p:cNvSpPr/>
            <p:nvPr/>
          </p:nvSpPr>
          <p:spPr bwMode="auto">
            <a:xfrm>
              <a:off x="3428999" y="3810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7696200" y="3810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239001" y="3810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955926" y="3810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1000" y="4343400"/>
            <a:ext cx="8442324" cy="1066800"/>
            <a:chOff x="381000" y="4343400"/>
            <a:chExt cx="8442324" cy="1066800"/>
          </a:xfrm>
        </p:grpSpPr>
        <p:grpSp>
          <p:nvGrpSpPr>
            <p:cNvPr id="14" name="Group 20"/>
            <p:cNvGrpSpPr/>
            <p:nvPr/>
          </p:nvGrpSpPr>
          <p:grpSpPr>
            <a:xfrm>
              <a:off x="381000" y="4343400"/>
              <a:ext cx="2574926" cy="1066800"/>
              <a:chOff x="381000" y="4343400"/>
              <a:chExt cx="2574926" cy="106680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88478" y="4343400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  <a:endParaRPr lang="en-US" sz="1200" dirty="0" smtClean="0">
                  <a:latin typeface="Calibri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381000" y="4953000"/>
                <a:ext cx="2574926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E10601"/>
                  </a:gs>
                  <a:gs pos="100000">
                    <a:srgbClr val="00EE7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</a:t>
                </a:r>
                <a:r>
                  <a:rPr lang="en-US" dirty="0" smtClean="0">
                    <a:sym typeface="Symbol"/>
                  </a:rPr>
                  <a:t></a:t>
                </a:r>
                <a:endParaRPr lang="en-US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3428999" y="4343400"/>
              <a:ext cx="5394325" cy="1066800"/>
              <a:chOff x="3428999" y="3922931"/>
              <a:chExt cx="5394325" cy="1066800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5908078" y="3922931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  <a:endParaRPr lang="en-US" sz="1200" dirty="0" smtClean="0">
                  <a:latin typeface="Calibri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3428999" y="4532531"/>
                <a:ext cx="5394325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0046E2"/>
                  </a:gs>
                  <a:gs pos="100000">
                    <a:srgbClr val="ED010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>
                    <a:sym typeface="Symbol"/>
                  </a:rPr>
                  <a:t>R</a:t>
                </a:r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 bwMode="auto">
            <a:xfrm>
              <a:off x="2971801" y="4953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Structure: Sorting Tasks</a:t>
            </a:r>
            <a:endParaRPr lang="en-US" dirty="0"/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4417171"/>
            <a:ext cx="7896225" cy="1916953"/>
          </a:xfrm>
        </p:spPr>
        <p:txBody>
          <a:bodyPr/>
          <a:lstStyle/>
          <a:p>
            <a:r>
              <a:rPr lang="en-US" dirty="0" smtClean="0"/>
              <a:t>Task: Sort </a:t>
            </a:r>
            <a:r>
              <a:rPr lang="en-US" dirty="0" err="1" smtClean="0"/>
              <a:t>subrange</a:t>
            </a:r>
            <a:r>
              <a:rPr lang="en-US" dirty="0" smtClean="0"/>
              <a:t> of data</a:t>
            </a:r>
          </a:p>
          <a:p>
            <a:pPr lvl="1"/>
            <a:r>
              <a:rPr lang="en-US" dirty="0" smtClean="0"/>
              <a:t>Specify as:</a:t>
            </a:r>
          </a:p>
          <a:p>
            <a:pPr lvl="2"/>
            <a:r>
              <a:rPr lang="en-US" b="1" dirty="0" smtClean="0">
                <a:latin typeface="Courier New"/>
                <a:cs typeface="Courier New"/>
              </a:rPr>
              <a:t>base</a:t>
            </a:r>
            <a:r>
              <a:rPr lang="en-US" dirty="0" smtClean="0"/>
              <a:t>: Starting address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nele</a:t>
            </a:r>
            <a:r>
              <a:rPr lang="en-US" dirty="0" smtClean="0"/>
              <a:t>: Number of elements in </a:t>
            </a:r>
            <a:r>
              <a:rPr lang="en-US" dirty="0" err="1" smtClean="0"/>
              <a:t>subrange</a:t>
            </a:r>
            <a:endParaRPr lang="en-US" dirty="0" smtClean="0"/>
          </a:p>
          <a:p>
            <a:r>
              <a:rPr lang="en-US" dirty="0" smtClean="0"/>
              <a:t>Run as separate thread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17" name="Straight Arrow Connector 16"/>
          <p:cNvCxnSpPr/>
          <p:nvPr/>
        </p:nvCxnSpPr>
        <p:spPr bwMode="auto">
          <a:xfrm flipH="1" flipV="1">
            <a:off x="381000" y="1828800"/>
            <a:ext cx="1470353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 flipV="1">
            <a:off x="1600200" y="1828800"/>
            <a:ext cx="6932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 flipV="1">
            <a:off x="2819400" y="1828800"/>
            <a:ext cx="2360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V="1">
            <a:off x="6865440" y="1828800"/>
            <a:ext cx="1957885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 flipV="1">
            <a:off x="1600200" y="1828800"/>
            <a:ext cx="9906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5943600" y="1828800"/>
            <a:ext cx="4572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04793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Sort Task Operation</a:t>
            </a:r>
            <a:endParaRPr lang="en-US" dirty="0"/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5181600"/>
            <a:ext cx="7896225" cy="1152524"/>
          </a:xfrm>
        </p:spPr>
        <p:txBody>
          <a:bodyPr/>
          <a:lstStyle/>
          <a:p>
            <a:r>
              <a:rPr lang="en-US" dirty="0" smtClean="0"/>
              <a:t>Sort </a:t>
            </a:r>
            <a:r>
              <a:rPr lang="en-US" dirty="0" err="1" smtClean="0"/>
              <a:t>subrange</a:t>
            </a:r>
            <a:r>
              <a:rPr lang="en-US" dirty="0" smtClean="0"/>
              <a:t> using serial quicksort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2810526" y="1371600"/>
            <a:ext cx="847074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26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Sort Task Operation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600200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59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581401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640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4038600" y="2667000"/>
            <a:ext cx="2369639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3062878" y="1828800"/>
            <a:ext cx="1653087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141039" y="1828800"/>
            <a:ext cx="457200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24" name="Group 23"/>
          <p:cNvGrpSpPr/>
          <p:nvPr/>
        </p:nvGrpSpPr>
        <p:grpSpPr>
          <a:xfrm>
            <a:off x="2141039" y="1371600"/>
            <a:ext cx="2574926" cy="457200"/>
            <a:chOff x="396875" y="3810000"/>
            <a:chExt cx="2574926" cy="4572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81000" y="3581400"/>
            <a:ext cx="8442325" cy="1752600"/>
            <a:chOff x="381000" y="3581400"/>
            <a:chExt cx="8442325" cy="17526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381000" y="3581400"/>
              <a:ext cx="8442325" cy="457200"/>
            </a:xfrm>
            <a:prstGeom prst="rect">
              <a:avLst/>
            </a:prstGeom>
            <a:solidFill>
              <a:srgbClr val="E6E6E6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16002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814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408239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038600" y="4876800"/>
              <a:ext cx="2369639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141039" y="3581400"/>
              <a:ext cx="2574926" cy="457200"/>
              <a:chOff x="396875" y="3810000"/>
              <a:chExt cx="2574926" cy="457200"/>
            </a:xfrm>
          </p:grpSpPr>
          <p:sp>
            <p:nvSpPr>
              <p:cNvPr id="42" name="Rectangle 41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43" name="Rectangle 42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</a:t>
                </a:r>
                <a:endParaRPr lang="en-US" dirty="0"/>
              </a:p>
            </p:txBody>
          </p:sp>
          <p:sp>
            <p:nvSpPr>
              <p:cNvPr id="44" name="Rectangle 43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R</a:t>
                </a:r>
                <a:endParaRPr lang="en-US" dirty="0"/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2141039" y="4017523"/>
            <a:ext cx="2574926" cy="1316477"/>
            <a:chOff x="2141039" y="4017523"/>
            <a:chExt cx="2574926" cy="1316477"/>
          </a:xfrm>
        </p:grpSpPr>
        <p:sp>
          <p:nvSpPr>
            <p:cNvPr id="34" name="Rectangle 33"/>
            <p:cNvSpPr/>
            <p:nvPr/>
          </p:nvSpPr>
          <p:spPr bwMode="auto">
            <a:xfrm>
              <a:off x="22860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 flipV="1">
              <a:off x="2743200" y="4038600"/>
              <a:ext cx="617041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2141039" y="4038600"/>
              <a:ext cx="144962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28194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 flipV="1">
              <a:off x="3276599" y="4017523"/>
              <a:ext cx="1439366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flipV="1">
              <a:off x="2819400" y="4017523"/>
              <a:ext cx="998040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50" name="TextBox 49"/>
          <p:cNvSpPr txBox="1"/>
          <p:nvPr/>
        </p:nvSpPr>
        <p:spPr>
          <a:xfrm>
            <a:off x="357762" y="1981200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Partition </a:t>
            </a:r>
            <a:r>
              <a:rPr lang="en-US" sz="1800" dirty="0" err="1" smtClean="0">
                <a:latin typeface="Calibri" pitchFamily="34" charset="0"/>
              </a:rPr>
              <a:t>Subrange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7762" y="4343400"/>
            <a:ext cx="1537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Spawn 2 tasks</a:t>
            </a:r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616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Top-Level Function (Simplified)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 smtClean="0"/>
              <a:t>Sets up data structures</a:t>
            </a:r>
          </a:p>
          <a:p>
            <a:r>
              <a:rPr lang="en-US" dirty="0" smtClean="0"/>
              <a:t>Calls recursive sort routine</a:t>
            </a:r>
          </a:p>
          <a:p>
            <a:r>
              <a:rPr lang="en-US" dirty="0" smtClean="0"/>
              <a:t>Keeps joining threads until none left</a:t>
            </a:r>
          </a:p>
          <a:p>
            <a:r>
              <a:rPr lang="en-US" dirty="0" smtClean="0"/>
              <a:t>Frees data structures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066800" y="1524000"/>
            <a:ext cx="5231098" cy="230575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tqsort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init_task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= 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global_end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+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- 1;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new_task_queue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join_tasks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free_task_queue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261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sort routine (Simplified)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 smtClean="0"/>
              <a:t>Small partition: Sort serially</a:t>
            </a:r>
          </a:p>
          <a:p>
            <a:r>
              <a:rPr lang="en-US" dirty="0" smtClean="0"/>
              <a:t>Large partition: Spawn new sort task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585536" cy="2551980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Multi-threaded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void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,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          </a:t>
            </a:r>
            <a:r>
              <a:rPr lang="en-US" sz="1600" dirty="0" err="1" smtClean="0">
                <a:latin typeface="Courier New" pitchFamily="49" charset="0"/>
              </a:rPr>
              <a:t>task_queue_ptr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</a:rPr>
              <a:t>nele_max_sort_serial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/* Use sequential 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*t = </a:t>
            </a:r>
            <a:r>
              <a:rPr lang="en-US" sz="1600" dirty="0" err="1">
                <a:latin typeface="Courier New" pitchFamily="49" charset="0"/>
              </a:rPr>
              <a:t>new_task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spawn_task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, 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task thread (Simplified)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895041"/>
            <a:ext cx="7896225" cy="1353359"/>
          </a:xfrm>
        </p:spPr>
        <p:txBody>
          <a:bodyPr/>
          <a:lstStyle/>
          <a:p>
            <a:r>
              <a:rPr lang="en-US" dirty="0" smtClean="0"/>
              <a:t>Get task parameters</a:t>
            </a:r>
          </a:p>
          <a:p>
            <a:r>
              <a:rPr lang="en-US" dirty="0" smtClean="0"/>
              <a:t>Perform partitioning step</a:t>
            </a:r>
          </a:p>
          <a:p>
            <a:r>
              <a:rPr lang="en-US" dirty="0" smtClean="0"/>
              <a:t>Call recursive sort routine on each partition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093013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Thread routine for many-threaded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void *</a:t>
            </a:r>
            <a:r>
              <a:rPr lang="en-US" sz="1600" dirty="0" err="1"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*t = (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*) 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 = t-&gt;base;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free(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m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m,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(base+m+1, nele-m-1,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0959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r>
              <a:rPr lang="en-US" dirty="0" smtClean="0"/>
              <a:t>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1"/>
            <a:ext cx="7896225" cy="923924"/>
          </a:xfrm>
        </p:spPr>
        <p:txBody>
          <a:bodyPr/>
          <a:lstStyle/>
          <a:p>
            <a:r>
              <a:rPr lang="en-US" dirty="0" smtClean="0"/>
              <a:t>Intel Nehalem Processor</a:t>
            </a:r>
          </a:p>
          <a:p>
            <a:pPr lvl="1"/>
            <a:r>
              <a:rPr lang="en-US" dirty="0" smtClean="0"/>
              <a:t>E.g., Shark </a:t>
            </a:r>
            <a:r>
              <a:rPr lang="en-US" dirty="0" smtClean="0"/>
              <a:t>machines (8 cores / machine)</a:t>
            </a:r>
            <a:endParaRPr lang="en-US" dirty="0" smtClean="0"/>
          </a:p>
          <a:p>
            <a:pPr lvl="1"/>
            <a:r>
              <a:rPr lang="en-US" dirty="0" smtClean="0"/>
              <a:t>Multiple processors operating with coherent view of memory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1905000" y="1219200"/>
            <a:ext cx="5334000" cy="4191000"/>
            <a:chOff x="1066800" y="1219200"/>
            <a:chExt cx="6172200" cy="4953000"/>
          </a:xfrm>
        </p:grpSpPr>
        <p:sp>
          <p:nvSpPr>
            <p:cNvPr id="28" name="Rectangle 425"/>
            <p:cNvSpPr>
              <a:spLocks noChangeArrowheads="1"/>
            </p:cNvSpPr>
            <p:nvPr/>
          </p:nvSpPr>
          <p:spPr bwMode="auto">
            <a:xfrm>
              <a:off x="1066800" y="1219200"/>
              <a:ext cx="6172200" cy="38862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1" name="Rectangle 404"/>
            <p:cNvSpPr>
              <a:spLocks noChangeArrowheads="1"/>
            </p:cNvSpPr>
            <p:nvPr/>
          </p:nvSpPr>
          <p:spPr bwMode="auto">
            <a:xfrm>
              <a:off x="12192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0" name="Rectangle 413"/>
            <p:cNvSpPr>
              <a:spLocks noChangeArrowheads="1"/>
            </p:cNvSpPr>
            <p:nvPr/>
          </p:nvSpPr>
          <p:spPr bwMode="auto">
            <a:xfrm>
              <a:off x="49530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4" name="Rectangle 396"/>
            <p:cNvSpPr>
              <a:spLocks noChangeArrowheads="1"/>
            </p:cNvSpPr>
            <p:nvPr/>
          </p:nvSpPr>
          <p:spPr bwMode="auto">
            <a:xfrm>
              <a:off x="13843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Regs</a:t>
              </a:r>
            </a:p>
          </p:txBody>
        </p:sp>
        <p:sp>
          <p:nvSpPr>
            <p:cNvPr id="5" name="Rectangle 397"/>
            <p:cNvSpPr>
              <a:spLocks noChangeArrowheads="1"/>
            </p:cNvSpPr>
            <p:nvPr/>
          </p:nvSpPr>
          <p:spPr bwMode="auto">
            <a:xfrm>
              <a:off x="14271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 dirty="0"/>
                <a:t>L1 </a:t>
              </a:r>
            </a:p>
            <a:p>
              <a:r>
                <a:rPr lang="en-US" sz="1400" dirty="0"/>
                <a:t>d-cache</a:t>
              </a:r>
            </a:p>
          </p:txBody>
        </p:sp>
        <p:sp>
          <p:nvSpPr>
            <p:cNvPr id="6" name="Rectangle 399"/>
            <p:cNvSpPr>
              <a:spLocks noChangeArrowheads="1"/>
            </p:cNvSpPr>
            <p:nvPr/>
          </p:nvSpPr>
          <p:spPr bwMode="auto">
            <a:xfrm>
              <a:off x="23622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L1 </a:t>
              </a:r>
            </a:p>
            <a:p>
              <a:r>
                <a:rPr lang="en-US" sz="1400"/>
                <a:t>i-cache</a:t>
              </a:r>
            </a:p>
          </p:txBody>
        </p:sp>
        <p:sp>
          <p:nvSpPr>
            <p:cNvPr id="7" name="Rectangle 400"/>
            <p:cNvSpPr>
              <a:spLocks noChangeArrowheads="1"/>
            </p:cNvSpPr>
            <p:nvPr/>
          </p:nvSpPr>
          <p:spPr bwMode="auto">
            <a:xfrm>
              <a:off x="14478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L2 unified cache</a:t>
              </a:r>
            </a:p>
          </p:txBody>
        </p:sp>
        <p:sp>
          <p:nvSpPr>
            <p:cNvPr id="8" name="Line 401"/>
            <p:cNvSpPr>
              <a:spLocks noChangeShapeType="1"/>
            </p:cNvSpPr>
            <p:nvPr/>
          </p:nvSpPr>
          <p:spPr bwMode="auto">
            <a:xfrm>
              <a:off x="19050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9" name="Line 402"/>
            <p:cNvSpPr>
              <a:spLocks noChangeShapeType="1"/>
            </p:cNvSpPr>
            <p:nvPr/>
          </p:nvSpPr>
          <p:spPr bwMode="auto">
            <a:xfrm>
              <a:off x="1905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0" name="Line 403"/>
            <p:cNvSpPr>
              <a:spLocks noChangeShapeType="1"/>
            </p:cNvSpPr>
            <p:nvPr/>
          </p:nvSpPr>
          <p:spPr bwMode="auto">
            <a:xfrm>
              <a:off x="27432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2" name="Text Box 405"/>
            <p:cNvSpPr txBox="1">
              <a:spLocks noChangeArrowheads="1"/>
            </p:cNvSpPr>
            <p:nvPr/>
          </p:nvSpPr>
          <p:spPr bwMode="auto">
            <a:xfrm>
              <a:off x="1143000" y="1219200"/>
              <a:ext cx="744188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Core 0</a:t>
              </a:r>
            </a:p>
          </p:txBody>
        </p:sp>
        <p:sp>
          <p:nvSpPr>
            <p:cNvPr id="13" name="Rectangle 406"/>
            <p:cNvSpPr>
              <a:spLocks noChangeArrowheads="1"/>
            </p:cNvSpPr>
            <p:nvPr/>
          </p:nvSpPr>
          <p:spPr bwMode="auto">
            <a:xfrm>
              <a:off x="51181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Regs</a:t>
              </a:r>
            </a:p>
          </p:txBody>
        </p:sp>
        <p:sp>
          <p:nvSpPr>
            <p:cNvPr id="14" name="Rectangle 407"/>
            <p:cNvSpPr>
              <a:spLocks noChangeArrowheads="1"/>
            </p:cNvSpPr>
            <p:nvPr/>
          </p:nvSpPr>
          <p:spPr bwMode="auto">
            <a:xfrm>
              <a:off x="51609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L1 </a:t>
              </a:r>
            </a:p>
            <a:p>
              <a:r>
                <a:rPr lang="en-US" sz="1400"/>
                <a:t>d-cache</a:t>
              </a:r>
            </a:p>
          </p:txBody>
        </p:sp>
        <p:sp>
          <p:nvSpPr>
            <p:cNvPr id="15" name="Rectangle 408"/>
            <p:cNvSpPr>
              <a:spLocks noChangeArrowheads="1"/>
            </p:cNvSpPr>
            <p:nvPr/>
          </p:nvSpPr>
          <p:spPr bwMode="auto">
            <a:xfrm>
              <a:off x="60960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L1 </a:t>
              </a:r>
            </a:p>
            <a:p>
              <a:r>
                <a:rPr lang="en-US" sz="1400"/>
                <a:t>i-cache</a:t>
              </a:r>
            </a:p>
          </p:txBody>
        </p:sp>
        <p:sp>
          <p:nvSpPr>
            <p:cNvPr id="16" name="Rectangle 409"/>
            <p:cNvSpPr>
              <a:spLocks noChangeArrowheads="1"/>
            </p:cNvSpPr>
            <p:nvPr/>
          </p:nvSpPr>
          <p:spPr bwMode="auto">
            <a:xfrm>
              <a:off x="51816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L2 unified cache</a:t>
              </a:r>
            </a:p>
          </p:txBody>
        </p:sp>
        <p:sp>
          <p:nvSpPr>
            <p:cNvPr id="17" name="Line 410"/>
            <p:cNvSpPr>
              <a:spLocks noChangeShapeType="1"/>
            </p:cNvSpPr>
            <p:nvPr/>
          </p:nvSpPr>
          <p:spPr bwMode="auto">
            <a:xfrm>
              <a:off x="56388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8" name="Line 411"/>
            <p:cNvSpPr>
              <a:spLocks noChangeShapeType="1"/>
            </p:cNvSpPr>
            <p:nvPr/>
          </p:nvSpPr>
          <p:spPr bwMode="auto">
            <a:xfrm>
              <a:off x="56388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9" name="Line 412"/>
            <p:cNvSpPr>
              <a:spLocks noChangeShapeType="1"/>
            </p:cNvSpPr>
            <p:nvPr/>
          </p:nvSpPr>
          <p:spPr bwMode="auto">
            <a:xfrm>
              <a:off x="6477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1" name="Text Box 414"/>
            <p:cNvSpPr txBox="1">
              <a:spLocks noChangeArrowheads="1"/>
            </p:cNvSpPr>
            <p:nvPr/>
          </p:nvSpPr>
          <p:spPr bwMode="auto">
            <a:xfrm>
              <a:off x="4876800" y="1219200"/>
              <a:ext cx="905565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/>
                <a:t>Core </a:t>
              </a:r>
              <a:r>
                <a:rPr lang="en-US" sz="1400" dirty="0" smtClean="0"/>
                <a:t>n-1</a:t>
              </a:r>
              <a:endParaRPr lang="en-US" sz="1400" dirty="0"/>
            </a:p>
          </p:txBody>
        </p:sp>
        <p:sp>
          <p:nvSpPr>
            <p:cNvPr id="22" name="Text Box 415"/>
            <p:cNvSpPr txBox="1">
              <a:spLocks noChangeArrowheads="1"/>
            </p:cNvSpPr>
            <p:nvPr/>
          </p:nvSpPr>
          <p:spPr bwMode="auto">
            <a:xfrm>
              <a:off x="3906838" y="2454274"/>
              <a:ext cx="432563" cy="4364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…</a:t>
              </a:r>
            </a:p>
          </p:txBody>
        </p:sp>
        <p:sp>
          <p:nvSpPr>
            <p:cNvPr id="23" name="Line 417"/>
            <p:cNvSpPr>
              <a:spLocks noChangeShapeType="1"/>
            </p:cNvSpPr>
            <p:nvPr/>
          </p:nvSpPr>
          <p:spPr bwMode="auto">
            <a:xfrm>
              <a:off x="22860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4" name="Line 418"/>
            <p:cNvSpPr>
              <a:spLocks noChangeShapeType="1"/>
            </p:cNvSpPr>
            <p:nvPr/>
          </p:nvSpPr>
          <p:spPr bwMode="auto">
            <a:xfrm>
              <a:off x="60198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5" name="Rectangle 419"/>
            <p:cNvSpPr>
              <a:spLocks noChangeArrowheads="1"/>
            </p:cNvSpPr>
            <p:nvPr/>
          </p:nvSpPr>
          <p:spPr bwMode="auto">
            <a:xfrm>
              <a:off x="1936750" y="4343400"/>
              <a:ext cx="438785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L3 unified cache</a:t>
              </a:r>
            </a:p>
            <a:p>
              <a:r>
                <a:rPr lang="en-US" sz="1400"/>
                <a:t>(shared by all cores)</a:t>
              </a:r>
            </a:p>
          </p:txBody>
        </p:sp>
        <p:sp>
          <p:nvSpPr>
            <p:cNvPr id="26" name="Rectangle 420"/>
            <p:cNvSpPr>
              <a:spLocks noChangeArrowheads="1"/>
            </p:cNvSpPr>
            <p:nvPr/>
          </p:nvSpPr>
          <p:spPr bwMode="auto">
            <a:xfrm>
              <a:off x="1066800" y="5600700"/>
              <a:ext cx="617220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Main memory</a:t>
              </a:r>
            </a:p>
          </p:txBody>
        </p:sp>
        <p:sp>
          <p:nvSpPr>
            <p:cNvPr id="27" name="Line 421"/>
            <p:cNvSpPr>
              <a:spLocks noChangeShapeType="1"/>
            </p:cNvSpPr>
            <p:nvPr/>
          </p:nvSpPr>
          <p:spPr bwMode="auto">
            <a:xfrm>
              <a:off x="4210050" y="49149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Serial fraction: Fraction of input at which do serial sort</a:t>
            </a:r>
          </a:p>
          <a:p>
            <a:r>
              <a:rPr lang="en-US" dirty="0" smtClean="0"/>
              <a:t>Sort </a:t>
            </a:r>
            <a:r>
              <a:rPr lang="en-US" dirty="0" smtClean="0"/>
              <a:t>2</a:t>
            </a:r>
            <a:r>
              <a:rPr lang="en-US" baseline="30000" dirty="0" smtClean="0"/>
              <a:t>37</a:t>
            </a:r>
            <a:r>
              <a:rPr lang="en-US" dirty="0" smtClean="0"/>
              <a:t> (134,217,728) random values</a:t>
            </a:r>
          </a:p>
          <a:p>
            <a:r>
              <a:rPr lang="en-US" dirty="0" smtClean="0"/>
              <a:t>Best speedup = 6.84X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Good performance over wide range of fraction values</a:t>
            </a:r>
          </a:p>
          <a:p>
            <a:pPr lvl="1"/>
            <a:r>
              <a:rPr lang="en-US" dirty="0" smtClean="0"/>
              <a:t>F too small: Not enough parallelism</a:t>
            </a:r>
          </a:p>
          <a:p>
            <a:pPr lvl="1"/>
            <a:r>
              <a:rPr lang="en-US" dirty="0" smtClean="0"/>
              <a:t>F too large: Thread overhead + run out of thread memory</a:t>
            </a:r>
          </a:p>
          <a:p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problem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T 	Total sequential time required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p 	Fraction of total that can be sped up (0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1)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k 	Speedup factor</a:t>
            </a:r>
          </a:p>
          <a:p>
            <a:pPr>
              <a:tabLst>
                <a:tab pos="1081088" algn="l"/>
              </a:tabLst>
            </a:pPr>
            <a:r>
              <a:rPr lang="en-US" dirty="0" smtClean="0"/>
              <a:t>Resulting Performance</a:t>
            </a:r>
          </a:p>
          <a:p>
            <a:pPr lvl="1">
              <a:tabLst>
                <a:tab pos="1081088" algn="l"/>
              </a:tabLst>
            </a:pPr>
            <a:r>
              <a:rPr lang="en-US" dirty="0" err="1" smtClean="0"/>
              <a:t>T</a:t>
            </a:r>
            <a:r>
              <a:rPr lang="en-US" baseline="-25000" dirty="0" err="1" smtClean="0"/>
              <a:t>k</a:t>
            </a:r>
            <a:r>
              <a:rPr lang="en-US" dirty="0" smtClean="0"/>
              <a:t> = </a:t>
            </a:r>
            <a:r>
              <a:rPr lang="en-US" dirty="0" err="1" smtClean="0"/>
              <a:t>pT</a:t>
            </a:r>
            <a:r>
              <a:rPr lang="en-US" dirty="0" smtClean="0"/>
              <a:t>/k + (1-p)T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Portion which can be sped up runs k times faster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Portion which cannot be sped up stays the same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Maximum possible speedup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k = </a:t>
            </a:r>
            <a:r>
              <a:rPr lang="en-US" dirty="0" smtClean="0">
                <a:sym typeface="Symbol"/>
              </a:rPr>
              <a:t>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>
                <a:sym typeface="Symbol"/>
              </a:rPr>
              <a:t>T</a:t>
            </a:r>
            <a:r>
              <a:rPr lang="en-US" baseline="-25000" dirty="0" smtClean="0">
                <a:sym typeface="Symbol"/>
              </a:rPr>
              <a:t></a:t>
            </a:r>
            <a:r>
              <a:rPr lang="en-US" dirty="0" smtClean="0">
                <a:sym typeface="Symbol"/>
              </a:rPr>
              <a:t> = (1-p)T</a:t>
            </a:r>
            <a:endParaRPr lang="en-US" dirty="0" smtClean="0"/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problem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T = 10 	Total time required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p = 0.9	Fraction of total which can be sped up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k = 9	Speedup factor</a:t>
            </a:r>
          </a:p>
          <a:p>
            <a:pPr>
              <a:tabLst>
                <a:tab pos="1662113" algn="l"/>
              </a:tabLst>
            </a:pPr>
            <a:r>
              <a:rPr lang="en-US" dirty="0" smtClean="0"/>
              <a:t>Resulting Performance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T</a:t>
            </a:r>
            <a:r>
              <a:rPr lang="en-US" baseline="-25000" dirty="0" smtClean="0"/>
              <a:t>9</a:t>
            </a:r>
            <a:r>
              <a:rPr lang="en-US" dirty="0" smtClean="0"/>
              <a:t> = 0.9 * 10/9 + 0.1 * 10 = 1.0 + 1.0 = 2.0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Maximum possible speedup</a:t>
            </a:r>
          </a:p>
          <a:p>
            <a:pPr lvl="2">
              <a:tabLst>
                <a:tab pos="1662113" algn="l"/>
              </a:tabLst>
            </a:pPr>
            <a:r>
              <a:rPr lang="en-US" dirty="0" smtClean="0">
                <a:sym typeface="Symbol"/>
              </a:rPr>
              <a:t>T</a:t>
            </a:r>
            <a:r>
              <a:rPr lang="en-US" baseline="-25000" dirty="0" smtClean="0">
                <a:sym typeface="Symbol"/>
              </a:rPr>
              <a:t></a:t>
            </a:r>
            <a:r>
              <a:rPr lang="en-US" dirty="0" smtClean="0">
                <a:sym typeface="Symbol"/>
              </a:rPr>
              <a:t> = 0.1 * 10.0 = 1.0</a:t>
            </a:r>
            <a:endParaRPr lang="en-US" dirty="0" smtClean="0"/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 &amp; Parallel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bottleneck</a:t>
            </a:r>
          </a:p>
          <a:p>
            <a:pPr lvl="1"/>
            <a:r>
              <a:rPr lang="en-US" dirty="0" smtClean="0"/>
              <a:t>Top-level partition: No speedup</a:t>
            </a:r>
          </a:p>
          <a:p>
            <a:pPr lvl="1"/>
            <a:r>
              <a:rPr lang="en-US" dirty="0" smtClean="0"/>
              <a:t>Second level: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2X speedup</a:t>
            </a:r>
          </a:p>
          <a:p>
            <a:pPr lvl="1"/>
            <a:r>
              <a:rPr lang="en-US" dirty="0" err="1" smtClean="0"/>
              <a:t>k</a:t>
            </a:r>
            <a:r>
              <a:rPr lang="en-US" baseline="30000" dirty="0" err="1" smtClean="0"/>
              <a:t>th</a:t>
            </a:r>
            <a:r>
              <a:rPr lang="en-US" dirty="0" smtClean="0"/>
              <a:t> level: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2</a:t>
            </a:r>
            <a:r>
              <a:rPr lang="en-US" baseline="30000" dirty="0" smtClean="0"/>
              <a:t>k-1</a:t>
            </a:r>
            <a:r>
              <a:rPr lang="en-US" dirty="0" smtClean="0"/>
              <a:t>X speedup</a:t>
            </a:r>
          </a:p>
          <a:p>
            <a:r>
              <a:rPr lang="en-US" dirty="0" smtClean="0"/>
              <a:t>Implications</a:t>
            </a:r>
          </a:p>
          <a:p>
            <a:pPr lvl="1"/>
            <a:r>
              <a:rPr lang="en-US" dirty="0" smtClean="0"/>
              <a:t>Good performance for small-scale parallelism</a:t>
            </a:r>
          </a:p>
          <a:p>
            <a:pPr lvl="1"/>
            <a:r>
              <a:rPr lang="en-US" dirty="0" smtClean="0"/>
              <a:t>Would need to parallelize partitioning step to get large-scale parallelism</a:t>
            </a:r>
          </a:p>
          <a:p>
            <a:pPr lvl="2"/>
            <a:r>
              <a:rPr lang="en-US" dirty="0" smtClean="0"/>
              <a:t>Parallel Sorting by Regular Sampling</a:t>
            </a:r>
          </a:p>
          <a:p>
            <a:pPr lvl="3"/>
            <a:r>
              <a:rPr lang="en-US" dirty="0" smtClean="0"/>
              <a:t>H. Shi &amp; J. Schaeffer, J. Parallel &amp; Distributed Computing, 1992</a:t>
            </a:r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445070"/>
            <a:ext cx="7591425" cy="762000"/>
          </a:xfrm>
        </p:spPr>
        <p:txBody>
          <a:bodyPr/>
          <a:lstStyle/>
          <a:p>
            <a:r>
              <a:rPr lang="en-US" dirty="0" smtClean="0"/>
              <a:t>Parallelizing Partitioning Step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524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76200" y="2892806"/>
            <a:ext cx="70672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782929" y="2890012"/>
            <a:ext cx="1426872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968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5304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46640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67976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2362200" y="2895600"/>
            <a:ext cx="99060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baseline="-25000" dirty="0"/>
              <a:t>2</a:t>
            </a:r>
            <a:endParaRPr lang="en-US" baseline="-25000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3352801" y="2892806"/>
            <a:ext cx="114300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r>
              <a:rPr lang="en-US" baseline="-25000" dirty="0"/>
              <a:t>2</a:t>
            </a:r>
            <a:endParaRPr lang="en-US" baseline="-250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4724399" y="2892806"/>
            <a:ext cx="320675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baseline="-25000" dirty="0"/>
              <a:t>3</a:t>
            </a:r>
            <a:endParaRPr lang="en-US" baseline="-250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5045074" y="2892806"/>
            <a:ext cx="1812926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r>
              <a:rPr lang="en-US" baseline="-25000" dirty="0"/>
              <a:t>3</a:t>
            </a:r>
            <a:endParaRPr lang="en-US" baseline="-25000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7010400" y="2892806"/>
            <a:ext cx="147955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baseline="-25000" dirty="0"/>
              <a:t>4</a:t>
            </a:r>
            <a:endParaRPr lang="en-US" baseline="-25000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8489950" y="2890012"/>
            <a:ext cx="65405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r>
              <a:rPr lang="en-US" baseline="-25000" dirty="0"/>
              <a:t>4</a:t>
            </a:r>
            <a:endParaRPr lang="en-US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3117265" y="2253734"/>
            <a:ext cx="381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Parallel partitioning based on global p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04800" y="5178806"/>
            <a:ext cx="70672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803295" y="5178806"/>
            <a:ext cx="1426872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1019175" y="5178806"/>
            <a:ext cx="99060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baseline="-25000" dirty="0"/>
              <a:t>2</a:t>
            </a:r>
            <a:endParaRPr lang="en-US" baseline="-25000" dirty="0"/>
          </a:p>
        </p:txBody>
      </p:sp>
      <p:sp>
        <p:nvSpPr>
          <p:cNvPr id="26" name="Rectangle 25"/>
          <p:cNvSpPr/>
          <p:nvPr/>
        </p:nvSpPr>
        <p:spPr bwMode="auto">
          <a:xfrm>
            <a:off x="5230167" y="5178806"/>
            <a:ext cx="114300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r>
              <a:rPr lang="en-US" baseline="-25000" dirty="0"/>
              <a:t>2</a:t>
            </a:r>
            <a:endParaRPr lang="en-US" baseline="-25000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2009775" y="5178806"/>
            <a:ext cx="320675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baseline="-25000" dirty="0"/>
              <a:t>3</a:t>
            </a:r>
            <a:endParaRPr lang="en-US" baseline="-25000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6373167" y="5181600"/>
            <a:ext cx="1812926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r>
              <a:rPr lang="en-US" baseline="-25000" dirty="0"/>
              <a:t>3</a:t>
            </a:r>
            <a:endParaRPr lang="en-US" baseline="-25000" dirty="0"/>
          </a:p>
        </p:txBody>
      </p:sp>
      <p:sp>
        <p:nvSpPr>
          <p:cNvPr id="29" name="Rectangle 28"/>
          <p:cNvSpPr/>
          <p:nvPr/>
        </p:nvSpPr>
        <p:spPr bwMode="auto">
          <a:xfrm>
            <a:off x="2330450" y="5178806"/>
            <a:ext cx="147955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baseline="-25000" dirty="0"/>
              <a:t>4</a:t>
            </a:r>
            <a:endParaRPr lang="en-US" baseline="-250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8185150" y="5178806"/>
            <a:ext cx="65405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r>
              <a:rPr lang="en-US" baseline="-25000" dirty="0"/>
              <a:t>4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2962425" y="457200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Reassemble into partitions</a:t>
            </a:r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374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with Parallel Partitioning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not obtain speedup</a:t>
            </a:r>
          </a:p>
          <a:p>
            <a:r>
              <a:rPr lang="en-US" dirty="0" smtClean="0"/>
              <a:t>Speculate: Too much data copying</a:t>
            </a:r>
          </a:p>
          <a:p>
            <a:pPr lvl="1"/>
            <a:r>
              <a:rPr lang="en-US" dirty="0" smtClean="0"/>
              <a:t>Could not do everything within source array</a:t>
            </a:r>
          </a:p>
          <a:p>
            <a:pPr lvl="1"/>
            <a:r>
              <a:rPr lang="en-US" dirty="0" smtClean="0"/>
              <a:t>Set up temporary space for reassembling partition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114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have </a:t>
            </a:r>
            <a:r>
              <a:rPr lang="en-US" dirty="0" smtClean="0"/>
              <a:t>parallelization strategy</a:t>
            </a:r>
            <a:endParaRPr lang="en-US" dirty="0" smtClean="0"/>
          </a:p>
          <a:p>
            <a:pPr lvl="1"/>
            <a:r>
              <a:rPr lang="en-US" dirty="0" smtClean="0"/>
              <a:t>Partition into K independent parts</a:t>
            </a:r>
          </a:p>
          <a:p>
            <a:pPr lvl="1"/>
            <a:r>
              <a:rPr lang="en-US" dirty="0" smtClean="0"/>
              <a:t>Divide-and-conquer</a:t>
            </a:r>
          </a:p>
          <a:p>
            <a:r>
              <a:rPr lang="en-US" dirty="0" smtClean="0"/>
              <a:t>Inner loops must be synchronization free</a:t>
            </a:r>
          </a:p>
          <a:p>
            <a:pPr lvl="1"/>
            <a:r>
              <a:rPr lang="en-US" dirty="0" smtClean="0"/>
              <a:t>Synchronization operations very expensive</a:t>
            </a:r>
          </a:p>
          <a:p>
            <a:r>
              <a:rPr lang="en-US" dirty="0" smtClean="0"/>
              <a:t>Watch out for hardware artifacts</a:t>
            </a:r>
          </a:p>
          <a:p>
            <a:pPr lvl="1"/>
            <a:r>
              <a:rPr lang="en-US" dirty="0" smtClean="0"/>
              <a:t>Need to understand processor &amp; memory structure</a:t>
            </a:r>
          </a:p>
          <a:p>
            <a:pPr lvl="1"/>
            <a:r>
              <a:rPr lang="en-US" dirty="0" smtClean="0"/>
              <a:t>Sharing </a:t>
            </a:r>
            <a:r>
              <a:rPr lang="en-US" dirty="0" smtClean="0"/>
              <a:t>and false sharing of global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Beware of Amdahl’s Law</a:t>
            </a:r>
          </a:p>
          <a:p>
            <a:pPr lvl="1"/>
            <a:r>
              <a:rPr lang="en-US" dirty="0" smtClean="0"/>
              <a:t>Serial code can become bottleneck</a:t>
            </a:r>
            <a:endParaRPr lang="en-US" dirty="0" smtClean="0"/>
          </a:p>
          <a:p>
            <a:r>
              <a:rPr lang="en-US" dirty="0" smtClean="0"/>
              <a:t>You can do it!</a:t>
            </a:r>
          </a:p>
          <a:p>
            <a:pPr lvl="1"/>
            <a:r>
              <a:rPr lang="en-US" dirty="0" smtClean="0"/>
              <a:t>Achieving modest levels of parallelism is not </a:t>
            </a:r>
            <a:r>
              <a:rPr lang="en-US" dirty="0" smtClean="0"/>
              <a:t>difficult</a:t>
            </a:r>
          </a:p>
          <a:p>
            <a:pPr lvl="1"/>
            <a:r>
              <a:rPr lang="en-US" dirty="0" smtClean="0"/>
              <a:t>Set up experimental framework and test multiple strategies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 smtClean="0"/>
              <a:t>What are the possible values printed?</a:t>
            </a:r>
          </a:p>
          <a:p>
            <a:pPr lvl="1"/>
            <a:r>
              <a:rPr lang="en-US" dirty="0" smtClean="0"/>
              <a:t>Depends on memory consistency model</a:t>
            </a:r>
          </a:p>
          <a:p>
            <a:pPr lvl="1"/>
            <a:r>
              <a:rPr lang="en-US" dirty="0" smtClean="0"/>
              <a:t>Abstract model of how hardware handles concurrent accesses </a:t>
            </a:r>
          </a:p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Overall effect consistent with each individual thread</a:t>
            </a:r>
          </a:p>
          <a:p>
            <a:pPr lvl="1"/>
            <a:r>
              <a:rPr lang="en-US" dirty="0" smtClean="0"/>
              <a:t>Otherwise, arbitrary interleaving</a:t>
            </a:r>
            <a:endParaRPr lang="en-US" dirty="0"/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Wa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Rb</a:t>
            </a:r>
            <a:endParaRPr lang="en-US" sz="1800" dirty="0" smtClean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Wb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constraints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04856"/>
            <a:ext cx="7896225" cy="771524"/>
          </a:xfrm>
        </p:spPr>
        <p:txBody>
          <a:bodyPr/>
          <a:lstStyle/>
          <a:p>
            <a:r>
              <a:rPr lang="en-US" dirty="0" smtClean="0"/>
              <a:t>Impossible outputs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100</a:t>
            </a:r>
            <a:r>
              <a:rPr lang="en-US" dirty="0" smtClean="0">
                <a:solidFill>
                  <a:srgbClr val="FF0000"/>
                </a:solidFill>
              </a:rPr>
              <a:t>, 1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1, </a:t>
            </a:r>
            <a:r>
              <a:rPr lang="en-US" dirty="0" smtClean="0">
                <a:solidFill>
                  <a:srgbClr val="0000FF"/>
                </a:solidFill>
              </a:rPr>
              <a:t>100</a:t>
            </a:r>
          </a:p>
          <a:p>
            <a:pPr lvl="1"/>
            <a:r>
              <a:rPr lang="en-US" dirty="0" smtClean="0"/>
              <a:t>Would require reaching both Ra and </a:t>
            </a:r>
            <a:r>
              <a:rPr lang="en-US" dirty="0" err="1" smtClean="0"/>
              <a:t>Rb</a:t>
            </a:r>
            <a:r>
              <a:rPr lang="en-US" dirty="0" smtClean="0"/>
              <a:t> before </a:t>
            </a:r>
            <a:r>
              <a:rPr lang="en-US" dirty="0" err="1" smtClean="0"/>
              <a:t>Wa</a:t>
            </a:r>
            <a:r>
              <a:rPr lang="en-US" dirty="0" smtClean="0"/>
              <a:t> and </a:t>
            </a:r>
            <a:r>
              <a:rPr lang="en-US" dirty="0" err="1" smtClean="0"/>
              <a:t>Wb</a:t>
            </a:r>
            <a:endParaRPr lang="en-US" dirty="0" smtClean="0"/>
          </a:p>
        </p:txBody>
      </p:sp>
      <p:grpSp>
        <p:nvGrpSpPr>
          <p:cNvPr id="4" name="Group 83"/>
          <p:cNvGrpSpPr/>
          <p:nvPr/>
        </p:nvGrpSpPr>
        <p:grpSpPr>
          <a:xfrm>
            <a:off x="3427523" y="3009900"/>
            <a:ext cx="5184553" cy="2362200"/>
            <a:chOff x="2057400" y="3048000"/>
            <a:chExt cx="5184553" cy="2362200"/>
          </a:xfrm>
        </p:grpSpPr>
        <p:sp>
          <p:nvSpPr>
            <p:cNvPr id="11" name="TextBox 10"/>
            <p:cNvSpPr txBox="1"/>
            <p:nvPr/>
          </p:nvSpPr>
          <p:spPr>
            <a:xfrm>
              <a:off x="2079121" y="347293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12" name="Straight Connector 11"/>
            <p:cNvCxnSpPr>
              <a:stCxn id="11" idx="3"/>
            </p:cNvCxnSpPr>
            <p:nvPr/>
          </p:nvCxnSpPr>
          <p:spPr bwMode="auto">
            <a:xfrm flipV="1">
              <a:off x="2579258" y="3276600"/>
              <a:ext cx="876855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3456113" y="3059668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25841" y="3067090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45472" y="307451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5257800" y="327501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1" idx="3"/>
            </p:cNvCxnSpPr>
            <p:nvPr/>
          </p:nvCxnSpPr>
          <p:spPr bwMode="auto">
            <a:xfrm>
              <a:off x="2579258" y="3657600"/>
              <a:ext cx="876855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3456113" y="366926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24" name="Straight Connector 23"/>
            <p:cNvCxnSpPr>
              <a:stCxn id="23" idx="3"/>
            </p:cNvCxnSpPr>
            <p:nvPr/>
          </p:nvCxnSpPr>
          <p:spPr bwMode="auto">
            <a:xfrm flipV="1">
              <a:off x="3974204" y="3689866"/>
              <a:ext cx="751637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4725841" y="348035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45472" y="348777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5257800" y="36882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23" idx="3"/>
            </p:cNvCxnSpPr>
            <p:nvPr/>
          </p:nvCxnSpPr>
          <p:spPr bwMode="auto">
            <a:xfrm>
              <a:off x="3974204" y="3853934"/>
              <a:ext cx="751637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31" name="TextBox 30"/>
            <p:cNvSpPr txBox="1"/>
            <p:nvPr/>
          </p:nvSpPr>
          <p:spPr>
            <a:xfrm>
              <a:off x="4725841" y="389362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45472" y="390104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5257800" y="4101544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057400" y="461275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43" name="Straight Connector 42"/>
            <p:cNvCxnSpPr>
              <a:stCxn id="42" idx="3"/>
            </p:cNvCxnSpPr>
            <p:nvPr/>
          </p:nvCxnSpPr>
          <p:spPr bwMode="auto">
            <a:xfrm flipV="1">
              <a:off x="2575491" y="4416424"/>
              <a:ext cx="858901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434392" y="419949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45" name="Straight Connector 44"/>
            <p:cNvCxnSpPr/>
            <p:nvPr/>
          </p:nvCxnSpPr>
          <p:spPr bwMode="auto">
            <a:xfrm>
              <a:off x="3865920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6" name="TextBox 45"/>
            <p:cNvSpPr txBox="1"/>
            <p:nvPr/>
          </p:nvSpPr>
          <p:spPr>
            <a:xfrm>
              <a:off x="4704120" y="420691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23751" y="421433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5236079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>
              <a:stCxn id="42" idx="3"/>
            </p:cNvCxnSpPr>
            <p:nvPr/>
          </p:nvCxnSpPr>
          <p:spPr bwMode="auto">
            <a:xfrm>
              <a:off x="2575491" y="4797424"/>
              <a:ext cx="858901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3434392" y="4809092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51" name="Straight Connector 50"/>
            <p:cNvCxnSpPr>
              <a:stCxn id="50" idx="3"/>
            </p:cNvCxnSpPr>
            <p:nvPr/>
          </p:nvCxnSpPr>
          <p:spPr bwMode="auto">
            <a:xfrm flipV="1">
              <a:off x="3934529" y="4829690"/>
              <a:ext cx="769591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2" name="TextBox 51"/>
            <p:cNvSpPr txBox="1"/>
            <p:nvPr/>
          </p:nvSpPr>
          <p:spPr>
            <a:xfrm>
              <a:off x="4704120" y="4620180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023751" y="462760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5236079" y="482810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50" idx="3"/>
            </p:cNvCxnSpPr>
            <p:nvPr/>
          </p:nvCxnSpPr>
          <p:spPr bwMode="auto">
            <a:xfrm>
              <a:off x="3934529" y="4993758"/>
              <a:ext cx="769591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4704120" y="503344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23751" y="50408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>
              <a:off x="5236079" y="524136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6477000" y="3048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100</a:t>
              </a:r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, 2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477000" y="3516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, 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477000" y="38862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2, </a:t>
              </a:r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477000" y="4191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1, </a:t>
              </a:r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477000" y="4572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2, </a:t>
              </a:r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477000" y="5040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, 2</a:t>
              </a:r>
            </a:p>
          </p:txBody>
        </p:sp>
        <p:cxnSp>
          <p:nvCxnSpPr>
            <p:cNvPr id="70" name="Straight Connector 69"/>
            <p:cNvCxnSpPr/>
            <p:nvPr/>
          </p:nvCxnSpPr>
          <p:spPr bwMode="auto">
            <a:xfrm>
              <a:off x="3886200" y="3276600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58"/>
          <p:cNvGrpSpPr/>
          <p:nvPr/>
        </p:nvGrpSpPr>
        <p:grpSpPr>
          <a:xfrm>
            <a:off x="5344327" y="1042610"/>
            <a:ext cx="2006190" cy="1563888"/>
            <a:chOff x="5759932" y="874512"/>
            <a:chExt cx="2006190" cy="1563888"/>
          </a:xfrm>
        </p:grpSpPr>
        <p:sp>
          <p:nvSpPr>
            <p:cNvPr id="71" name="TextBox 70"/>
            <p:cNvSpPr txBox="1"/>
            <p:nvPr/>
          </p:nvSpPr>
          <p:spPr>
            <a:xfrm>
              <a:off x="5759932" y="1447800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9660" y="145522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6190019" y="166473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5759932" y="206164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29660" y="20690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6190019" y="22785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5759932" y="874512"/>
              <a:ext cx="2006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latin typeface="Calibri" pitchFamily="34" charset="0"/>
                </a:rPr>
                <a:t>Thread consistency</a:t>
              </a:r>
            </a:p>
            <a:p>
              <a:pPr algn="ctr"/>
              <a:r>
                <a:rPr lang="en-US" sz="1800" dirty="0" smtClean="0">
                  <a:latin typeface="Calibri" pitchFamily="34" charset="0"/>
                </a:rPr>
                <a:t>constraints</a:t>
              </a:r>
            </a:p>
          </p:txBody>
        </p:sp>
      </p:grpSp>
      <p:grpSp>
        <p:nvGrpSpPr>
          <p:cNvPr id="6" name="Group 77"/>
          <p:cNvGrpSpPr/>
          <p:nvPr/>
        </p:nvGrpSpPr>
        <p:grpSpPr>
          <a:xfrm>
            <a:off x="396875" y="1209120"/>
            <a:ext cx="3200400" cy="2069068"/>
            <a:chOff x="2057400" y="1283732"/>
            <a:chExt cx="3200400" cy="2069068"/>
          </a:xfrm>
        </p:grpSpPr>
        <p:sp>
          <p:nvSpPr>
            <p:cNvPr id="79" name="TextBox 7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</a:t>
              </a:r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</a:t>
              </a:r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print(a)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82" name="Straight Arrow Connector 81"/>
            <p:cNvCxnSpPr>
              <a:stCxn id="79" idx="2"/>
              <a:endCxn id="80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79" idx="2"/>
              <a:endCxn id="81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Non-Coherent Cache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 smtClean="0"/>
              <a:t>Write-back caches, without coordination between them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a:1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b:100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Thread1 Cache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 2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Thread2 Cache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b:200</a:t>
            </a:r>
            <a:endParaRPr lang="en-US" sz="1800" dirty="0"/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a:1</a:t>
                </a:r>
                <a:endParaRPr lang="en-US" sz="1800" dirty="0"/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b:100</a:t>
                </a:r>
                <a:endParaRPr lang="en-US" sz="1800" dirty="0"/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</a:t>
              </a:r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</a:t>
              </a:r>
              <a:r>
                <a:rPr lang="en-US" sz="1800" dirty="0" smtClean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Snoopy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Tag each cache block with state</a:t>
            </a:r>
          </a:p>
          <a:p>
            <a:pPr lvl="1">
              <a:buNone/>
            </a:pPr>
            <a:r>
              <a:rPr lang="en-US" dirty="0" smtClean="0"/>
              <a:t>Invalid	Cannot use value</a:t>
            </a:r>
          </a:p>
          <a:p>
            <a:pPr lvl="1">
              <a:buNone/>
            </a:pPr>
            <a:r>
              <a:rPr lang="en-US" dirty="0" smtClean="0"/>
              <a:t>Shared	Readable copy</a:t>
            </a:r>
          </a:p>
          <a:p>
            <a:pPr lvl="1">
              <a:buNone/>
            </a:pPr>
            <a:r>
              <a:rPr lang="en-US" dirty="0" smtClean="0"/>
              <a:t>Exclusive	Writeable copy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a:1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b:100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Thread1 Cache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Thread2 Cache</a:t>
            </a:r>
            <a:endParaRPr lang="en-US" sz="2000" dirty="0"/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a: 2</a:t>
              </a:r>
              <a:endParaRPr lang="en-US" sz="1800" dirty="0"/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b:200</a:t>
              </a:r>
              <a:endParaRPr lang="en-US" sz="1800" dirty="0"/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10" name="Group 16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18" name="TextBox 17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22" name="Straight Arrow Connector 21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  <a:endCxn id="20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Snoopy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Tag each cache block with state</a:t>
            </a:r>
          </a:p>
          <a:p>
            <a:pPr lvl="1">
              <a:buNone/>
            </a:pPr>
            <a:r>
              <a:rPr lang="en-US" dirty="0" smtClean="0"/>
              <a:t>Invalid	Cannot use value</a:t>
            </a:r>
          </a:p>
          <a:p>
            <a:pPr lvl="1">
              <a:buNone/>
            </a:pPr>
            <a:r>
              <a:rPr lang="en-US" dirty="0" smtClean="0"/>
              <a:t>Shared	Readable copy</a:t>
            </a:r>
          </a:p>
          <a:p>
            <a:pPr lvl="1">
              <a:buNone/>
            </a:pPr>
            <a:r>
              <a:rPr lang="en-US" dirty="0" smtClean="0"/>
              <a:t>Exclusive	Writeable copy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a:1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b:100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Thread1 Cache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Thread2 Cache</a:t>
            </a:r>
            <a:endParaRPr lang="en-US" sz="2000" dirty="0"/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a: 2</a:t>
              </a:r>
              <a:endParaRPr lang="en-US" sz="1800" dirty="0"/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b:200</a:t>
              </a:r>
              <a:endParaRPr lang="en-US" sz="1800" dirty="0"/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14" name="Group 44"/>
          <p:cNvGrpSpPr/>
          <p:nvPr/>
        </p:nvGrpSpPr>
        <p:grpSpPr>
          <a:xfrm>
            <a:off x="762000" y="3745468"/>
            <a:ext cx="6177638" cy="1131332"/>
            <a:chOff x="762000" y="3745468"/>
            <a:chExt cx="6177638" cy="1131332"/>
          </a:xfrm>
        </p:grpSpPr>
        <p:sp>
          <p:nvSpPr>
            <p:cNvPr id="35" name="TextBox 34"/>
            <p:cNvSpPr txBox="1"/>
            <p:nvPr/>
          </p:nvSpPr>
          <p:spPr>
            <a:xfrm>
              <a:off x="5888260" y="4202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46E2"/>
                  </a:solidFill>
                  <a:latin typeface="Calibri" pitchFamily="34" charset="0"/>
                </a:rPr>
                <a:t>print 200</a:t>
              </a:r>
            </a:p>
          </p:txBody>
        </p:sp>
        <p:grpSp>
          <p:nvGrpSpPr>
            <p:cNvPr id="15" name="Group 32"/>
            <p:cNvGrpSpPr/>
            <p:nvPr/>
          </p:nvGrpSpPr>
          <p:grpSpPr>
            <a:xfrm>
              <a:off x="762000" y="3962400"/>
              <a:ext cx="990600" cy="304800"/>
              <a:chOff x="762000" y="3962400"/>
              <a:chExt cx="990600" cy="3048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066800" y="3962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b:200</a:t>
                </a:r>
                <a:endParaRPr lang="en-US" sz="1800" dirty="0"/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762000" y="3962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grpSp>
          <p:nvGrpSpPr>
            <p:cNvPr id="17" name="Group 30"/>
            <p:cNvGrpSpPr/>
            <p:nvPr/>
          </p:nvGrpSpPr>
          <p:grpSpPr>
            <a:xfrm>
              <a:off x="3200400" y="4038600"/>
              <a:ext cx="990600" cy="304800"/>
              <a:chOff x="3200400" y="4038600"/>
              <a:chExt cx="990600" cy="304800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3505200" y="4038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b:200</a:t>
                </a:r>
                <a:endParaRPr lang="en-US" sz="1800" dirty="0"/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>
                <a:off x="3200400" y="4038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sp>
          <p:nvSpPr>
            <p:cNvPr id="43" name="Arc 42"/>
            <p:cNvSpPr/>
            <p:nvPr/>
          </p:nvSpPr>
          <p:spPr bwMode="auto">
            <a:xfrm flipH="1" flipV="1">
              <a:off x="1371600" y="3745468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43"/>
          <p:cNvGrpSpPr/>
          <p:nvPr/>
        </p:nvGrpSpPr>
        <p:grpSpPr>
          <a:xfrm>
            <a:off x="762000" y="3352800"/>
            <a:ext cx="5922740" cy="1131332"/>
            <a:chOff x="762000" y="3352800"/>
            <a:chExt cx="5922740" cy="1131332"/>
          </a:xfrm>
        </p:grpSpPr>
        <p:sp>
          <p:nvSpPr>
            <p:cNvPr id="34" name="TextBox 33"/>
            <p:cNvSpPr txBox="1"/>
            <p:nvPr/>
          </p:nvSpPr>
          <p:spPr>
            <a:xfrm>
              <a:off x="5867400" y="3657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ED0101"/>
                  </a:solidFill>
                  <a:latin typeface="Calibri" pitchFamily="34" charset="0"/>
                </a:rPr>
                <a:t>print 2</a:t>
              </a:r>
            </a:p>
          </p:txBody>
        </p:sp>
        <p:grpSp>
          <p:nvGrpSpPr>
            <p:cNvPr id="19" name="Group 29"/>
            <p:cNvGrpSpPr/>
            <p:nvPr/>
          </p:nvGrpSpPr>
          <p:grpSpPr>
            <a:xfrm>
              <a:off x="3200400" y="3657600"/>
              <a:ext cx="990600" cy="304800"/>
              <a:chOff x="3200400" y="3657600"/>
              <a:chExt cx="990600" cy="3048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505200" y="3657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a:2</a:t>
                </a:r>
                <a:endParaRPr lang="en-US" sz="1800" dirty="0"/>
              </a:p>
            </p:txBody>
          </p:sp>
          <p:sp>
            <p:nvSpPr>
              <p:cNvPr id="23" name="Rectangle 22"/>
              <p:cNvSpPr/>
              <p:nvPr/>
            </p:nvSpPr>
            <p:spPr bwMode="auto">
              <a:xfrm>
                <a:off x="3200400" y="3657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grpSp>
          <p:nvGrpSpPr>
            <p:cNvPr id="20" name="Group 31"/>
            <p:cNvGrpSpPr/>
            <p:nvPr/>
          </p:nvGrpSpPr>
          <p:grpSpPr>
            <a:xfrm>
              <a:off x="762000" y="3581400"/>
              <a:ext cx="990600" cy="304800"/>
              <a:chOff x="762000" y="3581400"/>
              <a:chExt cx="990600" cy="304800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1066800" y="3581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 2</a:t>
                </a:r>
                <a:endParaRPr lang="en-US" sz="1800" dirty="0"/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762000" y="3581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sp>
          <p:nvSpPr>
            <p:cNvPr id="42" name="Arc 41"/>
            <p:cNvSpPr/>
            <p:nvPr/>
          </p:nvSpPr>
          <p:spPr bwMode="auto">
            <a:xfrm flipV="1">
              <a:off x="1371600" y="3352800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35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39" name="TextBox 3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</a:t>
              </a:r>
              <a:r>
                <a:rPr lang="en-US" sz="1800" dirty="0" smtClean="0">
                  <a:solidFill>
                    <a:srgbClr val="0046E2"/>
                  </a:solidFill>
                  <a:latin typeface="Calibri" pitchFamily="34" charset="0"/>
                </a:rPr>
                <a:t>print(b)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</a:t>
              </a:r>
              <a:r>
                <a:rPr lang="en-US" sz="1800" dirty="0" smtClean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46" name="Straight Arrow Connector 45"/>
            <p:cNvCxnSpPr>
              <a:stCxn id="39" idx="2"/>
              <a:endCxn id="44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9" idx="2"/>
              <a:endCxn id="45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5334000" y="4725194"/>
            <a:ext cx="3733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When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cache sees request for one of its E-tagged blocks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000" b="0" kern="0" baseline="0" dirty="0" smtClean="0">
                <a:latin typeface="Calibri" pitchFamily="34" charset="0"/>
              </a:rPr>
              <a:t>Supply</a:t>
            </a:r>
            <a:r>
              <a:rPr lang="en-US" sz="2000" b="0" kern="0" dirty="0" smtClean="0">
                <a:latin typeface="Calibri" pitchFamily="34" charset="0"/>
              </a:rPr>
              <a:t> value from cache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Set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tag to 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24464</TotalTime>
  <Words>2551</Words>
  <Application>Microsoft Macintosh PowerPoint</Application>
  <PresentationFormat>On-screen Show (4:3)</PresentationFormat>
  <Paragraphs>681</Paragraphs>
  <Slides>47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template2007</vt:lpstr>
      <vt:lpstr>Thread-Level Parallelism  15-213 / 18-213: Introduction to Computer Systems 26th Lecture, Nov 26, 2012</vt:lpstr>
      <vt:lpstr>Today</vt:lpstr>
      <vt:lpstr>Exploiting parallel execution</vt:lpstr>
      <vt:lpstr>Multicore Processor</vt:lpstr>
      <vt:lpstr>Memory Consistency</vt:lpstr>
      <vt:lpstr>Sequential Consistency Example</vt:lpstr>
      <vt:lpstr>Non-Coherent Cache Scenario</vt:lpstr>
      <vt:lpstr>Snoopy Caches</vt:lpstr>
      <vt:lpstr>Snoopy Caches</vt:lpstr>
      <vt:lpstr>Hyperthreading: Out-of-Order Processor Structure</vt:lpstr>
      <vt:lpstr>Hyperthreading Implementation</vt:lpstr>
      <vt:lpstr>Some Machines</vt:lpstr>
      <vt:lpstr>Summation Example</vt:lpstr>
      <vt:lpstr>Accumulating in Single Global Variable: Declarations</vt:lpstr>
      <vt:lpstr>Accumulating in Single Global Variable: Operation</vt:lpstr>
      <vt:lpstr>Thread Function: No Synchronization</vt:lpstr>
      <vt:lpstr>Unsynchronized Performance</vt:lpstr>
      <vt:lpstr>Thread Function: Semaphore / Mutex</vt:lpstr>
      <vt:lpstr>Semaphore / Mutex Performance</vt:lpstr>
      <vt:lpstr>Separate Accumulation</vt:lpstr>
      <vt:lpstr>Separate Accumulation: Operation</vt:lpstr>
      <vt:lpstr>Thread Function: Memory Accumulation</vt:lpstr>
      <vt:lpstr>Memory Accumulation Performance</vt:lpstr>
      <vt:lpstr>False Sharing</vt:lpstr>
      <vt:lpstr>False Sharing Performance</vt:lpstr>
      <vt:lpstr>Thread Function: Register Accumulation</vt:lpstr>
      <vt:lpstr>Register Accumulation Performance</vt:lpstr>
      <vt:lpstr>A More Substantial Example: Sort</vt:lpstr>
      <vt:lpstr>Sequential Quicksort Visualized</vt:lpstr>
      <vt:lpstr>Sequential Quicksort Visualized</vt:lpstr>
      <vt:lpstr>Sequential Quicksort Code</vt:lpstr>
      <vt:lpstr>Parallel Quicksort</vt:lpstr>
      <vt:lpstr>Parallel Quicksort Visualized</vt:lpstr>
      <vt:lpstr>Thread Structure: Sorting Tasks</vt:lpstr>
      <vt:lpstr>Small Sort Task Operation</vt:lpstr>
      <vt:lpstr>Large Sort Task Operation</vt:lpstr>
      <vt:lpstr>Top-Level Function (Simplified)</vt:lpstr>
      <vt:lpstr>Recursive sort routine (Simplified)</vt:lpstr>
      <vt:lpstr>Sort task thread (Simplified)</vt:lpstr>
      <vt:lpstr>Parallel Quicksort Performance</vt:lpstr>
      <vt:lpstr>Parallel Quicksort Performance</vt:lpstr>
      <vt:lpstr>Amdahl’s Law</vt:lpstr>
      <vt:lpstr>Amdahl’s Law Example</vt:lpstr>
      <vt:lpstr>Amdahl’s Law &amp; Parallel Quicksort</vt:lpstr>
      <vt:lpstr>Parallelizing Partitioning Step</vt:lpstr>
      <vt:lpstr>Experience with Parallel Partitioning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806</cp:revision>
  <cp:lastPrinted>2013-11-26T18:14:22Z</cp:lastPrinted>
  <dcterms:created xsi:type="dcterms:W3CDTF">2012-11-29T15:32:24Z</dcterms:created>
  <dcterms:modified xsi:type="dcterms:W3CDTF">2013-11-26T18:16:16Z</dcterms:modified>
</cp:coreProperties>
</file>