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42" r:id="rId2"/>
    <p:sldId id="610" r:id="rId3"/>
    <p:sldId id="543" r:id="rId4"/>
    <p:sldId id="544" r:id="rId5"/>
    <p:sldId id="545" r:id="rId6"/>
    <p:sldId id="547" r:id="rId7"/>
    <p:sldId id="551" r:id="rId8"/>
    <p:sldId id="614" r:id="rId9"/>
    <p:sldId id="552" r:id="rId10"/>
    <p:sldId id="553" r:id="rId11"/>
    <p:sldId id="554" r:id="rId12"/>
    <p:sldId id="602" r:id="rId13"/>
    <p:sldId id="555" r:id="rId14"/>
    <p:sldId id="556" r:id="rId15"/>
    <p:sldId id="615" r:id="rId16"/>
    <p:sldId id="557" r:id="rId17"/>
    <p:sldId id="558" r:id="rId18"/>
    <p:sldId id="559" r:id="rId19"/>
    <p:sldId id="560" r:id="rId20"/>
    <p:sldId id="561" r:id="rId21"/>
    <p:sldId id="562" r:id="rId22"/>
    <p:sldId id="563" r:id="rId23"/>
    <p:sldId id="564" r:id="rId24"/>
    <p:sldId id="571" r:id="rId25"/>
    <p:sldId id="566" r:id="rId26"/>
    <p:sldId id="616" r:id="rId27"/>
    <p:sldId id="605" r:id="rId28"/>
    <p:sldId id="607" r:id="rId29"/>
    <p:sldId id="606" r:id="rId30"/>
    <p:sldId id="608" r:id="rId31"/>
    <p:sldId id="567" r:id="rId32"/>
    <p:sldId id="568" r:id="rId33"/>
    <p:sldId id="611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C0000"/>
    <a:srgbClr val="F7F5CD"/>
    <a:srgbClr val="000000"/>
    <a:srgbClr val="9D3E40"/>
    <a:srgbClr val="990000"/>
    <a:srgbClr val="D5F1CF"/>
    <a:srgbClr val="F1C7C7"/>
    <a:srgbClr val="F6F5BD"/>
    <a:srgbClr val="EBAFAF"/>
    <a:srgbClr val="DB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115" d="100"/>
          <a:sy n="115" d="100"/>
        </p:scale>
        <p:origin x="-544" y="-96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19, 2013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 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</a:t>
            </a:r>
            <a:r>
              <a:rPr lang="en-US" dirty="0"/>
              <a:t>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thread has its own separate thread context</a:t>
            </a:r>
          </a:p>
          <a:p>
            <a:pPr lvl="2"/>
            <a:r>
              <a:rPr lang="en-US" sz="1600" dirty="0"/>
              <a:t>Thread ID, stack, stack </a:t>
            </a:r>
            <a:r>
              <a:rPr lang="en-US" sz="1600" dirty="0" smtClean="0"/>
              <a:t>pointer, PC, condition </a:t>
            </a:r>
            <a:r>
              <a:rPr lang="en-US" sz="1600" dirty="0"/>
              <a:t>codes, and</a:t>
            </a:r>
            <a:r>
              <a:rPr lang="en-US" sz="1600" dirty="0" smtClean="0"/>
              <a:t> GP registers</a:t>
            </a:r>
            <a:endParaRPr lang="en-US" sz="1600" dirty="0"/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 smtClean="0"/>
              <a:t>Register </a:t>
            </a:r>
            <a:r>
              <a:rPr lang="en-US" dirty="0"/>
              <a:t>values are truly separate and </a:t>
            </a:r>
            <a:r>
              <a:rPr lang="en-US" dirty="0" smtClean="0"/>
              <a:t>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mismatch </a:t>
            </a:r>
            <a:r>
              <a:rPr lang="en-US" i="1" dirty="0">
                <a:solidFill>
                  <a:srgbClr val="C00000"/>
                </a:solidFill>
              </a:rPr>
              <a:t>between the conceptual and operation model </a:t>
            </a:r>
            <a:r>
              <a:rPr lang="en-US" i="1" dirty="0" smtClean="0">
                <a:solidFill>
                  <a:srgbClr val="C00000"/>
                </a:solidFill>
              </a:rPr>
              <a:t/>
            </a:r>
            <a:br>
              <a:rPr lang="en-US" i="1" dirty="0" smtClean="0">
                <a:solidFill>
                  <a:srgbClr val="C00000"/>
                </a:solidFill>
              </a:rPr>
            </a:br>
            <a:r>
              <a:rPr lang="en-US" i="1" dirty="0" smtClean="0">
                <a:solidFill>
                  <a:srgbClr val="C00000"/>
                </a:solidFill>
              </a:rPr>
              <a:t>is </a:t>
            </a:r>
            <a:r>
              <a:rPr lang="en-US" i="1" dirty="0">
                <a:solidFill>
                  <a:srgbClr val="C00000"/>
                </a:solidFill>
              </a:rPr>
              <a:t>a source of confusion and errors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 smtClean="0"/>
              <a:t>Example Program to Illustrate Sharing</a:t>
            </a:r>
            <a:endParaRPr lang="en-US" dirty="0"/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457200" y="145732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413250" y="144780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 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461234" y="4140200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j-lt"/>
              </a:rPr>
              <a:t>Peer threads</a:t>
            </a:r>
            <a:r>
              <a:rPr lang="en-US" sz="1800" i="1" dirty="0" smtClean="0">
                <a:latin typeface="+mj-lt"/>
              </a:rPr>
              <a:t> reference </a:t>
            </a:r>
            <a:r>
              <a:rPr lang="en-US" sz="1800" i="1" dirty="0">
                <a:latin typeface="+mj-lt"/>
              </a:rPr>
              <a:t>main thread’s stack</a:t>
            </a:r>
          </a:p>
          <a:p>
            <a:r>
              <a:rPr lang="en-US" sz="1800" i="1" dirty="0">
                <a:latin typeface="+mj-lt"/>
              </a:rPr>
              <a:t>indirectly through global </a:t>
            </a:r>
            <a:r>
              <a:rPr lang="en-US" sz="1800" i="1" dirty="0" err="1">
                <a:latin typeface="+mj-lt"/>
              </a:rPr>
              <a:t>ptr</a:t>
            </a:r>
            <a:r>
              <a:rPr lang="en-US" sz="1800" i="1" dirty="0">
                <a:latin typeface="+mj-lt"/>
              </a:rPr>
              <a:t> variable</a:t>
            </a:r>
            <a:endParaRPr lang="en-US" sz="1800" dirty="0">
              <a:latin typeface="+mj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V="1">
            <a:off x="5984875" y="343535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dirty="0" smtClean="0"/>
              <a:t>Variable Instances </a:t>
            </a:r>
            <a:r>
              <a:rPr lang="en-US" dirty="0"/>
              <a:t>to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197167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AC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37185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4509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</a:t>
            </a:r>
            <a:r>
              <a:rPr lang="en-US" sz="1800" dirty="0" smtClean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4" y="4636088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676400" y="1676400"/>
            <a:ext cx="2781948" cy="1447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 smtClean="0">
                <a:latin typeface="Courier New" pitchFamily="49" charset="0"/>
              </a:rPr>
              <a:t>myid.p0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myid.p1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864732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018652" y="1676400"/>
            <a:ext cx="2439696" cy="188683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variables </a:t>
            </a:r>
            <a:r>
              <a:rPr lang="en-US" dirty="0"/>
              <a:t>are shared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95000"/>
              </a:lnSpc>
            </a:pPr>
            <a:endParaRPr lang="en-US" dirty="0" smtClean="0"/>
          </a:p>
          <a:p>
            <a:pPr>
              <a:lnSpc>
                <a:spcPct val="95000"/>
              </a:lnSpc>
            </a:pPr>
            <a:r>
              <a:rPr lang="en-US" dirty="0" smtClean="0"/>
              <a:t>Answer: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shared </a:t>
            </a:r>
            <a:r>
              <a:rPr lang="en-US" dirty="0" err="1" smtClean="0"/>
              <a:t>iff</a:t>
            </a:r>
            <a:r>
              <a:rPr lang="en-US" dirty="0" smtClean="0"/>
              <a:t> multiple threads reference at least one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 smtClean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Referenced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 main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thread?	peer thread 0?	peer thread 1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</a:t>
            </a:r>
          </a:p>
          <a:p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		</a:t>
            </a:r>
          </a:p>
          <a:p>
            <a:r>
              <a:rPr lang="en-US" sz="1800" dirty="0" err="1" smtClean="0">
                <a:latin typeface="Courier New" pitchFamily="49" charset="0"/>
              </a:rPr>
              <a:t>i.m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myid.p0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myid.p1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543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210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10002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770868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/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OK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BOOM!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</a:t>
              </a:r>
              <a:r>
                <a:rPr lang="en-US" dirty="0" smtClean="0">
                  <a:latin typeface="Calibri" pitchFamily="34" charset="0"/>
                </a:rPr>
                <a:t> equal 20,000.</a:t>
              </a:r>
            </a:p>
            <a:p>
              <a:pPr algn="ctr"/>
              <a:endParaRPr lang="en-US" sz="1800" dirty="0" smtClean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</a:t>
              </a:r>
              <a:r>
                <a:rPr lang="en-US" dirty="0" smtClean="0">
                  <a:solidFill>
                    <a:srgbClr val="9D3E40"/>
                  </a:solidFill>
                  <a:latin typeface="Calibri" pitchFamily="34" charset="0"/>
                </a:rPr>
                <a:t>?</a:t>
              </a:r>
              <a:endParaRPr lang="en-US" dirty="0">
                <a:solidFill>
                  <a:srgbClr val="9D3E4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2092886" y="3136880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(%</a:t>
            </a:r>
            <a:r>
              <a:rPr lang="en-US" sz="1800" dirty="0" err="1" smtClean="0">
                <a:latin typeface="Courier New"/>
                <a:cs typeface="Courier New"/>
              </a:rPr>
              <a:t>rdi),%ecx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jge</a:t>
            </a:r>
            <a:r>
              <a:rPr lang="en-US" sz="1800" dirty="0" smtClean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.L11: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cnt(%rip),%eax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eax,cnt(%rip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jl</a:t>
            </a:r>
            <a:r>
              <a:rPr lang="en-US" sz="1800" dirty="0" smtClean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.L13: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1981200" y="2759561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</a:t>
            </a:r>
            <a:r>
              <a:rPr lang="en-US" sz="1800" dirty="0" smtClean="0">
                <a:latin typeface="Calibri" pitchFamily="34" charset="0"/>
              </a:rPr>
              <a:t>assembly code 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638279"/>
            <a:ext cx="3786238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>
                <a:latin typeface="Courier New" pitchFamily="49" charset="0"/>
              </a:rPr>
              <a:t>i++)</a:t>
            </a:r>
          </a:p>
          <a:p>
            <a:r>
              <a:rPr lang="en-US" sz="1800" dirty="0">
                <a:latin typeface="Courier New" pitchFamily="49" charset="0"/>
              </a:rPr>
              <a:t>    cnt++;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997636" y="1295400"/>
            <a:ext cx="3429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</a:t>
            </a:r>
            <a:r>
              <a:rPr lang="en-US" sz="1800" dirty="0" smtClean="0">
                <a:latin typeface="Calibri" pitchFamily="34" charset="0"/>
              </a:rPr>
              <a:t>loop in thread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6446398" y="3488164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6446398" y="5783761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6217798" y="5564674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2086830" y="4345474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6446398" y="4421674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2061724" y="5488474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6217798" y="445349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6217798" y="3126274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1147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5762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8795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4680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0541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6426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</a:t>
            </a:r>
            <a:r>
              <a:rPr lang="en-US" sz="1800" dirty="0" smtClean="0">
                <a:latin typeface="Calibri" pitchFamily="34" charset="0"/>
              </a:rPr>
              <a:t> of </a:t>
            </a:r>
            <a:r>
              <a:rPr lang="en-US" sz="1800" dirty="0">
                <a:latin typeface="Calibri" pitchFamily="34" charset="0"/>
              </a:rPr>
              <a:t>legal state transitions</a:t>
            </a:r>
            <a:r>
              <a:rPr lang="en-US" sz="1800" dirty="0" smtClean="0">
                <a:latin typeface="Calibri" pitchFamily="34" charset="0"/>
              </a:rPr>
              <a:t> that </a:t>
            </a:r>
            <a:r>
              <a:rPr lang="en-US" sz="1800" dirty="0">
                <a:latin typeface="Calibri" pitchFamily="34" charset="0"/>
              </a:rPr>
              <a:t>describes one possible</a:t>
            </a:r>
            <a:r>
              <a:rPr lang="en-US" sz="1800" dirty="0" smtClean="0">
                <a:latin typeface="Calibri" pitchFamily="34" charset="0"/>
              </a:rPr>
              <a:t> concurrent </a:t>
            </a:r>
            <a:r>
              <a:rPr lang="en-US" sz="1800" dirty="0">
                <a:latin typeface="Calibri" pitchFamily="34" charset="0"/>
              </a:rPr>
              <a:t>execution </a:t>
            </a:r>
            <a:r>
              <a:rPr lang="en-US" sz="1800" dirty="0" smtClean="0">
                <a:latin typeface="Calibri" pitchFamily="34" charset="0"/>
              </a:rPr>
              <a:t>of the </a:t>
            </a:r>
            <a:r>
              <a:rPr lang="en-US" sz="1800" dirty="0">
                <a:latin typeface="Calibri" pitchFamily="34" charset="0"/>
              </a:rPr>
              <a:t>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</a:t>
            </a:r>
            <a:r>
              <a:rPr lang="en-US" sz="1800" dirty="0" smtClean="0">
                <a:latin typeface="Calibri" pitchFamily="34" charset="0"/>
              </a:rPr>
              <a:t>: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</a:t>
            </a:r>
            <a:r>
              <a:rPr lang="en-US" sz="1800" dirty="0" smtClean="0">
                <a:latin typeface="Calibri" pitchFamily="34" charset="0"/>
              </a:rPr>
              <a:t>  S1</a:t>
            </a:r>
            <a:r>
              <a:rPr lang="en-US" sz="1800" dirty="0">
                <a:latin typeface="Calibri" pitchFamily="34" charset="0"/>
              </a:rPr>
              <a:t>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critical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section </a:t>
            </a:r>
            <a:r>
              <a:rPr lang="en-US" sz="1800" dirty="0" smtClean="0">
                <a:latin typeface="Calibri" pitchFamily="34" charset="0"/>
              </a:rPr>
              <a:t>with respect </a:t>
            </a:r>
            <a:r>
              <a:rPr lang="en-US" sz="1800" dirty="0">
                <a:latin typeface="Calibri" pitchFamily="34" charset="0"/>
              </a:rPr>
              <a:t>to the </a:t>
            </a:r>
            <a:r>
              <a:rPr lang="en-US" sz="1800" dirty="0" smtClean="0">
                <a:latin typeface="Calibri" pitchFamily="34" charset="0"/>
              </a:rPr>
              <a:t>shared variable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</a:t>
            </a:r>
            <a:r>
              <a:rPr lang="en-US" sz="1800" dirty="0" smtClean="0">
                <a:latin typeface="Calibri" pitchFamily="34" charset="0"/>
              </a:rPr>
              <a:t>critical sections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</a:t>
            </a:r>
            <a:r>
              <a:rPr lang="en-US" sz="1800" dirty="0" smtClean="0">
                <a:latin typeface="Calibri" pitchFamily="34" charset="0"/>
              </a:rPr>
              <a:t>some shared </a:t>
            </a:r>
            <a:r>
              <a:rPr lang="en-US" sz="1800" dirty="0">
                <a:latin typeface="Calibri" pitchFamily="34" charset="0"/>
              </a:rPr>
              <a:t>variable) should</a:t>
            </a:r>
            <a:r>
              <a:rPr lang="en-US" sz="1800" dirty="0" smtClean="0">
                <a:latin typeface="Calibri" pitchFamily="34" charset="0"/>
              </a:rPr>
              <a:t> not </a:t>
            </a:r>
            <a:r>
              <a:rPr lang="en-US" sz="1800" dirty="0">
                <a:latin typeface="Calibri" pitchFamily="34" charset="0"/>
              </a:rPr>
              <a:t>be </a:t>
            </a:r>
            <a:r>
              <a:rPr lang="en-US" sz="1800" dirty="0" smtClean="0">
                <a:latin typeface="Calibri" pitchFamily="34" charset="0"/>
              </a:rPr>
              <a:t>interleaved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</a:t>
            </a:r>
            <a:r>
              <a:rPr lang="en-US" sz="1800" dirty="0" smtClean="0">
                <a:latin typeface="Calibri" pitchFamily="34" charset="0"/>
              </a:rPr>
              <a:t>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 smtClean="0">
                <a:latin typeface="Calibri" pitchFamily="34" charset="0"/>
              </a:rPr>
              <a:t>iff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it </a:t>
            </a:r>
            <a:r>
              <a:rPr lang="en-US" sz="1800" dirty="0" smtClean="0">
                <a:latin typeface="Calibri" pitchFamily="34" charset="0"/>
              </a:rPr>
              <a:t>does not enter any unsafe region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</a:t>
            </a:r>
            <a:r>
              <a:rPr lang="en-US" sz="1800" dirty="0" smtClean="0">
                <a:latin typeface="Calibri" pitchFamily="34" charset="0"/>
              </a:rPr>
              <a:t>  correct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</a:t>
            </a:r>
            <a:r>
              <a:rPr lang="en-US" sz="1800" dirty="0" smtClean="0">
                <a:latin typeface="Calibri" pitchFamily="34" charset="0"/>
              </a:rPr>
              <a:t>is safe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never</a:t>
            </a:r>
            <a:r>
              <a:rPr lang="en-US" dirty="0" smtClean="0"/>
              <a:t>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exclusive access </a:t>
            </a:r>
            <a:r>
              <a:rPr lang="en-US" dirty="0" smtClean="0"/>
              <a:t>to critical regions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/>
              <a:t>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Semaphore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Pthreads</a:t>
            </a:r>
            <a:r>
              <a:rPr lang="en-US" dirty="0" smtClean="0"/>
              <a:t> functions: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semaphore.h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sem_init(sem_t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sem</a:t>
            </a:r>
            <a:r>
              <a:rPr lang="en-US" sz="1800" dirty="0" smtClean="0">
                <a:latin typeface="Courier New"/>
                <a:cs typeface="Courier New"/>
              </a:rPr>
              <a:t>, 0, unsigned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);} /* 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sem_wait(sem_t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P(s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sem_post(sem_t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V(s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csapp.h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P(sem_t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sem_wait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V(sem_t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sem_post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latin typeface="+mn-lt"/>
              </a:rPr>
              <a:t>How can we fix this using semaphores?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>
          <a:xfrm>
            <a:off x="378627" y="435678"/>
            <a:ext cx="7592093" cy="762000"/>
          </a:xfrm>
        </p:spPr>
        <p:txBody>
          <a:bodyPr/>
          <a:lstStyle/>
          <a:p>
            <a:r>
              <a:rPr lang="en-US" dirty="0" smtClean="0"/>
              <a:t>Process: Traditional View</a:t>
            </a:r>
            <a:endParaRPr lang="en-US" dirty="0"/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4778375" y="319984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4778375" y="3518932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4778375" y="3772932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549775" y="4839732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4778375" y="406185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846843" y="2597061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682404" y="2209800"/>
            <a:ext cx="22209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4778375" y="438253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4778375" y="4687332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4778375" y="2885520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4778375" y="257119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053887" y="2709601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432300" y="28966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041063" y="4347901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432300" y="4534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3970530" y="3580433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432300" y="3772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762000" y="2207358"/>
            <a:ext cx="181940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context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6843" y="4133671"/>
            <a:ext cx="2440540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variables).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operations.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goodcnt.c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 smtClean="0"/>
              <a:t> Proper Synchronization</a:t>
            </a:r>
            <a:endParaRPr lang="en-US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 smtClean="0"/>
              <a:t>Define and initialize a mutex for the shared variable </a:t>
            </a:r>
            <a:r>
              <a:rPr lang="en-US" dirty="0" err="1" smtClean="0">
                <a:latin typeface="Courier New"/>
                <a:cs typeface="Courier New"/>
              </a:rPr>
              <a:t>cnt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volatile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= 0;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Counter */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mutex;         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Semaphore that protects </a:t>
            </a:r>
            <a:r>
              <a:rPr lang="en-US" sz="1800" dirty="0" err="1" smtClean="0">
                <a:solidFill>
                  <a:srgbClr val="99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Sem_init(&amp;mutex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, 0, 1);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mutex = 1 */</a:t>
            </a:r>
          </a:p>
          <a:p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 smtClean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P</a:t>
            </a:r>
            <a:r>
              <a:rPr lang="en-US" kern="0" dirty="0" smtClean="0">
                <a:latin typeface="Calibri" pitchFamily="34" charset="0"/>
              </a:rPr>
              <a:t> and </a:t>
            </a:r>
            <a:r>
              <a:rPr lang="en-US" i="1" kern="0" dirty="0" smtClean="0">
                <a:latin typeface="Calibri" pitchFamily="34" charset="0"/>
              </a:rPr>
              <a:t>V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P(&amp;mutex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++;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V(&amp;mutex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Warning: It’s </a:t>
            </a:r>
            <a:r>
              <a:rPr lang="en-US" dirty="0" smtClean="0">
                <a:latin typeface="Calibri" pitchFamily="34" charset="0"/>
              </a:rPr>
              <a:t>orders of magnitude slower than </a:t>
            </a:r>
            <a:r>
              <a:rPr lang="en-US" dirty="0" err="1" smtClean="0">
                <a:latin typeface="Courier New"/>
                <a:cs typeface="Courier New"/>
              </a:rPr>
              <a:t>badcnt.c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Mutexes</a:t>
            </a:r>
            <a:r>
              <a:rPr lang="en-US" dirty="0" smtClean="0"/>
              <a:t> Work</a:t>
            </a:r>
            <a:endParaRPr lang="en-US" dirty="0"/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</a:t>
            </a:r>
            <a:r>
              <a:rPr lang="en-US" sz="1800" dirty="0" smtClean="0">
                <a:latin typeface="Calibri" pitchFamily="34" charset="0"/>
              </a:rPr>
              <a:t>semaphore </a:t>
            </a:r>
            <a:r>
              <a:rPr lang="en-US" sz="1800" dirty="0" smtClean="0">
                <a:latin typeface="Courier New" pitchFamily="49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(initially set to 1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</a:t>
            </a:r>
            <a:r>
              <a:rPr lang="en-US" sz="1800" dirty="0" smtClean="0">
                <a:latin typeface="Calibri" pitchFamily="34" charset="0"/>
              </a:rPr>
              <a:t> that cannot be entered by </a:t>
            </a:r>
            <a:r>
              <a:rPr lang="en-US" sz="1800" dirty="0">
                <a:latin typeface="Calibri" pitchFamily="34" charset="0"/>
              </a:rPr>
              <a:t>any </a:t>
            </a:r>
            <a:r>
              <a:rPr lang="en-US" sz="1800" dirty="0" smtClean="0">
                <a:latin typeface="Calibri" pitchFamily="34" charset="0"/>
              </a:rPr>
              <a:t>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Programmers need a clear model of how variables are shared by threads. </a:t>
            </a:r>
          </a:p>
          <a:p>
            <a:endParaRPr lang="en-US" dirty="0" smtClean="0"/>
          </a:p>
          <a:p>
            <a:r>
              <a:rPr lang="en-US" dirty="0" smtClean="0"/>
              <a:t>Variables shared by multiple threads must be protected to ensure mutually exclusive access.</a:t>
            </a:r>
          </a:p>
          <a:p>
            <a:endParaRPr lang="en-US" dirty="0" smtClean="0"/>
          </a:p>
          <a:p>
            <a:r>
              <a:rPr lang="en-US" dirty="0" smtClean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820032" y="2071954"/>
            <a:ext cx="3605389" cy="27937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Alternative View</a:t>
            </a:r>
            <a:endParaRPr lang="en-US" dirty="0"/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360539" y="1362075"/>
            <a:ext cx="7896225" cy="4972050"/>
          </a:xfrm>
        </p:spPr>
        <p:txBody>
          <a:bodyPr/>
          <a:lstStyle/>
          <a:p>
            <a:r>
              <a:rPr lang="en-US"/>
              <a:t>Process = thread + code, data, and kernel context</a:t>
            </a:r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469996" y="2440842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469996" y="2759929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469996" y="3013929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241396" y="4080729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469996" y="3302854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538464" y="24471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374025" y="2059842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469996" y="3623529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469996" y="3928329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538464" y="4345842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20032" y="4484248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1198445" y="467127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732684" y="3588898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123921" y="3775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662151" y="2821430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123921" y="3013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453621" y="2057400"/>
            <a:ext cx="9316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469996" y="4574997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482956" y="12337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with Two Threads</a:t>
            </a:r>
            <a:endParaRPr lang="en-US" dirty="0"/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684645" y="2209800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684645" y="2528887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684645" y="2782887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456045" y="3849687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684645" y="307181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201388" y="16089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588674" y="1828800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684645" y="339248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684645" y="369728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201388" y="32766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482956" y="34150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861369" y="36020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947333" y="3357856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338570" y="3544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876800" y="2590388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338570" y="2782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116545" y="12192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1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84645" y="4343955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82956" y="40531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50" name="Text Box 9"/>
          <p:cNvSpPr txBox="1">
            <a:spLocks noChangeArrowheads="1"/>
          </p:cNvSpPr>
          <p:nvPr/>
        </p:nvSpPr>
        <p:spPr bwMode="auto">
          <a:xfrm>
            <a:off x="1201388" y="44283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51" name="Rectangle 14"/>
          <p:cNvSpPr>
            <a:spLocks noChangeAspect="1" noChangeArrowheads="1"/>
          </p:cNvSpPr>
          <p:nvPr/>
        </p:nvSpPr>
        <p:spPr bwMode="auto">
          <a:xfrm>
            <a:off x="1201388" y="60960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482956" y="62344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53" name="Line 16"/>
          <p:cNvSpPr>
            <a:spLocks noChangeShapeType="1"/>
          </p:cNvSpPr>
          <p:nvPr/>
        </p:nvSpPr>
        <p:spPr bwMode="auto">
          <a:xfrm>
            <a:off x="861369" y="64214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1116545" y="40386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2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vs. Processes</a:t>
            </a:r>
            <a:endParaRPr lang="en-US"/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Threads and processes: similarities</a:t>
            </a:r>
          </a:p>
          <a:p>
            <a:pPr lvl="1"/>
            <a:r>
              <a:rPr lang="en-US" dirty="0" smtClean="0"/>
              <a:t>Each has its own logical control flow</a:t>
            </a:r>
          </a:p>
          <a:p>
            <a:pPr lvl="1"/>
            <a:r>
              <a:rPr lang="en-US" dirty="0" smtClean="0"/>
              <a:t>Each can run concurrently with others</a:t>
            </a:r>
          </a:p>
          <a:p>
            <a:pPr lvl="1"/>
            <a:r>
              <a:rPr lang="en-US" dirty="0" smtClean="0"/>
              <a:t>Each is context switched (scheduled) by the kernel</a:t>
            </a:r>
          </a:p>
          <a:p>
            <a:endParaRPr lang="en-US" dirty="0" smtClean="0"/>
          </a:p>
          <a:p>
            <a:r>
              <a:rPr lang="en-US" dirty="0" smtClean="0"/>
              <a:t>Threads and processes: differences</a:t>
            </a:r>
          </a:p>
          <a:p>
            <a:pPr lvl="1"/>
            <a:r>
              <a:rPr lang="en-US" dirty="0" smtClean="0"/>
              <a:t>Threads share code and data, processes (typically) do not</a:t>
            </a:r>
          </a:p>
          <a:p>
            <a:pPr lvl="1"/>
            <a:r>
              <a:rPr lang="en-US" dirty="0" smtClean="0"/>
              <a:t>Threads are less expensive than processes</a:t>
            </a:r>
          </a:p>
          <a:p>
            <a:pPr lvl="2"/>
            <a:r>
              <a:rPr lang="en-US" dirty="0" smtClean="0"/>
              <a:t>Process control (creating and reaping) is more expensive as thread control</a:t>
            </a:r>
          </a:p>
          <a:p>
            <a:pPr lvl="2"/>
            <a:r>
              <a:rPr lang="en-US" dirty="0" smtClean="0"/>
              <a:t>Context switches for processes more expensive than for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8482182" cy="762000"/>
          </a:xfrm>
        </p:spPr>
        <p:txBody>
          <a:bodyPr/>
          <a:lstStyle/>
          <a:p>
            <a:r>
              <a:rPr lang="en-US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5325" y="1252538"/>
            <a:ext cx="8307387" cy="5224462"/>
          </a:xfrm>
        </p:spPr>
        <p:txBody>
          <a:bodyPr/>
          <a:lstStyle/>
          <a:p>
            <a:r>
              <a:rPr lang="en-US" dirty="0"/>
              <a:t>+ Easy to share data structures between threads</a:t>
            </a:r>
          </a:p>
          <a:p>
            <a:pPr lvl="1"/>
            <a:r>
              <a:rPr lang="en-US" dirty="0"/>
              <a:t>e.g., logging information, file cache</a:t>
            </a:r>
          </a:p>
          <a:p>
            <a:r>
              <a:rPr lang="en-US" dirty="0"/>
              <a:t>+ Threads are more efficient than processes</a:t>
            </a:r>
          </a:p>
          <a:p>
            <a:endParaRPr lang="en-US" dirty="0" smtClean="0"/>
          </a:p>
          <a:p>
            <a:r>
              <a:rPr lang="en-US" dirty="0" smtClean="0">
                <a:latin typeface="Calibri"/>
              </a:rPr>
              <a:t>–</a:t>
            </a:r>
            <a:r>
              <a:rPr lang="en-US" dirty="0" smtClean="0"/>
              <a:t> Unintentional </a:t>
            </a:r>
            <a:r>
              <a:rPr lang="en-US" dirty="0"/>
              <a:t>sharing can introduce subtle and hard-to-reproduce errors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/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</a:t>
            </a:r>
            <a:r>
              <a:rPr lang="en-US" dirty="0" smtClean="0"/>
              <a:t>shared?</a:t>
            </a:r>
            <a:endParaRPr lang="en-US" dirty="0"/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</a:t>
            </a:r>
            <a:r>
              <a:rPr lang="en-US" dirty="0" smtClean="0"/>
              <a:t> instances of variables mapped to memory?</a:t>
            </a:r>
          </a:p>
          <a:p>
            <a:pPr lvl="1"/>
            <a:r>
              <a:rPr lang="en-US" dirty="0"/>
              <a:t>How many threads might reference each of these instances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Def:</a:t>
            </a:r>
            <a:r>
              <a:rPr lang="en-US" dirty="0" smtClean="0"/>
              <a:t> A variable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</a:t>
            </a:r>
            <a:r>
              <a:rPr lang="en-US" i="1" dirty="0" smtClean="0"/>
              <a:t>shared </a:t>
            </a:r>
            <a:r>
              <a:rPr lang="en-US" dirty="0" smtClean="0"/>
              <a:t>if and only if multiple threads reference some instance of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16241</TotalTime>
  <Words>2760</Words>
  <Application>Microsoft Macintosh PowerPoint</Application>
  <PresentationFormat>On-screen Show (4:3)</PresentationFormat>
  <Paragraphs>776</Paragraphs>
  <Slides>33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Synchronization: Basics  15-213 / 18-213: Introduction to Computer Systems 24th Lecture, Nov. 19, 2013</vt:lpstr>
      <vt:lpstr>Today</vt:lpstr>
      <vt:lpstr>Process: Traditional View</vt:lpstr>
      <vt:lpstr>Process: Alternative View</vt:lpstr>
      <vt:lpstr>Process with Two Threads</vt:lpstr>
      <vt:lpstr>Threads vs. Processes</vt:lpstr>
      <vt:lpstr>Pros and Cons of Thread-Based Designs</vt:lpstr>
      <vt:lpstr>Today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Today</vt:lpstr>
      <vt:lpstr>badcnt.c: Improper Synchronization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  <vt:lpstr>Enforcing Mutual Exclusion</vt:lpstr>
      <vt:lpstr>Today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Why Mutexes Work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814</cp:revision>
  <cp:lastPrinted>2012-11-19T20:20:07Z</cp:lastPrinted>
  <dcterms:created xsi:type="dcterms:W3CDTF">2012-11-19T20:19:50Z</dcterms:created>
  <dcterms:modified xsi:type="dcterms:W3CDTF">2013-11-19T16:17:27Z</dcterms:modified>
</cp:coreProperties>
</file>