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bin" ContentType="application/vnd.openxmlformats-officedocument.presentationml.printerSettings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53"/>
  </p:notesMasterIdLst>
  <p:handoutMasterIdLst>
    <p:handoutMasterId r:id="rId54"/>
  </p:handoutMasterIdLst>
  <p:sldIdLst>
    <p:sldId id="542" r:id="rId2"/>
    <p:sldId id="1159" r:id="rId3"/>
    <p:sldId id="1200" r:id="rId4"/>
    <p:sldId id="1201" r:id="rId5"/>
    <p:sldId id="1202" r:id="rId6"/>
    <p:sldId id="1203" r:id="rId7"/>
    <p:sldId id="1204" r:id="rId8"/>
    <p:sldId id="1205" r:id="rId9"/>
    <p:sldId id="1206" r:id="rId10"/>
    <p:sldId id="1207" r:id="rId11"/>
    <p:sldId id="1168" r:id="rId12"/>
    <p:sldId id="1169" r:id="rId13"/>
    <p:sldId id="1170" r:id="rId14"/>
    <p:sldId id="1196" r:id="rId15"/>
    <p:sldId id="1172" r:id="rId16"/>
    <p:sldId id="1173" r:id="rId17"/>
    <p:sldId id="1197" r:id="rId18"/>
    <p:sldId id="1175" r:id="rId19"/>
    <p:sldId id="1176" r:id="rId20"/>
    <p:sldId id="1226" r:id="rId21"/>
    <p:sldId id="1177" r:id="rId22"/>
    <p:sldId id="1178" r:id="rId23"/>
    <p:sldId id="1179" r:id="rId24"/>
    <p:sldId id="1180" r:id="rId25"/>
    <p:sldId id="1227" r:id="rId26"/>
    <p:sldId id="1228" r:id="rId27"/>
    <p:sldId id="1199" r:id="rId28"/>
    <p:sldId id="1181" r:id="rId29"/>
    <p:sldId id="1182" r:id="rId30"/>
    <p:sldId id="1183" r:id="rId31"/>
    <p:sldId id="1184" r:id="rId32"/>
    <p:sldId id="1185" r:id="rId33"/>
    <p:sldId id="1186" r:id="rId34"/>
    <p:sldId id="1187" r:id="rId35"/>
    <p:sldId id="1208" r:id="rId36"/>
    <p:sldId id="1209" r:id="rId37"/>
    <p:sldId id="1210" r:id="rId38"/>
    <p:sldId id="1211" r:id="rId39"/>
    <p:sldId id="1212" r:id="rId40"/>
    <p:sldId id="1231" r:id="rId41"/>
    <p:sldId id="1223" r:id="rId42"/>
    <p:sldId id="1224" r:id="rId43"/>
    <p:sldId id="1225" r:id="rId44"/>
    <p:sldId id="1215" r:id="rId45"/>
    <p:sldId id="1216" r:id="rId46"/>
    <p:sldId id="1218" r:id="rId47"/>
    <p:sldId id="1219" r:id="rId48"/>
    <p:sldId id="1220" r:id="rId49"/>
    <p:sldId id="1221" r:id="rId50"/>
    <p:sldId id="1222" r:id="rId51"/>
    <p:sldId id="1230" r:id="rId52"/>
  </p:sldIdLst>
  <p:sldSz cx="9144000" cy="6858000" type="screen4x3"/>
  <p:notesSz cx="7302500" cy="9586913"/>
  <p:custDataLst>
    <p:tags r:id="rId56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00000"/>
    <a:srgbClr val="E6E6E6"/>
    <a:srgbClr val="F7F5CD"/>
    <a:srgbClr val="DEDFF5"/>
    <a:srgbClr val="DBF2DA"/>
    <a:srgbClr val="990000"/>
    <a:srgbClr val="F6F5BD"/>
    <a:srgbClr val="D5F1CF"/>
    <a:srgbClr val="F1C7C7"/>
    <a:srgbClr val="E2A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41" autoAdjust="0"/>
    <p:restoredTop sz="94649" autoAdjust="0"/>
  </p:normalViewPr>
  <p:slideViewPr>
    <p:cSldViewPr snapToObjects="1">
      <p:cViewPr varScale="1">
        <p:scale>
          <a:sx n="109" d="100"/>
          <a:sy n="109" d="100"/>
        </p:scale>
        <p:origin x="-304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2598"/>
    </p:cViewPr>
  </p:sorterViewPr>
  <p:notesViewPr>
    <p:cSldViewPr snapToObjects="1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50" Type="http://schemas.openxmlformats.org/officeDocument/2006/relationships/slide" Target="slides/slide49.xml"/><Relationship Id="rId51" Type="http://schemas.openxmlformats.org/officeDocument/2006/relationships/slide" Target="slides/slide50.xml"/><Relationship Id="rId52" Type="http://schemas.openxmlformats.org/officeDocument/2006/relationships/slide" Target="slides/slide51.xml"/><Relationship Id="rId53" Type="http://schemas.openxmlformats.org/officeDocument/2006/relationships/notesMaster" Target="notesMasters/notesMaster1.xml"/><Relationship Id="rId54" Type="http://schemas.openxmlformats.org/officeDocument/2006/relationships/handoutMaster" Target="handoutMasters/handoutMaster1.xml"/><Relationship Id="rId55" Type="http://schemas.openxmlformats.org/officeDocument/2006/relationships/printerSettings" Target="printerSettings/printerSettings1.bin"/><Relationship Id="rId56" Type="http://schemas.openxmlformats.org/officeDocument/2006/relationships/tags" Target="tags/tag1.xml"/><Relationship Id="rId57" Type="http://schemas.openxmlformats.org/officeDocument/2006/relationships/presProps" Target="presProps.xml"/><Relationship Id="rId58" Type="http://schemas.openxmlformats.org/officeDocument/2006/relationships/viewProps" Target="viewProps.xml"/><Relationship Id="rId59" Type="http://schemas.openxmlformats.org/officeDocument/2006/relationships/theme" Target="theme/theme1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6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DAC 2001 Tutorial</a:t>
            </a:r>
          </a:p>
        </p:txBody>
      </p:sp>
      <p:sp>
        <p:nvSpPr>
          <p:cNvPr id="2529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7195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29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defTabSz="965200">
              <a:defRPr sz="1200" smtClean="0">
                <a:latin typeface="Times New Roman" pitchFamily="18" charset="0"/>
                <a:cs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©R.A. Rutenbar, 2001</a:t>
            </a:r>
          </a:p>
        </p:txBody>
      </p:sp>
      <p:sp>
        <p:nvSpPr>
          <p:cNvPr id="2529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7195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83587096-7852-44F5-9A71-D621B1FF24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877131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1480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01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19200" y="685800"/>
            <a:ext cx="4876800" cy="36576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85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0600" y="4572000"/>
            <a:ext cx="5334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085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1480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40F64717-A5A5-4C4E-9291-2F18B7410B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296979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2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2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2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2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0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1.xml"/></Relationships>
</file>

<file path=ppt/notesSlides/_rels/notesSlide3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2.xml"/></Relationships>
</file>

<file path=ppt/notesSlides/_rels/notesSlide3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3.xml"/></Relationships>
</file>

<file path=ppt/notesSlides/_rels/notesSlide3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4.xml"/></Relationships>
</file>

<file path=ppt/notesSlides/_rels/notesSlide3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5.xml"/></Relationships>
</file>

<file path=ppt/notesSlides/_rels/notesSlide3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6.xml"/></Relationships>
</file>

<file path=ppt/notesSlides/_rels/notesSlide3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7.xml"/></Relationships>
</file>

<file path=ppt/notesSlides/_rels/notesSlide3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8.xml"/></Relationships>
</file>

<file path=ppt/notesSlides/_rels/notesSlide3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9.xml"/></Relationships>
</file>

<file path=ppt/notesSlides/_rels/notesSlide3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1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F803353-72E2-470C-8E67-87750F01FAF1}" type="slidenum">
              <a:rPr lang="en-US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9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5200" cy="3581400"/>
          </a:xfrm>
          <a:ln/>
        </p:spPr>
      </p:sp>
      <p:sp>
        <p:nvSpPr>
          <p:cNvPr id="2519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325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427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529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505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734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837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939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041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44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44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246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349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451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553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7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5200" cy="3581400"/>
          </a:xfrm>
          <a:ln/>
        </p:spPr>
      </p:sp>
      <p:sp>
        <p:nvSpPr>
          <p:cNvPr id="2467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7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5200" cy="3581400"/>
          </a:xfrm>
          <a:ln/>
        </p:spPr>
      </p:sp>
      <p:sp>
        <p:nvSpPr>
          <p:cNvPr id="2467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656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758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861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7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5200" cy="3581400"/>
          </a:xfrm>
          <a:ln/>
        </p:spPr>
      </p:sp>
      <p:sp>
        <p:nvSpPr>
          <p:cNvPr id="2467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963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65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1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68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70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9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373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475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7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577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680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5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782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41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8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5200" cy="3581400"/>
          </a:xfrm>
          <a:ln/>
        </p:spPr>
      </p:sp>
      <p:sp>
        <p:nvSpPr>
          <p:cNvPr id="2478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8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5200" cy="3581400"/>
          </a:xfrm>
          <a:ln/>
        </p:spPr>
      </p:sp>
      <p:sp>
        <p:nvSpPr>
          <p:cNvPr id="2488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5200" cy="3581400"/>
          </a:xfrm>
          <a:ln/>
        </p:spPr>
      </p:sp>
      <p:sp>
        <p:nvSpPr>
          <p:cNvPr id="282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8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5200" cy="3581400"/>
          </a:xfrm>
          <a:ln/>
        </p:spPr>
      </p:sp>
      <p:sp>
        <p:nvSpPr>
          <p:cNvPr id="2498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5200" cy="3581400"/>
          </a:xfrm>
          <a:ln/>
        </p:spPr>
      </p:sp>
      <p:sp>
        <p:nvSpPr>
          <p:cNvPr id="283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8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5200" cy="3581400"/>
          </a:xfrm>
          <a:ln/>
        </p:spPr>
      </p:sp>
      <p:sp>
        <p:nvSpPr>
          <p:cNvPr id="2508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latin typeface="Calibri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Calibri" pitchFamily="34" charset="0"/>
              </a:defRPr>
            </a:lvl1pPr>
            <a:lvl2pPr>
              <a:defRPr sz="2800">
                <a:latin typeface="Calibri" pitchFamily="34" charset="0"/>
              </a:defRPr>
            </a:lvl2pPr>
            <a:lvl3pPr>
              <a:defRPr sz="2400">
                <a:latin typeface="Calibri" pitchFamily="34" charset="0"/>
              </a:defRPr>
            </a:lvl3pPr>
            <a:lvl4pPr>
              <a:defRPr sz="2000">
                <a:latin typeface="Calibri" pitchFamily="34" charset="0"/>
              </a:defRPr>
            </a:lvl4pPr>
            <a:lvl5pPr>
              <a:defRPr sz="2000">
                <a:latin typeface="Calibri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Calibri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99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>
              <a:latin typeface="Times New Roman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897813" y="-26988"/>
            <a:ext cx="1309687" cy="2778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1200" dirty="0">
                <a:solidFill>
                  <a:schemeClr val="bg1"/>
                </a:solidFill>
                <a:latin typeface="Times New Roman" pitchFamily="18" charset="0"/>
              </a:rPr>
              <a:t>Carnegie Mellon</a:t>
            </a:r>
          </a:p>
        </p:txBody>
      </p:sp>
      <p:sp>
        <p:nvSpPr>
          <p:cNvPr id="6" name="Rectangle 5"/>
          <p:cNvSpPr/>
          <p:nvPr userDrawn="1"/>
        </p:nvSpPr>
        <p:spPr>
          <a:xfrm>
            <a:off x="8830843" y="6611779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sz="10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0" r:id="rId2"/>
    <p:sldLayoutId id="2147483659" r:id="rId3"/>
    <p:sldLayoutId id="2147483658" r:id="rId4"/>
    <p:sldLayoutId id="2147483657" r:id="rId5"/>
    <p:sldLayoutId id="2147483656" r:id="rId6"/>
    <p:sldLayoutId id="2147483655" r:id="rId7"/>
    <p:sldLayoutId id="2147483654" r:id="rId8"/>
    <p:sldLayoutId id="2147483653" r:id="rId9"/>
    <p:sldLayoutId id="2147483652" r:id="rId10"/>
    <p:sldLayoutId id="2147483651" r:id="rId11"/>
    <p:sldLayoutId id="2147483650" r:id="rId12"/>
    <p:sldLayoutId id="2147483649" r:id="rId13"/>
  </p:sldLayoutIdLst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18" charset="2"/>
        <a:buChar char="¢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8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9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0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3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4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5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6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9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ctrTitle"/>
          </p:nvPr>
        </p:nvSpPr>
        <p:spPr>
          <a:xfrm>
            <a:off x="685800" y="1708150"/>
            <a:ext cx="7772400" cy="1720850"/>
          </a:xfrm>
        </p:spPr>
        <p:txBody>
          <a:bodyPr/>
          <a:lstStyle/>
          <a:p>
            <a:pPr marL="0" indent="0"/>
            <a:r>
              <a:rPr lang="en-US" dirty="0" smtClean="0"/>
              <a:t>Linking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2000" b="0" dirty="0" smtClean="0"/>
              <a:t>15-213 / 18-213: Introduction to Computer Systems</a:t>
            </a:r>
            <a:r>
              <a:rPr lang="en-US" b="0" dirty="0" smtClean="0"/>
              <a:t/>
            </a:r>
            <a:br>
              <a:rPr lang="en-US" b="0" dirty="0" smtClean="0"/>
            </a:br>
            <a:r>
              <a:rPr lang="en-US" sz="2000" b="0" dirty="0" smtClean="0"/>
              <a:t>12</a:t>
            </a:r>
            <a:r>
              <a:rPr lang="en-US" sz="2000" b="0" baseline="30000" dirty="0" smtClean="0"/>
              <a:t>th</a:t>
            </a:r>
            <a:r>
              <a:rPr lang="en-US" sz="2000" b="0" dirty="0" smtClean="0"/>
              <a:t> Lecture, Oct. 3, 2013</a:t>
            </a:r>
          </a:p>
        </p:txBody>
      </p:sp>
      <p:sp>
        <p:nvSpPr>
          <p:cNvPr id="9219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8738" cy="1752600"/>
          </a:xfrm>
        </p:spPr>
        <p:txBody>
          <a:bodyPr/>
          <a:lstStyle/>
          <a:p>
            <a:r>
              <a:rPr lang="en-US" b="1" dirty="0" smtClean="0"/>
              <a:t>Instructors:</a:t>
            </a:r>
            <a:r>
              <a:rPr lang="en-US" dirty="0" smtClean="0"/>
              <a:t> </a:t>
            </a:r>
          </a:p>
          <a:p>
            <a:r>
              <a:rPr lang="en-US" dirty="0" smtClean="0"/>
              <a:t>Randy Bryant, Dave O’Hallaron, and Greg </a:t>
            </a:r>
            <a:r>
              <a:rPr lang="en-US" dirty="0" err="1" smtClean="0"/>
              <a:t>Kesden</a:t>
            </a:r>
            <a:endParaRPr lang="en-US" dirty="0" smtClean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6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Executable and Linkable Format (ELF)</a:t>
            </a:r>
            <a:endParaRPr lang="en-US"/>
          </a:p>
        </p:txBody>
      </p:sp>
      <p:sp>
        <p:nvSpPr>
          <p:cNvPr id="1986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Standard binary format for object files</a:t>
            </a:r>
          </a:p>
          <a:p>
            <a:endParaRPr lang="en-US" dirty="0" smtClean="0"/>
          </a:p>
          <a:p>
            <a:r>
              <a:rPr lang="en-US" dirty="0" smtClean="0"/>
              <a:t>One unified format for </a:t>
            </a:r>
          </a:p>
          <a:p>
            <a:pPr lvl="1"/>
            <a:r>
              <a:rPr lang="en-US" dirty="0" err="1" smtClean="0"/>
              <a:t>Relocatable</a:t>
            </a:r>
            <a:r>
              <a:rPr lang="en-US" dirty="0" smtClean="0"/>
              <a:t> object files (</a:t>
            </a:r>
            <a:r>
              <a:rPr lang="en-US" dirty="0" smtClean="0">
                <a:latin typeface="Courier New"/>
                <a:cs typeface="Courier New"/>
              </a:rPr>
              <a:t>.</a:t>
            </a:r>
            <a:r>
              <a:rPr lang="en-US" dirty="0" err="1" smtClean="0">
                <a:latin typeface="Courier New"/>
                <a:cs typeface="Courier New"/>
              </a:rPr>
              <a:t>o</a:t>
            </a:r>
            <a:r>
              <a:rPr lang="en-US" dirty="0" smtClean="0"/>
              <a:t>), </a:t>
            </a:r>
          </a:p>
          <a:p>
            <a:pPr lvl="1"/>
            <a:r>
              <a:rPr lang="en-US" dirty="0" smtClean="0"/>
              <a:t>Executable object files </a:t>
            </a:r>
            <a:r>
              <a:rPr lang="en-US" dirty="0" smtClean="0">
                <a:latin typeface="Courier New"/>
                <a:cs typeface="Courier New"/>
              </a:rPr>
              <a:t>(</a:t>
            </a:r>
            <a:r>
              <a:rPr lang="en-US" dirty="0" err="1" smtClean="0">
                <a:latin typeface="Courier New"/>
                <a:cs typeface="Courier New"/>
              </a:rPr>
              <a:t>a.out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Shared object files (</a:t>
            </a:r>
            <a:r>
              <a:rPr lang="en-US" dirty="0" smtClean="0">
                <a:latin typeface="Courier New"/>
                <a:cs typeface="Courier New"/>
              </a:rPr>
              <a:t>.so</a:t>
            </a:r>
            <a:r>
              <a:rPr lang="en-US" dirty="0" smtClean="0"/>
              <a:t>)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Generic name: ELF binaries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72533" y="385763"/>
            <a:ext cx="8716962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ELF Object File Format</a:t>
            </a:r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81000" y="1019175"/>
            <a:ext cx="5348287" cy="5381625"/>
          </a:xfrm>
          <a:ln/>
        </p:spPr>
        <p:txBody>
          <a:bodyPr/>
          <a:lstStyle/>
          <a:p>
            <a:pPr>
              <a:lnSpc>
                <a:spcPct val="83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dirty="0"/>
              <a:t>Elf header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 smtClean="0"/>
              <a:t>Word size, byte ordering, file type </a:t>
            </a:r>
            <a:r>
              <a:rPr lang="en-GB" sz="1800" dirty="0"/>
              <a:t>(.o, exec, .so</a:t>
            </a:r>
            <a:r>
              <a:rPr lang="en-GB" sz="1800" dirty="0" smtClean="0"/>
              <a:t>), machine type, etc</a:t>
            </a:r>
            <a:r>
              <a:rPr lang="en-GB" sz="1800" dirty="0"/>
              <a:t>.</a:t>
            </a:r>
          </a:p>
          <a:p>
            <a:pPr>
              <a:lnSpc>
                <a:spcPct val="83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dirty="0"/>
              <a:t>Segment header table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Page size, virtual addresses memory segments (sections), segment sizes.</a:t>
            </a:r>
          </a:p>
          <a:p>
            <a:pPr>
              <a:lnSpc>
                <a:spcPct val="80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dirty="0">
                <a:latin typeface="Courier New" pitchFamily="49" charset="0"/>
              </a:rPr>
              <a:t>.text</a:t>
            </a:r>
            <a:r>
              <a:rPr lang="en-GB" sz="2000" dirty="0"/>
              <a:t> section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Code</a:t>
            </a:r>
          </a:p>
          <a:p>
            <a:pPr>
              <a:lnSpc>
                <a:spcPct val="80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dirty="0" smtClean="0">
                <a:latin typeface="Courier New" pitchFamily="49" charset="0"/>
              </a:rPr>
              <a:t>.</a:t>
            </a:r>
            <a:r>
              <a:rPr lang="en-GB" sz="2000" dirty="0" err="1" smtClean="0">
                <a:latin typeface="Courier New" pitchFamily="49" charset="0"/>
              </a:rPr>
              <a:t>rodata</a:t>
            </a:r>
            <a:r>
              <a:rPr lang="en-GB" sz="2000" dirty="0" smtClean="0">
                <a:latin typeface="Courier New" pitchFamily="49" charset="0"/>
              </a:rPr>
              <a:t> </a:t>
            </a:r>
            <a:r>
              <a:rPr lang="en-GB" sz="2000" dirty="0" smtClean="0"/>
              <a:t>section</a:t>
            </a:r>
          </a:p>
          <a:p>
            <a:pPr lvl="1">
              <a:lnSpc>
                <a:spcPct val="80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 smtClean="0"/>
              <a:t>Read only data: jump tables, ...</a:t>
            </a:r>
          </a:p>
          <a:p>
            <a:pPr>
              <a:lnSpc>
                <a:spcPct val="80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dirty="0" smtClean="0">
                <a:latin typeface="Courier New" pitchFamily="49" charset="0"/>
              </a:rPr>
              <a:t>.</a:t>
            </a:r>
            <a:r>
              <a:rPr lang="en-GB" sz="2000" dirty="0">
                <a:latin typeface="Courier New" pitchFamily="49" charset="0"/>
              </a:rPr>
              <a:t>data</a:t>
            </a:r>
            <a:r>
              <a:rPr lang="en-GB" sz="2000" dirty="0"/>
              <a:t> section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Initialized global variables</a:t>
            </a:r>
          </a:p>
          <a:p>
            <a:pPr>
              <a:lnSpc>
                <a:spcPct val="80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dirty="0">
                <a:latin typeface="Courier New" pitchFamily="49" charset="0"/>
              </a:rPr>
              <a:t>.</a:t>
            </a:r>
            <a:r>
              <a:rPr lang="en-GB" sz="2000" dirty="0" err="1">
                <a:latin typeface="Courier New" pitchFamily="49" charset="0"/>
              </a:rPr>
              <a:t>bss</a:t>
            </a:r>
            <a:r>
              <a:rPr lang="en-GB" sz="2000" dirty="0"/>
              <a:t> section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Uninitialized global variables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“Block Started by Symbol”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>
                <a:solidFill>
                  <a:srgbClr val="C00000"/>
                </a:solidFill>
              </a:rPr>
              <a:t>“Better Save Space”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Has section header but occupies no space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buFont typeface="Wingdings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1800" dirty="0"/>
          </a:p>
        </p:txBody>
      </p:sp>
      <p:sp>
        <p:nvSpPr>
          <p:cNvPr id="14339" name="Rectangle 3"/>
          <p:cNvSpPr>
            <a:spLocks noChangeArrowheads="1"/>
          </p:cNvSpPr>
          <p:nvPr/>
        </p:nvSpPr>
        <p:spPr bwMode="auto">
          <a:xfrm>
            <a:off x="5867400" y="1600200"/>
            <a:ext cx="2971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ELF header</a:t>
            </a:r>
          </a:p>
        </p:txBody>
      </p:sp>
      <p:sp>
        <p:nvSpPr>
          <p:cNvPr id="14340" name="Rectangle 4"/>
          <p:cNvSpPr>
            <a:spLocks noChangeArrowheads="1"/>
          </p:cNvSpPr>
          <p:nvPr/>
        </p:nvSpPr>
        <p:spPr bwMode="auto">
          <a:xfrm>
            <a:off x="5867400" y="1981200"/>
            <a:ext cx="2971800" cy="609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Segment header table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(required for executables)</a:t>
            </a:r>
          </a:p>
        </p:txBody>
      </p:sp>
      <p:sp>
        <p:nvSpPr>
          <p:cNvPr id="14341" name="Rectangle 5"/>
          <p:cNvSpPr>
            <a:spLocks noChangeArrowheads="1"/>
          </p:cNvSpPr>
          <p:nvPr/>
        </p:nvSpPr>
        <p:spPr bwMode="auto">
          <a:xfrm>
            <a:off x="5867400" y="2590800"/>
            <a:ext cx="2971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.text</a:t>
            </a: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 section</a:t>
            </a:r>
          </a:p>
        </p:txBody>
      </p:sp>
      <p:sp>
        <p:nvSpPr>
          <p:cNvPr id="14342" name="Rectangle 6"/>
          <p:cNvSpPr>
            <a:spLocks noChangeArrowheads="1"/>
          </p:cNvSpPr>
          <p:nvPr/>
        </p:nvSpPr>
        <p:spPr bwMode="auto">
          <a:xfrm>
            <a:off x="5867400" y="2971800"/>
            <a:ext cx="2971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smtClean="0">
                <a:latin typeface="Courier New" pitchFamily="49" charset="0"/>
                <a:ea typeface="msgothic" charset="0"/>
                <a:cs typeface="msgothic" charset="0"/>
              </a:rPr>
              <a:t>.</a:t>
            </a:r>
            <a:r>
              <a:rPr lang="en-GB" sz="1600" b="1" dirty="0" err="1" smtClean="0">
                <a:latin typeface="Courier New" pitchFamily="49" charset="0"/>
                <a:ea typeface="msgothic" charset="0"/>
                <a:cs typeface="msgothic" charset="0"/>
              </a:rPr>
              <a:t>rodata</a:t>
            </a:r>
            <a:r>
              <a:rPr lang="en-GB" sz="1600" b="1" dirty="0" smtClean="0">
                <a:latin typeface="Calibri" pitchFamily="34" charset="0"/>
                <a:ea typeface="msgothic" charset="0"/>
                <a:cs typeface="msgothic" charset="0"/>
              </a:rPr>
              <a:t> </a:t>
            </a: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section</a:t>
            </a:r>
          </a:p>
        </p:txBody>
      </p:sp>
      <p:sp>
        <p:nvSpPr>
          <p:cNvPr id="14343" name="Rectangle 7"/>
          <p:cNvSpPr>
            <a:spLocks noChangeArrowheads="1"/>
          </p:cNvSpPr>
          <p:nvPr/>
        </p:nvSpPr>
        <p:spPr bwMode="auto">
          <a:xfrm>
            <a:off x="5867400" y="3733800"/>
            <a:ext cx="2971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.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bss</a:t>
            </a: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 section</a:t>
            </a:r>
          </a:p>
        </p:txBody>
      </p:sp>
      <p:sp>
        <p:nvSpPr>
          <p:cNvPr id="14344" name="Rectangle 8"/>
          <p:cNvSpPr>
            <a:spLocks noChangeArrowheads="1"/>
          </p:cNvSpPr>
          <p:nvPr/>
        </p:nvSpPr>
        <p:spPr bwMode="auto">
          <a:xfrm>
            <a:off x="5867400" y="4114800"/>
            <a:ext cx="2971800" cy="3810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.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symtab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1600" dirty="0">
                <a:latin typeface="Calibri" pitchFamily="34" charset="0"/>
                <a:ea typeface="msgothic" charset="0"/>
                <a:cs typeface="msgothic" charset="0"/>
              </a:rPr>
              <a:t>section</a:t>
            </a:r>
          </a:p>
        </p:txBody>
      </p:sp>
      <p:sp>
        <p:nvSpPr>
          <p:cNvPr id="14345" name="Rectangle 9"/>
          <p:cNvSpPr>
            <a:spLocks noChangeArrowheads="1"/>
          </p:cNvSpPr>
          <p:nvPr/>
        </p:nvSpPr>
        <p:spPr bwMode="auto">
          <a:xfrm>
            <a:off x="5867400" y="4495800"/>
            <a:ext cx="2971800" cy="3810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.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rel.txt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1600" dirty="0">
                <a:latin typeface="Calibri" pitchFamily="34" charset="0"/>
                <a:ea typeface="msgothic" charset="0"/>
                <a:cs typeface="msgothic" charset="0"/>
              </a:rPr>
              <a:t>section</a:t>
            </a:r>
          </a:p>
        </p:txBody>
      </p:sp>
      <p:sp>
        <p:nvSpPr>
          <p:cNvPr id="14346" name="Rectangle 10"/>
          <p:cNvSpPr>
            <a:spLocks noChangeArrowheads="1"/>
          </p:cNvSpPr>
          <p:nvPr/>
        </p:nvSpPr>
        <p:spPr bwMode="auto">
          <a:xfrm>
            <a:off x="5867400" y="4876800"/>
            <a:ext cx="2971800" cy="3810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.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rel.data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1600" dirty="0">
                <a:latin typeface="Calibri" pitchFamily="34" charset="0"/>
                <a:ea typeface="msgothic" charset="0"/>
                <a:cs typeface="msgothic" charset="0"/>
              </a:rPr>
              <a:t>section</a:t>
            </a:r>
          </a:p>
        </p:txBody>
      </p:sp>
      <p:sp>
        <p:nvSpPr>
          <p:cNvPr id="14347" name="Rectangle 11"/>
          <p:cNvSpPr>
            <a:spLocks noChangeArrowheads="1"/>
          </p:cNvSpPr>
          <p:nvPr/>
        </p:nvSpPr>
        <p:spPr bwMode="auto">
          <a:xfrm>
            <a:off x="5867400" y="5257800"/>
            <a:ext cx="2971800" cy="3810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.debug </a:t>
            </a:r>
            <a:r>
              <a:rPr lang="en-GB" sz="1600" dirty="0">
                <a:latin typeface="Calibri" pitchFamily="34" charset="0"/>
                <a:ea typeface="msgothic" charset="0"/>
                <a:cs typeface="msgothic" charset="0"/>
              </a:rPr>
              <a:t>section</a:t>
            </a:r>
          </a:p>
        </p:txBody>
      </p:sp>
      <p:sp>
        <p:nvSpPr>
          <p:cNvPr id="14348" name="Rectangle 12"/>
          <p:cNvSpPr>
            <a:spLocks noChangeArrowheads="1"/>
          </p:cNvSpPr>
          <p:nvPr/>
        </p:nvSpPr>
        <p:spPr bwMode="auto">
          <a:xfrm>
            <a:off x="5867400" y="5638800"/>
            <a:ext cx="2971800" cy="6096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Section header table</a:t>
            </a:r>
          </a:p>
        </p:txBody>
      </p:sp>
      <p:sp>
        <p:nvSpPr>
          <p:cNvPr id="14349" name="Text Box 13"/>
          <p:cNvSpPr txBox="1">
            <a:spLocks noChangeArrowheads="1"/>
          </p:cNvSpPr>
          <p:nvPr/>
        </p:nvSpPr>
        <p:spPr bwMode="auto">
          <a:xfrm>
            <a:off x="8839200" y="1447800"/>
            <a:ext cx="285954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000066"/>
                </a:solidFill>
                <a:latin typeface="Calibri" pitchFamily="34" charset="0"/>
                <a:ea typeface="msgothic" charset="0"/>
                <a:cs typeface="msgothic" charset="0"/>
              </a:rPr>
              <a:t>0</a:t>
            </a:r>
          </a:p>
        </p:txBody>
      </p:sp>
      <p:sp>
        <p:nvSpPr>
          <p:cNvPr id="15" name="Rectangle 6"/>
          <p:cNvSpPr>
            <a:spLocks noChangeArrowheads="1"/>
          </p:cNvSpPr>
          <p:nvPr/>
        </p:nvSpPr>
        <p:spPr bwMode="auto">
          <a:xfrm>
            <a:off x="5867400" y="3352800"/>
            <a:ext cx="2971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.data</a:t>
            </a: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 section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81000" y="385763"/>
            <a:ext cx="8716962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ELF Object File Format (</a:t>
            </a:r>
            <a:r>
              <a:rPr lang="en-GB" dirty="0" smtClean="0"/>
              <a:t>cont.)</a:t>
            </a:r>
            <a:endParaRPr lang="en-GB" dirty="0"/>
          </a:p>
        </p:txBody>
      </p:sp>
      <p:sp>
        <p:nvSpPr>
          <p:cNvPr id="1536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6875" y="1309688"/>
            <a:ext cx="5272087" cy="5472112"/>
          </a:xfrm>
          <a:ln/>
        </p:spPr>
        <p:txBody>
          <a:bodyPr/>
          <a:lstStyle/>
          <a:p>
            <a:pPr>
              <a:lnSpc>
                <a:spcPct val="71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dirty="0">
                <a:latin typeface="Courier New" pitchFamily="49" charset="0"/>
              </a:rPr>
              <a:t>.</a:t>
            </a:r>
            <a:r>
              <a:rPr lang="en-GB" sz="2000" dirty="0" err="1">
                <a:latin typeface="Courier New" pitchFamily="49" charset="0"/>
              </a:rPr>
              <a:t>symtab</a:t>
            </a:r>
            <a:r>
              <a:rPr lang="en-GB" sz="2000" dirty="0"/>
              <a:t> section</a:t>
            </a:r>
          </a:p>
          <a:p>
            <a:pPr lvl="1">
              <a:lnSpc>
                <a:spcPct val="7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Symbol table</a:t>
            </a:r>
          </a:p>
          <a:p>
            <a:pPr lvl="1">
              <a:lnSpc>
                <a:spcPct val="7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Procedure and static variable names</a:t>
            </a:r>
          </a:p>
          <a:p>
            <a:pPr lvl="1">
              <a:lnSpc>
                <a:spcPct val="7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Section names and locations</a:t>
            </a:r>
          </a:p>
          <a:p>
            <a:pPr>
              <a:lnSpc>
                <a:spcPct val="71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dirty="0">
                <a:latin typeface="Courier New" pitchFamily="49" charset="0"/>
              </a:rPr>
              <a:t>.</a:t>
            </a:r>
            <a:r>
              <a:rPr lang="en-GB" sz="2000" dirty="0" err="1">
                <a:latin typeface="Courier New" pitchFamily="49" charset="0"/>
              </a:rPr>
              <a:t>rel.text</a:t>
            </a:r>
            <a:r>
              <a:rPr lang="en-GB" sz="2000" dirty="0"/>
              <a:t> section</a:t>
            </a:r>
          </a:p>
          <a:p>
            <a:pPr lvl="1">
              <a:lnSpc>
                <a:spcPct val="7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Relocation info for </a:t>
            </a:r>
            <a:r>
              <a:rPr lang="en-GB" sz="1800" b="1" dirty="0">
                <a:latin typeface="Courier New" pitchFamily="49" charset="0"/>
              </a:rPr>
              <a:t>.text</a:t>
            </a:r>
            <a:r>
              <a:rPr lang="en-GB" sz="1800" b="1" dirty="0"/>
              <a:t> </a:t>
            </a:r>
            <a:r>
              <a:rPr lang="en-GB" sz="1800" dirty="0"/>
              <a:t>section</a:t>
            </a:r>
          </a:p>
          <a:p>
            <a:pPr lvl="1">
              <a:lnSpc>
                <a:spcPct val="7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Addresses of instructions that will need to be modified in the executable</a:t>
            </a:r>
          </a:p>
          <a:p>
            <a:pPr lvl="1">
              <a:lnSpc>
                <a:spcPct val="7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Instructions for modifying.</a:t>
            </a:r>
          </a:p>
          <a:p>
            <a:pPr>
              <a:lnSpc>
                <a:spcPct val="71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dirty="0">
                <a:latin typeface="Courier New" pitchFamily="49" charset="0"/>
              </a:rPr>
              <a:t>.</a:t>
            </a:r>
            <a:r>
              <a:rPr lang="en-GB" sz="2000" dirty="0" err="1">
                <a:latin typeface="Courier New" pitchFamily="49" charset="0"/>
              </a:rPr>
              <a:t>rel.data</a:t>
            </a:r>
            <a:r>
              <a:rPr lang="en-GB" sz="2000" dirty="0"/>
              <a:t> section</a:t>
            </a:r>
          </a:p>
          <a:p>
            <a:pPr lvl="1">
              <a:lnSpc>
                <a:spcPct val="7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Relocation info for </a:t>
            </a:r>
            <a:r>
              <a:rPr lang="en-GB" sz="1800" b="1" dirty="0">
                <a:latin typeface="Courier New" pitchFamily="49" charset="0"/>
              </a:rPr>
              <a:t>.data</a:t>
            </a:r>
            <a:r>
              <a:rPr lang="en-GB" sz="1800" b="1" dirty="0"/>
              <a:t> </a:t>
            </a:r>
            <a:r>
              <a:rPr lang="en-GB" sz="1800" dirty="0"/>
              <a:t>section</a:t>
            </a:r>
          </a:p>
          <a:p>
            <a:pPr lvl="1">
              <a:lnSpc>
                <a:spcPct val="7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Addresses of pointer data that will need to be modified in the merged executable</a:t>
            </a:r>
          </a:p>
          <a:p>
            <a:pPr>
              <a:lnSpc>
                <a:spcPct val="71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dirty="0">
                <a:latin typeface="Courier New" pitchFamily="49" charset="0"/>
              </a:rPr>
              <a:t>.debug</a:t>
            </a:r>
            <a:r>
              <a:rPr lang="en-GB" sz="2000" dirty="0"/>
              <a:t> section</a:t>
            </a:r>
          </a:p>
          <a:p>
            <a:pPr lvl="1">
              <a:lnSpc>
                <a:spcPct val="7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Info for symbolic debugging (</a:t>
            </a:r>
            <a:r>
              <a:rPr lang="en-GB" sz="1800" b="1" dirty="0" err="1">
                <a:latin typeface="Courier New" pitchFamily="49" charset="0"/>
              </a:rPr>
              <a:t>gcc</a:t>
            </a:r>
            <a:r>
              <a:rPr lang="en-GB" sz="1800" b="1" dirty="0">
                <a:latin typeface="Courier New" pitchFamily="49" charset="0"/>
              </a:rPr>
              <a:t> -g</a:t>
            </a:r>
            <a:r>
              <a:rPr lang="en-GB" sz="1800" dirty="0"/>
              <a:t>)</a:t>
            </a:r>
          </a:p>
          <a:p>
            <a:pPr>
              <a:lnSpc>
                <a:spcPct val="88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dirty="0"/>
              <a:t>Section header table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Offsets and sizes of each section</a:t>
            </a:r>
          </a:p>
        </p:txBody>
      </p:sp>
      <p:sp>
        <p:nvSpPr>
          <p:cNvPr id="26" name="Rectangle 3"/>
          <p:cNvSpPr>
            <a:spLocks noChangeArrowheads="1"/>
          </p:cNvSpPr>
          <p:nvPr/>
        </p:nvSpPr>
        <p:spPr bwMode="auto">
          <a:xfrm>
            <a:off x="5867400" y="1600200"/>
            <a:ext cx="2971800" cy="3810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ELF header</a:t>
            </a:r>
          </a:p>
        </p:txBody>
      </p:sp>
      <p:sp>
        <p:nvSpPr>
          <p:cNvPr id="27" name="Rectangle 4"/>
          <p:cNvSpPr>
            <a:spLocks noChangeArrowheads="1"/>
          </p:cNvSpPr>
          <p:nvPr/>
        </p:nvSpPr>
        <p:spPr bwMode="auto">
          <a:xfrm>
            <a:off x="5867400" y="1981200"/>
            <a:ext cx="2971800" cy="6096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Segment header table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(required for executables)</a:t>
            </a:r>
          </a:p>
        </p:txBody>
      </p:sp>
      <p:sp>
        <p:nvSpPr>
          <p:cNvPr id="28" name="Rectangle 5"/>
          <p:cNvSpPr>
            <a:spLocks noChangeArrowheads="1"/>
          </p:cNvSpPr>
          <p:nvPr/>
        </p:nvSpPr>
        <p:spPr bwMode="auto">
          <a:xfrm>
            <a:off x="5867400" y="2590800"/>
            <a:ext cx="2971800" cy="3810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.text</a:t>
            </a: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 section</a:t>
            </a:r>
          </a:p>
        </p:txBody>
      </p:sp>
      <p:sp>
        <p:nvSpPr>
          <p:cNvPr id="29" name="Rectangle 6"/>
          <p:cNvSpPr>
            <a:spLocks noChangeArrowheads="1"/>
          </p:cNvSpPr>
          <p:nvPr/>
        </p:nvSpPr>
        <p:spPr bwMode="auto">
          <a:xfrm>
            <a:off x="5867400" y="2971800"/>
            <a:ext cx="2971800" cy="3810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smtClean="0">
                <a:latin typeface="Courier New" pitchFamily="49" charset="0"/>
                <a:ea typeface="msgothic" charset="0"/>
                <a:cs typeface="msgothic" charset="0"/>
              </a:rPr>
              <a:t>.</a:t>
            </a:r>
            <a:r>
              <a:rPr lang="en-GB" sz="1600" b="1" dirty="0" err="1" smtClean="0">
                <a:latin typeface="Courier New" pitchFamily="49" charset="0"/>
                <a:ea typeface="msgothic" charset="0"/>
                <a:cs typeface="msgothic" charset="0"/>
              </a:rPr>
              <a:t>rodata</a:t>
            </a:r>
            <a:r>
              <a:rPr lang="en-GB" sz="1600" b="1" dirty="0" smtClean="0">
                <a:latin typeface="Calibri" pitchFamily="34" charset="0"/>
                <a:ea typeface="msgothic" charset="0"/>
                <a:cs typeface="msgothic" charset="0"/>
              </a:rPr>
              <a:t> </a:t>
            </a: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section</a:t>
            </a:r>
          </a:p>
        </p:txBody>
      </p:sp>
      <p:sp>
        <p:nvSpPr>
          <p:cNvPr id="30" name="Rectangle 7"/>
          <p:cNvSpPr>
            <a:spLocks noChangeArrowheads="1"/>
          </p:cNvSpPr>
          <p:nvPr/>
        </p:nvSpPr>
        <p:spPr bwMode="auto">
          <a:xfrm>
            <a:off x="5867400" y="3733800"/>
            <a:ext cx="2971800" cy="3810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.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bss</a:t>
            </a: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 section</a:t>
            </a:r>
          </a:p>
        </p:txBody>
      </p:sp>
      <p:sp>
        <p:nvSpPr>
          <p:cNvPr id="31" name="Rectangle 8"/>
          <p:cNvSpPr>
            <a:spLocks noChangeArrowheads="1"/>
          </p:cNvSpPr>
          <p:nvPr/>
        </p:nvSpPr>
        <p:spPr bwMode="auto">
          <a:xfrm>
            <a:off x="5867400" y="4114800"/>
            <a:ext cx="2971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.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symtab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1600" dirty="0">
                <a:latin typeface="Calibri" pitchFamily="34" charset="0"/>
                <a:ea typeface="msgothic" charset="0"/>
                <a:cs typeface="msgothic" charset="0"/>
              </a:rPr>
              <a:t>section</a:t>
            </a:r>
          </a:p>
        </p:txBody>
      </p:sp>
      <p:sp>
        <p:nvSpPr>
          <p:cNvPr id="32" name="Rectangle 9"/>
          <p:cNvSpPr>
            <a:spLocks noChangeArrowheads="1"/>
          </p:cNvSpPr>
          <p:nvPr/>
        </p:nvSpPr>
        <p:spPr bwMode="auto">
          <a:xfrm>
            <a:off x="5867400" y="4495800"/>
            <a:ext cx="2971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.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rel.txt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1600" dirty="0">
                <a:latin typeface="Calibri" pitchFamily="34" charset="0"/>
                <a:ea typeface="msgothic" charset="0"/>
                <a:cs typeface="msgothic" charset="0"/>
              </a:rPr>
              <a:t>section</a:t>
            </a:r>
          </a:p>
        </p:txBody>
      </p:sp>
      <p:sp>
        <p:nvSpPr>
          <p:cNvPr id="33" name="Rectangle 10"/>
          <p:cNvSpPr>
            <a:spLocks noChangeArrowheads="1"/>
          </p:cNvSpPr>
          <p:nvPr/>
        </p:nvSpPr>
        <p:spPr bwMode="auto">
          <a:xfrm>
            <a:off x="5867400" y="4876800"/>
            <a:ext cx="2971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.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rel.data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1600" dirty="0">
                <a:latin typeface="Calibri" pitchFamily="34" charset="0"/>
                <a:ea typeface="msgothic" charset="0"/>
                <a:cs typeface="msgothic" charset="0"/>
              </a:rPr>
              <a:t>section</a:t>
            </a:r>
          </a:p>
        </p:txBody>
      </p:sp>
      <p:sp>
        <p:nvSpPr>
          <p:cNvPr id="34" name="Rectangle 11"/>
          <p:cNvSpPr>
            <a:spLocks noChangeArrowheads="1"/>
          </p:cNvSpPr>
          <p:nvPr/>
        </p:nvSpPr>
        <p:spPr bwMode="auto">
          <a:xfrm>
            <a:off x="5867400" y="5257800"/>
            <a:ext cx="2971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.debug </a:t>
            </a:r>
            <a:r>
              <a:rPr lang="en-GB" sz="1600" dirty="0">
                <a:latin typeface="Calibri" pitchFamily="34" charset="0"/>
                <a:ea typeface="msgothic" charset="0"/>
                <a:cs typeface="msgothic" charset="0"/>
              </a:rPr>
              <a:t>section</a:t>
            </a:r>
          </a:p>
        </p:txBody>
      </p:sp>
      <p:sp>
        <p:nvSpPr>
          <p:cNvPr id="35" name="Rectangle 12"/>
          <p:cNvSpPr>
            <a:spLocks noChangeArrowheads="1"/>
          </p:cNvSpPr>
          <p:nvPr/>
        </p:nvSpPr>
        <p:spPr bwMode="auto">
          <a:xfrm>
            <a:off x="5867400" y="5638800"/>
            <a:ext cx="2971800" cy="609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Section header table</a:t>
            </a:r>
          </a:p>
        </p:txBody>
      </p:sp>
      <p:sp>
        <p:nvSpPr>
          <p:cNvPr id="36" name="Text Box 13"/>
          <p:cNvSpPr txBox="1">
            <a:spLocks noChangeArrowheads="1"/>
          </p:cNvSpPr>
          <p:nvPr/>
        </p:nvSpPr>
        <p:spPr bwMode="auto">
          <a:xfrm>
            <a:off x="8839200" y="1447800"/>
            <a:ext cx="285954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000066"/>
                </a:solidFill>
                <a:latin typeface="Calibri" pitchFamily="34" charset="0"/>
                <a:ea typeface="msgothic" charset="0"/>
                <a:cs typeface="msgothic" charset="0"/>
              </a:rPr>
              <a:t>0</a:t>
            </a:r>
          </a:p>
        </p:txBody>
      </p:sp>
      <p:sp>
        <p:nvSpPr>
          <p:cNvPr id="37" name="Rectangle 6"/>
          <p:cNvSpPr>
            <a:spLocks noChangeArrowheads="1"/>
          </p:cNvSpPr>
          <p:nvPr/>
        </p:nvSpPr>
        <p:spPr bwMode="auto">
          <a:xfrm>
            <a:off x="5867400" y="3352800"/>
            <a:ext cx="2971800" cy="3810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.data</a:t>
            </a: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 section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21747" y="436562"/>
            <a:ext cx="8716962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Linker Symbols	</a:t>
            </a:r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42913" y="1449388"/>
            <a:ext cx="8548687" cy="4570412"/>
          </a:xfrm>
          <a:ln/>
        </p:spPr>
        <p:txBody>
          <a:bodyPr/>
          <a:lstStyle/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Global symbols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Symbols defined by module </a:t>
            </a:r>
            <a:r>
              <a:rPr lang="en-GB" i="1" dirty="0"/>
              <a:t>m</a:t>
            </a:r>
            <a:r>
              <a:rPr lang="en-GB" dirty="0"/>
              <a:t> that can be referenced by other modules.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E.g.: </a:t>
            </a:r>
            <a:r>
              <a:rPr lang="en-GB" dirty="0"/>
              <a:t>non-</a:t>
            </a:r>
            <a:r>
              <a:rPr lang="en-GB" b="1" dirty="0">
                <a:latin typeface="Courier New" pitchFamily="49" charset="0"/>
              </a:rPr>
              <a:t>static</a:t>
            </a:r>
            <a:r>
              <a:rPr lang="en-GB" dirty="0"/>
              <a:t> C functions and non-</a:t>
            </a:r>
            <a:r>
              <a:rPr lang="en-GB" b="1" dirty="0">
                <a:latin typeface="Courier New" pitchFamily="49" charset="0"/>
              </a:rPr>
              <a:t>static</a:t>
            </a:r>
            <a:r>
              <a:rPr lang="en-GB" dirty="0"/>
              <a:t> global variables.</a:t>
            </a:r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 smtClean="0"/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External </a:t>
            </a:r>
            <a:r>
              <a:rPr lang="en-GB" dirty="0"/>
              <a:t>symbols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Global symbols that are referenced by module </a:t>
            </a:r>
            <a:r>
              <a:rPr lang="en-GB" i="1" dirty="0"/>
              <a:t>m</a:t>
            </a:r>
            <a:r>
              <a:rPr lang="en-GB" dirty="0"/>
              <a:t> but defined by some other module.</a:t>
            </a:r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 smtClean="0"/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Local </a:t>
            </a:r>
            <a:r>
              <a:rPr lang="en-GB" dirty="0"/>
              <a:t>symbols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Symbols that are defined and referenced exclusively by module </a:t>
            </a:r>
            <a:r>
              <a:rPr lang="en-GB" i="1" dirty="0"/>
              <a:t>m</a:t>
            </a:r>
            <a:r>
              <a:rPr lang="en-GB" dirty="0"/>
              <a:t>.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E.g.: </a:t>
            </a:r>
            <a:r>
              <a:rPr lang="en-GB" dirty="0"/>
              <a:t>C functions and </a:t>
            </a:r>
            <a:r>
              <a:rPr lang="en-GB" dirty="0" smtClean="0"/>
              <a:t>global variables </a:t>
            </a:r>
            <a:r>
              <a:rPr lang="en-GB" dirty="0"/>
              <a:t>defined with the </a:t>
            </a:r>
            <a:r>
              <a:rPr lang="en-GB" b="1" dirty="0">
                <a:latin typeface="Courier New" pitchFamily="49" charset="0"/>
              </a:rPr>
              <a:t>static</a:t>
            </a:r>
            <a:r>
              <a:rPr lang="en-GB" dirty="0">
                <a:latin typeface="Courier New" pitchFamily="49" charset="0"/>
              </a:rPr>
              <a:t> </a:t>
            </a:r>
            <a:r>
              <a:rPr lang="en-GB" dirty="0" smtClean="0"/>
              <a:t>attribute.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dirty="0" smtClean="0">
                <a:solidFill>
                  <a:srgbClr val="C00000"/>
                </a:solidFill>
              </a:rPr>
              <a:t>Local </a:t>
            </a:r>
            <a:r>
              <a:rPr lang="en-GB" b="1" dirty="0">
                <a:solidFill>
                  <a:srgbClr val="C00000"/>
                </a:solidFill>
              </a:rPr>
              <a:t>linker symbols are </a:t>
            </a:r>
            <a:r>
              <a:rPr lang="en-GB" b="1" i="1" dirty="0">
                <a:solidFill>
                  <a:srgbClr val="C00000"/>
                </a:solidFill>
              </a:rPr>
              <a:t>not</a:t>
            </a:r>
            <a:r>
              <a:rPr lang="en-GB" b="1" dirty="0">
                <a:solidFill>
                  <a:srgbClr val="C00000"/>
                </a:solidFill>
              </a:rPr>
              <a:t> local program variables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04813" y="360362"/>
            <a:ext cx="8716962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smtClean="0"/>
              <a:t>Resolving Symbols</a:t>
            </a:r>
            <a:endParaRPr lang="en-GB" dirty="0"/>
          </a:p>
        </p:txBody>
      </p:sp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533400" y="1979613"/>
            <a:ext cx="2938923" cy="1921361"/>
          </a:xfrm>
          <a:prstGeom prst="rect">
            <a:avLst/>
          </a:prstGeom>
          <a:solidFill>
            <a:srgbClr val="F7F5CD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 buf[2] = {1, 2};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 main()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{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  swap();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  return 0;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} </a:t>
            </a:r>
          </a:p>
        </p:txBody>
      </p:sp>
      <p:sp>
        <p:nvSpPr>
          <p:cNvPr id="6147" name="Rectangle 3"/>
          <p:cNvSpPr>
            <a:spLocks noChangeArrowheads="1"/>
          </p:cNvSpPr>
          <p:nvPr/>
        </p:nvSpPr>
        <p:spPr bwMode="auto">
          <a:xfrm>
            <a:off x="2494953" y="3582986"/>
            <a:ext cx="1008907" cy="359010"/>
          </a:xfrm>
          <a:prstGeom prst="rect">
            <a:avLst/>
          </a:prstGeom>
          <a:noFill/>
          <a:ln w="324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main.c</a:t>
            </a:r>
            <a:endParaRPr lang="en-GB" sz="1800" b="1" i="1" dirty="0">
              <a:solidFill>
                <a:schemeClr val="tx1">
                  <a:lumMod val="50000"/>
                  <a:lumOff val="50000"/>
                </a:schemeClr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6149" name="Rectangle 5"/>
          <p:cNvSpPr>
            <a:spLocks noChangeArrowheads="1"/>
          </p:cNvSpPr>
          <p:nvPr/>
        </p:nvSpPr>
        <p:spPr bwMode="auto">
          <a:xfrm>
            <a:off x="4487848" y="1981200"/>
            <a:ext cx="3076781" cy="3739999"/>
          </a:xfrm>
          <a:prstGeom prst="rect">
            <a:avLst/>
          </a:prstGeom>
          <a:solidFill>
            <a:srgbClr val="D5F1C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extern </a:t>
            </a:r>
            <a:r>
              <a:rPr lang="en-GB" sz="1800" b="1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1800" b="1" dirty="0" err="1">
                <a:latin typeface="Courier New" pitchFamily="49" charset="0"/>
                <a:ea typeface="msgothic" charset="0"/>
                <a:cs typeface="msgothic" charset="0"/>
              </a:rPr>
              <a:t>buf</a:t>
            </a: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[];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 err="1" smtClean="0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1800" b="1" dirty="0" smtClean="0"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*bufp0 = &amp;</a:t>
            </a:r>
            <a:r>
              <a:rPr lang="en-GB" sz="1800" b="1" dirty="0" err="1">
                <a:latin typeface="Courier New" pitchFamily="49" charset="0"/>
                <a:ea typeface="msgothic" charset="0"/>
                <a:cs typeface="msgothic" charset="0"/>
              </a:rPr>
              <a:t>buf</a:t>
            </a: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[0];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static </a:t>
            </a:r>
            <a:r>
              <a:rPr lang="en-GB" sz="1800" b="1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 *bufp1;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800" b="1" dirty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void swap()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{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  </a:t>
            </a:r>
            <a:r>
              <a:rPr lang="en-GB" sz="1800" b="1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 temp;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800" b="1" dirty="0">
              <a:solidFill>
                <a:srgbClr val="DBF2DA"/>
              </a:solidFill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  bufp1 = &amp;</a:t>
            </a:r>
            <a:r>
              <a:rPr lang="en-GB" sz="1800" b="1" dirty="0" err="1">
                <a:latin typeface="Courier New" pitchFamily="49" charset="0"/>
                <a:ea typeface="msgothic" charset="0"/>
                <a:cs typeface="msgothic" charset="0"/>
              </a:rPr>
              <a:t>buf</a:t>
            </a: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[1];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  temp = *bufp0;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  *bufp0 = *bufp1;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  *bufp1 = temp;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}</a:t>
            </a:r>
          </a:p>
        </p:txBody>
      </p:sp>
      <p:sp>
        <p:nvSpPr>
          <p:cNvPr id="6148" name="Rectangle 4"/>
          <p:cNvSpPr>
            <a:spLocks noChangeArrowheads="1"/>
          </p:cNvSpPr>
          <p:nvPr/>
        </p:nvSpPr>
        <p:spPr bwMode="auto">
          <a:xfrm>
            <a:off x="7537664" y="5418667"/>
            <a:ext cx="1008907" cy="359010"/>
          </a:xfrm>
          <a:prstGeom prst="rect">
            <a:avLst/>
          </a:prstGeom>
          <a:noFill/>
          <a:ln w="324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swap.c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16001" y="1269999"/>
            <a:ext cx="8050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rgbClr val="990000"/>
                </a:solidFill>
                <a:latin typeface="Calibri" pitchFamily="34" charset="0"/>
              </a:rPr>
              <a:t>Global</a:t>
            </a:r>
          </a:p>
        </p:txBody>
      </p:sp>
      <p:cxnSp>
        <p:nvCxnSpPr>
          <p:cNvPr id="11" name="Straight Arrow Connector 10"/>
          <p:cNvCxnSpPr/>
          <p:nvPr/>
        </p:nvCxnSpPr>
        <p:spPr bwMode="auto">
          <a:xfrm rot="5400000">
            <a:off x="1109131" y="1811075"/>
            <a:ext cx="455613" cy="1588"/>
          </a:xfrm>
          <a:prstGeom prst="straightConnector1">
            <a:avLst/>
          </a:prstGeom>
          <a:noFill/>
          <a:ln w="25400" cap="flat" cmpd="sng" algn="ctr">
            <a:solidFill>
              <a:srgbClr val="99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2" name="Straight Arrow Connector 11"/>
          <p:cNvCxnSpPr/>
          <p:nvPr/>
        </p:nvCxnSpPr>
        <p:spPr bwMode="auto">
          <a:xfrm rot="5400000">
            <a:off x="1032137" y="2056607"/>
            <a:ext cx="914402" cy="1589"/>
          </a:xfrm>
          <a:prstGeom prst="straightConnector1">
            <a:avLst/>
          </a:prstGeom>
          <a:noFill/>
          <a:ln w="25400" cap="flat" cmpd="sng" algn="ctr">
            <a:solidFill>
              <a:srgbClr val="99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4" name="TextBox 13"/>
          <p:cNvSpPr txBox="1"/>
          <p:nvPr/>
        </p:nvSpPr>
        <p:spPr>
          <a:xfrm>
            <a:off x="736599" y="4219602"/>
            <a:ext cx="9705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rgbClr val="990000"/>
                </a:solidFill>
                <a:latin typeface="Calibri" pitchFamily="34" charset="0"/>
              </a:rPr>
              <a:t>External</a:t>
            </a:r>
          </a:p>
        </p:txBody>
      </p:sp>
      <p:cxnSp>
        <p:nvCxnSpPr>
          <p:cNvPr id="15" name="Straight Arrow Connector 14"/>
          <p:cNvCxnSpPr/>
          <p:nvPr/>
        </p:nvCxnSpPr>
        <p:spPr bwMode="auto">
          <a:xfrm rot="16200000" flipV="1">
            <a:off x="752737" y="3766869"/>
            <a:ext cx="914402" cy="1589"/>
          </a:xfrm>
          <a:prstGeom prst="straightConnector1">
            <a:avLst/>
          </a:prstGeom>
          <a:noFill/>
          <a:ln w="25400" cap="flat" cmpd="sng" algn="ctr">
            <a:solidFill>
              <a:srgbClr val="99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6" name="TextBox 15"/>
          <p:cNvSpPr txBox="1"/>
          <p:nvPr/>
        </p:nvSpPr>
        <p:spPr>
          <a:xfrm>
            <a:off x="5774266" y="1269999"/>
            <a:ext cx="9705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rgbClr val="990000"/>
                </a:solidFill>
                <a:latin typeface="Calibri" pitchFamily="34" charset="0"/>
              </a:rPr>
              <a:t>External</a:t>
            </a:r>
          </a:p>
        </p:txBody>
      </p:sp>
      <p:cxnSp>
        <p:nvCxnSpPr>
          <p:cNvPr id="17" name="Straight Arrow Connector 16"/>
          <p:cNvCxnSpPr/>
          <p:nvPr/>
        </p:nvCxnSpPr>
        <p:spPr bwMode="auto">
          <a:xfrm rot="5400000">
            <a:off x="6021388" y="1827213"/>
            <a:ext cx="455613" cy="1588"/>
          </a:xfrm>
          <a:prstGeom prst="straightConnector1">
            <a:avLst/>
          </a:prstGeom>
          <a:noFill/>
          <a:ln w="25400" cap="flat" cmpd="sng" algn="ctr">
            <a:solidFill>
              <a:srgbClr val="99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8" name="TextBox 17"/>
          <p:cNvSpPr txBox="1"/>
          <p:nvPr/>
        </p:nvSpPr>
        <p:spPr>
          <a:xfrm>
            <a:off x="7391400" y="1269999"/>
            <a:ext cx="6706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rgbClr val="990000"/>
                </a:solidFill>
                <a:latin typeface="Calibri" pitchFamily="34" charset="0"/>
              </a:rPr>
              <a:t>Local</a:t>
            </a:r>
          </a:p>
        </p:txBody>
      </p:sp>
      <p:cxnSp>
        <p:nvCxnSpPr>
          <p:cNvPr id="22" name="Straight Arrow Connector 21"/>
          <p:cNvCxnSpPr>
            <a:stCxn id="18" idx="2"/>
          </p:cNvCxnSpPr>
          <p:nvPr/>
        </p:nvCxnSpPr>
        <p:spPr bwMode="auto">
          <a:xfrm rot="5400000">
            <a:off x="6645720" y="1738402"/>
            <a:ext cx="1180069" cy="981927"/>
          </a:xfrm>
          <a:prstGeom prst="straightConnector1">
            <a:avLst/>
          </a:prstGeom>
          <a:noFill/>
          <a:ln w="25400" cap="flat" cmpd="sng" algn="ctr">
            <a:solidFill>
              <a:srgbClr val="99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3" name="TextBox 22"/>
          <p:cNvSpPr txBox="1"/>
          <p:nvPr/>
        </p:nvSpPr>
        <p:spPr>
          <a:xfrm>
            <a:off x="6967371" y="3264456"/>
            <a:ext cx="8050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rgbClr val="990000"/>
                </a:solidFill>
                <a:latin typeface="Calibri" pitchFamily="34" charset="0"/>
              </a:rPr>
              <a:t>Global</a:t>
            </a:r>
          </a:p>
        </p:txBody>
      </p:sp>
      <p:cxnSp>
        <p:nvCxnSpPr>
          <p:cNvPr id="27" name="Straight Arrow Connector 26"/>
          <p:cNvCxnSpPr>
            <a:stCxn id="23" idx="1"/>
          </p:cNvCxnSpPr>
          <p:nvPr/>
        </p:nvCxnSpPr>
        <p:spPr bwMode="auto">
          <a:xfrm rot="10800000" flipV="1">
            <a:off x="6080623" y="3449121"/>
            <a:ext cx="886749" cy="5279"/>
          </a:xfrm>
          <a:prstGeom prst="straightConnector1">
            <a:avLst/>
          </a:prstGeom>
          <a:noFill/>
          <a:ln w="25400" cap="flat" cmpd="sng" algn="ctr">
            <a:solidFill>
              <a:srgbClr val="99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8" name="TextBox 27"/>
          <p:cNvSpPr txBox="1"/>
          <p:nvPr/>
        </p:nvSpPr>
        <p:spPr>
          <a:xfrm>
            <a:off x="2371474" y="4267200"/>
            <a:ext cx="173034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800" dirty="0" smtClean="0">
                <a:solidFill>
                  <a:srgbClr val="990000"/>
                </a:solidFill>
                <a:latin typeface="Calibri" pitchFamily="34" charset="0"/>
              </a:rPr>
              <a:t>Linker knows</a:t>
            </a:r>
          </a:p>
          <a:p>
            <a:pPr algn="r"/>
            <a:r>
              <a:rPr lang="en-US" sz="1800" dirty="0" smtClean="0">
                <a:solidFill>
                  <a:srgbClr val="990000"/>
                </a:solidFill>
                <a:latin typeface="Calibri" pitchFamily="34" charset="0"/>
              </a:rPr>
              <a:t>nothing of temp</a:t>
            </a:r>
          </a:p>
        </p:txBody>
      </p:sp>
      <p:cxnSp>
        <p:nvCxnSpPr>
          <p:cNvPr id="32" name="Straight Arrow Connector 31"/>
          <p:cNvCxnSpPr>
            <a:stCxn id="28" idx="3"/>
          </p:cNvCxnSpPr>
          <p:nvPr/>
        </p:nvCxnSpPr>
        <p:spPr bwMode="auto">
          <a:xfrm flipV="1">
            <a:off x="4101819" y="4114800"/>
            <a:ext cx="1384581" cy="475566"/>
          </a:xfrm>
          <a:prstGeom prst="straightConnector1">
            <a:avLst/>
          </a:prstGeom>
          <a:noFill/>
          <a:ln w="25400" cap="flat" cmpd="sng" algn="ctr">
            <a:solidFill>
              <a:srgbClr val="99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1" name="TextBox 20"/>
          <p:cNvSpPr txBox="1"/>
          <p:nvPr/>
        </p:nvSpPr>
        <p:spPr>
          <a:xfrm>
            <a:off x="3538371" y="1415534"/>
            <a:ext cx="8050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rgbClr val="990000"/>
                </a:solidFill>
                <a:latin typeface="Calibri" pitchFamily="34" charset="0"/>
              </a:rPr>
              <a:t>Global</a:t>
            </a:r>
          </a:p>
        </p:txBody>
      </p:sp>
      <p:cxnSp>
        <p:nvCxnSpPr>
          <p:cNvPr id="24" name="Straight Arrow Connector 23"/>
          <p:cNvCxnSpPr/>
          <p:nvPr/>
        </p:nvCxnSpPr>
        <p:spPr bwMode="auto">
          <a:xfrm rot="16200000" flipH="1">
            <a:off x="3903125" y="1845730"/>
            <a:ext cx="729739" cy="608011"/>
          </a:xfrm>
          <a:prstGeom prst="straightConnector1">
            <a:avLst/>
          </a:prstGeom>
          <a:noFill/>
          <a:ln w="25400" cap="flat" cmpd="sng" algn="ctr">
            <a:solidFill>
              <a:srgbClr val="990000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4" grpId="0"/>
      <p:bldP spid="16" grpId="0"/>
      <p:bldP spid="18" grpId="0"/>
      <p:bldP spid="23" grpId="0"/>
      <p:bldP spid="28" grpId="0"/>
      <p:bldP spid="21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72533" y="465667"/>
            <a:ext cx="7594600" cy="57308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Relocating Code and Data</a:t>
            </a:r>
          </a:p>
        </p:txBody>
      </p:sp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508174" y="3702050"/>
            <a:ext cx="2278062" cy="533400"/>
          </a:xfrm>
          <a:prstGeom prst="rect">
            <a:avLst/>
          </a:prstGeom>
          <a:solidFill>
            <a:srgbClr val="F6F5BD"/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main()</a:t>
            </a:r>
          </a:p>
        </p:txBody>
      </p:sp>
      <p:sp>
        <p:nvSpPr>
          <p:cNvPr id="18435" name="Text Box 3"/>
          <p:cNvSpPr txBox="1">
            <a:spLocks noChangeArrowheads="1"/>
          </p:cNvSpPr>
          <p:nvPr/>
        </p:nvSpPr>
        <p:spPr bwMode="auto">
          <a:xfrm>
            <a:off x="414865" y="3395828"/>
            <a:ext cx="1008907" cy="35490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main.o</a:t>
            </a:r>
          </a:p>
        </p:txBody>
      </p:sp>
      <p:sp>
        <p:nvSpPr>
          <p:cNvPr id="18436" name="Rectangle 4"/>
          <p:cNvSpPr>
            <a:spLocks noChangeArrowheads="1"/>
          </p:cNvSpPr>
          <p:nvPr/>
        </p:nvSpPr>
        <p:spPr bwMode="auto">
          <a:xfrm>
            <a:off x="508174" y="5565775"/>
            <a:ext cx="2278062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int *bufp0=&amp;buf[0]</a:t>
            </a:r>
          </a:p>
        </p:txBody>
      </p:sp>
      <p:sp>
        <p:nvSpPr>
          <p:cNvPr id="18437" name="Rectangle 5"/>
          <p:cNvSpPr>
            <a:spLocks noChangeArrowheads="1"/>
          </p:cNvSpPr>
          <p:nvPr/>
        </p:nvSpPr>
        <p:spPr bwMode="auto">
          <a:xfrm>
            <a:off x="508174" y="5032375"/>
            <a:ext cx="2278062" cy="533400"/>
          </a:xfrm>
          <a:prstGeom prst="rect">
            <a:avLst/>
          </a:prstGeom>
          <a:solidFill>
            <a:srgbClr val="F6F5BD"/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swap()</a:t>
            </a:r>
          </a:p>
        </p:txBody>
      </p:sp>
      <p:sp>
        <p:nvSpPr>
          <p:cNvPr id="18438" name="Text Box 6"/>
          <p:cNvSpPr txBox="1">
            <a:spLocks noChangeArrowheads="1"/>
          </p:cNvSpPr>
          <p:nvPr/>
        </p:nvSpPr>
        <p:spPr bwMode="auto">
          <a:xfrm>
            <a:off x="397934" y="4738689"/>
            <a:ext cx="1008907" cy="35490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swap.o</a:t>
            </a:r>
          </a:p>
        </p:txBody>
      </p:sp>
      <p:sp>
        <p:nvSpPr>
          <p:cNvPr id="18439" name="Rectangle 7"/>
          <p:cNvSpPr>
            <a:spLocks noChangeArrowheads="1"/>
          </p:cNvSpPr>
          <p:nvPr/>
        </p:nvSpPr>
        <p:spPr bwMode="auto">
          <a:xfrm>
            <a:off x="5231591" y="4786313"/>
            <a:ext cx="2422525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int buf[2]={1,2}</a:t>
            </a:r>
          </a:p>
        </p:txBody>
      </p:sp>
      <p:sp>
        <p:nvSpPr>
          <p:cNvPr id="18440" name="Rectangle 8"/>
          <p:cNvSpPr>
            <a:spLocks noChangeArrowheads="1"/>
          </p:cNvSpPr>
          <p:nvPr/>
        </p:nvSpPr>
        <p:spPr bwMode="auto">
          <a:xfrm>
            <a:off x="5231591" y="2309813"/>
            <a:ext cx="2422525" cy="319087"/>
          </a:xfrm>
          <a:prstGeom prst="rect">
            <a:avLst/>
          </a:prstGeom>
          <a:solidFill>
            <a:srgbClr val="FFFFFF"/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Headers</a:t>
            </a:r>
          </a:p>
        </p:txBody>
      </p:sp>
      <p:sp>
        <p:nvSpPr>
          <p:cNvPr id="18441" name="Rectangle 9"/>
          <p:cNvSpPr>
            <a:spLocks noChangeArrowheads="1"/>
          </p:cNvSpPr>
          <p:nvPr/>
        </p:nvSpPr>
        <p:spPr bwMode="auto">
          <a:xfrm>
            <a:off x="5231591" y="2957513"/>
            <a:ext cx="2422525" cy="533400"/>
          </a:xfrm>
          <a:prstGeom prst="rect">
            <a:avLst/>
          </a:prstGeom>
          <a:solidFill>
            <a:srgbClr val="F6F5BD"/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main()</a:t>
            </a:r>
          </a:p>
        </p:txBody>
      </p:sp>
      <p:sp>
        <p:nvSpPr>
          <p:cNvPr id="18442" name="Rectangle 10"/>
          <p:cNvSpPr>
            <a:spLocks noChangeArrowheads="1"/>
          </p:cNvSpPr>
          <p:nvPr/>
        </p:nvSpPr>
        <p:spPr bwMode="auto">
          <a:xfrm>
            <a:off x="5231591" y="3490913"/>
            <a:ext cx="2422525" cy="533400"/>
          </a:xfrm>
          <a:prstGeom prst="rect">
            <a:avLst/>
          </a:prstGeom>
          <a:solidFill>
            <a:srgbClr val="F6F5BD"/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swap()</a:t>
            </a:r>
          </a:p>
        </p:txBody>
      </p:sp>
      <p:sp>
        <p:nvSpPr>
          <p:cNvPr id="18443" name="Text Box 11"/>
          <p:cNvSpPr txBox="1">
            <a:spLocks noChangeArrowheads="1"/>
          </p:cNvSpPr>
          <p:nvPr/>
        </p:nvSpPr>
        <p:spPr bwMode="auto">
          <a:xfrm>
            <a:off x="4948237" y="2136774"/>
            <a:ext cx="309563" cy="3635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dirty="0">
                <a:latin typeface="Calibri" pitchFamily="34" charset="0"/>
                <a:ea typeface="msgothic" charset="0"/>
                <a:cs typeface="msgothic" charset="0"/>
              </a:rPr>
              <a:t>0</a:t>
            </a:r>
          </a:p>
        </p:txBody>
      </p:sp>
      <p:sp>
        <p:nvSpPr>
          <p:cNvPr id="18444" name="Rectangle 12"/>
          <p:cNvSpPr>
            <a:spLocks noChangeArrowheads="1"/>
          </p:cNvSpPr>
          <p:nvPr/>
        </p:nvSpPr>
        <p:spPr bwMode="auto">
          <a:xfrm>
            <a:off x="508174" y="2057400"/>
            <a:ext cx="2278062" cy="533400"/>
          </a:xfrm>
          <a:prstGeom prst="rect">
            <a:avLst/>
          </a:prstGeom>
          <a:solidFill>
            <a:srgbClr val="F6F5BD"/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System code</a:t>
            </a:r>
          </a:p>
        </p:txBody>
      </p:sp>
      <p:sp>
        <p:nvSpPr>
          <p:cNvPr id="18445" name="Rectangle 13"/>
          <p:cNvSpPr>
            <a:spLocks noChangeArrowheads="1"/>
          </p:cNvSpPr>
          <p:nvPr/>
        </p:nvSpPr>
        <p:spPr bwMode="auto">
          <a:xfrm>
            <a:off x="5231591" y="5003800"/>
            <a:ext cx="2422525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int *bufp0=&amp;buf[0]</a:t>
            </a:r>
          </a:p>
        </p:txBody>
      </p:sp>
      <p:sp>
        <p:nvSpPr>
          <p:cNvPr id="18446" name="Rectangle 14"/>
          <p:cNvSpPr>
            <a:spLocks noChangeArrowheads="1"/>
          </p:cNvSpPr>
          <p:nvPr/>
        </p:nvSpPr>
        <p:spPr bwMode="auto">
          <a:xfrm>
            <a:off x="508174" y="4235450"/>
            <a:ext cx="2278062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buf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[2]={1,2}</a:t>
            </a:r>
          </a:p>
        </p:txBody>
      </p:sp>
      <p:sp>
        <p:nvSpPr>
          <p:cNvPr id="18447" name="Rectangle 15"/>
          <p:cNvSpPr>
            <a:spLocks noChangeArrowheads="1"/>
          </p:cNvSpPr>
          <p:nvPr/>
        </p:nvSpPr>
        <p:spPr bwMode="auto">
          <a:xfrm>
            <a:off x="508174" y="2590800"/>
            <a:ext cx="2278062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System data</a:t>
            </a:r>
          </a:p>
        </p:txBody>
      </p:sp>
      <p:sp>
        <p:nvSpPr>
          <p:cNvPr id="18448" name="Rectangle 16"/>
          <p:cNvSpPr>
            <a:spLocks noChangeArrowheads="1"/>
          </p:cNvSpPr>
          <p:nvPr/>
        </p:nvSpPr>
        <p:spPr bwMode="auto">
          <a:xfrm>
            <a:off x="5231591" y="4024313"/>
            <a:ext cx="2422525" cy="533400"/>
          </a:xfrm>
          <a:prstGeom prst="rect">
            <a:avLst/>
          </a:prstGeom>
          <a:solidFill>
            <a:srgbClr val="F6F5BD"/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More system code</a:t>
            </a:r>
          </a:p>
        </p:txBody>
      </p:sp>
      <p:sp>
        <p:nvSpPr>
          <p:cNvPr id="18450" name="Rectangle 18"/>
          <p:cNvSpPr>
            <a:spLocks noChangeArrowheads="1"/>
          </p:cNvSpPr>
          <p:nvPr/>
        </p:nvSpPr>
        <p:spPr bwMode="auto">
          <a:xfrm>
            <a:off x="5231591" y="4557713"/>
            <a:ext cx="2422525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System data</a:t>
            </a:r>
          </a:p>
        </p:txBody>
      </p:sp>
      <p:sp>
        <p:nvSpPr>
          <p:cNvPr id="18451" name="Text Box 19"/>
          <p:cNvSpPr txBox="1">
            <a:spLocks noChangeArrowheads="1"/>
          </p:cNvSpPr>
          <p:nvPr/>
        </p:nvSpPr>
        <p:spPr bwMode="auto">
          <a:xfrm>
            <a:off x="389467" y="1306513"/>
            <a:ext cx="3226502" cy="45647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 err="1">
                <a:latin typeface="Calibri" pitchFamily="34" charset="0"/>
                <a:ea typeface="msgothic" charset="0"/>
                <a:cs typeface="msgothic" charset="0"/>
              </a:rPr>
              <a:t>Relocatable</a:t>
            </a:r>
            <a:r>
              <a:rPr lang="en-GB" b="1" dirty="0">
                <a:latin typeface="Calibri" pitchFamily="34" charset="0"/>
                <a:ea typeface="msgothic" charset="0"/>
                <a:cs typeface="msgothic" charset="0"/>
              </a:rPr>
              <a:t> Object Files</a:t>
            </a:r>
          </a:p>
        </p:txBody>
      </p:sp>
      <p:sp>
        <p:nvSpPr>
          <p:cNvPr id="18452" name="Text Box 20"/>
          <p:cNvSpPr txBox="1">
            <a:spLocks noChangeArrowheads="1"/>
          </p:cNvSpPr>
          <p:nvPr/>
        </p:nvSpPr>
        <p:spPr bwMode="auto">
          <a:xfrm>
            <a:off x="5105400" y="1306513"/>
            <a:ext cx="2995862" cy="45647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>
                <a:latin typeface="Calibri" pitchFamily="34" charset="0"/>
                <a:ea typeface="msgothic" charset="0"/>
                <a:cs typeface="msgothic" charset="0"/>
              </a:rPr>
              <a:t>Executable Object File</a:t>
            </a:r>
          </a:p>
        </p:txBody>
      </p:sp>
      <p:sp>
        <p:nvSpPr>
          <p:cNvPr id="18453" name="AutoShape 21"/>
          <p:cNvSpPr>
            <a:spLocks/>
          </p:cNvSpPr>
          <p:nvPr/>
        </p:nvSpPr>
        <p:spPr bwMode="auto">
          <a:xfrm>
            <a:off x="7772400" y="2628899"/>
            <a:ext cx="304800" cy="1928813"/>
          </a:xfrm>
          <a:prstGeom prst="rightBrace">
            <a:avLst>
              <a:gd name="adj1" fmla="val 59766"/>
              <a:gd name="adj2" fmla="val 50000"/>
            </a:avLst>
          </a:prstGeom>
          <a:noFill/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454" name="Text Box 22"/>
          <p:cNvSpPr txBox="1">
            <a:spLocks noChangeArrowheads="1"/>
          </p:cNvSpPr>
          <p:nvPr/>
        </p:nvSpPr>
        <p:spPr bwMode="auto">
          <a:xfrm>
            <a:off x="8068413" y="3224742"/>
            <a:ext cx="871049" cy="35490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.text</a:t>
            </a:r>
          </a:p>
        </p:txBody>
      </p:sp>
      <p:sp>
        <p:nvSpPr>
          <p:cNvPr id="18455" name="Text Box 23"/>
          <p:cNvSpPr txBox="1">
            <a:spLocks noChangeArrowheads="1"/>
          </p:cNvSpPr>
          <p:nvPr/>
        </p:nvSpPr>
        <p:spPr bwMode="auto">
          <a:xfrm>
            <a:off x="2778299" y="2112963"/>
            <a:ext cx="871049" cy="35490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.text</a:t>
            </a:r>
          </a:p>
        </p:txBody>
      </p:sp>
      <p:sp>
        <p:nvSpPr>
          <p:cNvPr id="18456" name="Text Box 24"/>
          <p:cNvSpPr txBox="1">
            <a:spLocks noChangeArrowheads="1"/>
          </p:cNvSpPr>
          <p:nvPr/>
        </p:nvSpPr>
        <p:spPr bwMode="auto">
          <a:xfrm>
            <a:off x="2778299" y="2478088"/>
            <a:ext cx="871049" cy="35490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.data</a:t>
            </a:r>
          </a:p>
        </p:txBody>
      </p:sp>
      <p:sp>
        <p:nvSpPr>
          <p:cNvPr id="18457" name="Text Box 25"/>
          <p:cNvSpPr txBox="1">
            <a:spLocks noChangeArrowheads="1"/>
          </p:cNvSpPr>
          <p:nvPr/>
        </p:nvSpPr>
        <p:spPr bwMode="auto">
          <a:xfrm>
            <a:off x="2778299" y="3741738"/>
            <a:ext cx="871049" cy="35490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.text</a:t>
            </a:r>
          </a:p>
        </p:txBody>
      </p:sp>
      <p:sp>
        <p:nvSpPr>
          <p:cNvPr id="18458" name="Text Box 26"/>
          <p:cNvSpPr txBox="1">
            <a:spLocks noChangeArrowheads="1"/>
          </p:cNvSpPr>
          <p:nvPr/>
        </p:nvSpPr>
        <p:spPr bwMode="auto">
          <a:xfrm>
            <a:off x="2778299" y="4154488"/>
            <a:ext cx="871049" cy="35490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.data</a:t>
            </a:r>
          </a:p>
        </p:txBody>
      </p:sp>
      <p:sp>
        <p:nvSpPr>
          <p:cNvPr id="18459" name="Text Box 27"/>
          <p:cNvSpPr txBox="1">
            <a:spLocks noChangeArrowheads="1"/>
          </p:cNvSpPr>
          <p:nvPr/>
        </p:nvSpPr>
        <p:spPr bwMode="auto">
          <a:xfrm>
            <a:off x="2778299" y="5103813"/>
            <a:ext cx="871049" cy="35490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.text</a:t>
            </a:r>
          </a:p>
        </p:txBody>
      </p:sp>
      <p:sp>
        <p:nvSpPr>
          <p:cNvPr id="18460" name="Text Box 28"/>
          <p:cNvSpPr txBox="1">
            <a:spLocks noChangeArrowheads="1"/>
          </p:cNvSpPr>
          <p:nvPr/>
        </p:nvSpPr>
        <p:spPr bwMode="auto">
          <a:xfrm>
            <a:off x="2778299" y="5464175"/>
            <a:ext cx="871049" cy="35490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.data</a:t>
            </a:r>
          </a:p>
        </p:txBody>
      </p:sp>
      <p:sp>
        <p:nvSpPr>
          <p:cNvPr id="18462" name="Rectangle 30"/>
          <p:cNvSpPr>
            <a:spLocks noChangeArrowheads="1"/>
          </p:cNvSpPr>
          <p:nvPr/>
        </p:nvSpPr>
        <p:spPr bwMode="auto">
          <a:xfrm>
            <a:off x="5231591" y="5414963"/>
            <a:ext cx="2422525" cy="685800"/>
          </a:xfrm>
          <a:prstGeom prst="rect">
            <a:avLst/>
          </a:prstGeom>
          <a:solidFill>
            <a:srgbClr val="FFFFFF"/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.symtab</a:t>
            </a:r>
          </a:p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.debug</a:t>
            </a:r>
          </a:p>
        </p:txBody>
      </p:sp>
      <p:sp>
        <p:nvSpPr>
          <p:cNvPr id="18463" name="AutoShape 31"/>
          <p:cNvSpPr>
            <a:spLocks/>
          </p:cNvSpPr>
          <p:nvPr/>
        </p:nvSpPr>
        <p:spPr bwMode="auto">
          <a:xfrm>
            <a:off x="7730316" y="4557713"/>
            <a:ext cx="304800" cy="676275"/>
          </a:xfrm>
          <a:prstGeom prst="rightBrace">
            <a:avLst>
              <a:gd name="adj1" fmla="val 18490"/>
              <a:gd name="adj2" fmla="val 50000"/>
            </a:avLst>
          </a:prstGeom>
          <a:noFill/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464" name="Text Box 32"/>
          <p:cNvSpPr txBox="1">
            <a:spLocks noChangeArrowheads="1"/>
          </p:cNvSpPr>
          <p:nvPr/>
        </p:nvSpPr>
        <p:spPr bwMode="auto">
          <a:xfrm>
            <a:off x="8068413" y="4696354"/>
            <a:ext cx="871049" cy="35490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.data</a:t>
            </a:r>
          </a:p>
        </p:txBody>
      </p:sp>
      <p:sp>
        <p:nvSpPr>
          <p:cNvPr id="18465" name="Rectangle 33"/>
          <p:cNvSpPr>
            <a:spLocks noChangeArrowheads="1"/>
          </p:cNvSpPr>
          <p:nvPr/>
        </p:nvSpPr>
        <p:spPr bwMode="auto">
          <a:xfrm>
            <a:off x="5231591" y="5233988"/>
            <a:ext cx="2422525" cy="228600"/>
          </a:xfrm>
          <a:prstGeom prst="rect">
            <a:avLst/>
          </a:prstGeom>
          <a:solidFill>
            <a:srgbClr val="D5F1CF"/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err="1" smtClean="0">
                <a:latin typeface="Courier New" pitchFamily="49" charset="0"/>
                <a:ea typeface="msgothic" charset="0"/>
                <a:cs typeface="Courier New" pitchFamily="49" charset="0"/>
              </a:rPr>
              <a:t>int</a:t>
            </a:r>
            <a:r>
              <a:rPr lang="en-GB" sz="1600" dirty="0" smtClean="0">
                <a:latin typeface="Courier New" pitchFamily="49" charset="0"/>
                <a:ea typeface="msgothic" charset="0"/>
                <a:cs typeface="Courier New" pitchFamily="49" charset="0"/>
              </a:rPr>
              <a:t> *bufp1</a:t>
            </a:r>
            <a:endParaRPr lang="en-GB" sz="1600" dirty="0">
              <a:latin typeface="Courier New" pitchFamily="49" charset="0"/>
              <a:ea typeface="msgothic" charset="0"/>
              <a:cs typeface="Courier New" pitchFamily="49" charset="0"/>
            </a:endParaRPr>
          </a:p>
        </p:txBody>
      </p:sp>
      <p:sp>
        <p:nvSpPr>
          <p:cNvPr id="18466" name="Text Box 34"/>
          <p:cNvSpPr txBox="1">
            <a:spLocks noChangeArrowheads="1"/>
          </p:cNvSpPr>
          <p:nvPr/>
        </p:nvSpPr>
        <p:spPr bwMode="auto">
          <a:xfrm>
            <a:off x="8068413" y="5140854"/>
            <a:ext cx="733191" cy="35490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.bss</a:t>
            </a:r>
          </a:p>
        </p:txBody>
      </p:sp>
      <p:sp>
        <p:nvSpPr>
          <p:cNvPr id="18467" name="Line 35"/>
          <p:cNvSpPr>
            <a:spLocks noChangeShapeType="1"/>
          </p:cNvSpPr>
          <p:nvPr/>
        </p:nvSpPr>
        <p:spPr bwMode="auto">
          <a:xfrm>
            <a:off x="4038600" y="4106070"/>
            <a:ext cx="836613" cy="1587"/>
          </a:xfrm>
          <a:prstGeom prst="line">
            <a:avLst/>
          </a:prstGeom>
          <a:noFill/>
          <a:ln w="76320">
            <a:solidFill>
              <a:schemeClr val="tx1">
                <a:lumMod val="65000"/>
                <a:lumOff val="35000"/>
              </a:schemeClr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468" name="Line 36"/>
          <p:cNvSpPr>
            <a:spLocks noChangeShapeType="1"/>
          </p:cNvSpPr>
          <p:nvPr/>
        </p:nvSpPr>
        <p:spPr bwMode="auto">
          <a:xfrm>
            <a:off x="4038600" y="2971800"/>
            <a:ext cx="836613" cy="392113"/>
          </a:xfrm>
          <a:prstGeom prst="line">
            <a:avLst/>
          </a:prstGeom>
          <a:noFill/>
          <a:ln w="76320">
            <a:solidFill>
              <a:schemeClr val="tx1">
                <a:lumMod val="65000"/>
                <a:lumOff val="35000"/>
              </a:schemeClr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469" name="Line 37"/>
          <p:cNvSpPr>
            <a:spLocks noChangeShapeType="1"/>
          </p:cNvSpPr>
          <p:nvPr/>
        </p:nvSpPr>
        <p:spPr bwMode="auto">
          <a:xfrm flipV="1">
            <a:off x="4038600" y="4849813"/>
            <a:ext cx="836613" cy="409575"/>
          </a:xfrm>
          <a:prstGeom prst="line">
            <a:avLst/>
          </a:prstGeom>
          <a:noFill/>
          <a:ln w="76320">
            <a:solidFill>
              <a:schemeClr val="tx1">
                <a:lumMod val="65000"/>
                <a:lumOff val="35000"/>
              </a:schemeClr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470" name="Rectangle 38"/>
          <p:cNvSpPr>
            <a:spLocks noChangeArrowheads="1"/>
          </p:cNvSpPr>
          <p:nvPr/>
        </p:nvSpPr>
        <p:spPr bwMode="auto">
          <a:xfrm>
            <a:off x="5231591" y="2633663"/>
            <a:ext cx="2422525" cy="319087"/>
          </a:xfrm>
          <a:prstGeom prst="rect">
            <a:avLst/>
          </a:prstGeom>
          <a:solidFill>
            <a:srgbClr val="F6F5BD"/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System code</a:t>
            </a:r>
          </a:p>
        </p:txBody>
      </p:sp>
      <p:sp>
        <p:nvSpPr>
          <p:cNvPr id="18471" name="AutoShape 39"/>
          <p:cNvSpPr>
            <a:spLocks/>
          </p:cNvSpPr>
          <p:nvPr/>
        </p:nvSpPr>
        <p:spPr bwMode="auto">
          <a:xfrm>
            <a:off x="7727141" y="5249863"/>
            <a:ext cx="304800" cy="220662"/>
          </a:xfrm>
          <a:prstGeom prst="rightBrace">
            <a:avLst>
              <a:gd name="adj1" fmla="val 8333"/>
              <a:gd name="adj2" fmla="val 50000"/>
            </a:avLst>
          </a:prstGeom>
          <a:noFill/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1" name="Rectangle 33"/>
          <p:cNvSpPr>
            <a:spLocks noChangeArrowheads="1"/>
          </p:cNvSpPr>
          <p:nvPr/>
        </p:nvSpPr>
        <p:spPr bwMode="auto">
          <a:xfrm>
            <a:off x="508174" y="5819081"/>
            <a:ext cx="2270125" cy="228600"/>
          </a:xfrm>
          <a:prstGeom prst="rect">
            <a:avLst/>
          </a:prstGeom>
          <a:solidFill>
            <a:srgbClr val="D5F1CF"/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smtClean="0">
                <a:latin typeface="Courier New" pitchFamily="49" charset="0"/>
                <a:ea typeface="msgothic" charset="0"/>
                <a:cs typeface="Courier New" pitchFamily="49" charset="0"/>
              </a:rPr>
              <a:t>static </a:t>
            </a:r>
            <a:r>
              <a:rPr lang="en-GB" sz="1600" b="1" dirty="0" err="1" smtClean="0">
                <a:latin typeface="Courier New" pitchFamily="49" charset="0"/>
                <a:ea typeface="msgothic" charset="0"/>
                <a:cs typeface="Courier New" pitchFamily="49" charset="0"/>
              </a:rPr>
              <a:t>int</a:t>
            </a:r>
            <a:r>
              <a:rPr lang="en-GB" sz="1600" b="1" dirty="0" smtClean="0">
                <a:latin typeface="Courier New" pitchFamily="49" charset="0"/>
                <a:ea typeface="msgothic" charset="0"/>
                <a:cs typeface="Courier New" pitchFamily="49" charset="0"/>
              </a:rPr>
              <a:t> *bufp1</a:t>
            </a:r>
            <a:endParaRPr lang="en-GB" sz="1600" b="1" dirty="0">
              <a:latin typeface="Courier New" pitchFamily="49" charset="0"/>
              <a:ea typeface="msgothic" charset="0"/>
              <a:cs typeface="Courier New" pitchFamily="49" charset="0"/>
            </a:endParaRPr>
          </a:p>
        </p:txBody>
      </p:sp>
      <p:sp>
        <p:nvSpPr>
          <p:cNvPr id="43" name="Text Box 34"/>
          <p:cNvSpPr txBox="1">
            <a:spLocks noChangeArrowheads="1"/>
          </p:cNvSpPr>
          <p:nvPr/>
        </p:nvSpPr>
        <p:spPr bwMode="auto">
          <a:xfrm>
            <a:off x="2819400" y="5791200"/>
            <a:ext cx="733191" cy="35490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.bss</a:t>
            </a:r>
          </a:p>
        </p:txBody>
      </p:sp>
      <p:cxnSp>
        <p:nvCxnSpPr>
          <p:cNvPr id="44" name="Straight Arrow Connector 43"/>
          <p:cNvCxnSpPr>
            <a:endCxn id="43" idx="1"/>
          </p:cNvCxnSpPr>
          <p:nvPr/>
        </p:nvCxnSpPr>
        <p:spPr bwMode="auto">
          <a:xfrm rot="10800000">
            <a:off x="2819400" y="5968654"/>
            <a:ext cx="829948" cy="508347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5" name="TextBox 44"/>
          <p:cNvSpPr txBox="1"/>
          <p:nvPr/>
        </p:nvSpPr>
        <p:spPr>
          <a:xfrm>
            <a:off x="3615969" y="6292335"/>
            <a:ext cx="54393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Even though private to swap, requires allocation in .</a:t>
            </a:r>
            <a:r>
              <a:rPr lang="en-US" sz="1800" dirty="0" err="1" smtClean="0">
                <a:latin typeface="Calibri" pitchFamily="34" charset="0"/>
              </a:rPr>
              <a:t>bss</a:t>
            </a:r>
            <a:endParaRPr lang="en-US" sz="1800" dirty="0" smtClean="0">
              <a:latin typeface="Calibri" pitchFamily="34" charset="0"/>
            </a:endParaRP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9" grpId="0" animBg="1"/>
      <p:bldP spid="18440" grpId="0" animBg="1"/>
      <p:bldP spid="18441" grpId="0" animBg="1"/>
      <p:bldP spid="18442" grpId="0" animBg="1"/>
      <p:bldP spid="18443" grpId="0"/>
      <p:bldP spid="18445" grpId="0" animBg="1"/>
      <p:bldP spid="18448" grpId="0" animBg="1"/>
      <p:bldP spid="18450" grpId="0" animBg="1"/>
      <p:bldP spid="18452" grpId="0"/>
      <p:bldP spid="18453" grpId="0" animBg="1"/>
      <p:bldP spid="18454" grpId="0"/>
      <p:bldP spid="18462" grpId="0" animBg="1"/>
      <p:bldP spid="18463" grpId="0" animBg="1"/>
      <p:bldP spid="18464" grpId="0"/>
      <p:bldP spid="18465" grpId="0" animBg="1"/>
      <p:bldP spid="18466" grpId="0"/>
      <p:bldP spid="18467" grpId="0" animBg="1"/>
      <p:bldP spid="18468" grpId="0" animBg="1"/>
      <p:bldP spid="18469" grpId="0" animBg="1"/>
      <p:bldP spid="18470" grpId="0" animBg="1"/>
      <p:bldP spid="18471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1" name="Rectangle 5"/>
          <p:cNvSpPr>
            <a:spLocks noChangeArrowheads="1"/>
          </p:cNvSpPr>
          <p:nvPr/>
        </p:nvSpPr>
        <p:spPr bwMode="auto">
          <a:xfrm>
            <a:off x="76200" y="1524000"/>
            <a:ext cx="1836057" cy="2181752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1800" b="1" dirty="0" err="1">
                <a:latin typeface="Courier New" pitchFamily="49" charset="0"/>
                <a:ea typeface="msgothic" charset="0"/>
                <a:cs typeface="msgothic" charset="0"/>
              </a:rPr>
              <a:t>buf</a:t>
            </a: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[2] </a:t>
            </a:r>
            <a:r>
              <a:rPr lang="en-GB" sz="1800" b="1" dirty="0" smtClean="0">
                <a:latin typeface="Courier New" pitchFamily="49" charset="0"/>
                <a:ea typeface="msgothic" charset="0"/>
                <a:cs typeface="msgothic" charset="0"/>
              </a:rPr>
              <a:t>=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dirty="0" smtClean="0"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1800" b="1" dirty="0" smtClean="0"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{1,2};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 main()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{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  swap();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  return 0;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} </a:t>
            </a:r>
          </a:p>
        </p:txBody>
      </p:sp>
      <p:sp>
        <p:nvSpPr>
          <p:cNvPr id="19457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33904" y="445029"/>
            <a:ext cx="8716962" cy="782638"/>
          </a:xfrm>
          <a:ln/>
        </p:spPr>
        <p:txBody>
          <a:bodyPr/>
          <a:lstStyle/>
          <a:p>
            <a:pPr>
              <a:lnSpc>
                <a:spcPct val="82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smtClean="0"/>
              <a:t>Relocation Info (main)</a:t>
            </a:r>
            <a:endParaRPr lang="en-GB" dirty="0"/>
          </a:p>
        </p:txBody>
      </p:sp>
      <p:sp>
        <p:nvSpPr>
          <p:cNvPr id="19459" name="Text Box 3"/>
          <p:cNvSpPr txBox="1">
            <a:spLocks noChangeArrowheads="1"/>
          </p:cNvSpPr>
          <p:nvPr/>
        </p:nvSpPr>
        <p:spPr bwMode="auto">
          <a:xfrm>
            <a:off x="1935474" y="5486400"/>
            <a:ext cx="4008126" cy="1024064"/>
          </a:xfrm>
          <a:prstGeom prst="rect">
            <a:avLst/>
          </a:prstGeom>
          <a:solidFill>
            <a:schemeClr val="bg1">
              <a:lumMod val="95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ourier New" pitchFamily="49" charset="0"/>
                <a:ea typeface="msgothic" charset="0"/>
                <a:cs typeface="msgothic" charset="0"/>
              </a:rPr>
              <a:t>Disassembly of section .data: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600" dirty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ourier New" pitchFamily="49" charset="0"/>
                <a:ea typeface="msgothic" charset="0"/>
                <a:cs typeface="msgothic" charset="0"/>
              </a:rPr>
              <a:t> 00000000 &lt;</a:t>
            </a:r>
            <a:r>
              <a:rPr lang="en-GB" sz="1600" dirty="0" err="1">
                <a:latin typeface="Courier New" pitchFamily="49" charset="0"/>
                <a:ea typeface="msgothic" charset="0"/>
                <a:cs typeface="msgothic" charset="0"/>
              </a:rPr>
              <a:t>buf</a:t>
            </a:r>
            <a:r>
              <a:rPr lang="en-GB" sz="1600" dirty="0">
                <a:latin typeface="Courier New" pitchFamily="49" charset="0"/>
                <a:ea typeface="msgothic" charset="0"/>
                <a:cs typeface="msgothic" charset="0"/>
              </a:rPr>
              <a:t>&gt;: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ourier New" pitchFamily="49" charset="0"/>
                <a:ea typeface="msgothic" charset="0"/>
                <a:cs typeface="msgothic" charset="0"/>
              </a:rPr>
              <a:t>   0:   01 00 00 00 02 00 00 00</a:t>
            </a:r>
          </a:p>
        </p:txBody>
      </p:sp>
      <p:sp>
        <p:nvSpPr>
          <p:cNvPr id="19460" name="Text Box 4"/>
          <p:cNvSpPr txBox="1">
            <a:spLocks noChangeArrowheads="1"/>
          </p:cNvSpPr>
          <p:nvPr/>
        </p:nvSpPr>
        <p:spPr bwMode="auto">
          <a:xfrm>
            <a:off x="6019800" y="5324145"/>
            <a:ext cx="2933713" cy="30636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Source: </a:t>
            </a:r>
            <a:r>
              <a:rPr lang="en-GB" sz="1400" b="1" dirty="0" err="1" smtClean="0">
                <a:latin typeface="Courier New" pitchFamily="49" charset="0"/>
                <a:ea typeface="msgothic" charset="0"/>
                <a:cs typeface="msgothic" charset="0"/>
              </a:rPr>
              <a:t>objdump</a:t>
            </a:r>
            <a:r>
              <a:rPr lang="en-GB" sz="1400" b="1" dirty="0" smtClean="0">
                <a:latin typeface="Courier New" pitchFamily="49" charset="0"/>
                <a:ea typeface="msgothic" charset="0"/>
                <a:cs typeface="msgothic" charset="0"/>
              </a:rPr>
              <a:t> –r –d </a:t>
            </a:r>
            <a:r>
              <a:rPr lang="en-GB" sz="1400" b="1" dirty="0" err="1" smtClean="0">
                <a:latin typeface="Courier New" pitchFamily="49" charset="0"/>
                <a:ea typeface="msgothic" charset="0"/>
                <a:cs typeface="msgothic" charset="0"/>
              </a:rPr>
              <a:t>main.o</a:t>
            </a:r>
            <a:endParaRPr lang="en-GB" sz="1400" b="1" dirty="0"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6200" y="1202266"/>
            <a:ext cx="10118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main.c</a:t>
            </a:r>
            <a:endParaRPr lang="en-US" sz="1800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876800" y="1143000"/>
            <a:ext cx="10118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main.o</a:t>
            </a:r>
            <a:endParaRPr lang="en-US" sz="1800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9" name="Text Box 2"/>
          <p:cNvSpPr txBox="1">
            <a:spLocks noChangeArrowheads="1"/>
          </p:cNvSpPr>
          <p:nvPr/>
        </p:nvSpPr>
        <p:spPr bwMode="auto">
          <a:xfrm>
            <a:off x="1981200" y="1524000"/>
            <a:ext cx="6830814" cy="3800145"/>
          </a:xfrm>
          <a:prstGeom prst="rect">
            <a:avLst/>
          </a:prstGeom>
          <a:solidFill>
            <a:schemeClr val="bg1">
              <a:lumMod val="95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o-RO" sz="1600" dirty="0">
                <a:latin typeface="Courier New" pitchFamily="49" charset="0"/>
                <a:ea typeface="msgothic" charset="0"/>
                <a:cs typeface="msgothic" charset="0"/>
              </a:rPr>
              <a:t>00000000 &lt;main&gt;: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o-RO" sz="1600" dirty="0">
                <a:latin typeface="Courier New" pitchFamily="49" charset="0"/>
                <a:ea typeface="msgothic" charset="0"/>
                <a:cs typeface="msgothic" charset="0"/>
              </a:rPr>
              <a:t>   0:   8d 4c 24 04     </a:t>
            </a:r>
            <a:r>
              <a:rPr lang="ro-RO" sz="1600" dirty="0" smtClean="0">
                <a:latin typeface="Courier New" pitchFamily="49" charset="0"/>
                <a:ea typeface="msgothic" charset="0"/>
                <a:cs typeface="msgothic" charset="0"/>
              </a:rPr>
              <a:t>  lea    </a:t>
            </a:r>
            <a:r>
              <a:rPr lang="ro-RO" sz="1600" dirty="0">
                <a:latin typeface="Courier New" pitchFamily="49" charset="0"/>
                <a:ea typeface="msgothic" charset="0"/>
                <a:cs typeface="msgothic" charset="0"/>
              </a:rPr>
              <a:t>0x4(%esp),%ecx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o-RO" sz="1600" dirty="0">
                <a:latin typeface="Courier New" pitchFamily="49" charset="0"/>
                <a:ea typeface="msgothic" charset="0"/>
                <a:cs typeface="msgothic" charset="0"/>
              </a:rPr>
              <a:t>   4:   83 e4 f0        </a:t>
            </a:r>
            <a:r>
              <a:rPr lang="ro-RO" sz="1600" dirty="0" smtClean="0">
                <a:latin typeface="Courier New" pitchFamily="49" charset="0"/>
                <a:ea typeface="msgothic" charset="0"/>
                <a:cs typeface="msgothic" charset="0"/>
              </a:rPr>
              <a:t>  and    </a:t>
            </a:r>
            <a:r>
              <a:rPr lang="ro-RO" sz="1600" dirty="0">
                <a:latin typeface="Courier New" pitchFamily="49" charset="0"/>
                <a:ea typeface="msgothic" charset="0"/>
                <a:cs typeface="msgothic" charset="0"/>
              </a:rPr>
              <a:t>$0xfffffff0,%esp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o-RO" sz="1600" dirty="0">
                <a:latin typeface="Courier New" pitchFamily="49" charset="0"/>
                <a:ea typeface="msgothic" charset="0"/>
                <a:cs typeface="msgothic" charset="0"/>
              </a:rPr>
              <a:t>   7:   ff 71 fc        </a:t>
            </a:r>
            <a:r>
              <a:rPr lang="ro-RO" sz="1600" dirty="0" smtClean="0">
                <a:latin typeface="Courier New" pitchFamily="49" charset="0"/>
                <a:ea typeface="msgothic" charset="0"/>
                <a:cs typeface="msgothic" charset="0"/>
              </a:rPr>
              <a:t>  pushl  </a:t>
            </a:r>
            <a:r>
              <a:rPr lang="ro-RO" sz="1600" dirty="0">
                <a:latin typeface="Courier New" pitchFamily="49" charset="0"/>
                <a:ea typeface="msgothic" charset="0"/>
                <a:cs typeface="msgothic" charset="0"/>
              </a:rPr>
              <a:t>0xfffffffc(%ecx)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o-RO" sz="1600" dirty="0">
                <a:latin typeface="Courier New" pitchFamily="49" charset="0"/>
                <a:ea typeface="msgothic" charset="0"/>
                <a:cs typeface="msgothic" charset="0"/>
              </a:rPr>
              <a:t>   a:   55              </a:t>
            </a:r>
            <a:r>
              <a:rPr lang="ro-RO" sz="1600" dirty="0" smtClean="0">
                <a:latin typeface="Courier New" pitchFamily="49" charset="0"/>
                <a:ea typeface="msgothic" charset="0"/>
                <a:cs typeface="msgothic" charset="0"/>
              </a:rPr>
              <a:t>  push   </a:t>
            </a:r>
            <a:r>
              <a:rPr lang="ro-RO" sz="1600" dirty="0">
                <a:latin typeface="Courier New" pitchFamily="49" charset="0"/>
                <a:ea typeface="msgothic" charset="0"/>
                <a:cs typeface="msgothic" charset="0"/>
              </a:rPr>
              <a:t>%ebp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o-RO" sz="1600" dirty="0">
                <a:latin typeface="Courier New" pitchFamily="49" charset="0"/>
                <a:ea typeface="msgothic" charset="0"/>
                <a:cs typeface="msgothic" charset="0"/>
              </a:rPr>
              <a:t>   b:   89 e5           </a:t>
            </a:r>
            <a:r>
              <a:rPr lang="ro-RO" sz="1600" dirty="0" smtClean="0">
                <a:latin typeface="Courier New" pitchFamily="49" charset="0"/>
                <a:ea typeface="msgothic" charset="0"/>
                <a:cs typeface="msgothic" charset="0"/>
              </a:rPr>
              <a:t>  mov    </a:t>
            </a:r>
            <a:r>
              <a:rPr lang="ro-RO" sz="1600" dirty="0">
                <a:latin typeface="Courier New" pitchFamily="49" charset="0"/>
                <a:ea typeface="msgothic" charset="0"/>
                <a:cs typeface="msgothic" charset="0"/>
              </a:rPr>
              <a:t>%esp,%ebp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o-RO" sz="1600" dirty="0">
                <a:latin typeface="Courier New" pitchFamily="49" charset="0"/>
                <a:ea typeface="msgothic" charset="0"/>
                <a:cs typeface="msgothic" charset="0"/>
              </a:rPr>
              <a:t>   d:   51              </a:t>
            </a:r>
            <a:r>
              <a:rPr lang="ro-RO" sz="1600" dirty="0" smtClean="0">
                <a:latin typeface="Courier New" pitchFamily="49" charset="0"/>
                <a:ea typeface="msgothic" charset="0"/>
                <a:cs typeface="msgothic" charset="0"/>
              </a:rPr>
              <a:t>  push   </a:t>
            </a:r>
            <a:r>
              <a:rPr lang="ro-RO" sz="1600" dirty="0">
                <a:latin typeface="Courier New" pitchFamily="49" charset="0"/>
                <a:ea typeface="msgothic" charset="0"/>
                <a:cs typeface="msgothic" charset="0"/>
              </a:rPr>
              <a:t>%ecx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o-RO" sz="1600" dirty="0">
                <a:latin typeface="Courier New" pitchFamily="49" charset="0"/>
                <a:ea typeface="msgothic" charset="0"/>
                <a:cs typeface="msgothic" charset="0"/>
              </a:rPr>
              <a:t>   e:   83 ec 04        </a:t>
            </a:r>
            <a:r>
              <a:rPr lang="ro-RO" sz="1600" dirty="0" smtClean="0">
                <a:latin typeface="Courier New" pitchFamily="49" charset="0"/>
                <a:ea typeface="msgothic" charset="0"/>
                <a:cs typeface="msgothic" charset="0"/>
              </a:rPr>
              <a:t>  sub    </a:t>
            </a:r>
            <a:r>
              <a:rPr lang="ro-RO" sz="1600" dirty="0">
                <a:latin typeface="Courier New" pitchFamily="49" charset="0"/>
                <a:ea typeface="msgothic" charset="0"/>
                <a:cs typeface="msgothic" charset="0"/>
              </a:rPr>
              <a:t>$0x4,%esp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o-RO" sz="1600" dirty="0">
                <a:latin typeface="Courier New" pitchFamily="49" charset="0"/>
                <a:ea typeface="msgothic" charset="0"/>
                <a:cs typeface="msgothic" charset="0"/>
              </a:rPr>
              <a:t>  11:   e8 </a:t>
            </a:r>
            <a:r>
              <a:rPr lang="ro-RO" sz="1600" dirty="0">
                <a:solidFill>
                  <a:srgbClr val="FF0000"/>
                </a:solidFill>
                <a:latin typeface="Courier New" pitchFamily="49" charset="0"/>
                <a:ea typeface="msgothic" charset="0"/>
                <a:cs typeface="msgothic" charset="0"/>
              </a:rPr>
              <a:t>fc ff ff ff  </a:t>
            </a:r>
            <a:r>
              <a:rPr lang="ro-RO" sz="1600" dirty="0" smtClean="0">
                <a:solidFill>
                  <a:srgbClr val="FF0000"/>
                </a:solidFill>
                <a:latin typeface="Courier New" pitchFamily="49" charset="0"/>
                <a:ea typeface="msgothic" charset="0"/>
                <a:cs typeface="msgothic" charset="0"/>
              </a:rPr>
              <a:t>  </a:t>
            </a:r>
            <a:r>
              <a:rPr lang="ro-RO" sz="1600" dirty="0" smtClean="0">
                <a:latin typeface="Courier New" pitchFamily="49" charset="0"/>
                <a:ea typeface="msgothic" charset="0"/>
                <a:cs typeface="msgothic" charset="0"/>
              </a:rPr>
              <a:t>call   </a:t>
            </a:r>
            <a:r>
              <a:rPr lang="ro-RO" sz="1600" dirty="0">
                <a:latin typeface="Courier New" pitchFamily="49" charset="0"/>
                <a:ea typeface="msgothic" charset="0"/>
                <a:cs typeface="msgothic" charset="0"/>
              </a:rPr>
              <a:t>12 &lt;main+0x12&gt;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o-RO" sz="1600" dirty="0">
                <a:latin typeface="Courier New" pitchFamily="49" charset="0"/>
                <a:ea typeface="msgothic" charset="0"/>
                <a:cs typeface="msgothic" charset="0"/>
              </a:rPr>
              <a:t>                        </a:t>
            </a:r>
            <a:r>
              <a:rPr lang="ro-RO" sz="1600" dirty="0" smtClean="0">
                <a:solidFill>
                  <a:srgbClr val="FF0000"/>
                </a:solidFill>
                <a:latin typeface="Courier New" pitchFamily="49" charset="0"/>
                <a:ea typeface="msgothic" charset="0"/>
                <a:cs typeface="msgothic" charset="0"/>
              </a:rPr>
              <a:t>12</a:t>
            </a:r>
            <a:r>
              <a:rPr lang="ro-RO" sz="1600" dirty="0">
                <a:solidFill>
                  <a:srgbClr val="FF0000"/>
                </a:solidFill>
                <a:latin typeface="Courier New" pitchFamily="49" charset="0"/>
                <a:ea typeface="msgothic" charset="0"/>
                <a:cs typeface="msgothic" charset="0"/>
              </a:rPr>
              <a:t>: R_386_PC32  swap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o-RO" sz="1600" dirty="0">
                <a:latin typeface="Courier New" pitchFamily="49" charset="0"/>
                <a:ea typeface="msgothic" charset="0"/>
                <a:cs typeface="msgothic" charset="0"/>
              </a:rPr>
              <a:t>  16:   b8 00 00 00 00  </a:t>
            </a:r>
            <a:r>
              <a:rPr lang="ro-RO" sz="1600" dirty="0" smtClean="0">
                <a:latin typeface="Courier New" pitchFamily="49" charset="0"/>
                <a:ea typeface="msgothic" charset="0"/>
                <a:cs typeface="msgothic" charset="0"/>
              </a:rPr>
              <a:t>  mov    </a:t>
            </a:r>
            <a:r>
              <a:rPr lang="ro-RO" sz="1600" dirty="0">
                <a:latin typeface="Courier New" pitchFamily="49" charset="0"/>
                <a:ea typeface="msgothic" charset="0"/>
                <a:cs typeface="msgothic" charset="0"/>
              </a:rPr>
              <a:t>$0x0,%eax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o-RO" sz="1600" dirty="0">
                <a:latin typeface="Courier New" pitchFamily="49" charset="0"/>
                <a:ea typeface="msgothic" charset="0"/>
                <a:cs typeface="msgothic" charset="0"/>
              </a:rPr>
              <a:t>  1b:   83 c4 04        </a:t>
            </a:r>
            <a:r>
              <a:rPr lang="ro-RO" sz="1600" dirty="0" smtClean="0">
                <a:latin typeface="Courier New" pitchFamily="49" charset="0"/>
                <a:ea typeface="msgothic" charset="0"/>
                <a:cs typeface="msgothic" charset="0"/>
              </a:rPr>
              <a:t>  add    </a:t>
            </a:r>
            <a:r>
              <a:rPr lang="ro-RO" sz="1600" dirty="0">
                <a:latin typeface="Courier New" pitchFamily="49" charset="0"/>
                <a:ea typeface="msgothic" charset="0"/>
                <a:cs typeface="msgothic" charset="0"/>
              </a:rPr>
              <a:t>$0x4,%esp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o-RO" sz="1600" dirty="0">
                <a:latin typeface="Courier New" pitchFamily="49" charset="0"/>
                <a:ea typeface="msgothic" charset="0"/>
                <a:cs typeface="msgothic" charset="0"/>
              </a:rPr>
              <a:t>  1e:   59              </a:t>
            </a:r>
            <a:r>
              <a:rPr lang="ro-RO" sz="1600" dirty="0" smtClean="0">
                <a:latin typeface="Courier New" pitchFamily="49" charset="0"/>
                <a:ea typeface="msgothic" charset="0"/>
                <a:cs typeface="msgothic" charset="0"/>
              </a:rPr>
              <a:t>  pop    </a:t>
            </a:r>
            <a:r>
              <a:rPr lang="ro-RO" sz="1600" dirty="0">
                <a:latin typeface="Courier New" pitchFamily="49" charset="0"/>
                <a:ea typeface="msgothic" charset="0"/>
                <a:cs typeface="msgothic" charset="0"/>
              </a:rPr>
              <a:t>%ecx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o-RO" sz="1600" dirty="0">
                <a:latin typeface="Courier New" pitchFamily="49" charset="0"/>
                <a:ea typeface="msgothic" charset="0"/>
                <a:cs typeface="msgothic" charset="0"/>
              </a:rPr>
              <a:t>  1f:   5d              </a:t>
            </a:r>
            <a:r>
              <a:rPr lang="ro-RO" sz="1600" dirty="0" smtClean="0">
                <a:latin typeface="Courier New" pitchFamily="49" charset="0"/>
                <a:ea typeface="msgothic" charset="0"/>
                <a:cs typeface="msgothic" charset="0"/>
              </a:rPr>
              <a:t>  pop    </a:t>
            </a:r>
            <a:r>
              <a:rPr lang="ro-RO" sz="1600" dirty="0">
                <a:latin typeface="Courier New" pitchFamily="49" charset="0"/>
                <a:ea typeface="msgothic" charset="0"/>
                <a:cs typeface="msgothic" charset="0"/>
              </a:rPr>
              <a:t>%ebp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o-RO" sz="1600" dirty="0">
                <a:latin typeface="Courier New" pitchFamily="49" charset="0"/>
                <a:ea typeface="msgothic" charset="0"/>
                <a:cs typeface="msgothic" charset="0"/>
              </a:rPr>
              <a:t>  20:   8d 61 fc        </a:t>
            </a:r>
            <a:r>
              <a:rPr lang="ro-RO" sz="1600" dirty="0" smtClean="0">
                <a:latin typeface="Courier New" pitchFamily="49" charset="0"/>
                <a:ea typeface="msgothic" charset="0"/>
                <a:cs typeface="msgothic" charset="0"/>
              </a:rPr>
              <a:t>  lea    </a:t>
            </a:r>
            <a:r>
              <a:rPr lang="ro-RO" sz="1600" dirty="0">
                <a:latin typeface="Courier New" pitchFamily="49" charset="0"/>
                <a:ea typeface="msgothic" charset="0"/>
                <a:cs typeface="msgothic" charset="0"/>
              </a:rPr>
              <a:t>0xfffffffc(%ecx),%esp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o-RO" sz="1600" dirty="0">
                <a:latin typeface="Courier New" pitchFamily="49" charset="0"/>
                <a:ea typeface="msgothic" charset="0"/>
                <a:cs typeface="msgothic" charset="0"/>
              </a:rPr>
              <a:t>  23:   c3              </a:t>
            </a:r>
            <a:r>
              <a:rPr lang="ro-RO" sz="1600" dirty="0" smtClean="0">
                <a:latin typeface="Courier New" pitchFamily="49" charset="0"/>
                <a:ea typeface="msgothic" charset="0"/>
                <a:cs typeface="msgothic" charset="0"/>
              </a:rPr>
              <a:t>  ret</a:t>
            </a:r>
            <a:endParaRPr lang="ro-RO" sz="1600" dirty="0"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18270" y="4431268"/>
            <a:ext cx="3723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rgbClr val="FF0000"/>
                </a:solidFill>
                <a:latin typeface="Calibri" pitchFamily="34" charset="0"/>
              </a:rPr>
              <a:t>-4</a:t>
            </a:r>
          </a:p>
        </p:txBody>
      </p:sp>
      <p:cxnSp>
        <p:nvCxnSpPr>
          <p:cNvPr id="12" name="Straight Arrow Connector 11"/>
          <p:cNvCxnSpPr/>
          <p:nvPr/>
        </p:nvCxnSpPr>
        <p:spPr bwMode="auto">
          <a:xfrm flipV="1">
            <a:off x="1058130" y="3705752"/>
            <a:ext cx="2904270" cy="866248"/>
          </a:xfrm>
          <a:prstGeom prst="straightConnector1">
            <a:avLst/>
          </a:prstGeom>
          <a:noFill/>
          <a:ln w="25400" cap="flat" cmpd="sng" algn="ctr">
            <a:solidFill>
              <a:srgbClr val="FF0000"/>
            </a:solidFill>
            <a:prstDash val="sysDash"/>
            <a:round/>
            <a:headEnd type="none" w="med" len="med"/>
            <a:tailEnd type="arrow" w="med" len="med"/>
          </a:ln>
          <a:effectLst/>
        </p:spPr>
      </p:cxnSp>
      <p:sp>
        <p:nvSpPr>
          <p:cNvPr id="3" name="Rectangle 2"/>
          <p:cNvSpPr/>
          <p:nvPr/>
        </p:nvSpPr>
        <p:spPr>
          <a:xfrm>
            <a:off x="5341392" y="6477000"/>
            <a:ext cx="3650208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 smtClean="0">
                <a:latin typeface="Calibri"/>
                <a:cs typeface="Calibri"/>
              </a:rPr>
              <a:t>Source:</a:t>
            </a:r>
            <a:r>
              <a:rPr lang="en-US" sz="1400" dirty="0" smtClean="0">
                <a:latin typeface="Courier New"/>
                <a:cs typeface="Courier New"/>
              </a:rPr>
              <a:t> </a:t>
            </a:r>
            <a:r>
              <a:rPr lang="en-US" sz="1400" dirty="0" err="1" smtClean="0">
                <a:latin typeface="Courier New"/>
                <a:cs typeface="Courier New"/>
              </a:rPr>
              <a:t>objdump</a:t>
            </a:r>
            <a:r>
              <a:rPr lang="en-US" sz="1400" dirty="0" smtClean="0">
                <a:latin typeface="Courier New"/>
                <a:cs typeface="Courier New"/>
              </a:rPr>
              <a:t> </a:t>
            </a:r>
            <a:r>
              <a:rPr lang="en-US" sz="1400" dirty="0">
                <a:latin typeface="Courier New"/>
                <a:cs typeface="Courier New"/>
              </a:rPr>
              <a:t>-j .data </a:t>
            </a:r>
            <a:r>
              <a:rPr lang="en-US" sz="1400" dirty="0" smtClean="0">
                <a:latin typeface="Courier New"/>
                <a:cs typeface="Courier New"/>
              </a:rPr>
              <a:t>–d </a:t>
            </a:r>
            <a:r>
              <a:rPr lang="en-US" sz="1400" dirty="0" err="1" smtClean="0">
                <a:latin typeface="Courier New"/>
                <a:cs typeface="Courier New"/>
              </a:rPr>
              <a:t>main.o</a:t>
            </a:r>
            <a:endParaRPr lang="en-US" sz="1400" dirty="0">
              <a:latin typeface="Courier New"/>
              <a:cs typeface="Courier New"/>
            </a:endParaRP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274638" y="381000"/>
            <a:ext cx="8716962" cy="782638"/>
          </a:xfrm>
          <a:ln/>
        </p:spPr>
        <p:txBody>
          <a:bodyPr/>
          <a:lstStyle/>
          <a:p>
            <a:pPr>
              <a:lnSpc>
                <a:spcPct val="82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smtClean="0"/>
              <a:t>Relocation </a:t>
            </a:r>
            <a:r>
              <a:rPr lang="en-GB" dirty="0"/>
              <a:t>Info </a:t>
            </a:r>
            <a:r>
              <a:rPr lang="en-GB" dirty="0" smtClean="0"/>
              <a:t>(swap, </a:t>
            </a:r>
            <a:r>
              <a:rPr lang="en-GB" dirty="0" smtClean="0">
                <a:latin typeface="Courier New" pitchFamily="49" charset="0"/>
              </a:rPr>
              <a:t>.text</a:t>
            </a:r>
            <a:r>
              <a:rPr lang="en-GB" dirty="0"/>
              <a:t>)</a:t>
            </a:r>
          </a:p>
        </p:txBody>
      </p:sp>
      <p:sp>
        <p:nvSpPr>
          <p:cNvPr id="20483" name="Rectangle 3"/>
          <p:cNvSpPr>
            <a:spLocks noChangeArrowheads="1"/>
          </p:cNvSpPr>
          <p:nvPr/>
        </p:nvSpPr>
        <p:spPr bwMode="auto">
          <a:xfrm>
            <a:off x="76200" y="1634065"/>
            <a:ext cx="2819400" cy="4260783"/>
          </a:xfrm>
          <a:prstGeom prst="rect">
            <a:avLst/>
          </a:prstGeom>
          <a:solidFill>
            <a:srgbClr val="F6F5BD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extern </a:t>
            </a:r>
            <a:r>
              <a:rPr lang="en-GB" sz="1800" b="1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1800" b="1" dirty="0" err="1">
                <a:latin typeface="Courier New" pitchFamily="49" charset="0"/>
                <a:ea typeface="msgothic" charset="0"/>
                <a:cs typeface="msgothic" charset="0"/>
              </a:rPr>
              <a:t>buf</a:t>
            </a: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[];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 err="1" smtClean="0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endParaRPr lang="en-GB" sz="1800" dirty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 smtClean="0">
                <a:latin typeface="Courier New" pitchFamily="49" charset="0"/>
                <a:ea typeface="msgothic" charset="0"/>
                <a:cs typeface="msgothic" charset="0"/>
              </a:rPr>
              <a:t>  *bufp0 </a:t>
            </a: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= </a:t>
            </a:r>
            <a:r>
              <a:rPr lang="en-GB" sz="1800" b="1" dirty="0" smtClean="0">
                <a:latin typeface="Courier New" pitchFamily="49" charset="0"/>
                <a:ea typeface="msgothic" charset="0"/>
                <a:cs typeface="msgothic" charset="0"/>
              </a:rPr>
              <a:t>&amp;</a:t>
            </a: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buf[0];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800" b="1" dirty="0" smtClean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 smtClean="0">
                <a:latin typeface="Courier New" pitchFamily="49" charset="0"/>
                <a:ea typeface="msgothic" charset="0"/>
                <a:cs typeface="msgothic" charset="0"/>
              </a:rPr>
              <a:t>static </a:t>
            </a:r>
            <a:r>
              <a:rPr lang="en-GB" sz="1800" b="1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 *bufp1;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800" b="1" dirty="0">
              <a:ln>
                <a:solidFill>
                  <a:srgbClr val="F7F5CD"/>
                </a:solidFill>
              </a:ln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void swap()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{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  </a:t>
            </a:r>
            <a:r>
              <a:rPr lang="en-GB" sz="1800" b="1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 temp;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800" b="1" dirty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  bufp1 = &amp;buf[1];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  temp = *bufp0;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  *bufp0 = *bufp1;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  *bufp1 = temp;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}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31185" y="1264733"/>
            <a:ext cx="10118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swap.c</a:t>
            </a:r>
            <a:endParaRPr lang="en-US" sz="1800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390851" y="1264733"/>
            <a:ext cx="10118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swap.o</a:t>
            </a:r>
            <a:endParaRPr lang="en-US" sz="1800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3048000" y="1634065"/>
            <a:ext cx="5943600" cy="4725937"/>
          </a:xfrm>
          <a:prstGeom prst="rect">
            <a:avLst/>
          </a:prstGeom>
          <a:solidFill>
            <a:schemeClr val="bg1">
              <a:lumMod val="95000"/>
            </a:schemeClr>
          </a:solidFill>
          <a:ln w="126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sk-SK" sz="1600" dirty="0">
                <a:latin typeface="Courier New" pitchFamily="49" charset="0"/>
                <a:ea typeface="msgothic" charset="0"/>
                <a:cs typeface="msgothic" charset="0"/>
              </a:rPr>
              <a:t>00000000 &lt;swap&gt;: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sk-SK" sz="1600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sk-SK" sz="1600" dirty="0" smtClean="0">
                <a:latin typeface="Courier New" pitchFamily="49" charset="0"/>
                <a:ea typeface="msgothic" charset="0"/>
                <a:cs typeface="msgothic" charset="0"/>
              </a:rPr>
              <a:t>0</a:t>
            </a:r>
            <a:r>
              <a:rPr lang="sk-SK" sz="1600" dirty="0">
                <a:latin typeface="Courier New" pitchFamily="49" charset="0"/>
                <a:ea typeface="msgothic" charset="0"/>
                <a:cs typeface="msgothic" charset="0"/>
              </a:rPr>
              <a:t>:   55                     </a:t>
            </a:r>
            <a:r>
              <a:rPr lang="sk-SK" sz="1600" dirty="0" smtClean="0">
                <a:latin typeface="Courier New" pitchFamily="49" charset="0"/>
                <a:ea typeface="msgothic" charset="0"/>
                <a:cs typeface="msgothic" charset="0"/>
              </a:rPr>
              <a:t>push   </a:t>
            </a:r>
            <a:r>
              <a:rPr lang="sk-SK" sz="1600" dirty="0">
                <a:latin typeface="Courier New" pitchFamily="49" charset="0"/>
                <a:ea typeface="msgothic" charset="0"/>
                <a:cs typeface="msgothic" charset="0"/>
              </a:rPr>
              <a:t>%ebp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sk-SK" sz="1600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sk-SK" sz="1600" dirty="0" smtClean="0">
                <a:latin typeface="Courier New" pitchFamily="49" charset="0"/>
                <a:ea typeface="msgothic" charset="0"/>
                <a:cs typeface="msgothic" charset="0"/>
              </a:rPr>
              <a:t>1</a:t>
            </a:r>
            <a:r>
              <a:rPr lang="sk-SK" sz="1600" dirty="0">
                <a:latin typeface="Courier New" pitchFamily="49" charset="0"/>
                <a:ea typeface="msgothic" charset="0"/>
                <a:cs typeface="msgothic" charset="0"/>
              </a:rPr>
              <a:t>:   89 e5                  </a:t>
            </a:r>
            <a:r>
              <a:rPr lang="sk-SK" sz="1600" dirty="0" smtClean="0">
                <a:latin typeface="Courier New" pitchFamily="49" charset="0"/>
                <a:ea typeface="msgothic" charset="0"/>
                <a:cs typeface="msgothic" charset="0"/>
              </a:rPr>
              <a:t>mov    </a:t>
            </a:r>
            <a:r>
              <a:rPr lang="sk-SK" sz="1600" dirty="0">
                <a:latin typeface="Courier New" pitchFamily="49" charset="0"/>
                <a:ea typeface="msgothic" charset="0"/>
                <a:cs typeface="msgothic" charset="0"/>
              </a:rPr>
              <a:t>%esp,%ebp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sk-SK" sz="1600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sk-SK" sz="1600" dirty="0" smtClean="0">
                <a:latin typeface="Courier New" pitchFamily="49" charset="0"/>
                <a:ea typeface="msgothic" charset="0"/>
                <a:cs typeface="msgothic" charset="0"/>
              </a:rPr>
              <a:t>3</a:t>
            </a:r>
            <a:r>
              <a:rPr lang="sk-SK" sz="1600" dirty="0">
                <a:latin typeface="Courier New" pitchFamily="49" charset="0"/>
                <a:ea typeface="msgothic" charset="0"/>
                <a:cs typeface="msgothic" charset="0"/>
              </a:rPr>
              <a:t>:   53                     </a:t>
            </a:r>
            <a:r>
              <a:rPr lang="sk-SK" sz="1600" dirty="0" smtClean="0">
                <a:latin typeface="Courier New" pitchFamily="49" charset="0"/>
                <a:ea typeface="msgothic" charset="0"/>
                <a:cs typeface="msgothic" charset="0"/>
              </a:rPr>
              <a:t>push   </a:t>
            </a:r>
            <a:r>
              <a:rPr lang="sk-SK" sz="1600" dirty="0">
                <a:latin typeface="Courier New" pitchFamily="49" charset="0"/>
                <a:ea typeface="msgothic" charset="0"/>
                <a:cs typeface="msgothic" charset="0"/>
              </a:rPr>
              <a:t>%ebx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sk-SK" sz="1600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sk-SK" sz="1600" dirty="0" smtClean="0">
                <a:latin typeface="Courier New" pitchFamily="49" charset="0"/>
                <a:ea typeface="msgothic" charset="0"/>
                <a:cs typeface="msgothic" charset="0"/>
              </a:rPr>
              <a:t>4</a:t>
            </a:r>
            <a:r>
              <a:rPr lang="sk-SK" sz="1600" dirty="0">
                <a:latin typeface="Courier New" pitchFamily="49" charset="0"/>
                <a:ea typeface="msgothic" charset="0"/>
                <a:cs typeface="msgothic" charset="0"/>
              </a:rPr>
              <a:t>:   c7 05 </a:t>
            </a:r>
            <a:r>
              <a:rPr lang="sk-SK" sz="1600" dirty="0">
                <a:solidFill>
                  <a:srgbClr val="FF0000"/>
                </a:solidFill>
                <a:latin typeface="Courier New" pitchFamily="49" charset="0"/>
                <a:ea typeface="msgothic" charset="0"/>
                <a:cs typeface="msgothic" charset="0"/>
              </a:rPr>
              <a:t>00 00 00 00 </a:t>
            </a:r>
            <a:r>
              <a:rPr lang="sk-SK" sz="1600" dirty="0">
                <a:solidFill>
                  <a:srgbClr val="008000"/>
                </a:solidFill>
                <a:latin typeface="Courier New" pitchFamily="49" charset="0"/>
                <a:ea typeface="msgothic" charset="0"/>
                <a:cs typeface="msgothic" charset="0"/>
              </a:rPr>
              <a:t>04</a:t>
            </a:r>
            <a:r>
              <a:rPr lang="sk-SK" sz="1600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  <a:r>
              <a:rPr lang="sk-SK" sz="1600" dirty="0" smtClean="0">
                <a:latin typeface="Courier New" pitchFamily="49" charset="0"/>
                <a:ea typeface="msgothic" charset="0"/>
                <a:cs typeface="msgothic" charset="0"/>
              </a:rPr>
              <a:t>movl   </a:t>
            </a:r>
            <a:r>
              <a:rPr lang="sk-SK" sz="1600" dirty="0">
                <a:latin typeface="Courier New" pitchFamily="49" charset="0"/>
                <a:ea typeface="msgothic" charset="0"/>
                <a:cs typeface="msgothic" charset="0"/>
              </a:rPr>
              <a:t>$0x4,0x0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sk-SK" sz="1600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sk-SK" sz="1600" dirty="0" smtClean="0">
                <a:latin typeface="Courier New" pitchFamily="49" charset="0"/>
                <a:ea typeface="msgothic" charset="0"/>
                <a:cs typeface="msgothic" charset="0"/>
              </a:rPr>
              <a:t>b</a:t>
            </a:r>
            <a:r>
              <a:rPr lang="sk-SK" sz="1600" dirty="0">
                <a:latin typeface="Courier New" pitchFamily="49" charset="0"/>
                <a:ea typeface="msgothic" charset="0"/>
                <a:cs typeface="msgothic" charset="0"/>
              </a:rPr>
              <a:t>:   </a:t>
            </a:r>
            <a:r>
              <a:rPr lang="sk-SK" sz="1600" dirty="0">
                <a:solidFill>
                  <a:srgbClr val="008000"/>
                </a:solidFill>
                <a:latin typeface="Courier New" pitchFamily="49" charset="0"/>
                <a:ea typeface="msgothic" charset="0"/>
                <a:cs typeface="msgothic" charset="0"/>
              </a:rPr>
              <a:t>00 00 </a:t>
            </a:r>
            <a:r>
              <a:rPr lang="sk-SK" sz="1600" dirty="0" smtClean="0">
                <a:solidFill>
                  <a:srgbClr val="008000"/>
                </a:solidFill>
                <a:latin typeface="Courier New" pitchFamily="49" charset="0"/>
                <a:ea typeface="msgothic" charset="0"/>
                <a:cs typeface="msgothic" charset="0"/>
              </a:rPr>
              <a:t>00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sk-SK" sz="1600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sk-SK" sz="1600" dirty="0" smtClean="0">
                <a:latin typeface="Courier New" pitchFamily="49" charset="0"/>
                <a:ea typeface="msgothic" charset="0"/>
                <a:cs typeface="msgothic" charset="0"/>
              </a:rPr>
              <a:t>                      </a:t>
            </a:r>
            <a:r>
              <a:rPr lang="sk-SK" sz="1600" dirty="0" smtClean="0">
                <a:solidFill>
                  <a:srgbClr val="FF0000"/>
                </a:solidFill>
                <a:latin typeface="Courier New" pitchFamily="49" charset="0"/>
                <a:ea typeface="msgothic" charset="0"/>
                <a:cs typeface="msgothic" charset="0"/>
              </a:rPr>
              <a:t>6</a:t>
            </a:r>
            <a:r>
              <a:rPr lang="sk-SK" sz="1600" dirty="0">
                <a:solidFill>
                  <a:srgbClr val="FF0000"/>
                </a:solidFill>
                <a:latin typeface="Courier New" pitchFamily="49" charset="0"/>
                <a:ea typeface="msgothic" charset="0"/>
                <a:cs typeface="msgothic" charset="0"/>
              </a:rPr>
              <a:t>: </a:t>
            </a:r>
            <a:r>
              <a:rPr lang="sk-SK" sz="1600" dirty="0" smtClean="0">
                <a:solidFill>
                  <a:srgbClr val="FF0000"/>
                </a:solidFill>
                <a:latin typeface="Courier New" pitchFamily="49" charset="0"/>
                <a:ea typeface="msgothic" charset="0"/>
                <a:cs typeface="msgothic" charset="0"/>
              </a:rPr>
              <a:t>R_386_32  .bss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sk-SK" sz="1600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sk-SK" sz="1600" dirty="0" smtClean="0">
                <a:latin typeface="Courier New" pitchFamily="49" charset="0"/>
                <a:ea typeface="msgothic" charset="0"/>
                <a:cs typeface="msgothic" charset="0"/>
              </a:rPr>
              <a:t>                      </a:t>
            </a:r>
            <a:r>
              <a:rPr lang="sk-SK" sz="1600" dirty="0" smtClean="0">
                <a:solidFill>
                  <a:srgbClr val="008000"/>
                </a:solidFill>
                <a:latin typeface="Courier New" pitchFamily="49" charset="0"/>
                <a:ea typeface="msgothic" charset="0"/>
                <a:cs typeface="msgothic" charset="0"/>
              </a:rPr>
              <a:t>a</a:t>
            </a:r>
            <a:r>
              <a:rPr lang="sk-SK" sz="1600" dirty="0">
                <a:solidFill>
                  <a:srgbClr val="008000"/>
                </a:solidFill>
                <a:latin typeface="Courier New" pitchFamily="49" charset="0"/>
                <a:ea typeface="msgothic" charset="0"/>
                <a:cs typeface="msgothic" charset="0"/>
              </a:rPr>
              <a:t>: R_386_32  </a:t>
            </a:r>
            <a:r>
              <a:rPr lang="sk-SK" sz="1600" dirty="0" smtClean="0">
                <a:solidFill>
                  <a:srgbClr val="008000"/>
                </a:solidFill>
                <a:latin typeface="Courier New" pitchFamily="49" charset="0"/>
                <a:ea typeface="msgothic" charset="0"/>
                <a:cs typeface="msgothic" charset="0"/>
              </a:rPr>
              <a:t>buf</a:t>
            </a:r>
            <a:endParaRPr lang="sk-SK" sz="1600" dirty="0">
              <a:solidFill>
                <a:srgbClr val="008000"/>
              </a:solidFill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sk-SK" sz="1600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sk-SK" sz="1600" dirty="0" smtClean="0">
                <a:latin typeface="Courier New" pitchFamily="49" charset="0"/>
                <a:ea typeface="msgothic" charset="0"/>
                <a:cs typeface="msgothic" charset="0"/>
              </a:rPr>
              <a:t>e</a:t>
            </a:r>
            <a:r>
              <a:rPr lang="sk-SK" sz="1600" dirty="0">
                <a:latin typeface="Courier New" pitchFamily="49" charset="0"/>
                <a:ea typeface="msgothic" charset="0"/>
                <a:cs typeface="msgothic" charset="0"/>
              </a:rPr>
              <a:t>:   8b 0d </a:t>
            </a:r>
            <a:r>
              <a:rPr lang="sk-SK" sz="1600" dirty="0">
                <a:solidFill>
                  <a:srgbClr val="0000FF"/>
                </a:solidFill>
                <a:latin typeface="Courier New" pitchFamily="49" charset="0"/>
                <a:ea typeface="msgothic" charset="0"/>
                <a:cs typeface="msgothic" charset="0"/>
              </a:rPr>
              <a:t>00 00 00 00</a:t>
            </a:r>
            <a:r>
              <a:rPr lang="sk-SK" sz="1600" dirty="0">
                <a:latin typeface="Courier New" pitchFamily="49" charset="0"/>
                <a:ea typeface="msgothic" charset="0"/>
                <a:cs typeface="msgothic" charset="0"/>
              </a:rPr>
              <a:t>      </a:t>
            </a:r>
            <a:r>
              <a:rPr lang="sk-SK" sz="1600" dirty="0" smtClean="0">
                <a:latin typeface="Courier New" pitchFamily="49" charset="0"/>
                <a:ea typeface="msgothic" charset="0"/>
                <a:cs typeface="msgothic" charset="0"/>
              </a:rPr>
              <a:t>mov    </a:t>
            </a:r>
            <a:r>
              <a:rPr lang="sk-SK" sz="1600" dirty="0">
                <a:latin typeface="Courier New" pitchFamily="49" charset="0"/>
                <a:ea typeface="msgothic" charset="0"/>
                <a:cs typeface="msgothic" charset="0"/>
              </a:rPr>
              <a:t>0x0,%ecx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sk-SK" sz="1600" dirty="0">
                <a:latin typeface="Courier New" pitchFamily="49" charset="0"/>
                <a:ea typeface="msgothic" charset="0"/>
                <a:cs typeface="msgothic" charset="0"/>
              </a:rPr>
              <a:t>		</a:t>
            </a:r>
            <a:r>
              <a:rPr lang="sk-SK" sz="1600" dirty="0" smtClean="0">
                <a:latin typeface="Courier New" pitchFamily="49" charset="0"/>
                <a:ea typeface="msgothic" charset="0"/>
                <a:cs typeface="msgothic" charset="0"/>
              </a:rPr>
              <a:t>       </a:t>
            </a:r>
            <a:r>
              <a:rPr lang="sk-SK" sz="1600" dirty="0" smtClean="0">
                <a:solidFill>
                  <a:srgbClr val="0000FF"/>
                </a:solidFill>
                <a:latin typeface="Courier New" pitchFamily="49" charset="0"/>
                <a:ea typeface="msgothic" charset="0"/>
                <a:cs typeface="msgothic" charset="0"/>
              </a:rPr>
              <a:t>10</a:t>
            </a:r>
            <a:r>
              <a:rPr lang="sk-SK" sz="1600" dirty="0">
                <a:solidFill>
                  <a:srgbClr val="0000FF"/>
                </a:solidFill>
                <a:latin typeface="Courier New" pitchFamily="49" charset="0"/>
                <a:ea typeface="msgothic" charset="0"/>
                <a:cs typeface="msgothic" charset="0"/>
              </a:rPr>
              <a:t>: R_386_32  </a:t>
            </a:r>
            <a:r>
              <a:rPr lang="sk-SK" sz="1600" dirty="0" smtClean="0">
                <a:solidFill>
                  <a:srgbClr val="0000FF"/>
                </a:solidFill>
                <a:latin typeface="Courier New" pitchFamily="49" charset="0"/>
                <a:ea typeface="msgothic" charset="0"/>
                <a:cs typeface="msgothic" charset="0"/>
              </a:rPr>
              <a:t>bufp0</a:t>
            </a:r>
            <a:endParaRPr lang="sk-SK" sz="1600" dirty="0">
              <a:solidFill>
                <a:srgbClr val="0000FF"/>
              </a:solidFill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sk-SK" sz="1600" dirty="0" smtClean="0">
                <a:latin typeface="Courier New" pitchFamily="49" charset="0"/>
                <a:ea typeface="msgothic" charset="0"/>
                <a:cs typeface="msgothic" charset="0"/>
              </a:rPr>
              <a:t>14</a:t>
            </a:r>
            <a:r>
              <a:rPr lang="sk-SK" sz="1600" dirty="0">
                <a:latin typeface="Courier New" pitchFamily="49" charset="0"/>
                <a:ea typeface="msgothic" charset="0"/>
                <a:cs typeface="msgothic" charset="0"/>
              </a:rPr>
              <a:t>:   8b 19                  </a:t>
            </a:r>
            <a:r>
              <a:rPr lang="sk-SK" sz="1600" dirty="0" smtClean="0">
                <a:latin typeface="Courier New" pitchFamily="49" charset="0"/>
                <a:ea typeface="msgothic" charset="0"/>
                <a:cs typeface="msgothic" charset="0"/>
              </a:rPr>
              <a:t>mov    </a:t>
            </a:r>
            <a:r>
              <a:rPr lang="sk-SK" sz="1600" dirty="0">
                <a:latin typeface="Courier New" pitchFamily="49" charset="0"/>
                <a:ea typeface="msgothic" charset="0"/>
                <a:cs typeface="msgothic" charset="0"/>
              </a:rPr>
              <a:t>(%ecx),%ebx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sk-SK" sz="1600" dirty="0" smtClean="0">
                <a:latin typeface="Courier New" pitchFamily="49" charset="0"/>
                <a:ea typeface="msgothic" charset="0"/>
                <a:cs typeface="msgothic" charset="0"/>
              </a:rPr>
              <a:t>16</a:t>
            </a:r>
            <a:r>
              <a:rPr lang="sk-SK" sz="1600" dirty="0">
                <a:latin typeface="Courier New" pitchFamily="49" charset="0"/>
                <a:ea typeface="msgothic" charset="0"/>
                <a:cs typeface="msgothic" charset="0"/>
              </a:rPr>
              <a:t>:   ba </a:t>
            </a:r>
            <a:r>
              <a:rPr lang="sk-SK" sz="1600" dirty="0">
                <a:solidFill>
                  <a:srgbClr val="FF6600"/>
                </a:solidFill>
                <a:latin typeface="Courier New" pitchFamily="49" charset="0"/>
                <a:ea typeface="msgothic" charset="0"/>
                <a:cs typeface="msgothic" charset="0"/>
              </a:rPr>
              <a:t>04 00 00 00         </a:t>
            </a:r>
            <a:r>
              <a:rPr lang="sk-SK" sz="1600" dirty="0" smtClean="0">
                <a:latin typeface="Courier New" pitchFamily="49" charset="0"/>
                <a:ea typeface="msgothic" charset="0"/>
                <a:cs typeface="msgothic" charset="0"/>
              </a:rPr>
              <a:t>mov    </a:t>
            </a:r>
            <a:r>
              <a:rPr lang="sk-SK" sz="1600" dirty="0">
                <a:latin typeface="Courier New" pitchFamily="49" charset="0"/>
                <a:ea typeface="msgothic" charset="0"/>
                <a:cs typeface="msgothic" charset="0"/>
              </a:rPr>
              <a:t>$0x4,%edx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sk-SK" sz="1600" dirty="0">
                <a:latin typeface="Courier New" pitchFamily="49" charset="0"/>
                <a:ea typeface="msgothic" charset="0"/>
                <a:cs typeface="msgothic" charset="0"/>
              </a:rPr>
              <a:t>		</a:t>
            </a:r>
            <a:r>
              <a:rPr lang="sk-SK" sz="1600" dirty="0" smtClean="0">
                <a:latin typeface="Courier New" pitchFamily="49" charset="0"/>
                <a:ea typeface="msgothic" charset="0"/>
                <a:cs typeface="msgothic" charset="0"/>
              </a:rPr>
              <a:t>       </a:t>
            </a:r>
            <a:r>
              <a:rPr lang="sk-SK" sz="1600" dirty="0" smtClean="0">
                <a:solidFill>
                  <a:srgbClr val="FF6600"/>
                </a:solidFill>
                <a:latin typeface="Courier New" pitchFamily="49" charset="0"/>
                <a:ea typeface="msgothic" charset="0"/>
                <a:cs typeface="msgothic" charset="0"/>
              </a:rPr>
              <a:t>17</a:t>
            </a:r>
            <a:r>
              <a:rPr lang="sk-SK" sz="1600" dirty="0">
                <a:solidFill>
                  <a:srgbClr val="FF6600"/>
                </a:solidFill>
                <a:latin typeface="Courier New" pitchFamily="49" charset="0"/>
                <a:ea typeface="msgothic" charset="0"/>
                <a:cs typeface="msgothic" charset="0"/>
              </a:rPr>
              <a:t>: </a:t>
            </a:r>
            <a:r>
              <a:rPr lang="sk-SK" sz="1600" dirty="0" smtClean="0">
                <a:solidFill>
                  <a:srgbClr val="FF6600"/>
                </a:solidFill>
                <a:latin typeface="Courier New" pitchFamily="49" charset="0"/>
                <a:ea typeface="msgothic" charset="0"/>
                <a:cs typeface="msgothic" charset="0"/>
              </a:rPr>
              <a:t>R_386_32  buf</a:t>
            </a:r>
            <a:endParaRPr lang="sk-SK" sz="1600" dirty="0">
              <a:solidFill>
                <a:srgbClr val="FF6600"/>
              </a:solidFill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sk-SK" sz="1600" dirty="0" smtClean="0">
                <a:latin typeface="Courier New" pitchFamily="49" charset="0"/>
                <a:ea typeface="msgothic" charset="0"/>
                <a:cs typeface="msgothic" charset="0"/>
              </a:rPr>
              <a:t>1b</a:t>
            </a:r>
            <a:r>
              <a:rPr lang="sk-SK" sz="1600" dirty="0">
                <a:latin typeface="Courier New" pitchFamily="49" charset="0"/>
                <a:ea typeface="msgothic" charset="0"/>
                <a:cs typeface="msgothic" charset="0"/>
              </a:rPr>
              <a:t>:   8b 02                  </a:t>
            </a:r>
            <a:r>
              <a:rPr lang="sk-SK" sz="1600" dirty="0" smtClean="0">
                <a:latin typeface="Courier New" pitchFamily="49" charset="0"/>
                <a:ea typeface="msgothic" charset="0"/>
                <a:cs typeface="msgothic" charset="0"/>
              </a:rPr>
              <a:t>mov    </a:t>
            </a:r>
            <a:r>
              <a:rPr lang="sk-SK" sz="1600" dirty="0">
                <a:latin typeface="Courier New" pitchFamily="49" charset="0"/>
                <a:ea typeface="msgothic" charset="0"/>
                <a:cs typeface="msgothic" charset="0"/>
              </a:rPr>
              <a:t>(%edx),%eax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sk-SK" sz="1600" dirty="0" smtClean="0">
                <a:latin typeface="Courier New" pitchFamily="49" charset="0"/>
                <a:ea typeface="msgothic" charset="0"/>
                <a:cs typeface="msgothic" charset="0"/>
              </a:rPr>
              <a:t>1d</a:t>
            </a:r>
            <a:r>
              <a:rPr lang="sk-SK" sz="1600" dirty="0">
                <a:latin typeface="Courier New" pitchFamily="49" charset="0"/>
                <a:ea typeface="msgothic" charset="0"/>
                <a:cs typeface="msgothic" charset="0"/>
              </a:rPr>
              <a:t>:   89 01                  </a:t>
            </a:r>
            <a:r>
              <a:rPr lang="sk-SK" sz="1600" dirty="0" smtClean="0">
                <a:latin typeface="Courier New" pitchFamily="49" charset="0"/>
                <a:ea typeface="msgothic" charset="0"/>
                <a:cs typeface="msgothic" charset="0"/>
              </a:rPr>
              <a:t>mov    </a:t>
            </a:r>
            <a:r>
              <a:rPr lang="sk-SK" sz="1600" dirty="0">
                <a:latin typeface="Courier New" pitchFamily="49" charset="0"/>
                <a:ea typeface="msgothic" charset="0"/>
                <a:cs typeface="msgothic" charset="0"/>
              </a:rPr>
              <a:t>%eax,(%ecx)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sk-SK" sz="1600" dirty="0" smtClean="0">
                <a:latin typeface="Courier New" pitchFamily="49" charset="0"/>
                <a:ea typeface="msgothic" charset="0"/>
                <a:cs typeface="msgothic" charset="0"/>
              </a:rPr>
              <a:t>1f</a:t>
            </a:r>
            <a:r>
              <a:rPr lang="sk-SK" sz="1600" dirty="0">
                <a:latin typeface="Courier New" pitchFamily="49" charset="0"/>
                <a:ea typeface="msgothic" charset="0"/>
                <a:cs typeface="msgothic" charset="0"/>
              </a:rPr>
              <a:t>:   89 1a                  </a:t>
            </a:r>
            <a:r>
              <a:rPr lang="sk-SK" sz="1600" dirty="0" smtClean="0">
                <a:latin typeface="Courier New" pitchFamily="49" charset="0"/>
                <a:ea typeface="msgothic" charset="0"/>
                <a:cs typeface="msgothic" charset="0"/>
              </a:rPr>
              <a:t>mov    </a:t>
            </a:r>
            <a:r>
              <a:rPr lang="sk-SK" sz="1600" dirty="0">
                <a:latin typeface="Courier New" pitchFamily="49" charset="0"/>
                <a:ea typeface="msgothic" charset="0"/>
                <a:cs typeface="msgothic" charset="0"/>
              </a:rPr>
              <a:t>%ebx,(%edx)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sk-SK" sz="1600" dirty="0" smtClean="0">
                <a:latin typeface="Courier New" pitchFamily="49" charset="0"/>
                <a:ea typeface="msgothic" charset="0"/>
                <a:cs typeface="msgothic" charset="0"/>
              </a:rPr>
              <a:t>21</a:t>
            </a:r>
            <a:r>
              <a:rPr lang="sk-SK" sz="1600" dirty="0">
                <a:latin typeface="Courier New" pitchFamily="49" charset="0"/>
                <a:ea typeface="msgothic" charset="0"/>
                <a:cs typeface="msgothic" charset="0"/>
              </a:rPr>
              <a:t>:   5b                     </a:t>
            </a:r>
            <a:r>
              <a:rPr lang="sk-SK" sz="1600" dirty="0" smtClean="0">
                <a:latin typeface="Courier New" pitchFamily="49" charset="0"/>
                <a:ea typeface="msgothic" charset="0"/>
                <a:cs typeface="msgothic" charset="0"/>
              </a:rPr>
              <a:t>pop    </a:t>
            </a:r>
            <a:r>
              <a:rPr lang="sk-SK" sz="1600" dirty="0">
                <a:latin typeface="Courier New" pitchFamily="49" charset="0"/>
                <a:ea typeface="msgothic" charset="0"/>
                <a:cs typeface="msgothic" charset="0"/>
              </a:rPr>
              <a:t>%ebx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sk-SK" sz="1600" dirty="0" smtClean="0">
                <a:latin typeface="Courier New" pitchFamily="49" charset="0"/>
                <a:ea typeface="msgothic" charset="0"/>
                <a:cs typeface="msgothic" charset="0"/>
              </a:rPr>
              <a:t>22</a:t>
            </a:r>
            <a:r>
              <a:rPr lang="sk-SK" sz="1600" dirty="0">
                <a:latin typeface="Courier New" pitchFamily="49" charset="0"/>
                <a:ea typeface="msgothic" charset="0"/>
                <a:cs typeface="msgothic" charset="0"/>
              </a:rPr>
              <a:t>:   5d                     </a:t>
            </a:r>
            <a:r>
              <a:rPr lang="sk-SK" sz="1600" dirty="0" smtClean="0">
                <a:latin typeface="Courier New" pitchFamily="49" charset="0"/>
                <a:ea typeface="msgothic" charset="0"/>
                <a:cs typeface="msgothic" charset="0"/>
              </a:rPr>
              <a:t>pop    </a:t>
            </a:r>
            <a:r>
              <a:rPr lang="sk-SK" sz="1600" dirty="0">
                <a:latin typeface="Courier New" pitchFamily="49" charset="0"/>
                <a:ea typeface="msgothic" charset="0"/>
                <a:cs typeface="msgothic" charset="0"/>
              </a:rPr>
              <a:t>%ebp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sk-SK" sz="1600" dirty="0" smtClean="0">
                <a:latin typeface="Courier New" pitchFamily="49" charset="0"/>
                <a:ea typeface="msgothic" charset="0"/>
                <a:cs typeface="msgothic" charset="0"/>
              </a:rPr>
              <a:t>23</a:t>
            </a:r>
            <a:r>
              <a:rPr lang="sk-SK" sz="1600" dirty="0">
                <a:latin typeface="Courier New" pitchFamily="49" charset="0"/>
                <a:ea typeface="msgothic" charset="0"/>
                <a:cs typeface="msgothic" charset="0"/>
              </a:rPr>
              <a:t>:   c3                     </a:t>
            </a:r>
            <a:r>
              <a:rPr lang="sk-SK" sz="1600" dirty="0" smtClean="0">
                <a:latin typeface="Courier New" pitchFamily="49" charset="0"/>
                <a:ea typeface="msgothic" charset="0"/>
                <a:cs typeface="msgothic" charset="0"/>
              </a:rPr>
              <a:t>ret</a:t>
            </a:r>
            <a:endParaRPr lang="sk-SK" sz="1600" dirty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600" b="1" dirty="0">
              <a:latin typeface="Courier New" pitchFamily="49" charset="0"/>
              <a:ea typeface="msgothic" charset="0"/>
              <a:cs typeface="msgothic" charset="0"/>
            </a:endParaRP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81000" y="436562"/>
            <a:ext cx="8716962" cy="782638"/>
          </a:xfrm>
          <a:ln/>
        </p:spPr>
        <p:txBody>
          <a:bodyPr/>
          <a:lstStyle/>
          <a:p>
            <a:pPr>
              <a:lnSpc>
                <a:spcPct val="82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smtClean="0"/>
              <a:t>Relocation </a:t>
            </a:r>
            <a:r>
              <a:rPr lang="en-GB" dirty="0"/>
              <a:t>Info </a:t>
            </a:r>
            <a:r>
              <a:rPr lang="en-GB" dirty="0" smtClean="0"/>
              <a:t>(swap, .</a:t>
            </a:r>
            <a:r>
              <a:rPr lang="en-GB" dirty="0" smtClean="0">
                <a:latin typeface="Courier New" pitchFamily="49" charset="0"/>
              </a:rPr>
              <a:t>data</a:t>
            </a:r>
            <a:r>
              <a:rPr lang="en-GB" dirty="0"/>
              <a:t>)</a:t>
            </a:r>
          </a:p>
        </p:txBody>
      </p:sp>
      <p:sp>
        <p:nvSpPr>
          <p:cNvPr id="21506" name="Rectangle 2"/>
          <p:cNvSpPr>
            <a:spLocks noChangeArrowheads="1"/>
          </p:cNvSpPr>
          <p:nvPr/>
        </p:nvSpPr>
        <p:spPr bwMode="auto">
          <a:xfrm>
            <a:off x="3975100" y="1804988"/>
            <a:ext cx="4787900" cy="1485664"/>
          </a:xfrm>
          <a:prstGeom prst="rect">
            <a:avLst/>
          </a:prstGeom>
          <a:solidFill>
            <a:schemeClr val="bg1">
              <a:lumMod val="95000"/>
            </a:schemeClr>
          </a:solidFill>
          <a:ln w="126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Disassembly of section .data: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600" b="1" dirty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00000000 &lt;bufp0&gt;: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0:   </a:t>
            </a:r>
            <a:r>
              <a:rPr lang="en-GB" sz="1600" b="1" dirty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00 00 00 00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      </a:t>
            </a:r>
            <a:r>
              <a:rPr lang="en-GB" sz="1600" b="1" dirty="0" smtClean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      0</a:t>
            </a:r>
            <a:r>
              <a:rPr lang="en-GB" sz="1600" b="1" dirty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: R_386_32 </a:t>
            </a:r>
            <a:r>
              <a:rPr lang="en-GB" sz="1600" b="1" dirty="0" err="1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buf</a:t>
            </a:r>
            <a:r>
              <a:rPr lang="en-GB" sz="1600" b="1" dirty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</a:p>
        </p:txBody>
      </p:sp>
      <p:sp>
        <p:nvSpPr>
          <p:cNvPr id="21507" name="Rectangle 3"/>
          <p:cNvSpPr>
            <a:spLocks noChangeArrowheads="1"/>
          </p:cNvSpPr>
          <p:nvPr/>
        </p:nvSpPr>
        <p:spPr bwMode="auto">
          <a:xfrm>
            <a:off x="516466" y="1808163"/>
            <a:ext cx="3200400" cy="4000392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extern </a:t>
            </a:r>
            <a:r>
              <a:rPr lang="en-GB" sz="1800" b="1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1800" b="1" dirty="0" err="1">
                <a:latin typeface="Courier New" pitchFamily="49" charset="0"/>
                <a:ea typeface="msgothic" charset="0"/>
                <a:cs typeface="msgothic" charset="0"/>
              </a:rPr>
              <a:t>buf</a:t>
            </a: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[];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  <a:endParaRPr lang="en-GB" sz="1800" b="1" dirty="0" smtClean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 err="1" smtClean="0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1800" b="1" dirty="0" smtClean="0"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*bufp0 =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           &amp;</a:t>
            </a:r>
            <a:r>
              <a:rPr lang="en-GB" sz="1800" b="1" dirty="0" err="1">
                <a:latin typeface="Courier New" pitchFamily="49" charset="0"/>
                <a:ea typeface="msgothic" charset="0"/>
                <a:cs typeface="msgothic" charset="0"/>
              </a:rPr>
              <a:t>buf</a:t>
            </a: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[0</a:t>
            </a:r>
            <a:r>
              <a:rPr lang="en-GB" sz="1800" b="1" dirty="0" smtClean="0">
                <a:latin typeface="Courier New" pitchFamily="49" charset="0"/>
                <a:ea typeface="msgothic" charset="0"/>
                <a:cs typeface="msgothic" charset="0"/>
              </a:rPr>
              <a:t>];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 smtClean="0">
                <a:latin typeface="Courier New" pitchFamily="49" charset="0"/>
                <a:ea typeface="msgothic" charset="0"/>
                <a:cs typeface="msgothic" charset="0"/>
              </a:rPr>
              <a:t>static </a:t>
            </a:r>
            <a:r>
              <a:rPr lang="en-GB" sz="1800" b="1" dirty="0" err="1" smtClean="0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1800" b="1" dirty="0" smtClean="0"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*bufp1;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800" b="1" dirty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void swap()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{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  </a:t>
            </a:r>
            <a:r>
              <a:rPr lang="en-GB" sz="1800" b="1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 temp;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800" b="1" dirty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  bufp1 = &amp;</a:t>
            </a:r>
            <a:r>
              <a:rPr lang="en-GB" sz="1800" b="1" dirty="0" err="1">
                <a:latin typeface="Courier New" pitchFamily="49" charset="0"/>
                <a:ea typeface="msgothic" charset="0"/>
                <a:cs typeface="msgothic" charset="0"/>
              </a:rPr>
              <a:t>buf</a:t>
            </a: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[1];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  temp = *bufp0;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  *bufp0 = *bufp1;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  *bufp1 = temp;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}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35985" y="1459468"/>
            <a:ext cx="10118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swap.c</a:t>
            </a:r>
            <a:endParaRPr lang="en-US" sz="1800" dirty="0" smtClean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250826" y="152400"/>
            <a:ext cx="8918575" cy="1135063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Executable </a:t>
            </a:r>
            <a:r>
              <a:rPr lang="en-GB" dirty="0" smtClean="0"/>
              <a:t>Before/After </a:t>
            </a:r>
            <a:r>
              <a:rPr lang="en-GB" dirty="0"/>
              <a:t>Relocation (.</a:t>
            </a:r>
            <a:r>
              <a:rPr lang="en-GB" dirty="0">
                <a:latin typeface="Courier New" pitchFamily="49" charset="0"/>
              </a:rPr>
              <a:t>text</a:t>
            </a:r>
            <a:r>
              <a:rPr lang="en-GB" dirty="0"/>
              <a:t>)</a:t>
            </a: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152400" y="3200400"/>
            <a:ext cx="8554643" cy="3568697"/>
          </a:xfrm>
          <a:prstGeom prst="rect">
            <a:avLst/>
          </a:prstGeom>
          <a:solidFill>
            <a:schemeClr val="bg1">
              <a:lumMod val="95000"/>
            </a:schemeClr>
          </a:solidFill>
          <a:ln w="126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o-RO" sz="1600" dirty="0">
                <a:latin typeface="Courier New" pitchFamily="49" charset="0"/>
                <a:ea typeface="msgothic" charset="0"/>
                <a:cs typeface="msgothic" charset="0"/>
              </a:rPr>
              <a:t>08048374 &lt;main&gt;: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o-RO" sz="1600" dirty="0">
                <a:latin typeface="Courier New" pitchFamily="49" charset="0"/>
                <a:ea typeface="msgothic" charset="0"/>
                <a:cs typeface="msgothic" charset="0"/>
              </a:rPr>
              <a:t> 8048374:       8d 4c 24 04             lea    0x4(%esp),%ecx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o-RO" sz="1600" dirty="0">
                <a:latin typeface="Courier New" pitchFamily="49" charset="0"/>
                <a:ea typeface="msgothic" charset="0"/>
                <a:cs typeface="msgothic" charset="0"/>
              </a:rPr>
              <a:t> 8048378:       83 e4 f0                and    $0xfffffff0,%esp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o-RO" sz="1600" dirty="0">
                <a:latin typeface="Courier New" pitchFamily="49" charset="0"/>
                <a:ea typeface="msgothic" charset="0"/>
                <a:cs typeface="msgothic" charset="0"/>
              </a:rPr>
              <a:t> 804837b:       ff 71 fc                pushl  0xfffffffc(%ecx)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o-RO" sz="1600" dirty="0">
                <a:latin typeface="Courier New" pitchFamily="49" charset="0"/>
                <a:ea typeface="msgothic" charset="0"/>
                <a:cs typeface="msgothic" charset="0"/>
              </a:rPr>
              <a:t> 804837e:       55                      push   %ebp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o-RO" sz="1600" dirty="0">
                <a:latin typeface="Courier New" pitchFamily="49" charset="0"/>
                <a:ea typeface="msgothic" charset="0"/>
                <a:cs typeface="msgothic" charset="0"/>
              </a:rPr>
              <a:t> 804837f:       89 e5                   mov    %esp,%ebp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o-RO" sz="1600" dirty="0">
                <a:latin typeface="Courier New" pitchFamily="49" charset="0"/>
                <a:ea typeface="msgothic" charset="0"/>
                <a:cs typeface="msgothic" charset="0"/>
              </a:rPr>
              <a:t> 8048381:       51                      push   %ecx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o-RO" sz="1600" dirty="0">
                <a:latin typeface="Courier New" pitchFamily="49" charset="0"/>
                <a:ea typeface="msgothic" charset="0"/>
                <a:cs typeface="msgothic" charset="0"/>
              </a:rPr>
              <a:t> 8048382:       83 ec 04                sub    $0x4,%esp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o-RO" sz="1600" dirty="0">
                <a:latin typeface="Courier New" pitchFamily="49" charset="0"/>
                <a:ea typeface="msgothic" charset="0"/>
                <a:cs typeface="msgothic" charset="0"/>
              </a:rPr>
              <a:t> 8048385:       e8 </a:t>
            </a:r>
            <a:r>
              <a:rPr lang="ro-RO" sz="1600" dirty="0">
                <a:solidFill>
                  <a:srgbClr val="008000"/>
                </a:solidFill>
                <a:latin typeface="Courier New" pitchFamily="49" charset="0"/>
                <a:ea typeface="msgothic" charset="0"/>
                <a:cs typeface="msgothic" charset="0"/>
              </a:rPr>
              <a:t>0e 00 00 00</a:t>
            </a:r>
            <a:r>
              <a:rPr lang="ro-RO" sz="1600" dirty="0">
                <a:latin typeface="Courier New" pitchFamily="49" charset="0"/>
                <a:ea typeface="msgothic" charset="0"/>
                <a:cs typeface="msgothic" charset="0"/>
              </a:rPr>
              <a:t>          call   </a:t>
            </a:r>
            <a:r>
              <a:rPr lang="ro-RO" sz="1600" dirty="0">
                <a:solidFill>
                  <a:srgbClr val="0000FF"/>
                </a:solidFill>
                <a:latin typeface="Courier New" pitchFamily="49" charset="0"/>
                <a:ea typeface="msgothic" charset="0"/>
                <a:cs typeface="msgothic" charset="0"/>
              </a:rPr>
              <a:t>8048398</a:t>
            </a:r>
            <a:r>
              <a:rPr lang="ro-RO" sz="1600" dirty="0">
                <a:latin typeface="Courier New" pitchFamily="49" charset="0"/>
                <a:ea typeface="msgothic" charset="0"/>
                <a:cs typeface="msgothic" charset="0"/>
              </a:rPr>
              <a:t> &lt;swap&gt;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o-RO" sz="1600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ro-RO" sz="1600" dirty="0">
                <a:solidFill>
                  <a:srgbClr val="FF0000"/>
                </a:solidFill>
                <a:latin typeface="Courier New" pitchFamily="49" charset="0"/>
                <a:ea typeface="msgothic" charset="0"/>
                <a:cs typeface="msgothic" charset="0"/>
              </a:rPr>
              <a:t>804838a</a:t>
            </a:r>
            <a:r>
              <a:rPr lang="ro-RO" sz="1600" dirty="0">
                <a:latin typeface="Courier New" pitchFamily="49" charset="0"/>
                <a:ea typeface="msgothic" charset="0"/>
                <a:cs typeface="msgothic" charset="0"/>
              </a:rPr>
              <a:t>:       b8 00 00 00 00          mov    $0x0,%eax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o-RO" sz="1600" dirty="0">
                <a:latin typeface="Courier New" pitchFamily="49" charset="0"/>
                <a:ea typeface="msgothic" charset="0"/>
                <a:cs typeface="msgothic" charset="0"/>
              </a:rPr>
              <a:t> 804838f:       83 c4 04                add    $0x4,%esp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o-RO" sz="1600" dirty="0">
                <a:latin typeface="Courier New" pitchFamily="49" charset="0"/>
                <a:ea typeface="msgothic" charset="0"/>
                <a:cs typeface="msgothic" charset="0"/>
              </a:rPr>
              <a:t> 8048392:       59                      pop    %ecx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o-RO" sz="1600" dirty="0">
                <a:latin typeface="Courier New" pitchFamily="49" charset="0"/>
                <a:ea typeface="msgothic" charset="0"/>
                <a:cs typeface="msgothic" charset="0"/>
              </a:rPr>
              <a:t> 8048393:       5d                      pop    %ebp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o-RO" sz="1600" dirty="0">
                <a:latin typeface="Courier New" pitchFamily="49" charset="0"/>
                <a:ea typeface="msgothic" charset="0"/>
                <a:cs typeface="msgothic" charset="0"/>
              </a:rPr>
              <a:t> 8048394:       8d 61 fc                lea    0xfffffffc(%ecx),%esp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o-RO" sz="1600" dirty="0">
                <a:latin typeface="Courier New" pitchFamily="49" charset="0"/>
                <a:ea typeface="msgothic" charset="0"/>
                <a:cs typeface="msgothic" charset="0"/>
              </a:rPr>
              <a:t> 8048397:       c3                      </a:t>
            </a:r>
            <a:r>
              <a:rPr lang="ro-RO" sz="1600" dirty="0" smtClean="0">
                <a:latin typeface="Courier New" pitchFamily="49" charset="0"/>
                <a:ea typeface="msgothic" charset="0"/>
                <a:cs typeface="msgothic" charset="0"/>
              </a:rPr>
              <a:t>ret</a:t>
            </a:r>
            <a:endParaRPr lang="ro-RO" sz="1600" dirty="0"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6" name="Text Box 2"/>
          <p:cNvSpPr txBox="1">
            <a:spLocks noChangeArrowheads="1"/>
          </p:cNvSpPr>
          <p:nvPr/>
        </p:nvSpPr>
        <p:spPr bwMode="auto">
          <a:xfrm>
            <a:off x="152400" y="1330888"/>
            <a:ext cx="5968899" cy="1717112"/>
          </a:xfrm>
          <a:prstGeom prst="rect">
            <a:avLst/>
          </a:prstGeom>
          <a:solidFill>
            <a:schemeClr val="bg1">
              <a:lumMod val="95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o-RO" sz="1600" dirty="0">
                <a:latin typeface="Courier New" pitchFamily="49" charset="0"/>
                <a:ea typeface="msgothic" charset="0"/>
                <a:cs typeface="msgothic" charset="0"/>
              </a:rPr>
              <a:t>00000000 &lt;main&gt;: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o-RO" sz="1600" dirty="0" smtClean="0">
                <a:latin typeface="Courier New" pitchFamily="49" charset="0"/>
                <a:ea typeface="msgothic" charset="0"/>
                <a:cs typeface="msgothic" charset="0"/>
              </a:rPr>
              <a:t>...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o-RO" sz="1600" dirty="0" smtClean="0">
                <a:latin typeface="Courier New" pitchFamily="49" charset="0"/>
                <a:ea typeface="msgothic" charset="0"/>
                <a:cs typeface="msgothic" charset="0"/>
              </a:rPr>
              <a:t>   e</a:t>
            </a:r>
            <a:r>
              <a:rPr lang="ro-RO" sz="1600" dirty="0">
                <a:latin typeface="Courier New" pitchFamily="49" charset="0"/>
                <a:ea typeface="msgothic" charset="0"/>
                <a:cs typeface="msgothic" charset="0"/>
              </a:rPr>
              <a:t>:   83 ec 04          sub    $0x4,%esp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o-RO" sz="1600" dirty="0">
                <a:latin typeface="Courier New" pitchFamily="49" charset="0"/>
                <a:ea typeface="msgothic" charset="0"/>
                <a:cs typeface="msgothic" charset="0"/>
              </a:rPr>
              <a:t>  11:   e8 </a:t>
            </a:r>
            <a:r>
              <a:rPr lang="ro-RO" sz="1600" dirty="0">
                <a:solidFill>
                  <a:srgbClr val="FF6600"/>
                </a:solidFill>
                <a:latin typeface="Courier New" pitchFamily="49" charset="0"/>
                <a:ea typeface="msgothic" charset="0"/>
                <a:cs typeface="msgothic" charset="0"/>
              </a:rPr>
              <a:t>fc ff ff ff    </a:t>
            </a:r>
            <a:r>
              <a:rPr lang="ro-RO" sz="1600" dirty="0">
                <a:latin typeface="Courier New" pitchFamily="49" charset="0"/>
                <a:ea typeface="msgothic" charset="0"/>
                <a:cs typeface="msgothic" charset="0"/>
              </a:rPr>
              <a:t>call   12 &lt;main+0x12&gt;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o-RO" sz="1600" dirty="0">
                <a:latin typeface="Courier New" pitchFamily="49" charset="0"/>
                <a:ea typeface="msgothic" charset="0"/>
                <a:cs typeface="msgothic" charset="0"/>
              </a:rPr>
              <a:t>                        </a:t>
            </a:r>
            <a:r>
              <a:rPr lang="ro-RO" sz="1600" dirty="0">
                <a:solidFill>
                  <a:srgbClr val="FF0000"/>
                </a:solidFill>
                <a:latin typeface="Courier New" pitchFamily="49" charset="0"/>
                <a:ea typeface="msgothic" charset="0"/>
                <a:cs typeface="msgothic" charset="0"/>
              </a:rPr>
              <a:t>12: R_386_PC32  swap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o-RO" sz="1600" dirty="0">
                <a:latin typeface="Courier New" pitchFamily="49" charset="0"/>
                <a:ea typeface="msgothic" charset="0"/>
                <a:cs typeface="msgothic" charset="0"/>
              </a:rPr>
              <a:t>  16:   b8 00 00 00 00    mov    $0x0,%eax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o-RO" sz="1600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ro-RO" sz="1600" dirty="0" smtClean="0">
                <a:latin typeface="Courier New" pitchFamily="49" charset="0"/>
                <a:ea typeface="msgothic" charset="0"/>
                <a:cs typeface="msgothic" charset="0"/>
              </a:rPr>
              <a:t>...</a:t>
            </a:r>
            <a:endParaRPr lang="ro-RO" sz="1600" dirty="0"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553200" y="2048470"/>
            <a:ext cx="226249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rgbClr val="000000"/>
                </a:solidFill>
                <a:latin typeface="Calibri"/>
                <a:cs typeface="Calibri"/>
              </a:rPr>
              <a:t>Runtime:</a:t>
            </a:r>
          </a:p>
          <a:p>
            <a:r>
              <a:rPr lang="en-US" sz="1800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0x804838a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+ </a:t>
            </a:r>
            <a:r>
              <a:rPr lang="en-US" sz="1800" dirty="0" smtClean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</a:rPr>
              <a:t>0xe</a:t>
            </a:r>
          </a:p>
          <a:p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= </a:t>
            </a:r>
            <a:r>
              <a:rPr lang="en-US" sz="1800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0x8048398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477000" y="990600"/>
            <a:ext cx="253954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/>
                <a:cs typeface="Calibri"/>
              </a:rPr>
              <a:t>Link time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:</a:t>
            </a:r>
          </a:p>
          <a:p>
            <a:r>
              <a:rPr lang="en-US" sz="1800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0x8048398</a:t>
            </a:r>
            <a:r>
              <a:rPr lang="en-US" sz="18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+ (</a:t>
            </a:r>
            <a:r>
              <a:rPr lang="en-US" sz="1800" dirty="0" smtClean="0">
                <a:solidFill>
                  <a:srgbClr val="FF6600"/>
                </a:solidFill>
                <a:latin typeface="Courier New" pitchFamily="49" charset="0"/>
                <a:cs typeface="Courier New" pitchFamily="49" charset="0"/>
              </a:rPr>
              <a:t>-4</a:t>
            </a:r>
            <a:r>
              <a:rPr lang="en-US" sz="1800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)</a:t>
            </a:r>
            <a:r>
              <a:rPr lang="en-US" sz="18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</a:t>
            </a:r>
          </a:p>
          <a:p>
            <a:r>
              <a:rPr lang="en-US" sz="1800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-</a:t>
            </a:r>
            <a:r>
              <a:rPr lang="en-US" sz="18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0x8048386 = 0xe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Linking</a:t>
            </a:r>
            <a:endParaRPr lang="en-US" dirty="0" smtClean="0">
              <a:solidFill>
                <a:schemeClr val="bg1">
                  <a:lumMod val="75000"/>
                </a:schemeClr>
              </a:solidFill>
            </a:endParaRPr>
          </a:p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Case study: Library </a:t>
            </a:r>
            <a:r>
              <a:rPr lang="en-US" dirty="0" err="1" smtClean="0">
                <a:solidFill>
                  <a:schemeClr val="bg1">
                    <a:lumMod val="75000"/>
                  </a:schemeClr>
                </a:solidFill>
              </a:rPr>
              <a:t>interpositioning</a:t>
            </a:r>
            <a:endParaRPr lang="en-US" dirty="0" smtClean="0">
              <a:solidFill>
                <a:schemeClr val="bg1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609600" y="3200400"/>
            <a:ext cx="8382000" cy="3568697"/>
          </a:xfrm>
          <a:prstGeom prst="rect">
            <a:avLst/>
          </a:prstGeom>
          <a:solidFill>
            <a:schemeClr val="bg1">
              <a:lumMod val="95000"/>
            </a:schemeClr>
          </a:solidFill>
          <a:ln w="126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sk-SK" sz="1600" dirty="0">
                <a:solidFill>
                  <a:schemeClr val="tx1">
                    <a:lumMod val="95000"/>
                    <a:lumOff val="5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08048398 &lt;swap&gt;: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sk-SK" sz="1600" dirty="0">
                <a:solidFill>
                  <a:schemeClr val="tx1">
                    <a:lumMod val="95000"/>
                    <a:lumOff val="5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 8048398:       55                      push   %ebp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sk-SK" sz="1600" dirty="0">
                <a:solidFill>
                  <a:schemeClr val="tx1">
                    <a:lumMod val="95000"/>
                    <a:lumOff val="5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 8048399:       89 e5                   mov    %esp,%ebp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sk-SK" sz="1600" dirty="0">
                <a:solidFill>
                  <a:schemeClr val="tx1">
                    <a:lumMod val="95000"/>
                    <a:lumOff val="5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 804839b:       53                      push   %ebx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sk-SK" sz="1600" dirty="0">
                <a:solidFill>
                  <a:schemeClr val="tx1">
                    <a:lumMod val="95000"/>
                    <a:lumOff val="5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 804839c:       c7 05 </a:t>
            </a:r>
            <a:r>
              <a:rPr lang="sk-SK" sz="1600" dirty="0">
                <a:solidFill>
                  <a:srgbClr val="FF0000"/>
                </a:solidFill>
                <a:latin typeface="Courier New" pitchFamily="49" charset="0"/>
                <a:ea typeface="msgothic" charset="0"/>
                <a:cs typeface="msgothic" charset="0"/>
              </a:rPr>
              <a:t>14 96 04 08 </a:t>
            </a:r>
            <a:r>
              <a:rPr lang="sk-SK" sz="1600" dirty="0">
                <a:solidFill>
                  <a:srgbClr val="008000"/>
                </a:solidFill>
                <a:latin typeface="Courier New" pitchFamily="49" charset="0"/>
                <a:ea typeface="msgothic" charset="0"/>
                <a:cs typeface="msgothic" charset="0"/>
              </a:rPr>
              <a:t>04</a:t>
            </a:r>
            <a:r>
              <a:rPr lang="sk-SK" sz="1600" dirty="0">
                <a:solidFill>
                  <a:schemeClr val="tx1">
                    <a:lumMod val="95000"/>
                    <a:lumOff val="5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    movl   </a:t>
            </a:r>
            <a:r>
              <a:rPr lang="sk-SK" sz="1600" dirty="0">
                <a:solidFill>
                  <a:srgbClr val="008000"/>
                </a:solidFill>
                <a:latin typeface="Courier New" pitchFamily="49" charset="0"/>
                <a:ea typeface="msgothic" charset="0"/>
                <a:cs typeface="msgothic" charset="0"/>
              </a:rPr>
              <a:t>$0x8049604</a:t>
            </a:r>
            <a:r>
              <a:rPr lang="sk-SK" sz="1600" dirty="0">
                <a:solidFill>
                  <a:schemeClr val="tx1">
                    <a:lumMod val="95000"/>
                    <a:lumOff val="5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,</a:t>
            </a:r>
            <a:r>
              <a:rPr lang="sk-SK" sz="1600" dirty="0">
                <a:solidFill>
                  <a:srgbClr val="FF0000"/>
                </a:solidFill>
                <a:latin typeface="Courier New" pitchFamily="49" charset="0"/>
                <a:ea typeface="msgothic" charset="0"/>
                <a:cs typeface="msgothic" charset="0"/>
              </a:rPr>
              <a:t>0x8049614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sk-SK" sz="1600" dirty="0">
                <a:solidFill>
                  <a:schemeClr val="tx1">
                    <a:lumMod val="95000"/>
                    <a:lumOff val="5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 80483a3:       </a:t>
            </a:r>
            <a:r>
              <a:rPr lang="sk-SK" sz="1600" dirty="0">
                <a:solidFill>
                  <a:srgbClr val="008000"/>
                </a:solidFill>
                <a:latin typeface="Courier New" pitchFamily="49" charset="0"/>
                <a:ea typeface="msgothic" charset="0"/>
                <a:cs typeface="msgothic" charset="0"/>
              </a:rPr>
              <a:t>96 04 08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sk-SK" sz="1600" dirty="0">
                <a:solidFill>
                  <a:schemeClr val="tx1">
                    <a:lumMod val="95000"/>
                    <a:lumOff val="5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 80483a6:       8b 0d </a:t>
            </a:r>
            <a:r>
              <a:rPr lang="sk-SK" sz="1600" dirty="0">
                <a:solidFill>
                  <a:srgbClr val="0000FF"/>
                </a:solidFill>
                <a:latin typeface="Courier New" pitchFamily="49" charset="0"/>
                <a:ea typeface="msgothic" charset="0"/>
                <a:cs typeface="msgothic" charset="0"/>
              </a:rPr>
              <a:t>08 96 04 08       </a:t>
            </a:r>
            <a:r>
              <a:rPr lang="sk-SK" sz="1600" dirty="0">
                <a:solidFill>
                  <a:schemeClr val="tx1">
                    <a:lumMod val="95000"/>
                    <a:lumOff val="5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mov    </a:t>
            </a:r>
            <a:r>
              <a:rPr lang="sk-SK" sz="1600" dirty="0">
                <a:solidFill>
                  <a:srgbClr val="0000FF"/>
                </a:solidFill>
                <a:latin typeface="Courier New" pitchFamily="49" charset="0"/>
                <a:ea typeface="msgothic" charset="0"/>
                <a:cs typeface="msgothic" charset="0"/>
              </a:rPr>
              <a:t>0x8049608</a:t>
            </a:r>
            <a:r>
              <a:rPr lang="sk-SK" sz="1600" dirty="0">
                <a:solidFill>
                  <a:schemeClr val="tx1">
                    <a:lumMod val="95000"/>
                    <a:lumOff val="5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,%ecx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sk-SK" sz="1600" dirty="0">
                <a:solidFill>
                  <a:schemeClr val="tx1">
                    <a:lumMod val="95000"/>
                    <a:lumOff val="5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 80483ac:       8b 19                   mov    (%ecx),%ebx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sk-SK" sz="1600" dirty="0">
                <a:solidFill>
                  <a:schemeClr val="tx1">
                    <a:lumMod val="95000"/>
                    <a:lumOff val="5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 80483ae:       ba </a:t>
            </a:r>
            <a:r>
              <a:rPr lang="sk-SK" sz="1600" dirty="0">
                <a:solidFill>
                  <a:srgbClr val="FF6600"/>
                </a:solidFill>
                <a:latin typeface="Courier New" pitchFamily="49" charset="0"/>
                <a:ea typeface="msgothic" charset="0"/>
                <a:cs typeface="msgothic" charset="0"/>
              </a:rPr>
              <a:t>04 96 04 08          </a:t>
            </a:r>
            <a:r>
              <a:rPr lang="sk-SK" sz="1600" dirty="0">
                <a:solidFill>
                  <a:schemeClr val="tx1">
                    <a:lumMod val="95000"/>
                    <a:lumOff val="5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mov    </a:t>
            </a:r>
            <a:r>
              <a:rPr lang="sk-SK" sz="1600" dirty="0">
                <a:solidFill>
                  <a:srgbClr val="FF6600"/>
                </a:solidFill>
                <a:latin typeface="Courier New" pitchFamily="49" charset="0"/>
                <a:ea typeface="msgothic" charset="0"/>
                <a:cs typeface="msgothic" charset="0"/>
              </a:rPr>
              <a:t>$0x8049604</a:t>
            </a:r>
            <a:r>
              <a:rPr lang="sk-SK" sz="1600" dirty="0">
                <a:solidFill>
                  <a:schemeClr val="tx1">
                    <a:lumMod val="95000"/>
                    <a:lumOff val="5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,%edx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sk-SK" sz="1600" dirty="0">
                <a:solidFill>
                  <a:schemeClr val="tx1">
                    <a:lumMod val="95000"/>
                    <a:lumOff val="5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 80483b3:       8b 02                   mov    (%edx),%eax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sk-SK" sz="1600" dirty="0">
                <a:solidFill>
                  <a:schemeClr val="tx1">
                    <a:lumMod val="95000"/>
                    <a:lumOff val="5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 80483b5:       89 01                   mov    %eax,(%ecx)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sk-SK" sz="1600" dirty="0">
                <a:solidFill>
                  <a:schemeClr val="tx1">
                    <a:lumMod val="95000"/>
                    <a:lumOff val="5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 80483b7:       89 1a                   mov    %ebx,(%edx)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sk-SK" sz="1600" dirty="0">
                <a:solidFill>
                  <a:schemeClr val="tx1">
                    <a:lumMod val="95000"/>
                    <a:lumOff val="5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 80483b9:       5b                      pop    %ebx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sk-SK" sz="1600" dirty="0">
                <a:solidFill>
                  <a:schemeClr val="tx1">
                    <a:lumMod val="95000"/>
                    <a:lumOff val="5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 80483ba:       5d                      pop    %ebp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sk-SK" sz="1600" dirty="0">
                <a:solidFill>
                  <a:schemeClr val="tx1">
                    <a:lumMod val="95000"/>
                    <a:lumOff val="5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 80483bb:       c3                      ret</a:t>
            </a: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609600" y="381000"/>
            <a:ext cx="6172200" cy="2642905"/>
          </a:xfrm>
          <a:prstGeom prst="rect">
            <a:avLst/>
          </a:prstGeom>
          <a:solidFill>
            <a:schemeClr val="bg1">
              <a:lumMod val="95000"/>
            </a:schemeClr>
          </a:solidFill>
          <a:ln w="126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sk-SK" sz="1600" dirty="0">
                <a:latin typeface="Courier New" pitchFamily="49" charset="0"/>
                <a:ea typeface="msgothic" charset="0"/>
                <a:cs typeface="msgothic" charset="0"/>
              </a:rPr>
              <a:t>00000000 &lt;swap&gt;: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sk-SK" sz="1600" dirty="0" smtClean="0">
                <a:latin typeface="Courier New" pitchFamily="49" charset="0"/>
                <a:ea typeface="msgothic" charset="0"/>
                <a:cs typeface="msgothic" charset="0"/>
              </a:rPr>
              <a:t>...</a:t>
            </a:r>
            <a:endParaRPr lang="sk-SK" sz="1600" dirty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sk-SK" sz="1600" dirty="0" smtClean="0">
                <a:latin typeface="Courier New" pitchFamily="49" charset="0"/>
                <a:ea typeface="msgothic" charset="0"/>
                <a:cs typeface="msgothic" charset="0"/>
              </a:rPr>
              <a:t> 4</a:t>
            </a:r>
            <a:r>
              <a:rPr lang="sk-SK" sz="1600" dirty="0">
                <a:latin typeface="Courier New" pitchFamily="49" charset="0"/>
                <a:ea typeface="msgothic" charset="0"/>
                <a:cs typeface="msgothic" charset="0"/>
              </a:rPr>
              <a:t>:   c7 05 </a:t>
            </a:r>
            <a:r>
              <a:rPr lang="sk-SK" sz="1600" dirty="0">
                <a:solidFill>
                  <a:srgbClr val="FF0000"/>
                </a:solidFill>
                <a:latin typeface="Courier New" pitchFamily="49" charset="0"/>
                <a:ea typeface="msgothic" charset="0"/>
                <a:cs typeface="msgothic" charset="0"/>
              </a:rPr>
              <a:t>00 00 00 00 </a:t>
            </a:r>
            <a:r>
              <a:rPr lang="sk-SK" sz="1600" dirty="0">
                <a:solidFill>
                  <a:srgbClr val="008000"/>
                </a:solidFill>
                <a:latin typeface="Courier New" pitchFamily="49" charset="0"/>
                <a:ea typeface="msgothic" charset="0"/>
                <a:cs typeface="msgothic" charset="0"/>
              </a:rPr>
              <a:t>04</a:t>
            </a:r>
            <a:r>
              <a:rPr lang="sk-SK" sz="1600" dirty="0">
                <a:latin typeface="Courier New" pitchFamily="49" charset="0"/>
                <a:ea typeface="msgothic" charset="0"/>
                <a:cs typeface="msgothic" charset="0"/>
              </a:rPr>
              <a:t>   movl   $0x4,0x0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sk-SK" sz="1600" dirty="0">
                <a:latin typeface="Courier New" pitchFamily="49" charset="0"/>
                <a:ea typeface="msgothic" charset="0"/>
                <a:cs typeface="msgothic" charset="0"/>
              </a:rPr>
              <a:t> b:   </a:t>
            </a:r>
            <a:r>
              <a:rPr lang="sk-SK" sz="1600" dirty="0">
                <a:solidFill>
                  <a:srgbClr val="008000"/>
                </a:solidFill>
                <a:latin typeface="Courier New" pitchFamily="49" charset="0"/>
                <a:ea typeface="msgothic" charset="0"/>
                <a:cs typeface="msgothic" charset="0"/>
              </a:rPr>
              <a:t>00 00 00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sk-SK" sz="1600" dirty="0">
                <a:latin typeface="Courier New" pitchFamily="49" charset="0"/>
                <a:ea typeface="msgothic" charset="0"/>
                <a:cs typeface="msgothic" charset="0"/>
              </a:rPr>
              <a:t>                       </a:t>
            </a:r>
            <a:r>
              <a:rPr lang="sk-SK" sz="1600" dirty="0">
                <a:solidFill>
                  <a:srgbClr val="FF0000"/>
                </a:solidFill>
                <a:latin typeface="Courier New" pitchFamily="49" charset="0"/>
                <a:ea typeface="msgothic" charset="0"/>
                <a:cs typeface="msgothic" charset="0"/>
              </a:rPr>
              <a:t>6: R_386_32  .bss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sk-SK" sz="1600" dirty="0">
                <a:latin typeface="Courier New" pitchFamily="49" charset="0"/>
                <a:ea typeface="msgothic" charset="0"/>
                <a:cs typeface="msgothic" charset="0"/>
              </a:rPr>
              <a:t>                       </a:t>
            </a:r>
            <a:r>
              <a:rPr lang="sk-SK" sz="1600" dirty="0">
                <a:solidFill>
                  <a:srgbClr val="008000"/>
                </a:solidFill>
                <a:latin typeface="Courier New" pitchFamily="49" charset="0"/>
                <a:ea typeface="msgothic" charset="0"/>
                <a:cs typeface="msgothic" charset="0"/>
              </a:rPr>
              <a:t>a: R_386_32  buf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sk-SK" sz="1600" dirty="0">
                <a:latin typeface="Courier New" pitchFamily="49" charset="0"/>
                <a:ea typeface="msgothic" charset="0"/>
                <a:cs typeface="msgothic" charset="0"/>
              </a:rPr>
              <a:t> e:   8b 0d </a:t>
            </a:r>
            <a:r>
              <a:rPr lang="sk-SK" sz="1600" dirty="0">
                <a:solidFill>
                  <a:srgbClr val="0000FF"/>
                </a:solidFill>
                <a:latin typeface="Courier New" pitchFamily="49" charset="0"/>
                <a:ea typeface="msgothic" charset="0"/>
                <a:cs typeface="msgothic" charset="0"/>
              </a:rPr>
              <a:t>00 00 00 00</a:t>
            </a:r>
            <a:r>
              <a:rPr lang="sk-SK" sz="1600" dirty="0">
                <a:latin typeface="Courier New" pitchFamily="49" charset="0"/>
                <a:ea typeface="msgothic" charset="0"/>
                <a:cs typeface="msgothic" charset="0"/>
              </a:rPr>
              <a:t>      mov    0x0,%ecx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sk-SK" sz="1600" dirty="0">
                <a:latin typeface="Courier New" pitchFamily="49" charset="0"/>
                <a:ea typeface="msgothic" charset="0"/>
                <a:cs typeface="msgothic" charset="0"/>
              </a:rPr>
              <a:t>		       </a:t>
            </a:r>
            <a:r>
              <a:rPr lang="sk-SK" sz="1600" dirty="0">
                <a:solidFill>
                  <a:srgbClr val="0000FF"/>
                </a:solidFill>
                <a:latin typeface="Courier New" pitchFamily="49" charset="0"/>
                <a:ea typeface="msgothic" charset="0"/>
                <a:cs typeface="msgothic" charset="0"/>
              </a:rPr>
              <a:t>10: R_386_32  bufp0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sk-SK" sz="1600" dirty="0">
                <a:latin typeface="Courier New" pitchFamily="49" charset="0"/>
                <a:ea typeface="msgothic" charset="0"/>
                <a:cs typeface="msgothic" charset="0"/>
              </a:rPr>
              <a:t>14:   8b 19                  mov    (%ecx),%ebx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sk-SK" sz="1600" dirty="0">
                <a:latin typeface="Courier New" pitchFamily="49" charset="0"/>
                <a:ea typeface="msgothic" charset="0"/>
                <a:cs typeface="msgothic" charset="0"/>
              </a:rPr>
              <a:t>16:   ba </a:t>
            </a:r>
            <a:r>
              <a:rPr lang="sk-SK" sz="1600" dirty="0">
                <a:solidFill>
                  <a:srgbClr val="FF6600"/>
                </a:solidFill>
                <a:latin typeface="Courier New" pitchFamily="49" charset="0"/>
                <a:ea typeface="msgothic" charset="0"/>
                <a:cs typeface="msgothic" charset="0"/>
              </a:rPr>
              <a:t>04 00 00 00         </a:t>
            </a:r>
            <a:r>
              <a:rPr lang="sk-SK" sz="1600" dirty="0">
                <a:latin typeface="Courier New" pitchFamily="49" charset="0"/>
                <a:ea typeface="msgothic" charset="0"/>
                <a:cs typeface="msgothic" charset="0"/>
              </a:rPr>
              <a:t>mov    $0x4,%edx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sk-SK" sz="1600" dirty="0">
                <a:latin typeface="Courier New" pitchFamily="49" charset="0"/>
                <a:ea typeface="msgothic" charset="0"/>
                <a:cs typeface="msgothic" charset="0"/>
              </a:rPr>
              <a:t>		       </a:t>
            </a:r>
            <a:r>
              <a:rPr lang="sk-SK" sz="1600" dirty="0">
                <a:solidFill>
                  <a:srgbClr val="FF6600"/>
                </a:solidFill>
                <a:latin typeface="Courier New" pitchFamily="49" charset="0"/>
                <a:ea typeface="msgothic" charset="0"/>
                <a:cs typeface="msgothic" charset="0"/>
              </a:rPr>
              <a:t>17: R_386_32  </a:t>
            </a:r>
            <a:r>
              <a:rPr lang="sk-SK" sz="1600" dirty="0" smtClean="0">
                <a:solidFill>
                  <a:srgbClr val="FF6600"/>
                </a:solidFill>
                <a:latin typeface="Courier New" pitchFamily="49" charset="0"/>
                <a:ea typeface="msgothic" charset="0"/>
                <a:cs typeface="msgothic" charset="0"/>
              </a:rPr>
              <a:t>buf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934200" y="533400"/>
            <a:ext cx="18388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Before relocation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224913" y="2743200"/>
            <a:ext cx="16904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After relocation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52438" y="274637"/>
            <a:ext cx="8691562" cy="1096963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Executable After Relocation (.</a:t>
            </a:r>
            <a:r>
              <a:rPr lang="en-GB">
                <a:latin typeface="Courier New" pitchFamily="49" charset="0"/>
              </a:rPr>
              <a:t>data</a:t>
            </a:r>
            <a:r>
              <a:rPr lang="en-GB"/>
              <a:t>)</a:t>
            </a:r>
          </a:p>
        </p:txBody>
      </p:sp>
      <p:sp>
        <p:nvSpPr>
          <p:cNvPr id="23554" name="Rectangle 2"/>
          <p:cNvSpPr>
            <a:spLocks noChangeArrowheads="1"/>
          </p:cNvSpPr>
          <p:nvPr/>
        </p:nvSpPr>
        <p:spPr bwMode="auto">
          <a:xfrm>
            <a:off x="533400" y="1722437"/>
            <a:ext cx="5181600" cy="1485664"/>
          </a:xfrm>
          <a:prstGeom prst="rect">
            <a:avLst/>
          </a:prstGeom>
          <a:solidFill>
            <a:schemeClr val="bg1">
              <a:lumMod val="95000"/>
            </a:schemeClr>
          </a:solidFill>
          <a:ln w="126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Disassembly of section .data: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de-DE" sz="1600" dirty="0">
                <a:latin typeface="Courier New" pitchFamily="49" charset="0"/>
                <a:ea typeface="msgothic" charset="0"/>
                <a:cs typeface="msgothic" charset="0"/>
              </a:rPr>
              <a:t>08049600 &lt;</a:t>
            </a:r>
            <a:r>
              <a:rPr lang="de-DE" sz="1600" dirty="0" err="1">
                <a:latin typeface="Courier New" pitchFamily="49" charset="0"/>
                <a:ea typeface="msgothic" charset="0"/>
                <a:cs typeface="msgothic" charset="0"/>
              </a:rPr>
              <a:t>buf</a:t>
            </a:r>
            <a:r>
              <a:rPr lang="de-DE" sz="1600" dirty="0">
                <a:latin typeface="Courier New" pitchFamily="49" charset="0"/>
                <a:ea typeface="msgothic" charset="0"/>
                <a:cs typeface="msgothic" charset="0"/>
              </a:rPr>
              <a:t>&gt;: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de-DE" sz="1600" dirty="0">
                <a:latin typeface="Courier New" pitchFamily="49" charset="0"/>
                <a:ea typeface="msgothic" charset="0"/>
                <a:cs typeface="msgothic" charset="0"/>
              </a:rPr>
              <a:t> 8049600:       01 00 00 00 02 00 00 </a:t>
            </a:r>
            <a:r>
              <a:rPr lang="de-DE" sz="1600" dirty="0" smtClean="0">
                <a:latin typeface="Courier New" pitchFamily="49" charset="0"/>
                <a:ea typeface="msgothic" charset="0"/>
                <a:cs typeface="msgothic" charset="0"/>
              </a:rPr>
              <a:t>00</a:t>
            </a:r>
            <a:endParaRPr lang="de-DE" sz="1600" dirty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de-DE" sz="1600" dirty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de-DE" sz="1600" dirty="0">
                <a:latin typeface="Courier New" pitchFamily="49" charset="0"/>
                <a:ea typeface="msgothic" charset="0"/>
                <a:cs typeface="msgothic" charset="0"/>
              </a:rPr>
              <a:t>08049608 &lt;bufp0&gt;: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de-DE" sz="1600" dirty="0">
                <a:latin typeface="Courier New" pitchFamily="49" charset="0"/>
                <a:ea typeface="msgothic" charset="0"/>
                <a:cs typeface="msgothic" charset="0"/>
              </a:rPr>
              <a:t> 8049608:       00 96 04 </a:t>
            </a:r>
            <a:r>
              <a:rPr lang="de-DE" sz="1600" dirty="0" smtClean="0">
                <a:latin typeface="Courier New" pitchFamily="49" charset="0"/>
                <a:ea typeface="msgothic" charset="0"/>
                <a:cs typeface="msgothic" charset="0"/>
              </a:rPr>
              <a:t>08</a:t>
            </a:r>
            <a:endParaRPr lang="en-GB" sz="1600" b="1" dirty="0">
              <a:latin typeface="Courier New" pitchFamily="49" charset="0"/>
              <a:ea typeface="msgothic" charset="0"/>
              <a:cs typeface="msgothic" charset="0"/>
            </a:endParaRP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40266" y="436562"/>
            <a:ext cx="8716962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Strong and Weak Symbols</a:t>
            </a:r>
          </a:p>
        </p:txBody>
      </p:sp>
      <p:sp>
        <p:nvSpPr>
          <p:cNvPr id="2457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5613" y="1449388"/>
            <a:ext cx="8307387" cy="1446212"/>
          </a:xfrm>
          <a:ln/>
        </p:spPr>
        <p:txBody>
          <a:bodyPr/>
          <a:lstStyle/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Program symbols are either strong or weak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i="1" dirty="0">
                <a:solidFill>
                  <a:srgbClr val="C00000"/>
                </a:solidFill>
              </a:rPr>
              <a:t>S</a:t>
            </a:r>
            <a:r>
              <a:rPr lang="en-GB" b="1" i="1" dirty="0" smtClean="0">
                <a:solidFill>
                  <a:srgbClr val="C00000"/>
                </a:solidFill>
              </a:rPr>
              <a:t>trong</a:t>
            </a:r>
            <a:r>
              <a:rPr lang="en-GB" dirty="0"/>
              <a:t>: procedures and initialized </a:t>
            </a:r>
            <a:r>
              <a:rPr lang="en-GB" dirty="0" err="1"/>
              <a:t>globals</a:t>
            </a:r>
            <a:endParaRPr lang="en-GB" dirty="0"/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i="1" dirty="0">
                <a:solidFill>
                  <a:srgbClr val="C00000"/>
                </a:solidFill>
              </a:rPr>
              <a:t>W</a:t>
            </a:r>
            <a:r>
              <a:rPr lang="en-GB" b="1" i="1" dirty="0" smtClean="0">
                <a:solidFill>
                  <a:srgbClr val="C00000"/>
                </a:solidFill>
              </a:rPr>
              <a:t>eak</a:t>
            </a:r>
            <a:r>
              <a:rPr lang="en-GB" dirty="0"/>
              <a:t>: uninitialized </a:t>
            </a:r>
            <a:r>
              <a:rPr lang="en-GB" dirty="0" err="1"/>
              <a:t>globals</a:t>
            </a:r>
            <a:endParaRPr lang="en-GB" dirty="0"/>
          </a:p>
        </p:txBody>
      </p:sp>
      <p:sp>
        <p:nvSpPr>
          <p:cNvPr id="24579" name="Rectangle 3"/>
          <p:cNvSpPr>
            <a:spLocks noChangeArrowheads="1"/>
          </p:cNvSpPr>
          <p:nvPr/>
        </p:nvSpPr>
        <p:spPr bwMode="auto">
          <a:xfrm>
            <a:off x="2470150" y="3588319"/>
            <a:ext cx="1560340" cy="1136081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int foo=5;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800" b="1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p1() {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}</a:t>
            </a:r>
          </a:p>
        </p:txBody>
      </p:sp>
      <p:sp>
        <p:nvSpPr>
          <p:cNvPr id="24580" name="Rectangle 4"/>
          <p:cNvSpPr>
            <a:spLocks noChangeArrowheads="1"/>
          </p:cNvSpPr>
          <p:nvPr/>
        </p:nvSpPr>
        <p:spPr bwMode="auto">
          <a:xfrm>
            <a:off x="4981575" y="3588319"/>
            <a:ext cx="1284624" cy="1136081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int foo;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800" b="1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p2() {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}</a:t>
            </a:r>
          </a:p>
        </p:txBody>
      </p:sp>
      <p:sp>
        <p:nvSpPr>
          <p:cNvPr id="24581" name="Rectangle 5"/>
          <p:cNvSpPr>
            <a:spLocks noChangeArrowheads="1"/>
          </p:cNvSpPr>
          <p:nvPr/>
        </p:nvSpPr>
        <p:spPr bwMode="auto">
          <a:xfrm>
            <a:off x="2462213" y="3218432"/>
            <a:ext cx="717550" cy="354012"/>
          </a:xfrm>
          <a:prstGeom prst="rect">
            <a:avLst/>
          </a:prstGeom>
          <a:noFill/>
          <a:ln w="3240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solidFill>
                  <a:srgbClr val="000000"/>
                </a:solidFill>
                <a:latin typeface="Courier New" pitchFamily="49" charset="0"/>
                <a:ea typeface="msgothic" charset="0"/>
                <a:cs typeface="msgothic" charset="0"/>
              </a:rPr>
              <a:t>p1.c</a:t>
            </a:r>
          </a:p>
        </p:txBody>
      </p:sp>
      <p:sp>
        <p:nvSpPr>
          <p:cNvPr id="24582" name="Rectangle 6"/>
          <p:cNvSpPr>
            <a:spLocks noChangeArrowheads="1"/>
          </p:cNvSpPr>
          <p:nvPr/>
        </p:nvSpPr>
        <p:spPr bwMode="auto">
          <a:xfrm>
            <a:off x="4976813" y="3218432"/>
            <a:ext cx="717550" cy="354012"/>
          </a:xfrm>
          <a:prstGeom prst="rect">
            <a:avLst/>
          </a:prstGeom>
          <a:noFill/>
          <a:ln w="3240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solidFill>
                  <a:srgbClr val="000000"/>
                </a:solidFill>
                <a:latin typeface="Courier New" pitchFamily="49" charset="0"/>
                <a:ea typeface="msgothic" charset="0"/>
                <a:cs typeface="msgothic" charset="0"/>
              </a:rPr>
              <a:t>p2.c</a:t>
            </a:r>
          </a:p>
        </p:txBody>
      </p:sp>
      <p:sp>
        <p:nvSpPr>
          <p:cNvPr id="24583" name="Text Box 7"/>
          <p:cNvSpPr txBox="1">
            <a:spLocks noChangeArrowheads="1"/>
          </p:cNvSpPr>
          <p:nvPr/>
        </p:nvSpPr>
        <p:spPr bwMode="auto">
          <a:xfrm>
            <a:off x="7242175" y="4086793"/>
            <a:ext cx="785513" cy="3659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solidFill>
                  <a:srgbClr val="990000"/>
                </a:solidFill>
                <a:latin typeface="Calibri" pitchFamily="34" charset="0"/>
                <a:ea typeface="msgothic" charset="0"/>
                <a:cs typeface="msgothic" charset="0"/>
              </a:rPr>
              <a:t>strong</a:t>
            </a:r>
          </a:p>
        </p:txBody>
      </p:sp>
      <p:sp>
        <p:nvSpPr>
          <p:cNvPr id="24584" name="Line 8"/>
          <p:cNvSpPr>
            <a:spLocks noChangeShapeType="1"/>
          </p:cNvSpPr>
          <p:nvPr/>
        </p:nvSpPr>
        <p:spPr bwMode="auto">
          <a:xfrm flipH="1">
            <a:off x="6327775" y="4267200"/>
            <a:ext cx="917575" cy="1588"/>
          </a:xfrm>
          <a:prstGeom prst="line">
            <a:avLst/>
          </a:prstGeom>
          <a:noFill/>
          <a:ln w="25560">
            <a:solidFill>
              <a:srgbClr val="99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>
              <a:solidFill>
                <a:srgbClr val="990000"/>
              </a:solidFill>
            </a:endParaRPr>
          </a:p>
        </p:txBody>
      </p:sp>
      <p:sp>
        <p:nvSpPr>
          <p:cNvPr id="24585" name="Text Box 9"/>
          <p:cNvSpPr txBox="1">
            <a:spLocks noChangeArrowheads="1"/>
          </p:cNvSpPr>
          <p:nvPr/>
        </p:nvSpPr>
        <p:spPr bwMode="auto">
          <a:xfrm>
            <a:off x="7242175" y="3578794"/>
            <a:ext cx="691321" cy="3659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solidFill>
                  <a:srgbClr val="990000"/>
                </a:solidFill>
                <a:latin typeface="Calibri" pitchFamily="34" charset="0"/>
                <a:ea typeface="msgothic" charset="0"/>
                <a:cs typeface="msgothic" charset="0"/>
              </a:rPr>
              <a:t>weak</a:t>
            </a:r>
          </a:p>
        </p:txBody>
      </p:sp>
      <p:sp>
        <p:nvSpPr>
          <p:cNvPr id="24586" name="Line 10"/>
          <p:cNvSpPr>
            <a:spLocks noChangeShapeType="1"/>
          </p:cNvSpPr>
          <p:nvPr/>
        </p:nvSpPr>
        <p:spPr bwMode="auto">
          <a:xfrm flipH="1">
            <a:off x="6324600" y="3766077"/>
            <a:ext cx="917575" cy="1588"/>
          </a:xfrm>
          <a:prstGeom prst="line">
            <a:avLst/>
          </a:prstGeom>
          <a:noFill/>
          <a:ln w="25560">
            <a:solidFill>
              <a:srgbClr val="99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>
              <a:solidFill>
                <a:srgbClr val="990000"/>
              </a:solidFill>
            </a:endParaRPr>
          </a:p>
        </p:txBody>
      </p:sp>
      <p:sp>
        <p:nvSpPr>
          <p:cNvPr id="24587" name="Text Box 11"/>
          <p:cNvSpPr txBox="1">
            <a:spLocks noChangeArrowheads="1"/>
          </p:cNvSpPr>
          <p:nvPr/>
        </p:nvSpPr>
        <p:spPr bwMode="auto">
          <a:xfrm>
            <a:off x="704850" y="4126482"/>
            <a:ext cx="785513" cy="3659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solidFill>
                  <a:srgbClr val="990000"/>
                </a:solidFill>
                <a:latin typeface="Calibri" pitchFamily="34" charset="0"/>
                <a:ea typeface="msgothic" charset="0"/>
                <a:cs typeface="msgothic" charset="0"/>
              </a:rPr>
              <a:t>strong</a:t>
            </a:r>
          </a:p>
        </p:txBody>
      </p:sp>
      <p:sp>
        <p:nvSpPr>
          <p:cNvPr id="24588" name="Line 12"/>
          <p:cNvSpPr>
            <a:spLocks noChangeShapeType="1"/>
          </p:cNvSpPr>
          <p:nvPr/>
        </p:nvSpPr>
        <p:spPr bwMode="auto">
          <a:xfrm flipH="1">
            <a:off x="1520825" y="4340794"/>
            <a:ext cx="917575" cy="1588"/>
          </a:xfrm>
          <a:prstGeom prst="line">
            <a:avLst/>
          </a:prstGeom>
          <a:noFill/>
          <a:ln w="25560">
            <a:solidFill>
              <a:srgbClr val="990000"/>
            </a:solidFill>
            <a:miter lim="800000"/>
            <a:headEnd type="triangle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589" name="Text Box 13"/>
          <p:cNvSpPr txBox="1">
            <a:spLocks noChangeArrowheads="1"/>
          </p:cNvSpPr>
          <p:nvPr/>
        </p:nvSpPr>
        <p:spPr bwMode="auto">
          <a:xfrm>
            <a:off x="704850" y="3584615"/>
            <a:ext cx="785513" cy="3659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solidFill>
                  <a:srgbClr val="990000"/>
                </a:solidFill>
                <a:latin typeface="Calibri" pitchFamily="34" charset="0"/>
                <a:ea typeface="msgothic" charset="0"/>
                <a:cs typeface="msgothic" charset="0"/>
              </a:rPr>
              <a:t>strong</a:t>
            </a:r>
          </a:p>
        </p:txBody>
      </p:sp>
      <p:sp>
        <p:nvSpPr>
          <p:cNvPr id="24590" name="Line 14"/>
          <p:cNvSpPr>
            <a:spLocks noChangeShapeType="1"/>
          </p:cNvSpPr>
          <p:nvPr/>
        </p:nvSpPr>
        <p:spPr bwMode="auto">
          <a:xfrm flipH="1">
            <a:off x="1520825" y="3767668"/>
            <a:ext cx="917575" cy="1588"/>
          </a:xfrm>
          <a:prstGeom prst="line">
            <a:avLst/>
          </a:prstGeom>
          <a:noFill/>
          <a:ln w="25560">
            <a:solidFill>
              <a:srgbClr val="990000"/>
            </a:solidFill>
            <a:miter lim="800000"/>
            <a:headEnd type="triangle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83" grpId="0"/>
      <p:bldP spid="24584" grpId="0" animBg="1"/>
      <p:bldP spid="24585" grpId="0"/>
      <p:bldP spid="24586" grpId="0" animBg="1"/>
      <p:bldP spid="24587" grpId="0"/>
      <p:bldP spid="24588" grpId="0" animBg="1"/>
      <p:bldP spid="24589" grpId="0"/>
      <p:bldP spid="24590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79412" y="436562"/>
            <a:ext cx="8716962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Linker’s Symbol Rules</a:t>
            </a:r>
          </a:p>
        </p:txBody>
      </p:sp>
      <p:sp>
        <p:nvSpPr>
          <p:cNvPr id="2560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81000" y="1371600"/>
            <a:ext cx="8307387" cy="5224462"/>
          </a:xfrm>
          <a:ln/>
        </p:spPr>
        <p:txBody>
          <a:bodyPr/>
          <a:lstStyle/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Rule </a:t>
            </a:r>
            <a:r>
              <a:rPr lang="en-GB" dirty="0" smtClean="0"/>
              <a:t>1: Multiple strong symbols are not allowed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Each </a:t>
            </a:r>
            <a:r>
              <a:rPr lang="en-GB" dirty="0"/>
              <a:t>item can be defined only </a:t>
            </a:r>
            <a:r>
              <a:rPr lang="en-GB" dirty="0" smtClean="0"/>
              <a:t>once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Otherwise: Linker error</a:t>
            </a:r>
            <a:endParaRPr lang="en-GB" dirty="0"/>
          </a:p>
          <a:p>
            <a:pPr>
              <a:buFont typeface="Wingdings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Rule </a:t>
            </a:r>
            <a:r>
              <a:rPr lang="en-GB" dirty="0" smtClean="0"/>
              <a:t>2: Given a strong symbol and multiple weak symbol, choose the strong symbol</a:t>
            </a:r>
            <a:endParaRPr lang="en-GB" dirty="0"/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R</a:t>
            </a:r>
            <a:r>
              <a:rPr lang="en-GB" dirty="0" smtClean="0"/>
              <a:t>eferences </a:t>
            </a:r>
            <a:r>
              <a:rPr lang="en-GB" dirty="0"/>
              <a:t>to the weak symbol resolve to the strong </a:t>
            </a:r>
            <a:r>
              <a:rPr lang="en-GB" dirty="0" smtClean="0"/>
              <a:t>symbol</a:t>
            </a:r>
            <a:endParaRPr lang="en-GB" dirty="0"/>
          </a:p>
          <a:p>
            <a:pPr>
              <a:buFont typeface="Wingdings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Rule </a:t>
            </a:r>
            <a:r>
              <a:rPr lang="en-GB" dirty="0" smtClean="0"/>
              <a:t>3: </a:t>
            </a:r>
            <a:r>
              <a:rPr lang="en-GB" dirty="0"/>
              <a:t>If there are multiple weak symbols, </a:t>
            </a:r>
            <a:r>
              <a:rPr lang="en-GB" dirty="0" smtClean="0"/>
              <a:t>pick </a:t>
            </a:r>
            <a:r>
              <a:rPr lang="en-GB" dirty="0"/>
              <a:t>an arbitrary </a:t>
            </a:r>
            <a:r>
              <a:rPr lang="en-GB" dirty="0" smtClean="0"/>
              <a:t>one</a:t>
            </a:r>
            <a:endParaRPr lang="en-GB" dirty="0"/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Can override this with </a:t>
            </a:r>
            <a:r>
              <a:rPr lang="en-GB" b="1" dirty="0" err="1">
                <a:latin typeface="Courier New" pitchFamily="49" charset="0"/>
              </a:rPr>
              <a:t>gcc</a:t>
            </a:r>
            <a:r>
              <a:rPr lang="en-GB" b="1" dirty="0">
                <a:latin typeface="Courier New" pitchFamily="49" charset="0"/>
              </a:rPr>
              <a:t> –</a:t>
            </a:r>
            <a:r>
              <a:rPr lang="en-GB" b="1" dirty="0" err="1">
                <a:latin typeface="Courier New" pitchFamily="49" charset="0"/>
              </a:rPr>
              <a:t>fno</a:t>
            </a:r>
            <a:r>
              <a:rPr lang="en-GB" b="1" dirty="0">
                <a:latin typeface="Courier New" pitchFamily="49" charset="0"/>
              </a:rPr>
              <a:t>-common</a:t>
            </a:r>
          </a:p>
          <a:p>
            <a:pPr>
              <a:buFont typeface="Wingdings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	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 bwMode="auto">
          <a:xfrm>
            <a:off x="0" y="3962400"/>
            <a:ext cx="9144000" cy="1103841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24" name="Rectangle 23"/>
          <p:cNvSpPr/>
          <p:nvPr/>
        </p:nvSpPr>
        <p:spPr bwMode="auto">
          <a:xfrm>
            <a:off x="0" y="1879599"/>
            <a:ext cx="9144000" cy="109855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26625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27038" y="284162"/>
            <a:ext cx="8716962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Linker Puzzles</a:t>
            </a:r>
          </a:p>
        </p:txBody>
      </p:sp>
      <p:sp>
        <p:nvSpPr>
          <p:cNvPr id="26626" name="Text Box 2"/>
          <p:cNvSpPr txBox="1">
            <a:spLocks noChangeArrowheads="1"/>
          </p:cNvSpPr>
          <p:nvPr/>
        </p:nvSpPr>
        <p:spPr bwMode="auto">
          <a:xfrm>
            <a:off x="533400" y="2165350"/>
            <a:ext cx="1045777" cy="557461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int x;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p1() {}</a:t>
            </a:r>
          </a:p>
        </p:txBody>
      </p:sp>
      <p:sp>
        <p:nvSpPr>
          <p:cNvPr id="26627" name="Text Box 3"/>
          <p:cNvSpPr txBox="1">
            <a:spLocks noChangeArrowheads="1"/>
          </p:cNvSpPr>
          <p:nvPr/>
        </p:nvSpPr>
        <p:spPr bwMode="auto">
          <a:xfrm>
            <a:off x="1983961" y="2165350"/>
            <a:ext cx="1045777" cy="557461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int x;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p2() {}</a:t>
            </a:r>
          </a:p>
        </p:txBody>
      </p:sp>
      <p:sp>
        <p:nvSpPr>
          <p:cNvPr id="26628" name="Text Box 4"/>
          <p:cNvSpPr txBox="1">
            <a:spLocks noChangeArrowheads="1"/>
          </p:cNvSpPr>
          <p:nvPr/>
        </p:nvSpPr>
        <p:spPr bwMode="auto">
          <a:xfrm>
            <a:off x="533400" y="3079750"/>
            <a:ext cx="1045777" cy="788935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int x;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int y;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p1() {}</a:t>
            </a:r>
          </a:p>
        </p:txBody>
      </p:sp>
      <p:sp>
        <p:nvSpPr>
          <p:cNvPr id="26629" name="Text Box 5"/>
          <p:cNvSpPr txBox="1">
            <a:spLocks noChangeArrowheads="1"/>
          </p:cNvSpPr>
          <p:nvPr/>
        </p:nvSpPr>
        <p:spPr bwMode="auto">
          <a:xfrm>
            <a:off x="1983961" y="3079750"/>
            <a:ext cx="1292639" cy="557461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double x;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p2() {}</a:t>
            </a:r>
          </a:p>
        </p:txBody>
      </p:sp>
      <p:sp>
        <p:nvSpPr>
          <p:cNvPr id="26630" name="Text Box 6"/>
          <p:cNvSpPr txBox="1">
            <a:spLocks noChangeArrowheads="1"/>
          </p:cNvSpPr>
          <p:nvPr/>
        </p:nvSpPr>
        <p:spPr bwMode="auto">
          <a:xfrm>
            <a:off x="533400" y="4129088"/>
            <a:ext cx="1169208" cy="788935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int x=7;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int y=5;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p1() {}</a:t>
            </a:r>
          </a:p>
        </p:txBody>
      </p:sp>
      <p:sp>
        <p:nvSpPr>
          <p:cNvPr id="26631" name="Text Box 7"/>
          <p:cNvSpPr txBox="1">
            <a:spLocks noChangeArrowheads="1"/>
          </p:cNvSpPr>
          <p:nvPr/>
        </p:nvSpPr>
        <p:spPr bwMode="auto">
          <a:xfrm>
            <a:off x="1983961" y="4129088"/>
            <a:ext cx="1292639" cy="557461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double x;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p2() {}</a:t>
            </a:r>
          </a:p>
        </p:txBody>
      </p:sp>
      <p:sp>
        <p:nvSpPr>
          <p:cNvPr id="26632" name="Text Box 8"/>
          <p:cNvSpPr txBox="1">
            <a:spLocks noChangeArrowheads="1"/>
          </p:cNvSpPr>
          <p:nvPr/>
        </p:nvSpPr>
        <p:spPr bwMode="auto">
          <a:xfrm>
            <a:off x="533400" y="5195888"/>
            <a:ext cx="1169208" cy="557461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int x=7;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p1() {}</a:t>
            </a:r>
          </a:p>
        </p:txBody>
      </p:sp>
      <p:sp>
        <p:nvSpPr>
          <p:cNvPr id="26633" name="Text Box 9"/>
          <p:cNvSpPr txBox="1">
            <a:spLocks noChangeArrowheads="1"/>
          </p:cNvSpPr>
          <p:nvPr/>
        </p:nvSpPr>
        <p:spPr bwMode="auto">
          <a:xfrm>
            <a:off x="1983961" y="5195888"/>
            <a:ext cx="1045777" cy="557461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int x;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p2() {}</a:t>
            </a:r>
          </a:p>
        </p:txBody>
      </p:sp>
      <p:sp>
        <p:nvSpPr>
          <p:cNvPr id="26634" name="Text Box 10"/>
          <p:cNvSpPr txBox="1">
            <a:spLocks noChangeArrowheads="1"/>
          </p:cNvSpPr>
          <p:nvPr/>
        </p:nvSpPr>
        <p:spPr bwMode="auto">
          <a:xfrm>
            <a:off x="533400" y="1174750"/>
            <a:ext cx="1045777" cy="557461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int x;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p1() {}</a:t>
            </a:r>
          </a:p>
        </p:txBody>
      </p:sp>
      <p:sp>
        <p:nvSpPr>
          <p:cNvPr id="26635" name="Text Box 11"/>
          <p:cNvSpPr txBox="1">
            <a:spLocks noChangeArrowheads="1"/>
          </p:cNvSpPr>
          <p:nvPr/>
        </p:nvSpPr>
        <p:spPr bwMode="auto">
          <a:xfrm>
            <a:off x="1983961" y="1174750"/>
            <a:ext cx="1045777" cy="557461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600" b="1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p1() {}</a:t>
            </a:r>
          </a:p>
        </p:txBody>
      </p:sp>
      <p:sp>
        <p:nvSpPr>
          <p:cNvPr id="26636" name="Text Box 12"/>
          <p:cNvSpPr txBox="1">
            <a:spLocks noChangeArrowheads="1"/>
          </p:cNvSpPr>
          <p:nvPr/>
        </p:nvSpPr>
        <p:spPr bwMode="auto">
          <a:xfrm>
            <a:off x="3819525" y="1304925"/>
            <a:ext cx="4047431" cy="3659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dirty="0">
                <a:latin typeface="Calibri" pitchFamily="34" charset="0"/>
                <a:ea typeface="msgothic" charset="0"/>
                <a:cs typeface="msgothic" charset="0"/>
              </a:rPr>
              <a:t>Link time error: two strong symbols (</a:t>
            </a:r>
            <a:r>
              <a:rPr lang="en-GB" sz="1800" dirty="0">
                <a:latin typeface="Courier New" pitchFamily="49" charset="0"/>
                <a:ea typeface="msgothic" charset="0"/>
                <a:cs typeface="msgothic" charset="0"/>
              </a:rPr>
              <a:t>p1</a:t>
            </a:r>
            <a:r>
              <a:rPr lang="en-GB" sz="1800" b="0" dirty="0">
                <a:latin typeface="Calibri" pitchFamily="34" charset="0"/>
                <a:ea typeface="msgothic" charset="0"/>
                <a:cs typeface="msgothic" charset="0"/>
              </a:rPr>
              <a:t>)</a:t>
            </a:r>
          </a:p>
        </p:txBody>
      </p:sp>
      <p:sp>
        <p:nvSpPr>
          <p:cNvPr id="26637" name="Text Box 13"/>
          <p:cNvSpPr txBox="1">
            <a:spLocks noChangeArrowheads="1"/>
          </p:cNvSpPr>
          <p:nvPr/>
        </p:nvSpPr>
        <p:spPr bwMode="auto">
          <a:xfrm>
            <a:off x="3794125" y="2159000"/>
            <a:ext cx="4397079" cy="63748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dirty="0">
                <a:latin typeface="Calibri" pitchFamily="34" charset="0"/>
                <a:ea typeface="msgothic" charset="0"/>
                <a:cs typeface="msgothic" charset="0"/>
              </a:rPr>
              <a:t>References to  </a:t>
            </a:r>
            <a:r>
              <a:rPr lang="en-GB" sz="1800" dirty="0">
                <a:latin typeface="Courier New" pitchFamily="49" charset="0"/>
                <a:ea typeface="msgothic" charset="0"/>
                <a:cs typeface="msgothic" charset="0"/>
              </a:rPr>
              <a:t>x</a:t>
            </a:r>
            <a:r>
              <a:rPr lang="en-GB" sz="1800" b="0" dirty="0">
                <a:latin typeface="Calibri" pitchFamily="34" charset="0"/>
                <a:ea typeface="msgothic" charset="0"/>
                <a:cs typeface="msgothic" charset="0"/>
              </a:rPr>
              <a:t> will refer to the same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dirty="0">
                <a:latin typeface="Calibri" pitchFamily="34" charset="0"/>
                <a:ea typeface="msgothic" charset="0"/>
                <a:cs typeface="msgothic" charset="0"/>
              </a:rPr>
              <a:t>uninitialized int. Is this what you really want?</a:t>
            </a:r>
          </a:p>
        </p:txBody>
      </p:sp>
      <p:sp>
        <p:nvSpPr>
          <p:cNvPr id="26638" name="Text Box 14"/>
          <p:cNvSpPr txBox="1">
            <a:spLocks noChangeArrowheads="1"/>
          </p:cNvSpPr>
          <p:nvPr/>
        </p:nvSpPr>
        <p:spPr bwMode="auto">
          <a:xfrm>
            <a:off x="3824287" y="3194050"/>
            <a:ext cx="3611671" cy="63748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dirty="0">
                <a:latin typeface="Calibri" pitchFamily="34" charset="0"/>
                <a:ea typeface="msgothic" charset="0"/>
                <a:cs typeface="msgothic" charset="0"/>
              </a:rPr>
              <a:t>Writes to </a:t>
            </a:r>
            <a:r>
              <a:rPr lang="en-GB" sz="1800" dirty="0">
                <a:latin typeface="Courier New" pitchFamily="49" charset="0"/>
                <a:ea typeface="msgothic" charset="0"/>
                <a:cs typeface="msgothic" charset="0"/>
              </a:rPr>
              <a:t>x</a:t>
            </a:r>
            <a:r>
              <a:rPr lang="en-GB" sz="1800" b="0" dirty="0">
                <a:latin typeface="Calibri" pitchFamily="34" charset="0"/>
                <a:ea typeface="msgothic" charset="0"/>
                <a:cs typeface="msgothic" charset="0"/>
              </a:rPr>
              <a:t> in </a:t>
            </a:r>
            <a:r>
              <a:rPr lang="en-GB" sz="1800" dirty="0">
                <a:latin typeface="Courier New" pitchFamily="49" charset="0"/>
                <a:ea typeface="msgothic" charset="0"/>
                <a:cs typeface="msgothic" charset="0"/>
              </a:rPr>
              <a:t>p2</a:t>
            </a:r>
            <a:r>
              <a:rPr lang="en-GB" sz="1800" b="0" dirty="0">
                <a:latin typeface="Calibri" pitchFamily="34" charset="0"/>
                <a:ea typeface="msgothic" charset="0"/>
                <a:cs typeface="msgothic" charset="0"/>
              </a:rPr>
              <a:t> might overwrite </a:t>
            </a:r>
            <a:r>
              <a:rPr lang="en-GB" sz="1800" dirty="0">
                <a:latin typeface="Courier New" pitchFamily="49" charset="0"/>
                <a:ea typeface="msgothic" charset="0"/>
                <a:cs typeface="msgothic" charset="0"/>
              </a:rPr>
              <a:t>y</a:t>
            </a:r>
            <a:r>
              <a:rPr lang="en-GB" sz="1800" b="0" dirty="0">
                <a:latin typeface="Calibri" pitchFamily="34" charset="0"/>
                <a:ea typeface="msgothic" charset="0"/>
                <a:cs typeface="msgothic" charset="0"/>
              </a:rPr>
              <a:t>!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dirty="0">
                <a:latin typeface="Calibri" pitchFamily="34" charset="0"/>
                <a:ea typeface="msgothic" charset="0"/>
                <a:cs typeface="msgothic" charset="0"/>
              </a:rPr>
              <a:t>Evil!</a:t>
            </a:r>
          </a:p>
        </p:txBody>
      </p:sp>
      <p:sp>
        <p:nvSpPr>
          <p:cNvPr id="26639" name="Text Box 15"/>
          <p:cNvSpPr txBox="1">
            <a:spLocks noChangeArrowheads="1"/>
          </p:cNvSpPr>
          <p:nvPr/>
        </p:nvSpPr>
        <p:spPr bwMode="auto">
          <a:xfrm>
            <a:off x="3829050" y="4140200"/>
            <a:ext cx="3477532" cy="63748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dirty="0">
                <a:latin typeface="Calibri" pitchFamily="34" charset="0"/>
                <a:ea typeface="msgothic" charset="0"/>
                <a:cs typeface="msgothic" charset="0"/>
              </a:rPr>
              <a:t>Writes to </a:t>
            </a:r>
            <a:r>
              <a:rPr lang="en-GB" sz="1800" dirty="0">
                <a:latin typeface="Courier New" pitchFamily="49" charset="0"/>
                <a:ea typeface="msgothic" charset="0"/>
                <a:cs typeface="msgothic" charset="0"/>
              </a:rPr>
              <a:t>x</a:t>
            </a:r>
            <a:r>
              <a:rPr lang="en-GB" sz="1800" b="0" dirty="0">
                <a:latin typeface="Calibri" pitchFamily="34" charset="0"/>
                <a:ea typeface="msgothic" charset="0"/>
                <a:cs typeface="msgothic" charset="0"/>
              </a:rPr>
              <a:t> in </a:t>
            </a:r>
            <a:r>
              <a:rPr lang="en-GB" sz="1800" dirty="0" smtClean="0">
                <a:latin typeface="Courier New" pitchFamily="49" charset="0"/>
                <a:ea typeface="msgothic" charset="0"/>
                <a:cs typeface="msgothic" charset="0"/>
              </a:rPr>
              <a:t>p2</a:t>
            </a:r>
            <a:r>
              <a:rPr lang="en-GB" sz="1800" b="0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1800" b="0" dirty="0" smtClean="0">
                <a:latin typeface="Calibri" pitchFamily="34" charset="0"/>
                <a:ea typeface="msgothic" charset="0"/>
                <a:cs typeface="msgothic" charset="0"/>
              </a:rPr>
              <a:t>will </a:t>
            </a:r>
            <a:r>
              <a:rPr lang="en-GB" sz="1800" b="0" dirty="0">
                <a:latin typeface="Calibri" pitchFamily="34" charset="0"/>
                <a:ea typeface="msgothic" charset="0"/>
                <a:cs typeface="msgothic" charset="0"/>
              </a:rPr>
              <a:t>overwrite </a:t>
            </a:r>
            <a:r>
              <a:rPr lang="en-GB" sz="1800" dirty="0">
                <a:latin typeface="Courier New" pitchFamily="49" charset="0"/>
                <a:ea typeface="msgothic" charset="0"/>
                <a:cs typeface="msgothic" charset="0"/>
              </a:rPr>
              <a:t>y</a:t>
            </a:r>
            <a:r>
              <a:rPr lang="en-GB" sz="1800" b="0" dirty="0">
                <a:latin typeface="Calibri" pitchFamily="34" charset="0"/>
                <a:ea typeface="msgothic" charset="0"/>
                <a:cs typeface="msgothic" charset="0"/>
              </a:rPr>
              <a:t>!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dirty="0">
                <a:latin typeface="Calibri" pitchFamily="34" charset="0"/>
                <a:ea typeface="msgothic" charset="0"/>
                <a:cs typeface="msgothic" charset="0"/>
              </a:rPr>
              <a:t>Nasty! </a:t>
            </a:r>
          </a:p>
        </p:txBody>
      </p:sp>
      <p:sp>
        <p:nvSpPr>
          <p:cNvPr id="26641" name="Text Box 17"/>
          <p:cNvSpPr txBox="1">
            <a:spLocks noChangeArrowheads="1"/>
          </p:cNvSpPr>
          <p:nvPr/>
        </p:nvSpPr>
        <p:spPr bwMode="auto">
          <a:xfrm>
            <a:off x="440266" y="6051550"/>
            <a:ext cx="7813014" cy="63748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alibri" pitchFamily="34" charset="0"/>
                <a:ea typeface="msgothic" charset="0"/>
                <a:cs typeface="msgothic" charset="0"/>
              </a:rPr>
              <a:t>Nightmare scenario: two identical weak </a:t>
            </a:r>
            <a:r>
              <a:rPr lang="en-GB" sz="1800" b="1" dirty="0" err="1">
                <a:latin typeface="Calibri" pitchFamily="34" charset="0"/>
                <a:ea typeface="msgothic" charset="0"/>
                <a:cs typeface="msgothic" charset="0"/>
              </a:rPr>
              <a:t>structs</a:t>
            </a:r>
            <a:r>
              <a:rPr lang="en-GB" sz="1800" b="1" dirty="0">
                <a:latin typeface="Calibri" pitchFamily="34" charset="0"/>
                <a:ea typeface="msgothic" charset="0"/>
                <a:cs typeface="msgothic" charset="0"/>
              </a:rPr>
              <a:t>, compiled by different compilers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alibri" pitchFamily="34" charset="0"/>
                <a:ea typeface="msgothic" charset="0"/>
                <a:cs typeface="msgothic" charset="0"/>
              </a:rPr>
              <a:t>with different alignment rules. </a:t>
            </a:r>
          </a:p>
        </p:txBody>
      </p:sp>
      <p:sp>
        <p:nvSpPr>
          <p:cNvPr id="26642" name="Text Box 18"/>
          <p:cNvSpPr txBox="1">
            <a:spLocks noChangeArrowheads="1"/>
          </p:cNvSpPr>
          <p:nvPr/>
        </p:nvSpPr>
        <p:spPr bwMode="auto">
          <a:xfrm>
            <a:off x="3824287" y="5159375"/>
            <a:ext cx="4654008" cy="63748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dirty="0">
                <a:latin typeface="Calibri" pitchFamily="34" charset="0"/>
                <a:ea typeface="msgothic" charset="0"/>
                <a:cs typeface="msgothic" charset="0"/>
              </a:rPr>
              <a:t>References to </a:t>
            </a:r>
            <a:r>
              <a:rPr lang="en-GB" sz="1800" dirty="0">
                <a:latin typeface="Courier New" pitchFamily="49" charset="0"/>
                <a:ea typeface="msgothic" charset="0"/>
                <a:cs typeface="msgothic" charset="0"/>
              </a:rPr>
              <a:t>x</a:t>
            </a:r>
            <a:r>
              <a:rPr lang="en-GB" sz="1800" b="0" dirty="0">
                <a:latin typeface="Calibri" pitchFamily="34" charset="0"/>
                <a:ea typeface="msgothic" charset="0"/>
                <a:cs typeface="msgothic" charset="0"/>
              </a:rPr>
              <a:t> will refer to the same initialized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dirty="0">
                <a:latin typeface="Calibri" pitchFamily="34" charset="0"/>
                <a:ea typeface="msgothic" charset="0"/>
                <a:cs typeface="msgothic" charset="0"/>
              </a:rPr>
              <a:t>variable.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4" grpId="0" animBg="1"/>
      <p:bldP spid="26626" grpId="0" animBg="1"/>
      <p:bldP spid="26627" grpId="0" animBg="1"/>
      <p:bldP spid="26628" grpId="0" animBg="1"/>
      <p:bldP spid="26629" grpId="0" animBg="1"/>
      <p:bldP spid="26630" grpId="0" animBg="1"/>
      <p:bldP spid="26631" grpId="0" animBg="1"/>
      <p:bldP spid="26632" grpId="0" animBg="1"/>
      <p:bldP spid="26633" grpId="0" animBg="1"/>
      <p:bldP spid="26636" grpId="0"/>
      <p:bldP spid="26637" grpId="0"/>
      <p:bldP spid="26638" grpId="0"/>
      <p:bldP spid="26639" grpId="0"/>
      <p:bldP spid="26641" grpId="0"/>
      <p:bldP spid="26642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735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Role of .h Files</a:t>
            </a:r>
            <a:endParaRPr lang="en-US" dirty="0"/>
          </a:p>
        </p:txBody>
      </p:sp>
      <p:sp>
        <p:nvSpPr>
          <p:cNvPr id="201731" name="Rectangle 3"/>
          <p:cNvSpPr>
            <a:spLocks noChangeArrowheads="1"/>
          </p:cNvSpPr>
          <p:nvPr/>
        </p:nvSpPr>
        <p:spPr bwMode="auto">
          <a:xfrm>
            <a:off x="825500" y="1624013"/>
            <a:ext cx="2803973" cy="1477328"/>
          </a:xfrm>
          <a:prstGeom prst="rect">
            <a:avLst/>
          </a:prstGeom>
          <a:solidFill>
            <a:srgbClr val="F7F5C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 dirty="0" smtClean="0">
                <a:latin typeface="Courier New"/>
                <a:cs typeface="Courier New"/>
              </a:rPr>
              <a:t>#include "</a:t>
            </a:r>
            <a:r>
              <a:rPr lang="en-US" sz="1800" dirty="0" err="1" smtClean="0">
                <a:latin typeface="Courier New"/>
                <a:cs typeface="Courier New"/>
              </a:rPr>
              <a:t>global.h</a:t>
            </a:r>
            <a:r>
              <a:rPr lang="en-US" sz="1800" dirty="0" smtClean="0">
                <a:latin typeface="Courier New"/>
                <a:cs typeface="Courier New"/>
              </a:rPr>
              <a:t>"</a:t>
            </a:r>
          </a:p>
          <a:p>
            <a:endParaRPr lang="en-US" sz="1800" dirty="0" smtClean="0">
              <a:latin typeface="Courier New"/>
              <a:cs typeface="Courier New"/>
            </a:endParaRPr>
          </a:p>
          <a:p>
            <a:r>
              <a:rPr lang="en-US" sz="1800" dirty="0" err="1" smtClean="0">
                <a:latin typeface="Courier New"/>
                <a:cs typeface="Courier New"/>
              </a:rPr>
              <a:t>int</a:t>
            </a:r>
            <a:r>
              <a:rPr lang="en-US" sz="1800" dirty="0" smtClean="0">
                <a:latin typeface="Courier New"/>
                <a:cs typeface="Courier New"/>
              </a:rPr>
              <a:t> f() {</a:t>
            </a:r>
          </a:p>
          <a:p>
            <a:r>
              <a:rPr lang="en-US" sz="1800" dirty="0" smtClean="0">
                <a:latin typeface="Courier New"/>
                <a:cs typeface="Courier New"/>
              </a:rPr>
              <a:t>  return g+1;</a:t>
            </a:r>
          </a:p>
          <a:p>
            <a:r>
              <a:rPr lang="en-US" sz="1800" dirty="0" smtClean="0">
                <a:latin typeface="Courier New"/>
                <a:cs typeface="Courier New"/>
              </a:rPr>
              <a:t>}</a:t>
            </a:r>
          </a:p>
        </p:txBody>
      </p:sp>
      <p:sp>
        <p:nvSpPr>
          <p:cNvPr id="201732" name="Rectangle 4"/>
          <p:cNvSpPr>
            <a:spLocks noChangeArrowheads="1"/>
          </p:cNvSpPr>
          <p:nvPr/>
        </p:nvSpPr>
        <p:spPr bwMode="auto">
          <a:xfrm>
            <a:off x="762000" y="1143000"/>
            <a:ext cx="922047" cy="461665"/>
          </a:xfrm>
          <a:prstGeom prst="rect">
            <a:avLst/>
          </a:prstGeom>
          <a:noFill/>
          <a:ln w="31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dirty="0" smtClean="0">
                <a:solidFill>
                  <a:srgbClr val="000000"/>
                </a:solidFill>
                <a:latin typeface="Courier New"/>
                <a:cs typeface="Courier New"/>
              </a:rPr>
              <a:t>c1.c</a:t>
            </a:r>
            <a:endParaRPr lang="en-US" dirty="0">
              <a:solidFill>
                <a:srgbClr val="000000"/>
              </a:solidFill>
              <a:latin typeface="Courier New"/>
              <a:cs typeface="Courier New"/>
            </a:endParaRPr>
          </a:p>
        </p:txBody>
      </p:sp>
      <p:sp>
        <p:nvSpPr>
          <p:cNvPr id="201733" name="Rectangle 5"/>
          <p:cNvSpPr>
            <a:spLocks noChangeArrowheads="1"/>
          </p:cNvSpPr>
          <p:nvPr/>
        </p:nvSpPr>
        <p:spPr bwMode="auto">
          <a:xfrm>
            <a:off x="4572000" y="912167"/>
            <a:ext cx="1659429" cy="461665"/>
          </a:xfrm>
          <a:prstGeom prst="rect">
            <a:avLst/>
          </a:prstGeom>
          <a:noFill/>
          <a:ln w="31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dirty="0" err="1" smtClean="0">
                <a:solidFill>
                  <a:srgbClr val="000000"/>
                </a:solidFill>
                <a:latin typeface="Courier New"/>
                <a:cs typeface="Courier New"/>
              </a:rPr>
              <a:t>global.h</a:t>
            </a:r>
            <a:endParaRPr lang="en-US" dirty="0">
              <a:solidFill>
                <a:srgbClr val="000000"/>
              </a:solidFill>
              <a:latin typeface="Courier New"/>
              <a:cs typeface="Courier New"/>
            </a:endParaRPr>
          </a:p>
        </p:txBody>
      </p:sp>
      <p:sp>
        <p:nvSpPr>
          <p:cNvPr id="201734" name="Rectangle 6"/>
          <p:cNvSpPr>
            <a:spLocks noChangeArrowheads="1"/>
          </p:cNvSpPr>
          <p:nvPr/>
        </p:nvSpPr>
        <p:spPr bwMode="auto">
          <a:xfrm>
            <a:off x="4648200" y="1393180"/>
            <a:ext cx="2941831" cy="2031325"/>
          </a:xfrm>
          <a:prstGeom prst="rect">
            <a:avLst/>
          </a:prstGeom>
          <a:solidFill>
            <a:srgbClr val="DBF2DA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 dirty="0" smtClean="0">
                <a:latin typeface="Courier New"/>
                <a:cs typeface="Courier New"/>
              </a:rPr>
              <a:t>#</a:t>
            </a:r>
            <a:r>
              <a:rPr lang="en-US" sz="1800" dirty="0" err="1" smtClean="0">
                <a:latin typeface="Courier New"/>
                <a:cs typeface="Courier New"/>
              </a:rPr>
              <a:t>ifdef</a:t>
            </a:r>
            <a:r>
              <a:rPr lang="en-US" sz="1800" dirty="0" smtClean="0">
                <a:latin typeface="Courier New"/>
                <a:cs typeface="Courier New"/>
              </a:rPr>
              <a:t> INITIALIZE</a:t>
            </a:r>
          </a:p>
          <a:p>
            <a:r>
              <a:rPr lang="en-US" sz="1800" dirty="0" err="1" smtClean="0">
                <a:latin typeface="Courier New"/>
                <a:cs typeface="Courier New"/>
              </a:rPr>
              <a:t>int</a:t>
            </a:r>
            <a:r>
              <a:rPr lang="en-US" sz="1800" dirty="0" smtClean="0">
                <a:latin typeface="Courier New"/>
                <a:cs typeface="Courier New"/>
              </a:rPr>
              <a:t> g = 23;</a:t>
            </a:r>
          </a:p>
          <a:p>
            <a:r>
              <a:rPr lang="en-US" sz="1800" dirty="0" smtClean="0">
                <a:latin typeface="Courier New"/>
                <a:cs typeface="Courier New"/>
              </a:rPr>
              <a:t>static </a:t>
            </a:r>
            <a:r>
              <a:rPr lang="en-US" sz="1800" dirty="0" err="1" smtClean="0">
                <a:latin typeface="Courier New"/>
                <a:cs typeface="Courier New"/>
              </a:rPr>
              <a:t>int</a:t>
            </a:r>
            <a:r>
              <a:rPr lang="en-US" sz="1800" dirty="0" smtClean="0">
                <a:latin typeface="Courier New"/>
                <a:cs typeface="Courier New"/>
              </a:rPr>
              <a:t> init = 1;</a:t>
            </a:r>
          </a:p>
          <a:p>
            <a:r>
              <a:rPr lang="en-US" sz="1800" dirty="0" smtClean="0">
                <a:latin typeface="Courier New"/>
                <a:cs typeface="Courier New"/>
              </a:rPr>
              <a:t>#else</a:t>
            </a:r>
          </a:p>
          <a:p>
            <a:r>
              <a:rPr lang="en-US" sz="1800" dirty="0" err="1" smtClean="0">
                <a:latin typeface="Courier New"/>
                <a:cs typeface="Courier New"/>
              </a:rPr>
              <a:t>int</a:t>
            </a:r>
            <a:r>
              <a:rPr lang="en-US" sz="1800" dirty="0" smtClean="0">
                <a:latin typeface="Courier New"/>
                <a:cs typeface="Courier New"/>
              </a:rPr>
              <a:t> g;</a:t>
            </a:r>
          </a:p>
          <a:p>
            <a:r>
              <a:rPr lang="en-US" sz="1800" dirty="0" smtClean="0">
                <a:latin typeface="Courier New"/>
                <a:cs typeface="Courier New"/>
              </a:rPr>
              <a:t>static </a:t>
            </a:r>
            <a:r>
              <a:rPr lang="en-US" sz="1800" dirty="0" err="1" smtClean="0">
                <a:latin typeface="Courier New"/>
                <a:cs typeface="Courier New"/>
              </a:rPr>
              <a:t>int</a:t>
            </a:r>
            <a:r>
              <a:rPr lang="en-US" sz="1800" dirty="0" smtClean="0">
                <a:latin typeface="Courier New"/>
                <a:cs typeface="Courier New"/>
              </a:rPr>
              <a:t> init = 0;</a:t>
            </a:r>
          </a:p>
          <a:p>
            <a:r>
              <a:rPr lang="en-US" sz="1800" dirty="0" smtClean="0">
                <a:latin typeface="Courier New"/>
                <a:cs typeface="Courier New"/>
              </a:rPr>
              <a:t>#</a:t>
            </a:r>
            <a:r>
              <a:rPr lang="en-US" sz="1800" dirty="0" err="1" smtClean="0">
                <a:latin typeface="Courier New"/>
                <a:cs typeface="Courier New"/>
              </a:rPr>
              <a:t>endif</a:t>
            </a:r>
            <a:endParaRPr lang="en-US" sz="1800" dirty="0" smtClean="0">
              <a:latin typeface="Courier New"/>
              <a:cs typeface="Courier New"/>
            </a:endParaRPr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825500" y="3757613"/>
            <a:ext cx="5285421" cy="2862322"/>
          </a:xfrm>
          <a:prstGeom prst="rect">
            <a:avLst/>
          </a:prstGeom>
          <a:solidFill>
            <a:srgbClr val="F7F5C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 dirty="0" smtClean="0">
                <a:latin typeface="Courier New"/>
                <a:cs typeface="Courier New"/>
              </a:rPr>
              <a:t>#include &lt;</a:t>
            </a:r>
            <a:r>
              <a:rPr lang="en-US" sz="1800" dirty="0" err="1" smtClean="0">
                <a:latin typeface="Courier New"/>
                <a:cs typeface="Courier New"/>
              </a:rPr>
              <a:t>stdio.h</a:t>
            </a:r>
            <a:r>
              <a:rPr lang="en-US" sz="1800" dirty="0" smtClean="0">
                <a:latin typeface="Courier New"/>
                <a:cs typeface="Courier New"/>
              </a:rPr>
              <a:t>&gt;</a:t>
            </a:r>
          </a:p>
          <a:p>
            <a:r>
              <a:rPr lang="en-US" sz="1800" dirty="0" smtClean="0">
                <a:latin typeface="Courier New"/>
                <a:cs typeface="Courier New"/>
              </a:rPr>
              <a:t>#include "</a:t>
            </a:r>
            <a:r>
              <a:rPr lang="en-US" sz="1800" dirty="0" err="1" smtClean="0">
                <a:latin typeface="Courier New"/>
                <a:cs typeface="Courier New"/>
              </a:rPr>
              <a:t>global.h</a:t>
            </a:r>
            <a:r>
              <a:rPr lang="en-US" sz="1800" dirty="0" smtClean="0">
                <a:latin typeface="Courier New"/>
                <a:cs typeface="Courier New"/>
              </a:rPr>
              <a:t>"</a:t>
            </a:r>
          </a:p>
          <a:p>
            <a:endParaRPr lang="en-US" sz="1800" dirty="0" smtClean="0">
              <a:latin typeface="Courier New"/>
              <a:cs typeface="Courier New"/>
            </a:endParaRPr>
          </a:p>
          <a:p>
            <a:r>
              <a:rPr lang="en-US" sz="1800" dirty="0" err="1" smtClean="0">
                <a:latin typeface="Courier New"/>
                <a:cs typeface="Courier New"/>
              </a:rPr>
              <a:t>int</a:t>
            </a:r>
            <a:r>
              <a:rPr lang="en-US" sz="1800" dirty="0" smtClean="0">
                <a:latin typeface="Courier New"/>
                <a:cs typeface="Courier New"/>
              </a:rPr>
              <a:t> main() {</a:t>
            </a:r>
          </a:p>
          <a:p>
            <a:r>
              <a:rPr lang="en-US" sz="1800" dirty="0" smtClean="0">
                <a:latin typeface="Courier New"/>
                <a:cs typeface="Courier New"/>
              </a:rPr>
              <a:t>  if (!init)</a:t>
            </a:r>
          </a:p>
          <a:p>
            <a:r>
              <a:rPr lang="en-US" sz="1800" dirty="0" smtClean="0">
                <a:latin typeface="Courier New"/>
                <a:cs typeface="Courier New"/>
              </a:rPr>
              <a:t>    g = 37;</a:t>
            </a:r>
          </a:p>
          <a:p>
            <a:r>
              <a:rPr lang="en-US" sz="1800" dirty="0" smtClean="0">
                <a:latin typeface="Courier New"/>
                <a:cs typeface="Courier New"/>
              </a:rPr>
              <a:t>  </a:t>
            </a:r>
            <a:r>
              <a:rPr lang="en-US" sz="1800" dirty="0" err="1" smtClean="0">
                <a:latin typeface="Courier New"/>
                <a:cs typeface="Courier New"/>
              </a:rPr>
              <a:t>int</a:t>
            </a:r>
            <a:r>
              <a:rPr lang="en-US" sz="1800" dirty="0" smtClean="0">
                <a:latin typeface="Courier New"/>
                <a:cs typeface="Courier New"/>
              </a:rPr>
              <a:t> t = f();</a:t>
            </a:r>
          </a:p>
          <a:p>
            <a:r>
              <a:rPr lang="en-US" sz="1800" dirty="0" smtClean="0">
                <a:latin typeface="Courier New"/>
                <a:cs typeface="Courier New"/>
              </a:rPr>
              <a:t>  </a:t>
            </a:r>
            <a:r>
              <a:rPr lang="en-US" sz="1800" dirty="0" err="1" smtClean="0">
                <a:latin typeface="Courier New"/>
                <a:cs typeface="Courier New"/>
              </a:rPr>
              <a:t>printf</a:t>
            </a:r>
            <a:r>
              <a:rPr lang="en-US" sz="1800" dirty="0" smtClean="0">
                <a:latin typeface="Courier New"/>
                <a:cs typeface="Courier New"/>
              </a:rPr>
              <a:t>("Calling f yields %d\n", t);</a:t>
            </a:r>
          </a:p>
          <a:p>
            <a:r>
              <a:rPr lang="en-US" sz="1800" dirty="0" smtClean="0">
                <a:latin typeface="Courier New"/>
                <a:cs typeface="Courier New"/>
              </a:rPr>
              <a:t>  return 0;</a:t>
            </a:r>
          </a:p>
          <a:p>
            <a:r>
              <a:rPr lang="en-US" sz="1800" dirty="0" smtClean="0">
                <a:latin typeface="Courier New"/>
                <a:cs typeface="Courier New"/>
              </a:rPr>
              <a:t>}</a:t>
            </a:r>
            <a:endParaRPr lang="en-US" sz="1800" dirty="0">
              <a:latin typeface="Courier New"/>
              <a:cs typeface="Courier New"/>
            </a:endParaRPr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762000" y="3276600"/>
            <a:ext cx="922047" cy="461665"/>
          </a:xfrm>
          <a:prstGeom prst="rect">
            <a:avLst/>
          </a:prstGeom>
          <a:noFill/>
          <a:ln w="31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dirty="0" smtClean="0">
                <a:solidFill>
                  <a:srgbClr val="000000"/>
                </a:solidFill>
                <a:latin typeface="Courier New"/>
                <a:cs typeface="Courier New"/>
              </a:rPr>
              <a:t>c2.c</a:t>
            </a:r>
            <a:endParaRPr lang="en-US" dirty="0">
              <a:solidFill>
                <a:srgbClr val="000000"/>
              </a:solidFill>
              <a:latin typeface="Courier New"/>
              <a:cs typeface="Courier New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735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Running Preprocessor</a:t>
            </a:r>
            <a:endParaRPr lang="en-US" dirty="0"/>
          </a:p>
        </p:txBody>
      </p:sp>
      <p:sp>
        <p:nvSpPr>
          <p:cNvPr id="201731" name="Rectangle 3"/>
          <p:cNvSpPr>
            <a:spLocks noChangeArrowheads="1"/>
          </p:cNvSpPr>
          <p:nvPr/>
        </p:nvSpPr>
        <p:spPr bwMode="auto">
          <a:xfrm>
            <a:off x="825500" y="1471613"/>
            <a:ext cx="2803973" cy="1477328"/>
          </a:xfrm>
          <a:prstGeom prst="rect">
            <a:avLst/>
          </a:prstGeom>
          <a:solidFill>
            <a:srgbClr val="F7F5C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 dirty="0" smtClean="0">
                <a:latin typeface="Courier New"/>
                <a:cs typeface="Courier New"/>
              </a:rPr>
              <a:t>#include "</a:t>
            </a:r>
            <a:r>
              <a:rPr lang="en-US" sz="1800" dirty="0" err="1" smtClean="0">
                <a:latin typeface="Courier New"/>
                <a:cs typeface="Courier New"/>
              </a:rPr>
              <a:t>global.h</a:t>
            </a:r>
            <a:r>
              <a:rPr lang="en-US" sz="1800" dirty="0" smtClean="0">
                <a:latin typeface="Courier New"/>
                <a:cs typeface="Courier New"/>
              </a:rPr>
              <a:t>"</a:t>
            </a:r>
          </a:p>
          <a:p>
            <a:endParaRPr lang="en-US" sz="1800" dirty="0" smtClean="0">
              <a:latin typeface="Courier New"/>
              <a:cs typeface="Courier New"/>
            </a:endParaRPr>
          </a:p>
          <a:p>
            <a:r>
              <a:rPr lang="en-US" sz="1800" dirty="0" err="1" smtClean="0">
                <a:latin typeface="Courier New"/>
                <a:cs typeface="Courier New"/>
              </a:rPr>
              <a:t>int</a:t>
            </a:r>
            <a:r>
              <a:rPr lang="en-US" sz="1800" dirty="0" smtClean="0">
                <a:latin typeface="Courier New"/>
                <a:cs typeface="Courier New"/>
              </a:rPr>
              <a:t> f() {</a:t>
            </a:r>
          </a:p>
          <a:p>
            <a:r>
              <a:rPr lang="en-US" sz="1800" dirty="0" smtClean="0">
                <a:latin typeface="Courier New"/>
                <a:cs typeface="Courier New"/>
              </a:rPr>
              <a:t>  return g+1;</a:t>
            </a:r>
          </a:p>
          <a:p>
            <a:r>
              <a:rPr lang="en-US" sz="1800" dirty="0" smtClean="0">
                <a:latin typeface="Courier New"/>
                <a:cs typeface="Courier New"/>
              </a:rPr>
              <a:t>}</a:t>
            </a:r>
          </a:p>
        </p:txBody>
      </p:sp>
      <p:sp>
        <p:nvSpPr>
          <p:cNvPr id="201732" name="Rectangle 4"/>
          <p:cNvSpPr>
            <a:spLocks noChangeArrowheads="1"/>
          </p:cNvSpPr>
          <p:nvPr/>
        </p:nvSpPr>
        <p:spPr bwMode="auto">
          <a:xfrm>
            <a:off x="762000" y="990600"/>
            <a:ext cx="922047" cy="461665"/>
          </a:xfrm>
          <a:prstGeom prst="rect">
            <a:avLst/>
          </a:prstGeom>
          <a:noFill/>
          <a:ln w="31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dirty="0" smtClean="0">
                <a:solidFill>
                  <a:srgbClr val="000000"/>
                </a:solidFill>
                <a:latin typeface="Courier New"/>
                <a:cs typeface="Courier New"/>
              </a:rPr>
              <a:t>c1.c</a:t>
            </a:r>
            <a:endParaRPr lang="en-US" dirty="0">
              <a:solidFill>
                <a:srgbClr val="000000"/>
              </a:solidFill>
              <a:latin typeface="Courier New"/>
              <a:cs typeface="Courier New"/>
            </a:endParaRPr>
          </a:p>
        </p:txBody>
      </p:sp>
      <p:sp>
        <p:nvSpPr>
          <p:cNvPr id="201733" name="Rectangle 5"/>
          <p:cNvSpPr>
            <a:spLocks noChangeArrowheads="1"/>
          </p:cNvSpPr>
          <p:nvPr/>
        </p:nvSpPr>
        <p:spPr bwMode="auto">
          <a:xfrm>
            <a:off x="4572000" y="912167"/>
            <a:ext cx="1659429" cy="461665"/>
          </a:xfrm>
          <a:prstGeom prst="rect">
            <a:avLst/>
          </a:prstGeom>
          <a:noFill/>
          <a:ln w="31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dirty="0" err="1" smtClean="0">
                <a:solidFill>
                  <a:srgbClr val="000000"/>
                </a:solidFill>
                <a:latin typeface="Courier New"/>
                <a:cs typeface="Courier New"/>
              </a:rPr>
              <a:t>global.h</a:t>
            </a:r>
            <a:endParaRPr lang="en-US" dirty="0">
              <a:solidFill>
                <a:srgbClr val="000000"/>
              </a:solidFill>
              <a:latin typeface="Courier New"/>
              <a:cs typeface="Courier New"/>
            </a:endParaRPr>
          </a:p>
        </p:txBody>
      </p:sp>
      <p:sp>
        <p:nvSpPr>
          <p:cNvPr id="201734" name="Rectangle 6"/>
          <p:cNvSpPr>
            <a:spLocks noChangeArrowheads="1"/>
          </p:cNvSpPr>
          <p:nvPr/>
        </p:nvSpPr>
        <p:spPr bwMode="auto">
          <a:xfrm>
            <a:off x="4648200" y="1393180"/>
            <a:ext cx="2941831" cy="2031325"/>
          </a:xfrm>
          <a:prstGeom prst="rect">
            <a:avLst/>
          </a:prstGeom>
          <a:solidFill>
            <a:srgbClr val="DBF2DA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 dirty="0" smtClean="0">
                <a:latin typeface="Courier New"/>
                <a:cs typeface="Courier New"/>
              </a:rPr>
              <a:t>#</a:t>
            </a:r>
            <a:r>
              <a:rPr lang="en-US" sz="1800" dirty="0" err="1" smtClean="0">
                <a:latin typeface="Courier New"/>
                <a:cs typeface="Courier New"/>
              </a:rPr>
              <a:t>ifdef</a:t>
            </a:r>
            <a:r>
              <a:rPr lang="en-US" sz="1800" dirty="0" smtClean="0">
                <a:latin typeface="Courier New"/>
                <a:cs typeface="Courier New"/>
              </a:rPr>
              <a:t> INITIALIZE</a:t>
            </a:r>
          </a:p>
          <a:p>
            <a:r>
              <a:rPr lang="en-US" sz="1800" dirty="0" err="1" smtClean="0">
                <a:solidFill>
                  <a:srgbClr val="C00000"/>
                </a:solidFill>
                <a:latin typeface="Courier New"/>
                <a:cs typeface="Courier New"/>
              </a:rPr>
              <a:t>int</a:t>
            </a:r>
            <a:r>
              <a:rPr lang="en-US" sz="1800" dirty="0" smtClean="0">
                <a:solidFill>
                  <a:srgbClr val="C00000"/>
                </a:solidFill>
                <a:latin typeface="Courier New"/>
                <a:cs typeface="Courier New"/>
              </a:rPr>
              <a:t> g = 23;</a:t>
            </a:r>
          </a:p>
          <a:p>
            <a:r>
              <a:rPr lang="en-US" sz="1800" dirty="0" smtClean="0">
                <a:solidFill>
                  <a:srgbClr val="C00000"/>
                </a:solidFill>
                <a:latin typeface="Courier New"/>
                <a:cs typeface="Courier New"/>
              </a:rPr>
              <a:t>static </a:t>
            </a:r>
            <a:r>
              <a:rPr lang="en-US" sz="1800" dirty="0" err="1" smtClean="0">
                <a:solidFill>
                  <a:srgbClr val="C00000"/>
                </a:solidFill>
                <a:latin typeface="Courier New"/>
                <a:cs typeface="Courier New"/>
              </a:rPr>
              <a:t>int</a:t>
            </a:r>
            <a:r>
              <a:rPr lang="en-US" sz="1800" dirty="0" smtClean="0">
                <a:solidFill>
                  <a:srgbClr val="C00000"/>
                </a:solidFill>
                <a:latin typeface="Courier New"/>
                <a:cs typeface="Courier New"/>
              </a:rPr>
              <a:t> init = 1;</a:t>
            </a:r>
          </a:p>
          <a:p>
            <a:r>
              <a:rPr lang="en-US" sz="1800" dirty="0" smtClean="0">
                <a:latin typeface="Courier New"/>
                <a:cs typeface="Courier New"/>
              </a:rPr>
              <a:t>#else</a:t>
            </a:r>
          </a:p>
          <a:p>
            <a:r>
              <a:rPr lang="en-US" sz="1800" dirty="0" err="1" smtClean="0">
                <a:solidFill>
                  <a:srgbClr val="0070C0"/>
                </a:solidFill>
                <a:latin typeface="Courier New"/>
                <a:cs typeface="Courier New"/>
              </a:rPr>
              <a:t>int</a:t>
            </a:r>
            <a:r>
              <a:rPr lang="en-US" sz="1800" dirty="0" smtClean="0">
                <a:solidFill>
                  <a:srgbClr val="0070C0"/>
                </a:solidFill>
                <a:latin typeface="Courier New"/>
                <a:cs typeface="Courier New"/>
              </a:rPr>
              <a:t> g;</a:t>
            </a:r>
          </a:p>
          <a:p>
            <a:r>
              <a:rPr lang="en-US" sz="1800" dirty="0" smtClean="0">
                <a:solidFill>
                  <a:srgbClr val="0070C0"/>
                </a:solidFill>
                <a:latin typeface="Courier New"/>
                <a:cs typeface="Courier New"/>
              </a:rPr>
              <a:t>static </a:t>
            </a:r>
            <a:r>
              <a:rPr lang="en-US" sz="1800" dirty="0" err="1" smtClean="0">
                <a:solidFill>
                  <a:srgbClr val="0070C0"/>
                </a:solidFill>
                <a:latin typeface="Courier New"/>
                <a:cs typeface="Courier New"/>
              </a:rPr>
              <a:t>int</a:t>
            </a:r>
            <a:r>
              <a:rPr lang="en-US" sz="1800" dirty="0" smtClean="0">
                <a:solidFill>
                  <a:srgbClr val="0070C0"/>
                </a:solidFill>
                <a:latin typeface="Courier New"/>
                <a:cs typeface="Courier New"/>
              </a:rPr>
              <a:t> init = 0;</a:t>
            </a:r>
          </a:p>
          <a:p>
            <a:r>
              <a:rPr lang="en-US" sz="1800" dirty="0" smtClean="0">
                <a:latin typeface="Courier New"/>
                <a:cs typeface="Courier New"/>
              </a:rPr>
              <a:t>#</a:t>
            </a:r>
            <a:r>
              <a:rPr lang="en-US" sz="1800" dirty="0" err="1" smtClean="0">
                <a:latin typeface="Courier New"/>
                <a:cs typeface="Courier New"/>
              </a:rPr>
              <a:t>endif</a:t>
            </a:r>
            <a:endParaRPr lang="en-US" sz="1800" dirty="0" smtClean="0">
              <a:latin typeface="Courier New"/>
              <a:cs typeface="Courier New"/>
            </a:endParaRPr>
          </a:p>
        </p:txBody>
      </p:sp>
      <p:sp>
        <p:nvSpPr>
          <p:cNvPr id="9" name="Rectangle 3"/>
          <p:cNvSpPr>
            <a:spLocks noChangeArrowheads="1"/>
          </p:cNvSpPr>
          <p:nvPr/>
        </p:nvSpPr>
        <p:spPr bwMode="auto">
          <a:xfrm>
            <a:off x="825500" y="4495800"/>
            <a:ext cx="2941831" cy="1477328"/>
          </a:xfrm>
          <a:prstGeom prst="rect">
            <a:avLst/>
          </a:prstGeom>
          <a:solidFill>
            <a:schemeClr val="bg1">
              <a:lumMod val="65000"/>
            </a:schemeClr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 dirty="0" err="1" smtClean="0">
                <a:solidFill>
                  <a:srgbClr val="C00000"/>
                </a:solidFill>
                <a:latin typeface="Courier New"/>
                <a:cs typeface="Courier New"/>
              </a:rPr>
              <a:t>int</a:t>
            </a:r>
            <a:r>
              <a:rPr lang="en-US" sz="1800" dirty="0" smtClean="0">
                <a:solidFill>
                  <a:srgbClr val="C00000"/>
                </a:solidFill>
                <a:latin typeface="Courier New"/>
                <a:cs typeface="Courier New"/>
              </a:rPr>
              <a:t> g = 23;</a:t>
            </a:r>
          </a:p>
          <a:p>
            <a:r>
              <a:rPr lang="en-US" sz="1800" dirty="0" smtClean="0">
                <a:solidFill>
                  <a:srgbClr val="C00000"/>
                </a:solidFill>
                <a:latin typeface="Courier New"/>
                <a:cs typeface="Courier New"/>
              </a:rPr>
              <a:t>static </a:t>
            </a:r>
            <a:r>
              <a:rPr lang="en-US" sz="1800" dirty="0" err="1" smtClean="0">
                <a:solidFill>
                  <a:srgbClr val="C00000"/>
                </a:solidFill>
                <a:latin typeface="Courier New"/>
                <a:cs typeface="Courier New"/>
              </a:rPr>
              <a:t>int</a:t>
            </a:r>
            <a:r>
              <a:rPr lang="en-US" sz="1800" dirty="0" smtClean="0">
                <a:solidFill>
                  <a:srgbClr val="C00000"/>
                </a:solidFill>
                <a:latin typeface="Courier New"/>
                <a:cs typeface="Courier New"/>
              </a:rPr>
              <a:t> init = 1;</a:t>
            </a:r>
          </a:p>
          <a:p>
            <a:r>
              <a:rPr lang="en-US" sz="1800" dirty="0" err="1" smtClean="0">
                <a:latin typeface="Courier New"/>
                <a:cs typeface="Courier New"/>
              </a:rPr>
              <a:t>int</a:t>
            </a:r>
            <a:r>
              <a:rPr lang="en-US" sz="1800" dirty="0" smtClean="0">
                <a:latin typeface="Courier New"/>
                <a:cs typeface="Courier New"/>
              </a:rPr>
              <a:t> f() {</a:t>
            </a:r>
          </a:p>
          <a:p>
            <a:r>
              <a:rPr lang="en-US" sz="1800" dirty="0" smtClean="0">
                <a:latin typeface="Courier New"/>
                <a:cs typeface="Courier New"/>
              </a:rPr>
              <a:t>  return g+1;</a:t>
            </a:r>
          </a:p>
          <a:p>
            <a:r>
              <a:rPr lang="en-US" sz="1800" dirty="0" smtClean="0">
                <a:latin typeface="Courier New"/>
                <a:cs typeface="Courier New"/>
              </a:rPr>
              <a:t>}</a:t>
            </a:r>
          </a:p>
        </p:txBody>
      </p:sp>
      <p:sp>
        <p:nvSpPr>
          <p:cNvPr id="10" name="Rectangle 3"/>
          <p:cNvSpPr>
            <a:spLocks noChangeArrowheads="1"/>
          </p:cNvSpPr>
          <p:nvPr/>
        </p:nvSpPr>
        <p:spPr bwMode="auto">
          <a:xfrm>
            <a:off x="4648200" y="4495800"/>
            <a:ext cx="2941831" cy="1477328"/>
          </a:xfrm>
          <a:prstGeom prst="rect">
            <a:avLst/>
          </a:prstGeom>
          <a:solidFill>
            <a:schemeClr val="bg1">
              <a:lumMod val="65000"/>
            </a:schemeClr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 dirty="0" err="1" smtClean="0">
                <a:solidFill>
                  <a:srgbClr val="0070C0"/>
                </a:solidFill>
                <a:latin typeface="Courier New"/>
                <a:cs typeface="Courier New"/>
              </a:rPr>
              <a:t>int</a:t>
            </a:r>
            <a:r>
              <a:rPr lang="en-US" sz="1800" dirty="0" smtClean="0">
                <a:solidFill>
                  <a:srgbClr val="0070C0"/>
                </a:solidFill>
                <a:latin typeface="Courier New"/>
                <a:cs typeface="Courier New"/>
              </a:rPr>
              <a:t> g;</a:t>
            </a:r>
          </a:p>
          <a:p>
            <a:r>
              <a:rPr lang="en-US" sz="1800" dirty="0" smtClean="0">
                <a:solidFill>
                  <a:srgbClr val="0070C0"/>
                </a:solidFill>
                <a:latin typeface="Courier New"/>
                <a:cs typeface="Courier New"/>
              </a:rPr>
              <a:t>static </a:t>
            </a:r>
            <a:r>
              <a:rPr lang="en-US" sz="1800" dirty="0" err="1" smtClean="0">
                <a:solidFill>
                  <a:srgbClr val="0070C0"/>
                </a:solidFill>
                <a:latin typeface="Courier New"/>
                <a:cs typeface="Courier New"/>
              </a:rPr>
              <a:t>int</a:t>
            </a:r>
            <a:r>
              <a:rPr lang="en-US" sz="1800" dirty="0" smtClean="0">
                <a:solidFill>
                  <a:srgbClr val="0070C0"/>
                </a:solidFill>
                <a:latin typeface="Courier New"/>
                <a:cs typeface="Courier New"/>
              </a:rPr>
              <a:t> init = 0;</a:t>
            </a:r>
          </a:p>
          <a:p>
            <a:r>
              <a:rPr lang="en-US" sz="1800" dirty="0" err="1" smtClean="0">
                <a:latin typeface="Courier New"/>
                <a:cs typeface="Courier New"/>
              </a:rPr>
              <a:t>int</a:t>
            </a:r>
            <a:r>
              <a:rPr lang="en-US" sz="1800" dirty="0" smtClean="0">
                <a:latin typeface="Courier New"/>
                <a:cs typeface="Courier New"/>
              </a:rPr>
              <a:t> f() {</a:t>
            </a:r>
          </a:p>
          <a:p>
            <a:r>
              <a:rPr lang="en-US" sz="1800" dirty="0" smtClean="0">
                <a:latin typeface="Courier New"/>
                <a:cs typeface="Courier New"/>
              </a:rPr>
              <a:t>  return g+1;</a:t>
            </a:r>
          </a:p>
          <a:p>
            <a:r>
              <a:rPr lang="en-US" sz="1800" dirty="0" smtClean="0">
                <a:latin typeface="Courier New"/>
                <a:cs typeface="Courier New"/>
              </a:rPr>
              <a:t>}</a:t>
            </a:r>
          </a:p>
        </p:txBody>
      </p:sp>
      <p:cxnSp>
        <p:nvCxnSpPr>
          <p:cNvPr id="12" name="Straight Arrow Connector 11"/>
          <p:cNvCxnSpPr/>
          <p:nvPr/>
        </p:nvCxnSpPr>
        <p:spPr bwMode="auto">
          <a:xfrm rot="5400000">
            <a:off x="750571" y="3722370"/>
            <a:ext cx="1546859" cy="1588"/>
          </a:xfrm>
          <a:prstGeom prst="straightConnector1">
            <a:avLst/>
          </a:prstGeom>
          <a:noFill/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3" name="Straight Arrow Connector 12"/>
          <p:cNvCxnSpPr/>
          <p:nvPr/>
        </p:nvCxnSpPr>
        <p:spPr bwMode="auto">
          <a:xfrm rot="10800000" flipV="1">
            <a:off x="1905000" y="2948939"/>
            <a:ext cx="2743200" cy="1543161"/>
          </a:xfrm>
          <a:prstGeom prst="straightConnector1">
            <a:avLst/>
          </a:prstGeom>
          <a:noFill/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5" name="Straight Arrow Connector 14"/>
          <p:cNvCxnSpPr/>
          <p:nvPr/>
        </p:nvCxnSpPr>
        <p:spPr bwMode="auto">
          <a:xfrm>
            <a:off x="2820987" y="2948940"/>
            <a:ext cx="2208213" cy="1546862"/>
          </a:xfrm>
          <a:prstGeom prst="straightConnector1">
            <a:avLst/>
          </a:prstGeom>
          <a:noFill/>
          <a:ln w="25400" cap="flat" cmpd="sng" algn="ctr">
            <a:solidFill>
              <a:srgbClr val="0070C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7" name="Straight Arrow Connector 16"/>
          <p:cNvCxnSpPr/>
          <p:nvPr/>
        </p:nvCxnSpPr>
        <p:spPr bwMode="auto">
          <a:xfrm rot="5400000">
            <a:off x="4800996" y="3957509"/>
            <a:ext cx="1067595" cy="1588"/>
          </a:xfrm>
          <a:prstGeom prst="straightConnector1">
            <a:avLst/>
          </a:prstGeom>
          <a:noFill/>
          <a:ln w="25400" cap="flat" cmpd="sng" algn="ctr">
            <a:solidFill>
              <a:srgbClr val="0070C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0" name="TextBox 19"/>
          <p:cNvSpPr txBox="1"/>
          <p:nvPr/>
        </p:nvSpPr>
        <p:spPr>
          <a:xfrm>
            <a:off x="1054336" y="3593068"/>
            <a:ext cx="2527064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-DINITIALIZE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3645136" y="3962400"/>
            <a:ext cx="2527064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800" dirty="0" smtClean="0">
                <a:latin typeface="Calibri" pitchFamily="34" charset="0"/>
                <a:cs typeface="Courier New" pitchFamily="49" charset="0"/>
              </a:rPr>
              <a:t>no initialization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0" y="6400800"/>
            <a:ext cx="88249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>
                <a:latin typeface="Courier New"/>
                <a:cs typeface="Courier New"/>
              </a:rPr>
              <a:t>#include </a:t>
            </a:r>
            <a:r>
              <a:rPr lang="en-US" sz="1800" dirty="0" smtClean="0">
                <a:latin typeface="Calibri" pitchFamily="34" charset="0"/>
              </a:rPr>
              <a:t>causes C preprocessor to insert file verbatim (Use </a:t>
            </a:r>
            <a:r>
              <a:rPr lang="en-US" sz="1800" dirty="0" err="1" smtClean="0">
                <a:latin typeface="Courier New"/>
                <a:cs typeface="Courier New"/>
              </a:rPr>
              <a:t>gcc</a:t>
            </a:r>
            <a:r>
              <a:rPr lang="en-US" sz="1800" dirty="0" smtClean="0">
                <a:latin typeface="Courier New"/>
                <a:cs typeface="Courier New"/>
              </a:rPr>
              <a:t> –E </a:t>
            </a:r>
            <a:r>
              <a:rPr lang="en-US" sz="1800" dirty="0" smtClean="0">
                <a:latin typeface="Calibri" pitchFamily="34" charset="0"/>
              </a:rPr>
              <a:t>to view result)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Global Variables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Avoid if you can</a:t>
            </a:r>
          </a:p>
          <a:p>
            <a:endParaRPr lang="en-US" dirty="0" smtClean="0"/>
          </a:p>
          <a:p>
            <a:r>
              <a:rPr lang="en-US" dirty="0" smtClean="0"/>
              <a:t>Otherwise</a:t>
            </a:r>
          </a:p>
          <a:p>
            <a:pPr lvl="1"/>
            <a:r>
              <a:rPr lang="en-US" dirty="0" smtClean="0"/>
              <a:t>Use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static </a:t>
            </a:r>
            <a:r>
              <a:rPr lang="en-US" dirty="0" smtClean="0"/>
              <a:t>if you can</a:t>
            </a:r>
          </a:p>
          <a:p>
            <a:pPr lvl="1"/>
            <a:r>
              <a:rPr lang="en-US" dirty="0" smtClean="0"/>
              <a:t>Initialize if you define a global variable</a:t>
            </a:r>
          </a:p>
          <a:p>
            <a:pPr lvl="1"/>
            <a:r>
              <a:rPr lang="en-US" dirty="0" smtClean="0"/>
              <a:t>Use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extern</a:t>
            </a:r>
            <a:r>
              <a:rPr lang="en-US" dirty="0" smtClean="0"/>
              <a:t> if you use external global variable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55070" y="304800"/>
            <a:ext cx="8831262" cy="1054100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Packaging Commonly Used Functions</a:t>
            </a:r>
          </a:p>
        </p:txBody>
      </p:sp>
      <p:sp>
        <p:nvSpPr>
          <p:cNvPr id="2765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62161" y="1333500"/>
            <a:ext cx="8307387" cy="5295900"/>
          </a:xfrm>
          <a:ln/>
        </p:spPr>
        <p:txBody>
          <a:bodyPr/>
          <a:lstStyle/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How to package functions commonly used by programmers?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Math, I/O, memory management, string manipulation, etc.</a:t>
            </a:r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 smtClean="0"/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Awkward</a:t>
            </a:r>
            <a:r>
              <a:rPr lang="en-GB" dirty="0"/>
              <a:t>, given the linker framework so far: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dirty="0">
                <a:solidFill>
                  <a:srgbClr val="990000"/>
                </a:solidFill>
              </a:rPr>
              <a:t>Option 1:</a:t>
            </a:r>
            <a:r>
              <a:rPr lang="en-GB" dirty="0"/>
              <a:t> Put all functions </a:t>
            </a:r>
            <a:r>
              <a:rPr lang="en-GB" dirty="0" smtClean="0"/>
              <a:t>into </a:t>
            </a:r>
            <a:r>
              <a:rPr lang="en-GB" dirty="0"/>
              <a:t>a single source file</a:t>
            </a:r>
          </a:p>
          <a:p>
            <a:pPr lvl="2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Programmers link big object file into their programs</a:t>
            </a:r>
          </a:p>
          <a:p>
            <a:pPr lvl="2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Space and time inefficient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dirty="0">
                <a:solidFill>
                  <a:srgbClr val="990000"/>
                </a:solidFill>
              </a:rPr>
              <a:t>Option 2:</a:t>
            </a:r>
            <a:r>
              <a:rPr lang="en-GB" dirty="0"/>
              <a:t> Put each function in a separate source file</a:t>
            </a:r>
          </a:p>
          <a:p>
            <a:pPr lvl="2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Programmers explicitly link appropriate binaries into their programs</a:t>
            </a:r>
          </a:p>
          <a:p>
            <a:pPr lvl="2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More efficient, but burdensome on the programmer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79412" y="436562"/>
            <a:ext cx="8716962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smtClean="0"/>
              <a:t>Solution: Static </a:t>
            </a:r>
            <a:r>
              <a:rPr lang="en-GB" dirty="0"/>
              <a:t>Libraries</a:t>
            </a:r>
          </a:p>
        </p:txBody>
      </p:sp>
      <p:sp>
        <p:nvSpPr>
          <p:cNvPr id="2867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79413" y="1447800"/>
            <a:ext cx="8459787" cy="4767262"/>
          </a:xfrm>
          <a:ln/>
        </p:spPr>
        <p:txBody>
          <a:bodyPr/>
          <a:lstStyle/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>
                <a:solidFill>
                  <a:srgbClr val="990000"/>
                </a:solidFill>
              </a:rPr>
              <a:t>Static </a:t>
            </a:r>
            <a:r>
              <a:rPr lang="en-GB" dirty="0">
                <a:solidFill>
                  <a:srgbClr val="990000"/>
                </a:solidFill>
              </a:rPr>
              <a:t>libraries </a:t>
            </a:r>
            <a:r>
              <a:rPr lang="en-GB" dirty="0"/>
              <a:t>(.</a:t>
            </a:r>
            <a:r>
              <a:rPr lang="en-GB" dirty="0">
                <a:latin typeface="Courier New" pitchFamily="49" charset="0"/>
              </a:rPr>
              <a:t>a</a:t>
            </a:r>
            <a:r>
              <a:rPr lang="en-GB" dirty="0"/>
              <a:t> </a:t>
            </a:r>
            <a:r>
              <a:rPr lang="en-GB" dirty="0">
                <a:solidFill>
                  <a:srgbClr val="000004"/>
                </a:solidFill>
              </a:rPr>
              <a:t>archive files</a:t>
            </a:r>
            <a:r>
              <a:rPr lang="en-GB" dirty="0"/>
              <a:t>)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Concatenate related </a:t>
            </a:r>
            <a:r>
              <a:rPr lang="en-GB" dirty="0" err="1"/>
              <a:t>relocatable</a:t>
            </a:r>
            <a:r>
              <a:rPr lang="en-GB" dirty="0"/>
              <a:t> object files into a single file with an index (called an </a:t>
            </a:r>
            <a:r>
              <a:rPr lang="en-GB" i="1" dirty="0"/>
              <a:t>archive</a:t>
            </a:r>
            <a:r>
              <a:rPr lang="en-GB" dirty="0"/>
              <a:t>).</a:t>
            </a:r>
          </a:p>
          <a:p>
            <a:pPr lvl="1">
              <a:buFont typeface="Wingdings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Enhance linker so that it tries to resolve unresolved external references by looking for the symbols in one or more archives.</a:t>
            </a:r>
          </a:p>
          <a:p>
            <a:pPr lvl="1">
              <a:buSzPct val="75000"/>
              <a:buFont typeface="Wingdings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If an archive member file resolves reference, </a:t>
            </a:r>
            <a:r>
              <a:rPr lang="en-GB" dirty="0" smtClean="0"/>
              <a:t>link it  </a:t>
            </a:r>
            <a:r>
              <a:rPr lang="en-GB" dirty="0"/>
              <a:t>into</a:t>
            </a:r>
            <a:r>
              <a:rPr lang="en-GB" dirty="0" smtClean="0"/>
              <a:t> the executable</a:t>
            </a:r>
            <a:r>
              <a:rPr lang="en-GB" dirty="0"/>
              <a:t>.</a:t>
            </a:r>
          </a:p>
          <a:p>
            <a:pPr>
              <a:buFont typeface="Wingdings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735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C Program</a:t>
            </a:r>
            <a:endParaRPr lang="en-US" dirty="0"/>
          </a:p>
        </p:txBody>
      </p:sp>
      <p:sp>
        <p:nvSpPr>
          <p:cNvPr id="201731" name="Rectangle 3"/>
          <p:cNvSpPr>
            <a:spLocks noChangeArrowheads="1"/>
          </p:cNvSpPr>
          <p:nvPr/>
        </p:nvSpPr>
        <p:spPr bwMode="auto">
          <a:xfrm>
            <a:off x="825500" y="1928813"/>
            <a:ext cx="2955106" cy="2031325"/>
          </a:xfrm>
          <a:prstGeom prst="rect">
            <a:avLst/>
          </a:prstGeom>
          <a:solidFill>
            <a:srgbClr val="F7F5C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 dirty="0" err="1">
                <a:latin typeface="Courier New"/>
                <a:cs typeface="Courier New"/>
              </a:rPr>
              <a:t>int</a:t>
            </a:r>
            <a:r>
              <a:rPr lang="en-US" sz="1800" dirty="0">
                <a:latin typeface="Courier New"/>
                <a:cs typeface="Courier New"/>
              </a:rPr>
              <a:t> buf[2] = {1, 2};</a:t>
            </a:r>
          </a:p>
          <a:p>
            <a:r>
              <a:rPr lang="en-US" sz="1800" dirty="0">
                <a:latin typeface="Courier New"/>
                <a:cs typeface="Courier New"/>
              </a:rPr>
              <a:t> </a:t>
            </a:r>
          </a:p>
          <a:p>
            <a:r>
              <a:rPr lang="en-US" sz="1800" dirty="0" err="1">
                <a:latin typeface="Courier New"/>
                <a:cs typeface="Courier New"/>
              </a:rPr>
              <a:t>int</a:t>
            </a:r>
            <a:r>
              <a:rPr lang="en-US" sz="1800" dirty="0">
                <a:latin typeface="Courier New"/>
                <a:cs typeface="Courier New"/>
              </a:rPr>
              <a:t> main() </a:t>
            </a:r>
          </a:p>
          <a:p>
            <a:r>
              <a:rPr lang="en-US" sz="1800" dirty="0">
                <a:latin typeface="Courier New"/>
                <a:cs typeface="Courier New"/>
              </a:rPr>
              <a:t>{</a:t>
            </a:r>
          </a:p>
          <a:p>
            <a:r>
              <a:rPr lang="en-US" sz="1800" dirty="0">
                <a:latin typeface="Courier New"/>
                <a:cs typeface="Courier New"/>
              </a:rPr>
              <a:t>  swap();</a:t>
            </a:r>
          </a:p>
          <a:p>
            <a:r>
              <a:rPr lang="en-US" sz="1800" dirty="0">
                <a:latin typeface="Courier New"/>
                <a:cs typeface="Courier New"/>
              </a:rPr>
              <a:t>  return 0;</a:t>
            </a:r>
          </a:p>
          <a:p>
            <a:r>
              <a:rPr lang="en-US" sz="1800" dirty="0">
                <a:latin typeface="Courier New"/>
                <a:cs typeface="Courier New"/>
              </a:rPr>
              <a:t>} </a:t>
            </a:r>
          </a:p>
        </p:txBody>
      </p:sp>
      <p:sp>
        <p:nvSpPr>
          <p:cNvPr id="201732" name="Rectangle 4"/>
          <p:cNvSpPr>
            <a:spLocks noChangeArrowheads="1"/>
          </p:cNvSpPr>
          <p:nvPr/>
        </p:nvSpPr>
        <p:spPr bwMode="auto">
          <a:xfrm>
            <a:off x="762000" y="1447800"/>
            <a:ext cx="1305666" cy="461665"/>
          </a:xfrm>
          <a:prstGeom prst="rect">
            <a:avLst/>
          </a:prstGeom>
          <a:noFill/>
          <a:ln w="31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dirty="0" err="1">
                <a:solidFill>
                  <a:srgbClr val="000000"/>
                </a:solidFill>
                <a:latin typeface="Courier New"/>
                <a:cs typeface="Courier New"/>
              </a:rPr>
              <a:t>main.c</a:t>
            </a:r>
            <a:endParaRPr lang="en-US" dirty="0">
              <a:solidFill>
                <a:srgbClr val="000000"/>
              </a:solidFill>
              <a:latin typeface="Courier New"/>
              <a:cs typeface="Courier New"/>
            </a:endParaRPr>
          </a:p>
        </p:txBody>
      </p:sp>
      <p:sp>
        <p:nvSpPr>
          <p:cNvPr id="201733" name="Rectangle 5"/>
          <p:cNvSpPr>
            <a:spLocks noChangeArrowheads="1"/>
          </p:cNvSpPr>
          <p:nvPr/>
        </p:nvSpPr>
        <p:spPr bwMode="auto">
          <a:xfrm>
            <a:off x="4648200" y="1447800"/>
            <a:ext cx="1292842" cy="461665"/>
          </a:xfrm>
          <a:prstGeom prst="rect">
            <a:avLst/>
          </a:prstGeom>
          <a:noFill/>
          <a:ln w="31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dirty="0" err="1">
                <a:solidFill>
                  <a:srgbClr val="000000"/>
                </a:solidFill>
                <a:latin typeface="Courier New"/>
                <a:cs typeface="Courier New"/>
              </a:rPr>
              <a:t>swap.c</a:t>
            </a:r>
            <a:endParaRPr lang="en-US" dirty="0">
              <a:solidFill>
                <a:srgbClr val="000000"/>
              </a:solidFill>
              <a:latin typeface="Courier New"/>
              <a:cs typeface="Courier New"/>
            </a:endParaRPr>
          </a:p>
        </p:txBody>
      </p:sp>
      <p:sp>
        <p:nvSpPr>
          <p:cNvPr id="201734" name="Rectangle 6"/>
          <p:cNvSpPr>
            <a:spLocks noChangeArrowheads="1"/>
          </p:cNvSpPr>
          <p:nvPr/>
        </p:nvSpPr>
        <p:spPr bwMode="auto">
          <a:xfrm>
            <a:off x="4724400" y="1928813"/>
            <a:ext cx="3079689" cy="3970318"/>
          </a:xfrm>
          <a:prstGeom prst="rect">
            <a:avLst/>
          </a:prstGeom>
          <a:solidFill>
            <a:srgbClr val="DBF2DA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 dirty="0">
                <a:latin typeface="Courier New"/>
                <a:cs typeface="Courier New"/>
              </a:rPr>
              <a:t>extern </a:t>
            </a:r>
            <a:r>
              <a:rPr lang="en-US" sz="1800" dirty="0" err="1">
                <a:latin typeface="Courier New"/>
                <a:cs typeface="Courier New"/>
              </a:rPr>
              <a:t>int</a:t>
            </a:r>
            <a:r>
              <a:rPr lang="en-US" sz="1800" dirty="0">
                <a:latin typeface="Courier New"/>
                <a:cs typeface="Courier New"/>
              </a:rPr>
              <a:t> </a:t>
            </a:r>
            <a:r>
              <a:rPr lang="en-US" sz="1800" dirty="0" err="1">
                <a:latin typeface="Courier New"/>
                <a:cs typeface="Courier New"/>
              </a:rPr>
              <a:t>buf</a:t>
            </a:r>
            <a:r>
              <a:rPr lang="en-US" sz="1800" dirty="0">
                <a:latin typeface="Courier New"/>
                <a:cs typeface="Courier New"/>
              </a:rPr>
              <a:t>[]; </a:t>
            </a:r>
          </a:p>
          <a:p>
            <a:r>
              <a:rPr lang="en-US" sz="1800" dirty="0">
                <a:latin typeface="Courier New"/>
                <a:cs typeface="Courier New"/>
              </a:rPr>
              <a:t> </a:t>
            </a:r>
          </a:p>
          <a:p>
            <a:r>
              <a:rPr lang="en-US" sz="1800" dirty="0" err="1" smtClean="0">
                <a:latin typeface="Courier New"/>
                <a:cs typeface="Courier New"/>
              </a:rPr>
              <a:t>int</a:t>
            </a:r>
            <a:r>
              <a:rPr lang="en-US" sz="1800" dirty="0" smtClean="0">
                <a:latin typeface="Courier New"/>
                <a:cs typeface="Courier New"/>
              </a:rPr>
              <a:t> </a:t>
            </a:r>
            <a:r>
              <a:rPr lang="en-US" sz="1800" dirty="0">
                <a:latin typeface="Courier New"/>
                <a:cs typeface="Courier New"/>
              </a:rPr>
              <a:t>*bufp0 = &amp;buf[0];</a:t>
            </a:r>
          </a:p>
          <a:p>
            <a:r>
              <a:rPr lang="en-US" sz="1800" dirty="0">
                <a:latin typeface="Courier New"/>
                <a:cs typeface="Courier New"/>
              </a:rPr>
              <a:t>static </a:t>
            </a:r>
            <a:r>
              <a:rPr lang="en-US" sz="1800" dirty="0" err="1">
                <a:latin typeface="Courier New"/>
                <a:cs typeface="Courier New"/>
              </a:rPr>
              <a:t>int</a:t>
            </a:r>
            <a:r>
              <a:rPr lang="en-US" sz="1800" dirty="0">
                <a:latin typeface="Courier New"/>
                <a:cs typeface="Courier New"/>
              </a:rPr>
              <a:t> *bufp1;</a:t>
            </a:r>
          </a:p>
          <a:p>
            <a:endParaRPr lang="en-US" sz="1800" dirty="0">
              <a:solidFill>
                <a:srgbClr val="F7F5CD"/>
              </a:solidFill>
              <a:latin typeface="Courier New"/>
              <a:cs typeface="Courier New"/>
            </a:endParaRPr>
          </a:p>
          <a:p>
            <a:r>
              <a:rPr lang="en-US" sz="1800" dirty="0">
                <a:latin typeface="Courier New"/>
                <a:cs typeface="Courier New"/>
              </a:rPr>
              <a:t>void swap()</a:t>
            </a:r>
          </a:p>
          <a:p>
            <a:r>
              <a:rPr lang="en-US" sz="1800" dirty="0">
                <a:latin typeface="Courier New"/>
                <a:cs typeface="Courier New"/>
              </a:rPr>
              <a:t>{</a:t>
            </a:r>
          </a:p>
          <a:p>
            <a:r>
              <a:rPr lang="en-US" sz="1800" dirty="0">
                <a:latin typeface="Courier New"/>
                <a:cs typeface="Courier New"/>
              </a:rPr>
              <a:t>  </a:t>
            </a:r>
            <a:r>
              <a:rPr lang="en-US" sz="1800" dirty="0" err="1">
                <a:latin typeface="Courier New"/>
                <a:cs typeface="Courier New"/>
              </a:rPr>
              <a:t>int</a:t>
            </a:r>
            <a:r>
              <a:rPr lang="en-US" sz="1800" dirty="0">
                <a:latin typeface="Courier New"/>
                <a:cs typeface="Courier New"/>
              </a:rPr>
              <a:t> temp;</a:t>
            </a:r>
          </a:p>
          <a:p>
            <a:endParaRPr lang="en-US" sz="1800" dirty="0">
              <a:latin typeface="Courier New"/>
              <a:cs typeface="Courier New"/>
            </a:endParaRPr>
          </a:p>
          <a:p>
            <a:r>
              <a:rPr lang="en-US" sz="1800" dirty="0">
                <a:latin typeface="Courier New"/>
                <a:cs typeface="Courier New"/>
              </a:rPr>
              <a:t>  bufp1 = &amp;buf[1];</a:t>
            </a:r>
          </a:p>
          <a:p>
            <a:r>
              <a:rPr lang="en-US" sz="1800" dirty="0">
                <a:latin typeface="Courier New"/>
                <a:cs typeface="Courier New"/>
              </a:rPr>
              <a:t>  temp = *bufp0;</a:t>
            </a:r>
          </a:p>
          <a:p>
            <a:r>
              <a:rPr lang="en-US" sz="1800" dirty="0">
                <a:latin typeface="Courier New"/>
                <a:cs typeface="Courier New"/>
              </a:rPr>
              <a:t>  *bufp0 = *bufp1;</a:t>
            </a:r>
          </a:p>
          <a:p>
            <a:r>
              <a:rPr lang="en-US" sz="1800" dirty="0">
                <a:latin typeface="Courier New"/>
                <a:cs typeface="Courier New"/>
              </a:rPr>
              <a:t>  *bufp1 = temp;</a:t>
            </a:r>
          </a:p>
          <a:p>
            <a:r>
              <a:rPr lang="en-US" sz="1800" dirty="0">
                <a:latin typeface="Courier New"/>
                <a:cs typeface="Courier New"/>
              </a:rPr>
              <a:t>}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503238" y="436562"/>
            <a:ext cx="8716962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Creating Static Libraries</a:t>
            </a:r>
          </a:p>
        </p:txBody>
      </p:sp>
      <p:sp>
        <p:nvSpPr>
          <p:cNvPr id="29698" name="Line 2"/>
          <p:cNvSpPr>
            <a:spLocks noChangeShapeType="1"/>
          </p:cNvSpPr>
          <p:nvPr/>
        </p:nvSpPr>
        <p:spPr bwMode="auto">
          <a:xfrm>
            <a:off x="1295400" y="1919981"/>
            <a:ext cx="1588" cy="381000"/>
          </a:xfrm>
          <a:prstGeom prst="line">
            <a:avLst/>
          </a:prstGeom>
          <a:noFill/>
          <a:ln w="284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699" name="Rectangle 3"/>
          <p:cNvSpPr>
            <a:spLocks noChangeArrowheads="1"/>
          </p:cNvSpPr>
          <p:nvPr/>
        </p:nvSpPr>
        <p:spPr bwMode="auto">
          <a:xfrm>
            <a:off x="609600" y="2289869"/>
            <a:ext cx="1371600" cy="360909"/>
          </a:xfrm>
          <a:prstGeom prst="rect">
            <a:avLst/>
          </a:prstGeom>
          <a:solidFill>
            <a:srgbClr val="DEDFF5"/>
          </a:solidFill>
          <a:ln w="284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360" tIns="44280" rIns="90360" bIns="4428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alibri" pitchFamily="34" charset="0"/>
                <a:ea typeface="msgothic" charset="0"/>
                <a:cs typeface="msgothic" charset="0"/>
              </a:rPr>
              <a:t>Translator</a:t>
            </a:r>
          </a:p>
        </p:txBody>
      </p:sp>
      <p:sp>
        <p:nvSpPr>
          <p:cNvPr id="29700" name="Text Box 4"/>
          <p:cNvSpPr txBox="1">
            <a:spLocks noChangeArrowheads="1"/>
          </p:cNvSpPr>
          <p:nvPr/>
        </p:nvSpPr>
        <p:spPr bwMode="auto">
          <a:xfrm>
            <a:off x="771525" y="1615181"/>
            <a:ext cx="1008907" cy="35490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 err="1">
                <a:latin typeface="Courier New" pitchFamily="49" charset="0"/>
                <a:ea typeface="msgothic" charset="0"/>
                <a:cs typeface="msgothic" charset="0"/>
              </a:rPr>
              <a:t>atoi.c</a:t>
            </a:r>
            <a:endParaRPr lang="en-GB" sz="1800" b="1" dirty="0"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29701" name="Text Box 5"/>
          <p:cNvSpPr txBox="1">
            <a:spLocks noChangeArrowheads="1"/>
          </p:cNvSpPr>
          <p:nvPr/>
        </p:nvSpPr>
        <p:spPr bwMode="auto">
          <a:xfrm>
            <a:off x="955675" y="2986781"/>
            <a:ext cx="1008907" cy="35490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atoi.o</a:t>
            </a:r>
          </a:p>
        </p:txBody>
      </p:sp>
      <p:sp>
        <p:nvSpPr>
          <p:cNvPr id="29702" name="Rectangle 6"/>
          <p:cNvSpPr>
            <a:spLocks noChangeArrowheads="1"/>
          </p:cNvSpPr>
          <p:nvPr/>
        </p:nvSpPr>
        <p:spPr bwMode="auto">
          <a:xfrm>
            <a:off x="2286000" y="2289869"/>
            <a:ext cx="1371600" cy="36090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4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360" tIns="44280" rIns="90360" bIns="4428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alibri" pitchFamily="34" charset="0"/>
                <a:ea typeface="msgothic" charset="0"/>
                <a:cs typeface="msgothic" charset="0"/>
              </a:rPr>
              <a:t>Translator</a:t>
            </a:r>
          </a:p>
        </p:txBody>
      </p:sp>
      <p:sp>
        <p:nvSpPr>
          <p:cNvPr id="29703" name="Text Box 7"/>
          <p:cNvSpPr txBox="1">
            <a:spLocks noChangeArrowheads="1"/>
          </p:cNvSpPr>
          <p:nvPr/>
        </p:nvSpPr>
        <p:spPr bwMode="auto">
          <a:xfrm>
            <a:off x="2297113" y="1615181"/>
            <a:ext cx="1284624" cy="35490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printf.c</a:t>
            </a:r>
          </a:p>
        </p:txBody>
      </p:sp>
      <p:sp>
        <p:nvSpPr>
          <p:cNvPr id="29704" name="Text Box 8"/>
          <p:cNvSpPr txBox="1">
            <a:spLocks noChangeArrowheads="1"/>
          </p:cNvSpPr>
          <p:nvPr/>
        </p:nvSpPr>
        <p:spPr bwMode="auto">
          <a:xfrm>
            <a:off x="2316163" y="2986781"/>
            <a:ext cx="1284624" cy="35490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printf.o</a:t>
            </a:r>
          </a:p>
        </p:txBody>
      </p:sp>
      <p:sp>
        <p:nvSpPr>
          <p:cNvPr id="29705" name="Line 9"/>
          <p:cNvSpPr>
            <a:spLocks noChangeShapeType="1"/>
          </p:cNvSpPr>
          <p:nvPr/>
        </p:nvSpPr>
        <p:spPr bwMode="auto">
          <a:xfrm>
            <a:off x="2971800" y="1919981"/>
            <a:ext cx="1588" cy="381000"/>
          </a:xfrm>
          <a:prstGeom prst="line">
            <a:avLst/>
          </a:prstGeom>
          <a:noFill/>
          <a:ln w="284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06" name="Line 10"/>
          <p:cNvSpPr>
            <a:spLocks noChangeShapeType="1"/>
          </p:cNvSpPr>
          <p:nvPr/>
        </p:nvSpPr>
        <p:spPr bwMode="auto">
          <a:xfrm>
            <a:off x="1295400" y="2681981"/>
            <a:ext cx="1588" cy="381000"/>
          </a:xfrm>
          <a:prstGeom prst="line">
            <a:avLst/>
          </a:prstGeom>
          <a:noFill/>
          <a:ln w="284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07" name="Line 11"/>
          <p:cNvSpPr>
            <a:spLocks noChangeShapeType="1"/>
          </p:cNvSpPr>
          <p:nvPr/>
        </p:nvSpPr>
        <p:spPr bwMode="auto">
          <a:xfrm>
            <a:off x="2971800" y="2681981"/>
            <a:ext cx="1588" cy="381000"/>
          </a:xfrm>
          <a:prstGeom prst="line">
            <a:avLst/>
          </a:prstGeom>
          <a:noFill/>
          <a:ln w="284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08" name="Line 12"/>
          <p:cNvSpPr>
            <a:spLocks noChangeShapeType="1"/>
          </p:cNvSpPr>
          <p:nvPr/>
        </p:nvSpPr>
        <p:spPr bwMode="auto">
          <a:xfrm>
            <a:off x="2971800" y="3364606"/>
            <a:ext cx="1588" cy="471488"/>
          </a:xfrm>
          <a:prstGeom prst="line">
            <a:avLst/>
          </a:prstGeom>
          <a:noFill/>
          <a:ln w="284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09" name="Text Box 13"/>
          <p:cNvSpPr txBox="1">
            <a:spLocks noChangeArrowheads="1"/>
          </p:cNvSpPr>
          <p:nvPr/>
        </p:nvSpPr>
        <p:spPr bwMode="auto">
          <a:xfrm>
            <a:off x="2511425" y="4674294"/>
            <a:ext cx="1008907" cy="35490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libc.a</a:t>
            </a:r>
          </a:p>
        </p:txBody>
      </p:sp>
      <p:sp>
        <p:nvSpPr>
          <p:cNvPr id="29710" name="Line 14"/>
          <p:cNvSpPr>
            <a:spLocks noChangeShapeType="1"/>
          </p:cNvSpPr>
          <p:nvPr/>
        </p:nvSpPr>
        <p:spPr bwMode="auto">
          <a:xfrm flipH="1">
            <a:off x="3884613" y="3302694"/>
            <a:ext cx="1298575" cy="457200"/>
          </a:xfrm>
          <a:prstGeom prst="line">
            <a:avLst/>
          </a:prstGeom>
          <a:noFill/>
          <a:ln w="284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11" name="Rectangle 15"/>
          <p:cNvSpPr>
            <a:spLocks noChangeArrowheads="1"/>
          </p:cNvSpPr>
          <p:nvPr/>
        </p:nvSpPr>
        <p:spPr bwMode="auto">
          <a:xfrm>
            <a:off x="1828800" y="3836094"/>
            <a:ext cx="2971800" cy="36090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4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360" tIns="44280" rIns="90360" bIns="4428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 err="1">
                <a:latin typeface="Calibri" pitchFamily="34" charset="0"/>
                <a:ea typeface="msgothic" charset="0"/>
                <a:cs typeface="msgothic" charset="0"/>
              </a:rPr>
              <a:t>Archiver</a:t>
            </a:r>
            <a:r>
              <a:rPr lang="en-GB" sz="1800" b="1" dirty="0">
                <a:latin typeface="Calibri" pitchFamily="34" charset="0"/>
                <a:ea typeface="msgothic" charset="0"/>
                <a:cs typeface="msgothic" charset="0"/>
              </a:rPr>
              <a:t> (</a:t>
            </a:r>
            <a:r>
              <a:rPr lang="en-GB" sz="1800" b="1" dirty="0" err="1">
                <a:latin typeface="Calibri" pitchFamily="34" charset="0"/>
                <a:ea typeface="msgothic" charset="0"/>
                <a:cs typeface="msgothic" charset="0"/>
              </a:rPr>
              <a:t>ar</a:t>
            </a:r>
            <a:r>
              <a:rPr lang="en-GB" sz="1800" b="1" dirty="0">
                <a:latin typeface="Calibri" pitchFamily="34" charset="0"/>
                <a:ea typeface="msgothic" charset="0"/>
                <a:cs typeface="msgothic" charset="0"/>
              </a:rPr>
              <a:t>)</a:t>
            </a:r>
          </a:p>
        </p:txBody>
      </p:sp>
      <p:sp>
        <p:nvSpPr>
          <p:cNvPr id="29712" name="Text Box 16"/>
          <p:cNvSpPr txBox="1">
            <a:spLocks noChangeArrowheads="1"/>
          </p:cNvSpPr>
          <p:nvPr/>
        </p:nvSpPr>
        <p:spPr bwMode="auto">
          <a:xfrm>
            <a:off x="3886200" y="2159694"/>
            <a:ext cx="436563" cy="4540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>
                <a:latin typeface="Calibri" pitchFamily="34" charset="0"/>
                <a:ea typeface="msgothic" charset="0"/>
                <a:cs typeface="msgothic" charset="0"/>
              </a:rPr>
              <a:t>...</a:t>
            </a:r>
          </a:p>
        </p:txBody>
      </p:sp>
      <p:sp>
        <p:nvSpPr>
          <p:cNvPr id="29713" name="Rectangle 17"/>
          <p:cNvSpPr>
            <a:spLocks noChangeArrowheads="1"/>
          </p:cNvSpPr>
          <p:nvPr/>
        </p:nvSpPr>
        <p:spPr bwMode="auto">
          <a:xfrm>
            <a:off x="4572000" y="2300981"/>
            <a:ext cx="1371600" cy="36090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4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360" tIns="44280" rIns="90360" bIns="4428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alibri" pitchFamily="34" charset="0"/>
                <a:ea typeface="msgothic" charset="0"/>
                <a:cs typeface="msgothic" charset="0"/>
              </a:rPr>
              <a:t>Translator</a:t>
            </a:r>
          </a:p>
        </p:txBody>
      </p:sp>
      <p:sp>
        <p:nvSpPr>
          <p:cNvPr id="29714" name="Text Box 18"/>
          <p:cNvSpPr txBox="1">
            <a:spLocks noChangeArrowheads="1"/>
          </p:cNvSpPr>
          <p:nvPr/>
        </p:nvSpPr>
        <p:spPr bwMode="auto">
          <a:xfrm>
            <a:off x="4583113" y="1626294"/>
            <a:ext cx="1284624" cy="35490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random.c</a:t>
            </a:r>
          </a:p>
        </p:txBody>
      </p:sp>
      <p:sp>
        <p:nvSpPr>
          <p:cNvPr id="29715" name="Text Box 19"/>
          <p:cNvSpPr txBox="1">
            <a:spLocks noChangeArrowheads="1"/>
          </p:cNvSpPr>
          <p:nvPr/>
        </p:nvSpPr>
        <p:spPr bwMode="auto">
          <a:xfrm>
            <a:off x="4602163" y="2997894"/>
            <a:ext cx="1284624" cy="35490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random.o</a:t>
            </a:r>
          </a:p>
        </p:txBody>
      </p:sp>
      <p:sp>
        <p:nvSpPr>
          <p:cNvPr id="29716" name="Line 20"/>
          <p:cNvSpPr>
            <a:spLocks noChangeShapeType="1"/>
          </p:cNvSpPr>
          <p:nvPr/>
        </p:nvSpPr>
        <p:spPr bwMode="auto">
          <a:xfrm>
            <a:off x="5257800" y="1931094"/>
            <a:ext cx="1588" cy="381000"/>
          </a:xfrm>
          <a:prstGeom prst="line">
            <a:avLst/>
          </a:prstGeom>
          <a:noFill/>
          <a:ln w="284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17" name="Line 21"/>
          <p:cNvSpPr>
            <a:spLocks noChangeShapeType="1"/>
          </p:cNvSpPr>
          <p:nvPr/>
        </p:nvSpPr>
        <p:spPr bwMode="auto">
          <a:xfrm>
            <a:off x="5257800" y="2693094"/>
            <a:ext cx="1588" cy="381000"/>
          </a:xfrm>
          <a:prstGeom prst="line">
            <a:avLst/>
          </a:prstGeom>
          <a:noFill/>
          <a:ln w="284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18" name="Line 22"/>
          <p:cNvSpPr>
            <a:spLocks noChangeShapeType="1"/>
          </p:cNvSpPr>
          <p:nvPr/>
        </p:nvSpPr>
        <p:spPr bwMode="auto">
          <a:xfrm>
            <a:off x="1295400" y="3302694"/>
            <a:ext cx="1219200" cy="457200"/>
          </a:xfrm>
          <a:prstGeom prst="line">
            <a:avLst/>
          </a:prstGeom>
          <a:noFill/>
          <a:ln w="284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19" name="Text Box 23"/>
          <p:cNvSpPr txBox="1">
            <a:spLocks noChangeArrowheads="1"/>
          </p:cNvSpPr>
          <p:nvPr/>
        </p:nvSpPr>
        <p:spPr bwMode="auto">
          <a:xfrm>
            <a:off x="5095875" y="3759894"/>
            <a:ext cx="3637832" cy="55746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unix</a:t>
            </a:r>
            <a:r>
              <a:rPr lang="en-GB" sz="1600" b="1" dirty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&gt; </a:t>
            </a:r>
            <a:r>
              <a:rPr lang="en-GB" sz="1600" b="1" dirty="0" err="1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ar</a:t>
            </a:r>
            <a:r>
              <a:rPr lang="en-GB" sz="1600" b="1" dirty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1600" b="1" dirty="0" err="1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rs</a:t>
            </a:r>
            <a:r>
              <a:rPr lang="en-GB" sz="1600" b="1" dirty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1600" b="1" dirty="0" err="1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libc.a</a:t>
            </a:r>
            <a:r>
              <a:rPr lang="en-GB" sz="1600" b="1" dirty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 \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  </a:t>
            </a:r>
            <a:r>
              <a:rPr lang="en-GB" sz="1600" b="1" dirty="0" err="1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atoi.o</a:t>
            </a:r>
            <a:r>
              <a:rPr lang="en-GB" sz="1600" b="1" dirty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1600" b="1" dirty="0" err="1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printf.o</a:t>
            </a:r>
            <a:r>
              <a:rPr lang="en-GB" sz="1600" b="1" dirty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 … </a:t>
            </a:r>
            <a:r>
              <a:rPr lang="en-GB" sz="1600" b="1" dirty="0" err="1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random.o</a:t>
            </a:r>
            <a:endParaRPr lang="en-GB" sz="1600" b="1" dirty="0">
              <a:solidFill>
                <a:srgbClr val="C00000"/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29720" name="Line 24"/>
          <p:cNvSpPr>
            <a:spLocks noChangeShapeType="1"/>
          </p:cNvSpPr>
          <p:nvPr/>
        </p:nvSpPr>
        <p:spPr bwMode="auto">
          <a:xfrm>
            <a:off x="2971800" y="4279006"/>
            <a:ext cx="1588" cy="457200"/>
          </a:xfrm>
          <a:prstGeom prst="line">
            <a:avLst/>
          </a:prstGeom>
          <a:noFill/>
          <a:ln w="284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22" name="Text Box 26"/>
          <p:cNvSpPr txBox="1">
            <a:spLocks noChangeArrowheads="1"/>
          </p:cNvSpPr>
          <p:nvPr/>
        </p:nvSpPr>
        <p:spPr bwMode="auto">
          <a:xfrm>
            <a:off x="3886200" y="4654714"/>
            <a:ext cx="2971800" cy="3659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dirty="0">
                <a:solidFill>
                  <a:srgbClr val="C00000"/>
                </a:solidFill>
                <a:latin typeface="Calibri" pitchFamily="34" charset="0"/>
                <a:ea typeface="msgothic" charset="0"/>
                <a:cs typeface="msgothic" charset="0"/>
              </a:rPr>
              <a:t>C standard library</a:t>
            </a:r>
          </a:p>
        </p:txBody>
      </p:sp>
      <p:sp>
        <p:nvSpPr>
          <p:cNvPr id="28" name="Rectangle 2"/>
          <p:cNvSpPr txBox="1">
            <a:spLocks noChangeArrowheads="1"/>
          </p:cNvSpPr>
          <p:nvPr/>
        </p:nvSpPr>
        <p:spPr bwMode="auto">
          <a:xfrm>
            <a:off x="457200" y="5562600"/>
            <a:ext cx="8307387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 eaLnBrk="1" hangingPunct="1">
              <a:spcBef>
                <a:spcPct val="20000"/>
              </a:spcBef>
              <a:buClr>
                <a:srgbClr val="990000"/>
              </a:buClr>
              <a:buSzPct val="60000"/>
              <a:buFont typeface="Wingdings 2" pitchFamily="18" charset="2"/>
              <a:buChar char="¢"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kern="0" dirty="0" err="1" smtClean="0">
                <a:latin typeface="Calibri" pitchFamily="34" charset="0"/>
              </a:rPr>
              <a:t>Archiver</a:t>
            </a:r>
            <a:r>
              <a:rPr lang="en-GB" sz="2000" kern="0" dirty="0" smtClean="0">
                <a:latin typeface="Calibri" pitchFamily="34" charset="0"/>
              </a:rPr>
              <a:t> allows incremental updates</a:t>
            </a:r>
          </a:p>
          <a:p>
            <a:pPr marL="342900" lvl="0" indent="-342900" eaLnBrk="1" hangingPunct="1">
              <a:spcBef>
                <a:spcPct val="20000"/>
              </a:spcBef>
              <a:buClr>
                <a:srgbClr val="990000"/>
              </a:buClr>
              <a:buSzPct val="60000"/>
              <a:buFont typeface="Wingdings 2" pitchFamily="18" charset="2"/>
              <a:buChar char="¢"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US" sz="2000" kern="0" dirty="0" smtClean="0">
                <a:latin typeface="Calibri" pitchFamily="34" charset="0"/>
              </a:rPr>
              <a:t>Recompile function that changes and replace .o file in archive.</a:t>
            </a:r>
          </a:p>
          <a:p>
            <a:pPr marL="342900" lvl="0" indent="-342900" eaLnBrk="1" hangingPunct="1">
              <a:spcBef>
                <a:spcPct val="20000"/>
              </a:spcBef>
              <a:buClr>
                <a:srgbClr val="990000"/>
              </a:buClr>
              <a:buSzPct val="60000"/>
              <a:buFont typeface="Wingdings 2" pitchFamily="18" charset="2"/>
              <a:buChar char="¢"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000" kern="0" dirty="0" smtClean="0">
              <a:latin typeface="Calibri" pitchFamily="34" charset="0"/>
            </a:endParaRP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50838" y="304800"/>
            <a:ext cx="8716962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Commonly Used Libraries</a:t>
            </a:r>
          </a:p>
        </p:txBody>
      </p:sp>
      <p:sp>
        <p:nvSpPr>
          <p:cNvPr id="3072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54012" y="1220788"/>
            <a:ext cx="8307387" cy="3152775"/>
          </a:xfrm>
          <a:ln/>
        </p:spPr>
        <p:txBody>
          <a:bodyPr/>
          <a:lstStyle/>
          <a:p>
            <a:pPr>
              <a:lnSpc>
                <a:spcPct val="80000"/>
              </a:lnSpc>
              <a:spcBef>
                <a:spcPts val="1250"/>
              </a:spcBef>
              <a:buFont typeface="Wingdings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dirty="0" err="1">
                <a:latin typeface="Courier New" pitchFamily="49" charset="0"/>
              </a:rPr>
              <a:t>libc.a</a:t>
            </a:r>
            <a:r>
              <a:rPr lang="en-GB" sz="2000" dirty="0"/>
              <a:t> (the C standard library)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8 MB archive of </a:t>
            </a:r>
            <a:r>
              <a:rPr lang="en-GB" sz="1800" dirty="0" smtClean="0"/>
              <a:t>1392 </a:t>
            </a:r>
            <a:r>
              <a:rPr lang="en-GB" sz="1800" dirty="0"/>
              <a:t>object files.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I/O, memory allocation, signal handling, string handling, data and time, random numbers, integer math</a:t>
            </a:r>
          </a:p>
          <a:p>
            <a:pPr>
              <a:lnSpc>
                <a:spcPct val="80000"/>
              </a:lnSpc>
              <a:spcBef>
                <a:spcPts val="1250"/>
              </a:spcBef>
              <a:buFont typeface="Wingdings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dirty="0" err="1">
                <a:latin typeface="Courier New" pitchFamily="49" charset="0"/>
              </a:rPr>
              <a:t>libm.a</a:t>
            </a:r>
            <a:r>
              <a:rPr lang="en-GB" sz="2000" dirty="0"/>
              <a:t> (the C math library)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1 MB archive of </a:t>
            </a:r>
            <a:r>
              <a:rPr lang="en-GB" sz="1800" dirty="0" smtClean="0"/>
              <a:t>401 </a:t>
            </a:r>
            <a:r>
              <a:rPr lang="en-GB" sz="1800" dirty="0"/>
              <a:t>object files. 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floating point math (sin, </a:t>
            </a:r>
            <a:r>
              <a:rPr lang="en-GB" sz="1800" dirty="0" err="1"/>
              <a:t>cos</a:t>
            </a:r>
            <a:r>
              <a:rPr lang="en-GB" sz="1800" dirty="0"/>
              <a:t>, tan, log, exp, </a:t>
            </a:r>
            <a:r>
              <a:rPr lang="en-GB" sz="1800" dirty="0" err="1"/>
              <a:t>sqrt</a:t>
            </a:r>
            <a:r>
              <a:rPr lang="en-GB" sz="1800" dirty="0"/>
              <a:t>, …) 	</a:t>
            </a:r>
          </a:p>
          <a:p>
            <a:pPr>
              <a:lnSpc>
                <a:spcPct val="83000"/>
              </a:lnSpc>
              <a:spcBef>
                <a:spcPts val="1250"/>
              </a:spcBef>
              <a:buFont typeface="Wingdings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000" dirty="0"/>
          </a:p>
          <a:p>
            <a:pPr>
              <a:lnSpc>
                <a:spcPct val="83000"/>
              </a:lnSpc>
              <a:spcBef>
                <a:spcPts val="1250"/>
              </a:spcBef>
              <a:buFont typeface="Wingdings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000" dirty="0"/>
          </a:p>
        </p:txBody>
      </p:sp>
      <p:sp>
        <p:nvSpPr>
          <p:cNvPr id="30723" name="Text Box 3"/>
          <p:cNvSpPr txBox="1">
            <a:spLocks noChangeArrowheads="1"/>
          </p:cNvSpPr>
          <p:nvPr/>
        </p:nvSpPr>
        <p:spPr bwMode="auto">
          <a:xfrm>
            <a:off x="465138" y="3677347"/>
            <a:ext cx="4008126" cy="2875853"/>
          </a:xfrm>
          <a:prstGeom prst="rect">
            <a:avLst/>
          </a:prstGeom>
          <a:solidFill>
            <a:srgbClr val="E6E6E6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%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ar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-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t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/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usr/lib/libc.a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| sort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…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fork.o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…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fprintf.o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fpu_control.o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fputc.o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freopen.o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fscanf.o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fseek.o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fstab.o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…</a:t>
            </a:r>
          </a:p>
        </p:txBody>
      </p:sp>
      <p:sp>
        <p:nvSpPr>
          <p:cNvPr id="30724" name="Text Box 4"/>
          <p:cNvSpPr txBox="1">
            <a:spLocks noChangeArrowheads="1"/>
          </p:cNvSpPr>
          <p:nvPr/>
        </p:nvSpPr>
        <p:spPr bwMode="auto">
          <a:xfrm>
            <a:off x="4754874" y="3677347"/>
            <a:ext cx="4008126" cy="2875853"/>
          </a:xfrm>
          <a:prstGeom prst="rect">
            <a:avLst/>
          </a:prstGeom>
          <a:solidFill>
            <a:srgbClr val="E6E6E6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%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ar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-t /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usr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/lib/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libm.a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| sort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…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e_acos.o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e_acosf.o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e_acosh.o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e_acoshf.o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e_acoshl.o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e_acosl.o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e_asin.o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e_asinf.o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e_asinl.o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…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04813" y="247650"/>
            <a:ext cx="8716962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Linking with Static Libraries</a:t>
            </a:r>
          </a:p>
        </p:txBody>
      </p:sp>
      <p:sp>
        <p:nvSpPr>
          <p:cNvPr id="31746" name="Line 2"/>
          <p:cNvSpPr>
            <a:spLocks noChangeShapeType="1"/>
          </p:cNvSpPr>
          <p:nvPr/>
        </p:nvSpPr>
        <p:spPr bwMode="auto">
          <a:xfrm>
            <a:off x="698500" y="2582862"/>
            <a:ext cx="1587" cy="381000"/>
          </a:xfrm>
          <a:prstGeom prst="line">
            <a:avLst/>
          </a:prstGeom>
          <a:noFill/>
          <a:ln w="284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747" name="Rectangle 3"/>
          <p:cNvSpPr>
            <a:spLocks noChangeArrowheads="1"/>
          </p:cNvSpPr>
          <p:nvPr/>
        </p:nvSpPr>
        <p:spPr bwMode="auto">
          <a:xfrm>
            <a:off x="174625" y="2992438"/>
            <a:ext cx="2070100" cy="64452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4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360" tIns="44280" rIns="90360" bIns="4428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alibri" pitchFamily="34" charset="0"/>
                <a:ea typeface="msgothic" charset="0"/>
                <a:cs typeface="msgothic" charset="0"/>
              </a:rPr>
              <a:t>Translators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alibri" pitchFamily="34" charset="0"/>
                <a:ea typeface="msgothic" charset="0"/>
                <a:cs typeface="msgothic" charset="0"/>
              </a:rPr>
              <a:t>(</a:t>
            </a:r>
            <a:r>
              <a:rPr lang="en-GB" sz="1800" b="1" dirty="0" err="1">
                <a:latin typeface="Courier New" pitchFamily="49" charset="0"/>
                <a:ea typeface="msgothic" charset="0"/>
                <a:cs typeface="msgothic" charset="0"/>
              </a:rPr>
              <a:t>cpp</a:t>
            </a:r>
            <a:r>
              <a:rPr lang="en-GB" sz="1800" b="1" dirty="0">
                <a:latin typeface="Calibri" pitchFamily="34" charset="0"/>
                <a:ea typeface="msgothic" charset="0"/>
                <a:cs typeface="msgothic" charset="0"/>
              </a:rPr>
              <a:t>, </a:t>
            </a: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cc1</a:t>
            </a:r>
            <a:r>
              <a:rPr lang="en-GB" sz="1800" b="1" dirty="0">
                <a:latin typeface="Calibri" pitchFamily="34" charset="0"/>
                <a:ea typeface="msgothic" charset="0"/>
                <a:cs typeface="msgothic" charset="0"/>
              </a:rPr>
              <a:t>, </a:t>
            </a: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as</a:t>
            </a:r>
            <a:r>
              <a:rPr lang="en-GB" sz="1800" b="1" dirty="0">
                <a:latin typeface="Calibri" pitchFamily="34" charset="0"/>
                <a:ea typeface="msgothic" charset="0"/>
                <a:cs typeface="msgothic" charset="0"/>
              </a:rPr>
              <a:t>)</a:t>
            </a:r>
          </a:p>
        </p:txBody>
      </p:sp>
      <p:sp>
        <p:nvSpPr>
          <p:cNvPr id="31748" name="Text Box 4"/>
          <p:cNvSpPr txBox="1">
            <a:spLocks noChangeArrowheads="1"/>
          </p:cNvSpPr>
          <p:nvPr/>
        </p:nvSpPr>
        <p:spPr bwMode="auto">
          <a:xfrm>
            <a:off x="152400" y="2286000"/>
            <a:ext cx="1146767" cy="35490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main2.c</a:t>
            </a:r>
          </a:p>
        </p:txBody>
      </p:sp>
      <p:sp>
        <p:nvSpPr>
          <p:cNvPr id="31749" name="Text Box 5"/>
          <p:cNvSpPr txBox="1">
            <a:spLocks noChangeArrowheads="1"/>
          </p:cNvSpPr>
          <p:nvPr/>
        </p:nvSpPr>
        <p:spPr bwMode="auto">
          <a:xfrm>
            <a:off x="1801813" y="3994150"/>
            <a:ext cx="1146767" cy="35490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main2.o</a:t>
            </a:r>
          </a:p>
        </p:txBody>
      </p:sp>
      <p:sp>
        <p:nvSpPr>
          <p:cNvPr id="31750" name="Line 6"/>
          <p:cNvSpPr>
            <a:spLocks noChangeShapeType="1"/>
          </p:cNvSpPr>
          <p:nvPr/>
        </p:nvSpPr>
        <p:spPr bwMode="auto">
          <a:xfrm>
            <a:off x="1241425" y="3681413"/>
            <a:ext cx="815975" cy="381000"/>
          </a:xfrm>
          <a:prstGeom prst="line">
            <a:avLst/>
          </a:prstGeom>
          <a:noFill/>
          <a:ln w="284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751" name="Line 7"/>
          <p:cNvSpPr>
            <a:spLocks noChangeShapeType="1"/>
          </p:cNvSpPr>
          <p:nvPr/>
        </p:nvSpPr>
        <p:spPr bwMode="auto">
          <a:xfrm>
            <a:off x="2344738" y="4291013"/>
            <a:ext cx="762000" cy="304800"/>
          </a:xfrm>
          <a:prstGeom prst="line">
            <a:avLst/>
          </a:prstGeom>
          <a:noFill/>
          <a:ln w="284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752" name="Text Box 8"/>
          <p:cNvSpPr txBox="1">
            <a:spLocks noChangeArrowheads="1"/>
          </p:cNvSpPr>
          <p:nvPr/>
        </p:nvSpPr>
        <p:spPr bwMode="auto">
          <a:xfrm>
            <a:off x="5353050" y="3263900"/>
            <a:ext cx="1008907" cy="35490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libc.a</a:t>
            </a:r>
          </a:p>
        </p:txBody>
      </p:sp>
      <p:sp>
        <p:nvSpPr>
          <p:cNvPr id="31753" name="Line 9"/>
          <p:cNvSpPr>
            <a:spLocks noChangeShapeType="1"/>
          </p:cNvSpPr>
          <p:nvPr/>
        </p:nvSpPr>
        <p:spPr bwMode="auto">
          <a:xfrm>
            <a:off x="3981451" y="3649663"/>
            <a:ext cx="1587" cy="1022350"/>
          </a:xfrm>
          <a:prstGeom prst="line">
            <a:avLst/>
          </a:prstGeom>
          <a:noFill/>
          <a:ln w="284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754" name="Rectangle 10"/>
          <p:cNvSpPr>
            <a:spLocks noChangeArrowheads="1"/>
          </p:cNvSpPr>
          <p:nvPr/>
        </p:nvSpPr>
        <p:spPr bwMode="auto">
          <a:xfrm>
            <a:off x="2497138" y="4672013"/>
            <a:ext cx="2971800" cy="36090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4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360" tIns="44280" rIns="90360" bIns="4428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alibri" pitchFamily="34" charset="0"/>
                <a:ea typeface="msgothic" charset="0"/>
                <a:cs typeface="msgothic" charset="0"/>
              </a:rPr>
              <a:t>Linker (</a:t>
            </a: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ld</a:t>
            </a:r>
            <a:r>
              <a:rPr lang="en-GB" sz="1800" b="1" dirty="0">
                <a:latin typeface="Calibri" pitchFamily="34" charset="0"/>
                <a:ea typeface="msgothic" charset="0"/>
                <a:cs typeface="msgothic" charset="0"/>
              </a:rPr>
              <a:t>)</a:t>
            </a:r>
          </a:p>
        </p:txBody>
      </p:sp>
      <p:sp>
        <p:nvSpPr>
          <p:cNvPr id="31755" name="Text Box 11"/>
          <p:cNvSpPr txBox="1">
            <a:spLocks noChangeArrowheads="1"/>
          </p:cNvSpPr>
          <p:nvPr/>
        </p:nvSpPr>
        <p:spPr bwMode="auto">
          <a:xfrm>
            <a:off x="3797300" y="5518150"/>
            <a:ext cx="457475" cy="35490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p2</a:t>
            </a:r>
          </a:p>
        </p:txBody>
      </p:sp>
      <p:sp>
        <p:nvSpPr>
          <p:cNvPr id="31756" name="Line 12"/>
          <p:cNvSpPr>
            <a:spLocks noChangeShapeType="1"/>
          </p:cNvSpPr>
          <p:nvPr/>
        </p:nvSpPr>
        <p:spPr bwMode="auto">
          <a:xfrm>
            <a:off x="3981450" y="5047191"/>
            <a:ext cx="1588" cy="414338"/>
          </a:xfrm>
          <a:prstGeom prst="line">
            <a:avLst/>
          </a:prstGeom>
          <a:noFill/>
          <a:ln w="284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757" name="Text Box 13"/>
          <p:cNvSpPr txBox="1">
            <a:spLocks noChangeArrowheads="1"/>
          </p:cNvSpPr>
          <p:nvPr/>
        </p:nvSpPr>
        <p:spPr bwMode="auto">
          <a:xfrm>
            <a:off x="5577022" y="3886200"/>
            <a:ext cx="3185978" cy="62639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printf.o</a:t>
            </a:r>
            <a:r>
              <a:rPr lang="en-GB" sz="1800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1800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ea typeface="msgothic" charset="0"/>
                <a:cs typeface="msgothic" charset="0"/>
              </a:rPr>
              <a:t>and any other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ea typeface="msgothic" charset="0"/>
                <a:cs typeface="msgothic" charset="0"/>
              </a:rPr>
              <a:t>modules called by </a:t>
            </a:r>
            <a:r>
              <a:rPr lang="en-GB" sz="1800" b="1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printf.o</a:t>
            </a:r>
            <a:r>
              <a:rPr lang="en-GB" sz="1800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 </a:t>
            </a:r>
          </a:p>
        </p:txBody>
      </p:sp>
      <p:sp>
        <p:nvSpPr>
          <p:cNvPr id="31758" name="Text Box 14"/>
          <p:cNvSpPr txBox="1">
            <a:spLocks noChangeArrowheads="1"/>
          </p:cNvSpPr>
          <p:nvPr/>
        </p:nvSpPr>
        <p:spPr bwMode="auto">
          <a:xfrm>
            <a:off x="3187700" y="3263900"/>
            <a:ext cx="1698199" cy="35490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libvector.a</a:t>
            </a:r>
          </a:p>
        </p:txBody>
      </p:sp>
      <p:sp>
        <p:nvSpPr>
          <p:cNvPr id="31759" name="Text Box 15"/>
          <p:cNvSpPr txBox="1">
            <a:spLocks noChangeArrowheads="1"/>
          </p:cNvSpPr>
          <p:nvPr/>
        </p:nvSpPr>
        <p:spPr bwMode="auto">
          <a:xfrm>
            <a:off x="3992563" y="3994150"/>
            <a:ext cx="1284624" cy="35490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addvec.o</a:t>
            </a:r>
          </a:p>
        </p:txBody>
      </p:sp>
      <p:sp>
        <p:nvSpPr>
          <p:cNvPr id="31760" name="Line 16"/>
          <p:cNvSpPr>
            <a:spLocks noChangeShapeType="1"/>
          </p:cNvSpPr>
          <p:nvPr/>
        </p:nvSpPr>
        <p:spPr bwMode="auto">
          <a:xfrm flipH="1">
            <a:off x="4981575" y="3590397"/>
            <a:ext cx="841375" cy="1066800"/>
          </a:xfrm>
          <a:prstGeom prst="line">
            <a:avLst/>
          </a:prstGeom>
          <a:noFill/>
          <a:ln w="284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761" name="Text Box 17"/>
          <p:cNvSpPr txBox="1">
            <a:spLocks noChangeArrowheads="1"/>
          </p:cNvSpPr>
          <p:nvPr/>
        </p:nvSpPr>
        <p:spPr bwMode="auto">
          <a:xfrm>
            <a:off x="6929438" y="3206750"/>
            <a:ext cx="1552839" cy="3659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dirty="0">
                <a:solidFill>
                  <a:srgbClr val="C00000"/>
                </a:solidFill>
                <a:latin typeface="Calibri" pitchFamily="34" charset="0"/>
                <a:ea typeface="msgothic" charset="0"/>
                <a:cs typeface="msgothic" charset="0"/>
              </a:rPr>
              <a:t>Static libraries</a:t>
            </a:r>
          </a:p>
        </p:txBody>
      </p:sp>
      <p:sp>
        <p:nvSpPr>
          <p:cNvPr id="31762" name="Text Box 18"/>
          <p:cNvSpPr txBox="1">
            <a:spLocks noChangeArrowheads="1"/>
          </p:cNvSpPr>
          <p:nvPr/>
        </p:nvSpPr>
        <p:spPr bwMode="auto">
          <a:xfrm>
            <a:off x="225425" y="3883025"/>
            <a:ext cx="1305592" cy="63748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dirty="0" err="1">
                <a:solidFill>
                  <a:srgbClr val="C00000"/>
                </a:solidFill>
                <a:latin typeface="Calibri" pitchFamily="34" charset="0"/>
                <a:ea typeface="msgothic" charset="0"/>
                <a:cs typeface="msgothic" charset="0"/>
              </a:rPr>
              <a:t>Relocatable</a:t>
            </a:r>
            <a:endParaRPr lang="en-GB" sz="1800" b="1" i="1" dirty="0">
              <a:solidFill>
                <a:srgbClr val="C00000"/>
              </a:solidFill>
              <a:latin typeface="Calibri" pitchFamily="34" charset="0"/>
              <a:ea typeface="msgothic" charset="0"/>
              <a:cs typeface="msgothic" charset="0"/>
            </a:endParaRP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dirty="0">
                <a:solidFill>
                  <a:srgbClr val="C00000"/>
                </a:solidFill>
                <a:latin typeface="Calibri" pitchFamily="34" charset="0"/>
                <a:ea typeface="msgothic" charset="0"/>
                <a:cs typeface="msgothic" charset="0"/>
              </a:rPr>
              <a:t>object files</a:t>
            </a:r>
          </a:p>
        </p:txBody>
      </p:sp>
      <p:sp>
        <p:nvSpPr>
          <p:cNvPr id="31763" name="Text Box 19"/>
          <p:cNvSpPr txBox="1">
            <a:spLocks noChangeArrowheads="1"/>
          </p:cNvSpPr>
          <p:nvPr/>
        </p:nvSpPr>
        <p:spPr bwMode="auto">
          <a:xfrm>
            <a:off x="4289425" y="5378450"/>
            <a:ext cx="2209749" cy="63748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dirty="0">
                <a:solidFill>
                  <a:srgbClr val="C00000"/>
                </a:solidFill>
                <a:latin typeface="Calibri" pitchFamily="34" charset="0"/>
                <a:ea typeface="msgothic" charset="0"/>
                <a:cs typeface="msgothic" charset="0"/>
              </a:rPr>
              <a:t>Fully linked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dirty="0">
                <a:solidFill>
                  <a:srgbClr val="C00000"/>
                </a:solidFill>
                <a:latin typeface="Calibri" pitchFamily="34" charset="0"/>
                <a:ea typeface="msgothic" charset="0"/>
                <a:cs typeface="msgothic" charset="0"/>
              </a:rPr>
              <a:t>executable object file</a:t>
            </a:r>
          </a:p>
        </p:txBody>
      </p:sp>
      <p:sp>
        <p:nvSpPr>
          <p:cNvPr id="31764" name="Text Box 20"/>
          <p:cNvSpPr txBox="1">
            <a:spLocks noChangeArrowheads="1"/>
          </p:cNvSpPr>
          <p:nvPr/>
        </p:nvSpPr>
        <p:spPr bwMode="auto">
          <a:xfrm>
            <a:off x="1260475" y="2286000"/>
            <a:ext cx="1284624" cy="35490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vector.h</a:t>
            </a:r>
          </a:p>
        </p:txBody>
      </p:sp>
      <p:sp>
        <p:nvSpPr>
          <p:cNvPr id="31765" name="Line 21"/>
          <p:cNvSpPr>
            <a:spLocks noChangeShapeType="1"/>
          </p:cNvSpPr>
          <p:nvPr/>
        </p:nvSpPr>
        <p:spPr bwMode="auto">
          <a:xfrm>
            <a:off x="1882775" y="2582862"/>
            <a:ext cx="1587" cy="381000"/>
          </a:xfrm>
          <a:prstGeom prst="line">
            <a:avLst/>
          </a:prstGeom>
          <a:noFill/>
          <a:ln w="284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766" name="Rectangle 22"/>
          <p:cNvSpPr>
            <a:spLocks noChangeArrowheads="1"/>
          </p:cNvSpPr>
          <p:nvPr/>
        </p:nvSpPr>
        <p:spPr bwMode="auto">
          <a:xfrm>
            <a:off x="3328988" y="2289175"/>
            <a:ext cx="1304925" cy="64452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4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360" tIns="44280" rIns="90360" bIns="4428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 err="1">
                <a:latin typeface="Calibri" pitchFamily="34" charset="0"/>
                <a:ea typeface="msgothic" charset="0"/>
                <a:cs typeface="msgothic" charset="0"/>
              </a:rPr>
              <a:t>Archiver</a:t>
            </a:r>
            <a:endParaRPr lang="en-GB" sz="1800" b="1" dirty="0">
              <a:latin typeface="Calibri" pitchFamily="34" charset="0"/>
              <a:ea typeface="msgothic" charset="0"/>
              <a:cs typeface="msgothic" charset="0"/>
            </a:endParaRP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alibri" pitchFamily="34" charset="0"/>
                <a:ea typeface="msgothic" charset="0"/>
                <a:cs typeface="msgothic" charset="0"/>
              </a:rPr>
              <a:t>(</a:t>
            </a:r>
            <a:r>
              <a:rPr lang="en-GB" sz="1800" b="1" dirty="0" err="1">
                <a:latin typeface="Courier New" pitchFamily="49" charset="0"/>
                <a:ea typeface="msgothic" charset="0"/>
                <a:cs typeface="msgothic" charset="0"/>
              </a:rPr>
              <a:t>ar</a:t>
            </a:r>
            <a:r>
              <a:rPr lang="en-GB" sz="1800" b="1" dirty="0">
                <a:latin typeface="Calibri" pitchFamily="34" charset="0"/>
                <a:ea typeface="msgothic" charset="0"/>
                <a:cs typeface="msgothic" charset="0"/>
              </a:rPr>
              <a:t>)</a:t>
            </a:r>
          </a:p>
        </p:txBody>
      </p:sp>
      <p:sp>
        <p:nvSpPr>
          <p:cNvPr id="31767" name="Line 23"/>
          <p:cNvSpPr>
            <a:spLocks noChangeShapeType="1"/>
          </p:cNvSpPr>
          <p:nvPr/>
        </p:nvSpPr>
        <p:spPr bwMode="auto">
          <a:xfrm>
            <a:off x="3981451" y="2955925"/>
            <a:ext cx="1587" cy="411163"/>
          </a:xfrm>
          <a:prstGeom prst="line">
            <a:avLst/>
          </a:prstGeom>
          <a:noFill/>
          <a:ln w="284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768" name="Line 24"/>
          <p:cNvSpPr>
            <a:spLocks noChangeShapeType="1"/>
          </p:cNvSpPr>
          <p:nvPr/>
        </p:nvSpPr>
        <p:spPr bwMode="auto">
          <a:xfrm>
            <a:off x="3429000" y="1874837"/>
            <a:ext cx="1588" cy="411163"/>
          </a:xfrm>
          <a:prstGeom prst="line">
            <a:avLst/>
          </a:prstGeom>
          <a:noFill/>
          <a:ln w="284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769" name="Line 25"/>
          <p:cNvSpPr>
            <a:spLocks noChangeShapeType="1"/>
          </p:cNvSpPr>
          <p:nvPr/>
        </p:nvSpPr>
        <p:spPr bwMode="auto">
          <a:xfrm>
            <a:off x="4572000" y="1874837"/>
            <a:ext cx="1588" cy="411163"/>
          </a:xfrm>
          <a:prstGeom prst="line">
            <a:avLst/>
          </a:prstGeom>
          <a:noFill/>
          <a:ln w="284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770" name="Text Box 26"/>
          <p:cNvSpPr txBox="1">
            <a:spLocks noChangeArrowheads="1"/>
          </p:cNvSpPr>
          <p:nvPr/>
        </p:nvSpPr>
        <p:spPr bwMode="auto">
          <a:xfrm>
            <a:off x="2601913" y="1538288"/>
            <a:ext cx="1284624" cy="35490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addvec.o</a:t>
            </a:r>
          </a:p>
        </p:txBody>
      </p:sp>
      <p:sp>
        <p:nvSpPr>
          <p:cNvPr id="31771" name="Text Box 27"/>
          <p:cNvSpPr txBox="1">
            <a:spLocks noChangeArrowheads="1"/>
          </p:cNvSpPr>
          <p:nvPr/>
        </p:nvSpPr>
        <p:spPr bwMode="auto">
          <a:xfrm>
            <a:off x="3925888" y="1524000"/>
            <a:ext cx="1422483" cy="35490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multvec.o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360362"/>
            <a:ext cx="8716962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Using Static Libraries</a:t>
            </a:r>
          </a:p>
        </p:txBody>
      </p:sp>
      <p:sp>
        <p:nvSpPr>
          <p:cNvPr id="3277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5613" y="1428750"/>
            <a:ext cx="8307387" cy="4133850"/>
          </a:xfrm>
          <a:ln/>
        </p:spPr>
        <p:txBody>
          <a:bodyPr/>
          <a:lstStyle/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Linker’s algorithm for resolving external references: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Scan </a:t>
            </a:r>
            <a:r>
              <a:rPr lang="en-GB" b="1" dirty="0">
                <a:latin typeface="Courier New" pitchFamily="49" charset="0"/>
              </a:rPr>
              <a:t>.o</a:t>
            </a:r>
            <a:r>
              <a:rPr lang="en-GB" dirty="0"/>
              <a:t> files and </a:t>
            </a:r>
            <a:r>
              <a:rPr lang="en-GB" b="1" dirty="0">
                <a:latin typeface="Courier New" pitchFamily="49" charset="0"/>
              </a:rPr>
              <a:t>.a</a:t>
            </a:r>
            <a:r>
              <a:rPr lang="en-GB" dirty="0"/>
              <a:t> files in the command line order.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During the scan, keep a list of the current unresolved references.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As each new </a:t>
            </a:r>
            <a:r>
              <a:rPr lang="en-GB" b="1" dirty="0">
                <a:latin typeface="Courier New" pitchFamily="49" charset="0"/>
              </a:rPr>
              <a:t>.o</a:t>
            </a:r>
            <a:r>
              <a:rPr lang="en-GB" dirty="0"/>
              <a:t> or </a:t>
            </a:r>
            <a:r>
              <a:rPr lang="en-GB" b="1" dirty="0">
                <a:latin typeface="Courier New" pitchFamily="49" charset="0"/>
              </a:rPr>
              <a:t>.a</a:t>
            </a:r>
            <a:r>
              <a:rPr lang="en-GB" dirty="0"/>
              <a:t> file, </a:t>
            </a:r>
            <a:r>
              <a:rPr lang="en-GB" i="1" dirty="0" err="1"/>
              <a:t>obj</a:t>
            </a:r>
            <a:r>
              <a:rPr lang="en-GB" dirty="0"/>
              <a:t>, is encountered, try to resolve each unresolved reference in the list against the symbols defined in </a:t>
            </a:r>
            <a:r>
              <a:rPr lang="en-GB" i="1" dirty="0"/>
              <a:t>obj</a:t>
            </a:r>
            <a:r>
              <a:rPr lang="en-GB" dirty="0"/>
              <a:t>. 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If any entries in the unresolved list at end of scan, then error.</a:t>
            </a:r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 smtClean="0"/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Problem</a:t>
            </a:r>
            <a:r>
              <a:rPr lang="en-GB" dirty="0"/>
              <a:t>: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Command line order matters!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Moral: put libraries at the end of the command line. </a:t>
            </a:r>
          </a:p>
        </p:txBody>
      </p:sp>
      <p:sp>
        <p:nvSpPr>
          <p:cNvPr id="32771" name="Rectangle 3"/>
          <p:cNvSpPr>
            <a:spLocks noChangeArrowheads="1"/>
          </p:cNvSpPr>
          <p:nvPr/>
        </p:nvSpPr>
        <p:spPr bwMode="auto">
          <a:xfrm>
            <a:off x="990600" y="4995736"/>
            <a:ext cx="6847044" cy="1024064"/>
          </a:xfrm>
          <a:prstGeom prst="rect">
            <a:avLst/>
          </a:prstGeom>
          <a:solidFill>
            <a:srgbClr val="E6E6E6"/>
          </a:solidFill>
          <a:ln w="64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 smtClean="0">
                <a:latin typeface="Courier New" pitchFamily="49" charset="0"/>
                <a:ea typeface="msgothic" charset="0"/>
                <a:cs typeface="msgothic" charset="0"/>
              </a:rPr>
              <a:t>unix</a:t>
            </a:r>
            <a:r>
              <a:rPr lang="en-GB" sz="1600" b="1" dirty="0" smtClean="0">
                <a:latin typeface="Courier New" pitchFamily="49" charset="0"/>
                <a:ea typeface="msgothic" charset="0"/>
                <a:cs typeface="msgothic" charset="0"/>
              </a:rPr>
              <a:t>&gt;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gcc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-L.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libtest.o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-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lmine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 smtClean="0">
                <a:latin typeface="Courier New" pitchFamily="49" charset="0"/>
                <a:ea typeface="msgothic" charset="0"/>
                <a:cs typeface="msgothic" charset="0"/>
              </a:rPr>
              <a:t>unix</a:t>
            </a:r>
            <a:r>
              <a:rPr lang="en-GB" sz="1600" b="1" dirty="0" smtClean="0">
                <a:latin typeface="Courier New" pitchFamily="49" charset="0"/>
                <a:ea typeface="msgothic" charset="0"/>
                <a:cs typeface="msgothic" charset="0"/>
              </a:rPr>
              <a:t>&gt;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gcc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-L. -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lmine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libtest.o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libtest.o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: In function `main':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libtest.o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(.text+0x4): undefined reference to `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libfun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' 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50838" y="381000"/>
            <a:ext cx="8716962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Loading Executable Object </a:t>
            </a:r>
            <a:r>
              <a:rPr lang="en-GB" dirty="0" smtClean="0"/>
              <a:t>Files</a:t>
            </a:r>
            <a:endParaRPr lang="en-GB" dirty="0"/>
          </a:p>
        </p:txBody>
      </p:sp>
      <p:sp>
        <p:nvSpPr>
          <p:cNvPr id="33794" name="Rectangle 2"/>
          <p:cNvSpPr>
            <a:spLocks noChangeArrowheads="1"/>
          </p:cNvSpPr>
          <p:nvPr/>
        </p:nvSpPr>
        <p:spPr bwMode="auto">
          <a:xfrm>
            <a:off x="323646" y="1567788"/>
            <a:ext cx="2971800" cy="3810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ELF header</a:t>
            </a:r>
          </a:p>
        </p:txBody>
      </p:sp>
      <p:sp>
        <p:nvSpPr>
          <p:cNvPr id="33795" name="Rectangle 3"/>
          <p:cNvSpPr>
            <a:spLocks noChangeArrowheads="1"/>
          </p:cNvSpPr>
          <p:nvPr/>
        </p:nvSpPr>
        <p:spPr bwMode="auto">
          <a:xfrm>
            <a:off x="323646" y="1948788"/>
            <a:ext cx="2971800" cy="6096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Program header table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(required for executables)</a:t>
            </a:r>
          </a:p>
        </p:txBody>
      </p:sp>
      <p:sp>
        <p:nvSpPr>
          <p:cNvPr id="33796" name="Rectangle 4"/>
          <p:cNvSpPr>
            <a:spLocks noChangeArrowheads="1"/>
          </p:cNvSpPr>
          <p:nvPr/>
        </p:nvSpPr>
        <p:spPr bwMode="auto">
          <a:xfrm>
            <a:off x="323646" y="2939388"/>
            <a:ext cx="2971800" cy="381000"/>
          </a:xfrm>
          <a:prstGeom prst="rect">
            <a:avLst/>
          </a:prstGeom>
          <a:solidFill>
            <a:srgbClr val="F6F5BD"/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.text section</a:t>
            </a:r>
          </a:p>
        </p:txBody>
      </p:sp>
      <p:sp>
        <p:nvSpPr>
          <p:cNvPr id="33797" name="Rectangle 5"/>
          <p:cNvSpPr>
            <a:spLocks noChangeArrowheads="1"/>
          </p:cNvSpPr>
          <p:nvPr/>
        </p:nvSpPr>
        <p:spPr bwMode="auto">
          <a:xfrm>
            <a:off x="323646" y="3701388"/>
            <a:ext cx="2971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.data section</a:t>
            </a:r>
          </a:p>
        </p:txBody>
      </p:sp>
      <p:sp>
        <p:nvSpPr>
          <p:cNvPr id="33798" name="Rectangle 6"/>
          <p:cNvSpPr>
            <a:spLocks noChangeArrowheads="1"/>
          </p:cNvSpPr>
          <p:nvPr/>
        </p:nvSpPr>
        <p:spPr bwMode="auto">
          <a:xfrm>
            <a:off x="323646" y="4082388"/>
            <a:ext cx="2971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.</a:t>
            </a:r>
            <a:r>
              <a:rPr lang="en-GB" sz="1600" b="1" dirty="0" err="1">
                <a:latin typeface="Calibri" pitchFamily="34" charset="0"/>
                <a:ea typeface="msgothic" charset="0"/>
                <a:cs typeface="msgothic" charset="0"/>
              </a:rPr>
              <a:t>bss</a:t>
            </a: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 section</a:t>
            </a:r>
          </a:p>
        </p:txBody>
      </p:sp>
      <p:sp>
        <p:nvSpPr>
          <p:cNvPr id="33799" name="Rectangle 7"/>
          <p:cNvSpPr>
            <a:spLocks noChangeArrowheads="1"/>
          </p:cNvSpPr>
          <p:nvPr/>
        </p:nvSpPr>
        <p:spPr bwMode="auto">
          <a:xfrm>
            <a:off x="323646" y="4463388"/>
            <a:ext cx="2971800" cy="3810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.</a:t>
            </a:r>
            <a:r>
              <a:rPr lang="en-GB" sz="1600" b="1" dirty="0" err="1">
                <a:latin typeface="Calibri" pitchFamily="34" charset="0"/>
                <a:ea typeface="msgothic" charset="0"/>
                <a:cs typeface="msgothic" charset="0"/>
              </a:rPr>
              <a:t>symtab</a:t>
            </a:r>
            <a:endParaRPr lang="en-GB" sz="1600" b="1" dirty="0"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33802" name="Rectangle 10"/>
          <p:cNvSpPr>
            <a:spLocks noChangeArrowheads="1"/>
          </p:cNvSpPr>
          <p:nvPr/>
        </p:nvSpPr>
        <p:spPr bwMode="auto">
          <a:xfrm>
            <a:off x="323646" y="4844388"/>
            <a:ext cx="2971800" cy="3810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.debug</a:t>
            </a:r>
          </a:p>
        </p:txBody>
      </p:sp>
      <p:sp>
        <p:nvSpPr>
          <p:cNvPr id="33803" name="Rectangle 11"/>
          <p:cNvSpPr>
            <a:spLocks noChangeArrowheads="1"/>
          </p:cNvSpPr>
          <p:nvPr/>
        </p:nvSpPr>
        <p:spPr bwMode="auto">
          <a:xfrm>
            <a:off x="323646" y="5987388"/>
            <a:ext cx="2971800" cy="6096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Section header table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(required for </a:t>
            </a:r>
            <a:r>
              <a:rPr lang="en-GB" sz="1600" b="1" dirty="0" err="1">
                <a:latin typeface="Calibri" pitchFamily="34" charset="0"/>
                <a:ea typeface="msgothic" charset="0"/>
                <a:cs typeface="msgothic" charset="0"/>
              </a:rPr>
              <a:t>relocatables</a:t>
            </a: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)</a:t>
            </a:r>
          </a:p>
        </p:txBody>
      </p:sp>
      <p:sp>
        <p:nvSpPr>
          <p:cNvPr id="33804" name="Text Box 12"/>
          <p:cNvSpPr txBox="1">
            <a:spLocks noChangeArrowheads="1"/>
          </p:cNvSpPr>
          <p:nvPr/>
        </p:nvSpPr>
        <p:spPr bwMode="auto">
          <a:xfrm>
            <a:off x="3269568" y="1413296"/>
            <a:ext cx="285954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0</a:t>
            </a:r>
          </a:p>
        </p:txBody>
      </p:sp>
      <p:sp>
        <p:nvSpPr>
          <p:cNvPr id="33805" name="Text Box 13"/>
          <p:cNvSpPr txBox="1">
            <a:spLocks noChangeArrowheads="1"/>
          </p:cNvSpPr>
          <p:nvPr/>
        </p:nvSpPr>
        <p:spPr bwMode="auto">
          <a:xfrm>
            <a:off x="198806" y="1236452"/>
            <a:ext cx="2285154" cy="3659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alibri" pitchFamily="34" charset="0"/>
                <a:ea typeface="msgothic" charset="0"/>
                <a:cs typeface="msgothic" charset="0"/>
              </a:rPr>
              <a:t>Executable Object File</a:t>
            </a:r>
          </a:p>
        </p:txBody>
      </p:sp>
      <p:sp>
        <p:nvSpPr>
          <p:cNvPr id="33806" name="Rectangle 14"/>
          <p:cNvSpPr>
            <a:spLocks noChangeArrowheads="1"/>
          </p:cNvSpPr>
          <p:nvPr/>
        </p:nvSpPr>
        <p:spPr bwMode="auto">
          <a:xfrm>
            <a:off x="4686829" y="1262063"/>
            <a:ext cx="2789237" cy="487362"/>
          </a:xfrm>
          <a:prstGeom prst="rect">
            <a:avLst/>
          </a:prstGeom>
          <a:solidFill>
            <a:srgbClr val="F1C7C7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Kernel virtual memory</a:t>
            </a:r>
          </a:p>
        </p:txBody>
      </p:sp>
      <p:sp>
        <p:nvSpPr>
          <p:cNvPr id="33807" name="Rectangle 15"/>
          <p:cNvSpPr>
            <a:spLocks noChangeArrowheads="1"/>
          </p:cNvSpPr>
          <p:nvPr/>
        </p:nvSpPr>
        <p:spPr bwMode="auto">
          <a:xfrm>
            <a:off x="4686829" y="2963863"/>
            <a:ext cx="2789237" cy="669925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Memory-mapped region for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shared libraries</a:t>
            </a:r>
          </a:p>
        </p:txBody>
      </p:sp>
      <p:sp>
        <p:nvSpPr>
          <p:cNvPr id="33808" name="Rectangle 16"/>
          <p:cNvSpPr>
            <a:spLocks noChangeArrowheads="1"/>
          </p:cNvSpPr>
          <p:nvPr/>
        </p:nvSpPr>
        <p:spPr bwMode="auto">
          <a:xfrm>
            <a:off x="4686829" y="3629025"/>
            <a:ext cx="2789237" cy="7239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809" name="Rectangle 17"/>
          <p:cNvSpPr>
            <a:spLocks noChangeArrowheads="1"/>
          </p:cNvSpPr>
          <p:nvPr/>
        </p:nvSpPr>
        <p:spPr bwMode="auto">
          <a:xfrm>
            <a:off x="4686830" y="4350808"/>
            <a:ext cx="2789237" cy="669925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Run-time heap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(created by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malloc</a:t>
            </a: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)</a:t>
            </a:r>
          </a:p>
        </p:txBody>
      </p:sp>
      <p:sp>
        <p:nvSpPr>
          <p:cNvPr id="33810" name="Rectangle 18"/>
          <p:cNvSpPr>
            <a:spLocks noChangeArrowheads="1"/>
          </p:cNvSpPr>
          <p:nvPr/>
        </p:nvSpPr>
        <p:spPr bwMode="auto">
          <a:xfrm>
            <a:off x="4686829" y="2054225"/>
            <a:ext cx="2789237" cy="906463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811" name="Line 19"/>
          <p:cNvSpPr>
            <a:spLocks noChangeShapeType="1"/>
          </p:cNvSpPr>
          <p:nvPr/>
        </p:nvSpPr>
        <p:spPr bwMode="auto">
          <a:xfrm flipV="1">
            <a:off x="6076950" y="3957638"/>
            <a:ext cx="1588" cy="384175"/>
          </a:xfrm>
          <a:prstGeom prst="line">
            <a:avLst/>
          </a:prstGeom>
          <a:noFill/>
          <a:ln w="324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3812" name="Rectangle 20"/>
          <p:cNvSpPr>
            <a:spLocks noChangeArrowheads="1"/>
          </p:cNvSpPr>
          <p:nvPr/>
        </p:nvSpPr>
        <p:spPr bwMode="auto">
          <a:xfrm>
            <a:off x="4686829" y="1719263"/>
            <a:ext cx="2789237" cy="563562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User stack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(created at runtime)</a:t>
            </a:r>
          </a:p>
        </p:txBody>
      </p:sp>
      <p:sp>
        <p:nvSpPr>
          <p:cNvPr id="33813" name="Line 21"/>
          <p:cNvSpPr>
            <a:spLocks noChangeShapeType="1"/>
          </p:cNvSpPr>
          <p:nvPr/>
        </p:nvSpPr>
        <p:spPr bwMode="auto">
          <a:xfrm flipV="1">
            <a:off x="6076950" y="2738438"/>
            <a:ext cx="1588" cy="231775"/>
          </a:xfrm>
          <a:prstGeom prst="line">
            <a:avLst/>
          </a:prstGeom>
          <a:noFill/>
          <a:ln w="324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3814" name="Line 22"/>
          <p:cNvSpPr>
            <a:spLocks noChangeShapeType="1"/>
          </p:cNvSpPr>
          <p:nvPr/>
        </p:nvSpPr>
        <p:spPr bwMode="auto">
          <a:xfrm>
            <a:off x="6076950" y="2282825"/>
            <a:ext cx="1588" cy="228600"/>
          </a:xfrm>
          <a:prstGeom prst="line">
            <a:avLst/>
          </a:prstGeom>
          <a:noFill/>
          <a:ln w="324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3815" name="Rectangle 23"/>
          <p:cNvSpPr>
            <a:spLocks noChangeArrowheads="1"/>
          </p:cNvSpPr>
          <p:nvPr/>
        </p:nvSpPr>
        <p:spPr bwMode="auto">
          <a:xfrm>
            <a:off x="4686829" y="6312958"/>
            <a:ext cx="2789238" cy="396875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Unused</a:t>
            </a:r>
          </a:p>
        </p:txBody>
      </p:sp>
      <p:sp>
        <p:nvSpPr>
          <p:cNvPr id="33816" name="Text Box 24"/>
          <p:cNvSpPr txBox="1">
            <a:spLocks noChangeArrowheads="1"/>
          </p:cNvSpPr>
          <p:nvPr/>
        </p:nvSpPr>
        <p:spPr bwMode="auto">
          <a:xfrm>
            <a:off x="4421194" y="6531510"/>
            <a:ext cx="285954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0</a:t>
            </a:r>
          </a:p>
        </p:txBody>
      </p:sp>
      <p:sp>
        <p:nvSpPr>
          <p:cNvPr id="33817" name="Text Box 25"/>
          <p:cNvSpPr txBox="1">
            <a:spLocks noChangeArrowheads="1"/>
          </p:cNvSpPr>
          <p:nvPr/>
        </p:nvSpPr>
        <p:spPr bwMode="auto">
          <a:xfrm>
            <a:off x="7834221" y="2108200"/>
            <a:ext cx="869831" cy="80855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%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esp</a:t>
            </a: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(stack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pointer)</a:t>
            </a:r>
          </a:p>
        </p:txBody>
      </p:sp>
      <p:sp>
        <p:nvSpPr>
          <p:cNvPr id="33818" name="Line 26"/>
          <p:cNvSpPr>
            <a:spLocks noChangeShapeType="1"/>
          </p:cNvSpPr>
          <p:nvPr/>
        </p:nvSpPr>
        <p:spPr bwMode="auto">
          <a:xfrm flipH="1">
            <a:off x="7527834" y="2279650"/>
            <a:ext cx="384175" cy="1588"/>
          </a:xfrm>
          <a:prstGeom prst="line">
            <a:avLst/>
          </a:prstGeom>
          <a:noFill/>
          <a:ln w="32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3819" name="Text Box 27"/>
          <p:cNvSpPr txBox="1">
            <a:spLocks noChangeArrowheads="1"/>
          </p:cNvSpPr>
          <p:nvPr/>
        </p:nvSpPr>
        <p:spPr bwMode="auto">
          <a:xfrm>
            <a:off x="7677150" y="899576"/>
            <a:ext cx="1366377" cy="81836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Memory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smtClean="0">
                <a:latin typeface="Calibri" pitchFamily="34" charset="0"/>
                <a:ea typeface="msgothic" charset="0"/>
                <a:cs typeface="msgothic" charset="0"/>
              </a:rPr>
              <a:t>outside 32-bit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alibri" pitchFamily="34" charset="0"/>
                <a:ea typeface="msgothic" charset="0"/>
                <a:cs typeface="msgothic" charset="0"/>
              </a:rPr>
              <a:t>address space</a:t>
            </a:r>
            <a:endParaRPr lang="en-GB" sz="1600" b="1" dirty="0"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33820" name="Line 28"/>
          <p:cNvSpPr>
            <a:spLocks noChangeShapeType="1"/>
          </p:cNvSpPr>
          <p:nvPr/>
        </p:nvSpPr>
        <p:spPr bwMode="auto">
          <a:xfrm flipV="1">
            <a:off x="7543800" y="1257568"/>
            <a:ext cx="1588" cy="460375"/>
          </a:xfrm>
          <a:prstGeom prst="line">
            <a:avLst/>
          </a:prstGeom>
          <a:noFill/>
          <a:ln w="324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3821" name="Text Box 29"/>
          <p:cNvSpPr txBox="1">
            <a:spLocks noChangeArrowheads="1"/>
          </p:cNvSpPr>
          <p:nvPr/>
        </p:nvSpPr>
        <p:spPr bwMode="auto">
          <a:xfrm>
            <a:off x="7888288" y="4173538"/>
            <a:ext cx="552052" cy="325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brk</a:t>
            </a:r>
          </a:p>
        </p:txBody>
      </p:sp>
      <p:sp>
        <p:nvSpPr>
          <p:cNvPr id="33822" name="Line 30"/>
          <p:cNvSpPr>
            <a:spLocks noChangeShapeType="1"/>
          </p:cNvSpPr>
          <p:nvPr/>
        </p:nvSpPr>
        <p:spPr bwMode="auto">
          <a:xfrm flipH="1">
            <a:off x="7504113" y="4340225"/>
            <a:ext cx="384175" cy="1588"/>
          </a:xfrm>
          <a:prstGeom prst="line">
            <a:avLst/>
          </a:prstGeom>
          <a:noFill/>
          <a:ln w="32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3823" name="Text Box 31"/>
          <p:cNvSpPr txBox="1">
            <a:spLocks noChangeArrowheads="1"/>
          </p:cNvSpPr>
          <p:nvPr/>
        </p:nvSpPr>
        <p:spPr bwMode="auto">
          <a:xfrm>
            <a:off x="3505200" y="1595216"/>
            <a:ext cx="1204474" cy="27084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 dirty="0" smtClean="0">
                <a:latin typeface="Courier New" pitchFamily="49" charset="0"/>
                <a:ea typeface="msgothic" charset="0"/>
                <a:cs typeface="msgothic" charset="0"/>
              </a:rPr>
              <a:t>0x100000000</a:t>
            </a:r>
            <a:endParaRPr lang="en-GB" sz="1200" b="1" dirty="0"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33824" name="Text Box 32"/>
          <p:cNvSpPr txBox="1">
            <a:spLocks noChangeArrowheads="1"/>
          </p:cNvSpPr>
          <p:nvPr/>
        </p:nvSpPr>
        <p:spPr bwMode="auto">
          <a:xfrm>
            <a:off x="3567113" y="6189452"/>
            <a:ext cx="1111500" cy="2680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latin typeface="Courier New" pitchFamily="49" charset="0"/>
                <a:ea typeface="msgothic" charset="0"/>
                <a:cs typeface="msgothic" charset="0"/>
              </a:rPr>
              <a:t>0x08048000</a:t>
            </a:r>
          </a:p>
        </p:txBody>
      </p:sp>
      <p:sp>
        <p:nvSpPr>
          <p:cNvPr id="33825" name="Text Box 33"/>
          <p:cNvSpPr txBox="1">
            <a:spLocks noChangeArrowheads="1"/>
          </p:cNvSpPr>
          <p:nvPr/>
        </p:nvSpPr>
        <p:spPr bwMode="auto">
          <a:xfrm>
            <a:off x="3594100" y="3498907"/>
            <a:ext cx="1111500" cy="27084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 dirty="0" smtClean="0">
                <a:latin typeface="Courier New" pitchFamily="49" charset="0"/>
                <a:ea typeface="msgothic" charset="0"/>
                <a:cs typeface="msgothic" charset="0"/>
              </a:rPr>
              <a:t>0xf7e9ddc0</a:t>
            </a:r>
            <a:endParaRPr lang="en-GB" sz="1200" b="1" dirty="0"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33826" name="Rectangle 34"/>
          <p:cNvSpPr>
            <a:spLocks noChangeArrowheads="1"/>
          </p:cNvSpPr>
          <p:nvPr/>
        </p:nvSpPr>
        <p:spPr bwMode="auto">
          <a:xfrm>
            <a:off x="4686829" y="5017558"/>
            <a:ext cx="2789238" cy="66992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Read/write segment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(.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data</a:t>
            </a: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, .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bss</a:t>
            </a: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)</a:t>
            </a:r>
          </a:p>
        </p:txBody>
      </p:sp>
      <p:sp>
        <p:nvSpPr>
          <p:cNvPr id="33827" name="Rectangle 35"/>
          <p:cNvSpPr>
            <a:spLocks noChangeArrowheads="1"/>
          </p:cNvSpPr>
          <p:nvPr/>
        </p:nvSpPr>
        <p:spPr bwMode="auto">
          <a:xfrm>
            <a:off x="4686829" y="5643033"/>
            <a:ext cx="2789238" cy="669925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Read-only segment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(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.init</a:t>
            </a: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, .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text</a:t>
            </a: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, 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.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rodata</a:t>
            </a: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)</a:t>
            </a:r>
          </a:p>
        </p:txBody>
      </p:sp>
      <p:sp>
        <p:nvSpPr>
          <p:cNvPr id="33828" name="AutoShape 36"/>
          <p:cNvSpPr>
            <a:spLocks/>
          </p:cNvSpPr>
          <p:nvPr/>
        </p:nvSpPr>
        <p:spPr bwMode="auto">
          <a:xfrm>
            <a:off x="7524750" y="5026025"/>
            <a:ext cx="76200" cy="1295400"/>
          </a:xfrm>
          <a:prstGeom prst="rightBrace">
            <a:avLst>
              <a:gd name="adj1" fmla="val 141667"/>
              <a:gd name="adj2" fmla="val 50000"/>
            </a:avLst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829" name="Text Box 37"/>
          <p:cNvSpPr txBox="1">
            <a:spLocks noChangeArrowheads="1"/>
          </p:cNvSpPr>
          <p:nvPr/>
        </p:nvSpPr>
        <p:spPr bwMode="auto">
          <a:xfrm>
            <a:off x="7677150" y="5010150"/>
            <a:ext cx="1149459" cy="130093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Loaded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from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the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executable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file</a:t>
            </a:r>
          </a:p>
        </p:txBody>
      </p:sp>
      <p:sp>
        <p:nvSpPr>
          <p:cNvPr id="39" name="Rectangle 5"/>
          <p:cNvSpPr>
            <a:spLocks noChangeArrowheads="1"/>
          </p:cNvSpPr>
          <p:nvPr/>
        </p:nvSpPr>
        <p:spPr bwMode="auto">
          <a:xfrm>
            <a:off x="323646" y="3320388"/>
            <a:ext cx="2971800" cy="381000"/>
          </a:xfrm>
          <a:prstGeom prst="rect">
            <a:avLst/>
          </a:prstGeom>
          <a:solidFill>
            <a:srgbClr val="F6F5BD"/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smtClean="0">
                <a:latin typeface="Calibri" pitchFamily="34" charset="0"/>
                <a:ea typeface="msgothic" charset="0"/>
                <a:cs typeface="msgothic" charset="0"/>
              </a:rPr>
              <a:t>.</a:t>
            </a:r>
            <a:r>
              <a:rPr lang="en-GB" sz="1600" b="1" dirty="0" err="1" smtClean="0">
                <a:latin typeface="Calibri" pitchFamily="34" charset="0"/>
                <a:ea typeface="msgothic" charset="0"/>
                <a:cs typeface="msgothic" charset="0"/>
              </a:rPr>
              <a:t>rodata</a:t>
            </a:r>
            <a:r>
              <a:rPr lang="en-GB" sz="1600" b="1" dirty="0" smtClean="0">
                <a:latin typeface="Calibri" pitchFamily="34" charset="0"/>
                <a:ea typeface="msgothic" charset="0"/>
                <a:cs typeface="msgothic" charset="0"/>
              </a:rPr>
              <a:t> </a:t>
            </a: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section</a:t>
            </a:r>
          </a:p>
        </p:txBody>
      </p:sp>
      <p:sp>
        <p:nvSpPr>
          <p:cNvPr id="40" name="Rectangle 10"/>
          <p:cNvSpPr>
            <a:spLocks noChangeArrowheads="1"/>
          </p:cNvSpPr>
          <p:nvPr/>
        </p:nvSpPr>
        <p:spPr bwMode="auto">
          <a:xfrm>
            <a:off x="323646" y="5225388"/>
            <a:ext cx="2971800" cy="3810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smtClean="0">
                <a:latin typeface="Calibri" pitchFamily="34" charset="0"/>
                <a:ea typeface="msgothic" charset="0"/>
                <a:cs typeface="msgothic" charset="0"/>
              </a:rPr>
              <a:t>.line</a:t>
            </a:r>
            <a:endParaRPr lang="en-GB" sz="1600" b="1" dirty="0"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41" name="Rectangle 4"/>
          <p:cNvSpPr>
            <a:spLocks noChangeArrowheads="1"/>
          </p:cNvSpPr>
          <p:nvPr/>
        </p:nvSpPr>
        <p:spPr bwMode="auto">
          <a:xfrm>
            <a:off x="323646" y="2558388"/>
            <a:ext cx="2971800" cy="381000"/>
          </a:xfrm>
          <a:prstGeom prst="rect">
            <a:avLst/>
          </a:prstGeom>
          <a:solidFill>
            <a:srgbClr val="F6F5BD"/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smtClean="0">
                <a:latin typeface="Calibri" pitchFamily="34" charset="0"/>
                <a:ea typeface="msgothic" charset="0"/>
                <a:cs typeface="msgothic" charset="0"/>
              </a:rPr>
              <a:t>.</a:t>
            </a:r>
            <a:r>
              <a:rPr lang="en-GB" sz="1600" dirty="0" smtClean="0">
                <a:latin typeface="Calibri" pitchFamily="34" charset="0"/>
                <a:ea typeface="msgothic" charset="0"/>
                <a:cs typeface="msgothic" charset="0"/>
              </a:rPr>
              <a:t>ini</a:t>
            </a:r>
            <a:r>
              <a:rPr lang="en-GB" sz="1600" b="1" dirty="0" smtClean="0">
                <a:latin typeface="Calibri" pitchFamily="34" charset="0"/>
                <a:ea typeface="msgothic" charset="0"/>
                <a:cs typeface="msgothic" charset="0"/>
              </a:rPr>
              <a:t>t </a:t>
            </a: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section</a:t>
            </a:r>
          </a:p>
        </p:txBody>
      </p:sp>
      <p:sp>
        <p:nvSpPr>
          <p:cNvPr id="42" name="Rectangle 10"/>
          <p:cNvSpPr>
            <a:spLocks noChangeArrowheads="1"/>
          </p:cNvSpPr>
          <p:nvPr/>
        </p:nvSpPr>
        <p:spPr bwMode="auto">
          <a:xfrm>
            <a:off x="323646" y="5606388"/>
            <a:ext cx="2971800" cy="3810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smtClean="0">
                <a:latin typeface="Calibri" pitchFamily="34" charset="0"/>
                <a:ea typeface="msgothic" charset="0"/>
                <a:cs typeface="msgothic" charset="0"/>
              </a:rPr>
              <a:t>.</a:t>
            </a:r>
            <a:r>
              <a:rPr lang="en-GB" sz="1600" b="1" dirty="0" err="1" smtClean="0">
                <a:latin typeface="Calibri" pitchFamily="34" charset="0"/>
                <a:ea typeface="msgothic" charset="0"/>
                <a:cs typeface="msgothic" charset="0"/>
              </a:rPr>
              <a:t>strtab</a:t>
            </a:r>
            <a:endParaRPr lang="en-GB" sz="1600" b="1" dirty="0">
              <a:latin typeface="Calibri" pitchFamily="34" charset="0"/>
              <a:ea typeface="msgothic" charset="0"/>
              <a:cs typeface="msgothic" charset="0"/>
            </a:endParaRP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50838" y="381000"/>
            <a:ext cx="8716962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Shared Libraries</a:t>
            </a:r>
          </a:p>
        </p:txBody>
      </p:sp>
      <p:sp>
        <p:nvSpPr>
          <p:cNvPr id="348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79413" y="1344613"/>
            <a:ext cx="8307387" cy="4979987"/>
          </a:xfrm>
          <a:ln/>
        </p:spPr>
        <p:txBody>
          <a:bodyPr/>
          <a:lstStyle/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Static libraries have the following disadvantages: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Duplication in the stored executables (every function need std </a:t>
            </a:r>
            <a:r>
              <a:rPr lang="en-GB" dirty="0" err="1" smtClean="0"/>
              <a:t>libc</a:t>
            </a:r>
            <a:r>
              <a:rPr lang="en-GB" dirty="0" smtClean="0"/>
              <a:t>)</a:t>
            </a:r>
            <a:endParaRPr lang="en-GB" dirty="0"/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Duplication in the running executables</a:t>
            </a:r>
            <a:endParaRPr lang="en-GB" dirty="0"/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Minor bug fixes of system libraries require each application to explicitly </a:t>
            </a:r>
            <a:r>
              <a:rPr lang="en-GB" dirty="0" err="1"/>
              <a:t>relink</a:t>
            </a:r>
            <a:endParaRPr lang="en-GB" dirty="0"/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 smtClean="0">
              <a:solidFill>
                <a:srgbClr val="000004"/>
              </a:solidFill>
            </a:endParaRPr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>
                <a:solidFill>
                  <a:srgbClr val="000004"/>
                </a:solidFill>
              </a:rPr>
              <a:t>Modern </a:t>
            </a:r>
            <a:r>
              <a:rPr lang="en-GB" dirty="0">
                <a:solidFill>
                  <a:srgbClr val="000004"/>
                </a:solidFill>
              </a:rPr>
              <a:t>s</a:t>
            </a:r>
            <a:r>
              <a:rPr lang="en-GB" dirty="0" smtClean="0">
                <a:solidFill>
                  <a:srgbClr val="000004"/>
                </a:solidFill>
              </a:rPr>
              <a:t>olution</a:t>
            </a:r>
            <a:r>
              <a:rPr lang="en-GB" dirty="0">
                <a:solidFill>
                  <a:srgbClr val="000004"/>
                </a:solidFill>
              </a:rPr>
              <a:t>: Shared Libraries 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Object files that contain code and data that are loaded and linked into an application </a:t>
            </a:r>
            <a:r>
              <a:rPr lang="en-GB" i="1" dirty="0"/>
              <a:t>dynamically, </a:t>
            </a:r>
            <a:r>
              <a:rPr lang="en-GB" dirty="0"/>
              <a:t>at either </a:t>
            </a:r>
            <a:r>
              <a:rPr lang="en-GB" i="1" dirty="0"/>
              <a:t>load-time</a:t>
            </a:r>
            <a:r>
              <a:rPr lang="en-GB" dirty="0"/>
              <a:t> or </a:t>
            </a:r>
            <a:r>
              <a:rPr lang="en-GB" i="1" dirty="0"/>
              <a:t>run-time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Also called: dynamic link libraries, DLLs, </a:t>
            </a:r>
            <a:r>
              <a:rPr lang="en-GB" dirty="0">
                <a:latin typeface="Courier New"/>
                <a:cs typeface="Courier New"/>
              </a:rPr>
              <a:t>.so </a:t>
            </a:r>
            <a:r>
              <a:rPr lang="en-GB" dirty="0"/>
              <a:t>files</a:t>
            </a:r>
          </a:p>
          <a:p>
            <a:pPr lvl="1">
              <a:buFont typeface="Wingdings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i="1" dirty="0"/>
          </a:p>
          <a:p>
            <a:pPr>
              <a:buFont typeface="Wingdings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i="1" dirty="0"/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04813" y="436562"/>
            <a:ext cx="8716962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Shared Libraries (</a:t>
            </a:r>
            <a:r>
              <a:rPr lang="en-GB" dirty="0" smtClean="0"/>
              <a:t>cont.)</a:t>
            </a:r>
            <a:endParaRPr lang="en-GB" dirty="0"/>
          </a:p>
        </p:txBody>
      </p:sp>
      <p:sp>
        <p:nvSpPr>
          <p:cNvPr id="3584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6347" y="1295400"/>
            <a:ext cx="8307387" cy="5486400"/>
          </a:xfrm>
          <a:ln/>
        </p:spPr>
        <p:txBody>
          <a:bodyPr/>
          <a:lstStyle/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Dynamic linking can occur when executable is first loaded and run (load-time linking).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Common case for Linux, handled automatically by the dynamic linker (</a:t>
            </a:r>
            <a:r>
              <a:rPr lang="en-GB" b="1" dirty="0">
                <a:latin typeface="Courier New" pitchFamily="49" charset="0"/>
              </a:rPr>
              <a:t>ld-linux.so</a:t>
            </a:r>
            <a:r>
              <a:rPr lang="en-GB" dirty="0">
                <a:latin typeface="Courier New" pitchFamily="49" charset="0"/>
              </a:rPr>
              <a:t>)</a:t>
            </a:r>
            <a:r>
              <a:rPr lang="en-GB" dirty="0"/>
              <a:t>.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Standard C library (</a:t>
            </a:r>
            <a:r>
              <a:rPr lang="en-GB" b="1" dirty="0" err="1">
                <a:latin typeface="Courier New" pitchFamily="49" charset="0"/>
              </a:rPr>
              <a:t>libc.so</a:t>
            </a:r>
            <a:r>
              <a:rPr lang="en-GB" dirty="0"/>
              <a:t>) usually dynamically linked. </a:t>
            </a:r>
          </a:p>
          <a:p>
            <a:pPr>
              <a:spcBef>
                <a:spcPts val="18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Dynamic linking can also occur after program has begun 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(</a:t>
            </a:r>
            <a:r>
              <a:rPr lang="en-GB" dirty="0"/>
              <a:t>run-time linking).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In</a:t>
            </a:r>
            <a:r>
              <a:rPr lang="en-GB" dirty="0" smtClean="0"/>
              <a:t> Linux, </a:t>
            </a:r>
            <a:r>
              <a:rPr lang="en-GB" dirty="0"/>
              <a:t>this is done by calls to the </a:t>
            </a:r>
            <a:r>
              <a:rPr lang="en-GB" b="1" dirty="0" err="1">
                <a:latin typeface="Courier New" pitchFamily="49" charset="0"/>
              </a:rPr>
              <a:t>dlopen</a:t>
            </a:r>
            <a:r>
              <a:rPr lang="en-GB" b="1" dirty="0">
                <a:latin typeface="Courier New" pitchFamily="49" charset="0"/>
              </a:rPr>
              <a:t>() </a:t>
            </a:r>
            <a:r>
              <a:rPr lang="en-GB" dirty="0"/>
              <a:t>interface</a:t>
            </a:r>
            <a:r>
              <a:rPr lang="en-GB" dirty="0">
                <a:latin typeface="Courier New" pitchFamily="49" charset="0"/>
              </a:rPr>
              <a:t>.</a:t>
            </a:r>
            <a:endParaRPr lang="en-GB" dirty="0" smtClean="0">
              <a:latin typeface="Courier New" pitchFamily="49" charset="0"/>
            </a:endParaRPr>
          </a:p>
          <a:p>
            <a:pPr lvl="2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Distributing software.</a:t>
            </a:r>
          </a:p>
          <a:p>
            <a:pPr lvl="2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High</a:t>
            </a:r>
            <a:r>
              <a:rPr lang="en-GB" dirty="0"/>
              <a:t>-performance web servers. </a:t>
            </a:r>
          </a:p>
          <a:p>
            <a:pPr lvl="2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Runtime library </a:t>
            </a:r>
            <a:r>
              <a:rPr lang="en-GB" dirty="0" err="1" smtClean="0"/>
              <a:t>interpositioning</a:t>
            </a:r>
            <a:r>
              <a:rPr lang="en-GB" dirty="0" smtClean="0"/>
              <a:t>.</a:t>
            </a:r>
          </a:p>
          <a:p>
            <a:pPr>
              <a:spcBef>
                <a:spcPts val="18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Shared library routines can be shared by multiple processes.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More on this when we learn about virtual </a:t>
            </a:r>
            <a:r>
              <a:rPr lang="en-GB" dirty="0" smtClean="0"/>
              <a:t>memory</a:t>
            </a:r>
            <a:endParaRPr lang="en-GB" dirty="0"/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50838" y="285750"/>
            <a:ext cx="8716962" cy="781050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Dynamic Linking at Load-time</a:t>
            </a:r>
          </a:p>
        </p:txBody>
      </p:sp>
      <p:sp>
        <p:nvSpPr>
          <p:cNvPr id="36866" name="Line 2"/>
          <p:cNvSpPr>
            <a:spLocks noChangeShapeType="1"/>
          </p:cNvSpPr>
          <p:nvPr/>
        </p:nvSpPr>
        <p:spPr bwMode="auto">
          <a:xfrm>
            <a:off x="2620963" y="1247500"/>
            <a:ext cx="1587" cy="381000"/>
          </a:xfrm>
          <a:prstGeom prst="line">
            <a:avLst/>
          </a:prstGeom>
          <a:noFill/>
          <a:ln w="32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6867" name="Rectangle 3"/>
          <p:cNvSpPr>
            <a:spLocks noChangeArrowheads="1"/>
          </p:cNvSpPr>
          <p:nvPr/>
        </p:nvSpPr>
        <p:spPr bwMode="auto">
          <a:xfrm>
            <a:off x="2454275" y="1657075"/>
            <a:ext cx="1676400" cy="57467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360" tIns="44280" rIns="90360" bIns="4428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Translators </a:t>
            </a:r>
            <a:endParaRPr lang="en-GB" sz="1600" b="1" dirty="0" smtClean="0">
              <a:latin typeface="Calibri" pitchFamily="34" charset="0"/>
              <a:ea typeface="msgothic" charset="0"/>
              <a:cs typeface="msgothic" charset="0"/>
            </a:endParaRP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smtClean="0">
                <a:latin typeface="Calibri" pitchFamily="34" charset="0"/>
                <a:ea typeface="msgothic" charset="0"/>
                <a:cs typeface="msgothic" charset="0"/>
              </a:rPr>
              <a:t>(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cpp</a:t>
            </a: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, 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cc1</a:t>
            </a: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, 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as</a:t>
            </a: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)</a:t>
            </a:r>
          </a:p>
        </p:txBody>
      </p:sp>
      <p:sp>
        <p:nvSpPr>
          <p:cNvPr id="36868" name="Text Box 4"/>
          <p:cNvSpPr txBox="1">
            <a:spLocks noChangeArrowheads="1"/>
          </p:cNvSpPr>
          <p:nvPr/>
        </p:nvSpPr>
        <p:spPr bwMode="auto">
          <a:xfrm>
            <a:off x="2081213" y="1010963"/>
            <a:ext cx="1045777" cy="32964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main2.c</a:t>
            </a:r>
          </a:p>
        </p:txBody>
      </p:sp>
      <p:sp>
        <p:nvSpPr>
          <p:cNvPr id="36869" name="Text Box 5"/>
          <p:cNvSpPr txBox="1">
            <a:spLocks noChangeArrowheads="1"/>
          </p:cNvSpPr>
          <p:nvPr/>
        </p:nvSpPr>
        <p:spPr bwMode="auto">
          <a:xfrm>
            <a:off x="2757488" y="2568300"/>
            <a:ext cx="1045777" cy="32964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main2.o</a:t>
            </a:r>
          </a:p>
        </p:txBody>
      </p:sp>
      <p:sp>
        <p:nvSpPr>
          <p:cNvPr id="36870" name="Line 6"/>
          <p:cNvSpPr>
            <a:spLocks noChangeShapeType="1"/>
          </p:cNvSpPr>
          <p:nvPr/>
        </p:nvSpPr>
        <p:spPr bwMode="auto">
          <a:xfrm>
            <a:off x="3292475" y="2238100"/>
            <a:ext cx="1588" cy="381000"/>
          </a:xfrm>
          <a:prstGeom prst="line">
            <a:avLst/>
          </a:prstGeom>
          <a:noFill/>
          <a:ln w="32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6871" name="Text Box 7"/>
          <p:cNvSpPr txBox="1">
            <a:spLocks noChangeArrowheads="1"/>
          </p:cNvSpPr>
          <p:nvPr/>
        </p:nvSpPr>
        <p:spPr bwMode="auto">
          <a:xfrm>
            <a:off x="4359275" y="1949175"/>
            <a:ext cx="1662934" cy="56111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libc.so</a:t>
            </a:r>
          </a:p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libvector.so</a:t>
            </a:r>
          </a:p>
        </p:txBody>
      </p:sp>
      <p:sp>
        <p:nvSpPr>
          <p:cNvPr id="36872" name="Rectangle 8"/>
          <p:cNvSpPr>
            <a:spLocks noChangeArrowheads="1"/>
          </p:cNvSpPr>
          <p:nvPr/>
        </p:nvSpPr>
        <p:spPr bwMode="auto">
          <a:xfrm>
            <a:off x="2454275" y="3225525"/>
            <a:ext cx="3028950" cy="34131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360" tIns="44280" rIns="90360" bIns="4428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Linker (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ld</a:t>
            </a: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)</a:t>
            </a:r>
          </a:p>
        </p:txBody>
      </p:sp>
      <p:sp>
        <p:nvSpPr>
          <p:cNvPr id="36873" name="Text Box 9"/>
          <p:cNvSpPr txBox="1">
            <a:spLocks noChangeArrowheads="1"/>
          </p:cNvSpPr>
          <p:nvPr/>
        </p:nvSpPr>
        <p:spPr bwMode="auto">
          <a:xfrm>
            <a:off x="3041650" y="3974825"/>
            <a:ext cx="428620" cy="32964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p2</a:t>
            </a:r>
          </a:p>
        </p:txBody>
      </p:sp>
      <p:sp>
        <p:nvSpPr>
          <p:cNvPr id="36874" name="Line 10"/>
          <p:cNvSpPr>
            <a:spLocks noChangeShapeType="1"/>
          </p:cNvSpPr>
          <p:nvPr/>
        </p:nvSpPr>
        <p:spPr bwMode="auto">
          <a:xfrm>
            <a:off x="3292475" y="3609700"/>
            <a:ext cx="1588" cy="381000"/>
          </a:xfrm>
          <a:prstGeom prst="line">
            <a:avLst/>
          </a:prstGeom>
          <a:noFill/>
          <a:ln w="32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6875" name="Line 11"/>
          <p:cNvSpPr>
            <a:spLocks noChangeShapeType="1"/>
          </p:cNvSpPr>
          <p:nvPr/>
        </p:nvSpPr>
        <p:spPr bwMode="auto">
          <a:xfrm>
            <a:off x="3292475" y="4295500"/>
            <a:ext cx="1588" cy="457200"/>
          </a:xfrm>
          <a:prstGeom prst="line">
            <a:avLst/>
          </a:prstGeom>
          <a:noFill/>
          <a:ln w="32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6876" name="Rectangle 12"/>
          <p:cNvSpPr>
            <a:spLocks noChangeArrowheads="1"/>
          </p:cNvSpPr>
          <p:nvPr/>
        </p:nvSpPr>
        <p:spPr bwMode="auto">
          <a:xfrm>
            <a:off x="2454275" y="6124300"/>
            <a:ext cx="3200400" cy="34131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360" tIns="44280" rIns="90360" bIns="4428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Dynamic linker (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ld-linux.so</a:t>
            </a: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)</a:t>
            </a:r>
          </a:p>
        </p:txBody>
      </p:sp>
      <p:sp>
        <p:nvSpPr>
          <p:cNvPr id="36877" name="Line 13"/>
          <p:cNvSpPr>
            <a:spLocks noChangeShapeType="1"/>
          </p:cNvSpPr>
          <p:nvPr/>
        </p:nvSpPr>
        <p:spPr bwMode="auto">
          <a:xfrm>
            <a:off x="3292475" y="5133700"/>
            <a:ext cx="1588" cy="990600"/>
          </a:xfrm>
          <a:prstGeom prst="line">
            <a:avLst/>
          </a:prstGeom>
          <a:noFill/>
          <a:ln w="32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6878" name="Line 14"/>
          <p:cNvSpPr>
            <a:spLocks noChangeShapeType="1"/>
          </p:cNvSpPr>
          <p:nvPr/>
        </p:nvSpPr>
        <p:spPr bwMode="auto">
          <a:xfrm>
            <a:off x="3292475" y="2847700"/>
            <a:ext cx="1588" cy="381000"/>
          </a:xfrm>
          <a:prstGeom prst="line">
            <a:avLst/>
          </a:prstGeom>
          <a:noFill/>
          <a:ln w="32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6879" name="Text Box 15"/>
          <p:cNvSpPr txBox="1">
            <a:spLocks noChangeArrowheads="1"/>
          </p:cNvSpPr>
          <p:nvPr/>
        </p:nvSpPr>
        <p:spPr bwMode="auto">
          <a:xfrm>
            <a:off x="5254625" y="2542900"/>
            <a:ext cx="2609850" cy="57708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ea typeface="msgothic" charset="0"/>
                <a:cs typeface="msgothic" charset="0"/>
              </a:rPr>
              <a:t>Relocation and symbol  table info</a:t>
            </a:r>
          </a:p>
        </p:txBody>
      </p:sp>
      <p:sp>
        <p:nvSpPr>
          <p:cNvPr id="36880" name="Line 16"/>
          <p:cNvSpPr>
            <a:spLocks noChangeShapeType="1"/>
          </p:cNvSpPr>
          <p:nvPr/>
        </p:nvSpPr>
        <p:spPr bwMode="auto">
          <a:xfrm>
            <a:off x="5180013" y="2542900"/>
            <a:ext cx="1587" cy="685800"/>
          </a:xfrm>
          <a:prstGeom prst="line">
            <a:avLst/>
          </a:prstGeom>
          <a:noFill/>
          <a:ln w="32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6881" name="Text Box 17"/>
          <p:cNvSpPr txBox="1">
            <a:spLocks noChangeArrowheads="1"/>
          </p:cNvSpPr>
          <p:nvPr/>
        </p:nvSpPr>
        <p:spPr bwMode="auto">
          <a:xfrm>
            <a:off x="4352925" y="4844775"/>
            <a:ext cx="1662934" cy="56111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libc.so</a:t>
            </a:r>
          </a:p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libvector.so</a:t>
            </a:r>
          </a:p>
        </p:txBody>
      </p:sp>
      <p:sp>
        <p:nvSpPr>
          <p:cNvPr id="36882" name="Text Box 18"/>
          <p:cNvSpPr txBox="1">
            <a:spLocks noChangeArrowheads="1"/>
          </p:cNvSpPr>
          <p:nvPr/>
        </p:nvSpPr>
        <p:spPr bwMode="auto">
          <a:xfrm>
            <a:off x="5254625" y="5559150"/>
            <a:ext cx="1771650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ea typeface="msgothic" charset="0"/>
                <a:cs typeface="msgothic" charset="0"/>
              </a:rPr>
              <a:t>Code and data</a:t>
            </a:r>
          </a:p>
        </p:txBody>
      </p:sp>
      <p:sp>
        <p:nvSpPr>
          <p:cNvPr id="36883" name="Line 19"/>
          <p:cNvSpPr>
            <a:spLocks noChangeShapeType="1"/>
          </p:cNvSpPr>
          <p:nvPr/>
        </p:nvSpPr>
        <p:spPr bwMode="auto">
          <a:xfrm>
            <a:off x="5173663" y="5438500"/>
            <a:ext cx="1587" cy="685800"/>
          </a:xfrm>
          <a:prstGeom prst="line">
            <a:avLst/>
          </a:prstGeom>
          <a:noFill/>
          <a:ln w="32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6884" name="Text Box 20"/>
          <p:cNvSpPr txBox="1">
            <a:spLocks noChangeArrowheads="1"/>
          </p:cNvSpPr>
          <p:nvPr/>
        </p:nvSpPr>
        <p:spPr bwMode="auto">
          <a:xfrm>
            <a:off x="-228600" y="3873224"/>
            <a:ext cx="2514600" cy="57708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i="1" dirty="0">
                <a:solidFill>
                  <a:srgbClr val="990000"/>
                </a:solidFill>
                <a:latin typeface="Calibri" pitchFamily="34" charset="0"/>
                <a:ea typeface="msgothic" charset="0"/>
                <a:cs typeface="msgothic" charset="0"/>
              </a:rPr>
              <a:t>Partially linked </a:t>
            </a:r>
            <a:endParaRPr lang="en-GB" sz="1600" b="1" i="1" dirty="0" smtClean="0">
              <a:solidFill>
                <a:srgbClr val="990000"/>
              </a:solidFill>
              <a:latin typeface="Calibri" pitchFamily="34" charset="0"/>
              <a:ea typeface="msgothic" charset="0"/>
              <a:cs typeface="msgothic" charset="0"/>
            </a:endParaRPr>
          </a:p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i="1" dirty="0" smtClean="0">
                <a:solidFill>
                  <a:srgbClr val="990000"/>
                </a:solidFill>
                <a:latin typeface="Calibri" pitchFamily="34" charset="0"/>
                <a:ea typeface="msgothic" charset="0"/>
                <a:cs typeface="msgothic" charset="0"/>
              </a:rPr>
              <a:t>executable </a:t>
            </a:r>
            <a:r>
              <a:rPr lang="en-GB" sz="1600" b="1" i="1" dirty="0">
                <a:solidFill>
                  <a:srgbClr val="990000"/>
                </a:solidFill>
                <a:latin typeface="Calibri" pitchFamily="34" charset="0"/>
                <a:ea typeface="msgothic" charset="0"/>
                <a:cs typeface="msgothic" charset="0"/>
              </a:rPr>
              <a:t>object file</a:t>
            </a:r>
          </a:p>
        </p:txBody>
      </p:sp>
      <p:sp>
        <p:nvSpPr>
          <p:cNvPr id="36885" name="Text Box 21"/>
          <p:cNvSpPr txBox="1">
            <a:spLocks noChangeArrowheads="1"/>
          </p:cNvSpPr>
          <p:nvPr/>
        </p:nvSpPr>
        <p:spPr bwMode="auto">
          <a:xfrm>
            <a:off x="914400" y="2451355"/>
            <a:ext cx="1371600" cy="57708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i="1" dirty="0" err="1">
                <a:solidFill>
                  <a:srgbClr val="990000"/>
                </a:solidFill>
                <a:latin typeface="Calibri" pitchFamily="34" charset="0"/>
                <a:ea typeface="msgothic" charset="0"/>
                <a:cs typeface="msgothic" charset="0"/>
              </a:rPr>
              <a:t>Relocatable</a:t>
            </a:r>
            <a:endParaRPr lang="en-GB" sz="1600" b="1" i="1" dirty="0">
              <a:solidFill>
                <a:srgbClr val="990000"/>
              </a:solidFill>
              <a:latin typeface="Calibri" pitchFamily="34" charset="0"/>
              <a:ea typeface="msgothic" charset="0"/>
              <a:cs typeface="msgothic" charset="0"/>
            </a:endParaRPr>
          </a:p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i="1" dirty="0">
                <a:solidFill>
                  <a:srgbClr val="990000"/>
                </a:solidFill>
                <a:latin typeface="Calibri" pitchFamily="34" charset="0"/>
                <a:ea typeface="msgothic" charset="0"/>
                <a:cs typeface="msgothic" charset="0"/>
              </a:rPr>
              <a:t>object file</a:t>
            </a:r>
          </a:p>
        </p:txBody>
      </p:sp>
      <p:sp>
        <p:nvSpPr>
          <p:cNvPr id="36886" name="Text Box 22"/>
          <p:cNvSpPr txBox="1">
            <a:spLocks noChangeArrowheads="1"/>
          </p:cNvSpPr>
          <p:nvPr/>
        </p:nvSpPr>
        <p:spPr bwMode="auto">
          <a:xfrm>
            <a:off x="533400" y="5887233"/>
            <a:ext cx="1752600" cy="81836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i="1" dirty="0">
                <a:solidFill>
                  <a:srgbClr val="990000"/>
                </a:solidFill>
                <a:latin typeface="Calibri" pitchFamily="34" charset="0"/>
                <a:ea typeface="msgothic" charset="0"/>
                <a:cs typeface="msgothic" charset="0"/>
              </a:rPr>
              <a:t>Fully linked </a:t>
            </a:r>
          </a:p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i="1" dirty="0">
                <a:solidFill>
                  <a:srgbClr val="990000"/>
                </a:solidFill>
                <a:latin typeface="Calibri" pitchFamily="34" charset="0"/>
                <a:ea typeface="msgothic" charset="0"/>
                <a:cs typeface="msgothic" charset="0"/>
              </a:rPr>
              <a:t>executable</a:t>
            </a:r>
          </a:p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i="1" dirty="0">
                <a:solidFill>
                  <a:srgbClr val="990000"/>
                </a:solidFill>
                <a:latin typeface="Calibri" pitchFamily="34" charset="0"/>
                <a:ea typeface="msgothic" charset="0"/>
                <a:cs typeface="msgothic" charset="0"/>
              </a:rPr>
              <a:t>in memory</a:t>
            </a:r>
          </a:p>
        </p:txBody>
      </p:sp>
      <p:sp>
        <p:nvSpPr>
          <p:cNvPr id="36887" name="Line 23"/>
          <p:cNvSpPr>
            <a:spLocks noChangeShapeType="1"/>
          </p:cNvSpPr>
          <p:nvPr/>
        </p:nvSpPr>
        <p:spPr bwMode="auto">
          <a:xfrm>
            <a:off x="3783013" y="1247500"/>
            <a:ext cx="1587" cy="381000"/>
          </a:xfrm>
          <a:prstGeom prst="line">
            <a:avLst/>
          </a:prstGeom>
          <a:noFill/>
          <a:ln w="32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6888" name="Text Box 24"/>
          <p:cNvSpPr txBox="1">
            <a:spLocks noChangeArrowheads="1"/>
          </p:cNvSpPr>
          <p:nvPr/>
        </p:nvSpPr>
        <p:spPr bwMode="auto">
          <a:xfrm>
            <a:off x="3184525" y="1010963"/>
            <a:ext cx="1169209" cy="32964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vector.h</a:t>
            </a:r>
          </a:p>
        </p:txBody>
      </p:sp>
      <p:sp>
        <p:nvSpPr>
          <p:cNvPr id="36889" name="Rectangle 25"/>
          <p:cNvSpPr>
            <a:spLocks noChangeArrowheads="1"/>
          </p:cNvSpPr>
          <p:nvPr/>
        </p:nvSpPr>
        <p:spPr bwMode="auto">
          <a:xfrm>
            <a:off x="2454275" y="4749525"/>
            <a:ext cx="1657350" cy="57467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360" tIns="44280" rIns="90360" bIns="4428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Loader (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execve</a:t>
            </a: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)</a:t>
            </a:r>
          </a:p>
        </p:txBody>
      </p:sp>
      <p:sp>
        <p:nvSpPr>
          <p:cNvPr id="36890" name="Text Box 26"/>
          <p:cNvSpPr txBox="1">
            <a:spLocks noChangeArrowheads="1"/>
          </p:cNvSpPr>
          <p:nvPr/>
        </p:nvSpPr>
        <p:spPr bwMode="auto">
          <a:xfrm>
            <a:off x="4689475" y="1047475"/>
            <a:ext cx="4501851" cy="56111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unix&gt; gcc -shared -o libvector.so \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     addvec.c multvec.c</a:t>
            </a:r>
          </a:p>
        </p:txBody>
      </p:sp>
      <p:sp>
        <p:nvSpPr>
          <p:cNvPr id="36891" name="Line 27"/>
          <p:cNvSpPr>
            <a:spLocks noChangeShapeType="1"/>
          </p:cNvSpPr>
          <p:nvPr/>
        </p:nvSpPr>
        <p:spPr bwMode="auto">
          <a:xfrm flipH="1">
            <a:off x="5715000" y="1574799"/>
            <a:ext cx="460375" cy="609600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27038" y="360362"/>
            <a:ext cx="8716962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Dynamic Linking at </a:t>
            </a:r>
            <a:r>
              <a:rPr lang="en-GB" dirty="0" smtClean="0"/>
              <a:t>Run-time</a:t>
            </a:r>
            <a:endParaRPr lang="en-GB" dirty="0"/>
          </a:p>
        </p:txBody>
      </p:sp>
      <p:sp>
        <p:nvSpPr>
          <p:cNvPr id="37890" name="Text Box 2"/>
          <p:cNvSpPr txBox="1">
            <a:spLocks noChangeArrowheads="1"/>
          </p:cNvSpPr>
          <p:nvPr/>
        </p:nvSpPr>
        <p:spPr bwMode="auto">
          <a:xfrm>
            <a:off x="533400" y="1323975"/>
            <a:ext cx="8081356" cy="4959115"/>
          </a:xfrm>
          <a:prstGeom prst="rect">
            <a:avLst/>
          </a:prstGeom>
          <a:solidFill>
            <a:srgbClr val="F6F5BD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#include &lt;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stdio.h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&gt;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#include &lt;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dlfcn.h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&gt;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600" b="1" dirty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x[2] = {1, 2};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y[2] = {3, 4};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z[2];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600" b="1" dirty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main()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{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 void *handle;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 void (*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addvec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)(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*,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*,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*,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);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 char *error;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600" b="1" dirty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 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/*</a:t>
            </a:r>
            <a:r>
              <a:rPr lang="en-GB" sz="1600" b="1" dirty="0" smtClean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 Dynamically 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load the shared lib that contains </a:t>
            </a:r>
            <a:r>
              <a:rPr lang="en-GB" sz="1600" b="1" dirty="0" err="1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addvec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() */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 handle =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dlopen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("./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libvector.so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", RTLD_LAZY);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 if (!handle) {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smtClean="0">
                <a:latin typeface="Courier New" pitchFamily="49" charset="0"/>
                <a:ea typeface="msgothic" charset="0"/>
                <a:cs typeface="msgothic" charset="0"/>
              </a:rPr>
              <a:t>	</a:t>
            </a:r>
            <a:r>
              <a:rPr lang="en-GB" sz="1600" b="1" dirty="0" err="1" smtClean="0">
                <a:latin typeface="Courier New" pitchFamily="49" charset="0"/>
                <a:ea typeface="msgothic" charset="0"/>
                <a:cs typeface="msgothic" charset="0"/>
              </a:rPr>
              <a:t>fprintf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(stderr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, "%s\n",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dlerror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());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smtClean="0">
                <a:latin typeface="Courier New" pitchFamily="49" charset="0"/>
                <a:ea typeface="msgothic" charset="0"/>
                <a:cs typeface="msgothic" charset="0"/>
              </a:rPr>
              <a:t>	exit(1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);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 }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600" b="1" dirty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 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04813" y="381000"/>
            <a:ext cx="8716962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Dynamic Linking at Run-time</a:t>
            </a:r>
          </a:p>
        </p:txBody>
      </p:sp>
      <p:sp>
        <p:nvSpPr>
          <p:cNvPr id="38914" name="Text Box 2"/>
          <p:cNvSpPr txBox="1">
            <a:spLocks noChangeArrowheads="1"/>
          </p:cNvSpPr>
          <p:nvPr/>
        </p:nvSpPr>
        <p:spPr bwMode="auto">
          <a:xfrm>
            <a:off x="510981" y="1371600"/>
            <a:ext cx="7938989" cy="4725937"/>
          </a:xfrm>
          <a:prstGeom prst="rect">
            <a:avLst/>
          </a:prstGeom>
          <a:solidFill>
            <a:srgbClr val="F6F5BD"/>
          </a:solidFill>
          <a:ln w="126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 ...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600" b="1" dirty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 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/*</a:t>
            </a:r>
            <a:r>
              <a:rPr lang="en-GB" sz="1600" b="1" dirty="0" smtClean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 Get 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a pointer to the </a:t>
            </a:r>
            <a:r>
              <a:rPr lang="en-GB" sz="1600" b="1" dirty="0" err="1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addvec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() function we just loaded */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addvec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=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dlsym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(handle, "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addvec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");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 if ((error =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dlerror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()) != NULL) {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smtClean="0">
                <a:latin typeface="Courier New" pitchFamily="49" charset="0"/>
                <a:ea typeface="msgothic" charset="0"/>
                <a:cs typeface="msgothic" charset="0"/>
              </a:rPr>
              <a:t>	</a:t>
            </a:r>
            <a:r>
              <a:rPr lang="en-GB" sz="1600" b="1" dirty="0" err="1" smtClean="0">
                <a:latin typeface="Courier New" pitchFamily="49" charset="0"/>
                <a:ea typeface="msgothic" charset="0"/>
                <a:cs typeface="msgothic" charset="0"/>
              </a:rPr>
              <a:t>fprintf(stderr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, "%s\n", error);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smtClean="0">
                <a:latin typeface="Courier New" pitchFamily="49" charset="0"/>
                <a:ea typeface="msgothic" charset="0"/>
                <a:cs typeface="msgothic" charset="0"/>
              </a:rPr>
              <a:t>	exit(1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);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 }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600" b="1" dirty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 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/* Now we can call </a:t>
            </a:r>
            <a:r>
              <a:rPr lang="en-GB" sz="1600" b="1" dirty="0" err="1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addvec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()</a:t>
            </a:r>
            <a:r>
              <a:rPr lang="en-GB" sz="1600" b="1" dirty="0" smtClean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 just 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like any other function */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addvec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(x, y, z, 2);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printf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("z = [%d %d]\n", z[0], z[1]);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600" b="1" dirty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 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/* unload the shared library */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 if (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dlclose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(handle) &lt; 0) {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smtClean="0">
                <a:latin typeface="Courier New" pitchFamily="49" charset="0"/>
                <a:ea typeface="msgothic" charset="0"/>
                <a:cs typeface="msgothic" charset="0"/>
              </a:rPr>
              <a:t>	</a:t>
            </a:r>
            <a:r>
              <a:rPr lang="en-GB" sz="1600" b="1" dirty="0" err="1" smtClean="0">
                <a:latin typeface="Courier New" pitchFamily="49" charset="0"/>
                <a:ea typeface="msgothic" charset="0"/>
                <a:cs typeface="msgothic" charset="0"/>
              </a:rPr>
              <a:t>fprintf(stderr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, "%s\n",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dlerror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());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smtClean="0">
                <a:latin typeface="Courier New" pitchFamily="49" charset="0"/>
                <a:ea typeface="msgothic" charset="0"/>
                <a:cs typeface="msgothic" charset="0"/>
              </a:rPr>
              <a:t>	exit(1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);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 }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 return 0;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}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3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Static Linking</a:t>
            </a:r>
          </a:p>
        </p:txBody>
      </p:sp>
      <p:sp>
        <p:nvSpPr>
          <p:cNvPr id="2283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04813" y="1219200"/>
            <a:ext cx="7772400" cy="1143000"/>
          </a:xfrm>
          <a:solidFill>
            <a:srgbClr val="E0E0E0"/>
          </a:solidFill>
          <a:ln>
            <a:solidFill>
              <a:srgbClr val="000004"/>
            </a:solidFill>
          </a:ln>
        </p:spPr>
        <p:txBody>
          <a:bodyPr/>
          <a:lstStyle/>
          <a:p>
            <a:r>
              <a:rPr lang="en-US" sz="2000" dirty="0">
                <a:latin typeface="Calibri"/>
                <a:cs typeface="Calibri"/>
              </a:rPr>
              <a:t>Programs are translated and linked using a </a:t>
            </a:r>
            <a:r>
              <a:rPr lang="en-US" sz="2000" i="1" dirty="0">
                <a:latin typeface="Calibri"/>
                <a:cs typeface="Calibri"/>
              </a:rPr>
              <a:t>compiler driver</a:t>
            </a:r>
            <a:r>
              <a:rPr lang="en-US" sz="2000" dirty="0">
                <a:latin typeface="Calibri"/>
                <a:cs typeface="Calibri"/>
              </a:rPr>
              <a:t>:</a:t>
            </a:r>
          </a:p>
          <a:p>
            <a:pPr lvl="1"/>
            <a:r>
              <a:rPr lang="en-US" sz="1800" dirty="0" err="1">
                <a:latin typeface="Courier New" charset="0"/>
              </a:rPr>
              <a:t>unix</a:t>
            </a:r>
            <a:r>
              <a:rPr lang="en-US" sz="1800" dirty="0">
                <a:latin typeface="Courier New" charset="0"/>
              </a:rPr>
              <a:t>&gt; </a:t>
            </a:r>
            <a:r>
              <a:rPr lang="en-US" sz="1800" i="1" dirty="0" err="1">
                <a:latin typeface="Courier New" charset="0"/>
              </a:rPr>
              <a:t>gcc</a:t>
            </a:r>
            <a:r>
              <a:rPr lang="en-US" sz="1800" i="1" dirty="0">
                <a:latin typeface="Courier New" charset="0"/>
              </a:rPr>
              <a:t> -O2 -</a:t>
            </a:r>
            <a:r>
              <a:rPr lang="en-US" sz="1800" i="1" dirty="0" err="1">
                <a:latin typeface="Courier New" charset="0"/>
              </a:rPr>
              <a:t>g</a:t>
            </a:r>
            <a:r>
              <a:rPr lang="en-US" sz="1800" i="1" dirty="0">
                <a:latin typeface="Courier New" charset="0"/>
              </a:rPr>
              <a:t> -</a:t>
            </a:r>
            <a:r>
              <a:rPr lang="en-US" sz="1800" i="1" dirty="0" err="1">
                <a:latin typeface="Courier New" charset="0"/>
              </a:rPr>
              <a:t>o</a:t>
            </a:r>
            <a:r>
              <a:rPr lang="en-US" sz="1800" i="1" dirty="0">
                <a:latin typeface="Courier New" charset="0"/>
              </a:rPr>
              <a:t> </a:t>
            </a:r>
            <a:r>
              <a:rPr lang="en-US" sz="1800" i="1" dirty="0" err="1">
                <a:latin typeface="Courier New" charset="0"/>
              </a:rPr>
              <a:t>p</a:t>
            </a:r>
            <a:r>
              <a:rPr lang="en-US" sz="1800" i="1" dirty="0">
                <a:latin typeface="Courier New" charset="0"/>
              </a:rPr>
              <a:t> </a:t>
            </a:r>
            <a:r>
              <a:rPr lang="en-US" sz="1800" i="1" dirty="0" err="1">
                <a:latin typeface="Courier New" charset="0"/>
              </a:rPr>
              <a:t>main.c</a:t>
            </a:r>
            <a:r>
              <a:rPr lang="en-US" sz="1800" i="1" dirty="0">
                <a:latin typeface="Courier New" charset="0"/>
              </a:rPr>
              <a:t> </a:t>
            </a:r>
            <a:r>
              <a:rPr lang="en-US" sz="1800" i="1" dirty="0" err="1">
                <a:latin typeface="Courier New" charset="0"/>
              </a:rPr>
              <a:t>swap.c</a:t>
            </a:r>
            <a:endParaRPr lang="en-US" sz="1800" i="1" dirty="0">
              <a:latin typeface="Courier New" charset="0"/>
            </a:endParaRPr>
          </a:p>
          <a:p>
            <a:pPr lvl="1"/>
            <a:r>
              <a:rPr lang="en-US" sz="1800" dirty="0" err="1">
                <a:latin typeface="Courier New" charset="0"/>
              </a:rPr>
              <a:t>unix</a:t>
            </a:r>
            <a:r>
              <a:rPr lang="en-US" sz="1800" dirty="0">
                <a:latin typeface="Courier New" charset="0"/>
              </a:rPr>
              <a:t>&gt; </a:t>
            </a:r>
            <a:r>
              <a:rPr lang="en-US" sz="1800" i="1" dirty="0">
                <a:latin typeface="Courier New" charset="0"/>
              </a:rPr>
              <a:t>./</a:t>
            </a:r>
            <a:r>
              <a:rPr lang="en-US" sz="1800" i="1" dirty="0" err="1">
                <a:latin typeface="Courier New" charset="0"/>
              </a:rPr>
              <a:t>p</a:t>
            </a:r>
            <a:endParaRPr lang="en-US" sz="1800" i="1" dirty="0">
              <a:latin typeface="Courier New" charset="0"/>
            </a:endParaRPr>
          </a:p>
        </p:txBody>
      </p:sp>
      <p:sp>
        <p:nvSpPr>
          <p:cNvPr id="228356" name="Line 4"/>
          <p:cNvSpPr>
            <a:spLocks noChangeShapeType="1"/>
          </p:cNvSpPr>
          <p:nvPr/>
        </p:nvSpPr>
        <p:spPr bwMode="auto">
          <a:xfrm>
            <a:off x="2667000" y="3040063"/>
            <a:ext cx="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endParaRPr lang="en-US" sz="1800"/>
          </a:p>
        </p:txBody>
      </p:sp>
      <p:sp>
        <p:nvSpPr>
          <p:cNvPr id="228357" name="Rectangle 5"/>
          <p:cNvSpPr>
            <a:spLocks noChangeArrowheads="1"/>
          </p:cNvSpPr>
          <p:nvPr/>
        </p:nvSpPr>
        <p:spPr bwMode="auto">
          <a:xfrm>
            <a:off x="2057400" y="5097463"/>
            <a:ext cx="2971800" cy="366767"/>
          </a:xfrm>
          <a:prstGeom prst="rect">
            <a:avLst/>
          </a:prstGeom>
          <a:solidFill>
            <a:srgbClr val="DEDFF5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800">
                <a:latin typeface="Calibri"/>
                <a:cs typeface="Calibri"/>
              </a:rPr>
              <a:t>Linker (ld)</a:t>
            </a:r>
          </a:p>
        </p:txBody>
      </p:sp>
      <p:sp>
        <p:nvSpPr>
          <p:cNvPr id="228358" name="Rectangle 6"/>
          <p:cNvSpPr>
            <a:spLocks noChangeArrowheads="1"/>
          </p:cNvSpPr>
          <p:nvPr/>
        </p:nvSpPr>
        <p:spPr bwMode="auto">
          <a:xfrm>
            <a:off x="1828800" y="3409950"/>
            <a:ext cx="1752600" cy="666750"/>
          </a:xfrm>
          <a:prstGeom prst="rect">
            <a:avLst/>
          </a:prstGeom>
          <a:solidFill>
            <a:srgbClr val="DEDFF5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800" dirty="0">
                <a:latin typeface="Calibri"/>
                <a:cs typeface="Calibri"/>
              </a:rPr>
              <a:t>Translators</a:t>
            </a:r>
          </a:p>
          <a:p>
            <a:pPr algn="ctr"/>
            <a:r>
              <a:rPr lang="en-US" sz="1800" dirty="0">
                <a:latin typeface="Calibri"/>
                <a:cs typeface="Calibri"/>
              </a:rPr>
              <a:t>(</a:t>
            </a:r>
            <a:r>
              <a:rPr lang="en-US" sz="1800" dirty="0" err="1">
                <a:latin typeface="Calibri"/>
                <a:cs typeface="Calibri"/>
              </a:rPr>
              <a:t>cpp</a:t>
            </a:r>
            <a:r>
              <a:rPr lang="en-US" sz="1800" dirty="0">
                <a:latin typeface="Calibri"/>
                <a:cs typeface="Calibri"/>
              </a:rPr>
              <a:t>, cc1, as)</a:t>
            </a:r>
          </a:p>
        </p:txBody>
      </p:sp>
      <p:sp>
        <p:nvSpPr>
          <p:cNvPr id="228359" name="Text Box 7"/>
          <p:cNvSpPr txBox="1">
            <a:spLocks noChangeArrowheads="1"/>
          </p:cNvSpPr>
          <p:nvPr/>
        </p:nvSpPr>
        <p:spPr bwMode="auto">
          <a:xfrm>
            <a:off x="2133600" y="2667000"/>
            <a:ext cx="101579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 dirty="0" err="1">
                <a:latin typeface="Courier New"/>
                <a:cs typeface="Courier New"/>
              </a:rPr>
              <a:t>main.c</a:t>
            </a:r>
            <a:endParaRPr lang="en-US" sz="1800" dirty="0">
              <a:latin typeface="Courier New"/>
              <a:cs typeface="Courier New"/>
            </a:endParaRPr>
          </a:p>
        </p:txBody>
      </p:sp>
      <p:sp>
        <p:nvSpPr>
          <p:cNvPr id="228360" name="Text Box 8"/>
          <p:cNvSpPr txBox="1">
            <a:spLocks noChangeArrowheads="1"/>
          </p:cNvSpPr>
          <p:nvPr/>
        </p:nvSpPr>
        <p:spPr bwMode="auto">
          <a:xfrm>
            <a:off x="2268538" y="4343400"/>
            <a:ext cx="101579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>
                <a:latin typeface="Courier New"/>
                <a:cs typeface="Courier New"/>
              </a:rPr>
              <a:t>main.o</a:t>
            </a:r>
          </a:p>
        </p:txBody>
      </p:sp>
      <p:sp>
        <p:nvSpPr>
          <p:cNvPr id="228361" name="Rectangle 9"/>
          <p:cNvSpPr>
            <a:spLocks noChangeArrowheads="1"/>
          </p:cNvSpPr>
          <p:nvPr/>
        </p:nvSpPr>
        <p:spPr bwMode="auto">
          <a:xfrm>
            <a:off x="3733800" y="3409950"/>
            <a:ext cx="1797050" cy="666750"/>
          </a:xfrm>
          <a:prstGeom prst="rect">
            <a:avLst/>
          </a:prstGeom>
          <a:solidFill>
            <a:srgbClr val="DEDFF5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800" dirty="0">
                <a:latin typeface="Calibri"/>
                <a:cs typeface="Calibri"/>
              </a:rPr>
              <a:t>Translators</a:t>
            </a:r>
          </a:p>
          <a:p>
            <a:pPr algn="ctr"/>
            <a:r>
              <a:rPr lang="en-US" sz="1800" dirty="0">
                <a:latin typeface="Calibri"/>
                <a:cs typeface="Calibri"/>
              </a:rPr>
              <a:t>(</a:t>
            </a:r>
            <a:r>
              <a:rPr lang="en-US" sz="1800" dirty="0" err="1">
                <a:latin typeface="Calibri"/>
                <a:cs typeface="Calibri"/>
              </a:rPr>
              <a:t>cpp</a:t>
            </a:r>
            <a:r>
              <a:rPr lang="en-US" sz="1800" dirty="0">
                <a:latin typeface="Calibri"/>
                <a:cs typeface="Calibri"/>
              </a:rPr>
              <a:t>, cc1, as)</a:t>
            </a:r>
          </a:p>
        </p:txBody>
      </p:sp>
      <p:sp>
        <p:nvSpPr>
          <p:cNvPr id="228362" name="Text Box 10"/>
          <p:cNvSpPr txBox="1">
            <a:spLocks noChangeArrowheads="1"/>
          </p:cNvSpPr>
          <p:nvPr/>
        </p:nvSpPr>
        <p:spPr bwMode="auto">
          <a:xfrm>
            <a:off x="4191000" y="2667000"/>
            <a:ext cx="101579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 dirty="0" err="1">
                <a:latin typeface="Courier New"/>
                <a:cs typeface="Courier New"/>
              </a:rPr>
              <a:t>swap.c</a:t>
            </a:r>
            <a:endParaRPr lang="en-US" sz="1800" dirty="0">
              <a:latin typeface="Courier New"/>
              <a:cs typeface="Courier New"/>
            </a:endParaRPr>
          </a:p>
        </p:txBody>
      </p:sp>
      <p:sp>
        <p:nvSpPr>
          <p:cNvPr id="228363" name="Text Box 11"/>
          <p:cNvSpPr txBox="1">
            <a:spLocks noChangeArrowheads="1"/>
          </p:cNvSpPr>
          <p:nvPr/>
        </p:nvSpPr>
        <p:spPr bwMode="auto">
          <a:xfrm>
            <a:off x="4199039" y="4343400"/>
            <a:ext cx="101579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800">
                <a:latin typeface="Courier New"/>
                <a:cs typeface="Courier New"/>
              </a:rPr>
              <a:t>swap.o</a:t>
            </a:r>
          </a:p>
        </p:txBody>
      </p:sp>
      <p:sp>
        <p:nvSpPr>
          <p:cNvPr id="228364" name="Text Box 12"/>
          <p:cNvSpPr txBox="1">
            <a:spLocks noChangeArrowheads="1"/>
          </p:cNvSpPr>
          <p:nvPr/>
        </p:nvSpPr>
        <p:spPr bwMode="auto">
          <a:xfrm>
            <a:off x="3413125" y="5789613"/>
            <a:ext cx="32318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 dirty="0" err="1">
                <a:latin typeface="Courier New"/>
                <a:cs typeface="Courier New"/>
              </a:rPr>
              <a:t>p</a:t>
            </a:r>
            <a:endParaRPr lang="en-US" sz="1800" dirty="0">
              <a:latin typeface="Courier New"/>
              <a:cs typeface="Courier New"/>
            </a:endParaRPr>
          </a:p>
        </p:txBody>
      </p:sp>
      <p:sp>
        <p:nvSpPr>
          <p:cNvPr id="228365" name="Line 13"/>
          <p:cNvSpPr>
            <a:spLocks noChangeShapeType="1"/>
          </p:cNvSpPr>
          <p:nvPr/>
        </p:nvSpPr>
        <p:spPr bwMode="auto">
          <a:xfrm>
            <a:off x="4659313" y="3040063"/>
            <a:ext cx="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endParaRPr lang="en-US" sz="1800"/>
          </a:p>
        </p:txBody>
      </p:sp>
      <p:sp>
        <p:nvSpPr>
          <p:cNvPr id="228366" name="Line 14"/>
          <p:cNvSpPr>
            <a:spLocks noChangeShapeType="1"/>
          </p:cNvSpPr>
          <p:nvPr/>
        </p:nvSpPr>
        <p:spPr bwMode="auto">
          <a:xfrm>
            <a:off x="2667000" y="4106863"/>
            <a:ext cx="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endParaRPr lang="en-US" sz="1800"/>
          </a:p>
        </p:txBody>
      </p:sp>
      <p:sp>
        <p:nvSpPr>
          <p:cNvPr id="228367" name="Line 15"/>
          <p:cNvSpPr>
            <a:spLocks noChangeShapeType="1"/>
          </p:cNvSpPr>
          <p:nvPr/>
        </p:nvSpPr>
        <p:spPr bwMode="auto">
          <a:xfrm>
            <a:off x="4659313" y="4106863"/>
            <a:ext cx="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endParaRPr lang="en-US" sz="1800"/>
          </a:p>
        </p:txBody>
      </p:sp>
      <p:sp>
        <p:nvSpPr>
          <p:cNvPr id="228368" name="Line 16"/>
          <p:cNvSpPr>
            <a:spLocks noChangeShapeType="1"/>
          </p:cNvSpPr>
          <p:nvPr/>
        </p:nvSpPr>
        <p:spPr bwMode="auto">
          <a:xfrm>
            <a:off x="4659313" y="4716463"/>
            <a:ext cx="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endParaRPr lang="en-US" sz="1800"/>
          </a:p>
        </p:txBody>
      </p:sp>
      <p:sp>
        <p:nvSpPr>
          <p:cNvPr id="228369" name="Line 17"/>
          <p:cNvSpPr>
            <a:spLocks noChangeShapeType="1"/>
          </p:cNvSpPr>
          <p:nvPr/>
        </p:nvSpPr>
        <p:spPr bwMode="auto">
          <a:xfrm>
            <a:off x="3559175" y="5489575"/>
            <a:ext cx="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endParaRPr lang="en-US" sz="1800"/>
          </a:p>
        </p:txBody>
      </p:sp>
      <p:sp>
        <p:nvSpPr>
          <p:cNvPr id="228370" name="Line 18"/>
          <p:cNvSpPr>
            <a:spLocks noChangeShapeType="1"/>
          </p:cNvSpPr>
          <p:nvPr/>
        </p:nvSpPr>
        <p:spPr bwMode="auto">
          <a:xfrm>
            <a:off x="2667000" y="4716463"/>
            <a:ext cx="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endParaRPr lang="en-US" sz="1800"/>
          </a:p>
        </p:txBody>
      </p:sp>
      <p:sp>
        <p:nvSpPr>
          <p:cNvPr id="228371" name="Text Box 19"/>
          <p:cNvSpPr txBox="1">
            <a:spLocks noChangeArrowheads="1"/>
          </p:cNvSpPr>
          <p:nvPr/>
        </p:nvSpPr>
        <p:spPr bwMode="auto">
          <a:xfrm>
            <a:off x="5683250" y="2719388"/>
            <a:ext cx="1321145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 i="1" dirty="0">
                <a:solidFill>
                  <a:srgbClr val="C00000"/>
                </a:solidFill>
                <a:latin typeface="Calibri"/>
                <a:cs typeface="Calibri"/>
              </a:rPr>
              <a:t>Source files</a:t>
            </a:r>
          </a:p>
        </p:txBody>
      </p:sp>
      <p:sp>
        <p:nvSpPr>
          <p:cNvPr id="228372" name="Text Box 20"/>
          <p:cNvSpPr txBox="1">
            <a:spLocks noChangeArrowheads="1"/>
          </p:cNvSpPr>
          <p:nvPr/>
        </p:nvSpPr>
        <p:spPr bwMode="auto">
          <a:xfrm>
            <a:off x="5619750" y="4264025"/>
            <a:ext cx="2404637" cy="646331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 i="1" dirty="0">
                <a:solidFill>
                  <a:srgbClr val="C00000"/>
                </a:solidFill>
                <a:latin typeface="Calibri"/>
                <a:cs typeface="Calibri"/>
              </a:rPr>
              <a:t>Separately compiled</a:t>
            </a:r>
          </a:p>
          <a:p>
            <a:r>
              <a:rPr lang="en-US" sz="1800" i="1" dirty="0" err="1">
                <a:solidFill>
                  <a:srgbClr val="C00000"/>
                </a:solidFill>
                <a:latin typeface="Calibri"/>
                <a:cs typeface="Calibri"/>
              </a:rPr>
              <a:t>relocatable</a:t>
            </a:r>
            <a:r>
              <a:rPr lang="en-US" sz="1800" i="1" dirty="0">
                <a:solidFill>
                  <a:srgbClr val="C00000"/>
                </a:solidFill>
                <a:latin typeface="Calibri"/>
                <a:cs typeface="Calibri"/>
              </a:rPr>
              <a:t> object files</a:t>
            </a:r>
          </a:p>
        </p:txBody>
      </p:sp>
      <p:sp>
        <p:nvSpPr>
          <p:cNvPr id="228373" name="Text Box 21"/>
          <p:cNvSpPr txBox="1">
            <a:spLocks noChangeArrowheads="1"/>
          </p:cNvSpPr>
          <p:nvPr/>
        </p:nvSpPr>
        <p:spPr bwMode="auto">
          <a:xfrm>
            <a:off x="3886200" y="5607050"/>
            <a:ext cx="4077608" cy="92333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 i="1" dirty="0">
                <a:solidFill>
                  <a:srgbClr val="C00000"/>
                </a:solidFill>
                <a:latin typeface="Calibri"/>
                <a:cs typeface="Calibri"/>
              </a:rPr>
              <a:t>Fully linked </a:t>
            </a:r>
            <a:r>
              <a:rPr lang="en-US" sz="1800" i="1" u="sng" dirty="0">
                <a:solidFill>
                  <a:srgbClr val="C00000"/>
                </a:solidFill>
                <a:latin typeface="Calibri"/>
                <a:cs typeface="Calibri"/>
              </a:rPr>
              <a:t>executable</a:t>
            </a:r>
            <a:r>
              <a:rPr lang="en-US" sz="1800" i="1" dirty="0">
                <a:solidFill>
                  <a:srgbClr val="C00000"/>
                </a:solidFill>
                <a:latin typeface="Calibri"/>
                <a:cs typeface="Calibri"/>
              </a:rPr>
              <a:t> object file</a:t>
            </a:r>
          </a:p>
          <a:p>
            <a:r>
              <a:rPr lang="en-US" sz="1800" i="1" dirty="0">
                <a:solidFill>
                  <a:srgbClr val="C00000"/>
                </a:solidFill>
                <a:latin typeface="Calibri"/>
                <a:cs typeface="Calibri"/>
              </a:rPr>
              <a:t>(contains code and data for all functions</a:t>
            </a:r>
          </a:p>
          <a:p>
            <a:r>
              <a:rPr lang="en-US" sz="1800" i="1" dirty="0">
                <a:solidFill>
                  <a:srgbClr val="C00000"/>
                </a:solidFill>
                <a:latin typeface="Calibri"/>
                <a:cs typeface="Calibri"/>
              </a:rPr>
              <a:t>defined in </a:t>
            </a:r>
            <a:r>
              <a:rPr lang="en-US" sz="1800" i="1" dirty="0" err="1">
                <a:solidFill>
                  <a:srgbClr val="C00000"/>
                </a:solidFill>
                <a:latin typeface="Courier New"/>
                <a:cs typeface="Courier New"/>
              </a:rPr>
              <a:t>main.c</a:t>
            </a:r>
            <a:r>
              <a:rPr lang="en-US" sz="1800" i="1" dirty="0">
                <a:solidFill>
                  <a:srgbClr val="C00000"/>
                </a:solidFill>
                <a:latin typeface="Courier New"/>
                <a:cs typeface="Courier New"/>
              </a:rPr>
              <a:t> and </a:t>
            </a:r>
            <a:r>
              <a:rPr lang="en-US" sz="1800" i="1" dirty="0" err="1" smtClean="0">
                <a:solidFill>
                  <a:srgbClr val="C00000"/>
                </a:solidFill>
                <a:latin typeface="Courier New"/>
                <a:cs typeface="Courier New"/>
              </a:rPr>
              <a:t>swap.c</a:t>
            </a:r>
            <a:r>
              <a:rPr lang="en-US" sz="1800" i="1" dirty="0" smtClean="0">
                <a:solidFill>
                  <a:srgbClr val="C00000"/>
                </a:solidFill>
                <a:latin typeface="Calibri"/>
                <a:cs typeface="Calibri"/>
              </a:rPr>
              <a:t>)</a:t>
            </a:r>
            <a:endParaRPr lang="en-US" sz="1800" i="1" dirty="0">
              <a:solidFill>
                <a:srgbClr val="C00000"/>
              </a:solidFill>
              <a:latin typeface="Calibri"/>
              <a:cs typeface="Calibri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Linking Summary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Linking is a technique that allows programs to be constructed from multiple object files. </a:t>
            </a:r>
          </a:p>
          <a:p>
            <a:endParaRPr lang="en-US" dirty="0" smtClean="0"/>
          </a:p>
          <a:p>
            <a:r>
              <a:rPr lang="en-US" dirty="0" smtClean="0"/>
              <a:t>Linking can happen at different times in a </a:t>
            </a:r>
            <a:r>
              <a:rPr lang="en-US" dirty="0" smtClean="0"/>
              <a:t>program’s lifetime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Compile time (when a program is compiled)</a:t>
            </a:r>
          </a:p>
          <a:p>
            <a:pPr lvl="1"/>
            <a:r>
              <a:rPr lang="en-US" dirty="0" smtClean="0"/>
              <a:t>Load time (when a program is loaded into memory)</a:t>
            </a:r>
          </a:p>
          <a:p>
            <a:pPr lvl="1"/>
            <a:r>
              <a:rPr lang="en-US" dirty="0" smtClean="0"/>
              <a:t>Run time (while a program is executing)</a:t>
            </a:r>
          </a:p>
          <a:p>
            <a:pPr lvl="1"/>
            <a:endParaRPr lang="en-US" dirty="0"/>
          </a:p>
          <a:p>
            <a:r>
              <a:rPr lang="en-US" dirty="0" smtClean="0"/>
              <a:t>Understanding linking can help you avoid nasty </a:t>
            </a:r>
            <a:r>
              <a:rPr lang="en-US" dirty="0" smtClean="0"/>
              <a:t>errors and make you a </a:t>
            </a:r>
            <a:r>
              <a:rPr lang="en-US" smtClean="0"/>
              <a:t>better programmer.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24070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Linking</a:t>
            </a:r>
          </a:p>
          <a:p>
            <a:r>
              <a:rPr lang="en-US" dirty="0" smtClean="0"/>
              <a:t>Case study: Library </a:t>
            </a:r>
            <a:r>
              <a:rPr lang="en-US" dirty="0" err="1" smtClean="0"/>
              <a:t>interpositioning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Case Study: Library </a:t>
            </a:r>
            <a:r>
              <a:rPr lang="en-US" dirty="0" err="1" smtClean="0"/>
              <a:t>Interpositioning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Library </a:t>
            </a:r>
            <a:r>
              <a:rPr lang="en-GB" dirty="0" err="1" smtClean="0"/>
              <a:t>interpositioning</a:t>
            </a:r>
            <a:r>
              <a:rPr lang="en-GB" dirty="0" smtClean="0"/>
              <a:t> : powerful linking technique that allows programmers to intercept calls to arbitrary functions</a:t>
            </a:r>
          </a:p>
          <a:p>
            <a:r>
              <a:rPr lang="en-GB" dirty="0" err="1" smtClean="0"/>
              <a:t>Interpositioning</a:t>
            </a:r>
            <a:r>
              <a:rPr lang="en-GB" dirty="0" smtClean="0"/>
              <a:t> can occur at:</a:t>
            </a:r>
          </a:p>
          <a:p>
            <a:pPr lvl="1"/>
            <a:r>
              <a:rPr lang="en-GB" dirty="0" smtClean="0"/>
              <a:t>Compile time: When the source code is compiled	</a:t>
            </a:r>
          </a:p>
          <a:p>
            <a:pPr lvl="1"/>
            <a:r>
              <a:rPr lang="en-GB" dirty="0" smtClean="0"/>
              <a:t>Link time: When the </a:t>
            </a:r>
            <a:r>
              <a:rPr lang="en-GB" dirty="0" err="1" smtClean="0"/>
              <a:t>relocatable</a:t>
            </a:r>
            <a:r>
              <a:rPr lang="en-GB" dirty="0" smtClean="0"/>
              <a:t> object files </a:t>
            </a:r>
            <a:r>
              <a:rPr lang="en-GB" smtClean="0"/>
              <a:t>are statically linked </a:t>
            </a:r>
            <a:r>
              <a:rPr lang="en-GB" dirty="0" smtClean="0"/>
              <a:t>to form an executable object file</a:t>
            </a:r>
          </a:p>
          <a:p>
            <a:pPr lvl="1"/>
            <a:r>
              <a:rPr lang="en-GB" dirty="0" smtClean="0"/>
              <a:t>Load/run time: When an executable object file is loaded into memory, dynamically linked, and then executed.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Some </a:t>
            </a:r>
            <a:r>
              <a:rPr lang="en-US" dirty="0" err="1" smtClean="0"/>
              <a:t>Interpositioning</a:t>
            </a:r>
            <a:r>
              <a:rPr lang="en-US" dirty="0" smtClean="0"/>
              <a:t> Applications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Security</a:t>
            </a:r>
          </a:p>
          <a:p>
            <a:pPr lvl="1"/>
            <a:r>
              <a:rPr lang="en-GB" dirty="0" smtClean="0"/>
              <a:t>Confinement (sandboxing)</a:t>
            </a:r>
          </a:p>
          <a:p>
            <a:pPr lvl="2"/>
            <a:r>
              <a:rPr lang="en-GB" dirty="0" smtClean="0"/>
              <a:t>Interpose calls to </a:t>
            </a:r>
            <a:r>
              <a:rPr lang="en-GB" dirty="0" err="1" smtClean="0"/>
              <a:t>libc</a:t>
            </a:r>
            <a:r>
              <a:rPr lang="en-GB" dirty="0" smtClean="0"/>
              <a:t> functions.</a:t>
            </a:r>
          </a:p>
          <a:p>
            <a:pPr lvl="1"/>
            <a:r>
              <a:rPr lang="en-GB" dirty="0" smtClean="0"/>
              <a:t>Behind the scenes encryption</a:t>
            </a:r>
          </a:p>
          <a:p>
            <a:pPr lvl="2"/>
            <a:r>
              <a:rPr lang="en-GB" dirty="0" smtClean="0"/>
              <a:t>Automatically encrypt otherwise unencrypted network connections.</a:t>
            </a:r>
          </a:p>
          <a:p>
            <a:r>
              <a:rPr lang="en-GB" dirty="0" smtClean="0"/>
              <a:t>Monitoring and Profiling</a:t>
            </a:r>
          </a:p>
          <a:p>
            <a:pPr lvl="1"/>
            <a:r>
              <a:rPr lang="en-GB" dirty="0" smtClean="0"/>
              <a:t>Count number of calls to functions</a:t>
            </a:r>
          </a:p>
          <a:p>
            <a:pPr lvl="1"/>
            <a:r>
              <a:rPr lang="en-GB" dirty="0" smtClean="0"/>
              <a:t>Characterize call sites and arguments to functions</a:t>
            </a:r>
          </a:p>
          <a:p>
            <a:pPr lvl="1"/>
            <a:r>
              <a:rPr lang="en-GB" dirty="0" err="1" smtClean="0"/>
              <a:t>Malloc</a:t>
            </a:r>
            <a:r>
              <a:rPr lang="en-GB" dirty="0" smtClean="0"/>
              <a:t> tracing</a:t>
            </a:r>
          </a:p>
          <a:p>
            <a:pPr lvl="2"/>
            <a:r>
              <a:rPr lang="en-GB" dirty="0" smtClean="0"/>
              <a:t>Detecting memory leaks</a:t>
            </a:r>
          </a:p>
          <a:p>
            <a:pPr lvl="2"/>
            <a:r>
              <a:rPr lang="en-GB" b="1" dirty="0" smtClean="0">
                <a:solidFill>
                  <a:srgbClr val="C00000"/>
                </a:solidFill>
              </a:rPr>
              <a:t>Generating address traces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program	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1410522"/>
            <a:ext cx="4114800" cy="1485078"/>
          </a:xfrm>
        </p:spPr>
        <p:txBody>
          <a:bodyPr/>
          <a:lstStyle/>
          <a:p>
            <a:r>
              <a:rPr lang="en-US" dirty="0" smtClean="0"/>
              <a:t>Goal: trace the addresses and sizes of the allocated and freed blocks, without modifying the source code. </a:t>
            </a:r>
          </a:p>
          <a:p>
            <a:endParaRPr lang="en-US" dirty="0" smtClean="0"/>
          </a:p>
          <a:p>
            <a:r>
              <a:rPr lang="en-US" dirty="0" smtClean="0"/>
              <a:t>Three solutions: interpose on the </a:t>
            </a:r>
            <a:r>
              <a:rPr lang="en-US" dirty="0" smtClean="0">
                <a:latin typeface="Courier New"/>
                <a:cs typeface="Courier New"/>
              </a:rPr>
              <a:t>lib</a:t>
            </a:r>
            <a:r>
              <a:rPr lang="en-US" dirty="0" smtClean="0"/>
              <a:t> </a:t>
            </a:r>
            <a:r>
              <a:rPr lang="en-US" dirty="0" err="1" smtClean="0">
                <a:latin typeface="Courier New"/>
                <a:cs typeface="Courier New"/>
              </a:rPr>
              <a:t>malloc</a:t>
            </a:r>
            <a:r>
              <a:rPr lang="en-US" dirty="0" smtClean="0"/>
              <a:t> and </a:t>
            </a:r>
            <a:r>
              <a:rPr lang="en-US" dirty="0" smtClean="0">
                <a:latin typeface="Courier New"/>
                <a:cs typeface="Courier New"/>
              </a:rPr>
              <a:t>free</a:t>
            </a:r>
            <a:r>
              <a:rPr lang="en-US" dirty="0" smtClean="0"/>
              <a:t> functions at compile time, link time, and load/run time. </a:t>
            </a:r>
            <a:endParaRPr lang="en-US" dirty="0"/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373104" y="1410522"/>
            <a:ext cx="4198896" cy="2961453"/>
          </a:xfrm>
          <a:prstGeom prst="rect">
            <a:avLst/>
          </a:prstGeom>
          <a:solidFill>
            <a:srgbClr val="F6F5BD"/>
          </a:solidFill>
          <a:ln w="126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dirty="0" smtClean="0">
                <a:latin typeface="Courier New" pitchFamily="49" charset="0"/>
                <a:ea typeface="msgothic" charset="0"/>
                <a:cs typeface="msgothic" charset="0"/>
              </a:rPr>
              <a:t>#include &lt;</a:t>
            </a:r>
            <a:r>
              <a:rPr lang="en-US" sz="1800" dirty="0" err="1" smtClean="0">
                <a:latin typeface="Courier New" pitchFamily="49" charset="0"/>
                <a:ea typeface="msgothic" charset="0"/>
                <a:cs typeface="msgothic" charset="0"/>
              </a:rPr>
              <a:t>stdio.h</a:t>
            </a:r>
            <a:r>
              <a:rPr lang="en-US" sz="1800" dirty="0" smtClean="0">
                <a:latin typeface="Courier New" pitchFamily="49" charset="0"/>
                <a:ea typeface="msgothic" charset="0"/>
                <a:cs typeface="msgothic" charset="0"/>
              </a:rPr>
              <a:t>&gt;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dirty="0" smtClean="0">
                <a:latin typeface="Courier New" pitchFamily="49" charset="0"/>
                <a:ea typeface="msgothic" charset="0"/>
                <a:cs typeface="msgothic" charset="0"/>
              </a:rPr>
              <a:t>#include &lt;</a:t>
            </a:r>
            <a:r>
              <a:rPr lang="en-US" sz="1800" dirty="0" err="1" smtClean="0">
                <a:latin typeface="Courier New" pitchFamily="49" charset="0"/>
                <a:ea typeface="msgothic" charset="0"/>
                <a:cs typeface="msgothic" charset="0"/>
              </a:rPr>
              <a:t>stdlib.h</a:t>
            </a:r>
            <a:r>
              <a:rPr lang="en-US" sz="1800" dirty="0" smtClean="0">
                <a:latin typeface="Courier New" pitchFamily="49" charset="0"/>
                <a:ea typeface="msgothic" charset="0"/>
                <a:cs typeface="msgothic" charset="0"/>
              </a:rPr>
              <a:t>&gt;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dirty="0" smtClean="0">
                <a:latin typeface="Courier New" pitchFamily="49" charset="0"/>
                <a:ea typeface="msgothic" charset="0"/>
                <a:cs typeface="msgothic" charset="0"/>
              </a:rPr>
              <a:t>#include &lt;</a:t>
            </a:r>
            <a:r>
              <a:rPr lang="en-US" sz="1800" dirty="0" err="1" smtClean="0">
                <a:latin typeface="Courier New" pitchFamily="49" charset="0"/>
                <a:ea typeface="msgothic" charset="0"/>
                <a:cs typeface="msgothic" charset="0"/>
              </a:rPr>
              <a:t>malloc.h</a:t>
            </a:r>
            <a:r>
              <a:rPr lang="en-US" sz="1800" dirty="0" smtClean="0">
                <a:latin typeface="Courier New" pitchFamily="49" charset="0"/>
                <a:ea typeface="msgothic" charset="0"/>
                <a:cs typeface="msgothic" charset="0"/>
              </a:rPr>
              <a:t>&gt;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1800" dirty="0" smtClean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dirty="0" err="1" smtClean="0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US" sz="1800" dirty="0" smtClean="0">
                <a:latin typeface="Courier New" pitchFamily="49" charset="0"/>
                <a:ea typeface="msgothic" charset="0"/>
                <a:cs typeface="msgothic" charset="0"/>
              </a:rPr>
              <a:t> main()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dirty="0" smtClean="0">
                <a:latin typeface="Courier New" pitchFamily="49" charset="0"/>
                <a:ea typeface="msgothic" charset="0"/>
                <a:cs typeface="msgothic" charset="0"/>
              </a:rPr>
              <a:t>{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dirty="0" smtClean="0">
                <a:latin typeface="Courier New" pitchFamily="49" charset="0"/>
                <a:ea typeface="msgothic" charset="0"/>
                <a:cs typeface="msgothic" charset="0"/>
              </a:rPr>
              <a:t>    free(malloc(10));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dirty="0" smtClean="0">
                <a:latin typeface="Courier New" pitchFamily="49" charset="0"/>
                <a:ea typeface="msgothic" charset="0"/>
                <a:cs typeface="msgothic" charset="0"/>
              </a:rPr>
              <a:t>    </a:t>
            </a:r>
            <a:r>
              <a:rPr lang="en-US" sz="1800" dirty="0" err="1" smtClean="0">
                <a:latin typeface="Courier New" pitchFamily="49" charset="0"/>
                <a:ea typeface="msgothic" charset="0"/>
                <a:cs typeface="msgothic" charset="0"/>
              </a:rPr>
              <a:t>printf("hello</a:t>
            </a:r>
            <a:r>
              <a:rPr lang="en-US" sz="1800" dirty="0" smtClean="0">
                <a:latin typeface="Courier New" pitchFamily="49" charset="0"/>
                <a:ea typeface="msgothic" charset="0"/>
                <a:cs typeface="msgothic" charset="0"/>
              </a:rPr>
              <a:t>, world\</a:t>
            </a:r>
            <a:r>
              <a:rPr lang="en-US" sz="1800" dirty="0" err="1" smtClean="0">
                <a:latin typeface="Courier New" pitchFamily="49" charset="0"/>
                <a:ea typeface="msgothic" charset="0"/>
                <a:cs typeface="msgothic" charset="0"/>
              </a:rPr>
              <a:t>n</a:t>
            </a:r>
            <a:r>
              <a:rPr lang="en-US" sz="1800" dirty="0" smtClean="0">
                <a:latin typeface="Courier New" pitchFamily="49" charset="0"/>
                <a:ea typeface="msgothic" charset="0"/>
                <a:cs typeface="msgothic" charset="0"/>
              </a:rPr>
              <a:t>");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dirty="0" smtClean="0">
                <a:latin typeface="Courier New" pitchFamily="49" charset="0"/>
                <a:ea typeface="msgothic" charset="0"/>
                <a:cs typeface="msgothic" charset="0"/>
              </a:rPr>
              <a:t>    exit(0);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dirty="0" smtClean="0">
                <a:latin typeface="Courier New" pitchFamily="49" charset="0"/>
                <a:ea typeface="msgothic" charset="0"/>
                <a:cs typeface="msgothic" charset="0"/>
              </a:rPr>
              <a:t>}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1800" dirty="0" smtClean="0"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417680" y="4002643"/>
            <a:ext cx="11543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 smtClean="0">
                <a:solidFill>
                  <a:srgbClr val="7F7F7F"/>
                </a:solidFill>
                <a:latin typeface="Courier New"/>
                <a:cs typeface="Courier New"/>
              </a:rPr>
              <a:t>hello.c</a:t>
            </a:r>
            <a:endParaRPr lang="en-US" sz="1800" dirty="0" smtClean="0">
              <a:solidFill>
                <a:srgbClr val="7F7F7F"/>
              </a:solidFill>
              <a:latin typeface="Courier New"/>
              <a:cs typeface="Courier New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Compile-time </a:t>
            </a:r>
            <a:r>
              <a:rPr lang="en-US" dirty="0" err="1" smtClean="0"/>
              <a:t>Interpositioning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57018" y="1387018"/>
            <a:ext cx="8558382" cy="5355313"/>
          </a:xfrm>
          <a:prstGeom prst="rect">
            <a:avLst/>
          </a:prstGeom>
          <a:solidFill>
            <a:srgbClr val="F7F5CD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square">
            <a:spAutoFit/>
          </a:bodyPr>
          <a:lstStyle/>
          <a:p>
            <a:r>
              <a:rPr lang="en-US" sz="1800" dirty="0" smtClean="0">
                <a:latin typeface="Courier New"/>
                <a:cs typeface="Courier New"/>
              </a:rPr>
              <a:t>#</a:t>
            </a:r>
            <a:r>
              <a:rPr lang="en-US" sz="1800" dirty="0" err="1" smtClean="0">
                <a:latin typeface="Courier New"/>
                <a:cs typeface="Courier New"/>
              </a:rPr>
              <a:t>ifdef</a:t>
            </a:r>
            <a:r>
              <a:rPr lang="en-US" sz="1800" dirty="0" smtClean="0">
                <a:latin typeface="Courier New"/>
                <a:cs typeface="Courier New"/>
              </a:rPr>
              <a:t> COMPILETIME</a:t>
            </a:r>
          </a:p>
          <a:p>
            <a:r>
              <a:rPr lang="en-US" sz="1800" dirty="0" smtClean="0">
                <a:latin typeface="Courier New"/>
                <a:cs typeface="Courier New"/>
              </a:rPr>
              <a:t>/* Compile-time interposition of </a:t>
            </a:r>
            <a:r>
              <a:rPr lang="en-US" sz="1800" dirty="0" err="1" smtClean="0">
                <a:latin typeface="Courier New"/>
                <a:cs typeface="Courier New"/>
              </a:rPr>
              <a:t>malloc</a:t>
            </a:r>
            <a:r>
              <a:rPr lang="en-US" sz="1800" dirty="0" smtClean="0">
                <a:latin typeface="Courier New"/>
                <a:cs typeface="Courier New"/>
              </a:rPr>
              <a:t> and free using C</a:t>
            </a:r>
          </a:p>
          <a:p>
            <a:r>
              <a:rPr lang="en-US" sz="1800" dirty="0" smtClean="0">
                <a:latin typeface="Courier New"/>
                <a:cs typeface="Courier New"/>
              </a:rPr>
              <a:t> * preprocessor. A local </a:t>
            </a:r>
            <a:r>
              <a:rPr lang="en-US" sz="1800" dirty="0" err="1" smtClean="0">
                <a:latin typeface="Courier New"/>
                <a:cs typeface="Courier New"/>
              </a:rPr>
              <a:t>malloc.h</a:t>
            </a:r>
            <a:r>
              <a:rPr lang="en-US" sz="1800" dirty="0" smtClean="0">
                <a:latin typeface="Courier New"/>
                <a:cs typeface="Courier New"/>
              </a:rPr>
              <a:t> file defines </a:t>
            </a:r>
            <a:r>
              <a:rPr lang="en-US" sz="1800" dirty="0" err="1" smtClean="0">
                <a:latin typeface="Courier New"/>
                <a:cs typeface="Courier New"/>
              </a:rPr>
              <a:t>malloc</a:t>
            </a:r>
            <a:r>
              <a:rPr lang="en-US" sz="1800" dirty="0" smtClean="0">
                <a:latin typeface="Courier New"/>
                <a:cs typeface="Courier New"/>
              </a:rPr>
              <a:t> (free)</a:t>
            </a:r>
          </a:p>
          <a:p>
            <a:r>
              <a:rPr lang="en-US" sz="1800" dirty="0" smtClean="0">
                <a:latin typeface="Courier New"/>
                <a:cs typeface="Courier New"/>
              </a:rPr>
              <a:t> * as wrappers </a:t>
            </a:r>
            <a:r>
              <a:rPr lang="en-US" sz="1800" dirty="0" err="1" smtClean="0">
                <a:latin typeface="Courier New"/>
                <a:cs typeface="Courier New"/>
              </a:rPr>
              <a:t>mymalloc</a:t>
            </a:r>
            <a:r>
              <a:rPr lang="en-US" sz="1800" dirty="0" smtClean="0">
                <a:latin typeface="Courier New"/>
                <a:cs typeface="Courier New"/>
              </a:rPr>
              <a:t> (</a:t>
            </a:r>
            <a:r>
              <a:rPr lang="en-US" sz="1800" dirty="0" err="1" smtClean="0">
                <a:latin typeface="Courier New"/>
                <a:cs typeface="Courier New"/>
              </a:rPr>
              <a:t>myfree</a:t>
            </a:r>
            <a:r>
              <a:rPr lang="en-US" sz="1800" dirty="0" smtClean="0">
                <a:latin typeface="Courier New"/>
                <a:cs typeface="Courier New"/>
              </a:rPr>
              <a:t>) respectively.</a:t>
            </a:r>
          </a:p>
          <a:p>
            <a:r>
              <a:rPr lang="en-US" sz="1800" dirty="0" smtClean="0">
                <a:latin typeface="Courier New"/>
                <a:cs typeface="Courier New"/>
              </a:rPr>
              <a:t> */</a:t>
            </a:r>
          </a:p>
          <a:p>
            <a:endParaRPr lang="en-US" sz="1800" dirty="0" smtClean="0">
              <a:latin typeface="Courier New"/>
              <a:cs typeface="Courier New"/>
            </a:endParaRPr>
          </a:p>
          <a:p>
            <a:r>
              <a:rPr lang="en-US" sz="1800" dirty="0" smtClean="0">
                <a:latin typeface="Courier New"/>
                <a:cs typeface="Courier New"/>
              </a:rPr>
              <a:t>#include &lt;</a:t>
            </a:r>
            <a:r>
              <a:rPr lang="en-US" sz="1800" dirty="0" err="1" smtClean="0">
                <a:latin typeface="Courier New"/>
                <a:cs typeface="Courier New"/>
              </a:rPr>
              <a:t>stdio.h</a:t>
            </a:r>
            <a:r>
              <a:rPr lang="en-US" sz="1800" dirty="0" smtClean="0">
                <a:latin typeface="Courier New"/>
                <a:cs typeface="Courier New"/>
              </a:rPr>
              <a:t>&gt;</a:t>
            </a:r>
          </a:p>
          <a:p>
            <a:r>
              <a:rPr lang="en-US" sz="1800" dirty="0" smtClean="0">
                <a:latin typeface="Courier New"/>
                <a:cs typeface="Courier New"/>
              </a:rPr>
              <a:t>#include &lt;</a:t>
            </a:r>
            <a:r>
              <a:rPr lang="en-US" sz="1800" dirty="0" err="1" smtClean="0">
                <a:latin typeface="Courier New"/>
                <a:cs typeface="Courier New"/>
              </a:rPr>
              <a:t>malloc.h</a:t>
            </a:r>
            <a:r>
              <a:rPr lang="en-US" sz="1800" dirty="0" smtClean="0">
                <a:latin typeface="Courier New"/>
                <a:cs typeface="Courier New"/>
              </a:rPr>
              <a:t>&gt;</a:t>
            </a:r>
          </a:p>
          <a:p>
            <a:endParaRPr lang="en-US" sz="1800" dirty="0" smtClean="0">
              <a:latin typeface="Courier New"/>
              <a:cs typeface="Courier New"/>
            </a:endParaRPr>
          </a:p>
          <a:p>
            <a:r>
              <a:rPr lang="en-US" sz="1800" dirty="0" smtClean="0">
                <a:latin typeface="Courier New"/>
                <a:cs typeface="Courier New"/>
              </a:rPr>
              <a:t>/*</a:t>
            </a:r>
          </a:p>
          <a:p>
            <a:r>
              <a:rPr lang="en-US" sz="1800" dirty="0" smtClean="0">
                <a:latin typeface="Courier New"/>
                <a:cs typeface="Courier New"/>
              </a:rPr>
              <a:t> * </a:t>
            </a:r>
            <a:r>
              <a:rPr lang="en-US" sz="1800" dirty="0" err="1" smtClean="0">
                <a:latin typeface="Courier New"/>
                <a:cs typeface="Courier New"/>
              </a:rPr>
              <a:t>mymalloc</a:t>
            </a:r>
            <a:r>
              <a:rPr lang="en-US" sz="1800" dirty="0" smtClean="0">
                <a:latin typeface="Courier New"/>
                <a:cs typeface="Courier New"/>
              </a:rPr>
              <a:t> - </a:t>
            </a:r>
            <a:r>
              <a:rPr lang="en-US" sz="1800" dirty="0" err="1" smtClean="0">
                <a:latin typeface="Courier New"/>
                <a:cs typeface="Courier New"/>
              </a:rPr>
              <a:t>malloc</a:t>
            </a:r>
            <a:r>
              <a:rPr lang="en-US" sz="1800" dirty="0" smtClean="0">
                <a:latin typeface="Courier New"/>
                <a:cs typeface="Courier New"/>
              </a:rPr>
              <a:t> wrapper function</a:t>
            </a:r>
          </a:p>
          <a:p>
            <a:r>
              <a:rPr lang="en-US" sz="1800" dirty="0" smtClean="0">
                <a:latin typeface="Courier New"/>
                <a:cs typeface="Courier New"/>
              </a:rPr>
              <a:t> */</a:t>
            </a:r>
          </a:p>
          <a:p>
            <a:r>
              <a:rPr lang="en-US" sz="1800" dirty="0" smtClean="0">
                <a:latin typeface="Courier New"/>
                <a:cs typeface="Courier New"/>
              </a:rPr>
              <a:t>void *</a:t>
            </a:r>
            <a:r>
              <a:rPr lang="en-US" sz="1800" dirty="0" err="1" smtClean="0">
                <a:latin typeface="Courier New"/>
                <a:cs typeface="Courier New"/>
              </a:rPr>
              <a:t>mymalloc(size_t</a:t>
            </a:r>
            <a:r>
              <a:rPr lang="en-US" sz="1800" dirty="0" smtClean="0">
                <a:latin typeface="Courier New"/>
                <a:cs typeface="Courier New"/>
              </a:rPr>
              <a:t> size, char *file, </a:t>
            </a:r>
            <a:r>
              <a:rPr lang="en-US" sz="1800" dirty="0" err="1" smtClean="0">
                <a:latin typeface="Courier New"/>
                <a:cs typeface="Courier New"/>
              </a:rPr>
              <a:t>int</a:t>
            </a:r>
            <a:r>
              <a:rPr lang="en-US" sz="1800" dirty="0" smtClean="0">
                <a:latin typeface="Courier New"/>
                <a:cs typeface="Courier New"/>
              </a:rPr>
              <a:t> line)</a:t>
            </a:r>
          </a:p>
          <a:p>
            <a:r>
              <a:rPr lang="en-US" sz="1800" dirty="0" smtClean="0">
                <a:latin typeface="Courier New"/>
                <a:cs typeface="Courier New"/>
              </a:rPr>
              <a:t>{</a:t>
            </a:r>
          </a:p>
          <a:p>
            <a:r>
              <a:rPr lang="en-US" sz="1800" dirty="0" smtClean="0">
                <a:latin typeface="Courier New"/>
                <a:cs typeface="Courier New"/>
              </a:rPr>
              <a:t>    void *</a:t>
            </a:r>
            <a:r>
              <a:rPr lang="en-US" sz="1800" dirty="0" err="1" smtClean="0">
                <a:latin typeface="Courier New"/>
                <a:cs typeface="Courier New"/>
              </a:rPr>
              <a:t>ptr</a:t>
            </a:r>
            <a:r>
              <a:rPr lang="en-US" sz="1800" dirty="0" smtClean="0">
                <a:latin typeface="Courier New"/>
                <a:cs typeface="Courier New"/>
              </a:rPr>
              <a:t> = </a:t>
            </a:r>
            <a:r>
              <a:rPr lang="en-US" sz="1800" dirty="0" err="1" smtClean="0">
                <a:latin typeface="Courier New"/>
                <a:cs typeface="Courier New"/>
              </a:rPr>
              <a:t>malloc(size</a:t>
            </a:r>
            <a:r>
              <a:rPr lang="en-US" sz="1800" dirty="0" smtClean="0">
                <a:latin typeface="Courier New"/>
                <a:cs typeface="Courier New"/>
              </a:rPr>
              <a:t>);</a:t>
            </a:r>
          </a:p>
          <a:p>
            <a:r>
              <a:rPr lang="en-US" sz="1800" dirty="0" smtClean="0">
                <a:latin typeface="Courier New"/>
                <a:cs typeface="Courier New"/>
              </a:rPr>
              <a:t>    </a:t>
            </a:r>
            <a:r>
              <a:rPr lang="en-US" sz="1800" dirty="0" err="1" smtClean="0">
                <a:latin typeface="Courier New"/>
                <a:cs typeface="Courier New"/>
              </a:rPr>
              <a:t>printf("%s:%d</a:t>
            </a:r>
            <a:r>
              <a:rPr lang="en-US" sz="1800" dirty="0" smtClean="0">
                <a:latin typeface="Courier New"/>
                <a:cs typeface="Courier New"/>
              </a:rPr>
              <a:t>: </a:t>
            </a:r>
            <a:r>
              <a:rPr lang="en-US" sz="1800" dirty="0" err="1" smtClean="0">
                <a:latin typeface="Courier New"/>
                <a:cs typeface="Courier New"/>
              </a:rPr>
              <a:t>malloc(%d</a:t>
            </a:r>
            <a:r>
              <a:rPr lang="en-US" sz="1800" dirty="0" smtClean="0">
                <a:latin typeface="Courier New"/>
                <a:cs typeface="Courier New"/>
              </a:rPr>
              <a:t>)=%</a:t>
            </a:r>
            <a:r>
              <a:rPr lang="en-US" sz="1800" dirty="0" err="1" smtClean="0">
                <a:latin typeface="Courier New"/>
                <a:cs typeface="Courier New"/>
              </a:rPr>
              <a:t>p\n</a:t>
            </a:r>
            <a:r>
              <a:rPr lang="en-US" sz="1800" dirty="0" smtClean="0">
                <a:latin typeface="Courier New"/>
                <a:cs typeface="Courier New"/>
              </a:rPr>
              <a:t>", file, line, (</a:t>
            </a:r>
            <a:r>
              <a:rPr lang="en-US" sz="1800" dirty="0" err="1" smtClean="0">
                <a:latin typeface="Courier New"/>
                <a:cs typeface="Courier New"/>
              </a:rPr>
              <a:t>int)size</a:t>
            </a:r>
            <a:r>
              <a:rPr lang="en-US" sz="1800" dirty="0" smtClean="0">
                <a:latin typeface="Courier New"/>
                <a:cs typeface="Courier New"/>
              </a:rPr>
              <a:t>, </a:t>
            </a:r>
            <a:r>
              <a:rPr lang="en-US" sz="1800" dirty="0" err="1" smtClean="0">
                <a:latin typeface="Courier New"/>
                <a:cs typeface="Courier New"/>
              </a:rPr>
              <a:t>ptr</a:t>
            </a:r>
            <a:r>
              <a:rPr lang="en-US" sz="1800" dirty="0" smtClean="0">
                <a:latin typeface="Courier New"/>
                <a:cs typeface="Courier New"/>
              </a:rPr>
              <a:t>);</a:t>
            </a:r>
          </a:p>
          <a:p>
            <a:r>
              <a:rPr lang="en-US" sz="1800" dirty="0" smtClean="0">
                <a:latin typeface="Courier New"/>
                <a:cs typeface="Courier New"/>
              </a:rPr>
              <a:t>    return </a:t>
            </a:r>
            <a:r>
              <a:rPr lang="en-US" sz="1800" dirty="0" err="1" smtClean="0">
                <a:latin typeface="Courier New"/>
                <a:cs typeface="Courier New"/>
              </a:rPr>
              <a:t>ptr</a:t>
            </a:r>
            <a:r>
              <a:rPr lang="en-US" sz="1800" dirty="0" smtClean="0">
                <a:latin typeface="Courier New"/>
                <a:cs typeface="Courier New"/>
              </a:rPr>
              <a:t>;</a:t>
            </a:r>
          </a:p>
          <a:p>
            <a:r>
              <a:rPr lang="en-US" sz="1800" dirty="0" smtClean="0">
                <a:latin typeface="Courier New"/>
                <a:cs typeface="Courier New"/>
              </a:rPr>
              <a:t>}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45514" y="6372999"/>
            <a:ext cx="15698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 smtClean="0">
                <a:solidFill>
                  <a:srgbClr val="7F7F7F"/>
                </a:solidFill>
                <a:latin typeface="Courier New"/>
                <a:cs typeface="Courier New"/>
              </a:rPr>
              <a:t>mymalloc.c</a:t>
            </a:r>
            <a:endParaRPr lang="en-US" sz="1800" dirty="0" smtClean="0">
              <a:solidFill>
                <a:srgbClr val="7F7F7F"/>
              </a:solidFill>
              <a:latin typeface="Courier New"/>
              <a:cs typeface="Courier New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Compile-time </a:t>
            </a:r>
            <a:r>
              <a:rPr lang="en-US" dirty="0" err="1" smtClean="0"/>
              <a:t>Interpositioning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57018" y="1522273"/>
            <a:ext cx="8558382" cy="1754327"/>
          </a:xfrm>
          <a:prstGeom prst="rect">
            <a:avLst/>
          </a:prstGeom>
          <a:solidFill>
            <a:srgbClr val="F7F5CD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square">
            <a:spAutoFit/>
          </a:bodyPr>
          <a:lstStyle/>
          <a:p>
            <a:r>
              <a:rPr lang="en-US" sz="1800" dirty="0" smtClean="0">
                <a:latin typeface="Courier New"/>
                <a:cs typeface="Courier New"/>
              </a:rPr>
              <a:t>#define </a:t>
            </a:r>
            <a:r>
              <a:rPr lang="en-US" sz="1800" dirty="0" err="1" smtClean="0">
                <a:latin typeface="Courier New"/>
                <a:cs typeface="Courier New"/>
              </a:rPr>
              <a:t>malloc(size</a:t>
            </a:r>
            <a:r>
              <a:rPr lang="en-US" sz="1800" dirty="0" smtClean="0">
                <a:latin typeface="Courier New"/>
                <a:cs typeface="Courier New"/>
              </a:rPr>
              <a:t>) </a:t>
            </a:r>
            <a:r>
              <a:rPr lang="en-US" sz="1800" dirty="0" err="1" smtClean="0">
                <a:latin typeface="Courier New"/>
                <a:cs typeface="Courier New"/>
              </a:rPr>
              <a:t>mymalloc(size</a:t>
            </a:r>
            <a:r>
              <a:rPr lang="en-US" sz="1800" dirty="0" smtClean="0">
                <a:latin typeface="Courier New"/>
                <a:cs typeface="Courier New"/>
              </a:rPr>
              <a:t>, __FILE__, __LINE__ )</a:t>
            </a:r>
          </a:p>
          <a:p>
            <a:r>
              <a:rPr lang="en-US" sz="1800" dirty="0" smtClean="0">
                <a:latin typeface="Courier New"/>
                <a:cs typeface="Courier New"/>
              </a:rPr>
              <a:t>#define </a:t>
            </a:r>
            <a:r>
              <a:rPr lang="en-US" sz="1800" dirty="0" err="1" smtClean="0">
                <a:latin typeface="Courier New"/>
                <a:cs typeface="Courier New"/>
              </a:rPr>
              <a:t>free(ptr</a:t>
            </a:r>
            <a:r>
              <a:rPr lang="en-US" sz="1800" dirty="0" smtClean="0">
                <a:latin typeface="Courier New"/>
                <a:cs typeface="Courier New"/>
              </a:rPr>
              <a:t>) </a:t>
            </a:r>
            <a:r>
              <a:rPr lang="en-US" sz="1800" dirty="0" err="1" smtClean="0">
                <a:latin typeface="Courier New"/>
                <a:cs typeface="Courier New"/>
              </a:rPr>
              <a:t>myfree(ptr</a:t>
            </a:r>
            <a:r>
              <a:rPr lang="en-US" sz="1800" dirty="0" smtClean="0">
                <a:latin typeface="Courier New"/>
                <a:cs typeface="Courier New"/>
              </a:rPr>
              <a:t>, __FILE__, __LINE__ )</a:t>
            </a:r>
          </a:p>
          <a:p>
            <a:endParaRPr lang="en-US" sz="1800" dirty="0" smtClean="0">
              <a:latin typeface="Courier New"/>
              <a:cs typeface="Courier New"/>
            </a:endParaRPr>
          </a:p>
          <a:p>
            <a:r>
              <a:rPr lang="en-US" sz="1800" dirty="0" smtClean="0">
                <a:latin typeface="Courier New"/>
                <a:cs typeface="Courier New"/>
              </a:rPr>
              <a:t>void *</a:t>
            </a:r>
            <a:r>
              <a:rPr lang="en-US" sz="1800" dirty="0" err="1" smtClean="0">
                <a:latin typeface="Courier New"/>
                <a:cs typeface="Courier New"/>
              </a:rPr>
              <a:t>mymalloc(size_t</a:t>
            </a:r>
            <a:r>
              <a:rPr lang="en-US" sz="1800" dirty="0" smtClean="0">
                <a:latin typeface="Courier New"/>
                <a:cs typeface="Courier New"/>
              </a:rPr>
              <a:t> size, char *file, </a:t>
            </a:r>
            <a:r>
              <a:rPr lang="en-US" sz="1800" dirty="0" err="1" smtClean="0">
                <a:latin typeface="Courier New"/>
                <a:cs typeface="Courier New"/>
              </a:rPr>
              <a:t>int</a:t>
            </a:r>
            <a:r>
              <a:rPr lang="en-US" sz="1800" dirty="0" smtClean="0">
                <a:latin typeface="Courier New"/>
                <a:cs typeface="Courier New"/>
              </a:rPr>
              <a:t> line);</a:t>
            </a:r>
          </a:p>
          <a:p>
            <a:r>
              <a:rPr lang="en-US" sz="1800" dirty="0" smtClean="0">
                <a:latin typeface="Courier New"/>
                <a:cs typeface="Courier New"/>
              </a:rPr>
              <a:t>void </a:t>
            </a:r>
            <a:r>
              <a:rPr lang="en-US" sz="1800" dirty="0" err="1" smtClean="0">
                <a:latin typeface="Courier New"/>
                <a:cs typeface="Courier New"/>
              </a:rPr>
              <a:t>myfree(void</a:t>
            </a:r>
            <a:r>
              <a:rPr lang="en-US" sz="1800" dirty="0" smtClean="0">
                <a:latin typeface="Courier New"/>
                <a:cs typeface="Courier New"/>
              </a:rPr>
              <a:t> *</a:t>
            </a:r>
            <a:r>
              <a:rPr lang="en-US" sz="1800" dirty="0" err="1" smtClean="0">
                <a:latin typeface="Courier New"/>
                <a:cs typeface="Courier New"/>
              </a:rPr>
              <a:t>ptr</a:t>
            </a:r>
            <a:r>
              <a:rPr lang="en-US" sz="1800" dirty="0" smtClean="0">
                <a:latin typeface="Courier New"/>
                <a:cs typeface="Courier New"/>
              </a:rPr>
              <a:t>, char *file, </a:t>
            </a:r>
            <a:r>
              <a:rPr lang="en-US" sz="1800" dirty="0" err="1" smtClean="0">
                <a:latin typeface="Courier New"/>
                <a:cs typeface="Courier New"/>
              </a:rPr>
              <a:t>int</a:t>
            </a:r>
            <a:r>
              <a:rPr lang="en-US" sz="1800" dirty="0" smtClean="0">
                <a:latin typeface="Courier New"/>
                <a:cs typeface="Courier New"/>
              </a:rPr>
              <a:t> line);</a:t>
            </a:r>
          </a:p>
          <a:p>
            <a:endParaRPr lang="en-US" sz="1800" dirty="0" smtClean="0">
              <a:latin typeface="Courier New"/>
              <a:cs typeface="Courier New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622558" y="2907268"/>
            <a:ext cx="12928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 smtClean="0">
                <a:solidFill>
                  <a:srgbClr val="7F7F7F"/>
                </a:solidFill>
                <a:latin typeface="Courier New"/>
                <a:cs typeface="Courier New"/>
              </a:rPr>
              <a:t>malloc.h</a:t>
            </a:r>
            <a:endParaRPr lang="en-US" sz="1800" dirty="0" smtClean="0">
              <a:solidFill>
                <a:srgbClr val="7F7F7F"/>
              </a:solidFill>
              <a:latin typeface="Courier New"/>
              <a:cs typeface="Courier New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57017" y="3657600"/>
            <a:ext cx="7592093" cy="2308324"/>
          </a:xfrm>
          <a:prstGeom prst="rect">
            <a:avLst/>
          </a:prstGeom>
          <a:solidFill>
            <a:srgbClr val="E6E6E6"/>
          </a:solidFill>
          <a:ln w="2857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square">
            <a:spAutoFit/>
          </a:bodyPr>
          <a:lstStyle/>
          <a:p>
            <a:r>
              <a:rPr lang="en-US" sz="1800" dirty="0" err="1" smtClean="0">
                <a:latin typeface="Courier New"/>
                <a:cs typeface="Courier New"/>
              </a:rPr>
              <a:t>linux</a:t>
            </a:r>
            <a:r>
              <a:rPr lang="en-US" sz="1800" dirty="0" smtClean="0">
                <a:latin typeface="Courier New"/>
                <a:cs typeface="Courier New"/>
              </a:rPr>
              <a:t>&gt; make </a:t>
            </a:r>
            <a:r>
              <a:rPr lang="en-US" sz="1800" dirty="0" err="1" smtClean="0">
                <a:latin typeface="Courier New"/>
                <a:cs typeface="Courier New"/>
              </a:rPr>
              <a:t>helloc</a:t>
            </a:r>
            <a:endParaRPr lang="en-US" sz="1800" dirty="0" smtClean="0">
              <a:latin typeface="Courier New"/>
              <a:cs typeface="Courier New"/>
            </a:endParaRPr>
          </a:p>
          <a:p>
            <a:r>
              <a:rPr lang="en-US" sz="1800" dirty="0" err="1" smtClean="0">
                <a:latin typeface="Courier New"/>
                <a:cs typeface="Courier New"/>
              </a:rPr>
              <a:t>gcc</a:t>
            </a:r>
            <a:r>
              <a:rPr lang="en-US" sz="1800" dirty="0" smtClean="0">
                <a:latin typeface="Courier New"/>
                <a:cs typeface="Courier New"/>
              </a:rPr>
              <a:t> -O2 -Wall -DCOMPILETIME -</a:t>
            </a:r>
            <a:r>
              <a:rPr lang="en-US" sz="1800" dirty="0" err="1" smtClean="0">
                <a:latin typeface="Courier New"/>
                <a:cs typeface="Courier New"/>
              </a:rPr>
              <a:t>c</a:t>
            </a:r>
            <a:r>
              <a:rPr lang="en-US" sz="1800" dirty="0" smtClean="0">
                <a:latin typeface="Courier New"/>
                <a:cs typeface="Courier New"/>
              </a:rPr>
              <a:t> </a:t>
            </a:r>
            <a:r>
              <a:rPr lang="en-US" sz="1800" dirty="0" err="1" smtClean="0">
                <a:latin typeface="Courier New"/>
                <a:cs typeface="Courier New"/>
              </a:rPr>
              <a:t>mymalloc.c</a:t>
            </a:r>
            <a:endParaRPr lang="en-US" sz="1800" dirty="0" smtClean="0">
              <a:latin typeface="Courier New"/>
              <a:cs typeface="Courier New"/>
            </a:endParaRPr>
          </a:p>
          <a:p>
            <a:r>
              <a:rPr lang="en-US" sz="1800" dirty="0" err="1" smtClean="0">
                <a:latin typeface="Courier New"/>
                <a:cs typeface="Courier New"/>
              </a:rPr>
              <a:t>gcc</a:t>
            </a:r>
            <a:r>
              <a:rPr lang="en-US" sz="1800" dirty="0" smtClean="0">
                <a:latin typeface="Courier New"/>
                <a:cs typeface="Courier New"/>
              </a:rPr>
              <a:t> -O2 -Wall -I. -</a:t>
            </a:r>
            <a:r>
              <a:rPr lang="en-US" sz="1800" dirty="0" err="1" smtClean="0">
                <a:latin typeface="Courier New"/>
                <a:cs typeface="Courier New"/>
              </a:rPr>
              <a:t>o</a:t>
            </a:r>
            <a:r>
              <a:rPr lang="en-US" sz="1800" dirty="0" smtClean="0">
                <a:latin typeface="Courier New"/>
                <a:cs typeface="Courier New"/>
              </a:rPr>
              <a:t> </a:t>
            </a:r>
            <a:r>
              <a:rPr lang="en-US" sz="1800" dirty="0" err="1" smtClean="0">
                <a:latin typeface="Courier New"/>
                <a:cs typeface="Courier New"/>
              </a:rPr>
              <a:t>helloc</a:t>
            </a:r>
            <a:r>
              <a:rPr lang="en-US" sz="1800" dirty="0" smtClean="0">
                <a:latin typeface="Courier New"/>
                <a:cs typeface="Courier New"/>
              </a:rPr>
              <a:t> </a:t>
            </a:r>
            <a:r>
              <a:rPr lang="en-US" sz="1800" dirty="0" err="1" smtClean="0">
                <a:latin typeface="Courier New"/>
                <a:cs typeface="Courier New"/>
              </a:rPr>
              <a:t>hello.c</a:t>
            </a:r>
            <a:r>
              <a:rPr lang="en-US" sz="1800" dirty="0" smtClean="0">
                <a:latin typeface="Courier New"/>
                <a:cs typeface="Courier New"/>
              </a:rPr>
              <a:t> </a:t>
            </a:r>
            <a:r>
              <a:rPr lang="en-US" sz="1800" dirty="0" err="1" smtClean="0">
                <a:latin typeface="Courier New"/>
                <a:cs typeface="Courier New"/>
              </a:rPr>
              <a:t>mymalloc.o</a:t>
            </a:r>
            <a:endParaRPr lang="en-US" sz="1800" dirty="0" smtClean="0">
              <a:latin typeface="Courier New"/>
              <a:cs typeface="Courier New"/>
            </a:endParaRPr>
          </a:p>
          <a:p>
            <a:r>
              <a:rPr lang="en-US" sz="1800" dirty="0" err="1" smtClean="0">
                <a:latin typeface="Courier New"/>
                <a:cs typeface="Courier New"/>
              </a:rPr>
              <a:t>linux</a:t>
            </a:r>
            <a:r>
              <a:rPr lang="en-US" sz="1800" dirty="0" smtClean="0">
                <a:latin typeface="Courier New"/>
                <a:cs typeface="Courier New"/>
              </a:rPr>
              <a:t>&gt; make </a:t>
            </a:r>
            <a:r>
              <a:rPr lang="en-US" sz="1800" dirty="0" err="1" smtClean="0">
                <a:latin typeface="Courier New"/>
                <a:cs typeface="Courier New"/>
              </a:rPr>
              <a:t>runc</a:t>
            </a:r>
            <a:endParaRPr lang="en-US" sz="1800" dirty="0" smtClean="0">
              <a:latin typeface="Courier New"/>
              <a:cs typeface="Courier New"/>
            </a:endParaRPr>
          </a:p>
          <a:p>
            <a:r>
              <a:rPr lang="en-US" sz="1800" dirty="0" smtClean="0">
                <a:latin typeface="Courier New"/>
                <a:cs typeface="Courier New"/>
              </a:rPr>
              <a:t>./</a:t>
            </a:r>
            <a:r>
              <a:rPr lang="en-US" sz="1800" dirty="0" err="1" smtClean="0">
                <a:latin typeface="Courier New"/>
                <a:cs typeface="Courier New"/>
              </a:rPr>
              <a:t>helloc</a:t>
            </a:r>
            <a:endParaRPr lang="en-US" sz="1800" dirty="0" smtClean="0">
              <a:latin typeface="Courier New"/>
              <a:cs typeface="Courier New"/>
            </a:endParaRPr>
          </a:p>
          <a:p>
            <a:r>
              <a:rPr lang="en-US" sz="1800" dirty="0" smtClean="0">
                <a:latin typeface="Courier New"/>
                <a:cs typeface="Courier New"/>
              </a:rPr>
              <a:t>hello.c:7: malloc(10)=0x501010</a:t>
            </a:r>
          </a:p>
          <a:p>
            <a:r>
              <a:rPr lang="en-US" sz="1800" dirty="0" smtClean="0">
                <a:latin typeface="Courier New"/>
                <a:cs typeface="Courier New"/>
              </a:rPr>
              <a:t>hello.c:7: free(0x501010)</a:t>
            </a:r>
          </a:p>
          <a:p>
            <a:r>
              <a:rPr lang="en-US" sz="1800" dirty="0" smtClean="0">
                <a:latin typeface="Courier New"/>
                <a:cs typeface="Courier New"/>
              </a:rPr>
              <a:t>hello, world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Link-time </a:t>
            </a:r>
            <a:r>
              <a:rPr lang="en-US" dirty="0" err="1" smtClean="0"/>
              <a:t>Interpositioning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57018" y="1600200"/>
            <a:ext cx="8558382" cy="5078314"/>
          </a:xfrm>
          <a:prstGeom prst="rect">
            <a:avLst/>
          </a:prstGeom>
          <a:solidFill>
            <a:srgbClr val="F7F5CD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square">
            <a:spAutoFit/>
          </a:bodyPr>
          <a:lstStyle/>
          <a:p>
            <a:r>
              <a:rPr lang="en-US" sz="1800" dirty="0" smtClean="0">
                <a:latin typeface="Courier New"/>
                <a:cs typeface="Courier New"/>
              </a:rPr>
              <a:t>#</a:t>
            </a:r>
            <a:r>
              <a:rPr lang="en-US" sz="1800" dirty="0" err="1" smtClean="0">
                <a:latin typeface="Courier New"/>
                <a:cs typeface="Courier New"/>
              </a:rPr>
              <a:t>ifdef</a:t>
            </a:r>
            <a:r>
              <a:rPr lang="en-US" sz="1800" dirty="0" smtClean="0">
                <a:latin typeface="Courier New"/>
                <a:cs typeface="Courier New"/>
              </a:rPr>
              <a:t> LINKTIME</a:t>
            </a:r>
          </a:p>
          <a:p>
            <a:r>
              <a:rPr lang="en-US" sz="1800" dirty="0" smtClean="0">
                <a:latin typeface="Courier New"/>
                <a:cs typeface="Courier New"/>
              </a:rPr>
              <a:t>/* Link-time interposition of </a:t>
            </a:r>
            <a:r>
              <a:rPr lang="en-US" sz="1800" dirty="0" err="1" smtClean="0">
                <a:latin typeface="Courier New"/>
                <a:cs typeface="Courier New"/>
              </a:rPr>
              <a:t>malloc</a:t>
            </a:r>
            <a:r>
              <a:rPr lang="en-US" sz="1800" dirty="0" smtClean="0">
                <a:latin typeface="Courier New"/>
                <a:cs typeface="Courier New"/>
              </a:rPr>
              <a:t> and free using the static linker's (ld) "--wrap symbol" flag. */</a:t>
            </a:r>
          </a:p>
          <a:p>
            <a:endParaRPr lang="en-US" sz="1800" dirty="0" smtClean="0">
              <a:latin typeface="Courier New"/>
              <a:cs typeface="Courier New"/>
            </a:endParaRPr>
          </a:p>
          <a:p>
            <a:r>
              <a:rPr lang="en-US" sz="1800" dirty="0" smtClean="0">
                <a:latin typeface="Courier New"/>
                <a:cs typeface="Courier New"/>
              </a:rPr>
              <a:t>#include &lt;</a:t>
            </a:r>
            <a:r>
              <a:rPr lang="en-US" sz="1800" dirty="0" err="1" smtClean="0">
                <a:latin typeface="Courier New"/>
                <a:cs typeface="Courier New"/>
              </a:rPr>
              <a:t>stdio.h</a:t>
            </a:r>
            <a:r>
              <a:rPr lang="en-US" sz="1800" dirty="0" smtClean="0">
                <a:latin typeface="Courier New"/>
                <a:cs typeface="Courier New"/>
              </a:rPr>
              <a:t>&gt;</a:t>
            </a:r>
          </a:p>
          <a:p>
            <a:endParaRPr lang="en-US" sz="1800" dirty="0" smtClean="0">
              <a:latin typeface="Courier New"/>
              <a:cs typeface="Courier New"/>
            </a:endParaRPr>
          </a:p>
          <a:p>
            <a:r>
              <a:rPr lang="en-US" sz="1800" dirty="0" smtClean="0">
                <a:latin typeface="Courier New"/>
                <a:cs typeface="Courier New"/>
              </a:rPr>
              <a:t>void *__</a:t>
            </a:r>
            <a:r>
              <a:rPr lang="en-US" sz="1800" dirty="0" err="1" smtClean="0">
                <a:latin typeface="Courier New"/>
                <a:cs typeface="Courier New"/>
              </a:rPr>
              <a:t>real_malloc(size_t</a:t>
            </a:r>
            <a:r>
              <a:rPr lang="en-US" sz="1800" dirty="0" smtClean="0">
                <a:latin typeface="Courier New"/>
                <a:cs typeface="Courier New"/>
              </a:rPr>
              <a:t> size);</a:t>
            </a:r>
          </a:p>
          <a:p>
            <a:r>
              <a:rPr lang="en-US" sz="1800" dirty="0" smtClean="0">
                <a:latin typeface="Courier New"/>
                <a:cs typeface="Courier New"/>
              </a:rPr>
              <a:t>void __</a:t>
            </a:r>
            <a:r>
              <a:rPr lang="en-US" sz="1800" dirty="0" err="1" smtClean="0">
                <a:latin typeface="Courier New"/>
                <a:cs typeface="Courier New"/>
              </a:rPr>
              <a:t>real_free(void</a:t>
            </a:r>
            <a:r>
              <a:rPr lang="en-US" sz="1800" dirty="0" smtClean="0">
                <a:latin typeface="Courier New"/>
                <a:cs typeface="Courier New"/>
              </a:rPr>
              <a:t> *</a:t>
            </a:r>
            <a:r>
              <a:rPr lang="en-US" sz="1800" dirty="0" err="1" smtClean="0">
                <a:latin typeface="Courier New"/>
                <a:cs typeface="Courier New"/>
              </a:rPr>
              <a:t>ptr</a:t>
            </a:r>
            <a:r>
              <a:rPr lang="en-US" sz="1800" dirty="0" smtClean="0">
                <a:latin typeface="Courier New"/>
                <a:cs typeface="Courier New"/>
              </a:rPr>
              <a:t>);</a:t>
            </a:r>
          </a:p>
          <a:p>
            <a:endParaRPr lang="en-US" sz="1800" dirty="0" smtClean="0">
              <a:latin typeface="Courier New"/>
              <a:cs typeface="Courier New"/>
            </a:endParaRPr>
          </a:p>
          <a:p>
            <a:r>
              <a:rPr lang="en-US" sz="1800" dirty="0" smtClean="0">
                <a:latin typeface="Courier New"/>
                <a:cs typeface="Courier New"/>
              </a:rPr>
              <a:t>/*</a:t>
            </a:r>
          </a:p>
          <a:p>
            <a:r>
              <a:rPr lang="en-US" sz="1800" dirty="0" smtClean="0">
                <a:latin typeface="Courier New"/>
                <a:cs typeface="Courier New"/>
              </a:rPr>
              <a:t> * __</a:t>
            </a:r>
            <a:r>
              <a:rPr lang="en-US" sz="1800" dirty="0" err="1" smtClean="0">
                <a:latin typeface="Courier New"/>
                <a:cs typeface="Courier New"/>
              </a:rPr>
              <a:t>wrap_malloc</a:t>
            </a:r>
            <a:r>
              <a:rPr lang="en-US" sz="1800" dirty="0" smtClean="0">
                <a:latin typeface="Courier New"/>
                <a:cs typeface="Courier New"/>
              </a:rPr>
              <a:t> - </a:t>
            </a:r>
            <a:r>
              <a:rPr lang="en-US" sz="1800" dirty="0" err="1" smtClean="0">
                <a:latin typeface="Courier New"/>
                <a:cs typeface="Courier New"/>
              </a:rPr>
              <a:t>malloc</a:t>
            </a:r>
            <a:r>
              <a:rPr lang="en-US" sz="1800" dirty="0" smtClean="0">
                <a:latin typeface="Courier New"/>
                <a:cs typeface="Courier New"/>
              </a:rPr>
              <a:t> wrapper function</a:t>
            </a:r>
          </a:p>
          <a:p>
            <a:r>
              <a:rPr lang="en-US" sz="1800" dirty="0" smtClean="0">
                <a:latin typeface="Courier New"/>
                <a:cs typeface="Courier New"/>
              </a:rPr>
              <a:t> */</a:t>
            </a:r>
          </a:p>
          <a:p>
            <a:r>
              <a:rPr lang="en-US" sz="1800" dirty="0" smtClean="0">
                <a:latin typeface="Courier New"/>
                <a:cs typeface="Courier New"/>
              </a:rPr>
              <a:t>void *__</a:t>
            </a:r>
            <a:r>
              <a:rPr lang="en-US" sz="1800" dirty="0" err="1" smtClean="0">
                <a:latin typeface="Courier New"/>
                <a:cs typeface="Courier New"/>
              </a:rPr>
              <a:t>wrap_malloc(size_t</a:t>
            </a:r>
            <a:r>
              <a:rPr lang="en-US" sz="1800" dirty="0" smtClean="0">
                <a:latin typeface="Courier New"/>
                <a:cs typeface="Courier New"/>
              </a:rPr>
              <a:t> size)</a:t>
            </a:r>
          </a:p>
          <a:p>
            <a:r>
              <a:rPr lang="en-US" sz="1800" dirty="0" smtClean="0">
                <a:latin typeface="Courier New"/>
                <a:cs typeface="Courier New"/>
              </a:rPr>
              <a:t>{</a:t>
            </a:r>
          </a:p>
          <a:p>
            <a:r>
              <a:rPr lang="en-US" sz="1800" dirty="0" smtClean="0">
                <a:latin typeface="Courier New"/>
                <a:cs typeface="Courier New"/>
              </a:rPr>
              <a:t>    void *</a:t>
            </a:r>
            <a:r>
              <a:rPr lang="en-US" sz="1800" dirty="0" err="1" smtClean="0">
                <a:latin typeface="Courier New"/>
                <a:cs typeface="Courier New"/>
              </a:rPr>
              <a:t>ptr</a:t>
            </a:r>
            <a:r>
              <a:rPr lang="en-US" sz="1800" dirty="0" smtClean="0">
                <a:latin typeface="Courier New"/>
                <a:cs typeface="Courier New"/>
              </a:rPr>
              <a:t> = __</a:t>
            </a:r>
            <a:r>
              <a:rPr lang="en-US" sz="1800" dirty="0" err="1" smtClean="0">
                <a:latin typeface="Courier New"/>
                <a:cs typeface="Courier New"/>
              </a:rPr>
              <a:t>real_malloc(size</a:t>
            </a:r>
            <a:r>
              <a:rPr lang="en-US" sz="1800" dirty="0" smtClean="0">
                <a:latin typeface="Courier New"/>
                <a:cs typeface="Courier New"/>
              </a:rPr>
              <a:t>);</a:t>
            </a:r>
          </a:p>
          <a:p>
            <a:r>
              <a:rPr lang="en-US" sz="1800" dirty="0" smtClean="0">
                <a:latin typeface="Courier New"/>
                <a:cs typeface="Courier New"/>
              </a:rPr>
              <a:t>    </a:t>
            </a:r>
            <a:r>
              <a:rPr lang="en-US" sz="1800" dirty="0" err="1" smtClean="0">
                <a:latin typeface="Courier New"/>
                <a:cs typeface="Courier New"/>
              </a:rPr>
              <a:t>printf("malloc(%d</a:t>
            </a:r>
            <a:r>
              <a:rPr lang="en-US" sz="1800" dirty="0" smtClean="0">
                <a:latin typeface="Courier New"/>
                <a:cs typeface="Courier New"/>
              </a:rPr>
              <a:t>) = %</a:t>
            </a:r>
            <a:r>
              <a:rPr lang="en-US" sz="1800" dirty="0" err="1" smtClean="0">
                <a:latin typeface="Courier New"/>
                <a:cs typeface="Courier New"/>
              </a:rPr>
              <a:t>p\n</a:t>
            </a:r>
            <a:r>
              <a:rPr lang="en-US" sz="1800" dirty="0" smtClean="0">
                <a:latin typeface="Courier New"/>
                <a:cs typeface="Courier New"/>
              </a:rPr>
              <a:t>", (</a:t>
            </a:r>
            <a:r>
              <a:rPr lang="en-US" sz="1800" dirty="0" err="1" smtClean="0">
                <a:latin typeface="Courier New"/>
                <a:cs typeface="Courier New"/>
              </a:rPr>
              <a:t>int)size</a:t>
            </a:r>
            <a:r>
              <a:rPr lang="en-US" sz="1800" dirty="0" smtClean="0">
                <a:latin typeface="Courier New"/>
                <a:cs typeface="Courier New"/>
              </a:rPr>
              <a:t>, </a:t>
            </a:r>
            <a:r>
              <a:rPr lang="en-US" sz="1800" dirty="0" err="1" smtClean="0">
                <a:latin typeface="Courier New"/>
                <a:cs typeface="Courier New"/>
              </a:rPr>
              <a:t>ptr</a:t>
            </a:r>
            <a:r>
              <a:rPr lang="en-US" sz="1800" dirty="0" smtClean="0">
                <a:latin typeface="Courier New"/>
                <a:cs typeface="Courier New"/>
              </a:rPr>
              <a:t>);</a:t>
            </a:r>
          </a:p>
          <a:p>
            <a:r>
              <a:rPr lang="en-US" sz="1800" dirty="0" smtClean="0">
                <a:latin typeface="Courier New"/>
                <a:cs typeface="Courier New"/>
              </a:rPr>
              <a:t>    return </a:t>
            </a:r>
            <a:r>
              <a:rPr lang="en-US" sz="1800" dirty="0" err="1" smtClean="0">
                <a:latin typeface="Courier New"/>
                <a:cs typeface="Courier New"/>
              </a:rPr>
              <a:t>ptr</a:t>
            </a:r>
            <a:r>
              <a:rPr lang="en-US" sz="1800" dirty="0" smtClean="0">
                <a:latin typeface="Courier New"/>
                <a:cs typeface="Courier New"/>
              </a:rPr>
              <a:t>;</a:t>
            </a:r>
          </a:p>
          <a:p>
            <a:r>
              <a:rPr lang="en-US" sz="1800" dirty="0" smtClean="0">
                <a:latin typeface="Courier New"/>
                <a:cs typeface="Courier New"/>
              </a:rPr>
              <a:t>}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45514" y="6309182"/>
            <a:ext cx="15698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 smtClean="0">
                <a:solidFill>
                  <a:srgbClr val="7F7F7F"/>
                </a:solidFill>
                <a:latin typeface="Courier New"/>
                <a:cs typeface="Courier New"/>
              </a:rPr>
              <a:t>mymalloc.c</a:t>
            </a:r>
            <a:endParaRPr lang="en-US" sz="1800" dirty="0" smtClean="0">
              <a:solidFill>
                <a:srgbClr val="7F7F7F"/>
              </a:solidFill>
              <a:latin typeface="Courier New"/>
              <a:cs typeface="Courier New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Link-time </a:t>
            </a:r>
            <a:r>
              <a:rPr lang="en-US" dirty="0" err="1" smtClean="0"/>
              <a:t>Interpositioning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1" y="4191000"/>
            <a:ext cx="8305799" cy="2066925"/>
          </a:xfrm>
        </p:spPr>
        <p:txBody>
          <a:bodyPr/>
          <a:lstStyle/>
          <a:p>
            <a:r>
              <a:rPr lang="en-US" dirty="0" smtClean="0"/>
              <a:t>The “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-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Wl</a:t>
            </a:r>
            <a:r>
              <a:rPr lang="en-US" dirty="0" smtClean="0"/>
              <a:t>” flag passes argument to linker</a:t>
            </a:r>
          </a:p>
          <a:p>
            <a:r>
              <a:rPr lang="en-US" dirty="0" smtClean="0"/>
              <a:t>Telling linker “</a:t>
            </a:r>
            <a:r>
              <a:rPr lang="en-US" dirty="0" smtClean="0">
                <a:latin typeface="Courier New"/>
                <a:cs typeface="Courier New"/>
              </a:rPr>
              <a:t>--</a:t>
            </a:r>
            <a:r>
              <a:rPr lang="en-US" dirty="0" err="1" smtClean="0">
                <a:latin typeface="Courier New"/>
                <a:cs typeface="Courier New"/>
              </a:rPr>
              <a:t>wrap,malloc</a:t>
            </a:r>
            <a:r>
              <a:rPr lang="en-US" dirty="0" smtClean="0"/>
              <a:t> ”</a:t>
            </a:r>
            <a:r>
              <a:rPr lang="en-US" dirty="0" smtClean="0">
                <a:latin typeface="Courier New"/>
                <a:cs typeface="Courier New"/>
              </a:rPr>
              <a:t> </a:t>
            </a:r>
            <a:r>
              <a:rPr lang="en-US" dirty="0" smtClean="0"/>
              <a:t>tells it to resolve references in a special way:</a:t>
            </a:r>
          </a:p>
          <a:p>
            <a:pPr lvl="1"/>
            <a:r>
              <a:rPr lang="en-US" dirty="0" smtClean="0"/>
              <a:t>Refs to </a:t>
            </a:r>
            <a:r>
              <a:rPr lang="en-US" dirty="0" err="1" smtClean="0">
                <a:latin typeface="Courier New"/>
                <a:cs typeface="Courier New"/>
              </a:rPr>
              <a:t>malloc</a:t>
            </a:r>
            <a:r>
              <a:rPr lang="en-US" dirty="0" smtClean="0"/>
              <a:t> should be resolved as </a:t>
            </a:r>
            <a:r>
              <a:rPr lang="en-US" dirty="0" smtClean="0">
                <a:latin typeface="Courier New"/>
                <a:cs typeface="Courier New"/>
              </a:rPr>
              <a:t>__</a:t>
            </a:r>
            <a:r>
              <a:rPr lang="en-US" dirty="0" err="1" smtClean="0">
                <a:latin typeface="Courier New"/>
                <a:cs typeface="Courier New"/>
              </a:rPr>
              <a:t>wrap_malloc</a:t>
            </a:r>
            <a:endParaRPr lang="en-US" dirty="0" smtClean="0">
              <a:latin typeface="Courier New"/>
              <a:cs typeface="Courier New"/>
            </a:endParaRPr>
          </a:p>
          <a:p>
            <a:pPr lvl="1"/>
            <a:r>
              <a:rPr lang="en-US" dirty="0" smtClean="0">
                <a:latin typeface="Calibri"/>
                <a:cs typeface="Calibri"/>
              </a:rPr>
              <a:t>Refs to </a:t>
            </a:r>
            <a:r>
              <a:rPr lang="en-US" dirty="0" smtClean="0">
                <a:cs typeface="Courier New"/>
              </a:rPr>
              <a:t> </a:t>
            </a:r>
            <a:r>
              <a:rPr lang="en-US" dirty="0" smtClean="0"/>
              <a:t> </a:t>
            </a:r>
            <a:r>
              <a:rPr lang="en-US" dirty="0" smtClean="0">
                <a:latin typeface="Courier New"/>
                <a:cs typeface="Courier New"/>
              </a:rPr>
              <a:t>__</a:t>
            </a:r>
            <a:r>
              <a:rPr lang="en-US" dirty="0" err="1" smtClean="0">
                <a:latin typeface="Courier New"/>
                <a:cs typeface="Courier New"/>
              </a:rPr>
              <a:t>real_malloc</a:t>
            </a:r>
            <a:r>
              <a:rPr lang="en-US" dirty="0" smtClean="0"/>
              <a:t> should be resolved as </a:t>
            </a:r>
            <a:r>
              <a:rPr lang="en-US" dirty="0" err="1" smtClean="0">
                <a:latin typeface="Courier New"/>
                <a:cs typeface="Courier New"/>
              </a:rPr>
              <a:t>malloc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357018" y="1300877"/>
            <a:ext cx="7896225" cy="2585323"/>
          </a:xfrm>
          <a:prstGeom prst="rect">
            <a:avLst/>
          </a:prstGeom>
          <a:solidFill>
            <a:srgbClr val="E6E6E6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square">
            <a:spAutoFit/>
          </a:bodyPr>
          <a:lstStyle/>
          <a:p>
            <a:r>
              <a:rPr lang="en-US" sz="1800" dirty="0" err="1" smtClean="0">
                <a:latin typeface="Courier New"/>
                <a:cs typeface="Courier New"/>
              </a:rPr>
              <a:t>linux</a:t>
            </a:r>
            <a:r>
              <a:rPr lang="en-US" sz="1800" dirty="0" smtClean="0">
                <a:latin typeface="Courier New"/>
                <a:cs typeface="Courier New"/>
              </a:rPr>
              <a:t>&gt; make </a:t>
            </a:r>
            <a:r>
              <a:rPr lang="en-US" sz="1800" dirty="0" err="1" smtClean="0">
                <a:latin typeface="Courier New"/>
                <a:cs typeface="Courier New"/>
              </a:rPr>
              <a:t>hellol</a:t>
            </a:r>
            <a:endParaRPr lang="en-US" sz="1800" dirty="0" smtClean="0">
              <a:latin typeface="Courier New"/>
              <a:cs typeface="Courier New"/>
            </a:endParaRPr>
          </a:p>
          <a:p>
            <a:r>
              <a:rPr lang="en-US" sz="1800" dirty="0" err="1" smtClean="0">
                <a:latin typeface="Courier New"/>
                <a:cs typeface="Courier New"/>
              </a:rPr>
              <a:t>gcc</a:t>
            </a:r>
            <a:r>
              <a:rPr lang="en-US" sz="1800" dirty="0" smtClean="0">
                <a:latin typeface="Courier New"/>
                <a:cs typeface="Courier New"/>
              </a:rPr>
              <a:t> -O2 -Wall -DLINKTIME -</a:t>
            </a:r>
            <a:r>
              <a:rPr lang="en-US" sz="1800" dirty="0" err="1" smtClean="0">
                <a:latin typeface="Courier New"/>
                <a:cs typeface="Courier New"/>
              </a:rPr>
              <a:t>c</a:t>
            </a:r>
            <a:r>
              <a:rPr lang="en-US" sz="1800" dirty="0" smtClean="0">
                <a:latin typeface="Courier New"/>
                <a:cs typeface="Courier New"/>
              </a:rPr>
              <a:t> </a:t>
            </a:r>
            <a:r>
              <a:rPr lang="en-US" sz="1800" dirty="0" err="1" smtClean="0">
                <a:latin typeface="Courier New"/>
                <a:cs typeface="Courier New"/>
              </a:rPr>
              <a:t>mymalloc.c</a:t>
            </a:r>
            <a:endParaRPr lang="en-US" sz="1800" dirty="0" smtClean="0">
              <a:latin typeface="Courier New"/>
              <a:cs typeface="Courier New"/>
            </a:endParaRPr>
          </a:p>
          <a:p>
            <a:r>
              <a:rPr lang="en-US" sz="1800" dirty="0" err="1" smtClean="0">
                <a:latin typeface="Courier New"/>
                <a:cs typeface="Courier New"/>
              </a:rPr>
              <a:t>gcc</a:t>
            </a:r>
            <a:r>
              <a:rPr lang="en-US" sz="1800" dirty="0" smtClean="0">
                <a:latin typeface="Courier New"/>
                <a:cs typeface="Courier New"/>
              </a:rPr>
              <a:t> -O2 -Wall -</a:t>
            </a:r>
            <a:r>
              <a:rPr lang="en-US" sz="1800" dirty="0" err="1" smtClean="0">
                <a:latin typeface="Courier New"/>
                <a:cs typeface="Courier New"/>
              </a:rPr>
              <a:t>Wl,--wrap,malloc</a:t>
            </a:r>
            <a:r>
              <a:rPr lang="en-US" sz="1800" dirty="0" smtClean="0">
                <a:latin typeface="Courier New"/>
                <a:cs typeface="Courier New"/>
              </a:rPr>
              <a:t> -</a:t>
            </a:r>
            <a:r>
              <a:rPr lang="en-US" sz="1800" dirty="0" err="1" smtClean="0">
                <a:latin typeface="Courier New"/>
                <a:cs typeface="Courier New"/>
              </a:rPr>
              <a:t>Wl,--wrap,free</a:t>
            </a:r>
            <a:r>
              <a:rPr lang="en-US" sz="1800" dirty="0" smtClean="0">
                <a:latin typeface="Courier New"/>
                <a:cs typeface="Courier New"/>
              </a:rPr>
              <a:t> \</a:t>
            </a:r>
          </a:p>
          <a:p>
            <a:r>
              <a:rPr lang="en-US" sz="1800" dirty="0" smtClean="0">
                <a:latin typeface="Courier New"/>
                <a:cs typeface="Courier New"/>
              </a:rPr>
              <a:t>-</a:t>
            </a:r>
            <a:r>
              <a:rPr lang="en-US" sz="1800" dirty="0" err="1" smtClean="0">
                <a:latin typeface="Courier New"/>
                <a:cs typeface="Courier New"/>
              </a:rPr>
              <a:t>o</a:t>
            </a:r>
            <a:r>
              <a:rPr lang="en-US" sz="1800" dirty="0" smtClean="0">
                <a:latin typeface="Courier New"/>
                <a:cs typeface="Courier New"/>
              </a:rPr>
              <a:t> </a:t>
            </a:r>
            <a:r>
              <a:rPr lang="en-US" sz="1800" dirty="0" err="1" smtClean="0">
                <a:latin typeface="Courier New"/>
                <a:cs typeface="Courier New"/>
              </a:rPr>
              <a:t>hellol</a:t>
            </a:r>
            <a:r>
              <a:rPr lang="en-US" sz="1800" dirty="0" smtClean="0">
                <a:latin typeface="Courier New"/>
                <a:cs typeface="Courier New"/>
              </a:rPr>
              <a:t> </a:t>
            </a:r>
            <a:r>
              <a:rPr lang="en-US" sz="1800" dirty="0" err="1" smtClean="0">
                <a:latin typeface="Courier New"/>
                <a:cs typeface="Courier New"/>
              </a:rPr>
              <a:t>hello.c</a:t>
            </a:r>
            <a:r>
              <a:rPr lang="en-US" sz="1800" dirty="0" smtClean="0">
                <a:latin typeface="Courier New"/>
                <a:cs typeface="Courier New"/>
              </a:rPr>
              <a:t> </a:t>
            </a:r>
            <a:r>
              <a:rPr lang="en-US" sz="1800" dirty="0" err="1" smtClean="0">
                <a:latin typeface="Courier New"/>
                <a:cs typeface="Courier New"/>
              </a:rPr>
              <a:t>mymalloc.o</a:t>
            </a:r>
            <a:endParaRPr lang="en-US" sz="1800" dirty="0" smtClean="0">
              <a:latin typeface="Courier New"/>
              <a:cs typeface="Courier New"/>
            </a:endParaRPr>
          </a:p>
          <a:p>
            <a:r>
              <a:rPr lang="en-US" sz="1800" dirty="0" err="1" smtClean="0">
                <a:latin typeface="Courier New"/>
                <a:cs typeface="Courier New"/>
              </a:rPr>
              <a:t>linux</a:t>
            </a:r>
            <a:r>
              <a:rPr lang="en-US" sz="1800" dirty="0" smtClean="0">
                <a:latin typeface="Courier New"/>
                <a:cs typeface="Courier New"/>
              </a:rPr>
              <a:t>&gt; make </a:t>
            </a:r>
            <a:r>
              <a:rPr lang="en-US" sz="1800" dirty="0" err="1" smtClean="0">
                <a:latin typeface="Courier New"/>
                <a:cs typeface="Courier New"/>
              </a:rPr>
              <a:t>runl</a:t>
            </a:r>
            <a:endParaRPr lang="en-US" sz="1800" dirty="0" smtClean="0">
              <a:latin typeface="Courier New"/>
              <a:cs typeface="Courier New"/>
            </a:endParaRPr>
          </a:p>
          <a:p>
            <a:r>
              <a:rPr lang="en-US" sz="1800" dirty="0" smtClean="0">
                <a:latin typeface="Courier New"/>
                <a:cs typeface="Courier New"/>
              </a:rPr>
              <a:t>./</a:t>
            </a:r>
            <a:r>
              <a:rPr lang="en-US" sz="1800" dirty="0" err="1" smtClean="0">
                <a:latin typeface="Courier New"/>
                <a:cs typeface="Courier New"/>
              </a:rPr>
              <a:t>hellol</a:t>
            </a:r>
            <a:endParaRPr lang="en-US" sz="1800" dirty="0" smtClean="0">
              <a:latin typeface="Courier New"/>
              <a:cs typeface="Courier New"/>
            </a:endParaRPr>
          </a:p>
          <a:p>
            <a:r>
              <a:rPr lang="en-US" sz="1800" dirty="0" smtClean="0">
                <a:latin typeface="Courier New"/>
                <a:cs typeface="Courier New"/>
              </a:rPr>
              <a:t>malloc(10) = 0x501010</a:t>
            </a:r>
          </a:p>
          <a:p>
            <a:r>
              <a:rPr lang="en-US" sz="1800" dirty="0" smtClean="0">
                <a:latin typeface="Courier New"/>
                <a:cs typeface="Courier New"/>
              </a:rPr>
              <a:t>free(0x501010)</a:t>
            </a:r>
          </a:p>
          <a:p>
            <a:r>
              <a:rPr lang="en-US" sz="1800" dirty="0" smtClean="0">
                <a:latin typeface="Courier New"/>
                <a:cs typeface="Courier New"/>
              </a:rPr>
              <a:t>hello, world</a:t>
            </a:r>
            <a:endParaRPr lang="en-US" sz="1800" dirty="0">
              <a:latin typeface="Courier New"/>
              <a:cs typeface="Courier New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2400" y="287713"/>
            <a:ext cx="7543800" cy="6494087"/>
          </a:xfrm>
          <a:prstGeom prst="rect">
            <a:avLst/>
          </a:prstGeom>
          <a:solidFill>
            <a:srgbClr val="F7F5CD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square">
            <a:spAutoFit/>
          </a:bodyPr>
          <a:lstStyle/>
          <a:p>
            <a:r>
              <a:rPr lang="en-US" sz="1600" dirty="0" smtClean="0">
                <a:latin typeface="Courier New"/>
                <a:cs typeface="Courier New"/>
              </a:rPr>
              <a:t>#</a:t>
            </a:r>
            <a:r>
              <a:rPr lang="en-US" sz="1600" dirty="0" err="1" smtClean="0">
                <a:latin typeface="Courier New"/>
                <a:cs typeface="Courier New"/>
              </a:rPr>
              <a:t>ifdef</a:t>
            </a:r>
            <a:r>
              <a:rPr lang="en-US" sz="1600" dirty="0" smtClean="0">
                <a:latin typeface="Courier New"/>
                <a:cs typeface="Courier New"/>
              </a:rPr>
              <a:t> RUNTIME</a:t>
            </a:r>
          </a:p>
          <a:p>
            <a:r>
              <a:rPr lang="en-US" sz="1600" dirty="0" smtClean="0">
                <a:latin typeface="Courier New"/>
                <a:cs typeface="Courier New"/>
              </a:rPr>
              <a:t> /* Run-time interposition of </a:t>
            </a:r>
            <a:r>
              <a:rPr lang="en-US" sz="1600" dirty="0" err="1" smtClean="0">
                <a:latin typeface="Courier New"/>
                <a:cs typeface="Courier New"/>
              </a:rPr>
              <a:t>malloc</a:t>
            </a:r>
            <a:r>
              <a:rPr lang="en-US" sz="1600" dirty="0" smtClean="0">
                <a:latin typeface="Courier New"/>
                <a:cs typeface="Courier New"/>
              </a:rPr>
              <a:t> and free based on</a:t>
            </a:r>
          </a:p>
          <a:p>
            <a:r>
              <a:rPr lang="en-US" sz="1600" dirty="0" smtClean="0">
                <a:latin typeface="Courier New"/>
                <a:cs typeface="Courier New"/>
              </a:rPr>
              <a:t> * dynamic linker's (ld-</a:t>
            </a:r>
            <a:r>
              <a:rPr lang="en-US" sz="1600" dirty="0" err="1" smtClean="0">
                <a:latin typeface="Courier New"/>
                <a:cs typeface="Courier New"/>
              </a:rPr>
              <a:t>linux.so</a:t>
            </a:r>
            <a:r>
              <a:rPr lang="en-US" sz="1600" dirty="0" smtClean="0">
                <a:latin typeface="Courier New"/>
                <a:cs typeface="Courier New"/>
              </a:rPr>
              <a:t>) LD_PRELOAD mechanism */</a:t>
            </a:r>
          </a:p>
          <a:p>
            <a:r>
              <a:rPr lang="en-US" sz="1600" dirty="0" smtClean="0">
                <a:latin typeface="Courier New"/>
                <a:cs typeface="Courier New"/>
              </a:rPr>
              <a:t>#define _GNU_SOURCE</a:t>
            </a:r>
          </a:p>
          <a:p>
            <a:r>
              <a:rPr lang="en-US" sz="1600" dirty="0" smtClean="0">
                <a:latin typeface="Courier New"/>
                <a:cs typeface="Courier New"/>
              </a:rPr>
              <a:t>#include &lt;</a:t>
            </a:r>
            <a:r>
              <a:rPr lang="en-US" sz="1600" dirty="0" err="1" smtClean="0">
                <a:latin typeface="Courier New"/>
                <a:cs typeface="Courier New"/>
              </a:rPr>
              <a:t>stdio.h</a:t>
            </a:r>
            <a:r>
              <a:rPr lang="en-US" sz="1600" dirty="0" smtClean="0">
                <a:latin typeface="Courier New"/>
                <a:cs typeface="Courier New"/>
              </a:rPr>
              <a:t>&gt;</a:t>
            </a:r>
          </a:p>
          <a:p>
            <a:r>
              <a:rPr lang="en-US" sz="1600" dirty="0" smtClean="0">
                <a:latin typeface="Courier New"/>
                <a:cs typeface="Courier New"/>
              </a:rPr>
              <a:t>#include &lt;</a:t>
            </a:r>
            <a:r>
              <a:rPr lang="en-US" sz="1600" dirty="0" err="1" smtClean="0">
                <a:latin typeface="Courier New"/>
                <a:cs typeface="Courier New"/>
              </a:rPr>
              <a:t>stdlib.h</a:t>
            </a:r>
            <a:r>
              <a:rPr lang="en-US" sz="1600" dirty="0" smtClean="0">
                <a:latin typeface="Courier New"/>
                <a:cs typeface="Courier New"/>
              </a:rPr>
              <a:t>&gt;</a:t>
            </a:r>
          </a:p>
          <a:p>
            <a:r>
              <a:rPr lang="en-US" sz="1600" dirty="0" smtClean="0">
                <a:latin typeface="Courier New"/>
                <a:cs typeface="Courier New"/>
              </a:rPr>
              <a:t>#include &lt;</a:t>
            </a:r>
            <a:r>
              <a:rPr lang="en-US" sz="1600" dirty="0" err="1" smtClean="0">
                <a:latin typeface="Courier New"/>
                <a:cs typeface="Courier New"/>
              </a:rPr>
              <a:t>dlfcn.h</a:t>
            </a:r>
            <a:r>
              <a:rPr lang="en-US" sz="1600" dirty="0" smtClean="0">
                <a:latin typeface="Courier New"/>
                <a:cs typeface="Courier New"/>
              </a:rPr>
              <a:t>&gt;</a:t>
            </a:r>
          </a:p>
          <a:p>
            <a:endParaRPr lang="en-US" sz="1600" dirty="0" smtClean="0">
              <a:latin typeface="Courier New"/>
              <a:cs typeface="Courier New"/>
            </a:endParaRPr>
          </a:p>
          <a:p>
            <a:r>
              <a:rPr lang="en-US" sz="1600" dirty="0" smtClean="0">
                <a:latin typeface="Courier New"/>
                <a:cs typeface="Courier New"/>
              </a:rPr>
              <a:t>void *</a:t>
            </a:r>
            <a:r>
              <a:rPr lang="en-US" sz="1600" dirty="0" err="1" smtClean="0">
                <a:latin typeface="Courier New"/>
                <a:cs typeface="Courier New"/>
              </a:rPr>
              <a:t>malloc(size_t</a:t>
            </a:r>
            <a:r>
              <a:rPr lang="en-US" sz="1600" dirty="0" smtClean="0">
                <a:latin typeface="Courier New"/>
                <a:cs typeface="Courier New"/>
              </a:rPr>
              <a:t> size)</a:t>
            </a:r>
          </a:p>
          <a:p>
            <a:r>
              <a:rPr lang="en-US" sz="1600" dirty="0" smtClean="0">
                <a:latin typeface="Courier New"/>
                <a:cs typeface="Courier New"/>
              </a:rPr>
              <a:t>{</a:t>
            </a:r>
          </a:p>
          <a:p>
            <a:r>
              <a:rPr lang="en-US" sz="1600" dirty="0" smtClean="0">
                <a:latin typeface="Courier New"/>
                <a:cs typeface="Courier New"/>
              </a:rPr>
              <a:t>    static void *(*</a:t>
            </a:r>
            <a:r>
              <a:rPr lang="en-US" sz="1600" dirty="0" err="1" smtClean="0">
                <a:latin typeface="Courier New"/>
                <a:cs typeface="Courier New"/>
              </a:rPr>
              <a:t>mallocp)(size_t</a:t>
            </a:r>
            <a:r>
              <a:rPr lang="en-US" sz="1600" dirty="0" smtClean="0">
                <a:latin typeface="Courier New"/>
                <a:cs typeface="Courier New"/>
              </a:rPr>
              <a:t> size);</a:t>
            </a:r>
          </a:p>
          <a:p>
            <a:r>
              <a:rPr lang="en-US" sz="1600" dirty="0" smtClean="0">
                <a:latin typeface="Courier New"/>
                <a:cs typeface="Courier New"/>
              </a:rPr>
              <a:t>    char *error;</a:t>
            </a:r>
          </a:p>
          <a:p>
            <a:r>
              <a:rPr lang="en-US" sz="1600" dirty="0" smtClean="0">
                <a:latin typeface="Courier New"/>
                <a:cs typeface="Courier New"/>
              </a:rPr>
              <a:t>    void *</a:t>
            </a:r>
            <a:r>
              <a:rPr lang="en-US" sz="1600" dirty="0" err="1" smtClean="0">
                <a:latin typeface="Courier New"/>
                <a:cs typeface="Courier New"/>
              </a:rPr>
              <a:t>ptr</a:t>
            </a:r>
            <a:r>
              <a:rPr lang="en-US" sz="1600" dirty="0" smtClean="0">
                <a:latin typeface="Courier New"/>
                <a:cs typeface="Courier New"/>
              </a:rPr>
              <a:t>;</a:t>
            </a:r>
          </a:p>
          <a:p>
            <a:endParaRPr lang="en-US" sz="1600" dirty="0" smtClean="0">
              <a:latin typeface="Courier New"/>
              <a:cs typeface="Courier New"/>
            </a:endParaRPr>
          </a:p>
          <a:p>
            <a:r>
              <a:rPr lang="en-US" sz="1600" dirty="0" smtClean="0">
                <a:latin typeface="Courier New"/>
                <a:cs typeface="Courier New"/>
              </a:rPr>
              <a:t>    /* get address of </a:t>
            </a:r>
            <a:r>
              <a:rPr lang="en-US" sz="1600" dirty="0" err="1" smtClean="0">
                <a:latin typeface="Courier New"/>
                <a:cs typeface="Courier New"/>
              </a:rPr>
              <a:t>libc</a:t>
            </a:r>
            <a:r>
              <a:rPr lang="en-US" sz="1600" dirty="0" smtClean="0">
                <a:latin typeface="Courier New"/>
                <a:cs typeface="Courier New"/>
              </a:rPr>
              <a:t> </a:t>
            </a:r>
            <a:r>
              <a:rPr lang="en-US" sz="1600" dirty="0" err="1" smtClean="0">
                <a:latin typeface="Courier New"/>
                <a:cs typeface="Courier New"/>
              </a:rPr>
              <a:t>malloc</a:t>
            </a:r>
            <a:r>
              <a:rPr lang="en-US" sz="1600" dirty="0" smtClean="0">
                <a:latin typeface="Courier New"/>
                <a:cs typeface="Courier New"/>
              </a:rPr>
              <a:t> */</a:t>
            </a:r>
          </a:p>
          <a:p>
            <a:r>
              <a:rPr lang="en-US" sz="1600" dirty="0" smtClean="0">
                <a:latin typeface="Courier New"/>
                <a:cs typeface="Courier New"/>
              </a:rPr>
              <a:t>    if (!</a:t>
            </a:r>
            <a:r>
              <a:rPr lang="en-US" sz="1600" dirty="0" err="1" smtClean="0">
                <a:latin typeface="Courier New"/>
                <a:cs typeface="Courier New"/>
              </a:rPr>
              <a:t>mallocp</a:t>
            </a:r>
            <a:r>
              <a:rPr lang="en-US" sz="1600" dirty="0" smtClean="0">
                <a:latin typeface="Courier New"/>
                <a:cs typeface="Courier New"/>
              </a:rPr>
              <a:t>) {</a:t>
            </a:r>
          </a:p>
          <a:p>
            <a:r>
              <a:rPr lang="en-US" sz="1600" dirty="0" smtClean="0">
                <a:latin typeface="Courier New"/>
                <a:cs typeface="Courier New"/>
              </a:rPr>
              <a:t>        </a:t>
            </a:r>
            <a:r>
              <a:rPr lang="en-US" sz="1600" dirty="0" err="1" smtClean="0">
                <a:latin typeface="Courier New"/>
                <a:cs typeface="Courier New"/>
              </a:rPr>
              <a:t>mallocp</a:t>
            </a:r>
            <a:r>
              <a:rPr lang="en-US" sz="1600" dirty="0" smtClean="0">
                <a:latin typeface="Courier New"/>
                <a:cs typeface="Courier New"/>
              </a:rPr>
              <a:t> = </a:t>
            </a:r>
            <a:r>
              <a:rPr lang="en-US" sz="1600" dirty="0" err="1" smtClean="0">
                <a:latin typeface="Courier New"/>
                <a:cs typeface="Courier New"/>
              </a:rPr>
              <a:t>dlsym(RTLD_NEXT</a:t>
            </a:r>
            <a:r>
              <a:rPr lang="en-US" sz="1600" dirty="0" smtClean="0">
                <a:latin typeface="Courier New"/>
                <a:cs typeface="Courier New"/>
              </a:rPr>
              <a:t>, "</a:t>
            </a:r>
            <a:r>
              <a:rPr lang="en-US" sz="1600" dirty="0" err="1" smtClean="0">
                <a:latin typeface="Courier New"/>
                <a:cs typeface="Courier New"/>
              </a:rPr>
              <a:t>malloc</a:t>
            </a:r>
            <a:r>
              <a:rPr lang="en-US" sz="1600" dirty="0" smtClean="0">
                <a:latin typeface="Courier New"/>
                <a:cs typeface="Courier New"/>
              </a:rPr>
              <a:t>");</a:t>
            </a:r>
          </a:p>
          <a:p>
            <a:r>
              <a:rPr lang="en-US" sz="1600" dirty="0" smtClean="0">
                <a:latin typeface="Courier New"/>
                <a:cs typeface="Courier New"/>
              </a:rPr>
              <a:t>        if ((error = </a:t>
            </a:r>
            <a:r>
              <a:rPr lang="en-US" sz="1600" dirty="0" err="1" smtClean="0">
                <a:latin typeface="Courier New"/>
                <a:cs typeface="Courier New"/>
              </a:rPr>
              <a:t>dlerror</a:t>
            </a:r>
            <a:r>
              <a:rPr lang="en-US" sz="1600" dirty="0" smtClean="0">
                <a:latin typeface="Courier New"/>
                <a:cs typeface="Courier New"/>
              </a:rPr>
              <a:t>()) != NULL) {</a:t>
            </a:r>
          </a:p>
          <a:p>
            <a:r>
              <a:rPr lang="en-US" sz="1600" dirty="0" smtClean="0">
                <a:latin typeface="Courier New"/>
                <a:cs typeface="Courier New"/>
              </a:rPr>
              <a:t>            </a:t>
            </a:r>
            <a:r>
              <a:rPr lang="en-US" sz="1600" dirty="0" err="1" smtClean="0">
                <a:latin typeface="Courier New"/>
                <a:cs typeface="Courier New"/>
              </a:rPr>
              <a:t>fputs(error</a:t>
            </a:r>
            <a:r>
              <a:rPr lang="en-US" sz="1600" dirty="0" smtClean="0">
                <a:latin typeface="Courier New"/>
                <a:cs typeface="Courier New"/>
              </a:rPr>
              <a:t>, </a:t>
            </a:r>
            <a:r>
              <a:rPr lang="en-US" sz="1600" dirty="0" err="1" smtClean="0">
                <a:latin typeface="Courier New"/>
                <a:cs typeface="Courier New"/>
              </a:rPr>
              <a:t>stderr</a:t>
            </a:r>
            <a:r>
              <a:rPr lang="en-US" sz="1600" dirty="0" smtClean="0">
                <a:latin typeface="Courier New"/>
                <a:cs typeface="Courier New"/>
              </a:rPr>
              <a:t>);</a:t>
            </a:r>
          </a:p>
          <a:p>
            <a:r>
              <a:rPr lang="en-US" sz="1600" dirty="0" smtClean="0">
                <a:latin typeface="Courier New"/>
                <a:cs typeface="Courier New"/>
              </a:rPr>
              <a:t>            exit(1);</a:t>
            </a:r>
          </a:p>
          <a:p>
            <a:r>
              <a:rPr lang="en-US" sz="1600" dirty="0" smtClean="0">
                <a:latin typeface="Courier New"/>
                <a:cs typeface="Courier New"/>
              </a:rPr>
              <a:t>	}</a:t>
            </a:r>
          </a:p>
          <a:p>
            <a:r>
              <a:rPr lang="en-US" sz="1600" dirty="0" smtClean="0">
                <a:latin typeface="Courier New"/>
                <a:cs typeface="Courier New"/>
              </a:rPr>
              <a:t>    }</a:t>
            </a:r>
          </a:p>
          <a:p>
            <a:r>
              <a:rPr lang="en-US" sz="1600" dirty="0" smtClean="0">
                <a:latin typeface="Courier New"/>
                <a:cs typeface="Courier New"/>
              </a:rPr>
              <a:t>    </a:t>
            </a:r>
            <a:r>
              <a:rPr lang="en-US" sz="1600" dirty="0" err="1" smtClean="0">
                <a:latin typeface="Courier New"/>
                <a:cs typeface="Courier New"/>
              </a:rPr>
              <a:t>ptr</a:t>
            </a:r>
            <a:r>
              <a:rPr lang="en-US" sz="1600" dirty="0" smtClean="0">
                <a:latin typeface="Courier New"/>
                <a:cs typeface="Courier New"/>
              </a:rPr>
              <a:t> = </a:t>
            </a:r>
            <a:r>
              <a:rPr lang="en-US" sz="1600" dirty="0" err="1" smtClean="0">
                <a:latin typeface="Courier New"/>
                <a:cs typeface="Courier New"/>
              </a:rPr>
              <a:t>mallocp(size</a:t>
            </a:r>
            <a:r>
              <a:rPr lang="en-US" sz="1600" dirty="0" smtClean="0">
                <a:latin typeface="Courier New"/>
                <a:cs typeface="Courier New"/>
              </a:rPr>
              <a:t>);</a:t>
            </a:r>
          </a:p>
          <a:p>
            <a:r>
              <a:rPr lang="en-US" sz="1600" dirty="0" smtClean="0">
                <a:latin typeface="Courier New"/>
                <a:cs typeface="Courier New"/>
              </a:rPr>
              <a:t>    </a:t>
            </a:r>
            <a:r>
              <a:rPr lang="en-US" sz="1600" dirty="0" err="1" smtClean="0">
                <a:latin typeface="Courier New"/>
                <a:cs typeface="Courier New"/>
              </a:rPr>
              <a:t>printf("malloc(%d</a:t>
            </a:r>
            <a:r>
              <a:rPr lang="en-US" sz="1600" dirty="0" smtClean="0">
                <a:latin typeface="Courier New"/>
                <a:cs typeface="Courier New"/>
              </a:rPr>
              <a:t>) = %</a:t>
            </a:r>
            <a:r>
              <a:rPr lang="en-US" sz="1600" dirty="0" err="1" smtClean="0">
                <a:latin typeface="Courier New"/>
                <a:cs typeface="Courier New"/>
              </a:rPr>
              <a:t>p\n</a:t>
            </a:r>
            <a:r>
              <a:rPr lang="en-US" sz="1600" dirty="0" smtClean="0">
                <a:latin typeface="Courier New"/>
                <a:cs typeface="Courier New"/>
              </a:rPr>
              <a:t>", (</a:t>
            </a:r>
            <a:r>
              <a:rPr lang="en-US" sz="1600" dirty="0" err="1" smtClean="0">
                <a:latin typeface="Courier New"/>
                <a:cs typeface="Courier New"/>
              </a:rPr>
              <a:t>int)size</a:t>
            </a:r>
            <a:r>
              <a:rPr lang="en-US" sz="1600" dirty="0" smtClean="0">
                <a:latin typeface="Courier New"/>
                <a:cs typeface="Courier New"/>
              </a:rPr>
              <a:t>, </a:t>
            </a:r>
            <a:r>
              <a:rPr lang="en-US" sz="1600" dirty="0" err="1" smtClean="0">
                <a:latin typeface="Courier New"/>
                <a:cs typeface="Courier New"/>
              </a:rPr>
              <a:t>ptr</a:t>
            </a:r>
            <a:r>
              <a:rPr lang="en-US" sz="1600" dirty="0" smtClean="0">
                <a:latin typeface="Courier New"/>
                <a:cs typeface="Courier New"/>
              </a:rPr>
              <a:t>);</a:t>
            </a:r>
          </a:p>
          <a:p>
            <a:r>
              <a:rPr lang="en-US" sz="1600" dirty="0" smtClean="0">
                <a:latin typeface="Courier New"/>
                <a:cs typeface="Courier New"/>
              </a:rPr>
              <a:t>    return </a:t>
            </a:r>
            <a:r>
              <a:rPr lang="en-US" sz="1600" dirty="0" err="1" smtClean="0">
                <a:latin typeface="Courier New"/>
                <a:cs typeface="Courier New"/>
              </a:rPr>
              <a:t>ptr</a:t>
            </a:r>
            <a:r>
              <a:rPr lang="en-US" sz="1600" dirty="0" smtClean="0">
                <a:latin typeface="Courier New"/>
                <a:cs typeface="Courier New"/>
              </a:rPr>
              <a:t>;</a:t>
            </a:r>
          </a:p>
          <a:p>
            <a:r>
              <a:rPr lang="en-US" sz="1600" dirty="0" smtClean="0">
                <a:latin typeface="Courier New"/>
                <a:cs typeface="Courier New"/>
              </a:rPr>
              <a:t>}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81600" y="1371600"/>
            <a:ext cx="3657599" cy="1219200"/>
          </a:xfr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/>
          <a:lstStyle/>
          <a:p>
            <a:pPr algn="ctr"/>
            <a:r>
              <a:rPr lang="en-US" dirty="0" smtClean="0"/>
              <a:t>Load/Run-time </a:t>
            </a:r>
            <a:br>
              <a:rPr lang="en-US" dirty="0" smtClean="0"/>
            </a:br>
            <a:r>
              <a:rPr lang="en-US" dirty="0" err="1" smtClean="0"/>
              <a:t>Interpositioning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126314" y="6412468"/>
            <a:ext cx="15698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 smtClean="0">
                <a:solidFill>
                  <a:srgbClr val="7F7F7F"/>
                </a:solidFill>
                <a:latin typeface="Courier New"/>
                <a:cs typeface="Courier New"/>
              </a:rPr>
              <a:t>mymalloc.c</a:t>
            </a:r>
            <a:endParaRPr lang="en-US" sz="1800" dirty="0" smtClean="0">
              <a:solidFill>
                <a:srgbClr val="7F7F7F"/>
              </a:solidFill>
              <a:latin typeface="Courier New"/>
              <a:cs typeface="Courier New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63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Why Linkers?</a:t>
            </a:r>
            <a:endParaRPr lang="en-US"/>
          </a:p>
        </p:txBody>
      </p:sp>
      <p:sp>
        <p:nvSpPr>
          <p:cNvPr id="197637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Reason 1: Modularity</a:t>
            </a:r>
          </a:p>
          <a:p>
            <a:endParaRPr lang="en-US" dirty="0" smtClean="0"/>
          </a:p>
          <a:p>
            <a:pPr lvl="1"/>
            <a:r>
              <a:rPr lang="en-US" dirty="0" smtClean="0"/>
              <a:t>Program can be written as a collection of smaller source files, rather than one monolithic mass.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Can build libraries of common functions (more on this later)</a:t>
            </a:r>
          </a:p>
          <a:p>
            <a:pPr lvl="2"/>
            <a:r>
              <a:rPr lang="en-US" dirty="0" smtClean="0"/>
              <a:t>e.g., Math library, standard C library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Load/Run-time </a:t>
            </a:r>
            <a:r>
              <a:rPr lang="en-US" dirty="0" err="1" smtClean="0"/>
              <a:t>Interpositioning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1" y="4114800"/>
            <a:ext cx="8305799" cy="1981200"/>
          </a:xfrm>
        </p:spPr>
        <p:txBody>
          <a:bodyPr/>
          <a:lstStyle/>
          <a:p>
            <a:r>
              <a:rPr lang="en-US" dirty="0" smtClean="0"/>
              <a:t> </a:t>
            </a:r>
            <a:r>
              <a:rPr lang="en-US" dirty="0" smtClean="0">
                <a:latin typeface="Courier New"/>
                <a:cs typeface="Courier New"/>
              </a:rPr>
              <a:t>The LD_PRELOAD </a:t>
            </a:r>
            <a:r>
              <a:rPr lang="en-US" dirty="0" smtClean="0"/>
              <a:t>environment variable tells the dynamic linker to resolve unresolved refs (e.g., to </a:t>
            </a:r>
            <a:r>
              <a:rPr lang="en-US" dirty="0" err="1" smtClean="0">
                <a:latin typeface="Courier New"/>
                <a:cs typeface="Courier New"/>
              </a:rPr>
              <a:t>malloc)</a:t>
            </a:r>
            <a:r>
              <a:rPr lang="en-US" dirty="0" err="1" smtClean="0"/>
              <a:t>by</a:t>
            </a:r>
            <a:r>
              <a:rPr lang="en-US" dirty="0" smtClean="0"/>
              <a:t> looking in </a:t>
            </a:r>
            <a:r>
              <a:rPr lang="en-US" dirty="0" err="1" smtClean="0">
                <a:latin typeface="Courier New"/>
                <a:cs typeface="Courier New"/>
              </a:rPr>
              <a:t>libdl.so</a:t>
            </a:r>
            <a:r>
              <a:rPr lang="en-US" dirty="0" smtClean="0"/>
              <a:t> and </a:t>
            </a:r>
            <a:r>
              <a:rPr lang="en-US" dirty="0" err="1" smtClean="0">
                <a:latin typeface="Courier New"/>
                <a:cs typeface="Courier New"/>
              </a:rPr>
              <a:t>mymalloc.so</a:t>
            </a:r>
            <a:r>
              <a:rPr lang="en-US" dirty="0" smtClean="0"/>
              <a:t> first.</a:t>
            </a:r>
          </a:p>
          <a:p>
            <a:pPr lvl="2"/>
            <a:r>
              <a:rPr lang="en-US" b="1" dirty="0" err="1" smtClean="0">
                <a:latin typeface="Courier New"/>
                <a:cs typeface="Courier New"/>
              </a:rPr>
              <a:t>libdl.so</a:t>
            </a:r>
            <a:r>
              <a:rPr lang="en-US" dirty="0" smtClean="0"/>
              <a:t> necessary to resolve references to the </a:t>
            </a:r>
            <a:r>
              <a:rPr lang="en-US" b="1" dirty="0" err="1" smtClean="0">
                <a:latin typeface="Courier New"/>
                <a:cs typeface="Courier New"/>
              </a:rPr>
              <a:t>dlopen</a:t>
            </a:r>
            <a:r>
              <a:rPr lang="en-US" dirty="0" smtClean="0"/>
              <a:t> functions.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152402" y="1300877"/>
            <a:ext cx="8839198" cy="2308324"/>
          </a:xfrm>
          <a:prstGeom prst="rect">
            <a:avLst/>
          </a:prstGeom>
          <a:solidFill>
            <a:srgbClr val="E6E6E6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square">
            <a:spAutoFit/>
          </a:bodyPr>
          <a:lstStyle/>
          <a:p>
            <a:r>
              <a:rPr lang="en-US" sz="1800" dirty="0" err="1" smtClean="0">
                <a:latin typeface="Courier New"/>
                <a:cs typeface="Courier New"/>
              </a:rPr>
              <a:t>linux</a:t>
            </a:r>
            <a:r>
              <a:rPr lang="en-US" sz="1800" dirty="0" smtClean="0">
                <a:latin typeface="Courier New"/>
                <a:cs typeface="Courier New"/>
              </a:rPr>
              <a:t>&gt; make </a:t>
            </a:r>
            <a:r>
              <a:rPr lang="en-US" sz="1800" dirty="0" err="1" smtClean="0">
                <a:latin typeface="Courier New"/>
                <a:cs typeface="Courier New"/>
              </a:rPr>
              <a:t>hellor</a:t>
            </a:r>
            <a:r>
              <a:rPr lang="en-US" sz="1800" dirty="0" smtClean="0">
                <a:latin typeface="Courier New"/>
                <a:cs typeface="Courier New"/>
              </a:rPr>
              <a:t> </a:t>
            </a:r>
          </a:p>
          <a:p>
            <a:r>
              <a:rPr lang="en-US" sz="1800" dirty="0" err="1" smtClean="0">
                <a:latin typeface="Courier New"/>
                <a:cs typeface="Courier New"/>
              </a:rPr>
              <a:t>gcc</a:t>
            </a:r>
            <a:r>
              <a:rPr lang="en-US" sz="1800" dirty="0" smtClean="0">
                <a:latin typeface="Courier New"/>
                <a:cs typeface="Courier New"/>
              </a:rPr>
              <a:t> -O2 -Wall -DRUNTIME -shared -</a:t>
            </a:r>
            <a:r>
              <a:rPr lang="en-US" sz="1800" dirty="0" err="1" smtClean="0">
                <a:latin typeface="Courier New"/>
                <a:cs typeface="Courier New"/>
              </a:rPr>
              <a:t>fPIC</a:t>
            </a:r>
            <a:r>
              <a:rPr lang="en-US" sz="1800" dirty="0" smtClean="0">
                <a:latin typeface="Courier New"/>
                <a:cs typeface="Courier New"/>
              </a:rPr>
              <a:t> -</a:t>
            </a:r>
            <a:r>
              <a:rPr lang="en-US" sz="1800" dirty="0" err="1" smtClean="0">
                <a:latin typeface="Courier New"/>
                <a:cs typeface="Courier New"/>
              </a:rPr>
              <a:t>o</a:t>
            </a:r>
            <a:r>
              <a:rPr lang="en-US" sz="1800" dirty="0" smtClean="0">
                <a:latin typeface="Courier New"/>
                <a:cs typeface="Courier New"/>
              </a:rPr>
              <a:t> </a:t>
            </a:r>
            <a:r>
              <a:rPr lang="en-US" sz="1800" dirty="0" err="1" smtClean="0">
                <a:latin typeface="Courier New"/>
                <a:cs typeface="Courier New"/>
              </a:rPr>
              <a:t>mymalloc.so</a:t>
            </a:r>
            <a:r>
              <a:rPr lang="en-US" sz="1800" dirty="0" smtClean="0">
                <a:latin typeface="Courier New"/>
                <a:cs typeface="Courier New"/>
              </a:rPr>
              <a:t> </a:t>
            </a:r>
            <a:r>
              <a:rPr lang="en-US" sz="1800" dirty="0" err="1" smtClean="0">
                <a:latin typeface="Courier New"/>
                <a:cs typeface="Courier New"/>
              </a:rPr>
              <a:t>mymalloc.c</a:t>
            </a:r>
            <a:endParaRPr lang="en-US" sz="1800" dirty="0" smtClean="0">
              <a:latin typeface="Courier New"/>
              <a:cs typeface="Courier New"/>
            </a:endParaRPr>
          </a:p>
          <a:p>
            <a:r>
              <a:rPr lang="en-US" sz="1800" dirty="0" err="1" smtClean="0">
                <a:latin typeface="Courier New"/>
                <a:cs typeface="Courier New"/>
              </a:rPr>
              <a:t>gcc</a:t>
            </a:r>
            <a:r>
              <a:rPr lang="en-US" sz="1800" dirty="0" smtClean="0">
                <a:latin typeface="Courier New"/>
                <a:cs typeface="Courier New"/>
              </a:rPr>
              <a:t> -O2 -Wall -</a:t>
            </a:r>
            <a:r>
              <a:rPr lang="en-US" sz="1800" dirty="0" err="1" smtClean="0">
                <a:latin typeface="Courier New"/>
                <a:cs typeface="Courier New"/>
              </a:rPr>
              <a:t>o</a:t>
            </a:r>
            <a:r>
              <a:rPr lang="en-US" sz="1800" dirty="0" smtClean="0">
                <a:latin typeface="Courier New"/>
                <a:cs typeface="Courier New"/>
              </a:rPr>
              <a:t> </a:t>
            </a:r>
            <a:r>
              <a:rPr lang="en-US" sz="1800" dirty="0" err="1" smtClean="0">
                <a:latin typeface="Courier New"/>
                <a:cs typeface="Courier New"/>
              </a:rPr>
              <a:t>hellor</a:t>
            </a:r>
            <a:r>
              <a:rPr lang="en-US" sz="1800" dirty="0" smtClean="0">
                <a:latin typeface="Courier New"/>
                <a:cs typeface="Courier New"/>
              </a:rPr>
              <a:t> </a:t>
            </a:r>
            <a:r>
              <a:rPr lang="en-US" sz="1800" dirty="0" err="1" smtClean="0">
                <a:latin typeface="Courier New"/>
                <a:cs typeface="Courier New"/>
              </a:rPr>
              <a:t>hello.c</a:t>
            </a:r>
            <a:endParaRPr lang="en-US" sz="1800" dirty="0" smtClean="0">
              <a:latin typeface="Courier New"/>
              <a:cs typeface="Courier New"/>
            </a:endParaRPr>
          </a:p>
          <a:p>
            <a:r>
              <a:rPr lang="en-US" sz="1800" dirty="0" err="1" smtClean="0">
                <a:latin typeface="Courier New"/>
                <a:cs typeface="Courier New"/>
              </a:rPr>
              <a:t>linux</a:t>
            </a:r>
            <a:r>
              <a:rPr lang="en-US" sz="1800" dirty="0" smtClean="0">
                <a:latin typeface="Courier New"/>
                <a:cs typeface="Courier New"/>
              </a:rPr>
              <a:t>&gt; make </a:t>
            </a:r>
            <a:r>
              <a:rPr lang="en-US" sz="1800" dirty="0" err="1" smtClean="0">
                <a:latin typeface="Courier New"/>
                <a:cs typeface="Courier New"/>
              </a:rPr>
              <a:t>runr</a:t>
            </a:r>
            <a:endParaRPr lang="en-US" sz="1800" dirty="0" smtClean="0">
              <a:latin typeface="Courier New"/>
              <a:cs typeface="Courier New"/>
            </a:endParaRPr>
          </a:p>
          <a:p>
            <a:r>
              <a:rPr lang="en-US" sz="1800" dirty="0" smtClean="0">
                <a:latin typeface="Courier New"/>
                <a:cs typeface="Courier New"/>
              </a:rPr>
              <a:t>(LD_PRELOAD="/usr/lib64/libdl.so ./</a:t>
            </a:r>
            <a:r>
              <a:rPr lang="en-US" sz="1800" dirty="0" err="1" smtClean="0">
                <a:latin typeface="Courier New"/>
                <a:cs typeface="Courier New"/>
              </a:rPr>
              <a:t>mymalloc.so</a:t>
            </a:r>
            <a:r>
              <a:rPr lang="en-US" sz="1800" dirty="0" smtClean="0">
                <a:latin typeface="Courier New"/>
                <a:cs typeface="Courier New"/>
              </a:rPr>
              <a:t>" ./</a:t>
            </a:r>
            <a:r>
              <a:rPr lang="en-US" sz="1800" dirty="0" err="1" smtClean="0">
                <a:latin typeface="Courier New"/>
                <a:cs typeface="Courier New"/>
              </a:rPr>
              <a:t>hellor</a:t>
            </a:r>
            <a:r>
              <a:rPr lang="en-US" sz="1800" dirty="0" smtClean="0">
                <a:latin typeface="Courier New"/>
                <a:cs typeface="Courier New"/>
              </a:rPr>
              <a:t>)</a:t>
            </a:r>
          </a:p>
          <a:p>
            <a:r>
              <a:rPr lang="en-US" sz="1800" dirty="0" smtClean="0">
                <a:latin typeface="Courier New"/>
                <a:cs typeface="Courier New"/>
              </a:rPr>
              <a:t>malloc(10) = 0x501010</a:t>
            </a:r>
          </a:p>
          <a:p>
            <a:r>
              <a:rPr lang="en-US" sz="1800" dirty="0" smtClean="0">
                <a:latin typeface="Courier New"/>
                <a:cs typeface="Courier New"/>
              </a:rPr>
              <a:t>free(0x501010)</a:t>
            </a:r>
          </a:p>
          <a:p>
            <a:r>
              <a:rPr lang="en-US" sz="1800" dirty="0" smtClean="0">
                <a:latin typeface="Courier New"/>
                <a:cs typeface="Courier New"/>
              </a:rPr>
              <a:t>hello, world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Interpositioning</a:t>
            </a:r>
            <a:r>
              <a:rPr lang="en-US" dirty="0" smtClean="0"/>
              <a:t> Recap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Compile Time</a:t>
            </a:r>
          </a:p>
          <a:p>
            <a:pPr lvl="1"/>
            <a:r>
              <a:rPr lang="en-US" dirty="0" smtClean="0"/>
              <a:t>Apparent calls to </a:t>
            </a:r>
            <a:r>
              <a:rPr lang="en-US" dirty="0" err="1" smtClean="0"/>
              <a:t>malloc</a:t>
            </a:r>
            <a:r>
              <a:rPr lang="en-US" dirty="0" smtClean="0"/>
              <a:t>/free get macro-expanded into calls to </a:t>
            </a:r>
            <a:r>
              <a:rPr lang="en-US" dirty="0" err="1" smtClean="0"/>
              <a:t>mymalloc</a:t>
            </a:r>
            <a:r>
              <a:rPr lang="en-US" dirty="0" smtClean="0"/>
              <a:t>/</a:t>
            </a:r>
            <a:r>
              <a:rPr lang="en-US" dirty="0" err="1" smtClean="0"/>
              <a:t>myfree</a:t>
            </a:r>
            <a:endParaRPr lang="en-US" dirty="0" smtClean="0"/>
          </a:p>
          <a:p>
            <a:r>
              <a:rPr lang="en-US" dirty="0" smtClean="0"/>
              <a:t>Link Time</a:t>
            </a:r>
          </a:p>
          <a:p>
            <a:pPr lvl="1"/>
            <a:r>
              <a:rPr lang="en-US" dirty="0" smtClean="0"/>
              <a:t>Use linker trick to have special name resolutions</a:t>
            </a:r>
          </a:p>
          <a:p>
            <a:pPr lvl="2"/>
            <a:r>
              <a:rPr lang="en-US" dirty="0" err="1" smtClean="0"/>
              <a:t>malloc</a:t>
            </a:r>
            <a:r>
              <a:rPr lang="en-US" dirty="0" smtClean="0"/>
              <a:t> </a:t>
            </a:r>
            <a:r>
              <a:rPr lang="en-US" dirty="0" smtClean="0">
                <a:sym typeface="Wingdings" pitchFamily="2" charset="2"/>
              </a:rPr>
              <a:t> __</a:t>
            </a:r>
            <a:r>
              <a:rPr lang="en-US" dirty="0" err="1" smtClean="0">
                <a:sym typeface="Wingdings" pitchFamily="2" charset="2"/>
              </a:rPr>
              <a:t>wrap_malloc</a:t>
            </a:r>
            <a:endParaRPr lang="en-US" dirty="0" smtClean="0">
              <a:sym typeface="Wingdings" pitchFamily="2" charset="2"/>
            </a:endParaRPr>
          </a:p>
          <a:p>
            <a:pPr lvl="2"/>
            <a:r>
              <a:rPr lang="en-US" dirty="0" smtClean="0">
                <a:sym typeface="Wingdings" pitchFamily="2" charset="2"/>
              </a:rPr>
              <a:t>__</a:t>
            </a:r>
            <a:r>
              <a:rPr lang="en-US" dirty="0" err="1" smtClean="0">
                <a:sym typeface="Wingdings" pitchFamily="2" charset="2"/>
              </a:rPr>
              <a:t>real_malloc</a:t>
            </a:r>
            <a:r>
              <a:rPr lang="en-US" dirty="0" smtClean="0">
                <a:sym typeface="Wingdings" pitchFamily="2" charset="2"/>
              </a:rPr>
              <a:t>  </a:t>
            </a:r>
            <a:r>
              <a:rPr lang="en-US" dirty="0" err="1" smtClean="0">
                <a:sym typeface="Wingdings" pitchFamily="2" charset="2"/>
              </a:rPr>
              <a:t>malloc</a:t>
            </a:r>
            <a:endParaRPr lang="en-US" dirty="0" smtClean="0">
              <a:sym typeface="Wingdings" pitchFamily="2" charset="2"/>
            </a:endParaRPr>
          </a:p>
          <a:p>
            <a:r>
              <a:rPr lang="en-US" dirty="0" smtClean="0">
                <a:sym typeface="Wingdings" pitchFamily="2" charset="2"/>
              </a:rPr>
              <a:t>Load/Run Time</a:t>
            </a:r>
          </a:p>
          <a:p>
            <a:pPr lvl="1"/>
            <a:r>
              <a:rPr lang="en-US" dirty="0" smtClean="0">
                <a:sym typeface="Wingdings" pitchFamily="2" charset="2"/>
              </a:rPr>
              <a:t>Implement custom version of </a:t>
            </a:r>
            <a:r>
              <a:rPr lang="en-US" dirty="0" err="1" smtClean="0">
                <a:sym typeface="Wingdings" pitchFamily="2" charset="2"/>
              </a:rPr>
              <a:t>malloc</a:t>
            </a:r>
            <a:r>
              <a:rPr lang="en-US" dirty="0" smtClean="0">
                <a:sym typeface="Wingdings" pitchFamily="2" charset="2"/>
              </a:rPr>
              <a:t>/free that use dynamic linking to load library </a:t>
            </a:r>
            <a:r>
              <a:rPr lang="en-US" dirty="0" err="1" smtClean="0">
                <a:sym typeface="Wingdings" pitchFamily="2" charset="2"/>
              </a:rPr>
              <a:t>malloc</a:t>
            </a:r>
            <a:r>
              <a:rPr lang="en-US" dirty="0" smtClean="0">
                <a:sym typeface="Wingdings" pitchFamily="2" charset="2"/>
              </a:rPr>
              <a:t>/free under different names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Why Linkers? (cont)</a:t>
            </a:r>
            <a:endParaRPr lang="en-US"/>
          </a:p>
        </p:txBody>
      </p:sp>
      <p:sp>
        <p:nvSpPr>
          <p:cNvPr id="281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Reason 2: Efficiency</a:t>
            </a:r>
          </a:p>
          <a:p>
            <a:endParaRPr lang="en-US" dirty="0" smtClean="0"/>
          </a:p>
          <a:p>
            <a:pPr lvl="1"/>
            <a:r>
              <a:rPr lang="en-US" dirty="0" smtClean="0"/>
              <a:t>Time: Separate compilation</a:t>
            </a:r>
          </a:p>
          <a:p>
            <a:pPr lvl="2"/>
            <a:r>
              <a:rPr lang="en-US" dirty="0" smtClean="0"/>
              <a:t>Change one source file, compile, and then </a:t>
            </a:r>
            <a:r>
              <a:rPr lang="en-US" dirty="0" err="1" smtClean="0"/>
              <a:t>relink</a:t>
            </a:r>
            <a:r>
              <a:rPr lang="en-US" dirty="0" smtClean="0"/>
              <a:t>.</a:t>
            </a:r>
          </a:p>
          <a:p>
            <a:pPr lvl="2"/>
            <a:r>
              <a:rPr lang="en-US" dirty="0" smtClean="0"/>
              <a:t>No need to recompile other source files.</a:t>
            </a:r>
          </a:p>
          <a:p>
            <a:pPr lvl="2"/>
            <a:endParaRPr lang="en-US" dirty="0" smtClean="0"/>
          </a:p>
          <a:p>
            <a:pPr lvl="1"/>
            <a:r>
              <a:rPr lang="en-US" dirty="0" smtClean="0"/>
              <a:t>Space: Libraries </a:t>
            </a:r>
          </a:p>
          <a:p>
            <a:pPr lvl="2"/>
            <a:r>
              <a:rPr lang="en-US" dirty="0" smtClean="0"/>
              <a:t>Common functions can be aggregated into a single file...</a:t>
            </a:r>
          </a:p>
          <a:p>
            <a:pPr lvl="2"/>
            <a:r>
              <a:rPr lang="en-US" dirty="0" smtClean="0"/>
              <a:t>Yet executable files and running memory images contain only code for the functions they actually use.</a:t>
            </a:r>
          </a:p>
          <a:p>
            <a:pPr lvl="3"/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612" name="Rectangle 4"/>
          <p:cNvSpPr>
            <a:spLocks noGrp="1" noChangeArrowheads="1"/>
          </p:cNvSpPr>
          <p:nvPr>
            <p:ph type="title"/>
          </p:nvPr>
        </p:nvSpPr>
        <p:spPr>
          <a:xfrm>
            <a:off x="404813" y="438150"/>
            <a:ext cx="6986587" cy="781050"/>
          </a:xfrm>
        </p:spPr>
        <p:txBody>
          <a:bodyPr/>
          <a:lstStyle/>
          <a:p>
            <a:r>
              <a:rPr lang="en-US" dirty="0"/>
              <a:t>What Do Linkers Do?</a:t>
            </a:r>
          </a:p>
        </p:txBody>
      </p:sp>
      <p:sp>
        <p:nvSpPr>
          <p:cNvPr id="196613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290513" y="1449388"/>
            <a:ext cx="8853487" cy="5484812"/>
          </a:xfrm>
        </p:spPr>
        <p:txBody>
          <a:bodyPr/>
          <a:lstStyle/>
          <a:p>
            <a:r>
              <a:rPr lang="en-US" dirty="0"/>
              <a:t>Step 1. Symbol resolution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Programs define and reference </a:t>
            </a:r>
            <a:r>
              <a:rPr lang="en-US" i="1" dirty="0"/>
              <a:t>symbols</a:t>
            </a:r>
            <a:r>
              <a:rPr lang="en-US" dirty="0"/>
              <a:t> </a:t>
            </a:r>
            <a:r>
              <a:rPr lang="en-US" dirty="0" smtClean="0"/>
              <a:t>(global variables </a:t>
            </a:r>
            <a:r>
              <a:rPr lang="en-US" dirty="0"/>
              <a:t>and functions):</a:t>
            </a:r>
          </a:p>
          <a:p>
            <a:pPr lvl="2"/>
            <a:r>
              <a:rPr lang="en-US" sz="1800" b="1" dirty="0">
                <a:latin typeface="Courier New" charset="0"/>
              </a:rPr>
              <a:t>void swap() {…}   /* define symbol swap */</a:t>
            </a:r>
          </a:p>
          <a:p>
            <a:pPr lvl="2"/>
            <a:r>
              <a:rPr lang="en-US" sz="1800" b="1" dirty="0">
                <a:latin typeface="Courier New" charset="0"/>
              </a:rPr>
              <a:t>swap();           /* reference symbol</a:t>
            </a:r>
            <a:r>
              <a:rPr lang="en-US" sz="1800" b="1" dirty="0" smtClean="0">
                <a:latin typeface="Courier New" charset="0"/>
              </a:rPr>
              <a:t> swap </a:t>
            </a:r>
            <a:r>
              <a:rPr lang="en-US" sz="1800" b="1" dirty="0">
                <a:latin typeface="Courier New" charset="0"/>
              </a:rPr>
              <a:t>*/</a:t>
            </a:r>
          </a:p>
          <a:p>
            <a:pPr lvl="2"/>
            <a:r>
              <a:rPr lang="en-US" sz="1800" b="1" dirty="0" err="1">
                <a:latin typeface="Courier New" charset="0"/>
              </a:rPr>
              <a:t>int</a:t>
            </a:r>
            <a:r>
              <a:rPr lang="en-US" sz="1800" b="1" dirty="0">
                <a:latin typeface="Courier New" charset="0"/>
              </a:rPr>
              <a:t> *</a:t>
            </a:r>
            <a:r>
              <a:rPr lang="en-US" sz="1800" b="1" dirty="0" err="1">
                <a:latin typeface="Courier New" charset="0"/>
              </a:rPr>
              <a:t>xp</a:t>
            </a:r>
            <a:r>
              <a:rPr lang="en-US" sz="1800" b="1" dirty="0">
                <a:latin typeface="Courier New" charset="0"/>
              </a:rPr>
              <a:t> = &amp;</a:t>
            </a:r>
            <a:r>
              <a:rPr lang="en-US" sz="1800" b="1" dirty="0" err="1">
                <a:latin typeface="Courier New" charset="0"/>
              </a:rPr>
              <a:t>x</a:t>
            </a:r>
            <a:r>
              <a:rPr lang="en-US" sz="1800" b="1" dirty="0">
                <a:latin typeface="Courier New" charset="0"/>
              </a:rPr>
              <a:t>; </a:t>
            </a:r>
            <a:r>
              <a:rPr lang="en-US" sz="1800" b="1" dirty="0" smtClean="0">
                <a:latin typeface="Courier New" charset="0"/>
              </a:rPr>
              <a:t>    /</a:t>
            </a:r>
            <a:r>
              <a:rPr lang="en-US" sz="1800" b="1" dirty="0">
                <a:latin typeface="Courier New" charset="0"/>
              </a:rPr>
              <a:t>* define symbol </a:t>
            </a:r>
            <a:r>
              <a:rPr lang="en-US" sz="1800" b="1" dirty="0" err="1">
                <a:latin typeface="Courier New" charset="0"/>
              </a:rPr>
              <a:t>xp</a:t>
            </a:r>
            <a:r>
              <a:rPr lang="en-US" sz="1800" b="1" dirty="0">
                <a:latin typeface="Courier New" charset="0"/>
              </a:rPr>
              <a:t>, reference </a:t>
            </a:r>
            <a:r>
              <a:rPr lang="en-US" sz="1800" b="1" dirty="0" err="1">
                <a:latin typeface="Courier New" charset="0"/>
              </a:rPr>
              <a:t>x</a:t>
            </a:r>
            <a:r>
              <a:rPr lang="en-US" sz="1800" b="1" dirty="0">
                <a:latin typeface="Courier New" charset="0"/>
              </a:rPr>
              <a:t> */</a:t>
            </a:r>
            <a:endParaRPr lang="en-US" sz="1800" b="1" dirty="0"/>
          </a:p>
          <a:p>
            <a:pPr lvl="1"/>
            <a:endParaRPr lang="en-US" dirty="0"/>
          </a:p>
          <a:p>
            <a:pPr lvl="1"/>
            <a:r>
              <a:rPr lang="en-US" dirty="0"/>
              <a:t>Symbol definitions are </a:t>
            </a:r>
            <a:r>
              <a:rPr lang="en-US" dirty="0" smtClean="0"/>
              <a:t>stored in object file </a:t>
            </a:r>
            <a:r>
              <a:rPr lang="en-US" dirty="0"/>
              <a:t>(by compiler) in </a:t>
            </a:r>
            <a:r>
              <a:rPr lang="en-US" i="1" dirty="0"/>
              <a:t>symbol table</a:t>
            </a:r>
            <a:r>
              <a:rPr lang="en-US" dirty="0"/>
              <a:t>.</a:t>
            </a:r>
          </a:p>
          <a:p>
            <a:pPr lvl="2"/>
            <a:r>
              <a:rPr lang="en-US" dirty="0"/>
              <a:t>Symbol table is an array of </a:t>
            </a:r>
            <a:r>
              <a:rPr lang="en-US" dirty="0" err="1"/>
              <a:t>structs</a:t>
            </a:r>
            <a:endParaRPr lang="en-US" dirty="0"/>
          </a:p>
          <a:p>
            <a:pPr lvl="2"/>
            <a:r>
              <a:rPr lang="en-US" dirty="0"/>
              <a:t>Each entry includes name, size, and location of symbol.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Linker associates each symbol reference with exactly one symbol definition.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What Do Linkers Do? (cont)</a:t>
            </a:r>
            <a:endParaRPr lang="en-US"/>
          </a:p>
        </p:txBody>
      </p:sp>
      <p:sp>
        <p:nvSpPr>
          <p:cNvPr id="280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Step 2. Relocation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Merges separate code and data sections into single sections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Relocates symbols from their relative locations in the </a:t>
            </a:r>
            <a:r>
              <a:rPr lang="en-US" dirty="0" smtClean="0">
                <a:latin typeface="Courier New"/>
                <a:cs typeface="Courier New"/>
              </a:rPr>
              <a:t>.</a:t>
            </a:r>
            <a:r>
              <a:rPr lang="en-US" dirty="0" err="1" smtClean="0">
                <a:latin typeface="Courier New"/>
                <a:cs typeface="Courier New"/>
              </a:rPr>
              <a:t>o</a:t>
            </a:r>
            <a:r>
              <a:rPr lang="en-US" dirty="0" smtClean="0"/>
              <a:t> files to their final absolute memory locations in the executable.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Updates all references to these symbols to reflect their new positions.</a:t>
            </a:r>
          </a:p>
          <a:p>
            <a:endParaRPr lang="en-US" dirty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3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Three Kinds of Object Files (Modules)</a:t>
            </a:r>
            <a:endParaRPr lang="en-US"/>
          </a:p>
        </p:txBody>
      </p:sp>
      <p:sp>
        <p:nvSpPr>
          <p:cNvPr id="2293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Relocatable</a:t>
            </a:r>
            <a:r>
              <a:rPr lang="en-US" dirty="0" smtClean="0"/>
              <a:t> object file (</a:t>
            </a:r>
            <a:r>
              <a:rPr lang="en-US" dirty="0" smtClean="0">
                <a:latin typeface="Courier New"/>
                <a:cs typeface="Courier New"/>
              </a:rPr>
              <a:t>.</a:t>
            </a:r>
            <a:r>
              <a:rPr lang="en-US" dirty="0" err="1" smtClean="0">
                <a:latin typeface="Courier New"/>
                <a:cs typeface="Courier New"/>
              </a:rPr>
              <a:t>o</a:t>
            </a:r>
            <a:r>
              <a:rPr lang="en-US" dirty="0" smtClean="0"/>
              <a:t> file)</a:t>
            </a:r>
          </a:p>
          <a:p>
            <a:pPr lvl="1"/>
            <a:r>
              <a:rPr lang="en-US" dirty="0" smtClean="0"/>
              <a:t>Contains code and data in a form that can be combined with other </a:t>
            </a:r>
            <a:r>
              <a:rPr lang="en-US" dirty="0" err="1" smtClean="0"/>
              <a:t>relocatable</a:t>
            </a:r>
            <a:r>
              <a:rPr lang="en-US" dirty="0" smtClean="0"/>
              <a:t> object files to form executable object file.</a:t>
            </a:r>
          </a:p>
          <a:p>
            <a:pPr lvl="2"/>
            <a:r>
              <a:rPr lang="en-US" dirty="0" smtClean="0"/>
              <a:t>Each </a:t>
            </a:r>
            <a:r>
              <a:rPr lang="en-US" dirty="0" smtClean="0">
                <a:latin typeface="Courier New"/>
                <a:cs typeface="Courier New"/>
              </a:rPr>
              <a:t>.</a:t>
            </a:r>
            <a:r>
              <a:rPr lang="en-US" dirty="0" err="1" smtClean="0">
                <a:latin typeface="Courier New"/>
                <a:cs typeface="Courier New"/>
              </a:rPr>
              <a:t>o</a:t>
            </a:r>
            <a:r>
              <a:rPr lang="en-US" dirty="0" smtClean="0"/>
              <a:t> file is produced from exactly one source (</a:t>
            </a:r>
            <a:r>
              <a:rPr lang="en-US" dirty="0" smtClean="0">
                <a:latin typeface="Courier New"/>
                <a:cs typeface="Courier New"/>
              </a:rPr>
              <a:t>.</a:t>
            </a:r>
            <a:r>
              <a:rPr lang="en-US" dirty="0" err="1" smtClean="0">
                <a:latin typeface="Courier New"/>
                <a:cs typeface="Courier New"/>
              </a:rPr>
              <a:t>c</a:t>
            </a:r>
            <a:r>
              <a:rPr lang="en-US" dirty="0" smtClean="0"/>
              <a:t>) file</a:t>
            </a:r>
          </a:p>
          <a:p>
            <a:endParaRPr lang="en-US" dirty="0" smtClean="0"/>
          </a:p>
          <a:p>
            <a:r>
              <a:rPr lang="en-US" dirty="0" smtClean="0"/>
              <a:t>Executable object file (</a:t>
            </a:r>
            <a:r>
              <a:rPr lang="en-US" dirty="0" err="1" smtClean="0">
                <a:latin typeface="Courier New"/>
                <a:cs typeface="Courier New"/>
              </a:rPr>
              <a:t>a.out</a:t>
            </a:r>
            <a:r>
              <a:rPr lang="en-US" dirty="0" smtClean="0"/>
              <a:t> file)</a:t>
            </a:r>
          </a:p>
          <a:p>
            <a:pPr lvl="1"/>
            <a:r>
              <a:rPr lang="en-US" dirty="0" smtClean="0"/>
              <a:t>Contains code and data in a form that can be copied directly into memory and then executed.</a:t>
            </a:r>
          </a:p>
          <a:p>
            <a:endParaRPr lang="en-US" dirty="0" smtClean="0"/>
          </a:p>
          <a:p>
            <a:r>
              <a:rPr lang="en-US" dirty="0" smtClean="0"/>
              <a:t>Shared object file (</a:t>
            </a:r>
            <a:r>
              <a:rPr lang="en-US" dirty="0" smtClean="0">
                <a:latin typeface="Courier New"/>
                <a:cs typeface="Courier New"/>
              </a:rPr>
              <a:t>.so </a:t>
            </a:r>
            <a:r>
              <a:rPr lang="en-US" dirty="0" smtClean="0"/>
              <a:t>file)</a:t>
            </a:r>
          </a:p>
          <a:p>
            <a:pPr lvl="1"/>
            <a:r>
              <a:rPr lang="en-US" dirty="0" smtClean="0"/>
              <a:t>Special type of </a:t>
            </a:r>
            <a:r>
              <a:rPr lang="en-US" dirty="0" err="1" smtClean="0"/>
              <a:t>relocatable</a:t>
            </a:r>
            <a:r>
              <a:rPr lang="en-US" dirty="0" smtClean="0"/>
              <a:t> object file that can be loaded into memory and linked dynamically, at either load time or run-time.</a:t>
            </a:r>
          </a:p>
          <a:p>
            <a:pPr lvl="1"/>
            <a:r>
              <a:rPr lang="en-US" dirty="0" smtClean="0"/>
              <a:t>Called </a:t>
            </a:r>
            <a:r>
              <a:rPr lang="en-US" i="1" dirty="0" smtClean="0"/>
              <a:t>Dynamic Link Libraries</a:t>
            </a:r>
            <a:r>
              <a:rPr lang="en-US" dirty="0" smtClean="0"/>
              <a:t> (DLLs) by Windows</a:t>
            </a:r>
          </a:p>
          <a:p>
            <a:pPr lvl="1"/>
            <a:endParaRPr lang="en-US" dirty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INIT" val=""/>
  <p:tag name="USEAMSFONTS" val="True"/>
  <p:tag name="EMBEDFONTS" val="False"/>
  <p:tag name="USEBOLDAMS" val="False"/>
  <p:tag name="DEFAULTDISPLAYSOURCE" val="\documentclass{slides}\pagestyle{empty}&#10;\begin{document}&#10;&#10;\end{document}&#10;"/>
  <p:tag name="TEX2PS" val="latex $(base).tex; dvips -D $(res) -E -o $(base).ps $(base).dvi"/>
  <p:tag name="EXTERNALEDITCOMMAND" val="notepad %"/>
  <p:tag name="GHOSTSCRIPTCOMMAND" val="gswin32c"/>
  <p:tag name="DEFAULTBITMAP" val="pngmono"/>
  <p:tag name="DEFAULTBLEND" val="False"/>
  <p:tag name="DEFAULTTRANSPARENT" val="False"/>
  <p:tag name="DEFAULTWORKAROUNDTRANSPARENCYBUG" val="False"/>
  <p:tag name="DEFAULTRESOLUTION" val="1200"/>
  <p:tag name="DEFAULTMAGNIFICATION" val="0.8"/>
  <p:tag name="DEFAULTFONTSIZE" val="10"/>
  <p:tag name="DEFAULTWIDTH" val="418"/>
  <p:tag name="DEFAULTHEIGHT" val="316"/>
</p:tagLst>
</file>

<file path=ppt/theme/theme1.xml><?xml version="1.0" encoding="utf-8"?>
<a:theme xmlns:a="http://schemas.openxmlformats.org/drawingml/2006/main" name="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Custom 1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2">
            <a:lumMod val="20000"/>
            <a:lumOff val="80000"/>
          </a:schemeClr>
        </a:solidFill>
        <a:ln w="28575" cap="flat" cmpd="sng" algn="ctr">
          <a:solidFill>
            <a:schemeClr val="tx1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rtlCol="0" anchor="ctr" anchorCtr="1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dirty="0" smtClean="0">
            <a:latin typeface="Calibri" pitchFamily="34" charset="0"/>
          </a:defRPr>
        </a:defPPr>
      </a:lstStyle>
    </a:spDef>
    <a:lnDef>
      <a:spPr bwMode="auto">
        <a:noFill/>
        <a:ln w="254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/>
      <a:lstStyle/>
    </a:lnDef>
    <a:txDef>
      <a:spPr>
        <a:noFill/>
      </a:spPr>
      <a:bodyPr wrap="none" rtlCol="0">
        <a:spAutoFit/>
      </a:bodyPr>
      <a:lstStyle>
        <a:defPPr>
          <a:defRPr sz="1800"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template2007</Template>
  <TotalTime>10951</TotalTime>
  <Words>4767</Words>
  <Application>Microsoft Macintosh PowerPoint</Application>
  <PresentationFormat>On-screen Show (4:3)</PresentationFormat>
  <Paragraphs>928</Paragraphs>
  <Slides>51</Slides>
  <Notes>39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51</vt:i4>
      </vt:variant>
    </vt:vector>
  </HeadingPairs>
  <TitlesOfParts>
    <vt:vector size="52" baseType="lpstr">
      <vt:lpstr>template2007</vt:lpstr>
      <vt:lpstr>Linking  15-213 / 18-213: Introduction to Computer Systems 12th Lecture, Oct. 3, 2013</vt:lpstr>
      <vt:lpstr>Today</vt:lpstr>
      <vt:lpstr>Example C Program</vt:lpstr>
      <vt:lpstr>Static Linking</vt:lpstr>
      <vt:lpstr>Why Linkers?</vt:lpstr>
      <vt:lpstr>Why Linkers? (cont)</vt:lpstr>
      <vt:lpstr>What Do Linkers Do?</vt:lpstr>
      <vt:lpstr>What Do Linkers Do? (cont)</vt:lpstr>
      <vt:lpstr>Three Kinds of Object Files (Modules)</vt:lpstr>
      <vt:lpstr>Executable and Linkable Format (ELF)</vt:lpstr>
      <vt:lpstr>ELF Object File Format</vt:lpstr>
      <vt:lpstr>ELF Object File Format (cont.)</vt:lpstr>
      <vt:lpstr>Linker Symbols </vt:lpstr>
      <vt:lpstr>Resolving Symbols</vt:lpstr>
      <vt:lpstr>Relocating Code and Data</vt:lpstr>
      <vt:lpstr>Relocation Info (main)</vt:lpstr>
      <vt:lpstr>Relocation Info (swap, .text)</vt:lpstr>
      <vt:lpstr>Relocation Info (swap, .data)</vt:lpstr>
      <vt:lpstr>Executable Before/After Relocation (.text)</vt:lpstr>
      <vt:lpstr>PowerPoint Presentation</vt:lpstr>
      <vt:lpstr>Executable After Relocation (.data)</vt:lpstr>
      <vt:lpstr>Strong and Weak Symbols</vt:lpstr>
      <vt:lpstr>Linker’s Symbol Rules</vt:lpstr>
      <vt:lpstr>Linker Puzzles</vt:lpstr>
      <vt:lpstr>Role of .h Files</vt:lpstr>
      <vt:lpstr>Running Preprocessor</vt:lpstr>
      <vt:lpstr>Global Variables</vt:lpstr>
      <vt:lpstr>Packaging Commonly Used Functions</vt:lpstr>
      <vt:lpstr>Solution: Static Libraries</vt:lpstr>
      <vt:lpstr>Creating Static Libraries</vt:lpstr>
      <vt:lpstr>Commonly Used Libraries</vt:lpstr>
      <vt:lpstr>Linking with Static Libraries</vt:lpstr>
      <vt:lpstr>Using Static Libraries</vt:lpstr>
      <vt:lpstr>Loading Executable Object Files</vt:lpstr>
      <vt:lpstr>Shared Libraries</vt:lpstr>
      <vt:lpstr>Shared Libraries (cont.)</vt:lpstr>
      <vt:lpstr>Dynamic Linking at Load-time</vt:lpstr>
      <vt:lpstr>Dynamic Linking at Run-time</vt:lpstr>
      <vt:lpstr>Dynamic Linking at Run-time</vt:lpstr>
      <vt:lpstr>Linking Summary </vt:lpstr>
      <vt:lpstr>Today</vt:lpstr>
      <vt:lpstr>Case Study: Library Interpositioning</vt:lpstr>
      <vt:lpstr>Some Interpositioning Applications</vt:lpstr>
      <vt:lpstr>Example program  </vt:lpstr>
      <vt:lpstr>Compile-time Interpositioning</vt:lpstr>
      <vt:lpstr>Compile-time Interpositioning</vt:lpstr>
      <vt:lpstr>Link-time Interpositioning</vt:lpstr>
      <vt:lpstr>Link-time Interpositioning</vt:lpstr>
      <vt:lpstr>Load/Run-time  Interpositioning</vt:lpstr>
      <vt:lpstr>Load/Run-time Interpositioning</vt:lpstr>
      <vt:lpstr>Interpositioning Recap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Computer Systems 15-213/18-243, spring 2009</dc:title>
  <dc:creator>Markus Pueschel</dc:creator>
  <dc:description>Redesign of slides created by Randal E. Bryant and David R. O'Hallaron</dc:description>
  <cp:lastModifiedBy>Dave</cp:lastModifiedBy>
  <cp:revision>500</cp:revision>
  <cp:lastPrinted>1999-09-20T15:19:18Z</cp:lastPrinted>
  <dcterms:created xsi:type="dcterms:W3CDTF">2012-10-04T19:17:13Z</dcterms:created>
  <dcterms:modified xsi:type="dcterms:W3CDTF">2013-10-03T17:17:17Z</dcterms:modified>
</cp:coreProperties>
</file>