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charts/chart4.xml" ContentType="application/vnd.openxmlformats-officedocument.drawingml.chart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1"/>
  </p:notesMasterIdLst>
  <p:handoutMasterIdLst>
    <p:handoutMasterId r:id="rId52"/>
  </p:handoutMasterIdLst>
  <p:sldIdLst>
    <p:sldId id="542" r:id="rId2"/>
    <p:sldId id="1308" r:id="rId3"/>
    <p:sldId id="1329" r:id="rId4"/>
    <p:sldId id="1326" r:id="rId5"/>
    <p:sldId id="1324" r:id="rId6"/>
    <p:sldId id="1325" r:id="rId7"/>
    <p:sldId id="1243" r:id="rId8"/>
    <p:sldId id="1290" r:id="rId9"/>
    <p:sldId id="1291" r:id="rId10"/>
    <p:sldId id="1292" r:id="rId11"/>
    <p:sldId id="1293" r:id="rId12"/>
    <p:sldId id="1294" r:id="rId13"/>
    <p:sldId id="1300" r:id="rId14"/>
    <p:sldId id="1301" r:id="rId15"/>
    <p:sldId id="1302" r:id="rId16"/>
    <p:sldId id="1298" r:id="rId17"/>
    <p:sldId id="1257" r:id="rId18"/>
    <p:sldId id="1303" r:id="rId19"/>
    <p:sldId id="1305" r:id="rId20"/>
    <p:sldId id="1309" r:id="rId21"/>
    <p:sldId id="1323" r:id="rId22"/>
    <p:sldId id="1264" r:id="rId23"/>
    <p:sldId id="1330" r:id="rId24"/>
    <p:sldId id="1331" r:id="rId25"/>
    <p:sldId id="1332" r:id="rId26"/>
    <p:sldId id="1333" r:id="rId27"/>
    <p:sldId id="1334" r:id="rId28"/>
    <p:sldId id="1335" r:id="rId29"/>
    <p:sldId id="1313" r:id="rId30"/>
    <p:sldId id="1274" r:id="rId31"/>
    <p:sldId id="1273" r:id="rId32"/>
    <p:sldId id="1275" r:id="rId33"/>
    <p:sldId id="1276" r:id="rId34"/>
    <p:sldId id="1277" r:id="rId35"/>
    <p:sldId id="1278" r:id="rId36"/>
    <p:sldId id="1279" r:id="rId37"/>
    <p:sldId id="1280" r:id="rId38"/>
    <p:sldId id="1281" r:id="rId39"/>
    <p:sldId id="1282" r:id="rId40"/>
    <p:sldId id="1314" r:id="rId41"/>
    <p:sldId id="1322" r:id="rId42"/>
    <p:sldId id="1315" r:id="rId43"/>
    <p:sldId id="1316" r:id="rId44"/>
    <p:sldId id="1317" r:id="rId45"/>
    <p:sldId id="1318" r:id="rId46"/>
    <p:sldId id="1319" r:id="rId47"/>
    <p:sldId id="1320" r:id="rId48"/>
    <p:sldId id="1321" r:id="rId49"/>
    <p:sldId id="1336" r:id="rId50"/>
  </p:sldIdLst>
  <p:sldSz cx="9144000" cy="6858000" type="screen4x3"/>
  <p:notesSz cx="7302500" cy="9586913"/>
  <p:custDataLst>
    <p:tags r:id="rId5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990000"/>
    <a:srgbClr val="F6F5BD"/>
    <a:srgbClr val="D5F1CF"/>
    <a:srgbClr val="F1C7C7"/>
    <a:srgbClr val="E2AC00"/>
    <a:srgbClr val="A9E39D"/>
    <a:srgbClr val="FF9999"/>
    <a:srgbClr val="8C4040"/>
    <a:srgbClr val="5C5C9A"/>
    <a:srgbClr val="6767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02" autoAdjust="0"/>
    <p:restoredTop sz="94649" autoAdjust="0"/>
  </p:normalViewPr>
  <p:slideViewPr>
    <p:cSldViewPr snapToObjects="1">
      <p:cViewPr>
        <p:scale>
          <a:sx n="100" d="100"/>
          <a:sy n="100" d="100"/>
        </p:scale>
        <p:origin x="-504" y="-272"/>
      </p:cViewPr>
      <p:guideLst>
        <p:guide orient="horz" pos="283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240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notesMaster" Target="notesMasters/notesMaster1.xml"/><Relationship Id="rId52" Type="http://schemas.openxmlformats.org/officeDocument/2006/relationships/handoutMaster" Target="handoutMasters/handoutMaster1.xml"/><Relationship Id="rId53" Type="http://schemas.openxmlformats.org/officeDocument/2006/relationships/printerSettings" Target="printerSettings/printerSettings1.bin"/><Relationship Id="rId54" Type="http://schemas.openxmlformats.org/officeDocument/2006/relationships/tags" Target="tags/tag1.xml"/><Relationship Id="rId55" Type="http://schemas.openxmlformats.org/officeDocument/2006/relationships/presProps" Target="presProps.xml"/><Relationship Id="rId56" Type="http://schemas.openxmlformats.org/officeDocument/2006/relationships/viewProps" Target="viewProps.xml"/><Relationship Id="rId57" Type="http://schemas.openxmlformats.org/officeDocument/2006/relationships/theme" Target="theme/theme1.xml"/><Relationship Id="rId58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droh:Downloads:corei7mountain.xls" TargetMode="External"/><Relationship Id="rId2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droh:Downloads:corei7mountain.xls" TargetMode="External"/><Relationship Id="rId2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droh:Downloads:corei7mountain.xls" TargetMode="External"/><Relationship Id="rId2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droh:Downloads:corei7mm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100"/>
      <c:rotY val="40"/>
      <c:depthPercent val="100"/>
      <c:rAngAx val="0"/>
      <c:perspective val="30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backWall>
    <c:plotArea>
      <c:layout/>
      <c:surface3DChart>
        <c:wireframe val="0"/>
        <c:ser>
          <c:idx val="0"/>
          <c:order val="0"/>
          <c:tx>
            <c:strRef>
              <c:f>'corei7-mountain-data'!$B$1</c:f>
              <c:strCache>
                <c:ptCount val="1"/>
                <c:pt idx="0">
                  <c:v>64M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'corei7-mountain-data'!$B$2:$B$19</c:f>
              <c:numCache>
                <c:formatCode>General</c:formatCode>
                <c:ptCount val="18"/>
                <c:pt idx="0">
                  <c:v>4029.59</c:v>
                </c:pt>
                <c:pt idx="1">
                  <c:v>2752.75</c:v>
                </c:pt>
                <c:pt idx="2">
                  <c:v>2159.29</c:v>
                </c:pt>
                <c:pt idx="3">
                  <c:v>1710.75</c:v>
                </c:pt>
                <c:pt idx="4">
                  <c:v>1391.48</c:v>
                </c:pt>
                <c:pt idx="5">
                  <c:v>1176.29</c:v>
                </c:pt>
                <c:pt idx="6">
                  <c:v>1015.77</c:v>
                </c:pt>
                <c:pt idx="7">
                  <c:v>890.72</c:v>
                </c:pt>
                <c:pt idx="8">
                  <c:v>845.57</c:v>
                </c:pt>
                <c:pt idx="9">
                  <c:v>805.4599999999994</c:v>
                </c:pt>
                <c:pt idx="10">
                  <c:v>773.78</c:v>
                </c:pt>
                <c:pt idx="11">
                  <c:v>757.9400000000001</c:v>
                </c:pt>
                <c:pt idx="12">
                  <c:v>727.91</c:v>
                </c:pt>
                <c:pt idx="13">
                  <c:v>712.66</c:v>
                </c:pt>
                <c:pt idx="14">
                  <c:v>705.63</c:v>
                </c:pt>
                <c:pt idx="15">
                  <c:v>701.98</c:v>
                </c:pt>
                <c:pt idx="16">
                  <c:v>598.19</c:v>
                </c:pt>
                <c:pt idx="17">
                  <c:v>601.22</c:v>
                </c:pt>
              </c:numCache>
            </c:numRef>
          </c:val>
        </c:ser>
        <c:ser>
          <c:idx val="1"/>
          <c:order val="1"/>
          <c:tx>
            <c:strRef>
              <c:f>'corei7-mountain-data'!$C$1</c:f>
              <c:strCache>
                <c:ptCount val="1"/>
                <c:pt idx="0">
                  <c:v>32M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'corei7-mountain-data'!$C$2:$C$19</c:f>
              <c:numCache>
                <c:formatCode>General</c:formatCode>
                <c:ptCount val="18"/>
                <c:pt idx="0">
                  <c:v>4029.36</c:v>
                </c:pt>
                <c:pt idx="1">
                  <c:v>2752.39</c:v>
                </c:pt>
                <c:pt idx="2">
                  <c:v>2160.62</c:v>
                </c:pt>
                <c:pt idx="3">
                  <c:v>1710.98</c:v>
                </c:pt>
                <c:pt idx="4">
                  <c:v>1391.5</c:v>
                </c:pt>
                <c:pt idx="5">
                  <c:v>1176.54</c:v>
                </c:pt>
                <c:pt idx="6">
                  <c:v>1016.71</c:v>
                </c:pt>
                <c:pt idx="7">
                  <c:v>891.8</c:v>
                </c:pt>
                <c:pt idx="8">
                  <c:v>846.98</c:v>
                </c:pt>
                <c:pt idx="9">
                  <c:v>807.22</c:v>
                </c:pt>
                <c:pt idx="10">
                  <c:v>775.18</c:v>
                </c:pt>
                <c:pt idx="11">
                  <c:v>760.41</c:v>
                </c:pt>
                <c:pt idx="12">
                  <c:v>730.74</c:v>
                </c:pt>
                <c:pt idx="13">
                  <c:v>714.98</c:v>
                </c:pt>
                <c:pt idx="14">
                  <c:v>709.26</c:v>
                </c:pt>
                <c:pt idx="15">
                  <c:v>708.88</c:v>
                </c:pt>
                <c:pt idx="16">
                  <c:v>608.99</c:v>
                </c:pt>
                <c:pt idx="17">
                  <c:v>607.39</c:v>
                </c:pt>
              </c:numCache>
            </c:numRef>
          </c:val>
        </c:ser>
        <c:ser>
          <c:idx val="2"/>
          <c:order val="2"/>
          <c:tx>
            <c:strRef>
              <c:f>'corei7-mountain-data'!$D$1</c:f>
              <c:strCache>
                <c:ptCount val="1"/>
                <c:pt idx="0">
                  <c:v>16M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'corei7-mountain-data'!$D$2:$D$19</c:f>
              <c:numCache>
                <c:formatCode>General</c:formatCode>
                <c:ptCount val="18"/>
                <c:pt idx="0">
                  <c:v>4040.1</c:v>
                </c:pt>
                <c:pt idx="1">
                  <c:v>2788.42</c:v>
                </c:pt>
                <c:pt idx="2">
                  <c:v>2188.92</c:v>
                </c:pt>
                <c:pt idx="3">
                  <c:v>1742.97</c:v>
                </c:pt>
                <c:pt idx="4">
                  <c:v>1421.69</c:v>
                </c:pt>
                <c:pt idx="5">
                  <c:v>1201.31</c:v>
                </c:pt>
                <c:pt idx="6">
                  <c:v>1038.37</c:v>
                </c:pt>
                <c:pt idx="7">
                  <c:v>911.7</c:v>
                </c:pt>
                <c:pt idx="8">
                  <c:v>870.39</c:v>
                </c:pt>
                <c:pt idx="9">
                  <c:v>835.3099999999994</c:v>
                </c:pt>
                <c:pt idx="10">
                  <c:v>809.25</c:v>
                </c:pt>
                <c:pt idx="11">
                  <c:v>798.05</c:v>
                </c:pt>
                <c:pt idx="12">
                  <c:v>780.28</c:v>
                </c:pt>
                <c:pt idx="13">
                  <c:v>778.37</c:v>
                </c:pt>
                <c:pt idx="14">
                  <c:v>787.2</c:v>
                </c:pt>
                <c:pt idx="15">
                  <c:v>744.13</c:v>
                </c:pt>
                <c:pt idx="16">
                  <c:v>633.53</c:v>
                </c:pt>
                <c:pt idx="17">
                  <c:v>608.8599999999988</c:v>
                </c:pt>
              </c:numCache>
            </c:numRef>
          </c:val>
        </c:ser>
        <c:ser>
          <c:idx val="3"/>
          <c:order val="3"/>
          <c:tx>
            <c:strRef>
              <c:f>'corei7-mountain-data'!$E$1</c:f>
              <c:strCache>
                <c:ptCount val="1"/>
                <c:pt idx="0">
                  <c:v>8M</c:v>
                </c:pt>
              </c:strCache>
            </c:strRef>
          </c:tx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'corei7-mountain-data'!$E$2:$E$19</c:f>
              <c:numCache>
                <c:formatCode>General</c:formatCode>
                <c:ptCount val="18"/>
                <c:pt idx="0">
                  <c:v>4374.01</c:v>
                </c:pt>
                <c:pt idx="1">
                  <c:v>3610.74</c:v>
                </c:pt>
                <c:pt idx="2">
                  <c:v>3002.03</c:v>
                </c:pt>
                <c:pt idx="3">
                  <c:v>2492.39</c:v>
                </c:pt>
                <c:pt idx="4">
                  <c:v>2131.04</c:v>
                </c:pt>
                <c:pt idx="5">
                  <c:v>1821.71</c:v>
                </c:pt>
                <c:pt idx="6">
                  <c:v>1564.14</c:v>
                </c:pt>
                <c:pt idx="7">
                  <c:v>1414.18</c:v>
                </c:pt>
                <c:pt idx="8">
                  <c:v>1404.78</c:v>
                </c:pt>
                <c:pt idx="9">
                  <c:v>1408.59</c:v>
                </c:pt>
                <c:pt idx="10">
                  <c:v>1423.67</c:v>
                </c:pt>
                <c:pt idx="11">
                  <c:v>1456.86</c:v>
                </c:pt>
                <c:pt idx="12">
                  <c:v>1499.61</c:v>
                </c:pt>
                <c:pt idx="13">
                  <c:v>1600.13</c:v>
                </c:pt>
                <c:pt idx="14">
                  <c:v>1667.47</c:v>
                </c:pt>
                <c:pt idx="15">
                  <c:v>1231.7</c:v>
                </c:pt>
                <c:pt idx="16">
                  <c:v>1078.97</c:v>
                </c:pt>
                <c:pt idx="17">
                  <c:v>1026.03</c:v>
                </c:pt>
              </c:numCache>
            </c:numRef>
          </c:val>
        </c:ser>
        <c:ser>
          <c:idx val="4"/>
          <c:order val="4"/>
          <c:tx>
            <c:strRef>
              <c:f>'corei7-mountain-data'!$F$1</c:f>
              <c:strCache>
                <c:ptCount val="1"/>
                <c:pt idx="0">
                  <c:v>4M</c:v>
                </c:pt>
              </c:strCache>
            </c:strRef>
          </c:tx>
          <c:spPr>
            <a:solidFill>
              <a:srgbClr val="660066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'corei7-mountain-data'!$F$2:$F$19</c:f>
              <c:numCache>
                <c:formatCode>General</c:formatCode>
                <c:ptCount val="18"/>
                <c:pt idx="0">
                  <c:v>4642.47</c:v>
                </c:pt>
                <c:pt idx="1">
                  <c:v>4583.8</c:v>
                </c:pt>
                <c:pt idx="2">
                  <c:v>4074.93</c:v>
                </c:pt>
                <c:pt idx="3">
                  <c:v>3557.51</c:v>
                </c:pt>
                <c:pt idx="4">
                  <c:v>3337.59</c:v>
                </c:pt>
                <c:pt idx="5">
                  <c:v>2898.78</c:v>
                </c:pt>
                <c:pt idx="6">
                  <c:v>2535.22</c:v>
                </c:pt>
                <c:pt idx="7">
                  <c:v>2248.83</c:v>
                </c:pt>
                <c:pt idx="8">
                  <c:v>2227.41</c:v>
                </c:pt>
                <c:pt idx="9">
                  <c:v>2203.98</c:v>
                </c:pt>
                <c:pt idx="10">
                  <c:v>2187.29</c:v>
                </c:pt>
                <c:pt idx="11">
                  <c:v>2164.18</c:v>
                </c:pt>
                <c:pt idx="12">
                  <c:v>2156.96</c:v>
                </c:pt>
                <c:pt idx="13">
                  <c:v>2148.52</c:v>
                </c:pt>
                <c:pt idx="14">
                  <c:v>2146.83</c:v>
                </c:pt>
                <c:pt idx="15">
                  <c:v>2131.36</c:v>
                </c:pt>
                <c:pt idx="16">
                  <c:v>2038.29</c:v>
                </c:pt>
                <c:pt idx="17">
                  <c:v>2060.87</c:v>
                </c:pt>
              </c:numCache>
            </c:numRef>
          </c:val>
        </c:ser>
        <c:ser>
          <c:idx val="5"/>
          <c:order val="5"/>
          <c:tx>
            <c:strRef>
              <c:f>'corei7-mountain-data'!$G$1</c:f>
              <c:strCache>
                <c:ptCount val="1"/>
                <c:pt idx="0">
                  <c:v>2M</c:v>
                </c:pt>
              </c:strCache>
            </c:strRef>
          </c:tx>
          <c:spPr>
            <a:solidFill>
              <a:srgbClr val="FF808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'corei7-mountain-data'!$G$2:$G$19</c:f>
              <c:numCache>
                <c:formatCode>General</c:formatCode>
                <c:ptCount val="18"/>
                <c:pt idx="0">
                  <c:v>4674.06</c:v>
                </c:pt>
                <c:pt idx="1">
                  <c:v>4659.06</c:v>
                </c:pt>
                <c:pt idx="2">
                  <c:v>4153.1</c:v>
                </c:pt>
                <c:pt idx="3">
                  <c:v>4016.4</c:v>
                </c:pt>
                <c:pt idx="4">
                  <c:v>3540.78</c:v>
                </c:pt>
                <c:pt idx="5">
                  <c:v>3027.05</c:v>
                </c:pt>
                <c:pt idx="6">
                  <c:v>2625.06</c:v>
                </c:pt>
                <c:pt idx="7">
                  <c:v>2321.73</c:v>
                </c:pt>
                <c:pt idx="8">
                  <c:v>2306.4</c:v>
                </c:pt>
                <c:pt idx="9">
                  <c:v>2292.86</c:v>
                </c:pt>
                <c:pt idx="10">
                  <c:v>2282.38</c:v>
                </c:pt>
                <c:pt idx="11">
                  <c:v>2270.35</c:v>
                </c:pt>
                <c:pt idx="12">
                  <c:v>2264.14</c:v>
                </c:pt>
                <c:pt idx="13">
                  <c:v>2259.8</c:v>
                </c:pt>
                <c:pt idx="14">
                  <c:v>2260.46</c:v>
                </c:pt>
                <c:pt idx="15">
                  <c:v>2261.54</c:v>
                </c:pt>
                <c:pt idx="16">
                  <c:v>2224.92</c:v>
                </c:pt>
                <c:pt idx="17">
                  <c:v>2431.58</c:v>
                </c:pt>
              </c:numCache>
            </c:numRef>
          </c:val>
        </c:ser>
        <c:ser>
          <c:idx val="6"/>
          <c:order val="6"/>
          <c:tx>
            <c:strRef>
              <c:f>'corei7-mountain-data'!$H$1</c:f>
              <c:strCache>
                <c:ptCount val="1"/>
                <c:pt idx="0">
                  <c:v>1M</c:v>
                </c:pt>
              </c:strCache>
            </c:strRef>
          </c:tx>
          <c:spPr>
            <a:solidFill>
              <a:srgbClr val="0066CC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'corei7-mountain-data'!$H$2:$H$19</c:f>
              <c:numCache>
                <c:formatCode>General</c:formatCode>
                <c:ptCount val="18"/>
                <c:pt idx="0">
                  <c:v>4673.77</c:v>
                </c:pt>
                <c:pt idx="1">
                  <c:v>4656.98</c:v>
                </c:pt>
                <c:pt idx="2">
                  <c:v>4156.32</c:v>
                </c:pt>
                <c:pt idx="3">
                  <c:v>4012.65</c:v>
                </c:pt>
                <c:pt idx="4">
                  <c:v>3535.85</c:v>
                </c:pt>
                <c:pt idx="5">
                  <c:v>3021.82</c:v>
                </c:pt>
                <c:pt idx="6">
                  <c:v>2623.08</c:v>
                </c:pt>
                <c:pt idx="7">
                  <c:v>2318.19</c:v>
                </c:pt>
                <c:pt idx="8">
                  <c:v>2303.72</c:v>
                </c:pt>
                <c:pt idx="9">
                  <c:v>2291.55</c:v>
                </c:pt>
                <c:pt idx="10">
                  <c:v>2280.42</c:v>
                </c:pt>
                <c:pt idx="11">
                  <c:v>2270.24</c:v>
                </c:pt>
                <c:pt idx="12">
                  <c:v>2264.82</c:v>
                </c:pt>
                <c:pt idx="13">
                  <c:v>2261.86</c:v>
                </c:pt>
                <c:pt idx="14">
                  <c:v>2261.31</c:v>
                </c:pt>
                <c:pt idx="15">
                  <c:v>2271.41</c:v>
                </c:pt>
                <c:pt idx="16">
                  <c:v>2237.27</c:v>
                </c:pt>
                <c:pt idx="17">
                  <c:v>2432.74</c:v>
                </c:pt>
              </c:numCache>
            </c:numRef>
          </c:val>
        </c:ser>
        <c:ser>
          <c:idx val="7"/>
          <c:order val="7"/>
          <c:tx>
            <c:strRef>
              <c:f>'corei7-mountain-data'!$I$1</c:f>
              <c:strCache>
                <c:ptCount val="1"/>
                <c:pt idx="0">
                  <c:v>512K</c:v>
                </c:pt>
              </c:strCache>
            </c:strRef>
          </c:tx>
          <c:spPr>
            <a:solidFill>
              <a:srgbClr val="CCCC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'corei7-mountain-data'!$I$2:$I$19</c:f>
              <c:numCache>
                <c:formatCode>General</c:formatCode>
                <c:ptCount val="18"/>
                <c:pt idx="0">
                  <c:v>4673.0</c:v>
                </c:pt>
                <c:pt idx="1">
                  <c:v>4658.05</c:v>
                </c:pt>
                <c:pt idx="2">
                  <c:v>4267.3</c:v>
                </c:pt>
                <c:pt idx="3">
                  <c:v>4052.55</c:v>
                </c:pt>
                <c:pt idx="4">
                  <c:v>3730.88</c:v>
                </c:pt>
                <c:pt idx="5">
                  <c:v>3236.67</c:v>
                </c:pt>
                <c:pt idx="6">
                  <c:v>2839.93</c:v>
                </c:pt>
                <c:pt idx="7">
                  <c:v>2527.15</c:v>
                </c:pt>
                <c:pt idx="8">
                  <c:v>2513.25</c:v>
                </c:pt>
                <c:pt idx="9">
                  <c:v>2503.12</c:v>
                </c:pt>
                <c:pt idx="10">
                  <c:v>2494.19</c:v>
                </c:pt>
                <c:pt idx="11">
                  <c:v>2517.44</c:v>
                </c:pt>
                <c:pt idx="12">
                  <c:v>2523.1</c:v>
                </c:pt>
                <c:pt idx="13">
                  <c:v>2551.67</c:v>
                </c:pt>
                <c:pt idx="14">
                  <c:v>2555.53</c:v>
                </c:pt>
                <c:pt idx="15">
                  <c:v>2477.41</c:v>
                </c:pt>
                <c:pt idx="16">
                  <c:v>2420.17</c:v>
                </c:pt>
                <c:pt idx="17">
                  <c:v>2590.64</c:v>
                </c:pt>
              </c:numCache>
            </c:numRef>
          </c:val>
        </c:ser>
        <c:ser>
          <c:idx val="8"/>
          <c:order val="8"/>
          <c:tx>
            <c:strRef>
              <c:f>'corei7-mountain-data'!$J$1</c:f>
              <c:strCache>
                <c:ptCount val="1"/>
                <c:pt idx="0">
                  <c:v>256K</c:v>
                </c:pt>
              </c:strCache>
            </c:strRef>
          </c:tx>
          <c:spPr>
            <a:solidFill>
              <a:srgbClr val="00009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'corei7-mountain-data'!$J$2:$J$19</c:f>
              <c:numCache>
                <c:formatCode>General</c:formatCode>
                <c:ptCount val="18"/>
                <c:pt idx="0">
                  <c:v>4672.31</c:v>
                </c:pt>
                <c:pt idx="1">
                  <c:v>4645.58</c:v>
                </c:pt>
                <c:pt idx="2">
                  <c:v>4300.1</c:v>
                </c:pt>
                <c:pt idx="3">
                  <c:v>4091.3</c:v>
                </c:pt>
                <c:pt idx="4">
                  <c:v>3890.2</c:v>
                </c:pt>
                <c:pt idx="5">
                  <c:v>3175.38</c:v>
                </c:pt>
                <c:pt idx="6">
                  <c:v>2748.26</c:v>
                </c:pt>
                <c:pt idx="7">
                  <c:v>2351.27</c:v>
                </c:pt>
                <c:pt idx="8">
                  <c:v>2518.38</c:v>
                </c:pt>
                <c:pt idx="9">
                  <c:v>2627.49</c:v>
                </c:pt>
                <c:pt idx="10">
                  <c:v>2644.71</c:v>
                </c:pt>
                <c:pt idx="11">
                  <c:v>2646.45</c:v>
                </c:pt>
                <c:pt idx="12">
                  <c:v>2690.79</c:v>
                </c:pt>
                <c:pt idx="13">
                  <c:v>2715.46</c:v>
                </c:pt>
                <c:pt idx="14">
                  <c:v>2762.7</c:v>
                </c:pt>
                <c:pt idx="15">
                  <c:v>2445.48</c:v>
                </c:pt>
                <c:pt idx="16">
                  <c:v>2440.11</c:v>
                </c:pt>
                <c:pt idx="17">
                  <c:v>2560.87</c:v>
                </c:pt>
              </c:numCache>
            </c:numRef>
          </c:val>
        </c:ser>
        <c:ser>
          <c:idx val="9"/>
          <c:order val="9"/>
          <c:tx>
            <c:strRef>
              <c:f>'corei7-mountain-data'!$K$1</c:f>
              <c:strCache>
                <c:ptCount val="1"/>
                <c:pt idx="0">
                  <c:v>128K</c:v>
                </c:pt>
              </c:strCache>
            </c:strRef>
          </c:tx>
          <c:spPr>
            <a:solidFill>
              <a:srgbClr val="F20884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'corei7-mountain-data'!$K$2:$K$19</c:f>
              <c:numCache>
                <c:formatCode>General</c:formatCode>
                <c:ptCount val="18"/>
                <c:pt idx="0">
                  <c:v>4669.89</c:v>
                </c:pt>
                <c:pt idx="1">
                  <c:v>4661.44</c:v>
                </c:pt>
                <c:pt idx="2">
                  <c:v>4661.75</c:v>
                </c:pt>
                <c:pt idx="3">
                  <c:v>4570.55</c:v>
                </c:pt>
                <c:pt idx="4">
                  <c:v>4453.42</c:v>
                </c:pt>
                <c:pt idx="5">
                  <c:v>4070.1</c:v>
                </c:pt>
                <c:pt idx="6">
                  <c:v>3626.17</c:v>
                </c:pt>
                <c:pt idx="7">
                  <c:v>2349.05</c:v>
                </c:pt>
                <c:pt idx="8">
                  <c:v>3332.47</c:v>
                </c:pt>
                <c:pt idx="9">
                  <c:v>3318.78</c:v>
                </c:pt>
                <c:pt idx="10">
                  <c:v>3328.21</c:v>
                </c:pt>
                <c:pt idx="11">
                  <c:v>3312.1</c:v>
                </c:pt>
                <c:pt idx="12">
                  <c:v>3351.75</c:v>
                </c:pt>
                <c:pt idx="13">
                  <c:v>3197.56</c:v>
                </c:pt>
                <c:pt idx="14">
                  <c:v>3342.59</c:v>
                </c:pt>
                <c:pt idx="15">
                  <c:v>3330.51</c:v>
                </c:pt>
                <c:pt idx="16">
                  <c:v>3335.4</c:v>
                </c:pt>
                <c:pt idx="17">
                  <c:v>3374.9</c:v>
                </c:pt>
              </c:numCache>
            </c:numRef>
          </c:val>
        </c:ser>
        <c:ser>
          <c:idx val="10"/>
          <c:order val="10"/>
          <c:tx>
            <c:strRef>
              <c:f>'corei7-mountain-data'!$L$1</c:f>
              <c:strCache>
                <c:ptCount val="1"/>
                <c:pt idx="0">
                  <c:v>64K</c:v>
                </c:pt>
              </c:strCache>
            </c:strRef>
          </c:tx>
          <c:spPr>
            <a:solidFill>
              <a:srgbClr val="FCF305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'corei7-mountain-data'!$L$2:$L$19</c:f>
              <c:numCache>
                <c:formatCode>General</c:formatCode>
                <c:ptCount val="18"/>
                <c:pt idx="0">
                  <c:v>4664.69</c:v>
                </c:pt>
                <c:pt idx="1">
                  <c:v>4647.96</c:v>
                </c:pt>
                <c:pt idx="2">
                  <c:v>4646.51</c:v>
                </c:pt>
                <c:pt idx="3">
                  <c:v>4575.1</c:v>
                </c:pt>
                <c:pt idx="4">
                  <c:v>4473.68</c:v>
                </c:pt>
                <c:pt idx="5">
                  <c:v>4218.51</c:v>
                </c:pt>
                <c:pt idx="6">
                  <c:v>3642.61</c:v>
                </c:pt>
                <c:pt idx="7">
                  <c:v>3334.78</c:v>
                </c:pt>
                <c:pt idx="8">
                  <c:v>3395.82</c:v>
                </c:pt>
                <c:pt idx="9">
                  <c:v>3398.0</c:v>
                </c:pt>
                <c:pt idx="10">
                  <c:v>3403.08</c:v>
                </c:pt>
                <c:pt idx="11">
                  <c:v>3411.87</c:v>
                </c:pt>
                <c:pt idx="12">
                  <c:v>3395.99</c:v>
                </c:pt>
                <c:pt idx="13">
                  <c:v>3299.01</c:v>
                </c:pt>
                <c:pt idx="14">
                  <c:v>4287.45</c:v>
                </c:pt>
                <c:pt idx="15">
                  <c:v>3416.74</c:v>
                </c:pt>
                <c:pt idx="16">
                  <c:v>3389.13</c:v>
                </c:pt>
                <c:pt idx="17">
                  <c:v>3374.16</c:v>
                </c:pt>
              </c:numCache>
            </c:numRef>
          </c:val>
        </c:ser>
        <c:ser>
          <c:idx val="11"/>
          <c:order val="11"/>
          <c:tx>
            <c:strRef>
              <c:f>'corei7-mountain-data'!$M$1</c:f>
              <c:strCache>
                <c:ptCount val="1"/>
                <c:pt idx="0">
                  <c:v>32K</c:v>
                </c:pt>
              </c:strCache>
            </c:strRef>
          </c:tx>
          <c:spPr>
            <a:solidFill>
              <a:srgbClr val="00ABEA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'corei7-mountain-data'!$M$2:$M$19</c:f>
              <c:numCache>
                <c:formatCode>General</c:formatCode>
                <c:ptCount val="18"/>
                <c:pt idx="0">
                  <c:v>4654.62</c:v>
                </c:pt>
                <c:pt idx="1">
                  <c:v>4624.5</c:v>
                </c:pt>
                <c:pt idx="2">
                  <c:v>4631.69</c:v>
                </c:pt>
                <c:pt idx="3">
                  <c:v>4615.62</c:v>
                </c:pt>
                <c:pt idx="4">
                  <c:v>4600.39</c:v>
                </c:pt>
                <c:pt idx="5">
                  <c:v>4585.6</c:v>
                </c:pt>
                <c:pt idx="6">
                  <c:v>4572.8</c:v>
                </c:pt>
                <c:pt idx="7">
                  <c:v>4809.1</c:v>
                </c:pt>
                <c:pt idx="8">
                  <c:v>4803.13</c:v>
                </c:pt>
                <c:pt idx="9">
                  <c:v>4789.7</c:v>
                </c:pt>
                <c:pt idx="10">
                  <c:v>4790.97</c:v>
                </c:pt>
                <c:pt idx="11">
                  <c:v>4784.65</c:v>
                </c:pt>
                <c:pt idx="12">
                  <c:v>4754.23</c:v>
                </c:pt>
                <c:pt idx="13">
                  <c:v>4768.54</c:v>
                </c:pt>
                <c:pt idx="14">
                  <c:v>4750.25</c:v>
                </c:pt>
                <c:pt idx="15">
                  <c:v>4742.01</c:v>
                </c:pt>
                <c:pt idx="16">
                  <c:v>6545.16</c:v>
                </c:pt>
                <c:pt idx="17">
                  <c:v>6408.41</c:v>
                </c:pt>
              </c:numCache>
            </c:numRef>
          </c:val>
        </c:ser>
        <c:ser>
          <c:idx val="12"/>
          <c:order val="12"/>
          <c:tx>
            <c:strRef>
              <c:f>'corei7-mountain-data'!$N$1</c:f>
              <c:strCache>
                <c:ptCount val="1"/>
                <c:pt idx="0">
                  <c:v>16K</c:v>
                </c:pt>
              </c:strCache>
            </c:strRef>
          </c:tx>
          <c:spPr>
            <a:solidFill>
              <a:srgbClr val="4600A5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'corei7-mountain-data'!$N$2:$N$19</c:f>
              <c:numCache>
                <c:formatCode>General</c:formatCode>
                <c:ptCount val="18"/>
                <c:pt idx="0">
                  <c:v>4635.05</c:v>
                </c:pt>
                <c:pt idx="1">
                  <c:v>4575.14</c:v>
                </c:pt>
                <c:pt idx="2">
                  <c:v>4577.76</c:v>
                </c:pt>
                <c:pt idx="3">
                  <c:v>4797.16</c:v>
                </c:pt>
                <c:pt idx="4">
                  <c:v>4781.06</c:v>
                </c:pt>
                <c:pt idx="5">
                  <c:v>4773.37</c:v>
                </c:pt>
                <c:pt idx="6">
                  <c:v>4756.19</c:v>
                </c:pt>
                <c:pt idx="7">
                  <c:v>4729.65</c:v>
                </c:pt>
                <c:pt idx="8">
                  <c:v>4701.3</c:v>
                </c:pt>
                <c:pt idx="9">
                  <c:v>4716.39</c:v>
                </c:pt>
                <c:pt idx="10">
                  <c:v>4668.13</c:v>
                </c:pt>
                <c:pt idx="11">
                  <c:v>4653.51</c:v>
                </c:pt>
                <c:pt idx="12">
                  <c:v>4678.67</c:v>
                </c:pt>
                <c:pt idx="13">
                  <c:v>4620.23</c:v>
                </c:pt>
                <c:pt idx="14">
                  <c:v>4621.49</c:v>
                </c:pt>
                <c:pt idx="15">
                  <c:v>6529.52</c:v>
                </c:pt>
                <c:pt idx="16">
                  <c:v>6398.15</c:v>
                </c:pt>
                <c:pt idx="17">
                  <c:v>6122.8</c:v>
                </c:pt>
              </c:numCache>
            </c:numRef>
          </c:val>
        </c:ser>
        <c:ser>
          <c:idx val="13"/>
          <c:order val="13"/>
          <c:tx>
            <c:strRef>
              <c:f>'corei7-mountain-data'!$O$1</c:f>
              <c:strCache>
                <c:ptCount val="1"/>
                <c:pt idx="0">
                  <c:v>8K</c:v>
                </c:pt>
              </c:strCache>
            </c:strRef>
          </c:tx>
          <c:spPr>
            <a:solidFill>
              <a:srgbClr val="90000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'corei7-mountain-data'!$O$2:$O$19</c:f>
              <c:numCache>
                <c:formatCode>General</c:formatCode>
                <c:ptCount val="18"/>
                <c:pt idx="0">
                  <c:v>4599.95</c:v>
                </c:pt>
                <c:pt idx="1">
                  <c:v>4702.56</c:v>
                </c:pt>
                <c:pt idx="2">
                  <c:v>4771.36</c:v>
                </c:pt>
                <c:pt idx="3">
                  <c:v>4725.95</c:v>
                </c:pt>
                <c:pt idx="4">
                  <c:v>4709.61</c:v>
                </c:pt>
                <c:pt idx="5">
                  <c:v>4646.91</c:v>
                </c:pt>
                <c:pt idx="6">
                  <c:v>4613.58</c:v>
                </c:pt>
                <c:pt idx="7">
                  <c:v>6534.86</c:v>
                </c:pt>
                <c:pt idx="8">
                  <c:v>6513.84</c:v>
                </c:pt>
                <c:pt idx="9">
                  <c:v>6498.25</c:v>
                </c:pt>
                <c:pt idx="10">
                  <c:v>6479.32</c:v>
                </c:pt>
                <c:pt idx="11">
                  <c:v>6460.77</c:v>
                </c:pt>
                <c:pt idx="12">
                  <c:v>6443.44</c:v>
                </c:pt>
                <c:pt idx="13">
                  <c:v>6427.61</c:v>
                </c:pt>
                <c:pt idx="14">
                  <c:v>6408.2</c:v>
                </c:pt>
                <c:pt idx="15">
                  <c:v>6396.54</c:v>
                </c:pt>
                <c:pt idx="16">
                  <c:v>6118.69</c:v>
                </c:pt>
                <c:pt idx="17">
                  <c:v>5642.81</c:v>
                </c:pt>
              </c:numCache>
            </c:numRef>
          </c:val>
        </c:ser>
        <c:ser>
          <c:idx val="14"/>
          <c:order val="14"/>
          <c:tx>
            <c:strRef>
              <c:f>'corei7-mountain-data'!$P$1</c:f>
              <c:strCache>
                <c:ptCount val="1"/>
                <c:pt idx="0">
                  <c:v>4K</c:v>
                </c:pt>
              </c:strCache>
            </c:strRef>
          </c:tx>
          <c:spPr>
            <a:solidFill>
              <a:srgbClr val="00808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'corei7-mountain-data'!$P$2:$P$19</c:f>
              <c:numCache>
                <c:formatCode>General</c:formatCode>
                <c:ptCount val="18"/>
                <c:pt idx="0">
                  <c:v>4764.2</c:v>
                </c:pt>
                <c:pt idx="1">
                  <c:v>4607.45</c:v>
                </c:pt>
                <c:pt idx="2">
                  <c:v>4617.86</c:v>
                </c:pt>
                <c:pt idx="3">
                  <c:v>6502.49</c:v>
                </c:pt>
                <c:pt idx="4">
                  <c:v>6466.17</c:v>
                </c:pt>
                <c:pt idx="5">
                  <c:v>6432.81</c:v>
                </c:pt>
                <c:pt idx="6">
                  <c:v>6397.26</c:v>
                </c:pt>
                <c:pt idx="7">
                  <c:v>6369.39</c:v>
                </c:pt>
                <c:pt idx="8">
                  <c:v>6328.29</c:v>
                </c:pt>
                <c:pt idx="9">
                  <c:v>6299.45</c:v>
                </c:pt>
                <c:pt idx="10">
                  <c:v>6259.01</c:v>
                </c:pt>
                <c:pt idx="11">
                  <c:v>6225.06</c:v>
                </c:pt>
                <c:pt idx="12">
                  <c:v>6193.75</c:v>
                </c:pt>
                <c:pt idx="13">
                  <c:v>6159.03</c:v>
                </c:pt>
                <c:pt idx="14">
                  <c:v>6127.24</c:v>
                </c:pt>
                <c:pt idx="15">
                  <c:v>6097.52</c:v>
                </c:pt>
                <c:pt idx="16">
                  <c:v>5623.45</c:v>
                </c:pt>
                <c:pt idx="17">
                  <c:v>4861.38</c:v>
                </c:pt>
              </c:numCache>
            </c:numRef>
          </c:val>
        </c:ser>
        <c:ser>
          <c:idx val="15"/>
          <c:order val="15"/>
          <c:tx>
            <c:strRef>
              <c:f>'corei7-mountain-data'!$Q$1</c:f>
              <c:strCache>
                <c:ptCount val="1"/>
                <c:pt idx="0">
                  <c:v>2K</c:v>
                </c:pt>
              </c:strCache>
            </c:strRef>
          </c:tx>
          <c:spPr>
            <a:solidFill>
              <a:srgbClr val="0000D4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'corei7-mountain-data'!$Q$2:$Q$19</c:f>
              <c:numCache>
                <c:formatCode>General</c:formatCode>
                <c:ptCount val="18"/>
                <c:pt idx="0">
                  <c:v>4754.15</c:v>
                </c:pt>
                <c:pt idx="1">
                  <c:v>6086.11</c:v>
                </c:pt>
                <c:pt idx="2">
                  <c:v>6301.73</c:v>
                </c:pt>
                <c:pt idx="3">
                  <c:v>6261.46</c:v>
                </c:pt>
                <c:pt idx="4">
                  <c:v>6188.41</c:v>
                </c:pt>
                <c:pt idx="5">
                  <c:v>6115.06</c:v>
                </c:pt>
                <c:pt idx="6">
                  <c:v>6075.11</c:v>
                </c:pt>
                <c:pt idx="7">
                  <c:v>6013.17</c:v>
                </c:pt>
                <c:pt idx="8">
                  <c:v>5923.29</c:v>
                </c:pt>
                <c:pt idx="9">
                  <c:v>5870.21</c:v>
                </c:pt>
                <c:pt idx="10">
                  <c:v>5803.26</c:v>
                </c:pt>
                <c:pt idx="11">
                  <c:v>5754.86</c:v>
                </c:pt>
                <c:pt idx="12">
                  <c:v>5679.31</c:v>
                </c:pt>
                <c:pt idx="13">
                  <c:v>5629.01</c:v>
                </c:pt>
                <c:pt idx="14">
                  <c:v>5580.53</c:v>
                </c:pt>
                <c:pt idx="15">
                  <c:v>5541.86</c:v>
                </c:pt>
                <c:pt idx="16">
                  <c:v>4799.63</c:v>
                </c:pt>
                <c:pt idx="17">
                  <c:v>4639.2</c:v>
                </c:pt>
              </c:numCache>
            </c:numRef>
          </c:val>
        </c:ser>
        <c:bandFmts/>
        <c:axId val="-2042550472"/>
        <c:axId val="2126541944"/>
        <c:axId val="2126695816"/>
      </c:surface3DChart>
      <c:catAx>
        <c:axId val="-204255047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Stride (x8 bytes)</a:t>
                </a:r>
              </a:p>
            </c:rich>
          </c:tx>
          <c:layout>
            <c:manualLayout>
              <c:xMode val="edge"/>
              <c:yMode val="edge"/>
              <c:x val="0.232766870807816"/>
              <c:y val="0.80311478222085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26541944"/>
        <c:crosses val="autoZero"/>
        <c:auto val="1"/>
        <c:lblAlgn val="ctr"/>
        <c:lblOffset val="100"/>
        <c:tickLblSkip val="2"/>
        <c:tickMarkSkip val="1"/>
        <c:noMultiLvlLbl val="1"/>
      </c:catAx>
      <c:valAx>
        <c:axId val="2126541944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/>
                  <a:t>Read  throughput (MB/</a:t>
                </a:r>
                <a:r>
                  <a:rPr lang="en-US" sz="1600" dirty="0" err="1"/>
                  <a:t>s</a:t>
                </a:r>
                <a:r>
                  <a:rPr lang="en-US" sz="1600" dirty="0"/>
                  <a:t>)</a:t>
                </a:r>
              </a:p>
            </c:rich>
          </c:tx>
          <c:layout>
            <c:manualLayout>
              <c:xMode val="edge"/>
              <c:yMode val="edge"/>
              <c:x val="0.0973025371828521"/>
              <c:y val="0.0677122467534695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-2042550472"/>
        <c:crosses val="autoZero"/>
        <c:crossBetween val="between"/>
      </c:valAx>
      <c:serAx>
        <c:axId val="212669581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 smtClean="0"/>
                  <a:t>Working set size (</a:t>
                </a:r>
                <a:r>
                  <a:rPr lang="en-US" sz="1600" dirty="0"/>
                  <a:t>bytes)</a:t>
                </a:r>
              </a:p>
            </c:rich>
          </c:tx>
          <c:layout>
            <c:manualLayout>
              <c:xMode val="edge"/>
              <c:yMode val="edge"/>
              <c:x val="0.720208340624089"/>
              <c:y val="0.813482064741907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26541944"/>
        <c:crosses val="autoZero"/>
        <c:tickLblSkip val="3"/>
        <c:tickMarkSkip val="1"/>
      </c:ser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100"/>
      <c:rotY val="40"/>
      <c:depthPercent val="100"/>
      <c:rAngAx val="0"/>
      <c:perspective val="30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backWall>
    <c:plotArea>
      <c:layout/>
      <c:surface3DChart>
        <c:wireframe val="0"/>
        <c:ser>
          <c:idx val="0"/>
          <c:order val="0"/>
          <c:tx>
            <c:strRef>
              <c:f>'corei7-mountain-data'!$B$1</c:f>
              <c:strCache>
                <c:ptCount val="1"/>
                <c:pt idx="0">
                  <c:v>64M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'corei7-mountain-data'!$B$2:$B$19</c:f>
              <c:numCache>
                <c:formatCode>General</c:formatCode>
                <c:ptCount val="18"/>
                <c:pt idx="0">
                  <c:v>4029.59</c:v>
                </c:pt>
                <c:pt idx="1">
                  <c:v>2752.75</c:v>
                </c:pt>
                <c:pt idx="2">
                  <c:v>2159.29</c:v>
                </c:pt>
                <c:pt idx="3">
                  <c:v>1710.75</c:v>
                </c:pt>
                <c:pt idx="4">
                  <c:v>1391.48</c:v>
                </c:pt>
                <c:pt idx="5">
                  <c:v>1176.29</c:v>
                </c:pt>
                <c:pt idx="6">
                  <c:v>1015.77</c:v>
                </c:pt>
                <c:pt idx="7">
                  <c:v>890.72</c:v>
                </c:pt>
                <c:pt idx="8">
                  <c:v>845.57</c:v>
                </c:pt>
                <c:pt idx="9">
                  <c:v>805.4599999999994</c:v>
                </c:pt>
                <c:pt idx="10">
                  <c:v>773.78</c:v>
                </c:pt>
                <c:pt idx="11">
                  <c:v>757.9400000000001</c:v>
                </c:pt>
                <c:pt idx="12">
                  <c:v>727.91</c:v>
                </c:pt>
                <c:pt idx="13">
                  <c:v>712.66</c:v>
                </c:pt>
                <c:pt idx="14">
                  <c:v>705.63</c:v>
                </c:pt>
                <c:pt idx="15">
                  <c:v>701.98</c:v>
                </c:pt>
                <c:pt idx="16">
                  <c:v>598.19</c:v>
                </c:pt>
                <c:pt idx="17">
                  <c:v>601.22</c:v>
                </c:pt>
              </c:numCache>
            </c:numRef>
          </c:val>
        </c:ser>
        <c:ser>
          <c:idx val="1"/>
          <c:order val="1"/>
          <c:tx>
            <c:strRef>
              <c:f>'corei7-mountain-data'!$C$1</c:f>
              <c:strCache>
                <c:ptCount val="1"/>
                <c:pt idx="0">
                  <c:v>32M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'corei7-mountain-data'!$C$2:$C$19</c:f>
              <c:numCache>
                <c:formatCode>General</c:formatCode>
                <c:ptCount val="18"/>
                <c:pt idx="0">
                  <c:v>4029.36</c:v>
                </c:pt>
                <c:pt idx="1">
                  <c:v>2752.39</c:v>
                </c:pt>
                <c:pt idx="2">
                  <c:v>2160.62</c:v>
                </c:pt>
                <c:pt idx="3">
                  <c:v>1710.98</c:v>
                </c:pt>
                <c:pt idx="4">
                  <c:v>1391.5</c:v>
                </c:pt>
                <c:pt idx="5">
                  <c:v>1176.54</c:v>
                </c:pt>
                <c:pt idx="6">
                  <c:v>1016.71</c:v>
                </c:pt>
                <c:pt idx="7">
                  <c:v>891.8</c:v>
                </c:pt>
                <c:pt idx="8">
                  <c:v>846.98</c:v>
                </c:pt>
                <c:pt idx="9">
                  <c:v>807.22</c:v>
                </c:pt>
                <c:pt idx="10">
                  <c:v>775.18</c:v>
                </c:pt>
                <c:pt idx="11">
                  <c:v>760.41</c:v>
                </c:pt>
                <c:pt idx="12">
                  <c:v>730.74</c:v>
                </c:pt>
                <c:pt idx="13">
                  <c:v>714.98</c:v>
                </c:pt>
                <c:pt idx="14">
                  <c:v>709.26</c:v>
                </c:pt>
                <c:pt idx="15">
                  <c:v>708.88</c:v>
                </c:pt>
                <c:pt idx="16">
                  <c:v>608.99</c:v>
                </c:pt>
                <c:pt idx="17">
                  <c:v>607.39</c:v>
                </c:pt>
              </c:numCache>
            </c:numRef>
          </c:val>
        </c:ser>
        <c:ser>
          <c:idx val="2"/>
          <c:order val="2"/>
          <c:tx>
            <c:strRef>
              <c:f>'corei7-mountain-data'!$D$1</c:f>
              <c:strCache>
                <c:ptCount val="1"/>
                <c:pt idx="0">
                  <c:v>16M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'corei7-mountain-data'!$D$2:$D$19</c:f>
              <c:numCache>
                <c:formatCode>General</c:formatCode>
                <c:ptCount val="18"/>
                <c:pt idx="0">
                  <c:v>4040.1</c:v>
                </c:pt>
                <c:pt idx="1">
                  <c:v>2788.42</c:v>
                </c:pt>
                <c:pt idx="2">
                  <c:v>2188.92</c:v>
                </c:pt>
                <c:pt idx="3">
                  <c:v>1742.97</c:v>
                </c:pt>
                <c:pt idx="4">
                  <c:v>1421.69</c:v>
                </c:pt>
                <c:pt idx="5">
                  <c:v>1201.31</c:v>
                </c:pt>
                <c:pt idx="6">
                  <c:v>1038.37</c:v>
                </c:pt>
                <c:pt idx="7">
                  <c:v>911.7</c:v>
                </c:pt>
                <c:pt idx="8">
                  <c:v>870.39</c:v>
                </c:pt>
                <c:pt idx="9">
                  <c:v>835.3099999999994</c:v>
                </c:pt>
                <c:pt idx="10">
                  <c:v>809.25</c:v>
                </c:pt>
                <c:pt idx="11">
                  <c:v>798.05</c:v>
                </c:pt>
                <c:pt idx="12">
                  <c:v>780.28</c:v>
                </c:pt>
                <c:pt idx="13">
                  <c:v>778.37</c:v>
                </c:pt>
                <c:pt idx="14">
                  <c:v>787.2</c:v>
                </c:pt>
                <c:pt idx="15">
                  <c:v>744.13</c:v>
                </c:pt>
                <c:pt idx="16">
                  <c:v>633.53</c:v>
                </c:pt>
                <c:pt idx="17">
                  <c:v>608.8599999999988</c:v>
                </c:pt>
              </c:numCache>
            </c:numRef>
          </c:val>
        </c:ser>
        <c:ser>
          <c:idx val="3"/>
          <c:order val="3"/>
          <c:tx>
            <c:strRef>
              <c:f>'corei7-mountain-data'!$E$1</c:f>
              <c:strCache>
                <c:ptCount val="1"/>
                <c:pt idx="0">
                  <c:v>8M</c:v>
                </c:pt>
              </c:strCache>
            </c:strRef>
          </c:tx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'corei7-mountain-data'!$E$2:$E$19</c:f>
              <c:numCache>
                <c:formatCode>General</c:formatCode>
                <c:ptCount val="18"/>
                <c:pt idx="0">
                  <c:v>4374.01</c:v>
                </c:pt>
                <c:pt idx="1">
                  <c:v>3610.74</c:v>
                </c:pt>
                <c:pt idx="2">
                  <c:v>3002.03</c:v>
                </c:pt>
                <c:pt idx="3">
                  <c:v>2492.39</c:v>
                </c:pt>
                <c:pt idx="4">
                  <c:v>2131.04</c:v>
                </c:pt>
                <c:pt idx="5">
                  <c:v>1821.71</c:v>
                </c:pt>
                <c:pt idx="6">
                  <c:v>1564.14</c:v>
                </c:pt>
                <c:pt idx="7">
                  <c:v>1414.18</c:v>
                </c:pt>
                <c:pt idx="8">
                  <c:v>1404.78</c:v>
                </c:pt>
                <c:pt idx="9">
                  <c:v>1408.59</c:v>
                </c:pt>
                <c:pt idx="10">
                  <c:v>1423.67</c:v>
                </c:pt>
                <c:pt idx="11">
                  <c:v>1456.86</c:v>
                </c:pt>
                <c:pt idx="12">
                  <c:v>1499.61</c:v>
                </c:pt>
                <c:pt idx="13">
                  <c:v>1600.13</c:v>
                </c:pt>
                <c:pt idx="14">
                  <c:v>1667.47</c:v>
                </c:pt>
                <c:pt idx="15">
                  <c:v>1231.7</c:v>
                </c:pt>
                <c:pt idx="16">
                  <c:v>1078.97</c:v>
                </c:pt>
                <c:pt idx="17">
                  <c:v>1026.03</c:v>
                </c:pt>
              </c:numCache>
            </c:numRef>
          </c:val>
        </c:ser>
        <c:ser>
          <c:idx val="4"/>
          <c:order val="4"/>
          <c:tx>
            <c:strRef>
              <c:f>'corei7-mountain-data'!$F$1</c:f>
              <c:strCache>
                <c:ptCount val="1"/>
                <c:pt idx="0">
                  <c:v>4M</c:v>
                </c:pt>
              </c:strCache>
            </c:strRef>
          </c:tx>
          <c:spPr>
            <a:solidFill>
              <a:srgbClr val="660066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'corei7-mountain-data'!$F$2:$F$19</c:f>
              <c:numCache>
                <c:formatCode>General</c:formatCode>
                <c:ptCount val="18"/>
                <c:pt idx="0">
                  <c:v>4642.47</c:v>
                </c:pt>
                <c:pt idx="1">
                  <c:v>4583.8</c:v>
                </c:pt>
                <c:pt idx="2">
                  <c:v>4074.93</c:v>
                </c:pt>
                <c:pt idx="3">
                  <c:v>3557.51</c:v>
                </c:pt>
                <c:pt idx="4">
                  <c:v>3337.59</c:v>
                </c:pt>
                <c:pt idx="5">
                  <c:v>2898.78</c:v>
                </c:pt>
                <c:pt idx="6">
                  <c:v>2535.22</c:v>
                </c:pt>
                <c:pt idx="7">
                  <c:v>2248.83</c:v>
                </c:pt>
                <c:pt idx="8">
                  <c:v>2227.41</c:v>
                </c:pt>
                <c:pt idx="9">
                  <c:v>2203.98</c:v>
                </c:pt>
                <c:pt idx="10">
                  <c:v>2187.29</c:v>
                </c:pt>
                <c:pt idx="11">
                  <c:v>2164.18</c:v>
                </c:pt>
                <c:pt idx="12">
                  <c:v>2156.96</c:v>
                </c:pt>
                <c:pt idx="13">
                  <c:v>2148.52</c:v>
                </c:pt>
                <c:pt idx="14">
                  <c:v>2146.83</c:v>
                </c:pt>
                <c:pt idx="15">
                  <c:v>2131.36</c:v>
                </c:pt>
                <c:pt idx="16">
                  <c:v>2038.29</c:v>
                </c:pt>
                <c:pt idx="17">
                  <c:v>2060.87</c:v>
                </c:pt>
              </c:numCache>
            </c:numRef>
          </c:val>
        </c:ser>
        <c:ser>
          <c:idx val="5"/>
          <c:order val="5"/>
          <c:tx>
            <c:strRef>
              <c:f>'corei7-mountain-data'!$G$1</c:f>
              <c:strCache>
                <c:ptCount val="1"/>
                <c:pt idx="0">
                  <c:v>2M</c:v>
                </c:pt>
              </c:strCache>
            </c:strRef>
          </c:tx>
          <c:spPr>
            <a:solidFill>
              <a:srgbClr val="FF808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'corei7-mountain-data'!$G$2:$G$19</c:f>
              <c:numCache>
                <c:formatCode>General</c:formatCode>
                <c:ptCount val="18"/>
                <c:pt idx="0">
                  <c:v>4674.06</c:v>
                </c:pt>
                <c:pt idx="1">
                  <c:v>4659.06</c:v>
                </c:pt>
                <c:pt idx="2">
                  <c:v>4153.1</c:v>
                </c:pt>
                <c:pt idx="3">
                  <c:v>4016.4</c:v>
                </c:pt>
                <c:pt idx="4">
                  <c:v>3540.78</c:v>
                </c:pt>
                <c:pt idx="5">
                  <c:v>3027.05</c:v>
                </c:pt>
                <c:pt idx="6">
                  <c:v>2625.06</c:v>
                </c:pt>
                <c:pt idx="7">
                  <c:v>2321.73</c:v>
                </c:pt>
                <c:pt idx="8">
                  <c:v>2306.4</c:v>
                </c:pt>
                <c:pt idx="9">
                  <c:v>2292.86</c:v>
                </c:pt>
                <c:pt idx="10">
                  <c:v>2282.38</c:v>
                </c:pt>
                <c:pt idx="11">
                  <c:v>2270.35</c:v>
                </c:pt>
                <c:pt idx="12">
                  <c:v>2264.14</c:v>
                </c:pt>
                <c:pt idx="13">
                  <c:v>2259.8</c:v>
                </c:pt>
                <c:pt idx="14">
                  <c:v>2260.46</c:v>
                </c:pt>
                <c:pt idx="15">
                  <c:v>2261.54</c:v>
                </c:pt>
                <c:pt idx="16">
                  <c:v>2224.92</c:v>
                </c:pt>
                <c:pt idx="17">
                  <c:v>2431.58</c:v>
                </c:pt>
              </c:numCache>
            </c:numRef>
          </c:val>
        </c:ser>
        <c:ser>
          <c:idx val="6"/>
          <c:order val="6"/>
          <c:tx>
            <c:strRef>
              <c:f>'corei7-mountain-data'!$H$1</c:f>
              <c:strCache>
                <c:ptCount val="1"/>
                <c:pt idx="0">
                  <c:v>1M</c:v>
                </c:pt>
              </c:strCache>
            </c:strRef>
          </c:tx>
          <c:spPr>
            <a:solidFill>
              <a:srgbClr val="0066CC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'corei7-mountain-data'!$H$2:$H$19</c:f>
              <c:numCache>
                <c:formatCode>General</c:formatCode>
                <c:ptCount val="18"/>
                <c:pt idx="0">
                  <c:v>4673.77</c:v>
                </c:pt>
                <c:pt idx="1">
                  <c:v>4656.98</c:v>
                </c:pt>
                <c:pt idx="2">
                  <c:v>4156.32</c:v>
                </c:pt>
                <c:pt idx="3">
                  <c:v>4012.65</c:v>
                </c:pt>
                <c:pt idx="4">
                  <c:v>3535.85</c:v>
                </c:pt>
                <c:pt idx="5">
                  <c:v>3021.82</c:v>
                </c:pt>
                <c:pt idx="6">
                  <c:v>2623.08</c:v>
                </c:pt>
                <c:pt idx="7">
                  <c:v>2318.19</c:v>
                </c:pt>
                <c:pt idx="8">
                  <c:v>2303.72</c:v>
                </c:pt>
                <c:pt idx="9">
                  <c:v>2291.55</c:v>
                </c:pt>
                <c:pt idx="10">
                  <c:v>2280.42</c:v>
                </c:pt>
                <c:pt idx="11">
                  <c:v>2270.24</c:v>
                </c:pt>
                <c:pt idx="12">
                  <c:v>2264.82</c:v>
                </c:pt>
                <c:pt idx="13">
                  <c:v>2261.86</c:v>
                </c:pt>
                <c:pt idx="14">
                  <c:v>2261.31</c:v>
                </c:pt>
                <c:pt idx="15">
                  <c:v>2271.41</c:v>
                </c:pt>
                <c:pt idx="16">
                  <c:v>2237.27</c:v>
                </c:pt>
                <c:pt idx="17">
                  <c:v>2432.74</c:v>
                </c:pt>
              </c:numCache>
            </c:numRef>
          </c:val>
        </c:ser>
        <c:ser>
          <c:idx val="7"/>
          <c:order val="7"/>
          <c:tx>
            <c:strRef>
              <c:f>'corei7-mountain-data'!$I$1</c:f>
              <c:strCache>
                <c:ptCount val="1"/>
                <c:pt idx="0">
                  <c:v>512K</c:v>
                </c:pt>
              </c:strCache>
            </c:strRef>
          </c:tx>
          <c:spPr>
            <a:solidFill>
              <a:srgbClr val="CCCC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'corei7-mountain-data'!$I$2:$I$19</c:f>
              <c:numCache>
                <c:formatCode>General</c:formatCode>
                <c:ptCount val="18"/>
                <c:pt idx="0">
                  <c:v>4673.0</c:v>
                </c:pt>
                <c:pt idx="1">
                  <c:v>4658.05</c:v>
                </c:pt>
                <c:pt idx="2">
                  <c:v>4267.3</c:v>
                </c:pt>
                <c:pt idx="3">
                  <c:v>4052.55</c:v>
                </c:pt>
                <c:pt idx="4">
                  <c:v>3730.88</c:v>
                </c:pt>
                <c:pt idx="5">
                  <c:v>3236.67</c:v>
                </c:pt>
                <c:pt idx="6">
                  <c:v>2839.93</c:v>
                </c:pt>
                <c:pt idx="7">
                  <c:v>2527.15</c:v>
                </c:pt>
                <c:pt idx="8">
                  <c:v>2513.25</c:v>
                </c:pt>
                <c:pt idx="9">
                  <c:v>2503.12</c:v>
                </c:pt>
                <c:pt idx="10">
                  <c:v>2494.19</c:v>
                </c:pt>
                <c:pt idx="11">
                  <c:v>2517.44</c:v>
                </c:pt>
                <c:pt idx="12">
                  <c:v>2523.1</c:v>
                </c:pt>
                <c:pt idx="13">
                  <c:v>2551.67</c:v>
                </c:pt>
                <c:pt idx="14">
                  <c:v>2555.53</c:v>
                </c:pt>
                <c:pt idx="15">
                  <c:v>2477.41</c:v>
                </c:pt>
                <c:pt idx="16">
                  <c:v>2420.17</c:v>
                </c:pt>
                <c:pt idx="17">
                  <c:v>2590.64</c:v>
                </c:pt>
              </c:numCache>
            </c:numRef>
          </c:val>
        </c:ser>
        <c:ser>
          <c:idx val="8"/>
          <c:order val="8"/>
          <c:tx>
            <c:strRef>
              <c:f>'corei7-mountain-data'!$J$1</c:f>
              <c:strCache>
                <c:ptCount val="1"/>
                <c:pt idx="0">
                  <c:v>256K</c:v>
                </c:pt>
              </c:strCache>
            </c:strRef>
          </c:tx>
          <c:spPr>
            <a:solidFill>
              <a:srgbClr val="00009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'corei7-mountain-data'!$J$2:$J$19</c:f>
              <c:numCache>
                <c:formatCode>General</c:formatCode>
                <c:ptCount val="18"/>
                <c:pt idx="0">
                  <c:v>4672.31</c:v>
                </c:pt>
                <c:pt idx="1">
                  <c:v>4645.58</c:v>
                </c:pt>
                <c:pt idx="2">
                  <c:v>4300.1</c:v>
                </c:pt>
                <c:pt idx="3">
                  <c:v>4091.3</c:v>
                </c:pt>
                <c:pt idx="4">
                  <c:v>3890.2</c:v>
                </c:pt>
                <c:pt idx="5">
                  <c:v>3175.38</c:v>
                </c:pt>
                <c:pt idx="6">
                  <c:v>2748.26</c:v>
                </c:pt>
                <c:pt idx="7">
                  <c:v>2351.27</c:v>
                </c:pt>
                <c:pt idx="8">
                  <c:v>2518.38</c:v>
                </c:pt>
                <c:pt idx="9">
                  <c:v>2627.49</c:v>
                </c:pt>
                <c:pt idx="10">
                  <c:v>2644.71</c:v>
                </c:pt>
                <c:pt idx="11">
                  <c:v>2646.45</c:v>
                </c:pt>
                <c:pt idx="12">
                  <c:v>2690.79</c:v>
                </c:pt>
                <c:pt idx="13">
                  <c:v>2715.46</c:v>
                </c:pt>
                <c:pt idx="14">
                  <c:v>2762.7</c:v>
                </c:pt>
                <c:pt idx="15">
                  <c:v>2445.48</c:v>
                </c:pt>
                <c:pt idx="16">
                  <c:v>2440.11</c:v>
                </c:pt>
                <c:pt idx="17">
                  <c:v>2560.87</c:v>
                </c:pt>
              </c:numCache>
            </c:numRef>
          </c:val>
        </c:ser>
        <c:ser>
          <c:idx val="9"/>
          <c:order val="9"/>
          <c:tx>
            <c:strRef>
              <c:f>'corei7-mountain-data'!$K$1</c:f>
              <c:strCache>
                <c:ptCount val="1"/>
                <c:pt idx="0">
                  <c:v>128K</c:v>
                </c:pt>
              </c:strCache>
            </c:strRef>
          </c:tx>
          <c:spPr>
            <a:solidFill>
              <a:srgbClr val="F20884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'corei7-mountain-data'!$K$2:$K$19</c:f>
              <c:numCache>
                <c:formatCode>General</c:formatCode>
                <c:ptCount val="18"/>
                <c:pt idx="0">
                  <c:v>4669.89</c:v>
                </c:pt>
                <c:pt idx="1">
                  <c:v>4661.44</c:v>
                </c:pt>
                <c:pt idx="2">
                  <c:v>4661.75</c:v>
                </c:pt>
                <c:pt idx="3">
                  <c:v>4570.55</c:v>
                </c:pt>
                <c:pt idx="4">
                  <c:v>4453.42</c:v>
                </c:pt>
                <c:pt idx="5">
                  <c:v>4070.1</c:v>
                </c:pt>
                <c:pt idx="6">
                  <c:v>3626.17</c:v>
                </c:pt>
                <c:pt idx="7">
                  <c:v>2349.05</c:v>
                </c:pt>
                <c:pt idx="8">
                  <c:v>3332.47</c:v>
                </c:pt>
                <c:pt idx="9">
                  <c:v>3318.78</c:v>
                </c:pt>
                <c:pt idx="10">
                  <c:v>3328.21</c:v>
                </c:pt>
                <c:pt idx="11">
                  <c:v>3312.1</c:v>
                </c:pt>
                <c:pt idx="12">
                  <c:v>3351.75</c:v>
                </c:pt>
                <c:pt idx="13">
                  <c:v>3197.56</c:v>
                </c:pt>
                <c:pt idx="14">
                  <c:v>3342.59</c:v>
                </c:pt>
                <c:pt idx="15">
                  <c:v>3330.51</c:v>
                </c:pt>
                <c:pt idx="16">
                  <c:v>3335.4</c:v>
                </c:pt>
                <c:pt idx="17">
                  <c:v>3374.9</c:v>
                </c:pt>
              </c:numCache>
            </c:numRef>
          </c:val>
        </c:ser>
        <c:ser>
          <c:idx val="10"/>
          <c:order val="10"/>
          <c:tx>
            <c:strRef>
              <c:f>'corei7-mountain-data'!$L$1</c:f>
              <c:strCache>
                <c:ptCount val="1"/>
                <c:pt idx="0">
                  <c:v>64K</c:v>
                </c:pt>
              </c:strCache>
            </c:strRef>
          </c:tx>
          <c:spPr>
            <a:solidFill>
              <a:srgbClr val="FCF305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'corei7-mountain-data'!$L$2:$L$19</c:f>
              <c:numCache>
                <c:formatCode>General</c:formatCode>
                <c:ptCount val="18"/>
                <c:pt idx="0">
                  <c:v>4664.69</c:v>
                </c:pt>
                <c:pt idx="1">
                  <c:v>4647.96</c:v>
                </c:pt>
                <c:pt idx="2">
                  <c:v>4646.51</c:v>
                </c:pt>
                <c:pt idx="3">
                  <c:v>4575.1</c:v>
                </c:pt>
                <c:pt idx="4">
                  <c:v>4473.68</c:v>
                </c:pt>
                <c:pt idx="5">
                  <c:v>4218.51</c:v>
                </c:pt>
                <c:pt idx="6">
                  <c:v>3642.61</c:v>
                </c:pt>
                <c:pt idx="7">
                  <c:v>3334.78</c:v>
                </c:pt>
                <c:pt idx="8">
                  <c:v>3395.82</c:v>
                </c:pt>
                <c:pt idx="9">
                  <c:v>3398.0</c:v>
                </c:pt>
                <c:pt idx="10">
                  <c:v>3403.08</c:v>
                </c:pt>
                <c:pt idx="11">
                  <c:v>3411.87</c:v>
                </c:pt>
                <c:pt idx="12">
                  <c:v>3395.99</c:v>
                </c:pt>
                <c:pt idx="13">
                  <c:v>3299.01</c:v>
                </c:pt>
                <c:pt idx="14">
                  <c:v>4287.45</c:v>
                </c:pt>
                <c:pt idx="15">
                  <c:v>3416.74</c:v>
                </c:pt>
                <c:pt idx="16">
                  <c:v>3389.13</c:v>
                </c:pt>
                <c:pt idx="17">
                  <c:v>3374.16</c:v>
                </c:pt>
              </c:numCache>
            </c:numRef>
          </c:val>
        </c:ser>
        <c:ser>
          <c:idx val="11"/>
          <c:order val="11"/>
          <c:tx>
            <c:strRef>
              <c:f>'corei7-mountain-data'!$M$1</c:f>
              <c:strCache>
                <c:ptCount val="1"/>
                <c:pt idx="0">
                  <c:v>32K</c:v>
                </c:pt>
              </c:strCache>
            </c:strRef>
          </c:tx>
          <c:spPr>
            <a:solidFill>
              <a:srgbClr val="00ABEA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'corei7-mountain-data'!$M$2:$M$19</c:f>
              <c:numCache>
                <c:formatCode>General</c:formatCode>
                <c:ptCount val="18"/>
                <c:pt idx="0">
                  <c:v>4654.62</c:v>
                </c:pt>
                <c:pt idx="1">
                  <c:v>4624.5</c:v>
                </c:pt>
                <c:pt idx="2">
                  <c:v>4631.69</c:v>
                </c:pt>
                <c:pt idx="3">
                  <c:v>4615.62</c:v>
                </c:pt>
                <c:pt idx="4">
                  <c:v>4600.39</c:v>
                </c:pt>
                <c:pt idx="5">
                  <c:v>4585.6</c:v>
                </c:pt>
                <c:pt idx="6">
                  <c:v>4572.8</c:v>
                </c:pt>
                <c:pt idx="7">
                  <c:v>4809.1</c:v>
                </c:pt>
                <c:pt idx="8">
                  <c:v>4803.13</c:v>
                </c:pt>
                <c:pt idx="9">
                  <c:v>4789.7</c:v>
                </c:pt>
                <c:pt idx="10">
                  <c:v>4790.97</c:v>
                </c:pt>
                <c:pt idx="11">
                  <c:v>4784.65</c:v>
                </c:pt>
                <c:pt idx="12">
                  <c:v>4754.23</c:v>
                </c:pt>
                <c:pt idx="13">
                  <c:v>4768.54</c:v>
                </c:pt>
                <c:pt idx="14">
                  <c:v>4750.25</c:v>
                </c:pt>
                <c:pt idx="15">
                  <c:v>4742.01</c:v>
                </c:pt>
                <c:pt idx="16">
                  <c:v>6545.16</c:v>
                </c:pt>
                <c:pt idx="17">
                  <c:v>6408.41</c:v>
                </c:pt>
              </c:numCache>
            </c:numRef>
          </c:val>
        </c:ser>
        <c:ser>
          <c:idx val="12"/>
          <c:order val="12"/>
          <c:tx>
            <c:strRef>
              <c:f>'corei7-mountain-data'!$N$1</c:f>
              <c:strCache>
                <c:ptCount val="1"/>
                <c:pt idx="0">
                  <c:v>16K</c:v>
                </c:pt>
              </c:strCache>
            </c:strRef>
          </c:tx>
          <c:spPr>
            <a:solidFill>
              <a:srgbClr val="4600A5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'corei7-mountain-data'!$N$2:$N$19</c:f>
              <c:numCache>
                <c:formatCode>General</c:formatCode>
                <c:ptCount val="18"/>
                <c:pt idx="0">
                  <c:v>4635.05</c:v>
                </c:pt>
                <c:pt idx="1">
                  <c:v>4575.14</c:v>
                </c:pt>
                <c:pt idx="2">
                  <c:v>4577.76</c:v>
                </c:pt>
                <c:pt idx="3">
                  <c:v>4797.16</c:v>
                </c:pt>
                <c:pt idx="4">
                  <c:v>4781.06</c:v>
                </c:pt>
                <c:pt idx="5">
                  <c:v>4773.37</c:v>
                </c:pt>
                <c:pt idx="6">
                  <c:v>4756.19</c:v>
                </c:pt>
                <c:pt idx="7">
                  <c:v>4729.65</c:v>
                </c:pt>
                <c:pt idx="8">
                  <c:v>4701.3</c:v>
                </c:pt>
                <c:pt idx="9">
                  <c:v>4716.39</c:v>
                </c:pt>
                <c:pt idx="10">
                  <c:v>4668.13</c:v>
                </c:pt>
                <c:pt idx="11">
                  <c:v>4653.51</c:v>
                </c:pt>
                <c:pt idx="12">
                  <c:v>4678.67</c:v>
                </c:pt>
                <c:pt idx="13">
                  <c:v>4620.23</c:v>
                </c:pt>
                <c:pt idx="14">
                  <c:v>4621.49</c:v>
                </c:pt>
                <c:pt idx="15">
                  <c:v>6529.52</c:v>
                </c:pt>
                <c:pt idx="16">
                  <c:v>6398.15</c:v>
                </c:pt>
                <c:pt idx="17">
                  <c:v>6122.8</c:v>
                </c:pt>
              </c:numCache>
            </c:numRef>
          </c:val>
        </c:ser>
        <c:ser>
          <c:idx val="13"/>
          <c:order val="13"/>
          <c:tx>
            <c:strRef>
              <c:f>'corei7-mountain-data'!$O$1</c:f>
              <c:strCache>
                <c:ptCount val="1"/>
                <c:pt idx="0">
                  <c:v>8K</c:v>
                </c:pt>
              </c:strCache>
            </c:strRef>
          </c:tx>
          <c:spPr>
            <a:solidFill>
              <a:srgbClr val="90000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'corei7-mountain-data'!$O$2:$O$19</c:f>
              <c:numCache>
                <c:formatCode>General</c:formatCode>
                <c:ptCount val="18"/>
                <c:pt idx="0">
                  <c:v>4599.95</c:v>
                </c:pt>
                <c:pt idx="1">
                  <c:v>4702.56</c:v>
                </c:pt>
                <c:pt idx="2">
                  <c:v>4771.36</c:v>
                </c:pt>
                <c:pt idx="3">
                  <c:v>4725.95</c:v>
                </c:pt>
                <c:pt idx="4">
                  <c:v>4709.61</c:v>
                </c:pt>
                <c:pt idx="5">
                  <c:v>4646.91</c:v>
                </c:pt>
                <c:pt idx="6">
                  <c:v>4613.58</c:v>
                </c:pt>
                <c:pt idx="7">
                  <c:v>6534.86</c:v>
                </c:pt>
                <c:pt idx="8">
                  <c:v>6513.84</c:v>
                </c:pt>
                <c:pt idx="9">
                  <c:v>6498.25</c:v>
                </c:pt>
                <c:pt idx="10">
                  <c:v>6479.32</c:v>
                </c:pt>
                <c:pt idx="11">
                  <c:v>6460.77</c:v>
                </c:pt>
                <c:pt idx="12">
                  <c:v>6443.44</c:v>
                </c:pt>
                <c:pt idx="13">
                  <c:v>6427.61</c:v>
                </c:pt>
                <c:pt idx="14">
                  <c:v>6408.2</c:v>
                </c:pt>
                <c:pt idx="15">
                  <c:v>6396.54</c:v>
                </c:pt>
                <c:pt idx="16">
                  <c:v>6118.69</c:v>
                </c:pt>
                <c:pt idx="17">
                  <c:v>5642.81</c:v>
                </c:pt>
              </c:numCache>
            </c:numRef>
          </c:val>
        </c:ser>
        <c:ser>
          <c:idx val="14"/>
          <c:order val="14"/>
          <c:tx>
            <c:strRef>
              <c:f>'corei7-mountain-data'!$P$1</c:f>
              <c:strCache>
                <c:ptCount val="1"/>
                <c:pt idx="0">
                  <c:v>4K</c:v>
                </c:pt>
              </c:strCache>
            </c:strRef>
          </c:tx>
          <c:spPr>
            <a:solidFill>
              <a:srgbClr val="00808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'corei7-mountain-data'!$P$2:$P$19</c:f>
              <c:numCache>
                <c:formatCode>General</c:formatCode>
                <c:ptCount val="18"/>
                <c:pt idx="0">
                  <c:v>4764.2</c:v>
                </c:pt>
                <c:pt idx="1">
                  <c:v>4607.45</c:v>
                </c:pt>
                <c:pt idx="2">
                  <c:v>4617.86</c:v>
                </c:pt>
                <c:pt idx="3">
                  <c:v>6502.49</c:v>
                </c:pt>
                <c:pt idx="4">
                  <c:v>6466.17</c:v>
                </c:pt>
                <c:pt idx="5">
                  <c:v>6432.81</c:v>
                </c:pt>
                <c:pt idx="6">
                  <c:v>6397.26</c:v>
                </c:pt>
                <c:pt idx="7">
                  <c:v>6369.39</c:v>
                </c:pt>
                <c:pt idx="8">
                  <c:v>6328.29</c:v>
                </c:pt>
                <c:pt idx="9">
                  <c:v>6299.45</c:v>
                </c:pt>
                <c:pt idx="10">
                  <c:v>6259.01</c:v>
                </c:pt>
                <c:pt idx="11">
                  <c:v>6225.06</c:v>
                </c:pt>
                <c:pt idx="12">
                  <c:v>6193.75</c:v>
                </c:pt>
                <c:pt idx="13">
                  <c:v>6159.03</c:v>
                </c:pt>
                <c:pt idx="14">
                  <c:v>6127.24</c:v>
                </c:pt>
                <c:pt idx="15">
                  <c:v>6097.52</c:v>
                </c:pt>
                <c:pt idx="16">
                  <c:v>5623.45</c:v>
                </c:pt>
                <c:pt idx="17">
                  <c:v>4861.38</c:v>
                </c:pt>
              </c:numCache>
            </c:numRef>
          </c:val>
        </c:ser>
        <c:ser>
          <c:idx val="15"/>
          <c:order val="15"/>
          <c:tx>
            <c:strRef>
              <c:f>'corei7-mountain-data'!$Q$1</c:f>
              <c:strCache>
                <c:ptCount val="1"/>
                <c:pt idx="0">
                  <c:v>2K</c:v>
                </c:pt>
              </c:strCache>
            </c:strRef>
          </c:tx>
          <c:spPr>
            <a:solidFill>
              <a:srgbClr val="0000D4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'corei7-mountain-data'!$Q$2:$Q$19</c:f>
              <c:numCache>
                <c:formatCode>General</c:formatCode>
                <c:ptCount val="18"/>
                <c:pt idx="0">
                  <c:v>4754.15</c:v>
                </c:pt>
                <c:pt idx="1">
                  <c:v>6086.11</c:v>
                </c:pt>
                <c:pt idx="2">
                  <c:v>6301.73</c:v>
                </c:pt>
                <c:pt idx="3">
                  <c:v>6261.46</c:v>
                </c:pt>
                <c:pt idx="4">
                  <c:v>6188.41</c:v>
                </c:pt>
                <c:pt idx="5">
                  <c:v>6115.06</c:v>
                </c:pt>
                <c:pt idx="6">
                  <c:v>6075.11</c:v>
                </c:pt>
                <c:pt idx="7">
                  <c:v>6013.17</c:v>
                </c:pt>
                <c:pt idx="8">
                  <c:v>5923.29</c:v>
                </c:pt>
                <c:pt idx="9">
                  <c:v>5870.21</c:v>
                </c:pt>
                <c:pt idx="10">
                  <c:v>5803.26</c:v>
                </c:pt>
                <c:pt idx="11">
                  <c:v>5754.86</c:v>
                </c:pt>
                <c:pt idx="12">
                  <c:v>5679.31</c:v>
                </c:pt>
                <c:pt idx="13">
                  <c:v>5629.01</c:v>
                </c:pt>
                <c:pt idx="14">
                  <c:v>5580.53</c:v>
                </c:pt>
                <c:pt idx="15">
                  <c:v>5541.86</c:v>
                </c:pt>
                <c:pt idx="16">
                  <c:v>4799.63</c:v>
                </c:pt>
                <c:pt idx="17">
                  <c:v>4639.2</c:v>
                </c:pt>
              </c:numCache>
            </c:numRef>
          </c:val>
        </c:ser>
        <c:bandFmts/>
        <c:axId val="-2063498264"/>
        <c:axId val="-2063445496"/>
        <c:axId val="-2063435320"/>
      </c:surface3DChart>
      <c:catAx>
        <c:axId val="-206349826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Stride (x8 bytes)</a:t>
                </a:r>
              </a:p>
            </c:rich>
          </c:tx>
          <c:layout>
            <c:manualLayout>
              <c:xMode val="edge"/>
              <c:yMode val="edge"/>
              <c:x val="0.232766870807816"/>
              <c:y val="0.80311478222085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-2063445496"/>
        <c:crosses val="autoZero"/>
        <c:auto val="1"/>
        <c:lblAlgn val="ctr"/>
        <c:lblOffset val="100"/>
        <c:tickLblSkip val="2"/>
        <c:tickMarkSkip val="1"/>
        <c:noMultiLvlLbl val="1"/>
      </c:catAx>
      <c:valAx>
        <c:axId val="-2063445496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/>
                  <a:t>Read  throughput (MB/</a:t>
                </a:r>
                <a:r>
                  <a:rPr lang="en-US" sz="1600" dirty="0" err="1"/>
                  <a:t>s</a:t>
                </a:r>
                <a:r>
                  <a:rPr lang="en-US" sz="1600" dirty="0"/>
                  <a:t>)</a:t>
                </a:r>
              </a:p>
            </c:rich>
          </c:tx>
          <c:layout>
            <c:manualLayout>
              <c:xMode val="edge"/>
              <c:yMode val="edge"/>
              <c:x val="0.0973025371828521"/>
              <c:y val="0.0677122467534695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-2063498264"/>
        <c:crosses val="autoZero"/>
        <c:crossBetween val="between"/>
      </c:valAx>
      <c:serAx>
        <c:axId val="-206343532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 smtClean="0"/>
                  <a:t>Working set size (</a:t>
                </a:r>
                <a:r>
                  <a:rPr lang="en-US" sz="1600" dirty="0"/>
                  <a:t>bytes)</a:t>
                </a:r>
              </a:p>
            </c:rich>
          </c:tx>
          <c:layout>
            <c:manualLayout>
              <c:xMode val="edge"/>
              <c:yMode val="edge"/>
              <c:x val="0.720208340624089"/>
              <c:y val="0.813482064741907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-2063445496"/>
        <c:crosses val="autoZero"/>
        <c:tickLblSkip val="3"/>
        <c:tickMarkSkip val="1"/>
      </c:ser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100"/>
      <c:rotY val="40"/>
      <c:depthPercent val="100"/>
      <c:rAngAx val="0"/>
      <c:perspective val="30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backWall>
    <c:plotArea>
      <c:layout/>
      <c:surface3DChart>
        <c:wireframe val="0"/>
        <c:ser>
          <c:idx val="0"/>
          <c:order val="0"/>
          <c:tx>
            <c:strRef>
              <c:f>'corei7-mountain-data'!$B$1</c:f>
              <c:strCache>
                <c:ptCount val="1"/>
                <c:pt idx="0">
                  <c:v>64M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'corei7-mountain-data'!$B$2:$B$19</c:f>
              <c:numCache>
                <c:formatCode>General</c:formatCode>
                <c:ptCount val="18"/>
                <c:pt idx="0">
                  <c:v>4029.59</c:v>
                </c:pt>
                <c:pt idx="1">
                  <c:v>2752.75</c:v>
                </c:pt>
                <c:pt idx="2">
                  <c:v>2159.29</c:v>
                </c:pt>
                <c:pt idx="3">
                  <c:v>1710.75</c:v>
                </c:pt>
                <c:pt idx="4">
                  <c:v>1391.48</c:v>
                </c:pt>
                <c:pt idx="5">
                  <c:v>1176.29</c:v>
                </c:pt>
                <c:pt idx="6">
                  <c:v>1015.77</c:v>
                </c:pt>
                <c:pt idx="7">
                  <c:v>890.72</c:v>
                </c:pt>
                <c:pt idx="8">
                  <c:v>845.57</c:v>
                </c:pt>
                <c:pt idx="9">
                  <c:v>805.4599999999994</c:v>
                </c:pt>
                <c:pt idx="10">
                  <c:v>773.78</c:v>
                </c:pt>
                <c:pt idx="11">
                  <c:v>757.9400000000001</c:v>
                </c:pt>
                <c:pt idx="12">
                  <c:v>727.91</c:v>
                </c:pt>
                <c:pt idx="13">
                  <c:v>712.66</c:v>
                </c:pt>
                <c:pt idx="14">
                  <c:v>705.63</c:v>
                </c:pt>
                <c:pt idx="15">
                  <c:v>701.98</c:v>
                </c:pt>
                <c:pt idx="16">
                  <c:v>598.19</c:v>
                </c:pt>
                <c:pt idx="17">
                  <c:v>601.22</c:v>
                </c:pt>
              </c:numCache>
            </c:numRef>
          </c:val>
        </c:ser>
        <c:ser>
          <c:idx val="1"/>
          <c:order val="1"/>
          <c:tx>
            <c:strRef>
              <c:f>'corei7-mountain-data'!$C$1</c:f>
              <c:strCache>
                <c:ptCount val="1"/>
                <c:pt idx="0">
                  <c:v>32M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'corei7-mountain-data'!$C$2:$C$19</c:f>
              <c:numCache>
                <c:formatCode>General</c:formatCode>
                <c:ptCount val="18"/>
                <c:pt idx="0">
                  <c:v>4029.36</c:v>
                </c:pt>
                <c:pt idx="1">
                  <c:v>2752.39</c:v>
                </c:pt>
                <c:pt idx="2">
                  <c:v>2160.62</c:v>
                </c:pt>
                <c:pt idx="3">
                  <c:v>1710.98</c:v>
                </c:pt>
                <c:pt idx="4">
                  <c:v>1391.5</c:v>
                </c:pt>
                <c:pt idx="5">
                  <c:v>1176.54</c:v>
                </c:pt>
                <c:pt idx="6">
                  <c:v>1016.71</c:v>
                </c:pt>
                <c:pt idx="7">
                  <c:v>891.8</c:v>
                </c:pt>
                <c:pt idx="8">
                  <c:v>846.98</c:v>
                </c:pt>
                <c:pt idx="9">
                  <c:v>807.22</c:v>
                </c:pt>
                <c:pt idx="10">
                  <c:v>775.18</c:v>
                </c:pt>
                <c:pt idx="11">
                  <c:v>760.41</c:v>
                </c:pt>
                <c:pt idx="12">
                  <c:v>730.74</c:v>
                </c:pt>
                <c:pt idx="13">
                  <c:v>714.98</c:v>
                </c:pt>
                <c:pt idx="14">
                  <c:v>709.26</c:v>
                </c:pt>
                <c:pt idx="15">
                  <c:v>708.88</c:v>
                </c:pt>
                <c:pt idx="16">
                  <c:v>608.99</c:v>
                </c:pt>
                <c:pt idx="17">
                  <c:v>607.39</c:v>
                </c:pt>
              </c:numCache>
            </c:numRef>
          </c:val>
        </c:ser>
        <c:ser>
          <c:idx val="2"/>
          <c:order val="2"/>
          <c:tx>
            <c:strRef>
              <c:f>'corei7-mountain-data'!$D$1</c:f>
              <c:strCache>
                <c:ptCount val="1"/>
                <c:pt idx="0">
                  <c:v>16M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'corei7-mountain-data'!$D$2:$D$19</c:f>
              <c:numCache>
                <c:formatCode>General</c:formatCode>
                <c:ptCount val="18"/>
                <c:pt idx="0">
                  <c:v>4040.1</c:v>
                </c:pt>
                <c:pt idx="1">
                  <c:v>2788.42</c:v>
                </c:pt>
                <c:pt idx="2">
                  <c:v>2188.92</c:v>
                </c:pt>
                <c:pt idx="3">
                  <c:v>1742.97</c:v>
                </c:pt>
                <c:pt idx="4">
                  <c:v>1421.69</c:v>
                </c:pt>
                <c:pt idx="5">
                  <c:v>1201.31</c:v>
                </c:pt>
                <c:pt idx="6">
                  <c:v>1038.37</c:v>
                </c:pt>
                <c:pt idx="7">
                  <c:v>911.7</c:v>
                </c:pt>
                <c:pt idx="8">
                  <c:v>870.39</c:v>
                </c:pt>
                <c:pt idx="9">
                  <c:v>835.3099999999994</c:v>
                </c:pt>
                <c:pt idx="10">
                  <c:v>809.25</c:v>
                </c:pt>
                <c:pt idx="11">
                  <c:v>798.05</c:v>
                </c:pt>
                <c:pt idx="12">
                  <c:v>780.28</c:v>
                </c:pt>
                <c:pt idx="13">
                  <c:v>778.37</c:v>
                </c:pt>
                <c:pt idx="14">
                  <c:v>787.2</c:v>
                </c:pt>
                <c:pt idx="15">
                  <c:v>744.13</c:v>
                </c:pt>
                <c:pt idx="16">
                  <c:v>633.53</c:v>
                </c:pt>
                <c:pt idx="17">
                  <c:v>608.8599999999988</c:v>
                </c:pt>
              </c:numCache>
            </c:numRef>
          </c:val>
        </c:ser>
        <c:ser>
          <c:idx val="3"/>
          <c:order val="3"/>
          <c:tx>
            <c:strRef>
              <c:f>'corei7-mountain-data'!$E$1</c:f>
              <c:strCache>
                <c:ptCount val="1"/>
                <c:pt idx="0">
                  <c:v>8M</c:v>
                </c:pt>
              </c:strCache>
            </c:strRef>
          </c:tx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'corei7-mountain-data'!$E$2:$E$19</c:f>
              <c:numCache>
                <c:formatCode>General</c:formatCode>
                <c:ptCount val="18"/>
                <c:pt idx="0">
                  <c:v>4374.01</c:v>
                </c:pt>
                <c:pt idx="1">
                  <c:v>3610.74</c:v>
                </c:pt>
                <c:pt idx="2">
                  <c:v>3002.03</c:v>
                </c:pt>
                <c:pt idx="3">
                  <c:v>2492.39</c:v>
                </c:pt>
                <c:pt idx="4">
                  <c:v>2131.04</c:v>
                </c:pt>
                <c:pt idx="5">
                  <c:v>1821.71</c:v>
                </c:pt>
                <c:pt idx="6">
                  <c:v>1564.14</c:v>
                </c:pt>
                <c:pt idx="7">
                  <c:v>1414.18</c:v>
                </c:pt>
                <c:pt idx="8">
                  <c:v>1404.78</c:v>
                </c:pt>
                <c:pt idx="9">
                  <c:v>1408.59</c:v>
                </c:pt>
                <c:pt idx="10">
                  <c:v>1423.67</c:v>
                </c:pt>
                <c:pt idx="11">
                  <c:v>1456.86</c:v>
                </c:pt>
                <c:pt idx="12">
                  <c:v>1499.61</c:v>
                </c:pt>
                <c:pt idx="13">
                  <c:v>1600.13</c:v>
                </c:pt>
                <c:pt idx="14">
                  <c:v>1667.47</c:v>
                </c:pt>
                <c:pt idx="15">
                  <c:v>1231.7</c:v>
                </c:pt>
                <c:pt idx="16">
                  <c:v>1078.97</c:v>
                </c:pt>
                <c:pt idx="17">
                  <c:v>1026.03</c:v>
                </c:pt>
              </c:numCache>
            </c:numRef>
          </c:val>
        </c:ser>
        <c:ser>
          <c:idx val="4"/>
          <c:order val="4"/>
          <c:tx>
            <c:strRef>
              <c:f>'corei7-mountain-data'!$F$1</c:f>
              <c:strCache>
                <c:ptCount val="1"/>
                <c:pt idx="0">
                  <c:v>4M</c:v>
                </c:pt>
              </c:strCache>
            </c:strRef>
          </c:tx>
          <c:spPr>
            <a:solidFill>
              <a:srgbClr val="660066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'corei7-mountain-data'!$F$2:$F$19</c:f>
              <c:numCache>
                <c:formatCode>General</c:formatCode>
                <c:ptCount val="18"/>
                <c:pt idx="0">
                  <c:v>4642.47</c:v>
                </c:pt>
                <c:pt idx="1">
                  <c:v>4583.8</c:v>
                </c:pt>
                <c:pt idx="2">
                  <c:v>4074.93</c:v>
                </c:pt>
                <c:pt idx="3">
                  <c:v>3557.51</c:v>
                </c:pt>
                <c:pt idx="4">
                  <c:v>3337.59</c:v>
                </c:pt>
                <c:pt idx="5">
                  <c:v>2898.78</c:v>
                </c:pt>
                <c:pt idx="6">
                  <c:v>2535.22</c:v>
                </c:pt>
                <c:pt idx="7">
                  <c:v>2248.83</c:v>
                </c:pt>
                <c:pt idx="8">
                  <c:v>2227.41</c:v>
                </c:pt>
                <c:pt idx="9">
                  <c:v>2203.98</c:v>
                </c:pt>
                <c:pt idx="10">
                  <c:v>2187.29</c:v>
                </c:pt>
                <c:pt idx="11">
                  <c:v>2164.18</c:v>
                </c:pt>
                <c:pt idx="12">
                  <c:v>2156.96</c:v>
                </c:pt>
                <c:pt idx="13">
                  <c:v>2148.52</c:v>
                </c:pt>
                <c:pt idx="14">
                  <c:v>2146.83</c:v>
                </c:pt>
                <c:pt idx="15">
                  <c:v>2131.36</c:v>
                </c:pt>
                <c:pt idx="16">
                  <c:v>2038.29</c:v>
                </c:pt>
                <c:pt idx="17">
                  <c:v>2060.87</c:v>
                </c:pt>
              </c:numCache>
            </c:numRef>
          </c:val>
        </c:ser>
        <c:ser>
          <c:idx val="5"/>
          <c:order val="5"/>
          <c:tx>
            <c:strRef>
              <c:f>'corei7-mountain-data'!$G$1</c:f>
              <c:strCache>
                <c:ptCount val="1"/>
                <c:pt idx="0">
                  <c:v>2M</c:v>
                </c:pt>
              </c:strCache>
            </c:strRef>
          </c:tx>
          <c:spPr>
            <a:solidFill>
              <a:srgbClr val="FF808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'corei7-mountain-data'!$G$2:$G$19</c:f>
              <c:numCache>
                <c:formatCode>General</c:formatCode>
                <c:ptCount val="18"/>
                <c:pt idx="0">
                  <c:v>4674.06</c:v>
                </c:pt>
                <c:pt idx="1">
                  <c:v>4659.06</c:v>
                </c:pt>
                <c:pt idx="2">
                  <c:v>4153.1</c:v>
                </c:pt>
                <c:pt idx="3">
                  <c:v>4016.4</c:v>
                </c:pt>
                <c:pt idx="4">
                  <c:v>3540.78</c:v>
                </c:pt>
                <c:pt idx="5">
                  <c:v>3027.05</c:v>
                </c:pt>
                <c:pt idx="6">
                  <c:v>2625.06</c:v>
                </c:pt>
                <c:pt idx="7">
                  <c:v>2321.73</c:v>
                </c:pt>
                <c:pt idx="8">
                  <c:v>2306.4</c:v>
                </c:pt>
                <c:pt idx="9">
                  <c:v>2292.86</c:v>
                </c:pt>
                <c:pt idx="10">
                  <c:v>2282.38</c:v>
                </c:pt>
                <c:pt idx="11">
                  <c:v>2270.35</c:v>
                </c:pt>
                <c:pt idx="12">
                  <c:v>2264.14</c:v>
                </c:pt>
                <c:pt idx="13">
                  <c:v>2259.8</c:v>
                </c:pt>
                <c:pt idx="14">
                  <c:v>2260.46</c:v>
                </c:pt>
                <c:pt idx="15">
                  <c:v>2261.54</c:v>
                </c:pt>
                <c:pt idx="16">
                  <c:v>2224.92</c:v>
                </c:pt>
                <c:pt idx="17">
                  <c:v>2431.58</c:v>
                </c:pt>
              </c:numCache>
            </c:numRef>
          </c:val>
        </c:ser>
        <c:ser>
          <c:idx val="6"/>
          <c:order val="6"/>
          <c:tx>
            <c:strRef>
              <c:f>'corei7-mountain-data'!$H$1</c:f>
              <c:strCache>
                <c:ptCount val="1"/>
                <c:pt idx="0">
                  <c:v>1M</c:v>
                </c:pt>
              </c:strCache>
            </c:strRef>
          </c:tx>
          <c:spPr>
            <a:solidFill>
              <a:srgbClr val="0066CC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'corei7-mountain-data'!$H$2:$H$19</c:f>
              <c:numCache>
                <c:formatCode>General</c:formatCode>
                <c:ptCount val="18"/>
                <c:pt idx="0">
                  <c:v>4673.77</c:v>
                </c:pt>
                <c:pt idx="1">
                  <c:v>4656.98</c:v>
                </c:pt>
                <c:pt idx="2">
                  <c:v>4156.32</c:v>
                </c:pt>
                <c:pt idx="3">
                  <c:v>4012.65</c:v>
                </c:pt>
                <c:pt idx="4">
                  <c:v>3535.85</c:v>
                </c:pt>
                <c:pt idx="5">
                  <c:v>3021.82</c:v>
                </c:pt>
                <c:pt idx="6">
                  <c:v>2623.08</c:v>
                </c:pt>
                <c:pt idx="7">
                  <c:v>2318.19</c:v>
                </c:pt>
                <c:pt idx="8">
                  <c:v>2303.72</c:v>
                </c:pt>
                <c:pt idx="9">
                  <c:v>2291.55</c:v>
                </c:pt>
                <c:pt idx="10">
                  <c:v>2280.42</c:v>
                </c:pt>
                <c:pt idx="11">
                  <c:v>2270.24</c:v>
                </c:pt>
                <c:pt idx="12">
                  <c:v>2264.82</c:v>
                </c:pt>
                <c:pt idx="13">
                  <c:v>2261.86</c:v>
                </c:pt>
                <c:pt idx="14">
                  <c:v>2261.31</c:v>
                </c:pt>
                <c:pt idx="15">
                  <c:v>2271.41</c:v>
                </c:pt>
                <c:pt idx="16">
                  <c:v>2237.27</c:v>
                </c:pt>
                <c:pt idx="17">
                  <c:v>2432.74</c:v>
                </c:pt>
              </c:numCache>
            </c:numRef>
          </c:val>
        </c:ser>
        <c:ser>
          <c:idx val="7"/>
          <c:order val="7"/>
          <c:tx>
            <c:strRef>
              <c:f>'corei7-mountain-data'!$I$1</c:f>
              <c:strCache>
                <c:ptCount val="1"/>
                <c:pt idx="0">
                  <c:v>512K</c:v>
                </c:pt>
              </c:strCache>
            </c:strRef>
          </c:tx>
          <c:spPr>
            <a:solidFill>
              <a:srgbClr val="CCCC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'corei7-mountain-data'!$I$2:$I$19</c:f>
              <c:numCache>
                <c:formatCode>General</c:formatCode>
                <c:ptCount val="18"/>
                <c:pt idx="0">
                  <c:v>4673.0</c:v>
                </c:pt>
                <c:pt idx="1">
                  <c:v>4658.05</c:v>
                </c:pt>
                <c:pt idx="2">
                  <c:v>4267.3</c:v>
                </c:pt>
                <c:pt idx="3">
                  <c:v>4052.55</c:v>
                </c:pt>
                <c:pt idx="4">
                  <c:v>3730.88</c:v>
                </c:pt>
                <c:pt idx="5">
                  <c:v>3236.67</c:v>
                </c:pt>
                <c:pt idx="6">
                  <c:v>2839.93</c:v>
                </c:pt>
                <c:pt idx="7">
                  <c:v>2527.15</c:v>
                </c:pt>
                <c:pt idx="8">
                  <c:v>2513.25</c:v>
                </c:pt>
                <c:pt idx="9">
                  <c:v>2503.12</c:v>
                </c:pt>
                <c:pt idx="10">
                  <c:v>2494.19</c:v>
                </c:pt>
                <c:pt idx="11">
                  <c:v>2517.44</c:v>
                </c:pt>
                <c:pt idx="12">
                  <c:v>2523.1</c:v>
                </c:pt>
                <c:pt idx="13">
                  <c:v>2551.67</c:v>
                </c:pt>
                <c:pt idx="14">
                  <c:v>2555.53</c:v>
                </c:pt>
                <c:pt idx="15">
                  <c:v>2477.41</c:v>
                </c:pt>
                <c:pt idx="16">
                  <c:v>2420.17</c:v>
                </c:pt>
                <c:pt idx="17">
                  <c:v>2590.64</c:v>
                </c:pt>
              </c:numCache>
            </c:numRef>
          </c:val>
        </c:ser>
        <c:ser>
          <c:idx val="8"/>
          <c:order val="8"/>
          <c:tx>
            <c:strRef>
              <c:f>'corei7-mountain-data'!$J$1</c:f>
              <c:strCache>
                <c:ptCount val="1"/>
                <c:pt idx="0">
                  <c:v>256K</c:v>
                </c:pt>
              </c:strCache>
            </c:strRef>
          </c:tx>
          <c:spPr>
            <a:solidFill>
              <a:srgbClr val="00009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'corei7-mountain-data'!$J$2:$J$19</c:f>
              <c:numCache>
                <c:formatCode>General</c:formatCode>
                <c:ptCount val="18"/>
                <c:pt idx="0">
                  <c:v>4672.31</c:v>
                </c:pt>
                <c:pt idx="1">
                  <c:v>4645.58</c:v>
                </c:pt>
                <c:pt idx="2">
                  <c:v>4300.1</c:v>
                </c:pt>
                <c:pt idx="3">
                  <c:v>4091.3</c:v>
                </c:pt>
                <c:pt idx="4">
                  <c:v>3890.2</c:v>
                </c:pt>
                <c:pt idx="5">
                  <c:v>3175.38</c:v>
                </c:pt>
                <c:pt idx="6">
                  <c:v>2748.26</c:v>
                </c:pt>
                <c:pt idx="7">
                  <c:v>2351.27</c:v>
                </c:pt>
                <c:pt idx="8">
                  <c:v>2518.38</c:v>
                </c:pt>
                <c:pt idx="9">
                  <c:v>2627.49</c:v>
                </c:pt>
                <c:pt idx="10">
                  <c:v>2644.71</c:v>
                </c:pt>
                <c:pt idx="11">
                  <c:v>2646.45</c:v>
                </c:pt>
                <c:pt idx="12">
                  <c:v>2690.79</c:v>
                </c:pt>
                <c:pt idx="13">
                  <c:v>2715.46</c:v>
                </c:pt>
                <c:pt idx="14">
                  <c:v>2762.7</c:v>
                </c:pt>
                <c:pt idx="15">
                  <c:v>2445.48</c:v>
                </c:pt>
                <c:pt idx="16">
                  <c:v>2440.11</c:v>
                </c:pt>
                <c:pt idx="17">
                  <c:v>2560.87</c:v>
                </c:pt>
              </c:numCache>
            </c:numRef>
          </c:val>
        </c:ser>
        <c:ser>
          <c:idx val="9"/>
          <c:order val="9"/>
          <c:tx>
            <c:strRef>
              <c:f>'corei7-mountain-data'!$K$1</c:f>
              <c:strCache>
                <c:ptCount val="1"/>
                <c:pt idx="0">
                  <c:v>128K</c:v>
                </c:pt>
              </c:strCache>
            </c:strRef>
          </c:tx>
          <c:spPr>
            <a:solidFill>
              <a:srgbClr val="F20884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'corei7-mountain-data'!$K$2:$K$19</c:f>
              <c:numCache>
                <c:formatCode>General</c:formatCode>
                <c:ptCount val="18"/>
                <c:pt idx="0">
                  <c:v>4669.89</c:v>
                </c:pt>
                <c:pt idx="1">
                  <c:v>4661.44</c:v>
                </c:pt>
                <c:pt idx="2">
                  <c:v>4661.75</c:v>
                </c:pt>
                <c:pt idx="3">
                  <c:v>4570.55</c:v>
                </c:pt>
                <c:pt idx="4">
                  <c:v>4453.42</c:v>
                </c:pt>
                <c:pt idx="5">
                  <c:v>4070.1</c:v>
                </c:pt>
                <c:pt idx="6">
                  <c:v>3626.17</c:v>
                </c:pt>
                <c:pt idx="7">
                  <c:v>2349.05</c:v>
                </c:pt>
                <c:pt idx="8">
                  <c:v>3332.47</c:v>
                </c:pt>
                <c:pt idx="9">
                  <c:v>3318.78</c:v>
                </c:pt>
                <c:pt idx="10">
                  <c:v>3328.21</c:v>
                </c:pt>
                <c:pt idx="11">
                  <c:v>3312.1</c:v>
                </c:pt>
                <c:pt idx="12">
                  <c:v>3351.75</c:v>
                </c:pt>
                <c:pt idx="13">
                  <c:v>3197.56</c:v>
                </c:pt>
                <c:pt idx="14">
                  <c:v>3342.59</c:v>
                </c:pt>
                <c:pt idx="15">
                  <c:v>3330.51</c:v>
                </c:pt>
                <c:pt idx="16">
                  <c:v>3335.4</c:v>
                </c:pt>
                <c:pt idx="17">
                  <c:v>3374.9</c:v>
                </c:pt>
              </c:numCache>
            </c:numRef>
          </c:val>
        </c:ser>
        <c:ser>
          <c:idx val="10"/>
          <c:order val="10"/>
          <c:tx>
            <c:strRef>
              <c:f>'corei7-mountain-data'!$L$1</c:f>
              <c:strCache>
                <c:ptCount val="1"/>
                <c:pt idx="0">
                  <c:v>64K</c:v>
                </c:pt>
              </c:strCache>
            </c:strRef>
          </c:tx>
          <c:spPr>
            <a:solidFill>
              <a:srgbClr val="FCF305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'corei7-mountain-data'!$L$2:$L$19</c:f>
              <c:numCache>
                <c:formatCode>General</c:formatCode>
                <c:ptCount val="18"/>
                <c:pt idx="0">
                  <c:v>4664.69</c:v>
                </c:pt>
                <c:pt idx="1">
                  <c:v>4647.96</c:v>
                </c:pt>
                <c:pt idx="2">
                  <c:v>4646.51</c:v>
                </c:pt>
                <c:pt idx="3">
                  <c:v>4575.1</c:v>
                </c:pt>
                <c:pt idx="4">
                  <c:v>4473.68</c:v>
                </c:pt>
                <c:pt idx="5">
                  <c:v>4218.51</c:v>
                </c:pt>
                <c:pt idx="6">
                  <c:v>3642.61</c:v>
                </c:pt>
                <c:pt idx="7">
                  <c:v>3334.78</c:v>
                </c:pt>
                <c:pt idx="8">
                  <c:v>3395.82</c:v>
                </c:pt>
                <c:pt idx="9">
                  <c:v>3398.0</c:v>
                </c:pt>
                <c:pt idx="10">
                  <c:v>3403.08</c:v>
                </c:pt>
                <c:pt idx="11">
                  <c:v>3411.87</c:v>
                </c:pt>
                <c:pt idx="12">
                  <c:v>3395.99</c:v>
                </c:pt>
                <c:pt idx="13">
                  <c:v>3299.01</c:v>
                </c:pt>
                <c:pt idx="14">
                  <c:v>4287.45</c:v>
                </c:pt>
                <c:pt idx="15">
                  <c:v>3416.74</c:v>
                </c:pt>
                <c:pt idx="16">
                  <c:v>3389.13</c:v>
                </c:pt>
                <c:pt idx="17">
                  <c:v>3374.16</c:v>
                </c:pt>
              </c:numCache>
            </c:numRef>
          </c:val>
        </c:ser>
        <c:ser>
          <c:idx val="11"/>
          <c:order val="11"/>
          <c:tx>
            <c:strRef>
              <c:f>'corei7-mountain-data'!$M$1</c:f>
              <c:strCache>
                <c:ptCount val="1"/>
                <c:pt idx="0">
                  <c:v>32K</c:v>
                </c:pt>
              </c:strCache>
            </c:strRef>
          </c:tx>
          <c:spPr>
            <a:solidFill>
              <a:srgbClr val="00ABEA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'corei7-mountain-data'!$M$2:$M$19</c:f>
              <c:numCache>
                <c:formatCode>General</c:formatCode>
                <c:ptCount val="18"/>
                <c:pt idx="0">
                  <c:v>4654.62</c:v>
                </c:pt>
                <c:pt idx="1">
                  <c:v>4624.5</c:v>
                </c:pt>
                <c:pt idx="2">
                  <c:v>4631.69</c:v>
                </c:pt>
                <c:pt idx="3">
                  <c:v>4615.62</c:v>
                </c:pt>
                <c:pt idx="4">
                  <c:v>4600.39</c:v>
                </c:pt>
                <c:pt idx="5">
                  <c:v>4585.6</c:v>
                </c:pt>
                <c:pt idx="6">
                  <c:v>4572.8</c:v>
                </c:pt>
                <c:pt idx="7">
                  <c:v>4809.1</c:v>
                </c:pt>
                <c:pt idx="8">
                  <c:v>4803.13</c:v>
                </c:pt>
                <c:pt idx="9">
                  <c:v>4789.7</c:v>
                </c:pt>
                <c:pt idx="10">
                  <c:v>4790.97</c:v>
                </c:pt>
                <c:pt idx="11">
                  <c:v>4784.65</c:v>
                </c:pt>
                <c:pt idx="12">
                  <c:v>4754.23</c:v>
                </c:pt>
                <c:pt idx="13">
                  <c:v>4768.54</c:v>
                </c:pt>
                <c:pt idx="14">
                  <c:v>4750.25</c:v>
                </c:pt>
                <c:pt idx="15">
                  <c:v>4742.01</c:v>
                </c:pt>
                <c:pt idx="16">
                  <c:v>6545.16</c:v>
                </c:pt>
                <c:pt idx="17">
                  <c:v>6408.41</c:v>
                </c:pt>
              </c:numCache>
            </c:numRef>
          </c:val>
        </c:ser>
        <c:ser>
          <c:idx val="12"/>
          <c:order val="12"/>
          <c:tx>
            <c:strRef>
              <c:f>'corei7-mountain-data'!$N$1</c:f>
              <c:strCache>
                <c:ptCount val="1"/>
                <c:pt idx="0">
                  <c:v>16K</c:v>
                </c:pt>
              </c:strCache>
            </c:strRef>
          </c:tx>
          <c:spPr>
            <a:solidFill>
              <a:srgbClr val="4600A5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'corei7-mountain-data'!$N$2:$N$19</c:f>
              <c:numCache>
                <c:formatCode>General</c:formatCode>
                <c:ptCount val="18"/>
                <c:pt idx="0">
                  <c:v>4635.05</c:v>
                </c:pt>
                <c:pt idx="1">
                  <c:v>4575.14</c:v>
                </c:pt>
                <c:pt idx="2">
                  <c:v>4577.76</c:v>
                </c:pt>
                <c:pt idx="3">
                  <c:v>4797.16</c:v>
                </c:pt>
                <c:pt idx="4">
                  <c:v>4781.06</c:v>
                </c:pt>
                <c:pt idx="5">
                  <c:v>4773.37</c:v>
                </c:pt>
                <c:pt idx="6">
                  <c:v>4756.19</c:v>
                </c:pt>
                <c:pt idx="7">
                  <c:v>4729.65</c:v>
                </c:pt>
                <c:pt idx="8">
                  <c:v>4701.3</c:v>
                </c:pt>
                <c:pt idx="9">
                  <c:v>4716.39</c:v>
                </c:pt>
                <c:pt idx="10">
                  <c:v>4668.13</c:v>
                </c:pt>
                <c:pt idx="11">
                  <c:v>4653.51</c:v>
                </c:pt>
                <c:pt idx="12">
                  <c:v>4678.67</c:v>
                </c:pt>
                <c:pt idx="13">
                  <c:v>4620.23</c:v>
                </c:pt>
                <c:pt idx="14">
                  <c:v>4621.49</c:v>
                </c:pt>
                <c:pt idx="15">
                  <c:v>6529.52</c:v>
                </c:pt>
                <c:pt idx="16">
                  <c:v>6398.15</c:v>
                </c:pt>
                <c:pt idx="17">
                  <c:v>6122.8</c:v>
                </c:pt>
              </c:numCache>
            </c:numRef>
          </c:val>
        </c:ser>
        <c:ser>
          <c:idx val="13"/>
          <c:order val="13"/>
          <c:tx>
            <c:strRef>
              <c:f>'corei7-mountain-data'!$O$1</c:f>
              <c:strCache>
                <c:ptCount val="1"/>
                <c:pt idx="0">
                  <c:v>8K</c:v>
                </c:pt>
              </c:strCache>
            </c:strRef>
          </c:tx>
          <c:spPr>
            <a:solidFill>
              <a:srgbClr val="90000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'corei7-mountain-data'!$O$2:$O$19</c:f>
              <c:numCache>
                <c:formatCode>General</c:formatCode>
                <c:ptCount val="18"/>
                <c:pt idx="0">
                  <c:v>4599.95</c:v>
                </c:pt>
                <c:pt idx="1">
                  <c:v>4702.56</c:v>
                </c:pt>
                <c:pt idx="2">
                  <c:v>4771.36</c:v>
                </c:pt>
                <c:pt idx="3">
                  <c:v>4725.95</c:v>
                </c:pt>
                <c:pt idx="4">
                  <c:v>4709.61</c:v>
                </c:pt>
                <c:pt idx="5">
                  <c:v>4646.91</c:v>
                </c:pt>
                <c:pt idx="6">
                  <c:v>4613.58</c:v>
                </c:pt>
                <c:pt idx="7">
                  <c:v>6534.86</c:v>
                </c:pt>
                <c:pt idx="8">
                  <c:v>6513.84</c:v>
                </c:pt>
                <c:pt idx="9">
                  <c:v>6498.25</c:v>
                </c:pt>
                <c:pt idx="10">
                  <c:v>6479.32</c:v>
                </c:pt>
                <c:pt idx="11">
                  <c:v>6460.77</c:v>
                </c:pt>
                <c:pt idx="12">
                  <c:v>6443.44</c:v>
                </c:pt>
                <c:pt idx="13">
                  <c:v>6427.61</c:v>
                </c:pt>
                <c:pt idx="14">
                  <c:v>6408.2</c:v>
                </c:pt>
                <c:pt idx="15">
                  <c:v>6396.54</c:v>
                </c:pt>
                <c:pt idx="16">
                  <c:v>6118.69</c:v>
                </c:pt>
                <c:pt idx="17">
                  <c:v>5642.81</c:v>
                </c:pt>
              </c:numCache>
            </c:numRef>
          </c:val>
        </c:ser>
        <c:ser>
          <c:idx val="14"/>
          <c:order val="14"/>
          <c:tx>
            <c:strRef>
              <c:f>'corei7-mountain-data'!$P$1</c:f>
              <c:strCache>
                <c:ptCount val="1"/>
                <c:pt idx="0">
                  <c:v>4K</c:v>
                </c:pt>
              </c:strCache>
            </c:strRef>
          </c:tx>
          <c:spPr>
            <a:solidFill>
              <a:srgbClr val="00808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'corei7-mountain-data'!$P$2:$P$19</c:f>
              <c:numCache>
                <c:formatCode>General</c:formatCode>
                <c:ptCount val="18"/>
                <c:pt idx="0">
                  <c:v>4764.2</c:v>
                </c:pt>
                <c:pt idx="1">
                  <c:v>4607.45</c:v>
                </c:pt>
                <c:pt idx="2">
                  <c:v>4617.86</c:v>
                </c:pt>
                <c:pt idx="3">
                  <c:v>6502.49</c:v>
                </c:pt>
                <c:pt idx="4">
                  <c:v>6466.17</c:v>
                </c:pt>
                <c:pt idx="5">
                  <c:v>6432.81</c:v>
                </c:pt>
                <c:pt idx="6">
                  <c:v>6397.26</c:v>
                </c:pt>
                <c:pt idx="7">
                  <c:v>6369.39</c:v>
                </c:pt>
                <c:pt idx="8">
                  <c:v>6328.29</c:v>
                </c:pt>
                <c:pt idx="9">
                  <c:v>6299.45</c:v>
                </c:pt>
                <c:pt idx="10">
                  <c:v>6259.01</c:v>
                </c:pt>
                <c:pt idx="11">
                  <c:v>6225.06</c:v>
                </c:pt>
                <c:pt idx="12">
                  <c:v>6193.75</c:v>
                </c:pt>
                <c:pt idx="13">
                  <c:v>6159.03</c:v>
                </c:pt>
                <c:pt idx="14">
                  <c:v>6127.24</c:v>
                </c:pt>
                <c:pt idx="15">
                  <c:v>6097.52</c:v>
                </c:pt>
                <c:pt idx="16">
                  <c:v>5623.45</c:v>
                </c:pt>
                <c:pt idx="17">
                  <c:v>4861.38</c:v>
                </c:pt>
              </c:numCache>
            </c:numRef>
          </c:val>
        </c:ser>
        <c:ser>
          <c:idx val="15"/>
          <c:order val="15"/>
          <c:tx>
            <c:strRef>
              <c:f>'corei7-mountain-data'!$Q$1</c:f>
              <c:strCache>
                <c:ptCount val="1"/>
                <c:pt idx="0">
                  <c:v>2K</c:v>
                </c:pt>
              </c:strCache>
            </c:strRef>
          </c:tx>
          <c:spPr>
            <a:solidFill>
              <a:srgbClr val="0000D4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'corei7-mountain-data'!$Q$2:$Q$19</c:f>
              <c:numCache>
                <c:formatCode>General</c:formatCode>
                <c:ptCount val="18"/>
                <c:pt idx="0">
                  <c:v>4754.15</c:v>
                </c:pt>
                <c:pt idx="1">
                  <c:v>6086.11</c:v>
                </c:pt>
                <c:pt idx="2">
                  <c:v>6301.73</c:v>
                </c:pt>
                <c:pt idx="3">
                  <c:v>6261.46</c:v>
                </c:pt>
                <c:pt idx="4">
                  <c:v>6188.41</c:v>
                </c:pt>
                <c:pt idx="5">
                  <c:v>6115.06</c:v>
                </c:pt>
                <c:pt idx="6">
                  <c:v>6075.11</c:v>
                </c:pt>
                <c:pt idx="7">
                  <c:v>6013.17</c:v>
                </c:pt>
                <c:pt idx="8">
                  <c:v>5923.29</c:v>
                </c:pt>
                <c:pt idx="9">
                  <c:v>5870.21</c:v>
                </c:pt>
                <c:pt idx="10">
                  <c:v>5803.26</c:v>
                </c:pt>
                <c:pt idx="11">
                  <c:v>5754.86</c:v>
                </c:pt>
                <c:pt idx="12">
                  <c:v>5679.31</c:v>
                </c:pt>
                <c:pt idx="13">
                  <c:v>5629.01</c:v>
                </c:pt>
                <c:pt idx="14">
                  <c:v>5580.53</c:v>
                </c:pt>
                <c:pt idx="15">
                  <c:v>5541.86</c:v>
                </c:pt>
                <c:pt idx="16">
                  <c:v>4799.63</c:v>
                </c:pt>
                <c:pt idx="17">
                  <c:v>4639.2</c:v>
                </c:pt>
              </c:numCache>
            </c:numRef>
          </c:val>
        </c:ser>
        <c:bandFmts/>
        <c:axId val="-2041783256"/>
        <c:axId val="2127359032"/>
        <c:axId val="-2042551304"/>
      </c:surface3DChart>
      <c:catAx>
        <c:axId val="-204178325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Stride (x8 bytes)</a:t>
                </a:r>
              </a:p>
            </c:rich>
          </c:tx>
          <c:layout>
            <c:manualLayout>
              <c:xMode val="edge"/>
              <c:yMode val="edge"/>
              <c:x val="0.232766870807816"/>
              <c:y val="0.80311478222085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27359032"/>
        <c:crosses val="autoZero"/>
        <c:auto val="1"/>
        <c:lblAlgn val="ctr"/>
        <c:lblOffset val="100"/>
        <c:tickLblSkip val="2"/>
        <c:tickMarkSkip val="1"/>
        <c:noMultiLvlLbl val="1"/>
      </c:catAx>
      <c:valAx>
        <c:axId val="2127359032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/>
                  <a:t>Read  throughput (MB/</a:t>
                </a:r>
                <a:r>
                  <a:rPr lang="en-US" sz="1600" dirty="0" err="1"/>
                  <a:t>s</a:t>
                </a:r>
                <a:r>
                  <a:rPr lang="en-US" sz="1600" dirty="0"/>
                  <a:t>)</a:t>
                </a:r>
              </a:p>
            </c:rich>
          </c:tx>
          <c:layout>
            <c:manualLayout>
              <c:xMode val="edge"/>
              <c:yMode val="edge"/>
              <c:x val="0.0973025371828521"/>
              <c:y val="0.0677122467534695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-2041783256"/>
        <c:crosses val="autoZero"/>
        <c:crossBetween val="between"/>
      </c:valAx>
      <c:serAx>
        <c:axId val="-20425513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 smtClean="0"/>
                  <a:t>Working set size (</a:t>
                </a:r>
                <a:r>
                  <a:rPr lang="en-US" sz="1600" dirty="0"/>
                  <a:t>bytes)</a:t>
                </a:r>
              </a:p>
            </c:rich>
          </c:tx>
          <c:layout>
            <c:manualLayout>
              <c:xMode val="edge"/>
              <c:yMode val="edge"/>
              <c:x val="0.720208340624089"/>
              <c:y val="0.813482064741907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27359032"/>
        <c:crosses val="autoZero"/>
        <c:tickLblSkip val="3"/>
        <c:tickMarkSkip val="1"/>
      </c:ser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8"/>
          <c:y val="0.0392156862745098"/>
          <c:w val="0.832592592592592"/>
          <c:h val="0.836601307189542"/>
        </c:manualLayout>
      </c:layout>
      <c:lineChart>
        <c:grouping val="standard"/>
        <c:varyColors val="0"/>
        <c:ser>
          <c:idx val="4"/>
          <c:order val="0"/>
          <c:tx>
            <c:strRef>
              <c:f>corei7mmdata!$F$1</c:f>
              <c:strCache>
                <c:ptCount val="1"/>
                <c:pt idx="0">
                  <c:v>jki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star"/>
            <c:size val="8"/>
            <c:spPr>
              <a:noFill/>
              <a:ln>
                <a:solidFill>
                  <a:srgbClr val="000000"/>
                </a:solidFill>
                <a:prstDash val="solid"/>
              </a:ln>
            </c:spPr>
          </c:marker>
          <c:cat>
            <c:numRef>
              <c:f>corei7mmdata!$A$2:$A$16</c:f>
              <c:numCache>
                <c:formatCode>General</c:formatCode>
                <c:ptCount val="15"/>
                <c:pt idx="0">
                  <c:v>50.0</c:v>
                </c:pt>
                <c:pt idx="1">
                  <c:v>100.0</c:v>
                </c:pt>
                <c:pt idx="2">
                  <c:v>150.0</c:v>
                </c:pt>
                <c:pt idx="3">
                  <c:v>200.0</c:v>
                </c:pt>
                <c:pt idx="4">
                  <c:v>250.0</c:v>
                </c:pt>
                <c:pt idx="5">
                  <c:v>300.0</c:v>
                </c:pt>
                <c:pt idx="6">
                  <c:v>350.0</c:v>
                </c:pt>
                <c:pt idx="7">
                  <c:v>400.0</c:v>
                </c:pt>
                <c:pt idx="8">
                  <c:v>450.0</c:v>
                </c:pt>
                <c:pt idx="9">
                  <c:v>500.0</c:v>
                </c:pt>
                <c:pt idx="10">
                  <c:v>550.0</c:v>
                </c:pt>
                <c:pt idx="11">
                  <c:v>600.0</c:v>
                </c:pt>
                <c:pt idx="12">
                  <c:v>650.0</c:v>
                </c:pt>
                <c:pt idx="13">
                  <c:v>700.0</c:v>
                </c:pt>
                <c:pt idx="14">
                  <c:v>750.0</c:v>
                </c:pt>
              </c:numCache>
            </c:numRef>
          </c:cat>
          <c:val>
            <c:numRef>
              <c:f>corei7mmdata!$F$2:$F$16</c:f>
              <c:numCache>
                <c:formatCode>General</c:formatCode>
                <c:ptCount val="15"/>
                <c:pt idx="0">
                  <c:v>6.4</c:v>
                </c:pt>
                <c:pt idx="1">
                  <c:v>6.87</c:v>
                </c:pt>
                <c:pt idx="2">
                  <c:v>4.14</c:v>
                </c:pt>
                <c:pt idx="3">
                  <c:v>5.53</c:v>
                </c:pt>
                <c:pt idx="4">
                  <c:v>10.93</c:v>
                </c:pt>
                <c:pt idx="5">
                  <c:v>33.23</c:v>
                </c:pt>
                <c:pt idx="6">
                  <c:v>49.43</c:v>
                </c:pt>
                <c:pt idx="7">
                  <c:v>51.49</c:v>
                </c:pt>
                <c:pt idx="8">
                  <c:v>52.06</c:v>
                </c:pt>
                <c:pt idx="9">
                  <c:v>52.06</c:v>
                </c:pt>
                <c:pt idx="10">
                  <c:v>52.07</c:v>
                </c:pt>
                <c:pt idx="11">
                  <c:v>52.09</c:v>
                </c:pt>
                <c:pt idx="12">
                  <c:v>52.12</c:v>
                </c:pt>
                <c:pt idx="13">
                  <c:v>52.17</c:v>
                </c:pt>
                <c:pt idx="14">
                  <c:v>52.2</c:v>
                </c:pt>
              </c:numCache>
            </c:numRef>
          </c:val>
          <c:smooth val="0"/>
        </c:ser>
        <c:ser>
          <c:idx val="5"/>
          <c:order val="1"/>
          <c:tx>
            <c:strRef>
              <c:f>corei7mmdata!$G$1</c:f>
              <c:strCache>
                <c:ptCount val="1"/>
                <c:pt idx="0">
                  <c:v>kji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square"/>
            <c:size val="12"/>
            <c:spPr>
              <a:noFill/>
              <a:ln>
                <a:solidFill>
                  <a:srgbClr val="000000"/>
                </a:solidFill>
                <a:prstDash val="solid"/>
              </a:ln>
            </c:spPr>
          </c:marker>
          <c:cat>
            <c:numRef>
              <c:f>corei7mmdata!$A$2:$A$16</c:f>
              <c:numCache>
                <c:formatCode>General</c:formatCode>
                <c:ptCount val="15"/>
                <c:pt idx="0">
                  <c:v>50.0</c:v>
                </c:pt>
                <c:pt idx="1">
                  <c:v>100.0</c:v>
                </c:pt>
                <c:pt idx="2">
                  <c:v>150.0</c:v>
                </c:pt>
                <c:pt idx="3">
                  <c:v>200.0</c:v>
                </c:pt>
                <c:pt idx="4">
                  <c:v>250.0</c:v>
                </c:pt>
                <c:pt idx="5">
                  <c:v>300.0</c:v>
                </c:pt>
                <c:pt idx="6">
                  <c:v>350.0</c:v>
                </c:pt>
                <c:pt idx="7">
                  <c:v>400.0</c:v>
                </c:pt>
                <c:pt idx="8">
                  <c:v>450.0</c:v>
                </c:pt>
                <c:pt idx="9">
                  <c:v>500.0</c:v>
                </c:pt>
                <c:pt idx="10">
                  <c:v>550.0</c:v>
                </c:pt>
                <c:pt idx="11">
                  <c:v>600.0</c:v>
                </c:pt>
                <c:pt idx="12">
                  <c:v>650.0</c:v>
                </c:pt>
                <c:pt idx="13">
                  <c:v>700.0</c:v>
                </c:pt>
                <c:pt idx="14">
                  <c:v>750.0</c:v>
                </c:pt>
              </c:numCache>
            </c:numRef>
          </c:cat>
          <c:val>
            <c:numRef>
              <c:f>corei7mmdata!$G$2:$G$16</c:f>
              <c:numCache>
                <c:formatCode>General</c:formatCode>
                <c:ptCount val="15"/>
                <c:pt idx="0">
                  <c:v>6.4</c:v>
                </c:pt>
                <c:pt idx="1">
                  <c:v>6.819999999999998</c:v>
                </c:pt>
                <c:pt idx="2">
                  <c:v>4.01</c:v>
                </c:pt>
                <c:pt idx="3">
                  <c:v>5.33</c:v>
                </c:pt>
                <c:pt idx="4">
                  <c:v>11.04</c:v>
                </c:pt>
                <c:pt idx="5">
                  <c:v>33.21</c:v>
                </c:pt>
                <c:pt idx="6">
                  <c:v>49.42</c:v>
                </c:pt>
                <c:pt idx="7">
                  <c:v>51.5</c:v>
                </c:pt>
                <c:pt idx="8">
                  <c:v>52.07</c:v>
                </c:pt>
                <c:pt idx="9">
                  <c:v>52.08</c:v>
                </c:pt>
                <c:pt idx="10">
                  <c:v>52.09</c:v>
                </c:pt>
                <c:pt idx="11">
                  <c:v>52.1</c:v>
                </c:pt>
                <c:pt idx="12">
                  <c:v>52.14</c:v>
                </c:pt>
                <c:pt idx="13">
                  <c:v>52.19</c:v>
                </c:pt>
                <c:pt idx="14">
                  <c:v>52.23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corei7mmdata!$D$1</c:f>
              <c:strCache>
                <c:ptCount val="1"/>
                <c:pt idx="0">
                  <c:v>ijk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x"/>
            <c:size val="8"/>
            <c:spPr>
              <a:noFill/>
              <a:ln>
                <a:solidFill>
                  <a:srgbClr val="000000"/>
                </a:solidFill>
                <a:prstDash val="solid"/>
              </a:ln>
            </c:spPr>
          </c:marker>
          <c:cat>
            <c:numRef>
              <c:f>corei7mmdata!$A$2:$A$16</c:f>
              <c:numCache>
                <c:formatCode>General</c:formatCode>
                <c:ptCount val="15"/>
                <c:pt idx="0">
                  <c:v>50.0</c:v>
                </c:pt>
                <c:pt idx="1">
                  <c:v>100.0</c:v>
                </c:pt>
                <c:pt idx="2">
                  <c:v>150.0</c:v>
                </c:pt>
                <c:pt idx="3">
                  <c:v>200.0</c:v>
                </c:pt>
                <c:pt idx="4">
                  <c:v>250.0</c:v>
                </c:pt>
                <c:pt idx="5">
                  <c:v>300.0</c:v>
                </c:pt>
                <c:pt idx="6">
                  <c:v>350.0</c:v>
                </c:pt>
                <c:pt idx="7">
                  <c:v>400.0</c:v>
                </c:pt>
                <c:pt idx="8">
                  <c:v>450.0</c:v>
                </c:pt>
                <c:pt idx="9">
                  <c:v>500.0</c:v>
                </c:pt>
                <c:pt idx="10">
                  <c:v>550.0</c:v>
                </c:pt>
                <c:pt idx="11">
                  <c:v>600.0</c:v>
                </c:pt>
                <c:pt idx="12">
                  <c:v>650.0</c:v>
                </c:pt>
                <c:pt idx="13">
                  <c:v>700.0</c:v>
                </c:pt>
                <c:pt idx="14">
                  <c:v>750.0</c:v>
                </c:pt>
              </c:numCache>
            </c:numRef>
          </c:cat>
          <c:val>
            <c:numRef>
              <c:f>corei7mmdata!$D$2:$D$16</c:f>
              <c:numCache>
                <c:formatCode>General</c:formatCode>
                <c:ptCount val="15"/>
                <c:pt idx="0">
                  <c:v>5.31</c:v>
                </c:pt>
                <c:pt idx="1">
                  <c:v>6.35</c:v>
                </c:pt>
                <c:pt idx="2">
                  <c:v>6.29</c:v>
                </c:pt>
                <c:pt idx="3">
                  <c:v>3.7</c:v>
                </c:pt>
                <c:pt idx="4">
                  <c:v>3.72</c:v>
                </c:pt>
                <c:pt idx="5">
                  <c:v>3.71</c:v>
                </c:pt>
                <c:pt idx="6">
                  <c:v>3.72</c:v>
                </c:pt>
                <c:pt idx="7">
                  <c:v>3.83</c:v>
                </c:pt>
                <c:pt idx="8">
                  <c:v>4.6</c:v>
                </c:pt>
                <c:pt idx="9">
                  <c:v>7.74</c:v>
                </c:pt>
                <c:pt idx="10">
                  <c:v>11.71</c:v>
                </c:pt>
                <c:pt idx="11">
                  <c:v>16.54</c:v>
                </c:pt>
                <c:pt idx="12">
                  <c:v>20.57</c:v>
                </c:pt>
                <c:pt idx="13">
                  <c:v>23.85</c:v>
                </c:pt>
                <c:pt idx="14">
                  <c:v>23.86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corei7mmdata!$E$1</c:f>
              <c:strCache>
                <c:ptCount val="1"/>
                <c:pt idx="0">
                  <c:v>jik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circle"/>
            <c:size val="10"/>
            <c:spPr>
              <a:noFill/>
              <a:ln>
                <a:solidFill>
                  <a:srgbClr val="000000"/>
                </a:solidFill>
                <a:prstDash val="solid"/>
              </a:ln>
            </c:spPr>
          </c:marker>
          <c:cat>
            <c:numRef>
              <c:f>corei7mmdata!$A$2:$A$16</c:f>
              <c:numCache>
                <c:formatCode>General</c:formatCode>
                <c:ptCount val="15"/>
                <c:pt idx="0">
                  <c:v>50.0</c:v>
                </c:pt>
                <c:pt idx="1">
                  <c:v>100.0</c:v>
                </c:pt>
                <c:pt idx="2">
                  <c:v>150.0</c:v>
                </c:pt>
                <c:pt idx="3">
                  <c:v>200.0</c:v>
                </c:pt>
                <c:pt idx="4">
                  <c:v>250.0</c:v>
                </c:pt>
                <c:pt idx="5">
                  <c:v>300.0</c:v>
                </c:pt>
                <c:pt idx="6">
                  <c:v>350.0</c:v>
                </c:pt>
                <c:pt idx="7">
                  <c:v>400.0</c:v>
                </c:pt>
                <c:pt idx="8">
                  <c:v>450.0</c:v>
                </c:pt>
                <c:pt idx="9">
                  <c:v>500.0</c:v>
                </c:pt>
                <c:pt idx="10">
                  <c:v>550.0</c:v>
                </c:pt>
                <c:pt idx="11">
                  <c:v>600.0</c:v>
                </c:pt>
                <c:pt idx="12">
                  <c:v>650.0</c:v>
                </c:pt>
                <c:pt idx="13">
                  <c:v>700.0</c:v>
                </c:pt>
                <c:pt idx="14">
                  <c:v>750.0</c:v>
                </c:pt>
              </c:numCache>
            </c:numRef>
          </c:cat>
          <c:val>
            <c:numRef>
              <c:f>corei7mmdata!$E$2:$E$16</c:f>
              <c:numCache>
                <c:formatCode>General</c:formatCode>
                <c:ptCount val="15"/>
                <c:pt idx="0">
                  <c:v>5.4</c:v>
                </c:pt>
                <c:pt idx="1">
                  <c:v>6.23</c:v>
                </c:pt>
                <c:pt idx="2">
                  <c:v>3.64</c:v>
                </c:pt>
                <c:pt idx="3">
                  <c:v>3.71</c:v>
                </c:pt>
                <c:pt idx="4">
                  <c:v>3.61</c:v>
                </c:pt>
                <c:pt idx="5">
                  <c:v>3.6</c:v>
                </c:pt>
                <c:pt idx="6">
                  <c:v>3.63</c:v>
                </c:pt>
                <c:pt idx="7">
                  <c:v>3.74</c:v>
                </c:pt>
                <c:pt idx="8">
                  <c:v>4.64</c:v>
                </c:pt>
                <c:pt idx="9">
                  <c:v>7.57</c:v>
                </c:pt>
                <c:pt idx="10">
                  <c:v>11.62</c:v>
                </c:pt>
                <c:pt idx="11">
                  <c:v>16.44</c:v>
                </c:pt>
                <c:pt idx="12">
                  <c:v>20.44</c:v>
                </c:pt>
                <c:pt idx="13">
                  <c:v>23.68</c:v>
                </c:pt>
                <c:pt idx="14">
                  <c:v>23.66</c:v>
                </c:pt>
              </c:numCache>
            </c:numRef>
          </c:val>
          <c:smooth val="0"/>
        </c:ser>
        <c:ser>
          <c:idx val="0"/>
          <c:order val="4"/>
          <c:tx>
            <c:strRef>
              <c:f>corei7mmdata!$B$1</c:f>
              <c:strCache>
                <c:ptCount val="1"/>
                <c:pt idx="0">
                  <c:v>kij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plus"/>
            <c:size val="8"/>
            <c:spPr>
              <a:noFill/>
              <a:ln>
                <a:solidFill>
                  <a:srgbClr val="000000"/>
                </a:solidFill>
                <a:prstDash val="solid"/>
              </a:ln>
            </c:spPr>
          </c:marker>
          <c:cat>
            <c:numRef>
              <c:f>corei7mmdata!$A$2:$A$16</c:f>
              <c:numCache>
                <c:formatCode>General</c:formatCode>
                <c:ptCount val="15"/>
                <c:pt idx="0">
                  <c:v>50.0</c:v>
                </c:pt>
                <c:pt idx="1">
                  <c:v>100.0</c:v>
                </c:pt>
                <c:pt idx="2">
                  <c:v>150.0</c:v>
                </c:pt>
                <c:pt idx="3">
                  <c:v>200.0</c:v>
                </c:pt>
                <c:pt idx="4">
                  <c:v>250.0</c:v>
                </c:pt>
                <c:pt idx="5">
                  <c:v>300.0</c:v>
                </c:pt>
                <c:pt idx="6">
                  <c:v>350.0</c:v>
                </c:pt>
                <c:pt idx="7">
                  <c:v>400.0</c:v>
                </c:pt>
                <c:pt idx="8">
                  <c:v>450.0</c:v>
                </c:pt>
                <c:pt idx="9">
                  <c:v>500.0</c:v>
                </c:pt>
                <c:pt idx="10">
                  <c:v>550.0</c:v>
                </c:pt>
                <c:pt idx="11">
                  <c:v>600.0</c:v>
                </c:pt>
                <c:pt idx="12">
                  <c:v>650.0</c:v>
                </c:pt>
                <c:pt idx="13">
                  <c:v>700.0</c:v>
                </c:pt>
                <c:pt idx="14">
                  <c:v>750.0</c:v>
                </c:pt>
              </c:numCache>
            </c:numRef>
          </c:cat>
          <c:val>
            <c:numRef>
              <c:f>corei7mmdata!$B$2:$B$16</c:f>
              <c:numCache>
                <c:formatCode>General</c:formatCode>
                <c:ptCount val="15"/>
                <c:pt idx="0">
                  <c:v>4.37</c:v>
                </c:pt>
                <c:pt idx="1">
                  <c:v>5.359999999999998</c:v>
                </c:pt>
                <c:pt idx="2">
                  <c:v>3.23</c:v>
                </c:pt>
                <c:pt idx="3">
                  <c:v>3.32</c:v>
                </c:pt>
                <c:pt idx="4">
                  <c:v>3.29</c:v>
                </c:pt>
                <c:pt idx="5">
                  <c:v>3.24</c:v>
                </c:pt>
                <c:pt idx="6">
                  <c:v>3.2</c:v>
                </c:pt>
                <c:pt idx="7">
                  <c:v>3.17</c:v>
                </c:pt>
                <c:pt idx="8">
                  <c:v>3.16</c:v>
                </c:pt>
                <c:pt idx="9">
                  <c:v>3.14</c:v>
                </c:pt>
                <c:pt idx="10">
                  <c:v>3.13</c:v>
                </c:pt>
                <c:pt idx="11">
                  <c:v>3.12</c:v>
                </c:pt>
                <c:pt idx="12">
                  <c:v>3.1</c:v>
                </c:pt>
                <c:pt idx="13">
                  <c:v>3.1</c:v>
                </c:pt>
                <c:pt idx="14">
                  <c:v>3.08</c:v>
                </c:pt>
              </c:numCache>
            </c:numRef>
          </c:val>
          <c:smooth val="0"/>
        </c:ser>
        <c:ser>
          <c:idx val="1"/>
          <c:order val="5"/>
          <c:tx>
            <c:strRef>
              <c:f>corei7mmdata!$C$1</c:f>
              <c:strCache>
                <c:ptCount val="1"/>
                <c:pt idx="0">
                  <c:v>ikj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triangle"/>
            <c:size val="10"/>
            <c:spPr>
              <a:noFill/>
              <a:ln>
                <a:solidFill>
                  <a:srgbClr val="000000"/>
                </a:solidFill>
                <a:prstDash val="solid"/>
              </a:ln>
            </c:spPr>
          </c:marker>
          <c:cat>
            <c:numRef>
              <c:f>corei7mmdata!$A$2:$A$16</c:f>
              <c:numCache>
                <c:formatCode>General</c:formatCode>
                <c:ptCount val="15"/>
                <c:pt idx="0">
                  <c:v>50.0</c:v>
                </c:pt>
                <c:pt idx="1">
                  <c:v>100.0</c:v>
                </c:pt>
                <c:pt idx="2">
                  <c:v>150.0</c:v>
                </c:pt>
                <c:pt idx="3">
                  <c:v>200.0</c:v>
                </c:pt>
                <c:pt idx="4">
                  <c:v>250.0</c:v>
                </c:pt>
                <c:pt idx="5">
                  <c:v>300.0</c:v>
                </c:pt>
                <c:pt idx="6">
                  <c:v>350.0</c:v>
                </c:pt>
                <c:pt idx="7">
                  <c:v>400.0</c:v>
                </c:pt>
                <c:pt idx="8">
                  <c:v>450.0</c:v>
                </c:pt>
                <c:pt idx="9">
                  <c:v>500.0</c:v>
                </c:pt>
                <c:pt idx="10">
                  <c:v>550.0</c:v>
                </c:pt>
                <c:pt idx="11">
                  <c:v>600.0</c:v>
                </c:pt>
                <c:pt idx="12">
                  <c:v>650.0</c:v>
                </c:pt>
                <c:pt idx="13">
                  <c:v>700.0</c:v>
                </c:pt>
                <c:pt idx="14">
                  <c:v>750.0</c:v>
                </c:pt>
              </c:numCache>
            </c:numRef>
          </c:cat>
          <c:val>
            <c:numRef>
              <c:f>corei7mmdata!$C$2:$C$16</c:f>
              <c:numCache>
                <c:formatCode>General</c:formatCode>
                <c:ptCount val="15"/>
                <c:pt idx="0">
                  <c:v>3.58</c:v>
                </c:pt>
                <c:pt idx="1">
                  <c:v>5.31</c:v>
                </c:pt>
                <c:pt idx="2">
                  <c:v>3.19</c:v>
                </c:pt>
                <c:pt idx="3">
                  <c:v>3.18</c:v>
                </c:pt>
                <c:pt idx="4">
                  <c:v>3.15</c:v>
                </c:pt>
                <c:pt idx="5">
                  <c:v>3.12</c:v>
                </c:pt>
                <c:pt idx="6">
                  <c:v>3.1</c:v>
                </c:pt>
                <c:pt idx="7">
                  <c:v>3.1</c:v>
                </c:pt>
                <c:pt idx="8">
                  <c:v>3.11</c:v>
                </c:pt>
                <c:pt idx="9">
                  <c:v>3.09</c:v>
                </c:pt>
                <c:pt idx="10">
                  <c:v>3.07</c:v>
                </c:pt>
                <c:pt idx="11">
                  <c:v>3.06</c:v>
                </c:pt>
                <c:pt idx="12">
                  <c:v>3.02</c:v>
                </c:pt>
                <c:pt idx="13">
                  <c:v>3.02</c:v>
                </c:pt>
                <c:pt idx="14">
                  <c:v>3.01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142636024"/>
        <c:axId val="-2045236984"/>
      </c:lineChart>
      <c:catAx>
        <c:axId val="-214263602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800"/>
                  <a:t>Array size (n)</a:t>
                </a:r>
              </a:p>
            </c:rich>
          </c:tx>
          <c:layout>
            <c:manualLayout>
              <c:xMode val="edge"/>
              <c:yMode val="edge"/>
              <c:x val="0.437037037037037"/>
              <c:y val="0.934640522875817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-20452369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-2045236984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800" dirty="0"/>
                  <a:t>Cycles per inner loop iteration</a:t>
                </a:r>
              </a:p>
            </c:rich>
          </c:tx>
          <c:layout>
            <c:manualLayout>
              <c:xMode val="edge"/>
              <c:yMode val="edge"/>
              <c:x val="0.0"/>
              <c:y val="0.1763097817470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-2142636024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924444444444444"/>
          <c:y val="0.339869281045752"/>
          <c:w val="0.0696296296296296"/>
          <c:h val="0.23747276688453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8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0.00284</cdr:x>
      <cdr:y>0.00418</cdr:y>
    </cdr:to>
    <cdr:pic>
      <cdr:nvPicPr>
        <cdr:cNvPr id="16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24386" cy="24386"/>
        </a:xfrm>
        <a:prstGeom xmlns:a="http://schemas.openxmlformats.org/drawingml/2006/main" prst="rect">
          <a:avLst/>
        </a:prstGeom>
      </cdr:spPr>
    </cdr:pic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0.00284</cdr:x>
      <cdr:y>0.00418</cdr:y>
    </cdr:to>
    <cdr:pic>
      <cdr:nvPicPr>
        <cdr:cNvPr id="16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24386" cy="24386"/>
        </a:xfrm>
        <a:prstGeom xmlns:a="http://schemas.openxmlformats.org/drawingml/2006/main" prst="rect">
          <a:avLst/>
        </a:prstGeom>
      </cdr:spPr>
    </cdr:pic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0.69963</cdr:x>
      <cdr:y>0.11563</cdr:y>
    </cdr:from>
    <cdr:to>
      <cdr:x>0.74938</cdr:x>
      <cdr:y>0.17363</cdr:y>
    </cdr:to>
    <cdr:sp macro="" textlink="">
      <cdr:nvSpPr>
        <cdr:cNvPr id="1037" name="Text Box 13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997606" y="674022"/>
          <a:ext cx="426482" cy="338100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  <a:ln xmlns:a="http://schemas.openxmlformats.org/drawingml/2006/main" w="12700">
          <a:solidFill>
            <a:srgbClr val="000000"/>
          </a:solidFill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90487" tIns="44450" rIns="90487" bIns="4445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0" i="0" u="none" strike="noStrike" baseline="0" dirty="0">
              <a:solidFill>
                <a:srgbClr val="000000"/>
              </a:solidFill>
              <a:latin typeface="Helvetica"/>
            </a:rPr>
            <a:t>L1</a:t>
          </a:r>
        </a:p>
      </cdr:txBody>
    </cdr:sp>
  </cdr:relSizeAnchor>
  <cdr:relSizeAnchor xmlns:cdr="http://schemas.openxmlformats.org/drawingml/2006/chartDrawing">
    <cdr:from>
      <cdr:x>0.62841</cdr:x>
      <cdr:y>0.37543</cdr:y>
    </cdr:from>
    <cdr:to>
      <cdr:x>0.67716</cdr:x>
      <cdr:y>0.43343</cdr:y>
    </cdr:to>
    <cdr:sp macro="" textlink="">
      <cdr:nvSpPr>
        <cdr:cNvPr id="1038" name="Text Box 14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387080" y="2188497"/>
          <a:ext cx="417909" cy="338100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  <a:ln xmlns:a="http://schemas.openxmlformats.org/drawingml/2006/main" w="12700">
          <a:solidFill>
            <a:srgbClr val="000000"/>
          </a:solidFill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90487" tIns="44450" rIns="90487" bIns="4445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0" i="0" u="none" strike="noStrike" baseline="0">
              <a:solidFill>
                <a:srgbClr val="000000"/>
              </a:solidFill>
              <a:latin typeface="Helvetica"/>
            </a:rPr>
            <a:t>L2</a:t>
          </a:r>
        </a:p>
      </cdr:txBody>
    </cdr:sp>
  </cdr:relSizeAnchor>
  <cdr:relSizeAnchor xmlns:cdr="http://schemas.openxmlformats.org/drawingml/2006/chartDrawing">
    <cdr:from>
      <cdr:x>0.5</cdr:x>
      <cdr:y>0.67036</cdr:y>
    </cdr:from>
    <cdr:to>
      <cdr:x>0.5755</cdr:x>
      <cdr:y>0.72936</cdr:y>
    </cdr:to>
    <cdr:sp macro="" textlink="">
      <cdr:nvSpPr>
        <cdr:cNvPr id="1039" name="Text Box 15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286250" y="3907722"/>
          <a:ext cx="647224" cy="343928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  <a:ln xmlns:a="http://schemas.openxmlformats.org/drawingml/2006/main" w="12700">
          <a:solidFill>
            <a:srgbClr val="000000"/>
          </a:solidFill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90487" tIns="44450" rIns="90487" bIns="44450" anchor="t" upright="1">
          <a:spAutoFit/>
        </a:bodyPr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1600" b="0" i="0" u="none" strike="noStrike" baseline="0">
              <a:solidFill>
                <a:srgbClr val="000000"/>
              </a:solidFill>
              <a:latin typeface="Helvetica"/>
            </a:rPr>
            <a:t>Mem</a:t>
          </a:r>
        </a:p>
      </cdr:txBody>
    </cdr:sp>
  </cdr:relSizeAnchor>
  <cdr:relSizeAnchor xmlns:cdr="http://schemas.openxmlformats.org/drawingml/2006/chartDrawing">
    <cdr:from>
      <cdr:x>0.58105</cdr:x>
      <cdr:y>0.5</cdr:y>
    </cdr:from>
    <cdr:to>
      <cdr:x>0.63105</cdr:x>
      <cdr:y>0.55825</cdr:y>
    </cdr:to>
    <cdr:sp macro="" textlink="">
      <cdr:nvSpPr>
        <cdr:cNvPr id="1040" name="Text Box 16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981076" y="2914650"/>
          <a:ext cx="428625" cy="339557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  <a:ln xmlns:a="http://schemas.openxmlformats.org/drawingml/2006/main" w="12700">
          <a:solidFill>
            <a:srgbClr val="000000"/>
          </a:solidFill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90487" tIns="44450" rIns="90487" bIns="4445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0" i="0" u="none" strike="noStrike" baseline="0" dirty="0">
              <a:solidFill>
                <a:srgbClr val="000000"/>
              </a:solidFill>
              <a:latin typeface="Helvetica"/>
            </a:rPr>
            <a:t>L3</a:t>
          </a:r>
        </a:p>
      </cdr:txBody>
    </cdr:sp>
  </cdr:relSizeAnchor>
  <cdr:relSizeAnchor xmlns:cdr="http://schemas.openxmlformats.org/drawingml/2006/chartDrawing">
    <cdr:from>
      <cdr:x>0</cdr:x>
      <cdr:y>0</cdr:y>
    </cdr:from>
    <cdr:to>
      <cdr:x>0.00284</cdr:x>
      <cdr:y>0.00418</cdr:y>
    </cdr:to>
    <cdr:pic>
      <cdr:nvPicPr>
        <cdr:cNvPr id="16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24386" cy="24386"/>
        </a:xfrm>
        <a:prstGeom xmlns:a="http://schemas.openxmlformats.org/drawingml/2006/main" prst="rect">
          <a:avLst/>
        </a:prstGeom>
      </cdr:spPr>
    </cdr:pic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5433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5977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8413" y="727075"/>
            <a:ext cx="4773612" cy="3581400"/>
          </a:xfrm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778" y="4551798"/>
            <a:ext cx="5354947" cy="4315104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8413" y="727075"/>
            <a:ext cx="4773612" cy="3581400"/>
          </a:xfrm>
          <a:ln/>
        </p:spPr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778" y="4551798"/>
            <a:ext cx="5354947" cy="4315104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1"/>
          <p:cNvSpPr txBox="1">
            <a:spLocks noChangeArrowheads="1"/>
          </p:cNvSpPr>
          <p:nvPr/>
        </p:nvSpPr>
        <p:spPr bwMode="auto">
          <a:xfrm>
            <a:off x="1276247" y="726094"/>
            <a:ext cx="4752421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15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74391" y="4554201"/>
            <a:ext cx="5354925" cy="4314943"/>
          </a:xfrm>
          <a:noFill/>
          <a:ln/>
        </p:spPr>
        <p:txBody>
          <a:bodyPr wrap="none" lIns="95308" tIns="47654" rIns="95308" bIns="47654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body"/>
          </p:nvPr>
        </p:nvSpPr>
        <p:spPr>
          <a:xfrm>
            <a:off x="974391" y="4554201"/>
            <a:ext cx="5354925" cy="431494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1278663" y="726094"/>
            <a:ext cx="4754835" cy="358260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3184" y="4554201"/>
            <a:ext cx="5356133" cy="4314943"/>
          </a:xfrm>
          <a:noFill/>
          <a:ln/>
        </p:spPr>
        <p:txBody>
          <a:bodyPr lIns="95683" tIns="47003" rIns="95683" bIns="47003"/>
          <a:lstStyle/>
          <a:p>
            <a:endParaRPr lang="en-US" smtClean="0"/>
          </a:p>
        </p:txBody>
      </p:sp>
      <p:sp>
        <p:nvSpPr>
          <p:cNvPr id="4096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4125" y="715963"/>
            <a:ext cx="4795838" cy="3598862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ext Box 1"/>
          <p:cNvSpPr txBox="1">
            <a:spLocks noChangeArrowheads="1"/>
          </p:cNvSpPr>
          <p:nvPr/>
        </p:nvSpPr>
        <p:spPr bwMode="auto">
          <a:xfrm>
            <a:off x="1233987" y="726094"/>
            <a:ext cx="4835733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31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74391" y="4554201"/>
            <a:ext cx="5354925" cy="4314943"/>
          </a:xfrm>
          <a:noFill/>
          <a:ln/>
        </p:spPr>
        <p:txBody>
          <a:bodyPr wrap="none" lIns="95088" tIns="47544" rIns="95088" bIns="47544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974391" y="4554201"/>
            <a:ext cx="5354925" cy="4314943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  <p:sp>
        <p:nvSpPr>
          <p:cNvPr id="123907" name="Text Box 3"/>
          <p:cNvSpPr txBox="1">
            <a:spLocks noChangeArrowheads="1"/>
          </p:cNvSpPr>
          <p:nvPr/>
        </p:nvSpPr>
        <p:spPr bwMode="auto">
          <a:xfrm>
            <a:off x="1278663" y="726094"/>
            <a:ext cx="4754835" cy="358260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470025"/>
          </a:xfrm>
        </p:spPr>
        <p:txBody>
          <a:bodyPr/>
          <a:lstStyle/>
          <a:p>
            <a:pPr marL="0" indent="0"/>
            <a:r>
              <a:rPr lang="en-US" dirty="0" smtClean="0"/>
              <a:t>Cache Memories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11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Oct. </a:t>
            </a:r>
            <a:r>
              <a:rPr lang="en-US" sz="2000" b="0" dirty="0" smtClean="0"/>
              <a:t>1, 2013</a:t>
            </a:r>
            <a:endParaRPr lang="en-US" sz="2000" b="0" dirty="0" smtClean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Randy Bryant, Dave </a:t>
            </a:r>
            <a:r>
              <a:rPr lang="en-US" dirty="0" err="1" smtClean="0"/>
              <a:t>O’Hallaron</a:t>
            </a:r>
            <a:r>
              <a:rPr lang="en-US" dirty="0" smtClean="0"/>
              <a:t>, and Greg </a:t>
            </a:r>
            <a:r>
              <a:rPr lang="en-US" dirty="0" err="1" smtClean="0"/>
              <a:t>Kesden</a:t>
            </a:r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Direct Mapped Cache (E = 1)</a:t>
            </a:r>
            <a:endParaRPr lang="en-US" dirty="0"/>
          </a:p>
        </p:txBody>
      </p:sp>
      <p:sp>
        <p:nvSpPr>
          <p:cNvPr id="54" name="AutoShape 16"/>
          <p:cNvSpPr>
            <a:spLocks/>
          </p:cNvSpPr>
          <p:nvPr/>
        </p:nvSpPr>
        <p:spPr bwMode="auto">
          <a:xfrm>
            <a:off x="1172867" y="2448735"/>
            <a:ext cx="228600" cy="2961465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400" dirty="0">
              <a:latin typeface="Calibri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6200" y="3625405"/>
            <a:ext cx="1122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 = 2</a:t>
            </a:r>
            <a:r>
              <a:rPr lang="en-US" sz="1800" baseline="30000" dirty="0" smtClean="0">
                <a:latin typeface="Calibri" pitchFamily="34" charset="0"/>
              </a:rPr>
              <a:t>s</a:t>
            </a:r>
            <a:r>
              <a:rPr lang="en-US" sz="1800" dirty="0" smtClean="0">
                <a:latin typeface="Calibri" pitchFamily="34" charset="0"/>
              </a:rPr>
              <a:t> sets</a:t>
            </a:r>
          </a:p>
        </p:txBody>
      </p:sp>
      <p:cxnSp>
        <p:nvCxnSpPr>
          <p:cNvPr id="125" name="Straight Connector 124"/>
          <p:cNvCxnSpPr/>
          <p:nvPr/>
        </p:nvCxnSpPr>
        <p:spPr bwMode="auto">
          <a:xfrm>
            <a:off x="1905001" y="4640062"/>
            <a:ext cx="3124199" cy="8138"/>
          </a:xfrm>
          <a:prstGeom prst="line">
            <a:avLst/>
          </a:prstGeom>
          <a:noFill/>
          <a:ln w="762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27" name="TextBox 126"/>
          <p:cNvSpPr txBox="1"/>
          <p:nvPr/>
        </p:nvSpPr>
        <p:spPr>
          <a:xfrm>
            <a:off x="381000" y="1154668"/>
            <a:ext cx="3298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Direct mapped: One line per set</a:t>
            </a:r>
          </a:p>
          <a:p>
            <a:r>
              <a:rPr lang="en-US" sz="1800" dirty="0" smtClean="0">
                <a:latin typeface="Calibri" pitchFamily="34" charset="0"/>
              </a:rPr>
              <a:t>Assume: cache block size 8 bytes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6261278" y="270216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 bits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7251878" y="270216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8013878" y="270216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172200" y="2362200"/>
            <a:ext cx="1572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Address of </a:t>
            </a:r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:</a:t>
            </a:r>
          </a:p>
        </p:txBody>
      </p:sp>
      <p:sp>
        <p:nvSpPr>
          <p:cNvPr id="132" name="Rectangle 131"/>
          <p:cNvSpPr/>
          <p:nvPr/>
        </p:nvSpPr>
        <p:spPr bwMode="auto">
          <a:xfrm>
            <a:off x="1524000" y="38100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Calibri" pitchFamily="34" charset="0"/>
            </a:endParaRPr>
          </a:p>
        </p:txBody>
      </p:sp>
      <p:sp>
        <p:nvSpPr>
          <p:cNvPr id="133" name="Rectangle 132"/>
          <p:cNvSpPr/>
          <p:nvPr/>
        </p:nvSpPr>
        <p:spPr bwMode="auto">
          <a:xfrm>
            <a:off x="3022243" y="3924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34" name="Rectangle 133"/>
          <p:cNvSpPr/>
          <p:nvPr/>
        </p:nvSpPr>
        <p:spPr bwMode="auto">
          <a:xfrm>
            <a:off x="3294848" y="3924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35" name="Rectangle 134"/>
          <p:cNvSpPr/>
          <p:nvPr/>
        </p:nvSpPr>
        <p:spPr bwMode="auto">
          <a:xfrm>
            <a:off x="3555643" y="3924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36" name="Rectangle 135"/>
          <p:cNvSpPr/>
          <p:nvPr/>
        </p:nvSpPr>
        <p:spPr bwMode="auto">
          <a:xfrm>
            <a:off x="4977688" y="3924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39" name="Rectangle 138"/>
          <p:cNvSpPr/>
          <p:nvPr/>
        </p:nvSpPr>
        <p:spPr bwMode="auto">
          <a:xfrm>
            <a:off x="2119653" y="39243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40" name="Rectangle 139"/>
          <p:cNvSpPr/>
          <p:nvPr/>
        </p:nvSpPr>
        <p:spPr bwMode="auto">
          <a:xfrm>
            <a:off x="1650643" y="3924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41" name="Rectangle 140"/>
          <p:cNvSpPr/>
          <p:nvPr/>
        </p:nvSpPr>
        <p:spPr bwMode="auto">
          <a:xfrm>
            <a:off x="3828971" y="3924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42" name="Rectangle 141"/>
          <p:cNvSpPr/>
          <p:nvPr/>
        </p:nvSpPr>
        <p:spPr bwMode="auto">
          <a:xfrm>
            <a:off x="4686488" y="3924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43" name="Rectangle 142"/>
          <p:cNvSpPr/>
          <p:nvPr/>
        </p:nvSpPr>
        <p:spPr bwMode="auto">
          <a:xfrm>
            <a:off x="4394566" y="3924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44" name="Rectangle 143"/>
          <p:cNvSpPr/>
          <p:nvPr/>
        </p:nvSpPr>
        <p:spPr bwMode="auto">
          <a:xfrm>
            <a:off x="4102644" y="3924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47" name="Rectangle 146"/>
          <p:cNvSpPr/>
          <p:nvPr/>
        </p:nvSpPr>
        <p:spPr bwMode="auto">
          <a:xfrm>
            <a:off x="1524000" y="31242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Calibri" pitchFamily="34" charset="0"/>
            </a:endParaRPr>
          </a:p>
        </p:txBody>
      </p:sp>
      <p:sp>
        <p:nvSpPr>
          <p:cNvPr id="148" name="Rectangle 147"/>
          <p:cNvSpPr/>
          <p:nvPr/>
        </p:nvSpPr>
        <p:spPr bwMode="auto">
          <a:xfrm>
            <a:off x="30222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49" name="Rectangle 148"/>
          <p:cNvSpPr/>
          <p:nvPr/>
        </p:nvSpPr>
        <p:spPr bwMode="auto">
          <a:xfrm>
            <a:off x="3294848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50" name="Rectangle 149"/>
          <p:cNvSpPr/>
          <p:nvPr/>
        </p:nvSpPr>
        <p:spPr bwMode="auto">
          <a:xfrm>
            <a:off x="35556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51" name="Rectangle 150"/>
          <p:cNvSpPr/>
          <p:nvPr/>
        </p:nvSpPr>
        <p:spPr bwMode="auto">
          <a:xfrm>
            <a:off x="4977688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52" name="Rectangle 151"/>
          <p:cNvSpPr/>
          <p:nvPr/>
        </p:nvSpPr>
        <p:spPr bwMode="auto">
          <a:xfrm>
            <a:off x="2119653" y="32385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53" name="Rectangle 152"/>
          <p:cNvSpPr/>
          <p:nvPr/>
        </p:nvSpPr>
        <p:spPr bwMode="auto">
          <a:xfrm>
            <a:off x="16506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54" name="Rectangle 153"/>
          <p:cNvSpPr/>
          <p:nvPr/>
        </p:nvSpPr>
        <p:spPr bwMode="auto">
          <a:xfrm>
            <a:off x="3828971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55" name="Rectangle 154"/>
          <p:cNvSpPr/>
          <p:nvPr/>
        </p:nvSpPr>
        <p:spPr bwMode="auto">
          <a:xfrm>
            <a:off x="4686488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56" name="Rectangle 155"/>
          <p:cNvSpPr/>
          <p:nvPr/>
        </p:nvSpPr>
        <p:spPr bwMode="auto">
          <a:xfrm>
            <a:off x="4394566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57" name="Rectangle 156"/>
          <p:cNvSpPr/>
          <p:nvPr/>
        </p:nvSpPr>
        <p:spPr bwMode="auto">
          <a:xfrm>
            <a:off x="4102644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59" name="Rectangle 158"/>
          <p:cNvSpPr/>
          <p:nvPr/>
        </p:nvSpPr>
        <p:spPr bwMode="auto">
          <a:xfrm>
            <a:off x="1524000" y="24384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Calibri" pitchFamily="34" charset="0"/>
            </a:endParaRPr>
          </a:p>
        </p:txBody>
      </p:sp>
      <p:sp>
        <p:nvSpPr>
          <p:cNvPr id="160" name="Rectangle 159"/>
          <p:cNvSpPr/>
          <p:nvPr/>
        </p:nvSpPr>
        <p:spPr bwMode="auto">
          <a:xfrm>
            <a:off x="3022243" y="2552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61" name="Rectangle 160"/>
          <p:cNvSpPr/>
          <p:nvPr/>
        </p:nvSpPr>
        <p:spPr bwMode="auto">
          <a:xfrm>
            <a:off x="3294848" y="2552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62" name="Rectangle 161"/>
          <p:cNvSpPr/>
          <p:nvPr/>
        </p:nvSpPr>
        <p:spPr bwMode="auto">
          <a:xfrm>
            <a:off x="3555643" y="2552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63" name="Rectangle 162"/>
          <p:cNvSpPr/>
          <p:nvPr/>
        </p:nvSpPr>
        <p:spPr bwMode="auto">
          <a:xfrm>
            <a:off x="4977688" y="2552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64" name="Rectangle 163"/>
          <p:cNvSpPr/>
          <p:nvPr/>
        </p:nvSpPr>
        <p:spPr bwMode="auto">
          <a:xfrm>
            <a:off x="2119653" y="25527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65" name="Rectangle 164"/>
          <p:cNvSpPr/>
          <p:nvPr/>
        </p:nvSpPr>
        <p:spPr bwMode="auto">
          <a:xfrm>
            <a:off x="1650643" y="2552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66" name="Rectangle 165"/>
          <p:cNvSpPr/>
          <p:nvPr/>
        </p:nvSpPr>
        <p:spPr bwMode="auto">
          <a:xfrm>
            <a:off x="3828971" y="2552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67" name="Rectangle 166"/>
          <p:cNvSpPr/>
          <p:nvPr/>
        </p:nvSpPr>
        <p:spPr bwMode="auto">
          <a:xfrm>
            <a:off x="4686488" y="2552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68" name="Rectangle 167"/>
          <p:cNvSpPr/>
          <p:nvPr/>
        </p:nvSpPr>
        <p:spPr bwMode="auto">
          <a:xfrm>
            <a:off x="4394566" y="2552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69" name="Rectangle 168"/>
          <p:cNvSpPr/>
          <p:nvPr/>
        </p:nvSpPr>
        <p:spPr bwMode="auto">
          <a:xfrm>
            <a:off x="4102644" y="2552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71" name="Rectangle 170"/>
          <p:cNvSpPr/>
          <p:nvPr/>
        </p:nvSpPr>
        <p:spPr bwMode="auto">
          <a:xfrm>
            <a:off x="1524000" y="48768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Calibri" pitchFamily="34" charset="0"/>
            </a:endParaRPr>
          </a:p>
        </p:txBody>
      </p:sp>
      <p:sp>
        <p:nvSpPr>
          <p:cNvPr id="172" name="Rectangle 171"/>
          <p:cNvSpPr/>
          <p:nvPr/>
        </p:nvSpPr>
        <p:spPr bwMode="auto">
          <a:xfrm>
            <a:off x="3022243" y="49911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73" name="Rectangle 172"/>
          <p:cNvSpPr/>
          <p:nvPr/>
        </p:nvSpPr>
        <p:spPr bwMode="auto">
          <a:xfrm>
            <a:off x="3294848" y="49911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74" name="Rectangle 173"/>
          <p:cNvSpPr/>
          <p:nvPr/>
        </p:nvSpPr>
        <p:spPr bwMode="auto">
          <a:xfrm>
            <a:off x="3555643" y="49911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75" name="Rectangle 174"/>
          <p:cNvSpPr/>
          <p:nvPr/>
        </p:nvSpPr>
        <p:spPr bwMode="auto">
          <a:xfrm>
            <a:off x="4977688" y="49911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76" name="Rectangle 175"/>
          <p:cNvSpPr/>
          <p:nvPr/>
        </p:nvSpPr>
        <p:spPr bwMode="auto">
          <a:xfrm>
            <a:off x="2119653" y="49911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77" name="Rectangle 176"/>
          <p:cNvSpPr/>
          <p:nvPr/>
        </p:nvSpPr>
        <p:spPr bwMode="auto">
          <a:xfrm>
            <a:off x="1650643" y="49911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78" name="Rectangle 177"/>
          <p:cNvSpPr/>
          <p:nvPr/>
        </p:nvSpPr>
        <p:spPr bwMode="auto">
          <a:xfrm>
            <a:off x="3828971" y="49911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79" name="Rectangle 178"/>
          <p:cNvSpPr/>
          <p:nvPr/>
        </p:nvSpPr>
        <p:spPr bwMode="auto">
          <a:xfrm>
            <a:off x="4686488" y="49911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80" name="Rectangle 179"/>
          <p:cNvSpPr/>
          <p:nvPr/>
        </p:nvSpPr>
        <p:spPr bwMode="auto">
          <a:xfrm>
            <a:off x="4394566" y="49911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81" name="Rectangle 180"/>
          <p:cNvSpPr/>
          <p:nvPr/>
        </p:nvSpPr>
        <p:spPr bwMode="auto">
          <a:xfrm>
            <a:off x="4102644" y="49911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cxnSp>
        <p:nvCxnSpPr>
          <p:cNvPr id="183" name="Shape 182"/>
          <p:cNvCxnSpPr>
            <a:stCxn id="129" idx="2"/>
          </p:cNvCxnSpPr>
          <p:nvPr/>
        </p:nvCxnSpPr>
        <p:spPr bwMode="auto">
          <a:xfrm rot="5400000">
            <a:off x="6293638" y="2051660"/>
            <a:ext cx="417890" cy="2260590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0" name="TextBox 59"/>
          <p:cNvSpPr txBox="1"/>
          <p:nvPr/>
        </p:nvSpPr>
        <p:spPr>
          <a:xfrm>
            <a:off x="6875252" y="3344174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find set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Direct Mapped Cache (E = 1)</a:t>
            </a:r>
            <a:endParaRPr lang="en-US" dirty="0"/>
          </a:p>
        </p:txBody>
      </p:sp>
      <p:sp>
        <p:nvSpPr>
          <p:cNvPr id="127" name="TextBox 126"/>
          <p:cNvSpPr txBox="1"/>
          <p:nvPr/>
        </p:nvSpPr>
        <p:spPr>
          <a:xfrm>
            <a:off x="381000" y="1154668"/>
            <a:ext cx="3298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Direct mapped: One line per set</a:t>
            </a:r>
          </a:p>
          <a:p>
            <a:r>
              <a:rPr lang="en-US" sz="1800" dirty="0" smtClean="0">
                <a:latin typeface="Calibri" pitchFamily="34" charset="0"/>
              </a:rPr>
              <a:t>Assume: cache block size 8 bytes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6261278" y="270216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 bits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7251878" y="270216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8013878" y="270216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172200" y="2362200"/>
            <a:ext cx="1572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Address of </a:t>
            </a:r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:</a:t>
            </a:r>
          </a:p>
        </p:txBody>
      </p:sp>
      <p:sp>
        <p:nvSpPr>
          <p:cNvPr id="147" name="Rectangle 146"/>
          <p:cNvSpPr/>
          <p:nvPr/>
        </p:nvSpPr>
        <p:spPr bwMode="auto">
          <a:xfrm>
            <a:off x="1524000" y="31242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Calibri" pitchFamily="34" charset="0"/>
            </a:endParaRPr>
          </a:p>
        </p:txBody>
      </p:sp>
      <p:sp>
        <p:nvSpPr>
          <p:cNvPr id="148" name="Rectangle 147"/>
          <p:cNvSpPr/>
          <p:nvPr/>
        </p:nvSpPr>
        <p:spPr bwMode="auto">
          <a:xfrm>
            <a:off x="30222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49" name="Rectangle 148"/>
          <p:cNvSpPr/>
          <p:nvPr/>
        </p:nvSpPr>
        <p:spPr bwMode="auto">
          <a:xfrm>
            <a:off x="3294848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50" name="Rectangle 149"/>
          <p:cNvSpPr/>
          <p:nvPr/>
        </p:nvSpPr>
        <p:spPr bwMode="auto">
          <a:xfrm>
            <a:off x="35556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51" name="Rectangle 150"/>
          <p:cNvSpPr/>
          <p:nvPr/>
        </p:nvSpPr>
        <p:spPr bwMode="auto">
          <a:xfrm>
            <a:off x="4977688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52" name="Rectangle 151"/>
          <p:cNvSpPr/>
          <p:nvPr/>
        </p:nvSpPr>
        <p:spPr bwMode="auto">
          <a:xfrm>
            <a:off x="2119653" y="3238500"/>
            <a:ext cx="71799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53" name="Rectangle 152"/>
          <p:cNvSpPr/>
          <p:nvPr/>
        </p:nvSpPr>
        <p:spPr bwMode="auto">
          <a:xfrm>
            <a:off x="16506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54" name="Rectangle 153"/>
          <p:cNvSpPr/>
          <p:nvPr/>
        </p:nvSpPr>
        <p:spPr bwMode="auto">
          <a:xfrm>
            <a:off x="3828971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55" name="Rectangle 154"/>
          <p:cNvSpPr/>
          <p:nvPr/>
        </p:nvSpPr>
        <p:spPr bwMode="auto">
          <a:xfrm>
            <a:off x="4686488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56" name="Rectangle 155"/>
          <p:cNvSpPr/>
          <p:nvPr/>
        </p:nvSpPr>
        <p:spPr bwMode="auto">
          <a:xfrm>
            <a:off x="4394566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57" name="Rectangle 156"/>
          <p:cNvSpPr/>
          <p:nvPr/>
        </p:nvSpPr>
        <p:spPr bwMode="auto">
          <a:xfrm>
            <a:off x="4102644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cxnSp>
        <p:nvCxnSpPr>
          <p:cNvPr id="183" name="Shape 182"/>
          <p:cNvCxnSpPr>
            <a:stCxn id="129" idx="2"/>
          </p:cNvCxnSpPr>
          <p:nvPr/>
        </p:nvCxnSpPr>
        <p:spPr bwMode="auto">
          <a:xfrm rot="5400000">
            <a:off x="6293638" y="2051660"/>
            <a:ext cx="417890" cy="2260590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hape 60"/>
          <p:cNvCxnSpPr>
            <a:stCxn id="128" idx="1"/>
          </p:cNvCxnSpPr>
          <p:nvPr/>
        </p:nvCxnSpPr>
        <p:spPr bwMode="auto">
          <a:xfrm rot="10800000" flipV="1">
            <a:off x="2478652" y="2837586"/>
            <a:ext cx="3782627" cy="400914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2" name="TextBox 61"/>
          <p:cNvSpPr txBox="1"/>
          <p:nvPr/>
        </p:nvSpPr>
        <p:spPr>
          <a:xfrm>
            <a:off x="2368639" y="2514600"/>
            <a:ext cx="2467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match: assume yes = hit</a:t>
            </a:r>
          </a:p>
        </p:txBody>
      </p:sp>
      <p:cxnSp>
        <p:nvCxnSpPr>
          <p:cNvPr id="68" name="Straight Connector 67"/>
          <p:cNvCxnSpPr/>
          <p:nvPr/>
        </p:nvCxnSpPr>
        <p:spPr bwMode="auto">
          <a:xfrm rot="5400000">
            <a:off x="1582476" y="3038043"/>
            <a:ext cx="400914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9" name="TextBox 68"/>
          <p:cNvSpPr txBox="1"/>
          <p:nvPr/>
        </p:nvSpPr>
        <p:spPr>
          <a:xfrm>
            <a:off x="1402727" y="2514600"/>
            <a:ext cx="1021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valid?   +</a:t>
            </a:r>
          </a:p>
        </p:txBody>
      </p:sp>
      <p:cxnSp>
        <p:nvCxnSpPr>
          <p:cNvPr id="71" name="Elbow Connector 70"/>
          <p:cNvCxnSpPr>
            <a:stCxn id="130" idx="2"/>
          </p:cNvCxnSpPr>
          <p:nvPr/>
        </p:nvCxnSpPr>
        <p:spPr bwMode="auto">
          <a:xfrm rot="5400000">
            <a:off x="5976408" y="1245569"/>
            <a:ext cx="570290" cy="4025173"/>
          </a:xfrm>
          <a:prstGeom prst="bentConnector3">
            <a:avLst>
              <a:gd name="adj1" fmla="val 175089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5715000" y="3962400"/>
            <a:ext cx="1301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block offset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2124974" y="3242096"/>
            <a:ext cx="717995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9" grpId="0"/>
      <p:bldP spid="26" grpId="0"/>
      <p:bldP spid="2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Direct Mapped Cache (E = 1)</a:t>
            </a:r>
            <a:endParaRPr lang="en-US" dirty="0"/>
          </a:p>
        </p:txBody>
      </p:sp>
      <p:sp>
        <p:nvSpPr>
          <p:cNvPr id="127" name="TextBox 126"/>
          <p:cNvSpPr txBox="1"/>
          <p:nvPr/>
        </p:nvSpPr>
        <p:spPr>
          <a:xfrm>
            <a:off x="381000" y="1154668"/>
            <a:ext cx="3298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Direct mapped: One line per set</a:t>
            </a:r>
          </a:p>
          <a:p>
            <a:r>
              <a:rPr lang="en-US" sz="1800" dirty="0" smtClean="0">
                <a:latin typeface="Calibri" pitchFamily="34" charset="0"/>
              </a:rPr>
              <a:t>Assume: cache block size 8 bytes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6261278" y="270216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 bits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7251878" y="270216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8013878" y="270216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172200" y="2362200"/>
            <a:ext cx="1572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Address of </a:t>
            </a:r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:</a:t>
            </a:r>
          </a:p>
        </p:txBody>
      </p:sp>
      <p:sp>
        <p:nvSpPr>
          <p:cNvPr id="147" name="Rectangle 146"/>
          <p:cNvSpPr/>
          <p:nvPr/>
        </p:nvSpPr>
        <p:spPr bwMode="auto">
          <a:xfrm>
            <a:off x="1524000" y="31242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48" name="Rectangle 147"/>
          <p:cNvSpPr/>
          <p:nvPr/>
        </p:nvSpPr>
        <p:spPr bwMode="auto">
          <a:xfrm>
            <a:off x="30222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49" name="Rectangle 148"/>
          <p:cNvSpPr/>
          <p:nvPr/>
        </p:nvSpPr>
        <p:spPr bwMode="auto">
          <a:xfrm>
            <a:off x="3294848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50" name="Rectangle 149"/>
          <p:cNvSpPr/>
          <p:nvPr/>
        </p:nvSpPr>
        <p:spPr bwMode="auto">
          <a:xfrm>
            <a:off x="35556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51" name="Rectangle 150"/>
          <p:cNvSpPr/>
          <p:nvPr/>
        </p:nvSpPr>
        <p:spPr bwMode="auto">
          <a:xfrm>
            <a:off x="4977688" y="3238500"/>
            <a:ext cx="292644" cy="30480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52" name="Rectangle 151"/>
          <p:cNvSpPr/>
          <p:nvPr/>
        </p:nvSpPr>
        <p:spPr bwMode="auto">
          <a:xfrm>
            <a:off x="2119653" y="3238500"/>
            <a:ext cx="717995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53" name="Rectangle 152"/>
          <p:cNvSpPr/>
          <p:nvPr/>
        </p:nvSpPr>
        <p:spPr bwMode="auto">
          <a:xfrm>
            <a:off x="16506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54" name="Rectangle 153"/>
          <p:cNvSpPr/>
          <p:nvPr/>
        </p:nvSpPr>
        <p:spPr bwMode="auto">
          <a:xfrm>
            <a:off x="3828971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55" name="Rectangle 154"/>
          <p:cNvSpPr/>
          <p:nvPr/>
        </p:nvSpPr>
        <p:spPr bwMode="auto">
          <a:xfrm>
            <a:off x="4686488" y="3238500"/>
            <a:ext cx="292644" cy="30480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56" name="Rectangle 155"/>
          <p:cNvSpPr/>
          <p:nvPr/>
        </p:nvSpPr>
        <p:spPr bwMode="auto">
          <a:xfrm>
            <a:off x="4394566" y="3238500"/>
            <a:ext cx="292644" cy="30480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57" name="Rectangle 156"/>
          <p:cNvSpPr/>
          <p:nvPr/>
        </p:nvSpPr>
        <p:spPr bwMode="auto">
          <a:xfrm>
            <a:off x="4102644" y="3238500"/>
            <a:ext cx="292644" cy="30480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cxnSp>
        <p:nvCxnSpPr>
          <p:cNvPr id="183" name="Shape 182"/>
          <p:cNvCxnSpPr>
            <a:stCxn id="129" idx="2"/>
          </p:cNvCxnSpPr>
          <p:nvPr/>
        </p:nvCxnSpPr>
        <p:spPr bwMode="auto">
          <a:xfrm rot="5400000">
            <a:off x="6293638" y="2051660"/>
            <a:ext cx="417890" cy="2260590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hape 60"/>
          <p:cNvCxnSpPr>
            <a:stCxn id="128" idx="1"/>
          </p:cNvCxnSpPr>
          <p:nvPr/>
        </p:nvCxnSpPr>
        <p:spPr bwMode="auto">
          <a:xfrm rot="10800000" flipV="1">
            <a:off x="2478652" y="2837586"/>
            <a:ext cx="3782627" cy="400914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2" name="TextBox 61"/>
          <p:cNvSpPr txBox="1"/>
          <p:nvPr/>
        </p:nvSpPr>
        <p:spPr>
          <a:xfrm>
            <a:off x="2368639" y="2514600"/>
            <a:ext cx="2467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match: assume yes = hit</a:t>
            </a:r>
          </a:p>
        </p:txBody>
      </p:sp>
      <p:cxnSp>
        <p:nvCxnSpPr>
          <p:cNvPr id="68" name="Straight Connector 67"/>
          <p:cNvCxnSpPr/>
          <p:nvPr/>
        </p:nvCxnSpPr>
        <p:spPr bwMode="auto">
          <a:xfrm rot="5400000">
            <a:off x="1582476" y="3038043"/>
            <a:ext cx="400914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9" name="TextBox 68"/>
          <p:cNvSpPr txBox="1"/>
          <p:nvPr/>
        </p:nvSpPr>
        <p:spPr>
          <a:xfrm>
            <a:off x="1402727" y="2514600"/>
            <a:ext cx="1021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valid?   +</a:t>
            </a:r>
          </a:p>
        </p:txBody>
      </p:sp>
      <p:cxnSp>
        <p:nvCxnSpPr>
          <p:cNvPr id="71" name="Elbow Connector 70"/>
          <p:cNvCxnSpPr>
            <a:stCxn id="130" idx="2"/>
          </p:cNvCxnSpPr>
          <p:nvPr/>
        </p:nvCxnSpPr>
        <p:spPr bwMode="auto">
          <a:xfrm rot="5400000">
            <a:off x="5976408" y="1245569"/>
            <a:ext cx="570290" cy="4025173"/>
          </a:xfrm>
          <a:prstGeom prst="bentConnector3">
            <a:avLst>
              <a:gd name="adj1" fmla="val 175089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Down Arrow 25"/>
          <p:cNvSpPr/>
          <p:nvPr/>
        </p:nvSpPr>
        <p:spPr bwMode="auto">
          <a:xfrm flipV="1">
            <a:off x="4330522" y="3581400"/>
            <a:ext cx="733658" cy="10668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540656" y="4659868"/>
            <a:ext cx="2017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 (4 Bytes) is here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715000" y="3962400"/>
            <a:ext cx="1301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block offset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7200" y="5715000"/>
            <a:ext cx="68194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itchFamily="34" charset="0"/>
              </a:rPr>
              <a:t>If tag doesn’t match: </a:t>
            </a:r>
            <a:r>
              <a:rPr lang="en-US" dirty="0" smtClean="0">
                <a:latin typeface="Calibri" pitchFamily="34" charset="0"/>
              </a:rPr>
              <a:t>old line is evicted and replaced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40" name="Rectangle 13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Direct-Mapped Cache Simulation</a:t>
            </a:r>
            <a:endParaRPr lang="en-US"/>
          </a:p>
        </p:txBody>
      </p:sp>
      <p:sp>
        <p:nvSpPr>
          <p:cNvPr id="149507" name="Rectangle 3"/>
          <p:cNvSpPr>
            <a:spLocks noChangeArrowheads="1"/>
          </p:cNvSpPr>
          <p:nvPr/>
        </p:nvSpPr>
        <p:spPr bwMode="auto">
          <a:xfrm>
            <a:off x="3211513" y="1391766"/>
            <a:ext cx="6161087" cy="31675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smtClean="0">
                <a:latin typeface="Calibri"/>
                <a:cs typeface="Calibri"/>
              </a:rPr>
              <a:t>M</a:t>
            </a:r>
            <a:r>
              <a:rPr lang="en-US" sz="2000" b="0" dirty="0">
                <a:latin typeface="Calibri"/>
                <a:cs typeface="Calibri"/>
              </a:rPr>
              <a:t>=16 </a:t>
            </a:r>
            <a:r>
              <a:rPr lang="en-US" sz="2000" b="0" dirty="0" smtClean="0">
                <a:latin typeface="Calibri"/>
                <a:cs typeface="Calibri"/>
              </a:rPr>
              <a:t>bytes (4-bit addresses), </a:t>
            </a:r>
            <a:r>
              <a:rPr lang="en-US" sz="2000" b="0" dirty="0">
                <a:latin typeface="Calibri"/>
                <a:cs typeface="Calibri"/>
              </a:rPr>
              <a:t>B=2 bytes/block, 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S=4 sets, E=1</a:t>
            </a:r>
            <a:r>
              <a:rPr lang="en-US" sz="2000" b="0" dirty="0" smtClean="0">
                <a:latin typeface="Calibri"/>
                <a:cs typeface="Calibri"/>
              </a:rPr>
              <a:t> Blocks/</a:t>
            </a:r>
            <a:r>
              <a:rPr lang="en-US" sz="2000" b="0" dirty="0">
                <a:latin typeface="Calibri"/>
                <a:cs typeface="Calibri"/>
              </a:rPr>
              <a:t>set</a:t>
            </a:r>
          </a:p>
          <a:p>
            <a:pPr algn="l">
              <a:lnSpc>
                <a:spcPct val="100000"/>
              </a:lnSpc>
            </a:pPr>
            <a:endParaRPr lang="en-US" sz="2000" b="0" dirty="0" smtClean="0">
              <a:latin typeface="Calibri"/>
              <a:cs typeface="Calibri"/>
            </a:endParaRPr>
          </a:p>
          <a:p>
            <a:pPr algn="l">
              <a:lnSpc>
                <a:spcPct val="100000"/>
              </a:lnSpc>
            </a:pPr>
            <a:endParaRPr lang="en-US" sz="2000" b="0" dirty="0" smtClean="0">
              <a:latin typeface="Calibri"/>
              <a:cs typeface="Calibri"/>
            </a:endParaRPr>
          </a:p>
          <a:p>
            <a:pPr algn="l">
              <a:lnSpc>
                <a:spcPct val="100000"/>
              </a:lnSpc>
            </a:pPr>
            <a:r>
              <a:rPr lang="en-US" sz="2000" b="0" dirty="0" smtClean="0">
                <a:latin typeface="Calibri"/>
                <a:cs typeface="Calibri"/>
              </a:rPr>
              <a:t>Address </a:t>
            </a:r>
            <a:r>
              <a:rPr lang="en-US" sz="2000" b="0" dirty="0">
                <a:latin typeface="Calibri"/>
                <a:cs typeface="Calibri"/>
              </a:rPr>
              <a:t>trace (</a:t>
            </a:r>
            <a:r>
              <a:rPr lang="en-US" sz="2000" b="0" dirty="0" smtClean="0">
                <a:latin typeface="Calibri"/>
                <a:cs typeface="Calibri"/>
              </a:rPr>
              <a:t>reads, one byte per read)</a:t>
            </a:r>
            <a:r>
              <a:rPr lang="en-US" sz="2000" b="0" dirty="0">
                <a:latin typeface="Calibri"/>
                <a:cs typeface="Calibri"/>
              </a:rPr>
              <a:t>: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	</a:t>
            </a:r>
            <a:r>
              <a:rPr lang="en-US" sz="2000" dirty="0">
                <a:latin typeface="Calibri"/>
                <a:cs typeface="Calibri"/>
              </a:rPr>
              <a:t>0	[0</a:t>
            </a:r>
            <a:r>
              <a:rPr lang="en-US" sz="2000" u="sng" dirty="0">
                <a:latin typeface="Calibri"/>
                <a:cs typeface="Calibri"/>
              </a:rPr>
              <a:t>00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1	[0</a:t>
            </a:r>
            <a:r>
              <a:rPr lang="en-US" sz="2000" u="sng" dirty="0">
                <a:latin typeface="Calibri"/>
                <a:cs typeface="Calibri"/>
              </a:rPr>
              <a:t>00</a:t>
            </a:r>
            <a:r>
              <a:rPr lang="en-US" sz="2000" dirty="0">
                <a:latin typeface="Calibri"/>
                <a:cs typeface="Calibri"/>
              </a:rPr>
              <a:t>1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7	[0</a:t>
            </a:r>
            <a:r>
              <a:rPr lang="en-US" sz="2000" u="sng" dirty="0">
                <a:latin typeface="Calibri"/>
                <a:cs typeface="Calibri"/>
              </a:rPr>
              <a:t>11</a:t>
            </a:r>
            <a:r>
              <a:rPr lang="en-US" sz="2000" dirty="0">
                <a:latin typeface="Calibri"/>
                <a:cs typeface="Calibri"/>
              </a:rPr>
              <a:t>1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8	[1</a:t>
            </a:r>
            <a:r>
              <a:rPr lang="en-US" sz="2000" u="sng" dirty="0">
                <a:latin typeface="Calibri"/>
                <a:cs typeface="Calibri"/>
              </a:rPr>
              <a:t>00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0	[0</a:t>
            </a:r>
            <a:r>
              <a:rPr lang="en-US" sz="2000" u="sng" dirty="0">
                <a:latin typeface="Calibri"/>
                <a:cs typeface="Calibri"/>
              </a:rPr>
              <a:t>00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</a:t>
            </a:r>
          </a:p>
        </p:txBody>
      </p:sp>
      <p:sp>
        <p:nvSpPr>
          <p:cNvPr id="149509" name="Rectangle 5"/>
          <p:cNvSpPr>
            <a:spLocks noChangeArrowheads="1"/>
          </p:cNvSpPr>
          <p:nvPr/>
        </p:nvSpPr>
        <p:spPr bwMode="auto">
          <a:xfrm>
            <a:off x="465138" y="1633736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x</a:t>
            </a:r>
            <a:endParaRPr lang="en-US" sz="2000" b="0" dirty="0">
              <a:latin typeface="Calibri"/>
              <a:cs typeface="Calibri"/>
            </a:endParaRPr>
          </a:p>
        </p:txBody>
      </p:sp>
      <p:sp>
        <p:nvSpPr>
          <p:cNvPr id="149510" name="Rectangle 6"/>
          <p:cNvSpPr>
            <a:spLocks noChangeArrowheads="1"/>
          </p:cNvSpPr>
          <p:nvPr/>
        </p:nvSpPr>
        <p:spPr bwMode="auto">
          <a:xfrm>
            <a:off x="584200" y="1295400"/>
            <a:ext cx="52899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t</a:t>
            </a:r>
            <a:r>
              <a:rPr lang="en-US" sz="2000" b="0" dirty="0">
                <a:latin typeface="Calibri"/>
                <a:cs typeface="Calibri"/>
              </a:rPr>
              <a:t>=1</a:t>
            </a:r>
          </a:p>
        </p:txBody>
      </p:sp>
      <p:sp>
        <p:nvSpPr>
          <p:cNvPr id="149511" name="Rectangle 7"/>
          <p:cNvSpPr>
            <a:spLocks noChangeArrowheads="1"/>
          </p:cNvSpPr>
          <p:nvPr/>
        </p:nvSpPr>
        <p:spPr bwMode="auto">
          <a:xfrm>
            <a:off x="1212850" y="1295400"/>
            <a:ext cx="5407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s</a:t>
            </a:r>
            <a:r>
              <a:rPr lang="en-US" sz="2000" b="0" dirty="0">
                <a:latin typeface="Calibri"/>
                <a:cs typeface="Calibri"/>
              </a:rPr>
              <a:t>=2</a:t>
            </a:r>
          </a:p>
        </p:txBody>
      </p:sp>
      <p:sp>
        <p:nvSpPr>
          <p:cNvPr id="149512" name="Rectangle 8"/>
          <p:cNvSpPr>
            <a:spLocks noChangeArrowheads="1"/>
          </p:cNvSpPr>
          <p:nvPr/>
        </p:nvSpPr>
        <p:spPr bwMode="auto">
          <a:xfrm>
            <a:off x="1952625" y="1295400"/>
            <a:ext cx="57522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b=1</a:t>
            </a:r>
          </a:p>
        </p:txBody>
      </p:sp>
      <p:sp>
        <p:nvSpPr>
          <p:cNvPr id="149513" name="Rectangle 9"/>
          <p:cNvSpPr>
            <a:spLocks noChangeArrowheads="1"/>
          </p:cNvSpPr>
          <p:nvPr/>
        </p:nvSpPr>
        <p:spPr bwMode="auto">
          <a:xfrm>
            <a:off x="1182688" y="1633736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xx</a:t>
            </a:r>
          </a:p>
        </p:txBody>
      </p:sp>
      <p:sp>
        <p:nvSpPr>
          <p:cNvPr id="149514" name="Rectangle 10"/>
          <p:cNvSpPr>
            <a:spLocks noChangeArrowheads="1"/>
          </p:cNvSpPr>
          <p:nvPr/>
        </p:nvSpPr>
        <p:spPr bwMode="auto">
          <a:xfrm>
            <a:off x="1898650" y="1633736"/>
            <a:ext cx="703263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</a:t>
            </a:r>
          </a:p>
        </p:txBody>
      </p:sp>
      <p:grpSp>
        <p:nvGrpSpPr>
          <p:cNvPr id="2" name="Group 175"/>
          <p:cNvGrpSpPr>
            <a:grpSpLocks/>
          </p:cNvGrpSpPr>
          <p:nvPr/>
        </p:nvGrpSpPr>
        <p:grpSpPr bwMode="auto">
          <a:xfrm>
            <a:off x="3352800" y="5137150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516" name="Rectangle 12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149517" name="Rectangle 13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?</a:t>
              </a:r>
            </a:p>
          </p:txBody>
        </p:sp>
        <p:sp>
          <p:nvSpPr>
            <p:cNvPr id="149518" name="Rectangle 14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?</a:t>
              </a:r>
            </a:p>
          </p:txBody>
        </p:sp>
      </p:grpSp>
      <p:sp>
        <p:nvSpPr>
          <p:cNvPr id="149519" name="Rectangle 15"/>
          <p:cNvSpPr>
            <a:spLocks noChangeArrowheads="1"/>
          </p:cNvSpPr>
          <p:nvPr/>
        </p:nvSpPr>
        <p:spPr bwMode="auto">
          <a:xfrm>
            <a:off x="3502025" y="4724400"/>
            <a:ext cx="310982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v</a:t>
            </a:r>
          </a:p>
        </p:txBody>
      </p:sp>
      <p:sp>
        <p:nvSpPr>
          <p:cNvPr id="149520" name="Rectangle 16"/>
          <p:cNvSpPr>
            <a:spLocks noChangeArrowheads="1"/>
          </p:cNvSpPr>
          <p:nvPr/>
        </p:nvSpPr>
        <p:spPr bwMode="auto">
          <a:xfrm>
            <a:off x="3979862" y="4724400"/>
            <a:ext cx="531269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smtClean="0">
                <a:latin typeface="Calibri"/>
                <a:cs typeface="Calibri"/>
              </a:rPr>
              <a:t>Tag</a:t>
            </a:r>
            <a:endParaRPr lang="en-US" sz="2000" b="0" dirty="0">
              <a:latin typeface="Calibri"/>
              <a:cs typeface="Calibri"/>
            </a:endParaRPr>
          </a:p>
        </p:txBody>
      </p:sp>
      <p:sp>
        <p:nvSpPr>
          <p:cNvPr id="149521" name="Rectangle 17"/>
          <p:cNvSpPr>
            <a:spLocks noChangeArrowheads="1"/>
          </p:cNvSpPr>
          <p:nvPr/>
        </p:nvSpPr>
        <p:spPr bwMode="auto">
          <a:xfrm>
            <a:off x="4937125" y="4724400"/>
            <a:ext cx="741413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smtClean="0">
                <a:latin typeface="Calibri"/>
                <a:cs typeface="Calibri"/>
              </a:rPr>
              <a:t>Block</a:t>
            </a:r>
            <a:endParaRPr lang="en-US" sz="2000" b="0" dirty="0">
              <a:latin typeface="Calibri"/>
              <a:cs typeface="Calibri"/>
            </a:endParaRPr>
          </a:p>
        </p:txBody>
      </p:sp>
      <p:sp>
        <p:nvSpPr>
          <p:cNvPr id="149522" name="Rectangle 18"/>
          <p:cNvSpPr>
            <a:spLocks noChangeArrowheads="1"/>
          </p:cNvSpPr>
          <p:nvPr/>
        </p:nvSpPr>
        <p:spPr bwMode="auto">
          <a:xfrm>
            <a:off x="3352800" y="54467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3" name="Rectangle 19"/>
          <p:cNvSpPr>
            <a:spLocks noChangeArrowheads="1"/>
          </p:cNvSpPr>
          <p:nvPr/>
        </p:nvSpPr>
        <p:spPr bwMode="auto">
          <a:xfrm>
            <a:off x="3927475" y="54467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4" name="Rectangle 20"/>
          <p:cNvSpPr>
            <a:spLocks noChangeArrowheads="1"/>
          </p:cNvSpPr>
          <p:nvPr/>
        </p:nvSpPr>
        <p:spPr bwMode="auto">
          <a:xfrm>
            <a:off x="4595812" y="54467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5" name="Rectangle 21"/>
          <p:cNvSpPr>
            <a:spLocks noChangeArrowheads="1"/>
          </p:cNvSpPr>
          <p:nvPr/>
        </p:nvSpPr>
        <p:spPr bwMode="auto">
          <a:xfrm>
            <a:off x="3352800" y="577056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6" name="Rectangle 22"/>
          <p:cNvSpPr>
            <a:spLocks noChangeArrowheads="1"/>
          </p:cNvSpPr>
          <p:nvPr/>
        </p:nvSpPr>
        <p:spPr bwMode="auto">
          <a:xfrm>
            <a:off x="3927475" y="577056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7" name="Rectangle 23"/>
          <p:cNvSpPr>
            <a:spLocks noChangeArrowheads="1"/>
          </p:cNvSpPr>
          <p:nvPr/>
        </p:nvSpPr>
        <p:spPr bwMode="auto">
          <a:xfrm>
            <a:off x="4595812" y="577056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8" name="Rectangle 24"/>
          <p:cNvSpPr>
            <a:spLocks noChangeArrowheads="1"/>
          </p:cNvSpPr>
          <p:nvPr/>
        </p:nvSpPr>
        <p:spPr bwMode="auto">
          <a:xfrm>
            <a:off x="3352800" y="60944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9" name="Rectangle 25"/>
          <p:cNvSpPr>
            <a:spLocks noChangeArrowheads="1"/>
          </p:cNvSpPr>
          <p:nvPr/>
        </p:nvSpPr>
        <p:spPr bwMode="auto">
          <a:xfrm>
            <a:off x="3927475" y="60944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30" name="Rectangle 26"/>
          <p:cNvSpPr>
            <a:spLocks noChangeArrowheads="1"/>
          </p:cNvSpPr>
          <p:nvPr/>
        </p:nvSpPr>
        <p:spPr bwMode="auto">
          <a:xfrm>
            <a:off x="4595812" y="60944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678" name="Text Box 174"/>
          <p:cNvSpPr txBox="1">
            <a:spLocks noChangeArrowheads="1"/>
          </p:cNvSpPr>
          <p:nvPr/>
        </p:nvSpPr>
        <p:spPr bwMode="auto">
          <a:xfrm>
            <a:off x="6657975" y="2968823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</a:t>
            </a:r>
          </a:p>
        </p:txBody>
      </p:sp>
      <p:grpSp>
        <p:nvGrpSpPr>
          <p:cNvPr id="3" name="Group 176"/>
          <p:cNvGrpSpPr>
            <a:grpSpLocks/>
          </p:cNvGrpSpPr>
          <p:nvPr/>
        </p:nvGrpSpPr>
        <p:grpSpPr bwMode="auto">
          <a:xfrm>
            <a:off x="3352800" y="5140325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681" name="Rectangle 177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149682" name="Rectangle 178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149683" name="Rectangle 179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M[0-1]</a:t>
              </a:r>
            </a:p>
          </p:txBody>
        </p:sp>
      </p:grpSp>
      <p:sp>
        <p:nvSpPr>
          <p:cNvPr id="149684" name="Text Box 180"/>
          <p:cNvSpPr txBox="1">
            <a:spLocks noChangeArrowheads="1"/>
          </p:cNvSpPr>
          <p:nvPr/>
        </p:nvSpPr>
        <p:spPr bwMode="auto">
          <a:xfrm>
            <a:off x="6748463" y="3273623"/>
            <a:ext cx="462265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hit</a:t>
            </a:r>
          </a:p>
        </p:txBody>
      </p:sp>
      <p:sp>
        <p:nvSpPr>
          <p:cNvPr id="149685" name="Text Box 181"/>
          <p:cNvSpPr txBox="1">
            <a:spLocks noChangeArrowheads="1"/>
          </p:cNvSpPr>
          <p:nvPr/>
        </p:nvSpPr>
        <p:spPr bwMode="auto">
          <a:xfrm>
            <a:off x="6657975" y="3548063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>
                <a:latin typeface="Calibri"/>
                <a:cs typeface="Calibri"/>
              </a:rPr>
              <a:t>miss</a:t>
            </a:r>
          </a:p>
        </p:txBody>
      </p:sp>
      <p:grpSp>
        <p:nvGrpSpPr>
          <p:cNvPr id="4" name="Group 182"/>
          <p:cNvGrpSpPr>
            <a:grpSpLocks/>
          </p:cNvGrpSpPr>
          <p:nvPr/>
        </p:nvGrpSpPr>
        <p:grpSpPr bwMode="auto">
          <a:xfrm>
            <a:off x="3352800" y="6096000"/>
            <a:ext cx="2662237" cy="306387"/>
            <a:chOff x="2027" y="3244"/>
            <a:chExt cx="1677" cy="193"/>
          </a:xfrm>
          <a:solidFill>
            <a:srgbClr val="DEDFF5"/>
          </a:solidFill>
        </p:grpSpPr>
        <p:sp>
          <p:nvSpPr>
            <p:cNvPr id="149687" name="Rectangle 183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149688" name="Rectangle 184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149689" name="Rectangle 185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M[6-7]</a:t>
              </a:r>
            </a:p>
          </p:txBody>
        </p:sp>
      </p:grpSp>
      <p:sp>
        <p:nvSpPr>
          <p:cNvPr id="149690" name="Text Box 186"/>
          <p:cNvSpPr txBox="1">
            <a:spLocks noChangeArrowheads="1"/>
          </p:cNvSpPr>
          <p:nvPr/>
        </p:nvSpPr>
        <p:spPr bwMode="auto">
          <a:xfrm>
            <a:off x="6657975" y="3883223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</a:t>
            </a:r>
          </a:p>
        </p:txBody>
      </p:sp>
      <p:grpSp>
        <p:nvGrpSpPr>
          <p:cNvPr id="5" name="Group 187"/>
          <p:cNvGrpSpPr>
            <a:grpSpLocks/>
          </p:cNvGrpSpPr>
          <p:nvPr/>
        </p:nvGrpSpPr>
        <p:grpSpPr bwMode="auto">
          <a:xfrm>
            <a:off x="3352800" y="5140325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692" name="Rectangle 188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149693" name="Rectangle 189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149694" name="Rectangle 190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M[8-9]</a:t>
              </a:r>
            </a:p>
          </p:txBody>
        </p:sp>
      </p:grpSp>
      <p:sp>
        <p:nvSpPr>
          <p:cNvPr id="149695" name="Text Box 191"/>
          <p:cNvSpPr txBox="1">
            <a:spLocks noChangeArrowheads="1"/>
          </p:cNvSpPr>
          <p:nvPr/>
        </p:nvSpPr>
        <p:spPr bwMode="auto">
          <a:xfrm>
            <a:off x="6657975" y="4188023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</a:t>
            </a:r>
          </a:p>
        </p:txBody>
      </p:sp>
      <p:grpSp>
        <p:nvGrpSpPr>
          <p:cNvPr id="6" name="Group 192"/>
          <p:cNvGrpSpPr>
            <a:grpSpLocks/>
          </p:cNvGrpSpPr>
          <p:nvPr/>
        </p:nvGrpSpPr>
        <p:grpSpPr bwMode="auto">
          <a:xfrm>
            <a:off x="3352800" y="5140325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697" name="Rectangle 193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149698" name="Rectangle 194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149699" name="Rectangle 195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M[0-1]</a:t>
              </a:r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2667000" y="511706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Set 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667000" y="5422397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Set 1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667000" y="5727726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Set 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667000" y="6033055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Set 3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678" grpId="0"/>
      <p:bldP spid="149684" grpId="0"/>
      <p:bldP spid="149685" grpId="0"/>
      <p:bldP spid="149690" grpId="0"/>
      <p:bldP spid="14969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961660" cy="762000"/>
          </a:xfrm>
        </p:spPr>
        <p:txBody>
          <a:bodyPr/>
          <a:lstStyle/>
          <a:p>
            <a:r>
              <a:rPr lang="en-US" dirty="0" smtClean="0"/>
              <a:t>E-way Set Associative Cache (Here: E = 2)</a:t>
            </a:r>
            <a:endParaRPr lang="en-US" dirty="0"/>
          </a:p>
        </p:txBody>
      </p:sp>
      <p:cxnSp>
        <p:nvCxnSpPr>
          <p:cNvPr id="125" name="Straight Connector 124"/>
          <p:cNvCxnSpPr/>
          <p:nvPr/>
        </p:nvCxnSpPr>
        <p:spPr bwMode="auto">
          <a:xfrm>
            <a:off x="762000" y="4800600"/>
            <a:ext cx="6598924" cy="17189"/>
          </a:xfrm>
          <a:prstGeom prst="line">
            <a:avLst/>
          </a:prstGeom>
          <a:noFill/>
          <a:ln w="762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27" name="TextBox 126"/>
          <p:cNvSpPr txBox="1"/>
          <p:nvPr/>
        </p:nvSpPr>
        <p:spPr>
          <a:xfrm>
            <a:off x="381000" y="1154668"/>
            <a:ext cx="3298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E = 2: Two lines per set</a:t>
            </a:r>
          </a:p>
          <a:p>
            <a:r>
              <a:rPr lang="en-US" sz="1800" dirty="0" smtClean="0">
                <a:latin typeface="Calibri" pitchFamily="34" charset="0"/>
              </a:rPr>
              <a:t>Assume: cache block size 8 bytes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6566078" y="186275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 bits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7556678" y="186275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8318678" y="186275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477000" y="1522790"/>
            <a:ext cx="21260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Address of short </a:t>
            </a:r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:</a:t>
            </a:r>
          </a:p>
        </p:txBody>
      </p:sp>
      <p:sp>
        <p:nvSpPr>
          <p:cNvPr id="73" name="Rectangle 72"/>
          <p:cNvSpPr/>
          <p:nvPr/>
        </p:nvSpPr>
        <p:spPr bwMode="auto">
          <a:xfrm>
            <a:off x="457200" y="2514600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606607" y="2590803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1899924" y="26894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77" name="Rectangle 76"/>
          <p:cNvSpPr/>
          <p:nvPr/>
        </p:nvSpPr>
        <p:spPr bwMode="auto">
          <a:xfrm>
            <a:off x="2135242" y="26894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78" name="Rectangle 77"/>
          <p:cNvSpPr/>
          <p:nvPr/>
        </p:nvSpPr>
        <p:spPr bwMode="auto">
          <a:xfrm>
            <a:off x="2360367" y="26894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79" name="Rectangle 78"/>
          <p:cNvSpPr/>
          <p:nvPr/>
        </p:nvSpPr>
        <p:spPr bwMode="auto">
          <a:xfrm>
            <a:off x="3587907" y="26894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80" name="Rectangle 79"/>
          <p:cNvSpPr/>
          <p:nvPr/>
        </p:nvSpPr>
        <p:spPr bwMode="auto">
          <a:xfrm>
            <a:off x="1120788" y="2689469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81" name="Rectangle 80"/>
          <p:cNvSpPr/>
          <p:nvPr/>
        </p:nvSpPr>
        <p:spPr bwMode="auto">
          <a:xfrm>
            <a:off x="715928" y="26894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82" name="Rectangle 81"/>
          <p:cNvSpPr/>
          <p:nvPr/>
        </p:nvSpPr>
        <p:spPr bwMode="auto">
          <a:xfrm>
            <a:off x="2596309" y="26894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83" name="Rectangle 82"/>
          <p:cNvSpPr/>
          <p:nvPr/>
        </p:nvSpPr>
        <p:spPr bwMode="auto">
          <a:xfrm>
            <a:off x="3336537" y="26894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84" name="Rectangle 83"/>
          <p:cNvSpPr/>
          <p:nvPr/>
        </p:nvSpPr>
        <p:spPr bwMode="auto">
          <a:xfrm>
            <a:off x="3084544" y="26894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85" name="Rectangle 84"/>
          <p:cNvSpPr/>
          <p:nvPr/>
        </p:nvSpPr>
        <p:spPr bwMode="auto">
          <a:xfrm>
            <a:off x="2832550" y="26894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87" name="Rectangle 86"/>
          <p:cNvSpPr/>
          <p:nvPr/>
        </p:nvSpPr>
        <p:spPr bwMode="auto">
          <a:xfrm>
            <a:off x="4080935" y="2594046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5374252" y="26927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89" name="Rectangle 88"/>
          <p:cNvSpPr/>
          <p:nvPr/>
        </p:nvSpPr>
        <p:spPr bwMode="auto">
          <a:xfrm>
            <a:off x="5609570" y="26927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90" name="Rectangle 89"/>
          <p:cNvSpPr/>
          <p:nvPr/>
        </p:nvSpPr>
        <p:spPr bwMode="auto">
          <a:xfrm>
            <a:off x="5834695" y="26927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91" name="Rectangle 90"/>
          <p:cNvSpPr/>
          <p:nvPr/>
        </p:nvSpPr>
        <p:spPr bwMode="auto">
          <a:xfrm>
            <a:off x="7062235" y="26927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92" name="Rectangle 91"/>
          <p:cNvSpPr/>
          <p:nvPr/>
        </p:nvSpPr>
        <p:spPr bwMode="auto">
          <a:xfrm>
            <a:off x="4595116" y="2692712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93" name="Rectangle 92"/>
          <p:cNvSpPr/>
          <p:nvPr/>
        </p:nvSpPr>
        <p:spPr bwMode="auto">
          <a:xfrm>
            <a:off x="4190256" y="26927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94" name="Rectangle 93"/>
          <p:cNvSpPr/>
          <p:nvPr/>
        </p:nvSpPr>
        <p:spPr bwMode="auto">
          <a:xfrm>
            <a:off x="6070637" y="26927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95" name="Rectangle 94"/>
          <p:cNvSpPr/>
          <p:nvPr/>
        </p:nvSpPr>
        <p:spPr bwMode="auto">
          <a:xfrm>
            <a:off x="6810865" y="26927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96" name="Rectangle 95"/>
          <p:cNvSpPr/>
          <p:nvPr/>
        </p:nvSpPr>
        <p:spPr bwMode="auto">
          <a:xfrm>
            <a:off x="6558872" y="26927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97" name="Rectangle 96"/>
          <p:cNvSpPr/>
          <p:nvPr/>
        </p:nvSpPr>
        <p:spPr bwMode="auto">
          <a:xfrm>
            <a:off x="6306878" y="26927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00" name="Rectangle 99"/>
          <p:cNvSpPr/>
          <p:nvPr/>
        </p:nvSpPr>
        <p:spPr bwMode="auto">
          <a:xfrm>
            <a:off x="457200" y="3200400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606607" y="3276603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1899924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16" name="Rectangle 115"/>
          <p:cNvSpPr/>
          <p:nvPr/>
        </p:nvSpPr>
        <p:spPr bwMode="auto">
          <a:xfrm>
            <a:off x="2135242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17" name="Rectangle 116"/>
          <p:cNvSpPr/>
          <p:nvPr/>
        </p:nvSpPr>
        <p:spPr bwMode="auto">
          <a:xfrm>
            <a:off x="2360367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18" name="Rectangle 117"/>
          <p:cNvSpPr/>
          <p:nvPr/>
        </p:nvSpPr>
        <p:spPr bwMode="auto">
          <a:xfrm>
            <a:off x="3587907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19" name="Rectangle 118"/>
          <p:cNvSpPr/>
          <p:nvPr/>
        </p:nvSpPr>
        <p:spPr bwMode="auto">
          <a:xfrm>
            <a:off x="1120788" y="3375269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20" name="Rectangle 119"/>
          <p:cNvSpPr/>
          <p:nvPr/>
        </p:nvSpPr>
        <p:spPr bwMode="auto">
          <a:xfrm>
            <a:off x="715928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21" name="Rectangle 120"/>
          <p:cNvSpPr/>
          <p:nvPr/>
        </p:nvSpPr>
        <p:spPr bwMode="auto">
          <a:xfrm>
            <a:off x="2596309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22" name="Rectangle 121"/>
          <p:cNvSpPr/>
          <p:nvPr/>
        </p:nvSpPr>
        <p:spPr bwMode="auto">
          <a:xfrm>
            <a:off x="3336537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23" name="Rectangle 122"/>
          <p:cNvSpPr/>
          <p:nvPr/>
        </p:nvSpPr>
        <p:spPr bwMode="auto">
          <a:xfrm>
            <a:off x="3084544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24" name="Rectangle 123"/>
          <p:cNvSpPr/>
          <p:nvPr/>
        </p:nvSpPr>
        <p:spPr bwMode="auto">
          <a:xfrm>
            <a:off x="2832550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03" name="Rectangle 102"/>
          <p:cNvSpPr/>
          <p:nvPr/>
        </p:nvSpPr>
        <p:spPr bwMode="auto">
          <a:xfrm>
            <a:off x="4080935" y="3279846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5374252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05" name="Rectangle 104"/>
          <p:cNvSpPr/>
          <p:nvPr/>
        </p:nvSpPr>
        <p:spPr bwMode="auto">
          <a:xfrm>
            <a:off x="5609570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06" name="Rectangle 105"/>
          <p:cNvSpPr/>
          <p:nvPr/>
        </p:nvSpPr>
        <p:spPr bwMode="auto">
          <a:xfrm>
            <a:off x="5834695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07" name="Rectangle 106"/>
          <p:cNvSpPr/>
          <p:nvPr/>
        </p:nvSpPr>
        <p:spPr bwMode="auto">
          <a:xfrm>
            <a:off x="7062235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08" name="Rectangle 107"/>
          <p:cNvSpPr/>
          <p:nvPr/>
        </p:nvSpPr>
        <p:spPr bwMode="auto">
          <a:xfrm>
            <a:off x="4595116" y="3378512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09" name="Rectangle 108"/>
          <p:cNvSpPr/>
          <p:nvPr/>
        </p:nvSpPr>
        <p:spPr bwMode="auto">
          <a:xfrm>
            <a:off x="4190256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10" name="Rectangle 109"/>
          <p:cNvSpPr/>
          <p:nvPr/>
        </p:nvSpPr>
        <p:spPr bwMode="auto">
          <a:xfrm>
            <a:off x="6070637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11" name="Rectangle 110"/>
          <p:cNvSpPr/>
          <p:nvPr/>
        </p:nvSpPr>
        <p:spPr bwMode="auto">
          <a:xfrm>
            <a:off x="6810865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12" name="Rectangle 111"/>
          <p:cNvSpPr/>
          <p:nvPr/>
        </p:nvSpPr>
        <p:spPr bwMode="auto">
          <a:xfrm>
            <a:off x="6558872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13" name="Rectangle 112"/>
          <p:cNvSpPr/>
          <p:nvPr/>
        </p:nvSpPr>
        <p:spPr bwMode="auto">
          <a:xfrm>
            <a:off x="6306878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37" name="Rectangle 136"/>
          <p:cNvSpPr/>
          <p:nvPr/>
        </p:nvSpPr>
        <p:spPr bwMode="auto">
          <a:xfrm>
            <a:off x="457200" y="3886200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91" name="Rectangle 190"/>
          <p:cNvSpPr/>
          <p:nvPr/>
        </p:nvSpPr>
        <p:spPr bwMode="auto">
          <a:xfrm>
            <a:off x="606607" y="3962403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92" name="Rectangle 191"/>
          <p:cNvSpPr/>
          <p:nvPr/>
        </p:nvSpPr>
        <p:spPr bwMode="auto">
          <a:xfrm>
            <a:off x="1899924" y="40610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93" name="Rectangle 192"/>
          <p:cNvSpPr/>
          <p:nvPr/>
        </p:nvSpPr>
        <p:spPr bwMode="auto">
          <a:xfrm>
            <a:off x="2135242" y="40610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94" name="Rectangle 193"/>
          <p:cNvSpPr/>
          <p:nvPr/>
        </p:nvSpPr>
        <p:spPr bwMode="auto">
          <a:xfrm>
            <a:off x="2360367" y="40610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95" name="Rectangle 194"/>
          <p:cNvSpPr/>
          <p:nvPr/>
        </p:nvSpPr>
        <p:spPr bwMode="auto">
          <a:xfrm>
            <a:off x="3587907" y="40610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96" name="Rectangle 195"/>
          <p:cNvSpPr/>
          <p:nvPr/>
        </p:nvSpPr>
        <p:spPr bwMode="auto">
          <a:xfrm>
            <a:off x="1120788" y="4061069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97" name="Rectangle 196"/>
          <p:cNvSpPr/>
          <p:nvPr/>
        </p:nvSpPr>
        <p:spPr bwMode="auto">
          <a:xfrm>
            <a:off x="715928" y="40610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98" name="Rectangle 197"/>
          <p:cNvSpPr/>
          <p:nvPr/>
        </p:nvSpPr>
        <p:spPr bwMode="auto">
          <a:xfrm>
            <a:off x="2596309" y="40610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99" name="Rectangle 198"/>
          <p:cNvSpPr/>
          <p:nvPr/>
        </p:nvSpPr>
        <p:spPr bwMode="auto">
          <a:xfrm>
            <a:off x="3336537" y="40610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200" name="Rectangle 199"/>
          <p:cNvSpPr/>
          <p:nvPr/>
        </p:nvSpPr>
        <p:spPr bwMode="auto">
          <a:xfrm>
            <a:off x="3084544" y="40610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201" name="Rectangle 200"/>
          <p:cNvSpPr/>
          <p:nvPr/>
        </p:nvSpPr>
        <p:spPr bwMode="auto">
          <a:xfrm>
            <a:off x="2832550" y="40610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46" name="Rectangle 145"/>
          <p:cNvSpPr/>
          <p:nvPr/>
        </p:nvSpPr>
        <p:spPr bwMode="auto">
          <a:xfrm>
            <a:off x="4080935" y="3965646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58" name="Rectangle 157"/>
          <p:cNvSpPr/>
          <p:nvPr/>
        </p:nvSpPr>
        <p:spPr bwMode="auto">
          <a:xfrm>
            <a:off x="5374252" y="40643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70" name="Rectangle 169"/>
          <p:cNvSpPr/>
          <p:nvPr/>
        </p:nvSpPr>
        <p:spPr bwMode="auto">
          <a:xfrm>
            <a:off x="5609570" y="40643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82" name="Rectangle 181"/>
          <p:cNvSpPr/>
          <p:nvPr/>
        </p:nvSpPr>
        <p:spPr bwMode="auto">
          <a:xfrm>
            <a:off x="5834695" y="40643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84" name="Rectangle 183"/>
          <p:cNvSpPr/>
          <p:nvPr/>
        </p:nvSpPr>
        <p:spPr bwMode="auto">
          <a:xfrm>
            <a:off x="7062235" y="40643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85" name="Rectangle 184"/>
          <p:cNvSpPr/>
          <p:nvPr/>
        </p:nvSpPr>
        <p:spPr bwMode="auto">
          <a:xfrm>
            <a:off x="4595116" y="4064312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86" name="Rectangle 185"/>
          <p:cNvSpPr/>
          <p:nvPr/>
        </p:nvSpPr>
        <p:spPr bwMode="auto">
          <a:xfrm>
            <a:off x="4190256" y="40643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87" name="Rectangle 186"/>
          <p:cNvSpPr/>
          <p:nvPr/>
        </p:nvSpPr>
        <p:spPr bwMode="auto">
          <a:xfrm>
            <a:off x="6070637" y="40643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88" name="Rectangle 187"/>
          <p:cNvSpPr/>
          <p:nvPr/>
        </p:nvSpPr>
        <p:spPr bwMode="auto">
          <a:xfrm>
            <a:off x="6810865" y="40643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89" name="Rectangle 188"/>
          <p:cNvSpPr/>
          <p:nvPr/>
        </p:nvSpPr>
        <p:spPr bwMode="auto">
          <a:xfrm>
            <a:off x="6558872" y="40643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90" name="Rectangle 189"/>
          <p:cNvSpPr/>
          <p:nvPr/>
        </p:nvSpPr>
        <p:spPr bwMode="auto">
          <a:xfrm>
            <a:off x="6306878" y="40643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205" name="Rectangle 204"/>
          <p:cNvSpPr/>
          <p:nvPr/>
        </p:nvSpPr>
        <p:spPr bwMode="auto">
          <a:xfrm>
            <a:off x="457200" y="5102157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219" name="Rectangle 218"/>
          <p:cNvSpPr/>
          <p:nvPr/>
        </p:nvSpPr>
        <p:spPr bwMode="auto">
          <a:xfrm>
            <a:off x="606607" y="5178360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220" name="Rectangle 219"/>
          <p:cNvSpPr/>
          <p:nvPr/>
        </p:nvSpPr>
        <p:spPr bwMode="auto">
          <a:xfrm>
            <a:off x="1899924" y="5277026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221" name="Rectangle 220"/>
          <p:cNvSpPr/>
          <p:nvPr/>
        </p:nvSpPr>
        <p:spPr bwMode="auto">
          <a:xfrm>
            <a:off x="2135242" y="5277026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222" name="Rectangle 221"/>
          <p:cNvSpPr/>
          <p:nvPr/>
        </p:nvSpPr>
        <p:spPr bwMode="auto">
          <a:xfrm>
            <a:off x="2360367" y="5277026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223" name="Rectangle 222"/>
          <p:cNvSpPr/>
          <p:nvPr/>
        </p:nvSpPr>
        <p:spPr bwMode="auto">
          <a:xfrm>
            <a:off x="3587907" y="5277026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224" name="Rectangle 223"/>
          <p:cNvSpPr/>
          <p:nvPr/>
        </p:nvSpPr>
        <p:spPr bwMode="auto">
          <a:xfrm>
            <a:off x="1120788" y="5277026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225" name="Rectangle 224"/>
          <p:cNvSpPr/>
          <p:nvPr/>
        </p:nvSpPr>
        <p:spPr bwMode="auto">
          <a:xfrm>
            <a:off x="715928" y="5277026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226" name="Rectangle 225"/>
          <p:cNvSpPr/>
          <p:nvPr/>
        </p:nvSpPr>
        <p:spPr bwMode="auto">
          <a:xfrm>
            <a:off x="2596309" y="5277026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227" name="Rectangle 226"/>
          <p:cNvSpPr/>
          <p:nvPr/>
        </p:nvSpPr>
        <p:spPr bwMode="auto">
          <a:xfrm>
            <a:off x="3336537" y="5277026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228" name="Rectangle 227"/>
          <p:cNvSpPr/>
          <p:nvPr/>
        </p:nvSpPr>
        <p:spPr bwMode="auto">
          <a:xfrm>
            <a:off x="3084544" y="5277026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229" name="Rectangle 228"/>
          <p:cNvSpPr/>
          <p:nvPr/>
        </p:nvSpPr>
        <p:spPr bwMode="auto">
          <a:xfrm>
            <a:off x="2832550" y="5277026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208" name="Rectangle 207"/>
          <p:cNvSpPr/>
          <p:nvPr/>
        </p:nvSpPr>
        <p:spPr bwMode="auto">
          <a:xfrm>
            <a:off x="4080935" y="5181603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209" name="Rectangle 208"/>
          <p:cNvSpPr/>
          <p:nvPr/>
        </p:nvSpPr>
        <p:spPr bwMode="auto">
          <a:xfrm>
            <a:off x="5374252" y="5280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210" name="Rectangle 209"/>
          <p:cNvSpPr/>
          <p:nvPr/>
        </p:nvSpPr>
        <p:spPr bwMode="auto">
          <a:xfrm>
            <a:off x="5609570" y="5280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211" name="Rectangle 210"/>
          <p:cNvSpPr/>
          <p:nvPr/>
        </p:nvSpPr>
        <p:spPr bwMode="auto">
          <a:xfrm>
            <a:off x="5834695" y="5280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212" name="Rectangle 211"/>
          <p:cNvSpPr/>
          <p:nvPr/>
        </p:nvSpPr>
        <p:spPr bwMode="auto">
          <a:xfrm>
            <a:off x="7062235" y="5280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213" name="Rectangle 212"/>
          <p:cNvSpPr/>
          <p:nvPr/>
        </p:nvSpPr>
        <p:spPr bwMode="auto">
          <a:xfrm>
            <a:off x="4595116" y="5280269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214" name="Rectangle 213"/>
          <p:cNvSpPr/>
          <p:nvPr/>
        </p:nvSpPr>
        <p:spPr bwMode="auto">
          <a:xfrm>
            <a:off x="4190256" y="5280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215" name="Rectangle 214"/>
          <p:cNvSpPr/>
          <p:nvPr/>
        </p:nvSpPr>
        <p:spPr bwMode="auto">
          <a:xfrm>
            <a:off x="6070637" y="5280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216" name="Rectangle 215"/>
          <p:cNvSpPr/>
          <p:nvPr/>
        </p:nvSpPr>
        <p:spPr bwMode="auto">
          <a:xfrm>
            <a:off x="6810865" y="5280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217" name="Rectangle 216"/>
          <p:cNvSpPr/>
          <p:nvPr/>
        </p:nvSpPr>
        <p:spPr bwMode="auto">
          <a:xfrm>
            <a:off x="6558872" y="5280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218" name="Rectangle 217"/>
          <p:cNvSpPr/>
          <p:nvPr/>
        </p:nvSpPr>
        <p:spPr bwMode="auto">
          <a:xfrm>
            <a:off x="6306878" y="5280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cxnSp>
        <p:nvCxnSpPr>
          <p:cNvPr id="231" name="Shape 230"/>
          <p:cNvCxnSpPr>
            <a:stCxn id="129" idx="2"/>
            <a:endCxn id="100" idx="3"/>
          </p:cNvCxnSpPr>
          <p:nvPr/>
        </p:nvCxnSpPr>
        <p:spPr bwMode="auto">
          <a:xfrm rot="5400000">
            <a:off x="7054128" y="2623272"/>
            <a:ext cx="1373222" cy="393878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2" name="TextBox 131"/>
          <p:cNvSpPr txBox="1"/>
          <p:nvPr/>
        </p:nvSpPr>
        <p:spPr>
          <a:xfrm>
            <a:off x="7924800" y="3246572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find set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" grpId="0"/>
      <p:bldP spid="132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8245269" cy="762000"/>
          </a:xfrm>
        </p:spPr>
        <p:txBody>
          <a:bodyPr/>
          <a:lstStyle/>
          <a:p>
            <a:r>
              <a:rPr lang="en-US" dirty="0" smtClean="0"/>
              <a:t>E-way Set Associative Cache (Here: E = 2)</a:t>
            </a:r>
            <a:endParaRPr lang="en-US" dirty="0"/>
          </a:p>
        </p:txBody>
      </p:sp>
      <p:sp>
        <p:nvSpPr>
          <p:cNvPr id="127" name="TextBox 126"/>
          <p:cNvSpPr txBox="1"/>
          <p:nvPr/>
        </p:nvSpPr>
        <p:spPr>
          <a:xfrm>
            <a:off x="381000" y="1154668"/>
            <a:ext cx="3298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E = 2: Two lines per set</a:t>
            </a:r>
          </a:p>
          <a:p>
            <a:r>
              <a:rPr lang="en-US" sz="1800" dirty="0" smtClean="0">
                <a:latin typeface="Calibri" pitchFamily="34" charset="0"/>
              </a:rPr>
              <a:t>Assume: cache block size 8 bytes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6566078" y="186275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 bits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7556678" y="186275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8318678" y="186275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477000" y="1522790"/>
            <a:ext cx="21260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Address of short </a:t>
            </a:r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:</a:t>
            </a:r>
          </a:p>
        </p:txBody>
      </p:sp>
      <p:sp>
        <p:nvSpPr>
          <p:cNvPr id="100" name="Rectangle 99"/>
          <p:cNvSpPr/>
          <p:nvPr/>
        </p:nvSpPr>
        <p:spPr bwMode="auto">
          <a:xfrm>
            <a:off x="457200" y="3200400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606607" y="3276603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1899924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16" name="Rectangle 115"/>
          <p:cNvSpPr/>
          <p:nvPr/>
        </p:nvSpPr>
        <p:spPr bwMode="auto">
          <a:xfrm>
            <a:off x="2135242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17" name="Rectangle 116"/>
          <p:cNvSpPr/>
          <p:nvPr/>
        </p:nvSpPr>
        <p:spPr bwMode="auto">
          <a:xfrm>
            <a:off x="2360367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18" name="Rectangle 117"/>
          <p:cNvSpPr/>
          <p:nvPr/>
        </p:nvSpPr>
        <p:spPr bwMode="auto">
          <a:xfrm>
            <a:off x="3587907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19" name="Rectangle 118"/>
          <p:cNvSpPr/>
          <p:nvPr/>
        </p:nvSpPr>
        <p:spPr bwMode="auto">
          <a:xfrm>
            <a:off x="1120788" y="3375269"/>
            <a:ext cx="61978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20" name="Rectangle 119"/>
          <p:cNvSpPr/>
          <p:nvPr/>
        </p:nvSpPr>
        <p:spPr bwMode="auto">
          <a:xfrm>
            <a:off x="715928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21" name="Rectangle 120"/>
          <p:cNvSpPr/>
          <p:nvPr/>
        </p:nvSpPr>
        <p:spPr bwMode="auto">
          <a:xfrm>
            <a:off x="2596309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22" name="Rectangle 121"/>
          <p:cNvSpPr/>
          <p:nvPr/>
        </p:nvSpPr>
        <p:spPr bwMode="auto">
          <a:xfrm>
            <a:off x="3336537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23" name="Rectangle 122"/>
          <p:cNvSpPr/>
          <p:nvPr/>
        </p:nvSpPr>
        <p:spPr bwMode="auto">
          <a:xfrm>
            <a:off x="3084544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24" name="Rectangle 123"/>
          <p:cNvSpPr/>
          <p:nvPr/>
        </p:nvSpPr>
        <p:spPr bwMode="auto">
          <a:xfrm>
            <a:off x="2832550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03" name="Rectangle 102"/>
          <p:cNvSpPr/>
          <p:nvPr/>
        </p:nvSpPr>
        <p:spPr bwMode="auto">
          <a:xfrm>
            <a:off x="4080935" y="3279846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5374252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05" name="Rectangle 104"/>
          <p:cNvSpPr/>
          <p:nvPr/>
        </p:nvSpPr>
        <p:spPr bwMode="auto">
          <a:xfrm>
            <a:off x="5609570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06" name="Rectangle 105"/>
          <p:cNvSpPr/>
          <p:nvPr/>
        </p:nvSpPr>
        <p:spPr bwMode="auto">
          <a:xfrm>
            <a:off x="5834695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07" name="Rectangle 106"/>
          <p:cNvSpPr/>
          <p:nvPr/>
        </p:nvSpPr>
        <p:spPr bwMode="auto">
          <a:xfrm>
            <a:off x="7062235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08" name="Rectangle 107"/>
          <p:cNvSpPr/>
          <p:nvPr/>
        </p:nvSpPr>
        <p:spPr bwMode="auto">
          <a:xfrm>
            <a:off x="4595116" y="3378512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09" name="Rectangle 108"/>
          <p:cNvSpPr/>
          <p:nvPr/>
        </p:nvSpPr>
        <p:spPr bwMode="auto">
          <a:xfrm>
            <a:off x="4190256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10" name="Rectangle 109"/>
          <p:cNvSpPr/>
          <p:nvPr/>
        </p:nvSpPr>
        <p:spPr bwMode="auto">
          <a:xfrm>
            <a:off x="6070637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11" name="Rectangle 110"/>
          <p:cNvSpPr/>
          <p:nvPr/>
        </p:nvSpPr>
        <p:spPr bwMode="auto">
          <a:xfrm>
            <a:off x="6810865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12" name="Rectangle 111"/>
          <p:cNvSpPr/>
          <p:nvPr/>
        </p:nvSpPr>
        <p:spPr bwMode="auto">
          <a:xfrm>
            <a:off x="6558872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13" name="Rectangle 112"/>
          <p:cNvSpPr/>
          <p:nvPr/>
        </p:nvSpPr>
        <p:spPr bwMode="auto">
          <a:xfrm>
            <a:off x="6306878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cxnSp>
        <p:nvCxnSpPr>
          <p:cNvPr id="231" name="Shape 230"/>
          <p:cNvCxnSpPr>
            <a:stCxn id="129" idx="2"/>
            <a:endCxn id="100" idx="3"/>
          </p:cNvCxnSpPr>
          <p:nvPr/>
        </p:nvCxnSpPr>
        <p:spPr bwMode="auto">
          <a:xfrm rot="5400000">
            <a:off x="7054128" y="2623272"/>
            <a:ext cx="1373222" cy="393878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2" name="Shape 131"/>
          <p:cNvCxnSpPr>
            <a:stCxn id="128" idx="1"/>
            <a:endCxn id="108" idx="0"/>
          </p:cNvCxnSpPr>
          <p:nvPr/>
        </p:nvCxnSpPr>
        <p:spPr bwMode="auto">
          <a:xfrm rot="10800000" flipV="1">
            <a:off x="4905012" y="1998176"/>
            <a:ext cx="1661067" cy="1380336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4" name="Shape 133"/>
          <p:cNvCxnSpPr>
            <a:stCxn id="128" idx="1"/>
            <a:endCxn id="119" idx="0"/>
          </p:cNvCxnSpPr>
          <p:nvPr/>
        </p:nvCxnSpPr>
        <p:spPr bwMode="auto">
          <a:xfrm rot="10800000" flipV="1">
            <a:off x="1430684" y="1998175"/>
            <a:ext cx="5135395" cy="1377093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5" name="TextBox 134"/>
          <p:cNvSpPr txBox="1"/>
          <p:nvPr/>
        </p:nvSpPr>
        <p:spPr>
          <a:xfrm>
            <a:off x="3429000" y="1981200"/>
            <a:ext cx="15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compare both</a:t>
            </a:r>
          </a:p>
        </p:txBody>
      </p:sp>
      <p:cxnSp>
        <p:nvCxnSpPr>
          <p:cNvPr id="136" name="Straight Connector 135"/>
          <p:cNvCxnSpPr/>
          <p:nvPr/>
        </p:nvCxnSpPr>
        <p:spPr bwMode="auto">
          <a:xfrm rot="5400000">
            <a:off x="636949" y="3171463"/>
            <a:ext cx="400914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8" name="TextBox 137"/>
          <p:cNvSpPr txBox="1"/>
          <p:nvPr/>
        </p:nvSpPr>
        <p:spPr>
          <a:xfrm>
            <a:off x="457200" y="2628106"/>
            <a:ext cx="1021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valid?  + </a:t>
            </a:r>
          </a:p>
        </p:txBody>
      </p:sp>
      <p:sp>
        <p:nvSpPr>
          <p:cNvPr id="139" name="TextBox 138"/>
          <p:cNvSpPr txBox="1"/>
          <p:nvPr/>
        </p:nvSpPr>
        <p:spPr>
          <a:xfrm>
            <a:off x="1418537" y="2641599"/>
            <a:ext cx="1691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match: yes = hit</a:t>
            </a:r>
          </a:p>
        </p:txBody>
      </p:sp>
      <p:cxnSp>
        <p:nvCxnSpPr>
          <p:cNvPr id="143" name="Elbow Connector 142"/>
          <p:cNvCxnSpPr>
            <a:stCxn id="130" idx="2"/>
            <a:endCxn id="124" idx="2"/>
          </p:cNvCxnSpPr>
          <p:nvPr/>
        </p:nvCxnSpPr>
        <p:spPr bwMode="auto">
          <a:xfrm rot="5400000">
            <a:off x="5016510" y="75949"/>
            <a:ext cx="1504779" cy="5620080"/>
          </a:xfrm>
          <a:prstGeom prst="bentConnector3">
            <a:avLst>
              <a:gd name="adj1" fmla="val 148388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5" name="TextBox 144"/>
          <p:cNvSpPr txBox="1"/>
          <p:nvPr/>
        </p:nvSpPr>
        <p:spPr>
          <a:xfrm>
            <a:off x="5105400" y="4355068"/>
            <a:ext cx="1301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block offset</a:t>
            </a:r>
          </a:p>
        </p:txBody>
      </p:sp>
      <p:sp>
        <p:nvSpPr>
          <p:cNvPr id="43" name="Rectangle 42"/>
          <p:cNvSpPr/>
          <p:nvPr/>
        </p:nvSpPr>
        <p:spPr bwMode="auto">
          <a:xfrm>
            <a:off x="1124185" y="3377238"/>
            <a:ext cx="619789" cy="26311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" grpId="0"/>
      <p:bldP spid="138" grpId="0"/>
      <p:bldP spid="139" grpId="0"/>
      <p:bldP spid="145" grpId="0"/>
      <p:bldP spid="4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8245269" cy="762000"/>
          </a:xfrm>
        </p:spPr>
        <p:txBody>
          <a:bodyPr/>
          <a:lstStyle/>
          <a:p>
            <a:r>
              <a:rPr lang="en-US" dirty="0" smtClean="0"/>
              <a:t>E-way Set Associative Cache (Here: E = 2)</a:t>
            </a:r>
            <a:endParaRPr lang="en-US" dirty="0"/>
          </a:p>
        </p:txBody>
      </p:sp>
      <p:sp>
        <p:nvSpPr>
          <p:cNvPr id="127" name="TextBox 126"/>
          <p:cNvSpPr txBox="1"/>
          <p:nvPr/>
        </p:nvSpPr>
        <p:spPr>
          <a:xfrm>
            <a:off x="381000" y="1154668"/>
            <a:ext cx="3298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E = 2: Two lines per set</a:t>
            </a:r>
          </a:p>
          <a:p>
            <a:r>
              <a:rPr lang="en-US" sz="1800" dirty="0" smtClean="0">
                <a:latin typeface="Calibri" pitchFamily="34" charset="0"/>
              </a:rPr>
              <a:t>Assume: cache block size 8 bytes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6566078" y="186275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 bits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7556678" y="186275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8318678" y="186275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477000" y="1522790"/>
            <a:ext cx="21260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Address of short </a:t>
            </a:r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:</a:t>
            </a:r>
          </a:p>
        </p:txBody>
      </p:sp>
      <p:sp>
        <p:nvSpPr>
          <p:cNvPr id="100" name="Rectangle 99"/>
          <p:cNvSpPr/>
          <p:nvPr/>
        </p:nvSpPr>
        <p:spPr bwMode="auto">
          <a:xfrm>
            <a:off x="457200" y="3200400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606607" y="3276603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1899924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16" name="Rectangle 115"/>
          <p:cNvSpPr/>
          <p:nvPr/>
        </p:nvSpPr>
        <p:spPr bwMode="auto">
          <a:xfrm>
            <a:off x="2135242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17" name="Rectangle 116"/>
          <p:cNvSpPr/>
          <p:nvPr/>
        </p:nvSpPr>
        <p:spPr bwMode="auto">
          <a:xfrm>
            <a:off x="2360367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18" name="Rectangle 117"/>
          <p:cNvSpPr/>
          <p:nvPr/>
        </p:nvSpPr>
        <p:spPr bwMode="auto">
          <a:xfrm>
            <a:off x="3587907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19" name="Rectangle 118"/>
          <p:cNvSpPr/>
          <p:nvPr/>
        </p:nvSpPr>
        <p:spPr bwMode="auto">
          <a:xfrm>
            <a:off x="1120788" y="3375269"/>
            <a:ext cx="619789" cy="26311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20" name="Rectangle 119"/>
          <p:cNvSpPr/>
          <p:nvPr/>
        </p:nvSpPr>
        <p:spPr bwMode="auto">
          <a:xfrm>
            <a:off x="715928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21" name="Rectangle 120"/>
          <p:cNvSpPr/>
          <p:nvPr/>
        </p:nvSpPr>
        <p:spPr bwMode="auto">
          <a:xfrm>
            <a:off x="2596309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22" name="Rectangle 121"/>
          <p:cNvSpPr/>
          <p:nvPr/>
        </p:nvSpPr>
        <p:spPr bwMode="auto">
          <a:xfrm>
            <a:off x="3336537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23" name="Rectangle 122"/>
          <p:cNvSpPr/>
          <p:nvPr/>
        </p:nvSpPr>
        <p:spPr bwMode="auto">
          <a:xfrm>
            <a:off x="3084544" y="3375269"/>
            <a:ext cx="252617" cy="26311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24" name="Rectangle 123"/>
          <p:cNvSpPr/>
          <p:nvPr/>
        </p:nvSpPr>
        <p:spPr bwMode="auto">
          <a:xfrm>
            <a:off x="2832550" y="3375269"/>
            <a:ext cx="252617" cy="26311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03" name="Rectangle 102"/>
          <p:cNvSpPr/>
          <p:nvPr/>
        </p:nvSpPr>
        <p:spPr bwMode="auto">
          <a:xfrm>
            <a:off x="4080935" y="3279846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5374252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05" name="Rectangle 104"/>
          <p:cNvSpPr/>
          <p:nvPr/>
        </p:nvSpPr>
        <p:spPr bwMode="auto">
          <a:xfrm>
            <a:off x="5609570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06" name="Rectangle 105"/>
          <p:cNvSpPr/>
          <p:nvPr/>
        </p:nvSpPr>
        <p:spPr bwMode="auto">
          <a:xfrm>
            <a:off x="5834695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07" name="Rectangle 106"/>
          <p:cNvSpPr/>
          <p:nvPr/>
        </p:nvSpPr>
        <p:spPr bwMode="auto">
          <a:xfrm>
            <a:off x="7062235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08" name="Rectangle 107"/>
          <p:cNvSpPr/>
          <p:nvPr/>
        </p:nvSpPr>
        <p:spPr bwMode="auto">
          <a:xfrm>
            <a:off x="4595116" y="3378512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09" name="Rectangle 108"/>
          <p:cNvSpPr/>
          <p:nvPr/>
        </p:nvSpPr>
        <p:spPr bwMode="auto">
          <a:xfrm>
            <a:off x="4190256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10" name="Rectangle 109"/>
          <p:cNvSpPr/>
          <p:nvPr/>
        </p:nvSpPr>
        <p:spPr bwMode="auto">
          <a:xfrm>
            <a:off x="6070637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11" name="Rectangle 110"/>
          <p:cNvSpPr/>
          <p:nvPr/>
        </p:nvSpPr>
        <p:spPr bwMode="auto">
          <a:xfrm>
            <a:off x="6810865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12" name="Rectangle 111"/>
          <p:cNvSpPr/>
          <p:nvPr/>
        </p:nvSpPr>
        <p:spPr bwMode="auto">
          <a:xfrm>
            <a:off x="6558872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13" name="Rectangle 112"/>
          <p:cNvSpPr/>
          <p:nvPr/>
        </p:nvSpPr>
        <p:spPr bwMode="auto">
          <a:xfrm>
            <a:off x="6306878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cxnSp>
        <p:nvCxnSpPr>
          <p:cNvPr id="231" name="Shape 230"/>
          <p:cNvCxnSpPr>
            <a:stCxn id="129" idx="2"/>
            <a:endCxn id="100" idx="3"/>
          </p:cNvCxnSpPr>
          <p:nvPr/>
        </p:nvCxnSpPr>
        <p:spPr bwMode="auto">
          <a:xfrm rot="5400000">
            <a:off x="7054128" y="2623272"/>
            <a:ext cx="1373222" cy="393878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2" name="Shape 131"/>
          <p:cNvCxnSpPr>
            <a:stCxn id="128" idx="1"/>
            <a:endCxn id="108" idx="0"/>
          </p:cNvCxnSpPr>
          <p:nvPr/>
        </p:nvCxnSpPr>
        <p:spPr bwMode="auto">
          <a:xfrm rot="10800000" flipV="1">
            <a:off x="4905012" y="1998176"/>
            <a:ext cx="1661067" cy="1380336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4" name="Shape 133"/>
          <p:cNvCxnSpPr>
            <a:stCxn id="128" idx="1"/>
            <a:endCxn id="119" idx="0"/>
          </p:cNvCxnSpPr>
          <p:nvPr/>
        </p:nvCxnSpPr>
        <p:spPr bwMode="auto">
          <a:xfrm rot="10800000" flipV="1">
            <a:off x="1430684" y="1998175"/>
            <a:ext cx="5135395" cy="1377093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5" name="TextBox 134"/>
          <p:cNvSpPr txBox="1"/>
          <p:nvPr/>
        </p:nvSpPr>
        <p:spPr>
          <a:xfrm>
            <a:off x="3429000" y="1981200"/>
            <a:ext cx="1529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compare both</a:t>
            </a:r>
          </a:p>
        </p:txBody>
      </p:sp>
      <p:cxnSp>
        <p:nvCxnSpPr>
          <p:cNvPr id="136" name="Straight Connector 135"/>
          <p:cNvCxnSpPr/>
          <p:nvPr/>
        </p:nvCxnSpPr>
        <p:spPr bwMode="auto">
          <a:xfrm rot="5400000">
            <a:off x="636949" y="3171463"/>
            <a:ext cx="400914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8" name="TextBox 137"/>
          <p:cNvSpPr txBox="1"/>
          <p:nvPr/>
        </p:nvSpPr>
        <p:spPr>
          <a:xfrm>
            <a:off x="457200" y="2641599"/>
            <a:ext cx="1021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valid?  + </a:t>
            </a:r>
          </a:p>
        </p:txBody>
      </p:sp>
      <p:sp>
        <p:nvSpPr>
          <p:cNvPr id="139" name="TextBox 138"/>
          <p:cNvSpPr txBox="1"/>
          <p:nvPr/>
        </p:nvSpPr>
        <p:spPr>
          <a:xfrm>
            <a:off x="1418537" y="2641599"/>
            <a:ext cx="1691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match: yes = hit</a:t>
            </a:r>
          </a:p>
        </p:txBody>
      </p:sp>
      <p:cxnSp>
        <p:nvCxnSpPr>
          <p:cNvPr id="143" name="Elbow Connector 142"/>
          <p:cNvCxnSpPr>
            <a:stCxn id="130" idx="2"/>
            <a:endCxn id="124" idx="2"/>
          </p:cNvCxnSpPr>
          <p:nvPr/>
        </p:nvCxnSpPr>
        <p:spPr bwMode="auto">
          <a:xfrm rot="5400000">
            <a:off x="5016510" y="75949"/>
            <a:ext cx="1504779" cy="5620080"/>
          </a:xfrm>
          <a:prstGeom prst="bentConnector3">
            <a:avLst>
              <a:gd name="adj1" fmla="val 148388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5" name="TextBox 144"/>
          <p:cNvSpPr txBox="1"/>
          <p:nvPr/>
        </p:nvSpPr>
        <p:spPr>
          <a:xfrm>
            <a:off x="5105400" y="4355068"/>
            <a:ext cx="1301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block offset</a:t>
            </a:r>
          </a:p>
        </p:txBody>
      </p:sp>
      <p:sp>
        <p:nvSpPr>
          <p:cNvPr id="43" name="Down Arrow 42"/>
          <p:cNvSpPr/>
          <p:nvPr/>
        </p:nvSpPr>
        <p:spPr bwMode="auto">
          <a:xfrm flipV="1">
            <a:off x="2717407" y="3733800"/>
            <a:ext cx="733658" cy="10668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803399" y="4812268"/>
            <a:ext cx="2570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short </a:t>
            </a:r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 (2 Bytes) is here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57200" y="5562600"/>
            <a:ext cx="797859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itchFamily="34" charset="0"/>
              </a:rPr>
              <a:t>No match: 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</a:rPr>
              <a:t>One line in set is selected for eviction and replacement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</a:rPr>
              <a:t>Replacement policies: random, least recently used (LRU), …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802" name="Rectangle 50"/>
          <p:cNvSpPr>
            <a:spLocks noChangeArrowheads="1"/>
          </p:cNvSpPr>
          <p:nvPr/>
        </p:nvSpPr>
        <p:spPr bwMode="auto">
          <a:xfrm>
            <a:off x="3922713" y="5213015"/>
            <a:ext cx="2662237" cy="397545"/>
          </a:xfrm>
          <a:prstGeom prst="rect">
            <a:avLst/>
          </a:prstGeom>
          <a:solidFill>
            <a:srgbClr val="DEDFF5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 anchor="ctr">
            <a:prstTxWarp prst="textNoShape">
              <a:avLst/>
            </a:prstTxWarp>
            <a:spAutoFit/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801" name="Rectangle 49"/>
          <p:cNvSpPr>
            <a:spLocks noChangeArrowheads="1"/>
          </p:cNvSpPr>
          <p:nvPr/>
        </p:nvSpPr>
        <p:spPr bwMode="auto">
          <a:xfrm>
            <a:off x="3922713" y="6030577"/>
            <a:ext cx="2662237" cy="397545"/>
          </a:xfrm>
          <a:prstGeom prst="rect">
            <a:avLst/>
          </a:prstGeom>
          <a:solidFill>
            <a:srgbClr val="DEDFF5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 anchor="ctr">
            <a:prstTxWarp prst="textNoShape">
              <a:avLst/>
            </a:prstTxWarp>
            <a:spAutoFit/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101182" cy="762000"/>
          </a:xfrm>
        </p:spPr>
        <p:txBody>
          <a:bodyPr/>
          <a:lstStyle/>
          <a:p>
            <a:r>
              <a:rPr lang="en-US" dirty="0" smtClean="0"/>
              <a:t>2-Way Set Associative Cache Simulation</a:t>
            </a:r>
            <a:endParaRPr lang="en-US" dirty="0"/>
          </a:p>
        </p:txBody>
      </p:sp>
      <p:sp>
        <p:nvSpPr>
          <p:cNvPr id="202755" name="Rectangle 3"/>
          <p:cNvSpPr>
            <a:spLocks noChangeArrowheads="1"/>
          </p:cNvSpPr>
          <p:nvPr/>
        </p:nvSpPr>
        <p:spPr bwMode="auto">
          <a:xfrm>
            <a:off x="3211513" y="1712243"/>
            <a:ext cx="5475287" cy="28597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M=16 byte addresses, B=2 bytes/block, 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S=2 sets, E=2</a:t>
            </a:r>
            <a:r>
              <a:rPr lang="en-US" sz="2000" b="0" dirty="0" smtClean="0">
                <a:latin typeface="Calibri"/>
                <a:cs typeface="Calibri"/>
              </a:rPr>
              <a:t> blocks/</a:t>
            </a:r>
            <a:r>
              <a:rPr lang="en-US" sz="2000" b="0" dirty="0">
                <a:latin typeface="Calibri"/>
                <a:cs typeface="Calibri"/>
              </a:rPr>
              <a:t>set</a:t>
            </a:r>
          </a:p>
          <a:p>
            <a:pPr algn="l">
              <a:lnSpc>
                <a:spcPct val="100000"/>
              </a:lnSpc>
            </a:pPr>
            <a:endParaRPr lang="en-US" sz="2000" b="0" dirty="0">
              <a:latin typeface="Calibri"/>
              <a:cs typeface="Calibri"/>
            </a:endParaRP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Address trace (</a:t>
            </a:r>
            <a:r>
              <a:rPr lang="en-US" sz="2000" b="0" dirty="0" smtClean="0">
                <a:latin typeface="Calibri"/>
                <a:cs typeface="Calibri"/>
              </a:rPr>
              <a:t>reads, one byte per read)</a:t>
            </a:r>
            <a:r>
              <a:rPr lang="en-US" sz="2000" b="0" dirty="0">
                <a:latin typeface="Calibri"/>
                <a:cs typeface="Calibri"/>
              </a:rPr>
              <a:t>: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	</a:t>
            </a:r>
            <a:r>
              <a:rPr lang="en-US" sz="2000" dirty="0">
                <a:latin typeface="Calibri"/>
                <a:cs typeface="Calibri"/>
              </a:rPr>
              <a:t>0	[00</a:t>
            </a:r>
            <a:r>
              <a:rPr lang="en-US" sz="2000" u="sng" dirty="0">
                <a:latin typeface="Calibri"/>
                <a:cs typeface="Calibri"/>
              </a:rPr>
              <a:t>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1	[00</a:t>
            </a:r>
            <a:r>
              <a:rPr lang="en-US" sz="2000" u="sng" dirty="0">
                <a:latin typeface="Calibri"/>
                <a:cs typeface="Calibri"/>
              </a:rPr>
              <a:t>0</a:t>
            </a:r>
            <a:r>
              <a:rPr lang="en-US" sz="2000" dirty="0">
                <a:latin typeface="Calibri"/>
                <a:cs typeface="Calibri"/>
              </a:rPr>
              <a:t>1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7	[01</a:t>
            </a:r>
            <a:r>
              <a:rPr lang="en-US" sz="2000" u="sng" dirty="0">
                <a:latin typeface="Calibri"/>
                <a:cs typeface="Calibri"/>
              </a:rPr>
              <a:t>1</a:t>
            </a:r>
            <a:r>
              <a:rPr lang="en-US" sz="2000" dirty="0">
                <a:latin typeface="Calibri"/>
                <a:cs typeface="Calibri"/>
              </a:rPr>
              <a:t>1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8	[10</a:t>
            </a:r>
            <a:r>
              <a:rPr lang="en-US" sz="2000" u="sng" dirty="0">
                <a:latin typeface="Calibri"/>
                <a:cs typeface="Calibri"/>
              </a:rPr>
              <a:t>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0	[00</a:t>
            </a:r>
            <a:r>
              <a:rPr lang="en-US" sz="2000" u="sng" dirty="0">
                <a:latin typeface="Calibri"/>
                <a:cs typeface="Calibri"/>
              </a:rPr>
              <a:t>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</a:t>
            </a:r>
          </a:p>
        </p:txBody>
      </p:sp>
      <p:sp>
        <p:nvSpPr>
          <p:cNvPr id="202756" name="Rectangle 4"/>
          <p:cNvSpPr>
            <a:spLocks noChangeArrowheads="1"/>
          </p:cNvSpPr>
          <p:nvPr/>
        </p:nvSpPr>
        <p:spPr bwMode="auto">
          <a:xfrm>
            <a:off x="457200" y="184150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xx</a:t>
            </a:r>
          </a:p>
        </p:txBody>
      </p:sp>
      <p:sp>
        <p:nvSpPr>
          <p:cNvPr id="202757" name="Rectangle 5"/>
          <p:cNvSpPr>
            <a:spLocks noChangeArrowheads="1"/>
          </p:cNvSpPr>
          <p:nvPr/>
        </p:nvSpPr>
        <p:spPr bwMode="auto">
          <a:xfrm>
            <a:off x="576262" y="1507455"/>
            <a:ext cx="526385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t=2</a:t>
            </a:r>
          </a:p>
        </p:txBody>
      </p:sp>
      <p:sp>
        <p:nvSpPr>
          <p:cNvPr id="202758" name="Rectangle 6"/>
          <p:cNvSpPr>
            <a:spLocks noChangeArrowheads="1"/>
          </p:cNvSpPr>
          <p:nvPr/>
        </p:nvSpPr>
        <p:spPr bwMode="auto">
          <a:xfrm>
            <a:off x="1204912" y="1507455"/>
            <a:ext cx="55393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s=1</a:t>
            </a:r>
          </a:p>
        </p:txBody>
      </p:sp>
      <p:sp>
        <p:nvSpPr>
          <p:cNvPr id="202759" name="Rectangle 7"/>
          <p:cNvSpPr>
            <a:spLocks noChangeArrowheads="1"/>
          </p:cNvSpPr>
          <p:nvPr/>
        </p:nvSpPr>
        <p:spPr bwMode="auto">
          <a:xfrm>
            <a:off x="1944687" y="1507455"/>
            <a:ext cx="58123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b=1</a:t>
            </a:r>
          </a:p>
        </p:txBody>
      </p:sp>
      <p:sp>
        <p:nvSpPr>
          <p:cNvPr id="202760" name="Rectangle 8"/>
          <p:cNvSpPr>
            <a:spLocks noChangeArrowheads="1"/>
          </p:cNvSpPr>
          <p:nvPr/>
        </p:nvSpPr>
        <p:spPr bwMode="auto">
          <a:xfrm>
            <a:off x="1174750" y="184150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</a:t>
            </a:r>
          </a:p>
        </p:txBody>
      </p:sp>
      <p:sp>
        <p:nvSpPr>
          <p:cNvPr id="202761" name="Rectangle 9"/>
          <p:cNvSpPr>
            <a:spLocks noChangeArrowheads="1"/>
          </p:cNvSpPr>
          <p:nvPr/>
        </p:nvSpPr>
        <p:spPr bwMode="auto">
          <a:xfrm>
            <a:off x="1890712" y="1841500"/>
            <a:ext cx="703263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3922713" y="5106988"/>
            <a:ext cx="2662237" cy="306387"/>
            <a:chOff x="2027" y="3244"/>
            <a:chExt cx="1677" cy="193"/>
          </a:xfrm>
          <a:solidFill>
            <a:srgbClr val="DEDFF5"/>
          </a:solidFill>
        </p:grpSpPr>
        <p:sp>
          <p:nvSpPr>
            <p:cNvPr id="202763" name="Rectangle 11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202764" name="Rectangle 12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?</a:t>
              </a:r>
            </a:p>
          </p:txBody>
        </p:sp>
        <p:sp>
          <p:nvSpPr>
            <p:cNvPr id="202765" name="Rectangle 13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?</a:t>
              </a:r>
            </a:p>
          </p:txBody>
        </p:sp>
      </p:grpSp>
      <p:sp>
        <p:nvSpPr>
          <p:cNvPr id="202766" name="Rectangle 14"/>
          <p:cNvSpPr>
            <a:spLocks noChangeArrowheads="1"/>
          </p:cNvSpPr>
          <p:nvPr/>
        </p:nvSpPr>
        <p:spPr bwMode="auto">
          <a:xfrm>
            <a:off x="4071938" y="4724400"/>
            <a:ext cx="31691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 err="1">
                <a:latin typeface="Calibri"/>
                <a:cs typeface="Calibri"/>
              </a:rPr>
              <a:t>v</a:t>
            </a:r>
            <a:endParaRPr lang="en-US" sz="2000" dirty="0">
              <a:latin typeface="Calibri"/>
              <a:cs typeface="Calibri"/>
            </a:endParaRPr>
          </a:p>
        </p:txBody>
      </p:sp>
      <p:sp>
        <p:nvSpPr>
          <p:cNvPr id="202767" name="Rectangle 15"/>
          <p:cNvSpPr>
            <a:spLocks noChangeArrowheads="1"/>
          </p:cNvSpPr>
          <p:nvPr/>
        </p:nvSpPr>
        <p:spPr bwMode="auto">
          <a:xfrm>
            <a:off x="4549775" y="4724400"/>
            <a:ext cx="538533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T</a:t>
            </a:r>
            <a:r>
              <a:rPr lang="en-US" sz="2000" dirty="0" smtClean="0">
                <a:latin typeface="Calibri"/>
                <a:cs typeface="Calibri"/>
              </a:rPr>
              <a:t>ag</a:t>
            </a:r>
            <a:endParaRPr lang="en-US" sz="2000" dirty="0">
              <a:latin typeface="Calibri"/>
              <a:cs typeface="Calibri"/>
            </a:endParaRPr>
          </a:p>
        </p:txBody>
      </p:sp>
      <p:sp>
        <p:nvSpPr>
          <p:cNvPr id="202768" name="Rectangle 16"/>
          <p:cNvSpPr>
            <a:spLocks noChangeArrowheads="1"/>
          </p:cNvSpPr>
          <p:nvPr/>
        </p:nvSpPr>
        <p:spPr bwMode="auto">
          <a:xfrm>
            <a:off x="5410200" y="4724400"/>
            <a:ext cx="757819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 smtClean="0">
                <a:latin typeface="Calibri"/>
                <a:cs typeface="Calibri"/>
              </a:rPr>
              <a:t>Block</a:t>
            </a:r>
            <a:endParaRPr lang="en-US" sz="2000" dirty="0">
              <a:latin typeface="Calibri"/>
              <a:cs typeface="Calibri"/>
            </a:endParaRPr>
          </a:p>
        </p:txBody>
      </p:sp>
      <p:sp>
        <p:nvSpPr>
          <p:cNvPr id="202769" name="Rectangle 17"/>
          <p:cNvSpPr>
            <a:spLocks noChangeArrowheads="1"/>
          </p:cNvSpPr>
          <p:nvPr/>
        </p:nvSpPr>
        <p:spPr bwMode="auto">
          <a:xfrm>
            <a:off x="3922713" y="5416550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>
                <a:latin typeface="Calibri"/>
                <a:cs typeface="Calibri"/>
              </a:rPr>
              <a:t>0</a:t>
            </a:r>
          </a:p>
        </p:txBody>
      </p:sp>
      <p:sp>
        <p:nvSpPr>
          <p:cNvPr id="202770" name="Rectangle 18"/>
          <p:cNvSpPr>
            <a:spLocks noChangeArrowheads="1"/>
          </p:cNvSpPr>
          <p:nvPr/>
        </p:nvSpPr>
        <p:spPr bwMode="auto">
          <a:xfrm>
            <a:off x="4497388" y="5416550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1" name="Rectangle 19"/>
          <p:cNvSpPr>
            <a:spLocks noChangeArrowheads="1"/>
          </p:cNvSpPr>
          <p:nvPr/>
        </p:nvSpPr>
        <p:spPr bwMode="auto">
          <a:xfrm>
            <a:off x="5165725" y="5416550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2" name="Rectangle 20"/>
          <p:cNvSpPr>
            <a:spLocks noChangeArrowheads="1"/>
          </p:cNvSpPr>
          <p:nvPr/>
        </p:nvSpPr>
        <p:spPr bwMode="auto">
          <a:xfrm>
            <a:off x="3922713" y="5924550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>
                <a:latin typeface="Calibri"/>
                <a:cs typeface="Calibri"/>
              </a:rPr>
              <a:t>0</a:t>
            </a:r>
          </a:p>
        </p:txBody>
      </p:sp>
      <p:sp>
        <p:nvSpPr>
          <p:cNvPr id="202773" name="Rectangle 21"/>
          <p:cNvSpPr>
            <a:spLocks noChangeArrowheads="1"/>
          </p:cNvSpPr>
          <p:nvPr/>
        </p:nvSpPr>
        <p:spPr bwMode="auto">
          <a:xfrm>
            <a:off x="4497388" y="5924550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4" name="Rectangle 22"/>
          <p:cNvSpPr>
            <a:spLocks noChangeArrowheads="1"/>
          </p:cNvSpPr>
          <p:nvPr/>
        </p:nvSpPr>
        <p:spPr bwMode="auto">
          <a:xfrm>
            <a:off x="5165725" y="5924550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5" name="Rectangle 23"/>
          <p:cNvSpPr>
            <a:spLocks noChangeArrowheads="1"/>
          </p:cNvSpPr>
          <p:nvPr/>
        </p:nvSpPr>
        <p:spPr bwMode="auto">
          <a:xfrm>
            <a:off x="3922713" y="6248400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>
                <a:latin typeface="Calibri"/>
                <a:cs typeface="Calibri"/>
              </a:rPr>
              <a:t>0</a:t>
            </a:r>
          </a:p>
        </p:txBody>
      </p:sp>
      <p:sp>
        <p:nvSpPr>
          <p:cNvPr id="202776" name="Rectangle 24"/>
          <p:cNvSpPr>
            <a:spLocks noChangeArrowheads="1"/>
          </p:cNvSpPr>
          <p:nvPr/>
        </p:nvSpPr>
        <p:spPr bwMode="auto">
          <a:xfrm>
            <a:off x="4497388" y="6248400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7" name="Rectangle 25"/>
          <p:cNvSpPr>
            <a:spLocks noChangeArrowheads="1"/>
          </p:cNvSpPr>
          <p:nvPr/>
        </p:nvSpPr>
        <p:spPr bwMode="auto">
          <a:xfrm>
            <a:off x="5165725" y="6248400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9" name="Text Box 27"/>
          <p:cNvSpPr txBox="1">
            <a:spLocks noChangeArrowheads="1"/>
          </p:cNvSpPr>
          <p:nvPr/>
        </p:nvSpPr>
        <p:spPr bwMode="auto">
          <a:xfrm>
            <a:off x="6657975" y="2984698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</a:t>
            </a:r>
          </a:p>
        </p:txBody>
      </p: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3922713" y="5110163"/>
            <a:ext cx="2662237" cy="306387"/>
            <a:chOff x="2027" y="3244"/>
            <a:chExt cx="1677" cy="193"/>
          </a:xfrm>
          <a:solidFill>
            <a:srgbClr val="DEDFF5"/>
          </a:solidFill>
        </p:grpSpPr>
        <p:sp>
          <p:nvSpPr>
            <p:cNvPr id="202781" name="Rectangle 29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202782" name="Rectangle 30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00</a:t>
              </a:r>
            </a:p>
          </p:txBody>
        </p:sp>
        <p:sp>
          <p:nvSpPr>
            <p:cNvPr id="202783" name="Rectangle 31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M[0-1]</a:t>
              </a:r>
            </a:p>
          </p:txBody>
        </p:sp>
      </p:grpSp>
      <p:sp>
        <p:nvSpPr>
          <p:cNvPr id="202784" name="Text Box 32"/>
          <p:cNvSpPr txBox="1">
            <a:spLocks noChangeArrowheads="1"/>
          </p:cNvSpPr>
          <p:nvPr/>
        </p:nvSpPr>
        <p:spPr bwMode="auto">
          <a:xfrm>
            <a:off x="6748463" y="3276600"/>
            <a:ext cx="462265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hit</a:t>
            </a:r>
          </a:p>
        </p:txBody>
      </p:sp>
      <p:sp>
        <p:nvSpPr>
          <p:cNvPr id="202785" name="Text Box 33"/>
          <p:cNvSpPr txBox="1">
            <a:spLocks noChangeArrowheads="1"/>
          </p:cNvSpPr>
          <p:nvPr/>
        </p:nvSpPr>
        <p:spPr bwMode="auto">
          <a:xfrm>
            <a:off x="6657975" y="3581400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</a:t>
            </a:r>
          </a:p>
        </p:txBody>
      </p: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3922713" y="5921375"/>
            <a:ext cx="2662237" cy="306387"/>
            <a:chOff x="2027" y="3244"/>
            <a:chExt cx="1677" cy="193"/>
          </a:xfrm>
          <a:solidFill>
            <a:srgbClr val="DEDFF5"/>
          </a:solidFill>
        </p:grpSpPr>
        <p:sp>
          <p:nvSpPr>
            <p:cNvPr id="202787" name="Rectangle 35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202788" name="Rectangle 36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01</a:t>
              </a:r>
            </a:p>
          </p:txBody>
        </p:sp>
        <p:sp>
          <p:nvSpPr>
            <p:cNvPr id="202789" name="Rectangle 37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M[6-7]</a:t>
              </a:r>
            </a:p>
          </p:txBody>
        </p:sp>
      </p:grpSp>
      <p:sp>
        <p:nvSpPr>
          <p:cNvPr id="202790" name="Text Box 38"/>
          <p:cNvSpPr txBox="1">
            <a:spLocks noChangeArrowheads="1"/>
          </p:cNvSpPr>
          <p:nvPr/>
        </p:nvSpPr>
        <p:spPr bwMode="auto">
          <a:xfrm>
            <a:off x="6657975" y="3886200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</a:t>
            </a:r>
          </a:p>
        </p:txBody>
      </p:sp>
      <p:grpSp>
        <p:nvGrpSpPr>
          <p:cNvPr id="5" name="Group 39"/>
          <p:cNvGrpSpPr>
            <a:grpSpLocks/>
          </p:cNvGrpSpPr>
          <p:nvPr/>
        </p:nvGrpSpPr>
        <p:grpSpPr bwMode="auto">
          <a:xfrm>
            <a:off x="3922713" y="5413375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202792" name="Rectangle 40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202793" name="Rectangle 41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10</a:t>
              </a:r>
            </a:p>
          </p:txBody>
        </p:sp>
        <p:sp>
          <p:nvSpPr>
            <p:cNvPr id="202794" name="Rectangle 42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M[8-9]</a:t>
              </a:r>
            </a:p>
          </p:txBody>
        </p:sp>
      </p:grpSp>
      <p:sp>
        <p:nvSpPr>
          <p:cNvPr id="202795" name="Text Box 43"/>
          <p:cNvSpPr txBox="1">
            <a:spLocks noChangeArrowheads="1"/>
          </p:cNvSpPr>
          <p:nvPr/>
        </p:nvSpPr>
        <p:spPr bwMode="auto">
          <a:xfrm>
            <a:off x="6748463" y="4191000"/>
            <a:ext cx="462265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hit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825750" y="5416550"/>
            <a:ext cx="858838" cy="369332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227045" y="5181600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Set 0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3227045" y="603146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Set 1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779" grpId="0"/>
      <p:bldP spid="202784" grpId="0"/>
      <p:bldP spid="202785" grpId="0"/>
      <p:bldP spid="202790" grpId="0"/>
      <p:bldP spid="20279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/>
          <p:cNvSpPr>
            <a:spLocks noGrp="1" noChangeArrowheads="1"/>
          </p:cNvSpPr>
          <p:nvPr>
            <p:ph type="title"/>
          </p:nvPr>
        </p:nvSpPr>
        <p:spPr>
          <a:xfrm>
            <a:off x="404813" y="310040"/>
            <a:ext cx="8716962" cy="782638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mtClean="0"/>
              <a:t>What about writes?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3" y="1220788"/>
            <a:ext cx="8307387" cy="5322887"/>
          </a:xfrm>
        </p:spPr>
        <p:txBody>
          <a:bodyPr lIns="90360" tIns="44280" rIns="90360" bIns="44280"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Multiple copies of data exist:</a:t>
            </a:r>
          </a:p>
          <a:p>
            <a:pPr lvl="1" eaLnBrk="1" hangingPunct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L1, L2, </a:t>
            </a:r>
            <a:r>
              <a:rPr lang="en-GB" dirty="0" smtClean="0"/>
              <a:t>L3, Main </a:t>
            </a:r>
            <a:r>
              <a:rPr lang="en-GB" dirty="0" smtClean="0"/>
              <a:t>Memory, Disk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What to do on a write-hit?</a:t>
            </a:r>
          </a:p>
          <a:p>
            <a:pPr lvl="1" eaLnBrk="1" hangingPunct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>
                <a:solidFill>
                  <a:srgbClr val="FF0000"/>
                </a:solidFill>
              </a:rPr>
              <a:t>Write-through </a:t>
            </a:r>
            <a:r>
              <a:rPr lang="en-GB" dirty="0" smtClean="0"/>
              <a:t>(write immediately to memory)</a:t>
            </a:r>
          </a:p>
          <a:p>
            <a:pPr lvl="1" eaLnBrk="1" hangingPunct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>
                <a:solidFill>
                  <a:srgbClr val="FF0000"/>
                </a:solidFill>
              </a:rPr>
              <a:t>Write-back </a:t>
            </a:r>
            <a:r>
              <a:rPr lang="en-GB" dirty="0" smtClean="0"/>
              <a:t>(defer write to memory until replacement of line)</a:t>
            </a:r>
          </a:p>
          <a:p>
            <a:pPr lvl="2" eaLnBrk="1" hangingPunct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Need a dirty bit (line different from memory or not)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What to do on a write-miss?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>
                <a:solidFill>
                  <a:srgbClr val="FF0000"/>
                </a:solidFill>
              </a:rPr>
              <a:t>Write-allocate </a:t>
            </a:r>
            <a:r>
              <a:rPr lang="en-GB" dirty="0" smtClean="0"/>
              <a:t>(load into cache, update line in cache)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Good if more writes to the location follow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>
                <a:solidFill>
                  <a:srgbClr val="FF0000"/>
                </a:solidFill>
              </a:rPr>
              <a:t>No-write-allocate </a:t>
            </a:r>
            <a:r>
              <a:rPr lang="en-GB" dirty="0" smtClean="0"/>
              <a:t>(writes straight to memory, does not load into cache)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Typical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Write-through + No-write-allocate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b="1" dirty="0" smtClean="0"/>
              <a:t>Write-back + Write-allocate</a:t>
            </a:r>
          </a:p>
          <a:p>
            <a:pPr eaLnBrk="1" hangingPunct="1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endParaRPr lang="en-GB" dirty="0" smtClean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425"/>
          <p:cNvSpPr>
            <a:spLocks noChangeArrowheads="1"/>
          </p:cNvSpPr>
          <p:nvPr/>
        </p:nvSpPr>
        <p:spPr bwMode="auto">
          <a:xfrm>
            <a:off x="228600" y="1676400"/>
            <a:ext cx="6172200" cy="3886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1" name="Rectangle 404"/>
          <p:cNvSpPr>
            <a:spLocks noChangeArrowheads="1"/>
          </p:cNvSpPr>
          <p:nvPr/>
        </p:nvSpPr>
        <p:spPr bwMode="auto">
          <a:xfrm>
            <a:off x="381000" y="1981200"/>
            <a:ext cx="2122488" cy="2438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0" name="Rectangle 413"/>
          <p:cNvSpPr>
            <a:spLocks noChangeArrowheads="1"/>
          </p:cNvSpPr>
          <p:nvPr/>
        </p:nvSpPr>
        <p:spPr bwMode="auto">
          <a:xfrm>
            <a:off x="4114800" y="1981200"/>
            <a:ext cx="2122488" cy="2438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smtClean="0"/>
              <a:t>Intel Core i7 Cache Hierarchy</a:t>
            </a:r>
            <a:endParaRPr lang="en-US" dirty="0"/>
          </a:p>
        </p:txBody>
      </p:sp>
      <p:sp>
        <p:nvSpPr>
          <p:cNvPr id="4" name="Rectangle 396"/>
          <p:cNvSpPr>
            <a:spLocks noChangeArrowheads="1"/>
          </p:cNvSpPr>
          <p:nvPr/>
        </p:nvSpPr>
        <p:spPr bwMode="auto">
          <a:xfrm>
            <a:off x="546100" y="2133600"/>
            <a:ext cx="9779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dirty="0" err="1"/>
              <a:t>Regs</a:t>
            </a:r>
            <a:endParaRPr lang="en-US" sz="1800" dirty="0"/>
          </a:p>
        </p:txBody>
      </p:sp>
      <p:sp>
        <p:nvSpPr>
          <p:cNvPr id="5" name="Rectangle 397"/>
          <p:cNvSpPr>
            <a:spLocks noChangeArrowheads="1"/>
          </p:cNvSpPr>
          <p:nvPr/>
        </p:nvSpPr>
        <p:spPr bwMode="auto">
          <a:xfrm>
            <a:off x="588963" y="2781300"/>
            <a:ext cx="782637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L1 </a:t>
            </a:r>
          </a:p>
          <a:p>
            <a:pPr algn="ctr"/>
            <a:r>
              <a:rPr lang="en-US" sz="1800"/>
              <a:t>d-cache</a:t>
            </a:r>
          </a:p>
        </p:txBody>
      </p:sp>
      <p:sp>
        <p:nvSpPr>
          <p:cNvPr id="6" name="Rectangle 399"/>
          <p:cNvSpPr>
            <a:spLocks noChangeArrowheads="1"/>
          </p:cNvSpPr>
          <p:nvPr/>
        </p:nvSpPr>
        <p:spPr bwMode="auto">
          <a:xfrm>
            <a:off x="1524000" y="2781300"/>
            <a:ext cx="795338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dirty="0"/>
              <a:t>L1 </a:t>
            </a:r>
          </a:p>
          <a:p>
            <a:pPr algn="ctr"/>
            <a:r>
              <a:rPr lang="en-US" sz="1800" dirty="0" err="1"/>
              <a:t>i</a:t>
            </a:r>
            <a:r>
              <a:rPr lang="en-US" sz="1800" dirty="0"/>
              <a:t>-cache</a:t>
            </a:r>
          </a:p>
        </p:txBody>
      </p:sp>
      <p:sp>
        <p:nvSpPr>
          <p:cNvPr id="7" name="Rectangle 400"/>
          <p:cNvSpPr>
            <a:spLocks noChangeArrowheads="1"/>
          </p:cNvSpPr>
          <p:nvPr/>
        </p:nvSpPr>
        <p:spPr bwMode="auto">
          <a:xfrm>
            <a:off x="609600" y="3695700"/>
            <a:ext cx="1709738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L2 unified cache</a:t>
            </a:r>
          </a:p>
        </p:txBody>
      </p:sp>
      <p:sp>
        <p:nvSpPr>
          <p:cNvPr id="8" name="Line 401"/>
          <p:cNvSpPr>
            <a:spLocks noChangeShapeType="1"/>
          </p:cNvSpPr>
          <p:nvPr/>
        </p:nvSpPr>
        <p:spPr bwMode="auto">
          <a:xfrm>
            <a:off x="1066800" y="24384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9" name="Line 402"/>
          <p:cNvSpPr>
            <a:spLocks noChangeShapeType="1"/>
          </p:cNvSpPr>
          <p:nvPr/>
        </p:nvSpPr>
        <p:spPr bwMode="auto">
          <a:xfrm>
            <a:off x="1066800" y="33528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0" name="Line 403"/>
          <p:cNvSpPr>
            <a:spLocks noChangeShapeType="1"/>
          </p:cNvSpPr>
          <p:nvPr/>
        </p:nvSpPr>
        <p:spPr bwMode="auto">
          <a:xfrm>
            <a:off x="1905000" y="33528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Text Box 405"/>
          <p:cNvSpPr txBox="1">
            <a:spLocks noChangeArrowheads="1"/>
          </p:cNvSpPr>
          <p:nvPr/>
        </p:nvSpPr>
        <p:spPr bwMode="auto">
          <a:xfrm>
            <a:off x="304800" y="1676400"/>
            <a:ext cx="77369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/>
              <a:t>Core 0</a:t>
            </a:r>
          </a:p>
        </p:txBody>
      </p:sp>
      <p:sp>
        <p:nvSpPr>
          <p:cNvPr id="13" name="Rectangle 406"/>
          <p:cNvSpPr>
            <a:spLocks noChangeArrowheads="1"/>
          </p:cNvSpPr>
          <p:nvPr/>
        </p:nvSpPr>
        <p:spPr bwMode="auto">
          <a:xfrm>
            <a:off x="4279900" y="2133600"/>
            <a:ext cx="9779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Regs</a:t>
            </a:r>
          </a:p>
        </p:txBody>
      </p:sp>
      <p:sp>
        <p:nvSpPr>
          <p:cNvPr id="14" name="Rectangle 407"/>
          <p:cNvSpPr>
            <a:spLocks noChangeArrowheads="1"/>
          </p:cNvSpPr>
          <p:nvPr/>
        </p:nvSpPr>
        <p:spPr bwMode="auto">
          <a:xfrm>
            <a:off x="4322763" y="2781300"/>
            <a:ext cx="782637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dirty="0"/>
              <a:t>L1 </a:t>
            </a:r>
          </a:p>
          <a:p>
            <a:pPr algn="ctr"/>
            <a:r>
              <a:rPr lang="en-US" sz="1800" dirty="0" err="1"/>
              <a:t>d</a:t>
            </a:r>
            <a:r>
              <a:rPr lang="en-US" sz="1800" dirty="0"/>
              <a:t>-cache</a:t>
            </a:r>
          </a:p>
        </p:txBody>
      </p:sp>
      <p:sp>
        <p:nvSpPr>
          <p:cNvPr id="15" name="Rectangle 408"/>
          <p:cNvSpPr>
            <a:spLocks noChangeArrowheads="1"/>
          </p:cNvSpPr>
          <p:nvPr/>
        </p:nvSpPr>
        <p:spPr bwMode="auto">
          <a:xfrm>
            <a:off x="5257800" y="2781300"/>
            <a:ext cx="795338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L1 </a:t>
            </a:r>
          </a:p>
          <a:p>
            <a:pPr algn="ctr"/>
            <a:r>
              <a:rPr lang="en-US" sz="1800"/>
              <a:t>i-cache</a:t>
            </a:r>
          </a:p>
        </p:txBody>
      </p:sp>
      <p:sp>
        <p:nvSpPr>
          <p:cNvPr id="16" name="Rectangle 409"/>
          <p:cNvSpPr>
            <a:spLocks noChangeArrowheads="1"/>
          </p:cNvSpPr>
          <p:nvPr/>
        </p:nvSpPr>
        <p:spPr bwMode="auto">
          <a:xfrm>
            <a:off x="4343400" y="3695700"/>
            <a:ext cx="1709738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L2 unified cache</a:t>
            </a:r>
          </a:p>
        </p:txBody>
      </p:sp>
      <p:sp>
        <p:nvSpPr>
          <p:cNvPr id="17" name="Line 410"/>
          <p:cNvSpPr>
            <a:spLocks noChangeShapeType="1"/>
          </p:cNvSpPr>
          <p:nvPr/>
        </p:nvSpPr>
        <p:spPr bwMode="auto">
          <a:xfrm>
            <a:off x="4800600" y="24384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8" name="Line 411"/>
          <p:cNvSpPr>
            <a:spLocks noChangeShapeType="1"/>
          </p:cNvSpPr>
          <p:nvPr/>
        </p:nvSpPr>
        <p:spPr bwMode="auto">
          <a:xfrm>
            <a:off x="4800600" y="33528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9" name="Line 412"/>
          <p:cNvSpPr>
            <a:spLocks noChangeShapeType="1"/>
          </p:cNvSpPr>
          <p:nvPr/>
        </p:nvSpPr>
        <p:spPr bwMode="auto">
          <a:xfrm>
            <a:off x="5638800" y="33528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1" name="Text Box 414"/>
          <p:cNvSpPr txBox="1">
            <a:spLocks noChangeArrowheads="1"/>
          </p:cNvSpPr>
          <p:nvPr/>
        </p:nvSpPr>
        <p:spPr bwMode="auto">
          <a:xfrm>
            <a:off x="4038600" y="1676400"/>
            <a:ext cx="77369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/>
              <a:t>Core 3</a:t>
            </a:r>
          </a:p>
        </p:txBody>
      </p:sp>
      <p:sp>
        <p:nvSpPr>
          <p:cNvPr id="22" name="Text Box 415"/>
          <p:cNvSpPr txBox="1">
            <a:spLocks noChangeArrowheads="1"/>
          </p:cNvSpPr>
          <p:nvPr/>
        </p:nvSpPr>
        <p:spPr bwMode="auto">
          <a:xfrm>
            <a:off x="2971800" y="2983468"/>
            <a:ext cx="723900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 dirty="0"/>
              <a:t>…</a:t>
            </a:r>
          </a:p>
        </p:txBody>
      </p:sp>
      <p:sp>
        <p:nvSpPr>
          <p:cNvPr id="23" name="Line 417"/>
          <p:cNvSpPr>
            <a:spLocks noChangeShapeType="1"/>
          </p:cNvSpPr>
          <p:nvPr/>
        </p:nvSpPr>
        <p:spPr bwMode="auto">
          <a:xfrm>
            <a:off x="1447800" y="42672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4" name="Line 418"/>
          <p:cNvSpPr>
            <a:spLocks noChangeShapeType="1"/>
          </p:cNvSpPr>
          <p:nvPr/>
        </p:nvSpPr>
        <p:spPr bwMode="auto">
          <a:xfrm>
            <a:off x="5181600" y="42672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5" name="Rectangle 419"/>
          <p:cNvSpPr>
            <a:spLocks noChangeArrowheads="1"/>
          </p:cNvSpPr>
          <p:nvPr/>
        </p:nvSpPr>
        <p:spPr bwMode="auto">
          <a:xfrm>
            <a:off x="1098550" y="4800600"/>
            <a:ext cx="4387850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L3 unified cache</a:t>
            </a:r>
          </a:p>
          <a:p>
            <a:pPr algn="ctr"/>
            <a:r>
              <a:rPr lang="en-US" sz="1800"/>
              <a:t>(shared by all cores)</a:t>
            </a:r>
          </a:p>
        </p:txBody>
      </p:sp>
      <p:sp>
        <p:nvSpPr>
          <p:cNvPr id="26" name="Rectangle 420"/>
          <p:cNvSpPr>
            <a:spLocks noChangeArrowheads="1"/>
          </p:cNvSpPr>
          <p:nvPr/>
        </p:nvSpPr>
        <p:spPr bwMode="auto">
          <a:xfrm>
            <a:off x="228600" y="6057900"/>
            <a:ext cx="6172200" cy="5715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Main memory</a:t>
            </a:r>
          </a:p>
        </p:txBody>
      </p:sp>
      <p:sp>
        <p:nvSpPr>
          <p:cNvPr id="27" name="Line 421"/>
          <p:cNvSpPr>
            <a:spLocks noChangeShapeType="1"/>
          </p:cNvSpPr>
          <p:nvPr/>
        </p:nvSpPr>
        <p:spPr bwMode="auto">
          <a:xfrm>
            <a:off x="3371850" y="53721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9" name="Text Box 426"/>
          <p:cNvSpPr txBox="1">
            <a:spLocks noChangeArrowheads="1"/>
          </p:cNvSpPr>
          <p:nvPr/>
        </p:nvSpPr>
        <p:spPr bwMode="auto">
          <a:xfrm>
            <a:off x="152400" y="1295400"/>
            <a:ext cx="1920756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/>
              <a:t>Processor package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553200" y="1676400"/>
            <a:ext cx="2514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L1 </a:t>
            </a:r>
            <a:r>
              <a:rPr lang="en-US" sz="1800" dirty="0" err="1" smtClean="0">
                <a:latin typeface="Calibri" pitchFamily="34" charset="0"/>
              </a:rPr>
              <a:t>i</a:t>
            </a:r>
            <a:r>
              <a:rPr lang="en-US" sz="1800" dirty="0" smtClean="0">
                <a:latin typeface="Calibri" pitchFamily="34" charset="0"/>
              </a:rPr>
              <a:t>-cache and </a:t>
            </a:r>
            <a:r>
              <a:rPr lang="en-US" sz="1800" dirty="0" err="1" smtClean="0">
                <a:latin typeface="Calibri" pitchFamily="34" charset="0"/>
              </a:rPr>
              <a:t>d</a:t>
            </a:r>
            <a:r>
              <a:rPr lang="en-US" sz="1800" dirty="0" smtClean="0">
                <a:latin typeface="Calibri" pitchFamily="34" charset="0"/>
              </a:rPr>
              <a:t>-cache:</a:t>
            </a:r>
          </a:p>
          <a:p>
            <a:pPr lvl="1"/>
            <a:r>
              <a:rPr lang="en-US" sz="1800" b="0" dirty="0" smtClean="0">
                <a:latin typeface="Calibri" pitchFamily="34" charset="0"/>
              </a:rPr>
              <a:t>32 KB,  8-way, </a:t>
            </a:r>
          </a:p>
          <a:p>
            <a:pPr lvl="1"/>
            <a:r>
              <a:rPr lang="en-US" sz="1800" b="0" dirty="0" smtClean="0">
                <a:latin typeface="Calibri" pitchFamily="34" charset="0"/>
              </a:rPr>
              <a:t>Access: 4 cycles</a:t>
            </a:r>
          </a:p>
          <a:p>
            <a:endParaRPr lang="en-US" sz="1800" b="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L2 unified cache:</a:t>
            </a:r>
          </a:p>
          <a:p>
            <a:pPr lvl="1"/>
            <a:r>
              <a:rPr lang="en-US" sz="1800" b="0" dirty="0" smtClean="0">
                <a:latin typeface="Calibri" pitchFamily="34" charset="0"/>
              </a:rPr>
              <a:t> 256 KB, 8-way, </a:t>
            </a:r>
          </a:p>
          <a:p>
            <a:pPr lvl="1"/>
            <a:r>
              <a:rPr lang="en-US" sz="1800" b="0" dirty="0" smtClean="0">
                <a:latin typeface="Calibri" pitchFamily="34" charset="0"/>
              </a:rPr>
              <a:t>Access: 11 cycles</a:t>
            </a:r>
          </a:p>
          <a:p>
            <a:pPr lvl="1"/>
            <a:endParaRPr lang="en-US" sz="1800" b="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L3 unified cache:</a:t>
            </a:r>
          </a:p>
          <a:p>
            <a:pPr lvl="1"/>
            <a:r>
              <a:rPr lang="en-US" sz="1800" b="0" dirty="0" smtClean="0">
                <a:latin typeface="Calibri" pitchFamily="34" charset="0"/>
              </a:rPr>
              <a:t>8 MB, 16-way,</a:t>
            </a:r>
          </a:p>
          <a:p>
            <a:pPr lvl="1"/>
            <a:r>
              <a:rPr lang="en-US" sz="1800" b="0" dirty="0" smtClean="0">
                <a:latin typeface="Calibri" pitchFamily="34" charset="0"/>
              </a:rPr>
              <a:t>Access: 30-40 cycles</a:t>
            </a:r>
          </a:p>
          <a:p>
            <a:pPr lvl="1"/>
            <a:endParaRPr lang="en-US" sz="1800" b="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Block size</a:t>
            </a:r>
            <a:r>
              <a:rPr lang="en-US" sz="1800" b="0" dirty="0" smtClean="0">
                <a:latin typeface="Calibri" pitchFamily="34" charset="0"/>
              </a:rPr>
              <a:t>: 64 bytes for all caches.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Cache memory organization and operation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Performance impact of caches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The memory mountain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Rearranging loops to improve spatial locality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Using blocking to improve temporal locality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Cache Performance Metrics</a:t>
            </a:r>
            <a:endParaRPr lang="en-GB" dirty="0" smtClean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594725" cy="4972050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Miss Rate</a:t>
            </a:r>
          </a:p>
          <a:p>
            <a:pPr lvl="1"/>
            <a:r>
              <a:rPr lang="en-GB" dirty="0" smtClean="0"/>
              <a:t>Fraction of memory references not found in cache (misses / accesses)</a:t>
            </a:r>
            <a:br>
              <a:rPr lang="en-GB" dirty="0" smtClean="0"/>
            </a:br>
            <a:r>
              <a:rPr lang="en-GB" dirty="0" smtClean="0"/>
              <a:t>= 1 – hit rate</a:t>
            </a:r>
          </a:p>
          <a:p>
            <a:pPr lvl="1"/>
            <a:r>
              <a:rPr lang="en-GB" dirty="0" smtClean="0"/>
              <a:t>Typical numbers (in percentages):</a:t>
            </a:r>
          </a:p>
          <a:p>
            <a:pPr lvl="2"/>
            <a:r>
              <a:rPr lang="en-GB" dirty="0" smtClean="0"/>
              <a:t>3-10% for L1</a:t>
            </a:r>
          </a:p>
          <a:p>
            <a:pPr lvl="2"/>
            <a:r>
              <a:rPr lang="en-GB" dirty="0" smtClean="0"/>
              <a:t>can be quite small (e.g., &lt; 1%) for L2, depending on size, etc.</a:t>
            </a:r>
          </a:p>
          <a:p>
            <a:r>
              <a:rPr lang="en-GB" dirty="0" smtClean="0"/>
              <a:t>Hit Time</a:t>
            </a:r>
          </a:p>
          <a:p>
            <a:pPr lvl="1"/>
            <a:r>
              <a:rPr lang="en-GB" dirty="0" smtClean="0"/>
              <a:t>Time to deliver a line in the cache to the processor</a:t>
            </a:r>
          </a:p>
          <a:p>
            <a:pPr lvl="2"/>
            <a:r>
              <a:rPr lang="en-GB" dirty="0" smtClean="0"/>
              <a:t>includes time to determine whether the line is in the cache</a:t>
            </a:r>
          </a:p>
          <a:p>
            <a:pPr lvl="1"/>
            <a:r>
              <a:rPr lang="en-GB" dirty="0" smtClean="0"/>
              <a:t>Typical numbers:</a:t>
            </a:r>
          </a:p>
          <a:p>
            <a:pPr lvl="2"/>
            <a:r>
              <a:rPr lang="en-GB" dirty="0" smtClean="0"/>
              <a:t>1-2 clock cycle for L1</a:t>
            </a:r>
          </a:p>
          <a:p>
            <a:pPr lvl="2"/>
            <a:r>
              <a:rPr lang="en-GB" dirty="0" smtClean="0"/>
              <a:t>5-20 clock cycles for L2</a:t>
            </a:r>
          </a:p>
          <a:p>
            <a:r>
              <a:rPr lang="en-GB" dirty="0" smtClean="0"/>
              <a:t>Miss Penalty</a:t>
            </a:r>
          </a:p>
          <a:p>
            <a:pPr lvl="1"/>
            <a:r>
              <a:rPr lang="en-GB" dirty="0" smtClean="0"/>
              <a:t>Additional time required because of a miss</a:t>
            </a:r>
          </a:p>
          <a:p>
            <a:pPr lvl="2"/>
            <a:r>
              <a:rPr lang="en-GB" dirty="0" smtClean="0"/>
              <a:t>typically 50-200 cycles for main memory (Trend: increasing!)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="b"/>
          <a:lstStyle/>
          <a:p>
            <a:pPr eaLnBrk="1" hangingPunct="1"/>
            <a:r>
              <a:rPr lang="en-US" smtClean="0"/>
              <a:t>Lets think about those numbers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0488" tIns="44450" rIns="90488" bIns="44450"/>
          <a:lstStyle/>
          <a:p>
            <a:pPr>
              <a:defRPr/>
            </a:pPr>
            <a:r>
              <a:rPr lang="en-US" dirty="0" smtClean="0"/>
              <a:t>Huge difference between a hit and a miss</a:t>
            </a:r>
          </a:p>
          <a:p>
            <a:pPr lvl="1" eaLnBrk="1" hangingPunct="1">
              <a:lnSpc>
                <a:spcPct val="100000"/>
              </a:lnSpc>
              <a:defRPr/>
            </a:pPr>
            <a:r>
              <a:rPr lang="en-US" sz="1800" dirty="0" smtClean="0"/>
              <a:t>Could be 100x, if just L1 and main memory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Would you believe 99% hits is twice as good as 97%?</a:t>
            </a:r>
          </a:p>
          <a:p>
            <a:pPr lvl="1" eaLnBrk="1" hangingPunct="1">
              <a:lnSpc>
                <a:spcPct val="100000"/>
              </a:lnSpc>
              <a:defRPr/>
            </a:pPr>
            <a:r>
              <a:rPr lang="en-US" sz="1800" dirty="0" smtClean="0"/>
              <a:t>Consider: </a:t>
            </a:r>
            <a:br>
              <a:rPr lang="en-US" sz="1800" dirty="0" smtClean="0"/>
            </a:br>
            <a:r>
              <a:rPr lang="en-US" sz="1800" dirty="0" smtClean="0"/>
              <a:t>cache hit time of 1 cycle</a:t>
            </a:r>
            <a:br>
              <a:rPr lang="en-US" sz="1800" dirty="0" smtClean="0"/>
            </a:br>
            <a:r>
              <a:rPr lang="en-US" sz="1800" dirty="0" smtClean="0"/>
              <a:t>miss penalty of 100 cycles</a:t>
            </a:r>
          </a:p>
          <a:p>
            <a:pPr lvl="1">
              <a:defRPr/>
            </a:pPr>
            <a:endParaRPr lang="en-US" sz="1800" dirty="0" smtClean="0"/>
          </a:p>
          <a:p>
            <a:pPr lvl="1">
              <a:defRPr/>
            </a:pPr>
            <a:r>
              <a:rPr lang="en-US" sz="1800" dirty="0" smtClean="0"/>
              <a:t>Average access time:</a:t>
            </a:r>
          </a:p>
          <a:p>
            <a:pPr lvl="1" eaLnBrk="1" hangingPunct="1">
              <a:lnSpc>
                <a:spcPct val="100000"/>
              </a:lnSpc>
              <a:buFont typeface="Wingdings" pitchFamily="2" charset="2"/>
              <a:buNone/>
              <a:defRPr/>
            </a:pPr>
            <a:r>
              <a:rPr lang="en-US" sz="1800" dirty="0" smtClean="0"/>
              <a:t>	 97% hits:  1 cycle + 0.03 * 100 cycles =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</a:rPr>
              <a:t>4 cycles</a:t>
            </a:r>
          </a:p>
          <a:p>
            <a:pPr lvl="1" eaLnBrk="1" hangingPunct="1">
              <a:lnSpc>
                <a:spcPct val="100000"/>
              </a:lnSpc>
              <a:buFont typeface="Wingdings" pitchFamily="2" charset="2"/>
              <a:buNone/>
              <a:defRPr/>
            </a:pPr>
            <a:r>
              <a:rPr lang="en-US" sz="1800" dirty="0" smtClean="0"/>
              <a:t>	 99% hits:  1 cycle + 0.01 * 100 cycles = </a:t>
            </a:r>
            <a:r>
              <a:rPr lang="en-US" sz="1800" b="1" dirty="0" smtClean="0">
                <a:solidFill>
                  <a:srgbClr val="C00000"/>
                </a:solidFill>
              </a:rPr>
              <a:t>2 cycles</a:t>
            </a:r>
          </a:p>
          <a:p>
            <a:pPr lvl="1" eaLnBrk="1" hangingPunct="1">
              <a:lnSpc>
                <a:spcPct val="100000"/>
              </a:lnSpc>
              <a:buFont typeface="Wingdings" pitchFamily="2" charset="2"/>
              <a:buNone/>
              <a:defRPr/>
            </a:pPr>
            <a:endParaRPr lang="en-US" sz="1600" dirty="0" smtClean="0">
              <a:solidFill>
                <a:srgbClr val="C00000"/>
              </a:solidFill>
            </a:endParaRPr>
          </a:p>
          <a:p>
            <a:pPr>
              <a:defRPr/>
            </a:pPr>
            <a:r>
              <a:rPr lang="en-US" dirty="0" smtClean="0">
                <a:solidFill>
                  <a:srgbClr val="C00000"/>
                </a:solidFill>
              </a:rPr>
              <a:t>This is why “miss rate” is used instead of “hit rate”</a:t>
            </a:r>
            <a:endParaRPr lang="en-US" sz="1800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6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Writing Cache Friendly Code</a:t>
            </a:r>
            <a:endParaRPr lang="en-US"/>
          </a:p>
        </p:txBody>
      </p:sp>
      <p:sp>
        <p:nvSpPr>
          <p:cNvPr id="160777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289925" cy="4972050"/>
          </a:xfrm>
        </p:spPr>
        <p:txBody>
          <a:bodyPr/>
          <a:lstStyle/>
          <a:p>
            <a:r>
              <a:rPr lang="en-US" dirty="0" smtClean="0"/>
              <a:t>Make the common case go fast</a:t>
            </a:r>
          </a:p>
          <a:p>
            <a:pPr lvl="1"/>
            <a:r>
              <a:rPr lang="en-US" dirty="0" smtClean="0"/>
              <a:t>Focus on the inner loops of the core functions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Minimize the misses in the inner loops</a:t>
            </a:r>
          </a:p>
          <a:p>
            <a:pPr lvl="1"/>
            <a:r>
              <a:rPr lang="en-US" dirty="0" smtClean="0"/>
              <a:t>Repeated references to variables are good (</a:t>
            </a:r>
            <a:r>
              <a:rPr lang="en-US" dirty="0" smtClean="0">
                <a:solidFill>
                  <a:srgbClr val="FF0000"/>
                </a:solidFill>
              </a:rPr>
              <a:t>temporal locality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Stride-1 reference patterns are good (</a:t>
            </a:r>
            <a:r>
              <a:rPr lang="en-US" dirty="0" smtClean="0">
                <a:solidFill>
                  <a:srgbClr val="FF0000"/>
                </a:solidFill>
              </a:rPr>
              <a:t>spatial locality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96876" y="4800600"/>
            <a:ext cx="85185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alibri" pitchFamily="34" charset="0"/>
              </a:rPr>
              <a:t>Key idea: Our qualitative notion of locality is quantified through our understanding of cache memories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BFBFBF"/>
                </a:solidFill>
              </a:rPr>
              <a:t>Cache organization and operation</a:t>
            </a:r>
          </a:p>
          <a:p>
            <a:r>
              <a:rPr lang="en-US" dirty="0" smtClean="0"/>
              <a:t>Performance impact of caches</a:t>
            </a:r>
          </a:p>
          <a:p>
            <a:pPr lvl="1"/>
            <a:r>
              <a:rPr lang="en-US" dirty="0" smtClean="0"/>
              <a:t>The memory mountain</a:t>
            </a:r>
          </a:p>
          <a:p>
            <a:pPr lvl="1"/>
            <a:r>
              <a:rPr lang="en-US" dirty="0" smtClean="0">
                <a:solidFill>
                  <a:srgbClr val="BFBFBF"/>
                </a:solidFill>
              </a:rPr>
              <a:t>Rearranging loops to improve spatial locality</a:t>
            </a:r>
          </a:p>
          <a:p>
            <a:pPr lvl="1"/>
            <a:r>
              <a:rPr lang="en-US" dirty="0" smtClean="0">
                <a:solidFill>
                  <a:srgbClr val="BFBFBF"/>
                </a:solidFill>
              </a:rPr>
              <a:t>Using blocking to improve temporal locality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328825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Memory Mountain</a:t>
            </a:r>
          </a:p>
        </p:txBody>
      </p:sp>
      <p:sp>
        <p:nvSpPr>
          <p:cNvPr id="16179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Read throughput </a:t>
            </a:r>
            <a:r>
              <a:rPr lang="en-US" dirty="0"/>
              <a:t>(read bandwidth)</a:t>
            </a:r>
          </a:p>
          <a:p>
            <a:pPr lvl="1"/>
            <a:r>
              <a:rPr lang="en-US" dirty="0"/>
              <a:t>Number of bytes read from memory per second (MB/</a:t>
            </a:r>
            <a:r>
              <a:rPr lang="en-US" dirty="0" err="1"/>
              <a:t>s</a:t>
            </a:r>
            <a:r>
              <a:rPr lang="en-US" dirty="0"/>
              <a:t>)</a:t>
            </a:r>
            <a:endParaRPr lang="en-US" dirty="0" smtClean="0"/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Memory mountain: </a:t>
            </a:r>
            <a:r>
              <a:rPr lang="en-US" dirty="0" smtClean="0"/>
              <a:t>Measured </a:t>
            </a:r>
            <a:r>
              <a:rPr lang="en-US" dirty="0"/>
              <a:t>read throughput as a function of spatial and temporal locality.</a:t>
            </a:r>
          </a:p>
          <a:p>
            <a:pPr lvl="1"/>
            <a:r>
              <a:rPr lang="en-US" dirty="0"/>
              <a:t>Compact way to characterize memory system performance.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3662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Memory Mountain Test Function</a:t>
            </a:r>
          </a:p>
        </p:txBody>
      </p:sp>
      <p:sp>
        <p:nvSpPr>
          <p:cNvPr id="162819" name="Text Box 3"/>
          <p:cNvSpPr txBox="1">
            <a:spLocks noChangeArrowheads="1"/>
          </p:cNvSpPr>
          <p:nvPr/>
        </p:nvSpPr>
        <p:spPr bwMode="auto">
          <a:xfrm>
            <a:off x="304800" y="1435100"/>
            <a:ext cx="8667750" cy="4918075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/* The test function */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void test(int elems, int stride) {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    int i, result = 0; 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    volatile int sink; </a:t>
            </a:r>
          </a:p>
          <a:p>
            <a:pPr algn="l">
              <a:lnSpc>
                <a:spcPct val="100000"/>
              </a:lnSpc>
            </a:pPr>
            <a:endParaRPr lang="en-US" sz="150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    for (i = 0; i &lt; elems; i += stride)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	result += data[i];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    sink = result; /* So compiler doesn't optimize away the loop */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}</a:t>
            </a:r>
          </a:p>
          <a:p>
            <a:pPr algn="l">
              <a:lnSpc>
                <a:spcPct val="100000"/>
              </a:lnSpc>
            </a:pPr>
            <a:endParaRPr lang="en-US" sz="150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/* Run test(elems, stride) and return read throughput (MB/s) */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double run(int size, int stride, double Mhz)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    double cycles;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    int elems = size / sizeof(int); </a:t>
            </a:r>
          </a:p>
          <a:p>
            <a:pPr algn="l">
              <a:lnSpc>
                <a:spcPct val="100000"/>
              </a:lnSpc>
            </a:pPr>
            <a:endParaRPr lang="en-US" sz="150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    test(elems, stride);                     /* warm up the cache */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    cycles = fcyc2(test, elems, stride, 0);  /* call test(elems,stride) */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    return (size / stride) / (cycles / Mhz); /* convert cycles to MB/s */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}</a:t>
            </a:r>
          </a:p>
          <a:p>
            <a:pPr algn="l">
              <a:lnSpc>
                <a:spcPct val="100000"/>
              </a:lnSpc>
            </a:pPr>
            <a:endParaRPr lang="en-US" sz="1500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2545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9" y="435678"/>
            <a:ext cx="4824581" cy="762000"/>
          </a:xfrm>
        </p:spPr>
        <p:txBody>
          <a:bodyPr/>
          <a:lstStyle/>
          <a:p>
            <a:r>
              <a:rPr lang="en-US" dirty="0" smtClean="0"/>
              <a:t>The Memory Mountain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-623389" y="1197678"/>
          <a:ext cx="8572500" cy="5829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629400" y="304800"/>
            <a:ext cx="2432915" cy="2031325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Intel Core i7</a:t>
            </a:r>
          </a:p>
          <a:p>
            <a:r>
              <a:rPr lang="en-US" sz="1800" dirty="0" smtClean="0">
                <a:latin typeface="Calibri" pitchFamily="34" charset="0"/>
              </a:rPr>
              <a:t>32 KB L1  </a:t>
            </a:r>
            <a:r>
              <a:rPr lang="en-US" sz="1800" dirty="0" err="1" smtClean="0">
                <a:latin typeface="Calibri" pitchFamily="34" charset="0"/>
              </a:rPr>
              <a:t>i</a:t>
            </a:r>
            <a:r>
              <a:rPr lang="en-US" sz="1800" dirty="0" smtClean="0">
                <a:latin typeface="Calibri" pitchFamily="34" charset="0"/>
              </a:rPr>
              <a:t>-cache</a:t>
            </a:r>
          </a:p>
          <a:p>
            <a:r>
              <a:rPr lang="en-US" sz="1800" dirty="0" smtClean="0">
                <a:latin typeface="Calibri" pitchFamily="34" charset="0"/>
              </a:rPr>
              <a:t>32 KB L1 </a:t>
            </a:r>
            <a:r>
              <a:rPr lang="en-US" sz="1800" dirty="0" err="1" smtClean="0">
                <a:latin typeface="Calibri" pitchFamily="34" charset="0"/>
              </a:rPr>
              <a:t>d</a:t>
            </a:r>
            <a:r>
              <a:rPr lang="en-US" sz="1800" dirty="0" smtClean="0">
                <a:latin typeface="Calibri" pitchFamily="34" charset="0"/>
              </a:rPr>
              <a:t>-cache</a:t>
            </a:r>
          </a:p>
          <a:p>
            <a:r>
              <a:rPr lang="en-US" sz="1800" dirty="0" smtClean="0">
                <a:latin typeface="Calibri" pitchFamily="34" charset="0"/>
              </a:rPr>
              <a:t>256 KB unified L2 cache</a:t>
            </a:r>
          </a:p>
          <a:p>
            <a:r>
              <a:rPr lang="en-US" sz="1800" dirty="0" smtClean="0">
                <a:latin typeface="Calibri" pitchFamily="34" charset="0"/>
              </a:rPr>
              <a:t>8M unified L3 cache</a:t>
            </a: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All caches on-chip</a:t>
            </a:r>
          </a:p>
        </p:txBody>
      </p:sp>
    </p:spTree>
    <p:extLst>
      <p:ext uri="{BB962C8B-B14F-4D97-AF65-F5344CB8AC3E}">
        <p14:creationId xmlns:p14="http://schemas.microsoft.com/office/powerpoint/2010/main" val="20753220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9" y="435678"/>
            <a:ext cx="4824581" cy="762000"/>
          </a:xfrm>
        </p:spPr>
        <p:txBody>
          <a:bodyPr/>
          <a:lstStyle/>
          <a:p>
            <a:r>
              <a:rPr lang="en-US" dirty="0" smtClean="0"/>
              <a:t>The Memory Mountain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-623389" y="1197678"/>
          <a:ext cx="8572500" cy="5829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629400" y="304800"/>
            <a:ext cx="2432915" cy="2031325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Intel Core i7</a:t>
            </a:r>
          </a:p>
          <a:p>
            <a:r>
              <a:rPr lang="en-US" sz="1800" dirty="0" smtClean="0">
                <a:latin typeface="Calibri" pitchFamily="34" charset="0"/>
              </a:rPr>
              <a:t>32 KB L1  </a:t>
            </a:r>
            <a:r>
              <a:rPr lang="en-US" sz="1800" dirty="0" err="1" smtClean="0">
                <a:latin typeface="Calibri" pitchFamily="34" charset="0"/>
              </a:rPr>
              <a:t>i</a:t>
            </a:r>
            <a:r>
              <a:rPr lang="en-US" sz="1800" dirty="0" smtClean="0">
                <a:latin typeface="Calibri" pitchFamily="34" charset="0"/>
              </a:rPr>
              <a:t>-cache</a:t>
            </a:r>
          </a:p>
          <a:p>
            <a:r>
              <a:rPr lang="en-US" sz="1800" dirty="0" smtClean="0">
                <a:latin typeface="Calibri" pitchFamily="34" charset="0"/>
              </a:rPr>
              <a:t>32 KB L1 </a:t>
            </a:r>
            <a:r>
              <a:rPr lang="en-US" sz="1800" dirty="0" err="1" smtClean="0">
                <a:latin typeface="Calibri" pitchFamily="34" charset="0"/>
              </a:rPr>
              <a:t>d</a:t>
            </a:r>
            <a:r>
              <a:rPr lang="en-US" sz="1800" dirty="0" smtClean="0">
                <a:latin typeface="Calibri" pitchFamily="34" charset="0"/>
              </a:rPr>
              <a:t>-cache</a:t>
            </a:r>
          </a:p>
          <a:p>
            <a:r>
              <a:rPr lang="en-US" sz="1800" dirty="0" smtClean="0">
                <a:latin typeface="Calibri" pitchFamily="34" charset="0"/>
              </a:rPr>
              <a:t>256 KB unified L2 cache</a:t>
            </a:r>
          </a:p>
          <a:p>
            <a:r>
              <a:rPr lang="en-US" sz="1800" dirty="0" smtClean="0">
                <a:latin typeface="Calibri" pitchFamily="34" charset="0"/>
              </a:rPr>
              <a:t>8M unified L3 cache</a:t>
            </a: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All caches on-chip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" y="4112328"/>
            <a:ext cx="110011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i="1" dirty="0" smtClean="0">
                <a:solidFill>
                  <a:srgbClr val="FF6600"/>
                </a:solidFill>
                <a:latin typeface="Calibri" pitchFamily="34" charset="0"/>
              </a:rPr>
              <a:t>Slopes of</a:t>
            </a:r>
          </a:p>
          <a:p>
            <a:pPr algn="ctr"/>
            <a:r>
              <a:rPr lang="en-US" sz="1800" i="1" dirty="0" smtClean="0">
                <a:solidFill>
                  <a:srgbClr val="FF6600"/>
                </a:solidFill>
                <a:latin typeface="Calibri" pitchFamily="34" charset="0"/>
              </a:rPr>
              <a:t>spatial </a:t>
            </a:r>
          </a:p>
          <a:p>
            <a:pPr algn="ctr"/>
            <a:r>
              <a:rPr lang="en-US" sz="1800" i="1" dirty="0" smtClean="0">
                <a:solidFill>
                  <a:srgbClr val="FF6600"/>
                </a:solidFill>
                <a:latin typeface="Calibri" pitchFamily="34" charset="0"/>
              </a:rPr>
              <a:t>locality</a:t>
            </a:r>
          </a:p>
        </p:txBody>
      </p:sp>
      <p:cxnSp>
        <p:nvCxnSpPr>
          <p:cNvPr id="8" name="Straight Arrow Connector 7"/>
          <p:cNvCxnSpPr>
            <a:stCxn id="6" idx="3"/>
          </p:cNvCxnSpPr>
          <p:nvPr/>
        </p:nvCxnSpPr>
        <p:spPr bwMode="auto">
          <a:xfrm flipV="1">
            <a:off x="1252518" y="3048000"/>
            <a:ext cx="2775982" cy="1525993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0" name="Straight Arrow Connector 9"/>
          <p:cNvCxnSpPr>
            <a:stCxn id="6" idx="3"/>
          </p:cNvCxnSpPr>
          <p:nvPr/>
        </p:nvCxnSpPr>
        <p:spPr bwMode="auto">
          <a:xfrm flipV="1">
            <a:off x="1252518" y="3657602"/>
            <a:ext cx="2476443" cy="916391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4" name="Straight Arrow Connector 13"/>
          <p:cNvCxnSpPr>
            <a:stCxn id="6" idx="3"/>
          </p:cNvCxnSpPr>
          <p:nvPr/>
        </p:nvCxnSpPr>
        <p:spPr bwMode="auto">
          <a:xfrm flipV="1">
            <a:off x="1252518" y="4343400"/>
            <a:ext cx="1328182" cy="230593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0680736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9" y="435678"/>
            <a:ext cx="4824581" cy="762000"/>
          </a:xfrm>
        </p:spPr>
        <p:txBody>
          <a:bodyPr/>
          <a:lstStyle/>
          <a:p>
            <a:r>
              <a:rPr lang="en-US" dirty="0" smtClean="0"/>
              <a:t>The Memory Mountain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-623389" y="1197678"/>
          <a:ext cx="8572500" cy="5829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629400" y="304800"/>
            <a:ext cx="2432915" cy="2031325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Intel Core i7</a:t>
            </a:r>
          </a:p>
          <a:p>
            <a:r>
              <a:rPr lang="en-US" sz="1800" dirty="0" smtClean="0">
                <a:latin typeface="Calibri" pitchFamily="34" charset="0"/>
              </a:rPr>
              <a:t>32 KB L1  </a:t>
            </a:r>
            <a:r>
              <a:rPr lang="en-US" sz="1800" dirty="0" err="1" smtClean="0">
                <a:latin typeface="Calibri" pitchFamily="34" charset="0"/>
              </a:rPr>
              <a:t>i</a:t>
            </a:r>
            <a:r>
              <a:rPr lang="en-US" sz="1800" dirty="0" smtClean="0">
                <a:latin typeface="Calibri" pitchFamily="34" charset="0"/>
              </a:rPr>
              <a:t>-cache</a:t>
            </a:r>
          </a:p>
          <a:p>
            <a:r>
              <a:rPr lang="en-US" sz="1800" dirty="0" smtClean="0">
                <a:latin typeface="Calibri" pitchFamily="34" charset="0"/>
              </a:rPr>
              <a:t>32 KB L1 </a:t>
            </a:r>
            <a:r>
              <a:rPr lang="en-US" sz="1800" dirty="0" err="1" smtClean="0">
                <a:latin typeface="Calibri" pitchFamily="34" charset="0"/>
              </a:rPr>
              <a:t>d</a:t>
            </a:r>
            <a:r>
              <a:rPr lang="en-US" sz="1800" dirty="0" smtClean="0">
                <a:latin typeface="Calibri" pitchFamily="34" charset="0"/>
              </a:rPr>
              <a:t>-cache</a:t>
            </a:r>
          </a:p>
          <a:p>
            <a:r>
              <a:rPr lang="en-US" sz="1800" dirty="0" smtClean="0">
                <a:latin typeface="Calibri" pitchFamily="34" charset="0"/>
              </a:rPr>
              <a:t>256 KB unified L2 cache</a:t>
            </a:r>
          </a:p>
          <a:p>
            <a:r>
              <a:rPr lang="en-US" sz="1800" dirty="0" smtClean="0">
                <a:latin typeface="Calibri" pitchFamily="34" charset="0"/>
              </a:rPr>
              <a:t>8M unified L3 cache</a:t>
            </a: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All caches on-chip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" y="4112328"/>
            <a:ext cx="110011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i="1" dirty="0" smtClean="0">
                <a:solidFill>
                  <a:srgbClr val="FF6600"/>
                </a:solidFill>
                <a:latin typeface="Calibri" pitchFamily="34" charset="0"/>
              </a:rPr>
              <a:t>Slopes of</a:t>
            </a:r>
          </a:p>
          <a:p>
            <a:pPr algn="ctr"/>
            <a:r>
              <a:rPr lang="en-US" sz="1800" i="1" dirty="0" smtClean="0">
                <a:solidFill>
                  <a:srgbClr val="FF6600"/>
                </a:solidFill>
                <a:latin typeface="Calibri" pitchFamily="34" charset="0"/>
              </a:rPr>
              <a:t>spatial </a:t>
            </a:r>
          </a:p>
          <a:p>
            <a:pPr algn="ctr"/>
            <a:r>
              <a:rPr lang="en-US" sz="1800" i="1" dirty="0" smtClean="0">
                <a:solidFill>
                  <a:srgbClr val="FF6600"/>
                </a:solidFill>
                <a:latin typeface="Calibri" pitchFamily="34" charset="0"/>
              </a:rPr>
              <a:t>locality</a:t>
            </a:r>
          </a:p>
        </p:txBody>
      </p:sp>
      <p:cxnSp>
        <p:nvCxnSpPr>
          <p:cNvPr id="8" name="Straight Arrow Connector 7"/>
          <p:cNvCxnSpPr>
            <a:stCxn id="6" idx="3"/>
          </p:cNvCxnSpPr>
          <p:nvPr/>
        </p:nvCxnSpPr>
        <p:spPr bwMode="auto">
          <a:xfrm flipV="1">
            <a:off x="1252518" y="3048000"/>
            <a:ext cx="2775982" cy="1525993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0" name="Straight Arrow Connector 9"/>
          <p:cNvCxnSpPr>
            <a:stCxn id="6" idx="3"/>
          </p:cNvCxnSpPr>
          <p:nvPr/>
        </p:nvCxnSpPr>
        <p:spPr bwMode="auto">
          <a:xfrm flipV="1">
            <a:off x="1252518" y="3657602"/>
            <a:ext cx="2476443" cy="916391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4" name="Straight Arrow Connector 13"/>
          <p:cNvCxnSpPr>
            <a:stCxn id="6" idx="3"/>
          </p:cNvCxnSpPr>
          <p:nvPr/>
        </p:nvCxnSpPr>
        <p:spPr bwMode="auto">
          <a:xfrm flipV="1">
            <a:off x="1252518" y="4343400"/>
            <a:ext cx="1328182" cy="230593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7676087" y="3341398"/>
            <a:ext cx="11403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i="1" dirty="0" smtClean="0">
                <a:solidFill>
                  <a:srgbClr val="FF6600"/>
                </a:solidFill>
                <a:latin typeface="Calibri" pitchFamily="34" charset="0"/>
              </a:rPr>
              <a:t>Ridges of  </a:t>
            </a:r>
          </a:p>
          <a:p>
            <a:pPr algn="ctr"/>
            <a:r>
              <a:rPr lang="en-US" sz="1800" i="1" dirty="0">
                <a:solidFill>
                  <a:srgbClr val="FF6600"/>
                </a:solidFill>
                <a:latin typeface="Calibri" pitchFamily="34" charset="0"/>
              </a:rPr>
              <a:t>t</a:t>
            </a:r>
            <a:r>
              <a:rPr lang="en-US" sz="1800" i="1" dirty="0" smtClean="0">
                <a:solidFill>
                  <a:srgbClr val="FF6600"/>
                </a:solidFill>
                <a:latin typeface="Calibri" pitchFamily="34" charset="0"/>
              </a:rPr>
              <a:t>emporal</a:t>
            </a:r>
            <a:endParaRPr lang="en-US" sz="1800" i="1" dirty="0" smtClean="0">
              <a:solidFill>
                <a:srgbClr val="FF6600"/>
              </a:solidFill>
              <a:latin typeface="Calibri" pitchFamily="34" charset="0"/>
            </a:endParaRPr>
          </a:p>
          <a:p>
            <a:pPr algn="ctr"/>
            <a:r>
              <a:rPr lang="en-US" sz="1800" i="1" dirty="0" smtClean="0">
                <a:solidFill>
                  <a:srgbClr val="FF6600"/>
                </a:solidFill>
                <a:latin typeface="Calibri" pitchFamily="34" charset="0"/>
              </a:rPr>
              <a:t> locality</a:t>
            </a:r>
          </a:p>
        </p:txBody>
      </p:sp>
      <p:cxnSp>
        <p:nvCxnSpPr>
          <p:cNvPr id="24" name="Straight Arrow Connector 23"/>
          <p:cNvCxnSpPr>
            <a:stCxn id="22" idx="1"/>
          </p:cNvCxnSpPr>
          <p:nvPr/>
        </p:nvCxnSpPr>
        <p:spPr bwMode="auto">
          <a:xfrm rot="10800000">
            <a:off x="5943601" y="2133603"/>
            <a:ext cx="1732487" cy="1669461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Straight Arrow Connector 25"/>
          <p:cNvCxnSpPr/>
          <p:nvPr/>
        </p:nvCxnSpPr>
        <p:spPr bwMode="auto">
          <a:xfrm rot="10800000">
            <a:off x="5410201" y="3657602"/>
            <a:ext cx="2265887" cy="14546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 rot="10800000" flipV="1">
            <a:off x="4953001" y="3803062"/>
            <a:ext cx="2723087" cy="54033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>
            <a:stCxn id="22" idx="1"/>
          </p:cNvCxnSpPr>
          <p:nvPr/>
        </p:nvCxnSpPr>
        <p:spPr bwMode="auto">
          <a:xfrm rot="10800000" flipV="1">
            <a:off x="4572001" y="3803063"/>
            <a:ext cx="3104087" cy="145473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4512050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Cache organization and operation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Performance impact of caches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The memory mountain</a:t>
            </a:r>
          </a:p>
          <a:p>
            <a:pPr lvl="1"/>
            <a:r>
              <a:rPr lang="en-US" dirty="0" smtClean="0"/>
              <a:t>Rearranging loops to improve spatial locality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Using blocking to improve temporal locality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Memory Hierarchies</a:t>
            </a:r>
          </a:p>
        </p:txBody>
      </p:sp>
      <p:sp>
        <p:nvSpPr>
          <p:cNvPr id="13517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Some fundamental and enduring properties of hardware and software:</a:t>
            </a:r>
          </a:p>
          <a:p>
            <a:pPr lvl="1"/>
            <a:r>
              <a:rPr lang="en-US"/>
              <a:t>Fast storage technologies cost more per byte, have less capacity, and require more power (heat!). </a:t>
            </a:r>
          </a:p>
          <a:p>
            <a:pPr lvl="1"/>
            <a:r>
              <a:rPr lang="en-US"/>
              <a:t>The gap between CPU and main memory speed is widening.</a:t>
            </a:r>
          </a:p>
          <a:p>
            <a:pPr lvl="1"/>
            <a:r>
              <a:rPr lang="en-US"/>
              <a:t>Well-written programs tend to exhibit good locality.</a:t>
            </a:r>
          </a:p>
          <a:p>
            <a:pPr lvl="1"/>
            <a:endParaRPr lang="en-US"/>
          </a:p>
          <a:p>
            <a:r>
              <a:rPr lang="en-US"/>
              <a:t>These fundamental properties complement each other beautifully.</a:t>
            </a:r>
          </a:p>
          <a:p>
            <a:endParaRPr lang="en-US"/>
          </a:p>
          <a:p>
            <a:r>
              <a:rPr lang="en-US"/>
              <a:t>They suggest an approach for organizing memory and storage systems known as a </a:t>
            </a:r>
            <a:r>
              <a:rPr lang="en-US">
                <a:solidFill>
                  <a:srgbClr val="FF0000"/>
                </a:solidFill>
              </a:rPr>
              <a:t>memory hierarchy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125769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91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Miss Rate Analysis for Matrix Multiply</a:t>
            </a:r>
            <a:endParaRPr lang="en-US"/>
          </a:p>
        </p:txBody>
      </p:sp>
      <p:sp>
        <p:nvSpPr>
          <p:cNvPr id="168992" name="Rectangle 3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Assume:</a:t>
            </a:r>
          </a:p>
          <a:p>
            <a:pPr lvl="1"/>
            <a:r>
              <a:rPr lang="en-US" dirty="0" smtClean="0"/>
              <a:t>Line size = 32B (big enough for four 64-bit words)</a:t>
            </a:r>
          </a:p>
          <a:p>
            <a:pPr lvl="1"/>
            <a:r>
              <a:rPr lang="en-US" dirty="0" smtClean="0"/>
              <a:t>Matrix dimension (N) is very large</a:t>
            </a:r>
          </a:p>
          <a:p>
            <a:pPr lvl="2"/>
            <a:r>
              <a:rPr lang="en-US" dirty="0" smtClean="0"/>
              <a:t>Approximate 1/N as 0.0</a:t>
            </a:r>
          </a:p>
          <a:p>
            <a:pPr lvl="1"/>
            <a:r>
              <a:rPr lang="en-US" dirty="0" smtClean="0"/>
              <a:t>Cache is not even big enough to hold multiple rows</a:t>
            </a:r>
          </a:p>
          <a:p>
            <a:r>
              <a:rPr lang="en-US" dirty="0" smtClean="0"/>
              <a:t>Analysis Method:</a:t>
            </a:r>
          </a:p>
          <a:p>
            <a:pPr lvl="1"/>
            <a:r>
              <a:rPr lang="en-US" dirty="0" smtClean="0"/>
              <a:t>Look at access pattern of inner loop</a:t>
            </a:r>
            <a:endParaRPr lang="en-US" dirty="0"/>
          </a:p>
        </p:txBody>
      </p:sp>
      <p:grpSp>
        <p:nvGrpSpPr>
          <p:cNvPr id="39" name="Group 38"/>
          <p:cNvGrpSpPr/>
          <p:nvPr/>
        </p:nvGrpSpPr>
        <p:grpSpPr>
          <a:xfrm>
            <a:off x="3474621" y="4648200"/>
            <a:ext cx="1295400" cy="1752600"/>
            <a:chOff x="1752600" y="4648200"/>
            <a:chExt cx="1295400" cy="1752600"/>
          </a:xfrm>
        </p:grpSpPr>
        <p:sp>
          <p:nvSpPr>
            <p:cNvPr id="168966" name="Rectangle 6"/>
            <p:cNvSpPr>
              <a:spLocks noChangeArrowheads="1"/>
            </p:cNvSpPr>
            <p:nvPr/>
          </p:nvSpPr>
          <p:spPr bwMode="auto">
            <a:xfrm>
              <a:off x="2139950" y="5111750"/>
              <a:ext cx="908050" cy="74295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168967" name="Rectangle 7"/>
            <p:cNvSpPr>
              <a:spLocks noChangeArrowheads="1"/>
            </p:cNvSpPr>
            <p:nvPr/>
          </p:nvSpPr>
          <p:spPr bwMode="auto">
            <a:xfrm>
              <a:off x="2418650" y="5941700"/>
              <a:ext cx="400750" cy="45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b="0" dirty="0">
                  <a:latin typeface="Arial"/>
                  <a:cs typeface="Arial"/>
                </a:rPr>
                <a:t>A</a:t>
              </a:r>
            </a:p>
          </p:txBody>
        </p:sp>
        <p:sp>
          <p:nvSpPr>
            <p:cNvPr id="168969" name="Line 9"/>
            <p:cNvSpPr>
              <a:spLocks noChangeShapeType="1"/>
            </p:cNvSpPr>
            <p:nvPr/>
          </p:nvSpPr>
          <p:spPr bwMode="auto">
            <a:xfrm>
              <a:off x="2146300" y="4648200"/>
              <a:ext cx="736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  <p:sp>
          <p:nvSpPr>
            <p:cNvPr id="168970" name="Rectangle 10"/>
            <p:cNvSpPr>
              <a:spLocks noChangeArrowheads="1"/>
            </p:cNvSpPr>
            <p:nvPr/>
          </p:nvSpPr>
          <p:spPr bwMode="auto">
            <a:xfrm>
              <a:off x="2271713" y="4662487"/>
              <a:ext cx="320675" cy="366713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err="1">
                  <a:latin typeface="Courier New"/>
                  <a:cs typeface="Courier New"/>
                </a:rPr>
                <a:t>k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168972" name="Line 12"/>
            <p:cNvSpPr>
              <a:spLocks noChangeShapeType="1"/>
            </p:cNvSpPr>
            <p:nvPr/>
          </p:nvSpPr>
          <p:spPr bwMode="auto">
            <a:xfrm>
              <a:off x="1752600" y="5130800"/>
              <a:ext cx="0" cy="736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  <p:sp>
          <p:nvSpPr>
            <p:cNvPr id="168973" name="Rectangle 13"/>
            <p:cNvSpPr>
              <a:spLocks noChangeArrowheads="1"/>
            </p:cNvSpPr>
            <p:nvPr/>
          </p:nvSpPr>
          <p:spPr bwMode="auto">
            <a:xfrm>
              <a:off x="1812337" y="5205414"/>
              <a:ext cx="321263" cy="366767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err="1">
                  <a:latin typeface="Courier New"/>
                  <a:cs typeface="Courier New"/>
                </a:rPr>
                <a:t>i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5956975" y="4648200"/>
            <a:ext cx="1255297" cy="1752600"/>
            <a:chOff x="3505200" y="4648200"/>
            <a:chExt cx="1255297" cy="1752600"/>
          </a:xfrm>
        </p:grpSpPr>
        <p:sp>
          <p:nvSpPr>
            <p:cNvPr id="168976" name="Rectangle 16"/>
            <p:cNvSpPr>
              <a:spLocks noChangeArrowheads="1"/>
            </p:cNvSpPr>
            <p:nvPr/>
          </p:nvSpPr>
          <p:spPr bwMode="auto">
            <a:xfrm>
              <a:off x="4114800" y="5941700"/>
              <a:ext cx="388026" cy="45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b="0" dirty="0">
                  <a:latin typeface="Arial"/>
                  <a:cs typeface="Arial"/>
                </a:rPr>
                <a:t>B</a:t>
              </a:r>
            </a:p>
          </p:txBody>
        </p:sp>
        <p:sp>
          <p:nvSpPr>
            <p:cNvPr id="168978" name="Line 18"/>
            <p:cNvSpPr>
              <a:spLocks noChangeShapeType="1"/>
            </p:cNvSpPr>
            <p:nvPr/>
          </p:nvSpPr>
          <p:spPr bwMode="auto">
            <a:xfrm>
              <a:off x="3505200" y="5118101"/>
              <a:ext cx="0" cy="736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  <p:sp>
          <p:nvSpPr>
            <p:cNvPr id="168979" name="Rectangle 19"/>
            <p:cNvSpPr>
              <a:spLocks noChangeArrowheads="1"/>
            </p:cNvSpPr>
            <p:nvPr/>
          </p:nvSpPr>
          <p:spPr bwMode="auto">
            <a:xfrm>
              <a:off x="3567113" y="5205414"/>
              <a:ext cx="321263" cy="366767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err="1">
                  <a:latin typeface="Courier New"/>
                  <a:cs typeface="Courier New"/>
                </a:rPr>
                <a:t>k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168982" name="Rectangle 22"/>
            <p:cNvSpPr>
              <a:spLocks noChangeArrowheads="1"/>
            </p:cNvSpPr>
            <p:nvPr/>
          </p:nvSpPr>
          <p:spPr bwMode="auto">
            <a:xfrm>
              <a:off x="3948113" y="4648200"/>
              <a:ext cx="320675" cy="366713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err="1">
                  <a:latin typeface="Courier New"/>
                  <a:cs typeface="Courier New"/>
                </a:rPr>
                <a:t>j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35" name="Rectangle 6"/>
            <p:cNvSpPr>
              <a:spLocks noChangeArrowheads="1"/>
            </p:cNvSpPr>
            <p:nvPr/>
          </p:nvSpPr>
          <p:spPr bwMode="auto">
            <a:xfrm>
              <a:off x="3852447" y="5111749"/>
              <a:ext cx="908050" cy="74295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  <p:sp>
          <p:nvSpPr>
            <p:cNvPr id="37" name="Line 9"/>
            <p:cNvSpPr>
              <a:spLocks noChangeShapeType="1"/>
            </p:cNvSpPr>
            <p:nvPr/>
          </p:nvSpPr>
          <p:spPr bwMode="auto">
            <a:xfrm>
              <a:off x="3852447" y="4648200"/>
              <a:ext cx="736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920750" y="4648200"/>
            <a:ext cx="1301750" cy="1698624"/>
            <a:chOff x="5334000" y="4648200"/>
            <a:chExt cx="1301750" cy="1698624"/>
          </a:xfrm>
        </p:grpSpPr>
        <p:sp>
          <p:nvSpPr>
            <p:cNvPr id="168964" name="Rectangle 4"/>
            <p:cNvSpPr>
              <a:spLocks noChangeArrowheads="1"/>
            </p:cNvSpPr>
            <p:nvPr/>
          </p:nvSpPr>
          <p:spPr bwMode="auto">
            <a:xfrm>
              <a:off x="6019800" y="5887724"/>
              <a:ext cx="405008" cy="45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b="0" dirty="0">
                  <a:latin typeface="Arial"/>
                  <a:cs typeface="Arial"/>
                </a:rPr>
                <a:t>C</a:t>
              </a:r>
            </a:p>
          </p:txBody>
        </p:sp>
        <p:sp>
          <p:nvSpPr>
            <p:cNvPr id="168986" name="Line 26"/>
            <p:cNvSpPr>
              <a:spLocks noChangeShapeType="1"/>
            </p:cNvSpPr>
            <p:nvPr/>
          </p:nvSpPr>
          <p:spPr bwMode="auto">
            <a:xfrm>
              <a:off x="5334000" y="5118100"/>
              <a:ext cx="0" cy="736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  <p:sp>
          <p:nvSpPr>
            <p:cNvPr id="168987" name="Rectangle 27"/>
            <p:cNvSpPr>
              <a:spLocks noChangeArrowheads="1"/>
            </p:cNvSpPr>
            <p:nvPr/>
          </p:nvSpPr>
          <p:spPr bwMode="auto">
            <a:xfrm>
              <a:off x="5395913" y="5205413"/>
              <a:ext cx="321263" cy="366767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>
                  <a:latin typeface="Courier New"/>
                  <a:cs typeface="Courier New"/>
                </a:rPr>
                <a:t>i</a:t>
              </a:r>
            </a:p>
          </p:txBody>
        </p:sp>
        <p:sp>
          <p:nvSpPr>
            <p:cNvPr id="168990" name="Rectangle 30"/>
            <p:cNvSpPr>
              <a:spLocks noChangeArrowheads="1"/>
            </p:cNvSpPr>
            <p:nvPr/>
          </p:nvSpPr>
          <p:spPr bwMode="auto">
            <a:xfrm>
              <a:off x="5853113" y="4648200"/>
              <a:ext cx="320675" cy="366713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err="1">
                  <a:latin typeface="Courier New"/>
                  <a:cs typeface="Courier New"/>
                </a:rPr>
                <a:t>j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36" name="Rectangle 6"/>
            <p:cNvSpPr>
              <a:spLocks noChangeArrowheads="1"/>
            </p:cNvSpPr>
            <p:nvPr/>
          </p:nvSpPr>
          <p:spPr bwMode="auto">
            <a:xfrm>
              <a:off x="5727700" y="5053425"/>
              <a:ext cx="908050" cy="74295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  <p:sp>
          <p:nvSpPr>
            <p:cNvPr id="38" name="Line 9"/>
            <p:cNvSpPr>
              <a:spLocks noChangeShapeType="1"/>
            </p:cNvSpPr>
            <p:nvPr/>
          </p:nvSpPr>
          <p:spPr bwMode="auto">
            <a:xfrm>
              <a:off x="5727700" y="4662487"/>
              <a:ext cx="736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2590800" y="4642214"/>
            <a:ext cx="533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latin typeface="Calibri" pitchFamily="34" charset="0"/>
              </a:rPr>
              <a:t>=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105400" y="4700538"/>
            <a:ext cx="533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latin typeface="Calibri" pitchFamily="34" charset="0"/>
              </a:rPr>
              <a:t>x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44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Matrix Multiplication Example</a:t>
            </a:r>
            <a:endParaRPr lang="en-US"/>
          </a:p>
        </p:txBody>
      </p:sp>
      <p:sp>
        <p:nvSpPr>
          <p:cNvPr id="167945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3641725" cy="4972050"/>
          </a:xfrm>
        </p:spPr>
        <p:txBody>
          <a:bodyPr/>
          <a:lstStyle/>
          <a:p>
            <a:r>
              <a:rPr lang="en-US" dirty="0" smtClean="0"/>
              <a:t>Description:</a:t>
            </a:r>
          </a:p>
          <a:p>
            <a:pPr lvl="1"/>
            <a:r>
              <a:rPr lang="en-US" dirty="0" smtClean="0"/>
              <a:t>Multiply N </a:t>
            </a:r>
            <a:r>
              <a:rPr lang="en-US" dirty="0" err="1" smtClean="0"/>
              <a:t>x</a:t>
            </a:r>
            <a:r>
              <a:rPr lang="en-US" dirty="0" smtClean="0"/>
              <a:t> N matrices</a:t>
            </a:r>
          </a:p>
          <a:p>
            <a:pPr lvl="1"/>
            <a:r>
              <a:rPr lang="en-US" dirty="0" smtClean="0"/>
              <a:t>O(N</a:t>
            </a:r>
            <a:r>
              <a:rPr lang="en-US" baseline="30000" dirty="0" smtClean="0"/>
              <a:t>3</a:t>
            </a:r>
            <a:r>
              <a:rPr lang="en-US" dirty="0" smtClean="0"/>
              <a:t>) total operations</a:t>
            </a:r>
          </a:p>
          <a:p>
            <a:pPr lvl="1"/>
            <a:r>
              <a:rPr lang="en-US" dirty="0" smtClean="0"/>
              <a:t>N reads per source element</a:t>
            </a:r>
          </a:p>
          <a:p>
            <a:pPr lvl="1"/>
            <a:r>
              <a:rPr lang="en-US" dirty="0" smtClean="0"/>
              <a:t>N values summed per destination</a:t>
            </a:r>
          </a:p>
          <a:p>
            <a:pPr lvl="2"/>
            <a:r>
              <a:rPr lang="en-US" dirty="0" smtClean="0"/>
              <a:t>but may be able to hold in register</a:t>
            </a:r>
            <a:endParaRPr lang="en-US" dirty="0"/>
          </a:p>
        </p:txBody>
      </p:sp>
      <p:sp>
        <p:nvSpPr>
          <p:cNvPr id="167940" name="Rectangle 4"/>
          <p:cNvSpPr>
            <a:spLocks noChangeArrowheads="1"/>
          </p:cNvSpPr>
          <p:nvPr/>
        </p:nvSpPr>
        <p:spPr bwMode="auto">
          <a:xfrm>
            <a:off x="4270375" y="1546225"/>
            <a:ext cx="4492625" cy="28343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tx1">
                <a:alpha val="74998"/>
              </a:schemeClr>
            </a:outerShdw>
          </a:effectLst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/* ijk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for (i=0; i&lt;n; i++) 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for (j=0; j&lt;n; j++)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sum = 0.0;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for (k=0; k&lt;n; k++) 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  sum += a[i][k] * b[k][j];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c[i][j] = sum;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} </a:t>
            </a:r>
          </a:p>
        </p:txBody>
      </p:sp>
      <p:sp>
        <p:nvSpPr>
          <p:cNvPr id="167941" name="Rectangle 5"/>
          <p:cNvSpPr>
            <a:spLocks noChangeArrowheads="1"/>
          </p:cNvSpPr>
          <p:nvPr/>
        </p:nvSpPr>
        <p:spPr bwMode="auto">
          <a:xfrm>
            <a:off x="7162800" y="1295400"/>
            <a:ext cx="1878718" cy="643766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solidFill>
                  <a:srgbClr val="FF0000"/>
                </a:solidFill>
                <a:latin typeface="Comic Sans MS" charset="0"/>
              </a:rPr>
              <a:t>Variable </a:t>
            </a:r>
            <a:r>
              <a:rPr lang="en-US" sz="1800" i="1" dirty="0">
                <a:solidFill>
                  <a:srgbClr val="FF0000"/>
                </a:solidFill>
                <a:latin typeface="Courier New" charset="0"/>
              </a:rPr>
              <a:t>sum</a:t>
            </a:r>
            <a:endParaRPr lang="en-US" sz="1800" b="0" i="1" dirty="0">
              <a:solidFill>
                <a:srgbClr val="FF0000"/>
              </a:solidFill>
              <a:latin typeface="Comic Sans MS" charset="0"/>
            </a:endParaRPr>
          </a:p>
          <a:p>
            <a:pPr algn="l">
              <a:lnSpc>
                <a:spcPct val="100000"/>
              </a:lnSpc>
            </a:pPr>
            <a:r>
              <a:rPr lang="en-US" sz="1800" b="0" i="1" dirty="0">
                <a:solidFill>
                  <a:srgbClr val="FF0000"/>
                </a:solidFill>
                <a:latin typeface="Comic Sans MS" charset="0"/>
              </a:rPr>
              <a:t>held in register</a:t>
            </a:r>
            <a:endParaRPr lang="en-US" sz="1800" b="0" dirty="0">
              <a:solidFill>
                <a:srgbClr val="FF0000"/>
              </a:solidFill>
              <a:latin typeface="Comic Sans MS" charset="0"/>
            </a:endParaRP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6348413" y="1933575"/>
            <a:ext cx="1676400" cy="695325"/>
            <a:chOff x="3936" y="2064"/>
            <a:chExt cx="1056" cy="288"/>
          </a:xfrm>
        </p:grpSpPr>
        <p:sp>
          <p:nvSpPr>
            <p:cNvPr id="167942" name="Line 6"/>
            <p:cNvSpPr>
              <a:spLocks noChangeShapeType="1"/>
            </p:cNvSpPr>
            <p:nvPr/>
          </p:nvSpPr>
          <p:spPr bwMode="auto">
            <a:xfrm flipH="1">
              <a:off x="3936" y="2352"/>
              <a:ext cx="91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7943" name="Line 7"/>
            <p:cNvSpPr>
              <a:spLocks noChangeShapeType="1"/>
            </p:cNvSpPr>
            <p:nvPr/>
          </p:nvSpPr>
          <p:spPr bwMode="auto">
            <a:xfrm flipH="1">
              <a:off x="4848" y="2064"/>
              <a:ext cx="144" cy="2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9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Layout of C Arrays in Memory (review)</a:t>
            </a:r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C arrays allocated in row-major order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each row in contiguous memory locations</a:t>
            </a:r>
          </a:p>
          <a:p>
            <a:pPr>
              <a:lnSpc>
                <a:spcPct val="85000"/>
              </a:lnSpc>
            </a:pPr>
            <a:r>
              <a:rPr lang="en-US" dirty="0"/>
              <a:t>Stepping through columns in one row:</a:t>
            </a:r>
          </a:p>
          <a:p>
            <a:pPr lvl="1">
              <a:lnSpc>
                <a:spcPct val="90000"/>
              </a:lnSpc>
            </a:pPr>
            <a:r>
              <a:rPr lang="en-US" b="0" dirty="0">
                <a:latin typeface="Courier New" charset="0"/>
              </a:rPr>
              <a:t>for (</a:t>
            </a:r>
            <a:r>
              <a:rPr lang="en-US" b="0" dirty="0" err="1">
                <a:latin typeface="Courier New" charset="0"/>
              </a:rPr>
              <a:t>i</a:t>
            </a:r>
            <a:r>
              <a:rPr lang="en-US" b="0" dirty="0">
                <a:latin typeface="Courier New" charset="0"/>
              </a:rPr>
              <a:t> = 0; </a:t>
            </a:r>
            <a:r>
              <a:rPr lang="en-US" b="0" dirty="0" err="1">
                <a:latin typeface="Courier New" charset="0"/>
              </a:rPr>
              <a:t>i</a:t>
            </a:r>
            <a:r>
              <a:rPr lang="en-US" b="0" dirty="0">
                <a:latin typeface="Courier New" charset="0"/>
              </a:rPr>
              <a:t> &lt; N; </a:t>
            </a:r>
            <a:r>
              <a:rPr lang="en-US" b="0" dirty="0" err="1">
                <a:latin typeface="Courier New" charset="0"/>
              </a:rPr>
              <a:t>i</a:t>
            </a:r>
            <a:r>
              <a:rPr lang="en-US" b="0" dirty="0">
                <a:latin typeface="Courier New" charset="0"/>
              </a:rPr>
              <a:t>++)</a:t>
            </a:r>
          </a:p>
          <a:p>
            <a:pPr lvl="2">
              <a:lnSpc>
                <a:spcPct val="97000"/>
              </a:lnSpc>
              <a:buFont typeface="Wingdings" charset="2"/>
              <a:buNone/>
            </a:pPr>
            <a:r>
              <a:rPr lang="en-US" sz="2000" b="0" dirty="0">
                <a:solidFill>
                  <a:schemeClr val="tx1"/>
                </a:solidFill>
                <a:latin typeface="Courier New" charset="0"/>
              </a:rPr>
              <a:t>sum += a[0][i];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accesses successive elements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if block size (B) &gt; 4 bytes, exploit spatial locality</a:t>
            </a:r>
            <a:endParaRPr lang="en-US" dirty="0" smtClean="0"/>
          </a:p>
          <a:p>
            <a:pPr lvl="2">
              <a:lnSpc>
                <a:spcPct val="97000"/>
              </a:lnSpc>
            </a:pPr>
            <a:r>
              <a:rPr lang="en-US" dirty="0" smtClean="0"/>
              <a:t>miss </a:t>
            </a:r>
            <a:r>
              <a:rPr lang="en-US" dirty="0"/>
              <a:t>rate = 4 bytes / B</a:t>
            </a:r>
          </a:p>
          <a:p>
            <a:pPr>
              <a:lnSpc>
                <a:spcPct val="85000"/>
              </a:lnSpc>
            </a:pPr>
            <a:r>
              <a:rPr lang="en-US" dirty="0"/>
              <a:t>Stepping through rows in one column:</a:t>
            </a:r>
          </a:p>
          <a:p>
            <a:pPr lvl="1">
              <a:lnSpc>
                <a:spcPct val="90000"/>
              </a:lnSpc>
            </a:pPr>
            <a:r>
              <a:rPr lang="en-US" b="0" dirty="0">
                <a:latin typeface="Courier New" charset="0"/>
              </a:rPr>
              <a:t>for (</a:t>
            </a:r>
            <a:r>
              <a:rPr lang="en-US" b="0" dirty="0" err="1">
                <a:latin typeface="Courier New" charset="0"/>
              </a:rPr>
              <a:t>i</a:t>
            </a:r>
            <a:r>
              <a:rPr lang="en-US" b="0" dirty="0">
                <a:latin typeface="Courier New" charset="0"/>
              </a:rPr>
              <a:t> = 0; </a:t>
            </a:r>
            <a:r>
              <a:rPr lang="en-US" b="0" dirty="0" err="1">
                <a:latin typeface="Courier New" charset="0"/>
              </a:rPr>
              <a:t>i</a:t>
            </a:r>
            <a:r>
              <a:rPr lang="en-US" b="0" dirty="0">
                <a:latin typeface="Courier New" charset="0"/>
              </a:rPr>
              <a:t> &lt; </a:t>
            </a:r>
            <a:r>
              <a:rPr lang="en-US" b="0" dirty="0" err="1">
                <a:latin typeface="Courier New" charset="0"/>
              </a:rPr>
              <a:t>n</a:t>
            </a:r>
            <a:r>
              <a:rPr lang="en-US" b="0" dirty="0">
                <a:latin typeface="Courier New" charset="0"/>
              </a:rPr>
              <a:t>; </a:t>
            </a:r>
            <a:r>
              <a:rPr lang="en-US" b="0" dirty="0" err="1">
                <a:latin typeface="Courier New" charset="0"/>
              </a:rPr>
              <a:t>i</a:t>
            </a:r>
            <a:r>
              <a:rPr lang="en-US" b="0" dirty="0">
                <a:latin typeface="Courier New" charset="0"/>
              </a:rPr>
              <a:t>++)</a:t>
            </a:r>
          </a:p>
          <a:p>
            <a:pPr lvl="2">
              <a:lnSpc>
                <a:spcPct val="97000"/>
              </a:lnSpc>
              <a:buFont typeface="Wingdings" charset="2"/>
              <a:buNone/>
            </a:pPr>
            <a:r>
              <a:rPr lang="en-US" sz="2000" b="0" dirty="0">
                <a:solidFill>
                  <a:schemeClr val="tx1"/>
                </a:solidFill>
                <a:latin typeface="Courier New" charset="0"/>
              </a:rPr>
              <a:t>sum += a[i][0];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accesses distant elements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no spatial locality!</a:t>
            </a:r>
            <a:endParaRPr lang="en-US" dirty="0" smtClean="0"/>
          </a:p>
          <a:p>
            <a:pPr lvl="2">
              <a:lnSpc>
                <a:spcPct val="97000"/>
              </a:lnSpc>
            </a:pPr>
            <a:r>
              <a:rPr lang="en-US" dirty="0" smtClean="0"/>
              <a:t>miss </a:t>
            </a:r>
            <a:r>
              <a:rPr lang="en-US" dirty="0"/>
              <a:t>rate = 1 (i.e. 100%)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36" name="Rectangle 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Matrix Multiplication (ijk)</a:t>
            </a:r>
            <a:endParaRPr lang="en-US"/>
          </a:p>
        </p:txBody>
      </p:sp>
      <p:sp>
        <p:nvSpPr>
          <p:cNvPr id="171011" name="Rectangle 3"/>
          <p:cNvSpPr>
            <a:spLocks noChangeArrowheads="1"/>
          </p:cNvSpPr>
          <p:nvPr/>
        </p:nvSpPr>
        <p:spPr bwMode="auto">
          <a:xfrm>
            <a:off x="527050" y="1765300"/>
            <a:ext cx="4492625" cy="28343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tx1">
                <a:alpha val="74998"/>
              </a:schemeClr>
            </a:outerShdw>
          </a:effectLst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/* </a:t>
            </a:r>
            <a:r>
              <a:rPr lang="en-US" sz="1800" dirty="0" err="1">
                <a:latin typeface="Courier New" charset="0"/>
              </a:rPr>
              <a:t>ijk</a:t>
            </a:r>
            <a:r>
              <a:rPr lang="en-US" sz="1800" dirty="0">
                <a:latin typeface="Courier New" charset="0"/>
              </a:rPr>
              <a:t>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for (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=0; 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&lt;</a:t>
            </a:r>
            <a:r>
              <a:rPr lang="en-US" sz="1800" dirty="0" err="1">
                <a:latin typeface="Courier New" charset="0"/>
              </a:rPr>
              <a:t>n</a:t>
            </a:r>
            <a:r>
              <a:rPr lang="en-US" sz="1800" dirty="0">
                <a:latin typeface="Courier New" charset="0"/>
              </a:rPr>
              <a:t>; 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++) 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for (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=0; 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&lt;</a:t>
            </a:r>
            <a:r>
              <a:rPr lang="en-US" sz="1800" dirty="0" err="1">
                <a:latin typeface="Courier New" charset="0"/>
              </a:rPr>
              <a:t>n</a:t>
            </a:r>
            <a:r>
              <a:rPr lang="en-US" sz="1800" dirty="0">
                <a:latin typeface="Courier New" charset="0"/>
              </a:rPr>
              <a:t>; 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sum = 0.0;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for (</a:t>
            </a:r>
            <a:r>
              <a:rPr lang="en-US" sz="1800" dirty="0" err="1">
                <a:latin typeface="Courier New" charset="0"/>
              </a:rPr>
              <a:t>k</a:t>
            </a:r>
            <a:r>
              <a:rPr lang="en-US" sz="1800" dirty="0">
                <a:latin typeface="Courier New" charset="0"/>
              </a:rPr>
              <a:t>=0; </a:t>
            </a:r>
            <a:r>
              <a:rPr lang="en-US" sz="1800" dirty="0" err="1">
                <a:latin typeface="Courier New" charset="0"/>
              </a:rPr>
              <a:t>k</a:t>
            </a:r>
            <a:r>
              <a:rPr lang="en-US" sz="1800" dirty="0">
                <a:latin typeface="Courier New" charset="0"/>
              </a:rPr>
              <a:t>&lt;</a:t>
            </a:r>
            <a:r>
              <a:rPr lang="en-US" sz="1800" dirty="0" err="1">
                <a:latin typeface="Courier New" charset="0"/>
              </a:rPr>
              <a:t>n</a:t>
            </a:r>
            <a:r>
              <a:rPr lang="en-US" sz="1800" dirty="0">
                <a:latin typeface="Courier New" charset="0"/>
              </a:rPr>
              <a:t>; </a:t>
            </a:r>
            <a:r>
              <a:rPr lang="en-US" sz="1800" dirty="0" err="1">
                <a:latin typeface="Courier New" charset="0"/>
              </a:rPr>
              <a:t>k</a:t>
            </a:r>
            <a:r>
              <a:rPr lang="en-US" sz="1800" dirty="0">
                <a:latin typeface="Courier New" charset="0"/>
              </a:rPr>
              <a:t>++) 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  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sum += </a:t>
            </a:r>
            <a:r>
              <a:rPr lang="en-US" sz="1800" dirty="0" err="1">
                <a:solidFill>
                  <a:srgbClr val="FF0000"/>
                </a:solidFill>
                <a:latin typeface="Courier New" charset="0"/>
              </a:rPr>
              <a:t>a[i][k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] * </a:t>
            </a:r>
            <a:r>
              <a:rPr lang="en-US" sz="1800" dirty="0" err="1">
                <a:solidFill>
                  <a:srgbClr val="FF0000"/>
                </a:solidFill>
                <a:latin typeface="Courier New" charset="0"/>
              </a:rPr>
              <a:t>b[k][j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</a:t>
            </a:r>
            <a:r>
              <a:rPr lang="en-US" sz="1800" dirty="0" err="1">
                <a:latin typeface="Courier New" charset="0"/>
              </a:rPr>
              <a:t>c[i][j</a:t>
            </a:r>
            <a:r>
              <a:rPr lang="en-US" sz="1800" dirty="0">
                <a:latin typeface="Courier New" charset="0"/>
              </a:rPr>
              <a:t>] = sum;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} </a:t>
            </a:r>
          </a:p>
        </p:txBody>
      </p:sp>
      <p:sp>
        <p:nvSpPr>
          <p:cNvPr id="171012" name="Rectangle 4"/>
          <p:cNvSpPr>
            <a:spLocks noChangeArrowheads="1"/>
          </p:cNvSpPr>
          <p:nvPr/>
        </p:nvSpPr>
        <p:spPr bwMode="auto">
          <a:xfrm>
            <a:off x="5492750" y="258762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13" name="Rectangle 5"/>
          <p:cNvSpPr>
            <a:spLocks noChangeArrowheads="1"/>
          </p:cNvSpPr>
          <p:nvPr/>
        </p:nvSpPr>
        <p:spPr bwMode="auto">
          <a:xfrm>
            <a:off x="6711950" y="258762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14" name="Rectangle 6"/>
          <p:cNvSpPr>
            <a:spLocks noChangeArrowheads="1"/>
          </p:cNvSpPr>
          <p:nvPr/>
        </p:nvSpPr>
        <p:spPr bwMode="auto">
          <a:xfrm>
            <a:off x="7854950" y="258762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15" name="Rectangle 7"/>
          <p:cNvSpPr>
            <a:spLocks noChangeArrowheads="1"/>
          </p:cNvSpPr>
          <p:nvPr/>
        </p:nvSpPr>
        <p:spPr bwMode="auto">
          <a:xfrm>
            <a:off x="5624513" y="3168650"/>
            <a:ext cx="336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A</a:t>
            </a:r>
          </a:p>
        </p:txBody>
      </p:sp>
      <p:sp>
        <p:nvSpPr>
          <p:cNvPr id="171016" name="Rectangle 8"/>
          <p:cNvSpPr>
            <a:spLocks noChangeArrowheads="1"/>
          </p:cNvSpPr>
          <p:nvPr/>
        </p:nvSpPr>
        <p:spPr bwMode="auto">
          <a:xfrm>
            <a:off x="6843713" y="3168650"/>
            <a:ext cx="32225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</a:t>
            </a:r>
          </a:p>
        </p:txBody>
      </p:sp>
      <p:sp>
        <p:nvSpPr>
          <p:cNvPr id="171017" name="Rectangle 9"/>
          <p:cNvSpPr>
            <a:spLocks noChangeArrowheads="1"/>
          </p:cNvSpPr>
          <p:nvPr/>
        </p:nvSpPr>
        <p:spPr bwMode="auto">
          <a:xfrm>
            <a:off x="7986713" y="3168650"/>
            <a:ext cx="31949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C</a:t>
            </a:r>
          </a:p>
        </p:txBody>
      </p:sp>
      <p:sp>
        <p:nvSpPr>
          <p:cNvPr id="171018" name="Line 10"/>
          <p:cNvSpPr>
            <a:spLocks noChangeShapeType="1"/>
          </p:cNvSpPr>
          <p:nvPr/>
        </p:nvSpPr>
        <p:spPr bwMode="auto">
          <a:xfrm>
            <a:off x="6934200" y="2593975"/>
            <a:ext cx="0" cy="508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19" name="Line 11"/>
          <p:cNvSpPr>
            <a:spLocks noChangeShapeType="1"/>
          </p:cNvSpPr>
          <p:nvPr/>
        </p:nvSpPr>
        <p:spPr bwMode="auto">
          <a:xfrm>
            <a:off x="5499100" y="2962275"/>
            <a:ext cx="584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20" name="Rectangle 12"/>
          <p:cNvSpPr>
            <a:spLocks noChangeArrowheads="1"/>
          </p:cNvSpPr>
          <p:nvPr/>
        </p:nvSpPr>
        <p:spPr bwMode="auto">
          <a:xfrm>
            <a:off x="6081713" y="2787650"/>
            <a:ext cx="588877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(i,*)</a:t>
            </a:r>
          </a:p>
        </p:txBody>
      </p:sp>
      <p:sp>
        <p:nvSpPr>
          <p:cNvPr id="171021" name="Rectangle 13"/>
          <p:cNvSpPr>
            <a:spLocks noChangeArrowheads="1"/>
          </p:cNvSpPr>
          <p:nvPr/>
        </p:nvSpPr>
        <p:spPr bwMode="auto">
          <a:xfrm>
            <a:off x="6691313" y="2254250"/>
            <a:ext cx="591382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(*,j)</a:t>
            </a:r>
          </a:p>
        </p:txBody>
      </p:sp>
      <p:sp>
        <p:nvSpPr>
          <p:cNvPr id="171022" name="Rectangle 14"/>
          <p:cNvSpPr>
            <a:spLocks noChangeArrowheads="1"/>
          </p:cNvSpPr>
          <p:nvPr/>
        </p:nvSpPr>
        <p:spPr bwMode="auto">
          <a:xfrm>
            <a:off x="8013700" y="2898775"/>
            <a:ext cx="50800" cy="50800"/>
          </a:xfrm>
          <a:prstGeom prst="rect">
            <a:avLst/>
          </a:prstGeom>
          <a:solidFill>
            <a:srgbClr val="FF0000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23" name="Rectangle 15"/>
          <p:cNvSpPr>
            <a:spLocks noChangeArrowheads="1"/>
          </p:cNvSpPr>
          <p:nvPr/>
        </p:nvSpPr>
        <p:spPr bwMode="auto">
          <a:xfrm>
            <a:off x="7834313" y="2559050"/>
            <a:ext cx="52250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(i,j)</a:t>
            </a:r>
          </a:p>
        </p:txBody>
      </p:sp>
      <p:sp>
        <p:nvSpPr>
          <p:cNvPr id="171024" name="Rectangle 16"/>
          <p:cNvSpPr>
            <a:spLocks noChangeArrowheads="1"/>
          </p:cNvSpPr>
          <p:nvPr/>
        </p:nvSpPr>
        <p:spPr bwMode="auto">
          <a:xfrm>
            <a:off x="5395913" y="1797050"/>
            <a:ext cx="1324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Inner loop:</a:t>
            </a:r>
          </a:p>
        </p:txBody>
      </p:sp>
      <p:sp>
        <p:nvSpPr>
          <p:cNvPr id="171026" name="Rectangle 18"/>
          <p:cNvSpPr>
            <a:spLocks noChangeArrowheads="1"/>
          </p:cNvSpPr>
          <p:nvPr/>
        </p:nvSpPr>
        <p:spPr bwMode="auto">
          <a:xfrm>
            <a:off x="6434138" y="4256088"/>
            <a:ext cx="1067599" cy="7053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Column-</a:t>
            </a:r>
          </a:p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wise</a:t>
            </a:r>
          </a:p>
        </p:txBody>
      </p:sp>
      <p:sp>
        <p:nvSpPr>
          <p:cNvPr id="171027" name="Line 19"/>
          <p:cNvSpPr>
            <a:spLocks noChangeShapeType="1"/>
          </p:cNvSpPr>
          <p:nvPr/>
        </p:nvSpPr>
        <p:spPr bwMode="auto">
          <a:xfrm flipV="1">
            <a:off x="6991351" y="3592513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28" name="Rectangle 20"/>
          <p:cNvSpPr>
            <a:spLocks noChangeArrowheads="1"/>
          </p:cNvSpPr>
          <p:nvPr/>
        </p:nvSpPr>
        <p:spPr bwMode="auto">
          <a:xfrm>
            <a:off x="5214938" y="4256088"/>
            <a:ext cx="1177605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Row-wise</a:t>
            </a:r>
          </a:p>
        </p:txBody>
      </p:sp>
      <p:sp>
        <p:nvSpPr>
          <p:cNvPr id="171029" name="Line 21"/>
          <p:cNvSpPr>
            <a:spLocks noChangeShapeType="1"/>
          </p:cNvSpPr>
          <p:nvPr/>
        </p:nvSpPr>
        <p:spPr bwMode="auto">
          <a:xfrm flipV="1">
            <a:off x="5772150" y="3592513"/>
            <a:ext cx="0" cy="627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31" name="Rectangle 23"/>
          <p:cNvSpPr>
            <a:spLocks noChangeArrowheads="1"/>
          </p:cNvSpPr>
          <p:nvPr/>
        </p:nvSpPr>
        <p:spPr bwMode="auto">
          <a:xfrm>
            <a:off x="7808266" y="4256088"/>
            <a:ext cx="726134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Fixed</a:t>
            </a:r>
          </a:p>
        </p:txBody>
      </p:sp>
      <p:sp>
        <p:nvSpPr>
          <p:cNvPr id="171032" name="Line 24"/>
          <p:cNvSpPr>
            <a:spLocks noChangeShapeType="1"/>
          </p:cNvSpPr>
          <p:nvPr/>
        </p:nvSpPr>
        <p:spPr bwMode="auto">
          <a:xfrm flipV="1">
            <a:off x="8147051" y="3592513"/>
            <a:ext cx="0" cy="627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39" name="Rectangle 31"/>
          <p:cNvSpPr>
            <a:spLocks noChangeArrowheads="1"/>
          </p:cNvSpPr>
          <p:nvPr/>
        </p:nvSpPr>
        <p:spPr bwMode="auto">
          <a:xfrm>
            <a:off x="290513" y="4964113"/>
            <a:ext cx="5073650" cy="1217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u="sng" dirty="0">
                <a:latin typeface="Calibri"/>
                <a:cs typeface="Calibri"/>
              </a:rPr>
              <a:t>Misses</a:t>
            </a:r>
            <a:r>
              <a:rPr lang="en-US" sz="2400" b="0" u="sng" dirty="0" smtClean="0">
                <a:latin typeface="Calibri"/>
                <a:cs typeface="Calibri"/>
              </a:rPr>
              <a:t> </a:t>
            </a:r>
            <a:r>
              <a:rPr lang="en-US" b="0" u="sng" dirty="0" smtClean="0">
                <a:latin typeface="Calibri"/>
                <a:cs typeface="Calibri"/>
              </a:rPr>
              <a:t>per inner loop iteration</a:t>
            </a:r>
            <a:r>
              <a:rPr lang="en-US" sz="2400" b="0" u="sng" dirty="0" smtClean="0">
                <a:latin typeface="Calibri"/>
                <a:cs typeface="Calibri"/>
              </a:rPr>
              <a:t>:</a:t>
            </a:r>
            <a:endParaRPr lang="en-US" sz="2400" b="0" u="sng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</a:t>
            </a:r>
            <a:r>
              <a:rPr lang="en-US" sz="2400" b="0" u="sng" dirty="0">
                <a:latin typeface="Calibri"/>
                <a:cs typeface="Calibri"/>
              </a:rPr>
              <a:t>A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B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C</a:t>
            </a:r>
            <a:endParaRPr lang="en-US" sz="2400" b="0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0.25	1.0	0.0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59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 Multiplication (jik)</a:t>
            </a:r>
          </a:p>
        </p:txBody>
      </p:sp>
      <p:sp>
        <p:nvSpPr>
          <p:cNvPr id="172035" name="Rectangle 3"/>
          <p:cNvSpPr>
            <a:spLocks noChangeArrowheads="1"/>
          </p:cNvSpPr>
          <p:nvPr/>
        </p:nvSpPr>
        <p:spPr bwMode="auto">
          <a:xfrm>
            <a:off x="300038" y="1779588"/>
            <a:ext cx="4721225" cy="28343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tx1">
                <a:alpha val="74998"/>
              </a:schemeClr>
            </a:outerShdw>
          </a:effectLst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/* jik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for (j=0; j&lt;n; j++)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for (i=0; i&lt;n; i++)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sum = 0.0;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for (k=0; k&lt;n; k++)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  </a:t>
            </a:r>
            <a:r>
              <a:rPr lang="en-US" sz="1800">
                <a:solidFill>
                  <a:srgbClr val="FF0000"/>
                </a:solidFill>
                <a:latin typeface="Courier New" charset="0"/>
              </a:rPr>
              <a:t>sum += a[i][k] * b[k][j];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c[i][j] = sum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}</a:t>
            </a:r>
          </a:p>
        </p:txBody>
      </p:sp>
      <p:sp>
        <p:nvSpPr>
          <p:cNvPr id="172036" name="Rectangle 4"/>
          <p:cNvSpPr>
            <a:spLocks noChangeArrowheads="1"/>
          </p:cNvSpPr>
          <p:nvPr/>
        </p:nvSpPr>
        <p:spPr bwMode="auto">
          <a:xfrm>
            <a:off x="5568950" y="2654300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2037" name="Rectangle 5"/>
          <p:cNvSpPr>
            <a:spLocks noChangeArrowheads="1"/>
          </p:cNvSpPr>
          <p:nvPr/>
        </p:nvSpPr>
        <p:spPr bwMode="auto">
          <a:xfrm>
            <a:off x="6788150" y="2654300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2038" name="Rectangle 6"/>
          <p:cNvSpPr>
            <a:spLocks noChangeArrowheads="1"/>
          </p:cNvSpPr>
          <p:nvPr/>
        </p:nvSpPr>
        <p:spPr bwMode="auto">
          <a:xfrm>
            <a:off x="7931150" y="2654300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2039" name="Rectangle 7"/>
          <p:cNvSpPr>
            <a:spLocks noChangeArrowheads="1"/>
          </p:cNvSpPr>
          <p:nvPr/>
        </p:nvSpPr>
        <p:spPr bwMode="auto">
          <a:xfrm>
            <a:off x="5700713" y="3235325"/>
            <a:ext cx="336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A</a:t>
            </a:r>
          </a:p>
        </p:txBody>
      </p:sp>
      <p:sp>
        <p:nvSpPr>
          <p:cNvPr id="172040" name="Rectangle 8"/>
          <p:cNvSpPr>
            <a:spLocks noChangeArrowheads="1"/>
          </p:cNvSpPr>
          <p:nvPr/>
        </p:nvSpPr>
        <p:spPr bwMode="auto">
          <a:xfrm>
            <a:off x="6919913" y="3235325"/>
            <a:ext cx="32225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</a:t>
            </a:r>
          </a:p>
        </p:txBody>
      </p:sp>
      <p:sp>
        <p:nvSpPr>
          <p:cNvPr id="172041" name="Rectangle 9"/>
          <p:cNvSpPr>
            <a:spLocks noChangeArrowheads="1"/>
          </p:cNvSpPr>
          <p:nvPr/>
        </p:nvSpPr>
        <p:spPr bwMode="auto">
          <a:xfrm>
            <a:off x="8077200" y="3235325"/>
            <a:ext cx="31949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C</a:t>
            </a:r>
          </a:p>
        </p:txBody>
      </p:sp>
      <p:sp>
        <p:nvSpPr>
          <p:cNvPr id="172042" name="Line 10"/>
          <p:cNvSpPr>
            <a:spLocks noChangeShapeType="1"/>
          </p:cNvSpPr>
          <p:nvPr/>
        </p:nvSpPr>
        <p:spPr bwMode="auto">
          <a:xfrm>
            <a:off x="7010400" y="2660650"/>
            <a:ext cx="0" cy="508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2043" name="Line 11"/>
          <p:cNvSpPr>
            <a:spLocks noChangeShapeType="1"/>
          </p:cNvSpPr>
          <p:nvPr/>
        </p:nvSpPr>
        <p:spPr bwMode="auto">
          <a:xfrm>
            <a:off x="5575300" y="3028950"/>
            <a:ext cx="584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2044" name="Rectangle 12"/>
          <p:cNvSpPr>
            <a:spLocks noChangeArrowheads="1"/>
          </p:cNvSpPr>
          <p:nvPr/>
        </p:nvSpPr>
        <p:spPr bwMode="auto">
          <a:xfrm>
            <a:off x="6157913" y="2854325"/>
            <a:ext cx="588877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(i,*)</a:t>
            </a:r>
          </a:p>
        </p:txBody>
      </p:sp>
      <p:sp>
        <p:nvSpPr>
          <p:cNvPr id="172045" name="Rectangle 13"/>
          <p:cNvSpPr>
            <a:spLocks noChangeArrowheads="1"/>
          </p:cNvSpPr>
          <p:nvPr/>
        </p:nvSpPr>
        <p:spPr bwMode="auto">
          <a:xfrm>
            <a:off x="6767513" y="2320925"/>
            <a:ext cx="591382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(*,j)</a:t>
            </a:r>
          </a:p>
        </p:txBody>
      </p:sp>
      <p:sp>
        <p:nvSpPr>
          <p:cNvPr id="172046" name="Rectangle 14"/>
          <p:cNvSpPr>
            <a:spLocks noChangeArrowheads="1"/>
          </p:cNvSpPr>
          <p:nvPr/>
        </p:nvSpPr>
        <p:spPr bwMode="auto">
          <a:xfrm>
            <a:off x="8089900" y="2965450"/>
            <a:ext cx="50800" cy="50800"/>
          </a:xfrm>
          <a:prstGeom prst="rect">
            <a:avLst/>
          </a:prstGeom>
          <a:solidFill>
            <a:srgbClr val="FF0000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2047" name="Rectangle 15"/>
          <p:cNvSpPr>
            <a:spLocks noChangeArrowheads="1"/>
          </p:cNvSpPr>
          <p:nvPr/>
        </p:nvSpPr>
        <p:spPr bwMode="auto">
          <a:xfrm>
            <a:off x="7910513" y="2625725"/>
            <a:ext cx="52250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(i,j)</a:t>
            </a:r>
          </a:p>
        </p:txBody>
      </p:sp>
      <p:sp>
        <p:nvSpPr>
          <p:cNvPr id="172048" name="Rectangle 16"/>
          <p:cNvSpPr>
            <a:spLocks noChangeArrowheads="1"/>
          </p:cNvSpPr>
          <p:nvPr/>
        </p:nvSpPr>
        <p:spPr bwMode="auto">
          <a:xfrm>
            <a:off x="5548313" y="1787525"/>
            <a:ext cx="1324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Inner loop:</a:t>
            </a:r>
          </a:p>
        </p:txBody>
      </p:sp>
      <p:sp>
        <p:nvSpPr>
          <p:cNvPr id="172050" name="Rectangle 18"/>
          <p:cNvSpPr>
            <a:spLocks noChangeArrowheads="1"/>
          </p:cNvSpPr>
          <p:nvPr/>
        </p:nvSpPr>
        <p:spPr bwMode="auto">
          <a:xfrm>
            <a:off x="5334000" y="4244975"/>
            <a:ext cx="1177605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Row-wise</a:t>
            </a:r>
          </a:p>
        </p:txBody>
      </p:sp>
      <p:sp>
        <p:nvSpPr>
          <p:cNvPr id="172051" name="Line 19"/>
          <p:cNvSpPr>
            <a:spLocks noChangeShapeType="1"/>
          </p:cNvSpPr>
          <p:nvPr/>
        </p:nvSpPr>
        <p:spPr bwMode="auto">
          <a:xfrm flipV="1">
            <a:off x="5891213" y="3581400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2053" name="Rectangle 21"/>
          <p:cNvSpPr>
            <a:spLocks noChangeArrowheads="1"/>
          </p:cNvSpPr>
          <p:nvPr/>
        </p:nvSpPr>
        <p:spPr bwMode="auto">
          <a:xfrm>
            <a:off x="6535738" y="4244975"/>
            <a:ext cx="1067599" cy="7053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Column-</a:t>
            </a:r>
          </a:p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wise</a:t>
            </a:r>
          </a:p>
        </p:txBody>
      </p:sp>
      <p:sp>
        <p:nvSpPr>
          <p:cNvPr id="172054" name="Line 22"/>
          <p:cNvSpPr>
            <a:spLocks noChangeShapeType="1"/>
          </p:cNvSpPr>
          <p:nvPr/>
        </p:nvSpPr>
        <p:spPr bwMode="auto">
          <a:xfrm flipV="1">
            <a:off x="7092951" y="3581400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2056" name="Rectangle 24"/>
          <p:cNvSpPr>
            <a:spLocks noChangeArrowheads="1"/>
          </p:cNvSpPr>
          <p:nvPr/>
        </p:nvSpPr>
        <p:spPr bwMode="auto">
          <a:xfrm>
            <a:off x="7884466" y="4244975"/>
            <a:ext cx="726134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Fixed</a:t>
            </a:r>
          </a:p>
        </p:txBody>
      </p:sp>
      <p:sp>
        <p:nvSpPr>
          <p:cNvPr id="172057" name="Line 25"/>
          <p:cNvSpPr>
            <a:spLocks noChangeShapeType="1"/>
          </p:cNvSpPr>
          <p:nvPr/>
        </p:nvSpPr>
        <p:spPr bwMode="auto">
          <a:xfrm flipV="1">
            <a:off x="8223251" y="3587750"/>
            <a:ext cx="0" cy="627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2058" name="Rectangle 26"/>
          <p:cNvSpPr>
            <a:spLocks noChangeArrowheads="1"/>
          </p:cNvSpPr>
          <p:nvPr/>
        </p:nvSpPr>
        <p:spPr bwMode="auto">
          <a:xfrm>
            <a:off x="444500" y="4868863"/>
            <a:ext cx="5446713" cy="1227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u="sng" dirty="0">
                <a:latin typeface="Calibri"/>
                <a:cs typeface="Calibri"/>
              </a:rPr>
              <a:t>Misses</a:t>
            </a:r>
            <a:r>
              <a:rPr lang="en-US" sz="2400" b="0" u="sng" dirty="0" smtClean="0">
                <a:latin typeface="Calibri"/>
                <a:cs typeface="Calibri"/>
              </a:rPr>
              <a:t> per inner loop iteration:</a:t>
            </a: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</a:t>
            </a:r>
            <a:r>
              <a:rPr lang="en-US" sz="2400" b="0" u="sng" dirty="0">
                <a:latin typeface="Calibri"/>
                <a:cs typeface="Calibri"/>
              </a:rPr>
              <a:t>A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B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C</a:t>
            </a:r>
            <a:endParaRPr lang="en-US" sz="2400" b="0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0.25	1.0	0.0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83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 Multiplication (kij)</a:t>
            </a:r>
          </a:p>
        </p:txBody>
      </p:sp>
      <p:sp>
        <p:nvSpPr>
          <p:cNvPr id="173059" name="Rectangle 3"/>
          <p:cNvSpPr>
            <a:spLocks noChangeArrowheads="1"/>
          </p:cNvSpPr>
          <p:nvPr/>
        </p:nvSpPr>
        <p:spPr bwMode="auto">
          <a:xfrm>
            <a:off x="452438" y="1770063"/>
            <a:ext cx="4264025" cy="28343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/* kij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for (k=0; k&lt;n; k++)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for (i=0; i&lt;n; i++)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r = a[i][k];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for (j=0; j&lt;n; j++)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  </a:t>
            </a:r>
            <a:r>
              <a:rPr lang="en-US" sz="1800">
                <a:solidFill>
                  <a:srgbClr val="FF0000"/>
                </a:solidFill>
                <a:latin typeface="Courier New" charset="0"/>
              </a:rPr>
              <a:t>c[i][j] += r * b[k][j];</a:t>
            </a:r>
            <a:r>
              <a:rPr lang="en-US" sz="1800">
                <a:latin typeface="Courier New" charset="0"/>
              </a:rPr>
              <a:t>   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endParaRPr lang="en-US" sz="1800">
              <a:latin typeface="Courier New" charset="0"/>
            </a:endParaRPr>
          </a:p>
        </p:txBody>
      </p:sp>
      <p:sp>
        <p:nvSpPr>
          <p:cNvPr id="173060" name="Rectangle 4"/>
          <p:cNvSpPr>
            <a:spLocks noChangeArrowheads="1"/>
          </p:cNvSpPr>
          <p:nvPr/>
        </p:nvSpPr>
        <p:spPr bwMode="auto">
          <a:xfrm>
            <a:off x="5340350" y="23780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3061" name="Rectangle 5"/>
          <p:cNvSpPr>
            <a:spLocks noChangeArrowheads="1"/>
          </p:cNvSpPr>
          <p:nvPr/>
        </p:nvSpPr>
        <p:spPr bwMode="auto">
          <a:xfrm>
            <a:off x="6559550" y="23780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7727950" y="23780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3063" name="Rectangle 7"/>
          <p:cNvSpPr>
            <a:spLocks noChangeArrowheads="1"/>
          </p:cNvSpPr>
          <p:nvPr/>
        </p:nvSpPr>
        <p:spPr bwMode="auto">
          <a:xfrm>
            <a:off x="5472113" y="2959100"/>
            <a:ext cx="336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A</a:t>
            </a:r>
          </a:p>
        </p:txBody>
      </p:sp>
      <p:sp>
        <p:nvSpPr>
          <p:cNvPr id="173064" name="Rectangle 8"/>
          <p:cNvSpPr>
            <a:spLocks noChangeArrowheads="1"/>
          </p:cNvSpPr>
          <p:nvPr/>
        </p:nvSpPr>
        <p:spPr bwMode="auto">
          <a:xfrm>
            <a:off x="6691313" y="2959100"/>
            <a:ext cx="32225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</a:t>
            </a:r>
          </a:p>
        </p:txBody>
      </p:sp>
      <p:sp>
        <p:nvSpPr>
          <p:cNvPr id="173065" name="Rectangle 9"/>
          <p:cNvSpPr>
            <a:spLocks noChangeArrowheads="1"/>
          </p:cNvSpPr>
          <p:nvPr/>
        </p:nvSpPr>
        <p:spPr bwMode="auto">
          <a:xfrm>
            <a:off x="7848600" y="2959100"/>
            <a:ext cx="31949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C</a:t>
            </a:r>
          </a:p>
        </p:txBody>
      </p:sp>
      <p:sp>
        <p:nvSpPr>
          <p:cNvPr id="173066" name="Rectangle 10"/>
          <p:cNvSpPr>
            <a:spLocks noChangeArrowheads="1"/>
          </p:cNvSpPr>
          <p:nvPr/>
        </p:nvSpPr>
        <p:spPr bwMode="auto">
          <a:xfrm>
            <a:off x="8316913" y="2578100"/>
            <a:ext cx="588877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(i,*)</a:t>
            </a:r>
          </a:p>
        </p:txBody>
      </p:sp>
      <p:sp>
        <p:nvSpPr>
          <p:cNvPr id="173067" name="Line 11"/>
          <p:cNvSpPr>
            <a:spLocks noChangeShapeType="1"/>
          </p:cNvSpPr>
          <p:nvPr/>
        </p:nvSpPr>
        <p:spPr bwMode="auto">
          <a:xfrm>
            <a:off x="7734300" y="2752725"/>
            <a:ext cx="584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3068" name="Rectangle 12"/>
          <p:cNvSpPr>
            <a:spLocks noChangeArrowheads="1"/>
          </p:cNvSpPr>
          <p:nvPr/>
        </p:nvSpPr>
        <p:spPr bwMode="auto">
          <a:xfrm>
            <a:off x="5422900" y="2765425"/>
            <a:ext cx="50800" cy="50800"/>
          </a:xfrm>
          <a:prstGeom prst="rect">
            <a:avLst/>
          </a:prstGeom>
          <a:solidFill>
            <a:srgbClr val="FF0000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3069" name="Rectangle 13"/>
          <p:cNvSpPr>
            <a:spLocks noChangeArrowheads="1"/>
          </p:cNvSpPr>
          <p:nvPr/>
        </p:nvSpPr>
        <p:spPr bwMode="auto">
          <a:xfrm>
            <a:off x="5289669" y="2349500"/>
            <a:ext cx="577731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(</a:t>
            </a:r>
            <a:r>
              <a:rPr lang="en-US" sz="2000" b="0" dirty="0" err="1">
                <a:latin typeface="Calibri"/>
                <a:cs typeface="Calibri"/>
              </a:rPr>
              <a:t>i,k</a:t>
            </a:r>
            <a:r>
              <a:rPr lang="en-US" sz="2000" b="0" dirty="0">
                <a:latin typeface="Calibri"/>
                <a:cs typeface="Calibri"/>
              </a:rPr>
              <a:t>)</a:t>
            </a:r>
          </a:p>
        </p:txBody>
      </p:sp>
      <p:sp>
        <p:nvSpPr>
          <p:cNvPr id="173070" name="Rectangle 14"/>
          <p:cNvSpPr>
            <a:spLocks noChangeArrowheads="1"/>
          </p:cNvSpPr>
          <p:nvPr/>
        </p:nvSpPr>
        <p:spPr bwMode="auto">
          <a:xfrm>
            <a:off x="7148513" y="2349500"/>
            <a:ext cx="64661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(k,*)</a:t>
            </a:r>
          </a:p>
        </p:txBody>
      </p:sp>
      <p:sp>
        <p:nvSpPr>
          <p:cNvPr id="173071" name="Line 15"/>
          <p:cNvSpPr>
            <a:spLocks noChangeShapeType="1"/>
          </p:cNvSpPr>
          <p:nvPr/>
        </p:nvSpPr>
        <p:spPr bwMode="auto">
          <a:xfrm>
            <a:off x="6565900" y="2524125"/>
            <a:ext cx="584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3072" name="Rectangle 16"/>
          <p:cNvSpPr>
            <a:spLocks noChangeArrowheads="1"/>
          </p:cNvSpPr>
          <p:nvPr/>
        </p:nvSpPr>
        <p:spPr bwMode="auto">
          <a:xfrm>
            <a:off x="5383213" y="1816100"/>
            <a:ext cx="1324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Inner loop:</a:t>
            </a:r>
          </a:p>
        </p:txBody>
      </p:sp>
      <p:sp>
        <p:nvSpPr>
          <p:cNvPr id="173074" name="Rectangle 18"/>
          <p:cNvSpPr>
            <a:spLocks noChangeArrowheads="1"/>
          </p:cNvSpPr>
          <p:nvPr/>
        </p:nvSpPr>
        <p:spPr bwMode="auto">
          <a:xfrm>
            <a:off x="6324600" y="3863975"/>
            <a:ext cx="1177605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Row-wise</a:t>
            </a:r>
          </a:p>
        </p:txBody>
      </p:sp>
      <p:sp>
        <p:nvSpPr>
          <p:cNvPr id="173075" name="Line 19"/>
          <p:cNvSpPr>
            <a:spLocks noChangeShapeType="1"/>
          </p:cNvSpPr>
          <p:nvPr/>
        </p:nvSpPr>
        <p:spPr bwMode="auto">
          <a:xfrm flipV="1">
            <a:off x="6881813" y="3352800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3077" name="Rectangle 21"/>
          <p:cNvSpPr>
            <a:spLocks noChangeArrowheads="1"/>
          </p:cNvSpPr>
          <p:nvPr/>
        </p:nvSpPr>
        <p:spPr bwMode="auto">
          <a:xfrm>
            <a:off x="7467600" y="3863975"/>
            <a:ext cx="1177605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Row-wise</a:t>
            </a:r>
          </a:p>
        </p:txBody>
      </p:sp>
      <p:sp>
        <p:nvSpPr>
          <p:cNvPr id="173078" name="Line 22"/>
          <p:cNvSpPr>
            <a:spLocks noChangeShapeType="1"/>
          </p:cNvSpPr>
          <p:nvPr/>
        </p:nvSpPr>
        <p:spPr bwMode="auto">
          <a:xfrm flipV="1">
            <a:off x="8024813" y="3352800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3080" name="Rectangle 24"/>
          <p:cNvSpPr>
            <a:spLocks noChangeArrowheads="1"/>
          </p:cNvSpPr>
          <p:nvPr/>
        </p:nvSpPr>
        <p:spPr bwMode="auto">
          <a:xfrm>
            <a:off x="5293666" y="3871913"/>
            <a:ext cx="726134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Fixed</a:t>
            </a:r>
          </a:p>
        </p:txBody>
      </p:sp>
      <p:sp>
        <p:nvSpPr>
          <p:cNvPr id="173081" name="Line 25"/>
          <p:cNvSpPr>
            <a:spLocks noChangeShapeType="1"/>
          </p:cNvSpPr>
          <p:nvPr/>
        </p:nvSpPr>
        <p:spPr bwMode="auto">
          <a:xfrm flipV="1">
            <a:off x="5632451" y="3360738"/>
            <a:ext cx="0" cy="627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3082" name="Rectangle 26"/>
          <p:cNvSpPr>
            <a:spLocks noChangeArrowheads="1"/>
          </p:cNvSpPr>
          <p:nvPr/>
        </p:nvSpPr>
        <p:spPr bwMode="auto">
          <a:xfrm>
            <a:off x="444500" y="4868863"/>
            <a:ext cx="4965700" cy="1227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u="sng" dirty="0">
                <a:latin typeface="Calibri"/>
                <a:cs typeface="Calibri"/>
              </a:rPr>
              <a:t>Misses per</a:t>
            </a:r>
            <a:r>
              <a:rPr lang="en-US" sz="2400" b="0" u="sng" dirty="0" smtClean="0">
                <a:latin typeface="Calibri"/>
                <a:cs typeface="Calibri"/>
              </a:rPr>
              <a:t> inner loop iteration:</a:t>
            </a:r>
            <a:endParaRPr lang="en-US" sz="2400" b="0" u="sng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</a:t>
            </a:r>
            <a:r>
              <a:rPr lang="en-US" sz="2400" b="0" u="sng" dirty="0">
                <a:latin typeface="Calibri"/>
                <a:cs typeface="Calibri"/>
              </a:rPr>
              <a:t>A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B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C</a:t>
            </a:r>
            <a:endParaRPr lang="en-US" sz="2400" b="0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0.0	0.25	0.25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7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 Multiplication (ikj)</a:t>
            </a:r>
          </a:p>
        </p:txBody>
      </p:sp>
      <p:sp>
        <p:nvSpPr>
          <p:cNvPr id="174083" name="Rectangle 3"/>
          <p:cNvSpPr>
            <a:spLocks noChangeArrowheads="1"/>
          </p:cNvSpPr>
          <p:nvPr/>
        </p:nvSpPr>
        <p:spPr bwMode="auto">
          <a:xfrm>
            <a:off x="490538" y="1757363"/>
            <a:ext cx="4314825" cy="251581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/* ikj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for (i=0; i&lt;n; i++)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for (k=0; k&lt;n; k++)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r = a[i][k];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for (j=0; j&lt;n; j++)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  </a:t>
            </a:r>
            <a:r>
              <a:rPr lang="en-US" sz="1800">
                <a:solidFill>
                  <a:srgbClr val="FF0000"/>
                </a:solidFill>
                <a:latin typeface="Courier New" charset="0"/>
              </a:rPr>
              <a:t>c[i][j] += r * b[k][j];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}</a:t>
            </a:r>
          </a:p>
        </p:txBody>
      </p:sp>
      <p:sp>
        <p:nvSpPr>
          <p:cNvPr id="174084" name="Rectangle 4"/>
          <p:cNvSpPr>
            <a:spLocks noChangeArrowheads="1"/>
          </p:cNvSpPr>
          <p:nvPr/>
        </p:nvSpPr>
        <p:spPr bwMode="auto">
          <a:xfrm>
            <a:off x="5340350" y="23780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085" name="Rectangle 5"/>
          <p:cNvSpPr>
            <a:spLocks noChangeArrowheads="1"/>
          </p:cNvSpPr>
          <p:nvPr/>
        </p:nvSpPr>
        <p:spPr bwMode="auto">
          <a:xfrm>
            <a:off x="6559550" y="23780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086" name="Rectangle 6"/>
          <p:cNvSpPr>
            <a:spLocks noChangeArrowheads="1"/>
          </p:cNvSpPr>
          <p:nvPr/>
        </p:nvSpPr>
        <p:spPr bwMode="auto">
          <a:xfrm>
            <a:off x="7727950" y="23780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087" name="Rectangle 7"/>
          <p:cNvSpPr>
            <a:spLocks noChangeArrowheads="1"/>
          </p:cNvSpPr>
          <p:nvPr/>
        </p:nvSpPr>
        <p:spPr bwMode="auto">
          <a:xfrm>
            <a:off x="5472113" y="2959100"/>
            <a:ext cx="336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A</a:t>
            </a:r>
          </a:p>
        </p:txBody>
      </p:sp>
      <p:sp>
        <p:nvSpPr>
          <p:cNvPr id="174088" name="Rectangle 8"/>
          <p:cNvSpPr>
            <a:spLocks noChangeArrowheads="1"/>
          </p:cNvSpPr>
          <p:nvPr/>
        </p:nvSpPr>
        <p:spPr bwMode="auto">
          <a:xfrm>
            <a:off x="6691313" y="2959100"/>
            <a:ext cx="32225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</a:t>
            </a:r>
          </a:p>
        </p:txBody>
      </p:sp>
      <p:sp>
        <p:nvSpPr>
          <p:cNvPr id="174089" name="Rectangle 9"/>
          <p:cNvSpPr>
            <a:spLocks noChangeArrowheads="1"/>
          </p:cNvSpPr>
          <p:nvPr/>
        </p:nvSpPr>
        <p:spPr bwMode="auto">
          <a:xfrm>
            <a:off x="7848600" y="2959100"/>
            <a:ext cx="31949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C</a:t>
            </a:r>
          </a:p>
        </p:txBody>
      </p:sp>
      <p:sp>
        <p:nvSpPr>
          <p:cNvPr id="174090" name="Rectangle 10"/>
          <p:cNvSpPr>
            <a:spLocks noChangeArrowheads="1"/>
          </p:cNvSpPr>
          <p:nvPr/>
        </p:nvSpPr>
        <p:spPr bwMode="auto">
          <a:xfrm>
            <a:off x="8316913" y="2578100"/>
            <a:ext cx="588877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(i,*)</a:t>
            </a:r>
          </a:p>
        </p:txBody>
      </p:sp>
      <p:sp>
        <p:nvSpPr>
          <p:cNvPr id="174091" name="Line 11"/>
          <p:cNvSpPr>
            <a:spLocks noChangeShapeType="1"/>
          </p:cNvSpPr>
          <p:nvPr/>
        </p:nvSpPr>
        <p:spPr bwMode="auto">
          <a:xfrm>
            <a:off x="7734300" y="2752725"/>
            <a:ext cx="584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092" name="Rectangle 12"/>
          <p:cNvSpPr>
            <a:spLocks noChangeArrowheads="1"/>
          </p:cNvSpPr>
          <p:nvPr/>
        </p:nvSpPr>
        <p:spPr bwMode="auto">
          <a:xfrm>
            <a:off x="5422900" y="2765425"/>
            <a:ext cx="50800" cy="50800"/>
          </a:xfrm>
          <a:prstGeom prst="rect">
            <a:avLst/>
          </a:prstGeom>
          <a:solidFill>
            <a:schemeClr val="tx1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093" name="Rectangle 13"/>
          <p:cNvSpPr>
            <a:spLocks noChangeArrowheads="1"/>
          </p:cNvSpPr>
          <p:nvPr/>
        </p:nvSpPr>
        <p:spPr bwMode="auto">
          <a:xfrm>
            <a:off x="5272088" y="2349500"/>
            <a:ext cx="577731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(i,k)</a:t>
            </a:r>
          </a:p>
        </p:txBody>
      </p:sp>
      <p:sp>
        <p:nvSpPr>
          <p:cNvPr id="174094" name="Rectangle 14"/>
          <p:cNvSpPr>
            <a:spLocks noChangeArrowheads="1"/>
          </p:cNvSpPr>
          <p:nvPr/>
        </p:nvSpPr>
        <p:spPr bwMode="auto">
          <a:xfrm>
            <a:off x="7148513" y="2349500"/>
            <a:ext cx="64661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(k,*)</a:t>
            </a:r>
          </a:p>
        </p:txBody>
      </p:sp>
      <p:sp>
        <p:nvSpPr>
          <p:cNvPr id="174095" name="Line 15"/>
          <p:cNvSpPr>
            <a:spLocks noChangeShapeType="1"/>
          </p:cNvSpPr>
          <p:nvPr/>
        </p:nvSpPr>
        <p:spPr bwMode="auto">
          <a:xfrm>
            <a:off x="6565900" y="2524125"/>
            <a:ext cx="584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096" name="Rectangle 16"/>
          <p:cNvSpPr>
            <a:spLocks noChangeArrowheads="1"/>
          </p:cNvSpPr>
          <p:nvPr/>
        </p:nvSpPr>
        <p:spPr bwMode="auto">
          <a:xfrm>
            <a:off x="5383213" y="1816100"/>
            <a:ext cx="1324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Inner loop:</a:t>
            </a:r>
          </a:p>
        </p:txBody>
      </p:sp>
      <p:sp>
        <p:nvSpPr>
          <p:cNvPr id="174098" name="Rectangle 18"/>
          <p:cNvSpPr>
            <a:spLocks noChangeArrowheads="1"/>
          </p:cNvSpPr>
          <p:nvPr/>
        </p:nvSpPr>
        <p:spPr bwMode="auto">
          <a:xfrm>
            <a:off x="6324600" y="4016375"/>
            <a:ext cx="1177605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Row-wise</a:t>
            </a:r>
          </a:p>
        </p:txBody>
      </p:sp>
      <p:sp>
        <p:nvSpPr>
          <p:cNvPr id="174099" name="Line 19"/>
          <p:cNvSpPr>
            <a:spLocks noChangeShapeType="1"/>
          </p:cNvSpPr>
          <p:nvPr/>
        </p:nvSpPr>
        <p:spPr bwMode="auto">
          <a:xfrm flipV="1">
            <a:off x="6881813" y="3352800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101" name="Rectangle 21"/>
          <p:cNvSpPr>
            <a:spLocks noChangeArrowheads="1"/>
          </p:cNvSpPr>
          <p:nvPr/>
        </p:nvSpPr>
        <p:spPr bwMode="auto">
          <a:xfrm>
            <a:off x="7467600" y="4016375"/>
            <a:ext cx="1177605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Row-wise</a:t>
            </a:r>
          </a:p>
        </p:txBody>
      </p:sp>
      <p:sp>
        <p:nvSpPr>
          <p:cNvPr id="174102" name="Line 22"/>
          <p:cNvSpPr>
            <a:spLocks noChangeShapeType="1"/>
          </p:cNvSpPr>
          <p:nvPr/>
        </p:nvSpPr>
        <p:spPr bwMode="auto">
          <a:xfrm flipV="1">
            <a:off x="8024813" y="3352800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104" name="Rectangle 24"/>
          <p:cNvSpPr>
            <a:spLocks noChangeArrowheads="1"/>
          </p:cNvSpPr>
          <p:nvPr/>
        </p:nvSpPr>
        <p:spPr bwMode="auto">
          <a:xfrm>
            <a:off x="5227638" y="4024313"/>
            <a:ext cx="726134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Fixed</a:t>
            </a:r>
          </a:p>
        </p:txBody>
      </p:sp>
      <p:sp>
        <p:nvSpPr>
          <p:cNvPr id="174105" name="Line 25"/>
          <p:cNvSpPr>
            <a:spLocks noChangeShapeType="1"/>
          </p:cNvSpPr>
          <p:nvPr/>
        </p:nvSpPr>
        <p:spPr bwMode="auto">
          <a:xfrm flipV="1">
            <a:off x="5632450" y="3360738"/>
            <a:ext cx="0" cy="627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106" name="Rectangle 26"/>
          <p:cNvSpPr>
            <a:spLocks noChangeArrowheads="1"/>
          </p:cNvSpPr>
          <p:nvPr/>
        </p:nvSpPr>
        <p:spPr bwMode="auto">
          <a:xfrm>
            <a:off x="444500" y="4868863"/>
            <a:ext cx="5194300" cy="1227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u="sng" dirty="0">
                <a:latin typeface="Calibri"/>
                <a:cs typeface="Calibri"/>
              </a:rPr>
              <a:t>Misses per</a:t>
            </a:r>
            <a:r>
              <a:rPr lang="en-US" sz="2400" b="0" u="sng" dirty="0" smtClean="0">
                <a:latin typeface="Calibri"/>
                <a:cs typeface="Calibri"/>
              </a:rPr>
              <a:t> inner loop iteration:</a:t>
            </a: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</a:t>
            </a:r>
            <a:r>
              <a:rPr lang="en-US" sz="2400" b="0" u="sng" dirty="0">
                <a:latin typeface="Calibri"/>
                <a:cs typeface="Calibri"/>
              </a:rPr>
              <a:t>A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B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C</a:t>
            </a:r>
            <a:endParaRPr lang="en-US" sz="2400" b="0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0.0	0.25	0.25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31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 Multiplication (jki)</a:t>
            </a:r>
          </a:p>
        </p:txBody>
      </p:sp>
      <p:sp>
        <p:nvSpPr>
          <p:cNvPr id="175107" name="Rectangle 3"/>
          <p:cNvSpPr>
            <a:spLocks noChangeArrowheads="1"/>
          </p:cNvSpPr>
          <p:nvPr/>
        </p:nvSpPr>
        <p:spPr bwMode="auto">
          <a:xfrm>
            <a:off x="566738" y="1766888"/>
            <a:ext cx="4352925" cy="2515817"/>
          </a:xfrm>
          <a:prstGeom prst="rect">
            <a:avLst/>
          </a:prstGeom>
          <a:solidFill>
            <a:srgbClr val="F6F5BD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/* </a:t>
            </a:r>
            <a:r>
              <a:rPr lang="en-US" sz="1800" dirty="0" err="1">
                <a:latin typeface="Courier New" charset="0"/>
              </a:rPr>
              <a:t>jki</a:t>
            </a:r>
            <a:r>
              <a:rPr lang="en-US" sz="1800" dirty="0">
                <a:latin typeface="Courier New" charset="0"/>
              </a:rPr>
              <a:t>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for (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=0; 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&lt;</a:t>
            </a:r>
            <a:r>
              <a:rPr lang="en-US" sz="1800" dirty="0" err="1">
                <a:latin typeface="Courier New" charset="0"/>
              </a:rPr>
              <a:t>n</a:t>
            </a:r>
            <a:r>
              <a:rPr lang="en-US" sz="1800" dirty="0">
                <a:latin typeface="Courier New" charset="0"/>
              </a:rPr>
              <a:t>; 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for (</a:t>
            </a:r>
            <a:r>
              <a:rPr lang="en-US" sz="1800" dirty="0" err="1">
                <a:latin typeface="Courier New" charset="0"/>
              </a:rPr>
              <a:t>k</a:t>
            </a:r>
            <a:r>
              <a:rPr lang="en-US" sz="1800" dirty="0">
                <a:latin typeface="Courier New" charset="0"/>
              </a:rPr>
              <a:t>=0; </a:t>
            </a:r>
            <a:r>
              <a:rPr lang="en-US" sz="1800" dirty="0" err="1">
                <a:latin typeface="Courier New" charset="0"/>
              </a:rPr>
              <a:t>k</a:t>
            </a:r>
            <a:r>
              <a:rPr lang="en-US" sz="1800" dirty="0">
                <a:latin typeface="Courier New" charset="0"/>
              </a:rPr>
              <a:t>&lt;</a:t>
            </a:r>
            <a:r>
              <a:rPr lang="en-US" sz="1800" dirty="0" err="1">
                <a:latin typeface="Courier New" charset="0"/>
              </a:rPr>
              <a:t>n</a:t>
            </a:r>
            <a:r>
              <a:rPr lang="en-US" sz="1800" dirty="0">
                <a:latin typeface="Courier New" charset="0"/>
              </a:rPr>
              <a:t>; </a:t>
            </a:r>
            <a:r>
              <a:rPr lang="en-US" sz="1800" dirty="0" err="1">
                <a:latin typeface="Courier New" charset="0"/>
              </a:rPr>
              <a:t>k</a:t>
            </a:r>
            <a:r>
              <a:rPr lang="en-US" sz="1800" dirty="0">
                <a:latin typeface="Courier New" charset="0"/>
              </a:rPr>
              <a:t>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</a:t>
            </a:r>
            <a:r>
              <a:rPr lang="en-US" sz="1800" dirty="0" err="1">
                <a:latin typeface="Courier New" charset="0"/>
              </a:rPr>
              <a:t>r</a:t>
            </a:r>
            <a:r>
              <a:rPr lang="en-US" sz="1800" dirty="0">
                <a:latin typeface="Courier New" charset="0"/>
              </a:rPr>
              <a:t> = </a:t>
            </a:r>
            <a:r>
              <a:rPr lang="en-US" sz="1800" dirty="0" err="1">
                <a:latin typeface="Courier New" charset="0"/>
              </a:rPr>
              <a:t>b[k][j</a:t>
            </a:r>
            <a:r>
              <a:rPr lang="en-US" sz="1800" dirty="0">
                <a:latin typeface="Courier New" charset="0"/>
              </a:rPr>
              <a:t>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for (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=0; 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&lt;</a:t>
            </a:r>
            <a:r>
              <a:rPr lang="en-US" sz="1800" dirty="0" err="1">
                <a:latin typeface="Courier New" charset="0"/>
              </a:rPr>
              <a:t>n</a:t>
            </a:r>
            <a:r>
              <a:rPr lang="en-US" sz="1800" dirty="0">
                <a:latin typeface="Courier New" charset="0"/>
              </a:rPr>
              <a:t>; 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++)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  </a:t>
            </a:r>
            <a:r>
              <a:rPr lang="en-US" sz="1800" dirty="0" err="1">
                <a:solidFill>
                  <a:srgbClr val="FF0000"/>
                </a:solidFill>
                <a:latin typeface="Courier New" charset="0"/>
              </a:rPr>
              <a:t>c[i][j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] += </a:t>
            </a:r>
            <a:r>
              <a:rPr lang="en-US" sz="1800" dirty="0" err="1">
                <a:solidFill>
                  <a:srgbClr val="FF0000"/>
                </a:solidFill>
                <a:latin typeface="Courier New" charset="0"/>
              </a:rPr>
              <a:t>a[i][k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] * </a:t>
            </a:r>
            <a:r>
              <a:rPr lang="en-US" sz="1800" dirty="0" err="1">
                <a:solidFill>
                  <a:srgbClr val="FF0000"/>
                </a:solidFill>
                <a:latin typeface="Courier New" charset="0"/>
              </a:rPr>
              <a:t>r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}	</a:t>
            </a:r>
          </a:p>
        </p:txBody>
      </p:sp>
      <p:sp>
        <p:nvSpPr>
          <p:cNvPr id="175108" name="Rectangle 4"/>
          <p:cNvSpPr>
            <a:spLocks noChangeArrowheads="1"/>
          </p:cNvSpPr>
          <p:nvPr/>
        </p:nvSpPr>
        <p:spPr bwMode="auto">
          <a:xfrm>
            <a:off x="5340350" y="2432050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5109" name="Rectangle 5"/>
          <p:cNvSpPr>
            <a:spLocks noChangeArrowheads="1"/>
          </p:cNvSpPr>
          <p:nvPr/>
        </p:nvSpPr>
        <p:spPr bwMode="auto">
          <a:xfrm>
            <a:off x="6559550" y="2432050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5110" name="Rectangle 6"/>
          <p:cNvSpPr>
            <a:spLocks noChangeArrowheads="1"/>
          </p:cNvSpPr>
          <p:nvPr/>
        </p:nvSpPr>
        <p:spPr bwMode="auto">
          <a:xfrm>
            <a:off x="7727950" y="2432050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5111" name="Rectangle 7"/>
          <p:cNvSpPr>
            <a:spLocks noChangeArrowheads="1"/>
          </p:cNvSpPr>
          <p:nvPr/>
        </p:nvSpPr>
        <p:spPr bwMode="auto">
          <a:xfrm>
            <a:off x="5472113" y="2959100"/>
            <a:ext cx="336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A</a:t>
            </a:r>
          </a:p>
        </p:txBody>
      </p:sp>
      <p:sp>
        <p:nvSpPr>
          <p:cNvPr id="175112" name="Rectangle 8"/>
          <p:cNvSpPr>
            <a:spLocks noChangeArrowheads="1"/>
          </p:cNvSpPr>
          <p:nvPr/>
        </p:nvSpPr>
        <p:spPr bwMode="auto">
          <a:xfrm>
            <a:off x="6691313" y="2959100"/>
            <a:ext cx="32225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</a:t>
            </a:r>
          </a:p>
        </p:txBody>
      </p:sp>
      <p:sp>
        <p:nvSpPr>
          <p:cNvPr id="175113" name="Rectangle 9"/>
          <p:cNvSpPr>
            <a:spLocks noChangeArrowheads="1"/>
          </p:cNvSpPr>
          <p:nvPr/>
        </p:nvSpPr>
        <p:spPr bwMode="auto">
          <a:xfrm>
            <a:off x="7848600" y="2959100"/>
            <a:ext cx="31949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C</a:t>
            </a:r>
          </a:p>
        </p:txBody>
      </p:sp>
      <p:sp>
        <p:nvSpPr>
          <p:cNvPr id="175114" name="Rectangle 10"/>
          <p:cNvSpPr>
            <a:spLocks noChangeArrowheads="1"/>
          </p:cNvSpPr>
          <p:nvPr/>
        </p:nvSpPr>
        <p:spPr bwMode="auto">
          <a:xfrm>
            <a:off x="7656513" y="2057400"/>
            <a:ext cx="591382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(*,</a:t>
            </a:r>
            <a:r>
              <a:rPr lang="en-US" sz="2000" b="0" dirty="0" err="1">
                <a:latin typeface="Calibri"/>
                <a:cs typeface="Calibri"/>
              </a:rPr>
              <a:t>j</a:t>
            </a:r>
            <a:r>
              <a:rPr lang="en-US" sz="2000" b="0" dirty="0">
                <a:latin typeface="Calibri"/>
                <a:cs typeface="Calibri"/>
              </a:rPr>
              <a:t>)</a:t>
            </a:r>
          </a:p>
        </p:txBody>
      </p:sp>
      <p:sp>
        <p:nvSpPr>
          <p:cNvPr id="175115" name="Rectangle 11"/>
          <p:cNvSpPr>
            <a:spLocks noChangeArrowheads="1"/>
          </p:cNvSpPr>
          <p:nvPr/>
        </p:nvSpPr>
        <p:spPr bwMode="auto">
          <a:xfrm>
            <a:off x="6692900" y="2832100"/>
            <a:ext cx="50800" cy="50800"/>
          </a:xfrm>
          <a:prstGeom prst="rect">
            <a:avLst/>
          </a:prstGeom>
          <a:solidFill>
            <a:srgbClr val="FF0000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5116" name="Rectangle 12"/>
          <p:cNvSpPr>
            <a:spLocks noChangeArrowheads="1"/>
          </p:cNvSpPr>
          <p:nvPr/>
        </p:nvSpPr>
        <p:spPr bwMode="auto">
          <a:xfrm>
            <a:off x="6475413" y="2416175"/>
            <a:ext cx="580236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(k,j)</a:t>
            </a:r>
          </a:p>
        </p:txBody>
      </p:sp>
      <p:sp>
        <p:nvSpPr>
          <p:cNvPr id="175117" name="Rectangle 13"/>
          <p:cNvSpPr>
            <a:spLocks noChangeArrowheads="1"/>
          </p:cNvSpPr>
          <p:nvPr/>
        </p:nvSpPr>
        <p:spPr bwMode="auto">
          <a:xfrm>
            <a:off x="5268913" y="1600200"/>
            <a:ext cx="1324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Inner loop:</a:t>
            </a:r>
          </a:p>
        </p:txBody>
      </p:sp>
      <p:sp>
        <p:nvSpPr>
          <p:cNvPr id="175118" name="Line 14"/>
          <p:cNvSpPr>
            <a:spLocks noChangeShapeType="1"/>
          </p:cNvSpPr>
          <p:nvPr/>
        </p:nvSpPr>
        <p:spPr bwMode="auto">
          <a:xfrm flipV="1">
            <a:off x="5803900" y="2425700"/>
            <a:ext cx="0" cy="533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5119" name="Line 15"/>
          <p:cNvSpPr>
            <a:spLocks noChangeShapeType="1"/>
          </p:cNvSpPr>
          <p:nvPr/>
        </p:nvSpPr>
        <p:spPr bwMode="auto">
          <a:xfrm flipV="1">
            <a:off x="7886700" y="2438400"/>
            <a:ext cx="0" cy="533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5120" name="Rectangle 16"/>
          <p:cNvSpPr>
            <a:spLocks noChangeArrowheads="1"/>
          </p:cNvSpPr>
          <p:nvPr/>
        </p:nvSpPr>
        <p:spPr bwMode="auto">
          <a:xfrm>
            <a:off x="5522913" y="2057400"/>
            <a:ext cx="64661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(*,</a:t>
            </a:r>
            <a:r>
              <a:rPr lang="en-US" sz="2000" b="0" dirty="0" err="1">
                <a:latin typeface="Calibri"/>
                <a:cs typeface="Calibri"/>
              </a:rPr>
              <a:t>k</a:t>
            </a:r>
            <a:r>
              <a:rPr lang="en-US" sz="2000" b="0" dirty="0">
                <a:latin typeface="Calibri"/>
                <a:cs typeface="Calibri"/>
              </a:rPr>
              <a:t>)</a:t>
            </a:r>
          </a:p>
        </p:txBody>
      </p:sp>
      <p:sp>
        <p:nvSpPr>
          <p:cNvPr id="175122" name="Rectangle 18"/>
          <p:cNvSpPr>
            <a:spLocks noChangeArrowheads="1"/>
          </p:cNvSpPr>
          <p:nvPr/>
        </p:nvSpPr>
        <p:spPr bwMode="auto">
          <a:xfrm>
            <a:off x="5133853" y="3866679"/>
            <a:ext cx="1067599" cy="7053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 smtClean="0">
                <a:latin typeface="Calibri"/>
                <a:cs typeface="Calibri"/>
              </a:rPr>
              <a:t>Column-</a:t>
            </a:r>
            <a:endParaRPr lang="en-US" sz="2000" b="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wise</a:t>
            </a:r>
          </a:p>
        </p:txBody>
      </p:sp>
      <p:sp>
        <p:nvSpPr>
          <p:cNvPr id="175123" name="Line 19"/>
          <p:cNvSpPr>
            <a:spLocks noChangeShapeType="1"/>
          </p:cNvSpPr>
          <p:nvPr/>
        </p:nvSpPr>
        <p:spPr bwMode="auto">
          <a:xfrm flipV="1">
            <a:off x="5638800" y="3335983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5125" name="Rectangle 21"/>
          <p:cNvSpPr>
            <a:spLocks noChangeArrowheads="1"/>
          </p:cNvSpPr>
          <p:nvPr/>
        </p:nvSpPr>
        <p:spPr bwMode="auto">
          <a:xfrm>
            <a:off x="7467600" y="3866679"/>
            <a:ext cx="1067599" cy="7053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Column-</a:t>
            </a:r>
          </a:p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wise</a:t>
            </a:r>
          </a:p>
        </p:txBody>
      </p:sp>
      <p:sp>
        <p:nvSpPr>
          <p:cNvPr id="175126" name="Line 22"/>
          <p:cNvSpPr>
            <a:spLocks noChangeShapeType="1"/>
          </p:cNvSpPr>
          <p:nvPr/>
        </p:nvSpPr>
        <p:spPr bwMode="auto">
          <a:xfrm flipV="1">
            <a:off x="8024813" y="3335983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5128" name="Rectangle 24"/>
          <p:cNvSpPr>
            <a:spLocks noChangeArrowheads="1"/>
          </p:cNvSpPr>
          <p:nvPr/>
        </p:nvSpPr>
        <p:spPr bwMode="auto">
          <a:xfrm>
            <a:off x="6477000" y="3866679"/>
            <a:ext cx="726134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Fixed</a:t>
            </a:r>
          </a:p>
        </p:txBody>
      </p:sp>
      <p:sp>
        <p:nvSpPr>
          <p:cNvPr id="175129" name="Line 25"/>
          <p:cNvSpPr>
            <a:spLocks noChangeShapeType="1"/>
          </p:cNvSpPr>
          <p:nvPr/>
        </p:nvSpPr>
        <p:spPr bwMode="auto">
          <a:xfrm flipV="1">
            <a:off x="6815785" y="3343921"/>
            <a:ext cx="0" cy="627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5130" name="Rectangle 26"/>
          <p:cNvSpPr>
            <a:spLocks noChangeArrowheads="1"/>
          </p:cNvSpPr>
          <p:nvPr/>
        </p:nvSpPr>
        <p:spPr bwMode="auto">
          <a:xfrm>
            <a:off x="444500" y="4868863"/>
            <a:ext cx="5492750" cy="1227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b="0" u="sng" dirty="0">
                <a:latin typeface="Calibri"/>
                <a:cs typeface="Calibri"/>
              </a:rPr>
              <a:t>Misses per</a:t>
            </a:r>
            <a:r>
              <a:rPr lang="en-US" b="0" u="sng" dirty="0" smtClean="0">
                <a:latin typeface="Calibri"/>
                <a:cs typeface="Calibri"/>
              </a:rPr>
              <a:t> inner loop iteration:</a:t>
            </a: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b="0" dirty="0">
                <a:latin typeface="Calibri"/>
                <a:cs typeface="Calibri"/>
              </a:rPr>
              <a:t>		</a:t>
            </a:r>
            <a:r>
              <a:rPr lang="en-US" b="0" u="sng" dirty="0">
                <a:latin typeface="Calibri"/>
                <a:cs typeface="Calibri"/>
              </a:rPr>
              <a:t>A</a:t>
            </a:r>
            <a:r>
              <a:rPr lang="en-US" b="0" dirty="0">
                <a:latin typeface="Calibri"/>
                <a:cs typeface="Calibri"/>
              </a:rPr>
              <a:t>	</a:t>
            </a:r>
            <a:r>
              <a:rPr lang="en-US" b="0" u="sng" dirty="0">
                <a:latin typeface="Calibri"/>
                <a:cs typeface="Calibri"/>
              </a:rPr>
              <a:t>B</a:t>
            </a:r>
            <a:r>
              <a:rPr lang="en-US" b="0" dirty="0">
                <a:latin typeface="Calibri"/>
                <a:cs typeface="Calibri"/>
              </a:rPr>
              <a:t>	</a:t>
            </a:r>
            <a:r>
              <a:rPr lang="en-US" b="0" u="sng" dirty="0">
                <a:latin typeface="Calibri"/>
                <a:cs typeface="Calibri"/>
              </a:rPr>
              <a:t>C</a:t>
            </a:r>
            <a:endParaRPr lang="en-US" b="0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b="0" dirty="0">
                <a:latin typeface="Calibri"/>
                <a:cs typeface="Calibri"/>
              </a:rPr>
              <a:t>		1.0	0.0	1.0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55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 Multiplication (kji)</a:t>
            </a:r>
          </a:p>
        </p:txBody>
      </p:sp>
      <p:sp>
        <p:nvSpPr>
          <p:cNvPr id="176131" name="Rectangle 3"/>
          <p:cNvSpPr>
            <a:spLocks noChangeArrowheads="1"/>
          </p:cNvSpPr>
          <p:nvPr/>
        </p:nvSpPr>
        <p:spPr bwMode="auto">
          <a:xfrm>
            <a:off x="617538" y="1782763"/>
            <a:ext cx="4518025" cy="251581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/* kji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for (k=0; k&lt;n; k++)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for (j=0; j&lt;n; j++)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r = b[k][j];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for (i=0; i&lt;n; i++)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  </a:t>
            </a:r>
            <a:r>
              <a:rPr lang="en-US" sz="1800">
                <a:solidFill>
                  <a:srgbClr val="FF0000"/>
                </a:solidFill>
                <a:latin typeface="Courier New" charset="0"/>
              </a:rPr>
              <a:t>c[i][j] += a[i][k] * r;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}	</a:t>
            </a:r>
          </a:p>
        </p:txBody>
      </p:sp>
      <p:sp>
        <p:nvSpPr>
          <p:cNvPr id="176132" name="Rectangle 4"/>
          <p:cNvSpPr>
            <a:spLocks noChangeArrowheads="1"/>
          </p:cNvSpPr>
          <p:nvPr/>
        </p:nvSpPr>
        <p:spPr bwMode="auto">
          <a:xfrm>
            <a:off x="5657850" y="26066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33" name="Rectangle 5"/>
          <p:cNvSpPr>
            <a:spLocks noChangeArrowheads="1"/>
          </p:cNvSpPr>
          <p:nvPr/>
        </p:nvSpPr>
        <p:spPr bwMode="auto">
          <a:xfrm>
            <a:off x="6877050" y="26066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34" name="Rectangle 6"/>
          <p:cNvSpPr>
            <a:spLocks noChangeArrowheads="1"/>
          </p:cNvSpPr>
          <p:nvPr/>
        </p:nvSpPr>
        <p:spPr bwMode="auto">
          <a:xfrm>
            <a:off x="8045450" y="26066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35" name="Rectangle 7"/>
          <p:cNvSpPr>
            <a:spLocks noChangeArrowheads="1"/>
          </p:cNvSpPr>
          <p:nvPr/>
        </p:nvSpPr>
        <p:spPr bwMode="auto">
          <a:xfrm>
            <a:off x="5789613" y="3124200"/>
            <a:ext cx="336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A</a:t>
            </a:r>
          </a:p>
        </p:txBody>
      </p:sp>
      <p:sp>
        <p:nvSpPr>
          <p:cNvPr id="176136" name="Rectangle 8"/>
          <p:cNvSpPr>
            <a:spLocks noChangeArrowheads="1"/>
          </p:cNvSpPr>
          <p:nvPr/>
        </p:nvSpPr>
        <p:spPr bwMode="auto">
          <a:xfrm>
            <a:off x="7008813" y="3124200"/>
            <a:ext cx="32225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</a:t>
            </a:r>
          </a:p>
        </p:txBody>
      </p:sp>
      <p:sp>
        <p:nvSpPr>
          <p:cNvPr id="176137" name="Rectangle 9"/>
          <p:cNvSpPr>
            <a:spLocks noChangeArrowheads="1"/>
          </p:cNvSpPr>
          <p:nvPr/>
        </p:nvSpPr>
        <p:spPr bwMode="auto">
          <a:xfrm>
            <a:off x="8229600" y="3124200"/>
            <a:ext cx="31949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C</a:t>
            </a:r>
          </a:p>
        </p:txBody>
      </p:sp>
      <p:sp>
        <p:nvSpPr>
          <p:cNvPr id="176138" name="Rectangle 10"/>
          <p:cNvSpPr>
            <a:spLocks noChangeArrowheads="1"/>
          </p:cNvSpPr>
          <p:nvPr/>
        </p:nvSpPr>
        <p:spPr bwMode="auto">
          <a:xfrm>
            <a:off x="7974013" y="2273300"/>
            <a:ext cx="591382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(*,j)</a:t>
            </a:r>
          </a:p>
        </p:txBody>
      </p:sp>
      <p:sp>
        <p:nvSpPr>
          <p:cNvPr id="176139" name="Rectangle 11"/>
          <p:cNvSpPr>
            <a:spLocks noChangeArrowheads="1"/>
          </p:cNvSpPr>
          <p:nvPr/>
        </p:nvSpPr>
        <p:spPr bwMode="auto">
          <a:xfrm>
            <a:off x="7010400" y="3006725"/>
            <a:ext cx="50800" cy="50800"/>
          </a:xfrm>
          <a:prstGeom prst="rect">
            <a:avLst/>
          </a:prstGeom>
          <a:solidFill>
            <a:schemeClr val="tx1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40" name="Rectangle 12"/>
          <p:cNvSpPr>
            <a:spLocks noChangeArrowheads="1"/>
          </p:cNvSpPr>
          <p:nvPr/>
        </p:nvSpPr>
        <p:spPr bwMode="auto">
          <a:xfrm>
            <a:off x="6792913" y="2590800"/>
            <a:ext cx="580236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(k,j)</a:t>
            </a:r>
          </a:p>
        </p:txBody>
      </p:sp>
      <p:sp>
        <p:nvSpPr>
          <p:cNvPr id="176141" name="Rectangle 13"/>
          <p:cNvSpPr>
            <a:spLocks noChangeArrowheads="1"/>
          </p:cNvSpPr>
          <p:nvPr/>
        </p:nvSpPr>
        <p:spPr bwMode="auto">
          <a:xfrm>
            <a:off x="5586413" y="1828800"/>
            <a:ext cx="1324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Inner loop:</a:t>
            </a:r>
          </a:p>
        </p:txBody>
      </p:sp>
      <p:sp>
        <p:nvSpPr>
          <p:cNvPr id="176142" name="Line 14"/>
          <p:cNvSpPr>
            <a:spLocks noChangeShapeType="1"/>
          </p:cNvSpPr>
          <p:nvPr/>
        </p:nvSpPr>
        <p:spPr bwMode="auto">
          <a:xfrm flipV="1">
            <a:off x="6121400" y="2600325"/>
            <a:ext cx="0" cy="533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43" name="Line 15"/>
          <p:cNvSpPr>
            <a:spLocks noChangeShapeType="1"/>
          </p:cNvSpPr>
          <p:nvPr/>
        </p:nvSpPr>
        <p:spPr bwMode="auto">
          <a:xfrm flipV="1">
            <a:off x="8204200" y="2613025"/>
            <a:ext cx="0" cy="533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44" name="Rectangle 16"/>
          <p:cNvSpPr>
            <a:spLocks noChangeArrowheads="1"/>
          </p:cNvSpPr>
          <p:nvPr/>
        </p:nvSpPr>
        <p:spPr bwMode="auto">
          <a:xfrm>
            <a:off x="5840413" y="2273300"/>
            <a:ext cx="64661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(*,k)</a:t>
            </a:r>
          </a:p>
        </p:txBody>
      </p:sp>
      <p:sp>
        <p:nvSpPr>
          <p:cNvPr id="176146" name="Rectangle 18"/>
          <p:cNvSpPr>
            <a:spLocks noChangeArrowheads="1"/>
          </p:cNvSpPr>
          <p:nvPr/>
        </p:nvSpPr>
        <p:spPr bwMode="auto">
          <a:xfrm>
            <a:off x="6817666" y="4165600"/>
            <a:ext cx="726134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Fixed</a:t>
            </a:r>
          </a:p>
        </p:txBody>
      </p:sp>
      <p:sp>
        <p:nvSpPr>
          <p:cNvPr id="176147" name="Line 19"/>
          <p:cNvSpPr>
            <a:spLocks noChangeShapeType="1"/>
          </p:cNvSpPr>
          <p:nvPr/>
        </p:nvSpPr>
        <p:spPr bwMode="auto">
          <a:xfrm flipV="1">
            <a:off x="7156451" y="3509963"/>
            <a:ext cx="0" cy="627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49" name="Rectangle 21"/>
          <p:cNvSpPr>
            <a:spLocks noChangeArrowheads="1"/>
          </p:cNvSpPr>
          <p:nvPr/>
        </p:nvSpPr>
        <p:spPr bwMode="auto">
          <a:xfrm>
            <a:off x="5410200" y="4165600"/>
            <a:ext cx="1067599" cy="7053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Column-</a:t>
            </a:r>
          </a:p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wise</a:t>
            </a:r>
          </a:p>
        </p:txBody>
      </p:sp>
      <p:sp>
        <p:nvSpPr>
          <p:cNvPr id="176150" name="Line 22"/>
          <p:cNvSpPr>
            <a:spLocks noChangeShapeType="1"/>
          </p:cNvSpPr>
          <p:nvPr/>
        </p:nvSpPr>
        <p:spPr bwMode="auto">
          <a:xfrm flipV="1">
            <a:off x="5967413" y="3502025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52" name="Rectangle 24"/>
          <p:cNvSpPr>
            <a:spLocks noChangeArrowheads="1"/>
          </p:cNvSpPr>
          <p:nvPr/>
        </p:nvSpPr>
        <p:spPr bwMode="auto">
          <a:xfrm>
            <a:off x="7924001" y="4165600"/>
            <a:ext cx="1067599" cy="7053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Column-</a:t>
            </a:r>
          </a:p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wise</a:t>
            </a:r>
          </a:p>
        </p:txBody>
      </p:sp>
      <p:sp>
        <p:nvSpPr>
          <p:cNvPr id="176153" name="Line 25"/>
          <p:cNvSpPr>
            <a:spLocks noChangeShapeType="1"/>
          </p:cNvSpPr>
          <p:nvPr/>
        </p:nvSpPr>
        <p:spPr bwMode="auto">
          <a:xfrm flipV="1">
            <a:off x="8405813" y="3502025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54" name="Rectangle 26"/>
          <p:cNvSpPr>
            <a:spLocks noChangeArrowheads="1"/>
          </p:cNvSpPr>
          <p:nvPr/>
        </p:nvSpPr>
        <p:spPr bwMode="auto">
          <a:xfrm>
            <a:off x="444500" y="4868863"/>
            <a:ext cx="4965700" cy="1227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u="sng" dirty="0">
                <a:latin typeface="Calibri"/>
                <a:cs typeface="Calibri"/>
              </a:rPr>
              <a:t>Misses</a:t>
            </a:r>
            <a:r>
              <a:rPr lang="en-US" sz="2400" b="0" u="sng" dirty="0" smtClean="0">
                <a:latin typeface="Calibri"/>
                <a:cs typeface="Calibri"/>
              </a:rPr>
              <a:t> per inner loop iteration:</a:t>
            </a:r>
            <a:endParaRPr lang="en-US" sz="2400" b="0" u="sng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</a:t>
            </a:r>
            <a:r>
              <a:rPr lang="en-US" sz="2400" b="0" u="sng" dirty="0">
                <a:latin typeface="Calibri"/>
                <a:cs typeface="Calibri"/>
              </a:rPr>
              <a:t>A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B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C</a:t>
            </a:r>
            <a:endParaRPr lang="en-US" sz="2400" b="0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1.0	0.0	1.0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61" name="Rectangle 9"/>
          <p:cNvSpPr>
            <a:spLocks noGrp="1" noChangeArrowheads="1"/>
          </p:cNvSpPr>
          <p:nvPr>
            <p:ph type="title"/>
          </p:nvPr>
        </p:nvSpPr>
        <p:spPr>
          <a:xfrm>
            <a:off x="357018" y="304800"/>
            <a:ext cx="7592093" cy="762000"/>
          </a:xfrm>
        </p:spPr>
        <p:txBody>
          <a:bodyPr/>
          <a:lstStyle/>
          <a:p>
            <a:r>
              <a:rPr lang="en-US" dirty="0" smtClean="0"/>
              <a:t>Summary of Matrix Multiplication</a:t>
            </a:r>
            <a:endParaRPr lang="en-US" dirty="0"/>
          </a:p>
        </p:txBody>
      </p:sp>
      <p:sp>
        <p:nvSpPr>
          <p:cNvPr id="177156" name="Rectangle 4"/>
          <p:cNvSpPr>
            <a:spLocks noChangeArrowheads="1"/>
          </p:cNvSpPr>
          <p:nvPr/>
        </p:nvSpPr>
        <p:spPr bwMode="auto">
          <a:xfrm>
            <a:off x="5486400" y="1371600"/>
            <a:ext cx="2324353" cy="10130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  <a:tabLst>
                <a:tab pos="228600" algn="l"/>
              </a:tabLst>
            </a:pPr>
            <a:r>
              <a:rPr lang="en-US" sz="2000" dirty="0" err="1">
                <a:latin typeface="Calibri"/>
                <a:cs typeface="Calibri"/>
              </a:rPr>
              <a:t>ijk</a:t>
            </a:r>
            <a:r>
              <a:rPr lang="en-US" sz="2000" dirty="0">
                <a:latin typeface="Calibri"/>
                <a:cs typeface="Calibri"/>
              </a:rPr>
              <a:t> (&amp; </a:t>
            </a:r>
            <a:r>
              <a:rPr lang="en-US" sz="2000" dirty="0" err="1">
                <a:latin typeface="Calibri"/>
                <a:cs typeface="Calibri"/>
              </a:rPr>
              <a:t>jik</a:t>
            </a:r>
            <a:r>
              <a:rPr lang="en-US" sz="2000" dirty="0">
                <a:latin typeface="Calibri"/>
                <a:cs typeface="Calibri"/>
              </a:rPr>
              <a:t>): </a:t>
            </a:r>
          </a:p>
          <a:p>
            <a:pPr marL="114300" lvl="1" algn="l">
              <a:lnSpc>
                <a:spcPct val="100000"/>
              </a:lnSpc>
              <a:buFontTx/>
              <a:buChar char="•"/>
              <a:tabLst>
                <a:tab pos="228600" algn="l"/>
              </a:tabLst>
            </a:pPr>
            <a:r>
              <a:rPr lang="en-US" sz="2000" dirty="0">
                <a:latin typeface="Calibri"/>
                <a:cs typeface="Calibri"/>
              </a:rPr>
              <a:t> </a:t>
            </a:r>
            <a:r>
              <a:rPr lang="en-US" sz="2000" b="0" dirty="0">
                <a:latin typeface="Calibri"/>
                <a:cs typeface="Calibri"/>
              </a:rPr>
              <a:t>2 loads, 0 stores</a:t>
            </a:r>
          </a:p>
          <a:p>
            <a:pPr marL="114300" lvl="1" algn="l">
              <a:lnSpc>
                <a:spcPct val="100000"/>
              </a:lnSpc>
              <a:buFontTx/>
              <a:buChar char="•"/>
              <a:tabLst>
                <a:tab pos="228600" algn="l"/>
              </a:tabLst>
            </a:pPr>
            <a:r>
              <a:rPr lang="en-US" sz="2000" b="0" dirty="0">
                <a:latin typeface="Calibri"/>
                <a:cs typeface="Calibri"/>
              </a:rPr>
              <a:t> misses/</a:t>
            </a:r>
            <a:r>
              <a:rPr lang="en-US" sz="2000" b="0" dirty="0" err="1">
                <a:latin typeface="Calibri"/>
                <a:cs typeface="Calibri"/>
              </a:rPr>
              <a:t>iter</a:t>
            </a:r>
            <a:r>
              <a:rPr lang="en-US" sz="2000" b="0" dirty="0">
                <a:latin typeface="Calibri"/>
                <a:cs typeface="Calibri"/>
              </a:rPr>
              <a:t> = </a:t>
            </a:r>
            <a:r>
              <a:rPr lang="en-US" sz="2000" dirty="0">
                <a:latin typeface="Calibri"/>
                <a:cs typeface="Calibri"/>
              </a:rPr>
              <a:t>1.25</a:t>
            </a:r>
          </a:p>
        </p:txBody>
      </p:sp>
      <p:sp>
        <p:nvSpPr>
          <p:cNvPr id="177159" name="Rectangle 7"/>
          <p:cNvSpPr>
            <a:spLocks noChangeArrowheads="1"/>
          </p:cNvSpPr>
          <p:nvPr/>
        </p:nvSpPr>
        <p:spPr bwMode="auto">
          <a:xfrm>
            <a:off x="5486400" y="3313113"/>
            <a:ext cx="2196113" cy="10130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  <a:tabLst>
                <a:tab pos="228600" algn="l"/>
              </a:tabLst>
            </a:pPr>
            <a:r>
              <a:rPr lang="en-US" sz="2000">
                <a:latin typeface="Calibri"/>
                <a:cs typeface="Calibri"/>
              </a:rPr>
              <a:t>kij (&amp; ikj): </a:t>
            </a:r>
          </a:p>
          <a:p>
            <a:pPr marL="114300" lvl="1" algn="l">
              <a:lnSpc>
                <a:spcPct val="100000"/>
              </a:lnSpc>
              <a:buFontTx/>
              <a:buChar char="•"/>
              <a:tabLst>
                <a:tab pos="228600" algn="l"/>
              </a:tabLst>
            </a:pPr>
            <a:r>
              <a:rPr lang="en-US" sz="2000">
                <a:latin typeface="Calibri"/>
                <a:cs typeface="Calibri"/>
              </a:rPr>
              <a:t> </a:t>
            </a:r>
            <a:r>
              <a:rPr lang="en-US" sz="2000" b="0">
                <a:latin typeface="Calibri"/>
                <a:cs typeface="Calibri"/>
              </a:rPr>
              <a:t>2 loads, 1 store</a:t>
            </a:r>
          </a:p>
          <a:p>
            <a:pPr marL="114300" lvl="1" algn="l">
              <a:lnSpc>
                <a:spcPct val="100000"/>
              </a:lnSpc>
              <a:buFontTx/>
              <a:buChar char="•"/>
              <a:tabLst>
                <a:tab pos="228600" algn="l"/>
              </a:tabLst>
            </a:pPr>
            <a:r>
              <a:rPr lang="en-US" sz="2000" b="0">
                <a:latin typeface="Calibri"/>
                <a:cs typeface="Calibri"/>
              </a:rPr>
              <a:t> misses/iter = </a:t>
            </a:r>
            <a:r>
              <a:rPr lang="en-US" sz="2000">
                <a:latin typeface="Calibri"/>
                <a:cs typeface="Calibri"/>
              </a:rPr>
              <a:t>0.5</a:t>
            </a:r>
            <a:endParaRPr lang="en-US" sz="2000" b="0">
              <a:latin typeface="Calibri"/>
              <a:cs typeface="Calibri"/>
            </a:endParaRPr>
          </a:p>
        </p:txBody>
      </p:sp>
      <p:sp>
        <p:nvSpPr>
          <p:cNvPr id="177160" name="Rectangle 8"/>
          <p:cNvSpPr>
            <a:spLocks noChangeArrowheads="1"/>
          </p:cNvSpPr>
          <p:nvPr/>
        </p:nvSpPr>
        <p:spPr bwMode="auto">
          <a:xfrm>
            <a:off x="5486400" y="5184775"/>
            <a:ext cx="2221761" cy="10130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  <a:tabLst>
                <a:tab pos="228600" algn="l"/>
              </a:tabLst>
            </a:pPr>
            <a:r>
              <a:rPr lang="en-US" sz="2000">
                <a:latin typeface="Calibri"/>
                <a:cs typeface="Calibri"/>
              </a:rPr>
              <a:t>jki (&amp; kji): </a:t>
            </a:r>
          </a:p>
          <a:p>
            <a:pPr marL="114300" lvl="1" algn="l">
              <a:lnSpc>
                <a:spcPct val="100000"/>
              </a:lnSpc>
              <a:buFontTx/>
              <a:buChar char="•"/>
              <a:tabLst>
                <a:tab pos="228600" algn="l"/>
              </a:tabLst>
            </a:pPr>
            <a:r>
              <a:rPr lang="en-US" sz="2000">
                <a:latin typeface="Calibri"/>
                <a:cs typeface="Calibri"/>
              </a:rPr>
              <a:t> </a:t>
            </a:r>
            <a:r>
              <a:rPr lang="en-US" sz="2000" b="0">
                <a:latin typeface="Calibri"/>
                <a:cs typeface="Calibri"/>
              </a:rPr>
              <a:t>2 loads, 1 store</a:t>
            </a:r>
          </a:p>
          <a:p>
            <a:pPr marL="114300" lvl="1" algn="l">
              <a:lnSpc>
                <a:spcPct val="100000"/>
              </a:lnSpc>
              <a:buFontTx/>
              <a:buChar char="•"/>
              <a:tabLst>
                <a:tab pos="228600" algn="l"/>
              </a:tabLst>
            </a:pPr>
            <a:r>
              <a:rPr lang="en-US" sz="2000" b="0">
                <a:latin typeface="Calibri"/>
                <a:cs typeface="Calibri"/>
              </a:rPr>
              <a:t> misses/iter = </a:t>
            </a:r>
            <a:r>
              <a:rPr lang="en-US" sz="2000">
                <a:latin typeface="Calibri"/>
                <a:cs typeface="Calibri"/>
              </a:rPr>
              <a:t>2.0</a:t>
            </a:r>
            <a:endParaRPr lang="en-US" sz="2000" b="0">
              <a:latin typeface="Calibri"/>
              <a:cs typeface="Calibri"/>
            </a:endParaRPr>
          </a:p>
        </p:txBody>
      </p:sp>
      <p:sp>
        <p:nvSpPr>
          <p:cNvPr id="177155" name="Rectangle 3"/>
          <p:cNvSpPr>
            <a:spLocks noChangeArrowheads="1"/>
          </p:cNvSpPr>
          <p:nvPr/>
        </p:nvSpPr>
        <p:spPr bwMode="auto">
          <a:xfrm>
            <a:off x="1295400" y="1058863"/>
            <a:ext cx="3481388" cy="2082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 smtClean="0">
                <a:latin typeface="Courier New" charset="0"/>
              </a:rPr>
              <a:t>for </a:t>
            </a:r>
            <a:r>
              <a:rPr lang="en-US" sz="1400" dirty="0">
                <a:latin typeface="Courier New" charset="0"/>
              </a:rPr>
              <a:t>(</a:t>
            </a:r>
            <a:r>
              <a:rPr lang="en-US" sz="1400" dirty="0" err="1">
                <a:latin typeface="Courier New" charset="0"/>
              </a:rPr>
              <a:t>i</a:t>
            </a:r>
            <a:r>
              <a:rPr lang="en-US" sz="1400" dirty="0">
                <a:latin typeface="Courier New" charset="0"/>
              </a:rPr>
              <a:t>=0; </a:t>
            </a:r>
            <a:r>
              <a:rPr lang="en-US" sz="1400" dirty="0" err="1">
                <a:latin typeface="Courier New" charset="0"/>
              </a:rPr>
              <a:t>i</a:t>
            </a:r>
            <a:r>
              <a:rPr lang="en-US" sz="1400" dirty="0">
                <a:latin typeface="Courier New" charset="0"/>
              </a:rPr>
              <a:t>&lt;</a:t>
            </a:r>
            <a:r>
              <a:rPr lang="en-US" sz="1400" dirty="0" err="1">
                <a:latin typeface="Courier New" charset="0"/>
              </a:rPr>
              <a:t>n</a:t>
            </a:r>
            <a:r>
              <a:rPr lang="en-US" sz="1400" dirty="0">
                <a:latin typeface="Courier New" charset="0"/>
              </a:rPr>
              <a:t>; </a:t>
            </a:r>
            <a:r>
              <a:rPr lang="en-US" sz="1400" dirty="0" err="1">
                <a:latin typeface="Courier New" charset="0"/>
              </a:rPr>
              <a:t>i</a:t>
            </a:r>
            <a:r>
              <a:rPr lang="en-US" sz="1400" dirty="0">
                <a:latin typeface="Courier New" charset="0"/>
              </a:rPr>
              <a:t>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>
                <a:latin typeface="Courier New" charset="0"/>
              </a:rPr>
              <a:t>  for (</a:t>
            </a:r>
            <a:r>
              <a:rPr lang="en-US" sz="1400" dirty="0" err="1">
                <a:latin typeface="Courier New" charset="0"/>
              </a:rPr>
              <a:t>j</a:t>
            </a:r>
            <a:r>
              <a:rPr lang="en-US" sz="1400" dirty="0">
                <a:latin typeface="Courier New" charset="0"/>
              </a:rPr>
              <a:t>=0; </a:t>
            </a:r>
            <a:r>
              <a:rPr lang="en-US" sz="1400" dirty="0" err="1">
                <a:latin typeface="Courier New" charset="0"/>
              </a:rPr>
              <a:t>j</a:t>
            </a:r>
            <a:r>
              <a:rPr lang="en-US" sz="1400" dirty="0">
                <a:latin typeface="Courier New" charset="0"/>
              </a:rPr>
              <a:t>&lt;</a:t>
            </a:r>
            <a:r>
              <a:rPr lang="en-US" sz="1400" dirty="0" err="1">
                <a:latin typeface="Courier New" charset="0"/>
              </a:rPr>
              <a:t>n</a:t>
            </a:r>
            <a:r>
              <a:rPr lang="en-US" sz="1400" dirty="0">
                <a:latin typeface="Courier New" charset="0"/>
              </a:rPr>
              <a:t>; </a:t>
            </a:r>
            <a:r>
              <a:rPr lang="en-US" sz="1400" dirty="0" err="1">
                <a:latin typeface="Courier New" charset="0"/>
              </a:rPr>
              <a:t>j</a:t>
            </a:r>
            <a:r>
              <a:rPr lang="en-US" sz="1400" dirty="0">
                <a:latin typeface="Courier New" charset="0"/>
              </a:rPr>
              <a:t>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>
                <a:latin typeface="Courier New" charset="0"/>
              </a:rPr>
              <a:t>   sum = 0.0;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>
                <a:latin typeface="Courier New" charset="0"/>
              </a:rPr>
              <a:t>   for (</a:t>
            </a:r>
            <a:r>
              <a:rPr lang="en-US" sz="1400" dirty="0" err="1">
                <a:latin typeface="Courier New" charset="0"/>
              </a:rPr>
              <a:t>k</a:t>
            </a:r>
            <a:r>
              <a:rPr lang="en-US" sz="1400" dirty="0">
                <a:latin typeface="Courier New" charset="0"/>
              </a:rPr>
              <a:t>=0; </a:t>
            </a:r>
            <a:r>
              <a:rPr lang="en-US" sz="1400" dirty="0" err="1">
                <a:latin typeface="Courier New" charset="0"/>
              </a:rPr>
              <a:t>k</a:t>
            </a:r>
            <a:r>
              <a:rPr lang="en-US" sz="1400" dirty="0">
                <a:latin typeface="Courier New" charset="0"/>
              </a:rPr>
              <a:t>&lt;</a:t>
            </a:r>
            <a:r>
              <a:rPr lang="en-US" sz="1400" dirty="0" err="1">
                <a:latin typeface="Courier New" charset="0"/>
              </a:rPr>
              <a:t>n</a:t>
            </a:r>
            <a:r>
              <a:rPr lang="en-US" sz="1400" dirty="0">
                <a:latin typeface="Courier New" charset="0"/>
              </a:rPr>
              <a:t>; </a:t>
            </a:r>
            <a:r>
              <a:rPr lang="en-US" sz="1400" dirty="0" err="1">
                <a:latin typeface="Courier New" charset="0"/>
              </a:rPr>
              <a:t>k</a:t>
            </a:r>
            <a:r>
              <a:rPr lang="en-US" sz="1400" dirty="0">
                <a:latin typeface="Courier New" charset="0"/>
              </a:rPr>
              <a:t>++) 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>
                <a:latin typeface="Courier New" charset="0"/>
              </a:rPr>
              <a:t>     sum += </a:t>
            </a:r>
            <a:r>
              <a:rPr lang="en-US" sz="1400" dirty="0" err="1">
                <a:latin typeface="Courier New" charset="0"/>
              </a:rPr>
              <a:t>a[i][k</a:t>
            </a:r>
            <a:r>
              <a:rPr lang="en-US" sz="1400" dirty="0">
                <a:latin typeface="Courier New" charset="0"/>
              </a:rPr>
              <a:t>] * </a:t>
            </a:r>
            <a:r>
              <a:rPr lang="en-US" sz="1400" dirty="0" err="1">
                <a:latin typeface="Courier New" charset="0"/>
              </a:rPr>
              <a:t>b[k][j</a:t>
            </a:r>
            <a:r>
              <a:rPr lang="en-US" sz="1400" dirty="0">
                <a:latin typeface="Courier New" charset="0"/>
              </a:rPr>
              <a:t>];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>
                <a:latin typeface="Courier New" charset="0"/>
              </a:rPr>
              <a:t>   </a:t>
            </a:r>
            <a:r>
              <a:rPr lang="en-US" sz="1400" dirty="0" err="1">
                <a:latin typeface="Courier New" charset="0"/>
              </a:rPr>
              <a:t>c[i][j</a:t>
            </a:r>
            <a:r>
              <a:rPr lang="en-US" sz="1400" dirty="0">
                <a:latin typeface="Courier New" charset="0"/>
              </a:rPr>
              <a:t>] = sum;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>
                <a:latin typeface="Courier New" charset="0"/>
              </a:rPr>
              <a:t> }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>
                <a:latin typeface="Courier New" charset="0"/>
              </a:rPr>
              <a:t>} </a:t>
            </a:r>
          </a:p>
        </p:txBody>
      </p:sp>
      <p:sp>
        <p:nvSpPr>
          <p:cNvPr id="177157" name="Rectangle 5"/>
          <p:cNvSpPr>
            <a:spLocks noChangeArrowheads="1"/>
          </p:cNvSpPr>
          <p:nvPr/>
        </p:nvSpPr>
        <p:spPr bwMode="auto">
          <a:xfrm>
            <a:off x="1295400" y="3221038"/>
            <a:ext cx="3481388" cy="17843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for (k=0; k&lt;n; k++)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for (i=0; i&lt;n; i++)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 r = a[i][k];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 for (j=0; j&lt;n; j++)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  c[i][j] += r * b[k][j];   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}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}</a:t>
            </a:r>
          </a:p>
        </p:txBody>
      </p:sp>
      <p:sp>
        <p:nvSpPr>
          <p:cNvPr id="177158" name="Rectangle 6"/>
          <p:cNvSpPr>
            <a:spLocks noChangeArrowheads="1"/>
          </p:cNvSpPr>
          <p:nvPr/>
        </p:nvSpPr>
        <p:spPr bwMode="auto">
          <a:xfrm>
            <a:off x="1295400" y="5073650"/>
            <a:ext cx="3481388" cy="17843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for (j=0; j&lt;n; j++)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for (k=0; k&lt;n; k++)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  r = b[k][j];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  for (i=0; i&lt;n; i++)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   c[i][j] += a[i][k] * r;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}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8716962" cy="782638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mtClean="0"/>
              <a:t>An Example Memory Hierarchy</a:t>
            </a:r>
          </a:p>
        </p:txBody>
      </p:sp>
      <p:sp>
        <p:nvSpPr>
          <p:cNvPr id="35843" name="AutoShape 2"/>
          <p:cNvSpPr>
            <a:spLocks noChangeArrowheads="1"/>
          </p:cNvSpPr>
          <p:nvPr/>
        </p:nvSpPr>
        <p:spPr bwMode="auto">
          <a:xfrm>
            <a:off x="1147763" y="1009650"/>
            <a:ext cx="6242050" cy="5391150"/>
          </a:xfrm>
          <a:prstGeom prst="triangle">
            <a:avLst>
              <a:gd name="adj" fmla="val 50000"/>
            </a:avLst>
          </a:prstGeo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49000">
                <a:schemeClr val="accent2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5400000" scaled="0"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4" name="Text Box 3"/>
          <p:cNvSpPr txBox="1">
            <a:spLocks noChangeArrowheads="1"/>
          </p:cNvSpPr>
          <p:nvPr/>
        </p:nvSpPr>
        <p:spPr bwMode="auto">
          <a:xfrm>
            <a:off x="3790061" y="1568034"/>
            <a:ext cx="948995" cy="33663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R</a:t>
            </a:r>
            <a:r>
              <a:rPr lang="en-GB" sz="1600" b="1" dirty="0" smtClean="0">
                <a:latin typeface="Calibri" pitchFamily="34" charset="0"/>
              </a:rPr>
              <a:t>egisters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35845" name="Text Box 4"/>
          <p:cNvSpPr txBox="1">
            <a:spLocks noChangeArrowheads="1"/>
          </p:cNvSpPr>
          <p:nvPr/>
        </p:nvSpPr>
        <p:spPr bwMode="auto">
          <a:xfrm>
            <a:off x="3812500" y="2044099"/>
            <a:ext cx="904111" cy="57792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</a:rPr>
              <a:t>L1 cache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</a:rPr>
              <a:t> </a:t>
            </a:r>
            <a:r>
              <a:rPr lang="en-GB" sz="1600" b="1" dirty="0">
                <a:latin typeface="Calibri" pitchFamily="34" charset="0"/>
              </a:rPr>
              <a:t>(SRAM)</a:t>
            </a:r>
          </a:p>
        </p:txBody>
      </p:sp>
      <p:sp>
        <p:nvSpPr>
          <p:cNvPr id="35846" name="Text Box 5"/>
          <p:cNvSpPr txBox="1">
            <a:spLocks noChangeArrowheads="1"/>
          </p:cNvSpPr>
          <p:nvPr/>
        </p:nvSpPr>
        <p:spPr bwMode="auto">
          <a:xfrm>
            <a:off x="3576913" y="3753440"/>
            <a:ext cx="1375290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</a:rPr>
              <a:t>Main </a:t>
            </a:r>
            <a:r>
              <a:rPr lang="en-GB" sz="1600" b="1" dirty="0">
                <a:latin typeface="Calibri" pitchFamily="34" charset="0"/>
              </a:rPr>
              <a:t>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(DRAM)</a:t>
            </a:r>
          </a:p>
        </p:txBody>
      </p:sp>
      <p:sp>
        <p:nvSpPr>
          <p:cNvPr id="35847" name="Text Box 6"/>
          <p:cNvSpPr txBox="1">
            <a:spLocks noChangeArrowheads="1"/>
          </p:cNvSpPr>
          <p:nvPr/>
        </p:nvSpPr>
        <p:spPr bwMode="auto">
          <a:xfrm>
            <a:off x="3160581" y="4604095"/>
            <a:ext cx="2207954" cy="57792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L</a:t>
            </a:r>
            <a:r>
              <a:rPr lang="en-GB" sz="1600" b="1" dirty="0" smtClean="0">
                <a:latin typeface="Calibri" pitchFamily="34" charset="0"/>
              </a:rPr>
              <a:t>ocal </a:t>
            </a:r>
            <a:r>
              <a:rPr lang="en-GB" sz="1600" b="1" dirty="0">
                <a:latin typeface="Calibri" pitchFamily="34" charset="0"/>
              </a:rPr>
              <a:t>secondary storage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(local disks)</a:t>
            </a:r>
          </a:p>
        </p:txBody>
      </p:sp>
      <p:sp>
        <p:nvSpPr>
          <p:cNvPr id="35848" name="Line 7"/>
          <p:cNvSpPr>
            <a:spLocks noChangeShapeType="1"/>
          </p:cNvSpPr>
          <p:nvPr/>
        </p:nvSpPr>
        <p:spPr bwMode="auto">
          <a:xfrm>
            <a:off x="3736976" y="1931988"/>
            <a:ext cx="1063625" cy="1587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50" name="Line 9"/>
          <p:cNvSpPr>
            <a:spLocks noChangeShapeType="1"/>
          </p:cNvSpPr>
          <p:nvPr/>
        </p:nvSpPr>
        <p:spPr bwMode="auto">
          <a:xfrm>
            <a:off x="2992438" y="3634582"/>
            <a:ext cx="2552700" cy="1587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51" name="Line 10"/>
          <p:cNvSpPr>
            <a:spLocks noChangeShapeType="1"/>
          </p:cNvSpPr>
          <p:nvPr/>
        </p:nvSpPr>
        <p:spPr bwMode="auto">
          <a:xfrm>
            <a:off x="441325" y="3943350"/>
            <a:ext cx="1588" cy="2344738"/>
          </a:xfrm>
          <a:prstGeom prst="line">
            <a:avLst/>
          </a:prstGeom>
          <a:noFill/>
          <a:ln w="38160">
            <a:solidFill>
              <a:srgbClr val="000066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852" name="Text Box 11"/>
          <p:cNvSpPr txBox="1">
            <a:spLocks noChangeArrowheads="1"/>
          </p:cNvSpPr>
          <p:nvPr/>
        </p:nvSpPr>
        <p:spPr bwMode="auto">
          <a:xfrm>
            <a:off x="455667" y="3829317"/>
            <a:ext cx="915933" cy="1059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Larger, 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slower,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cheaper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</a:rPr>
              <a:t>per byte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35854" name="Text Box 13"/>
          <p:cNvSpPr txBox="1">
            <a:spLocks noChangeArrowheads="1"/>
          </p:cNvSpPr>
          <p:nvPr/>
        </p:nvSpPr>
        <p:spPr bwMode="auto">
          <a:xfrm>
            <a:off x="2267837" y="5562600"/>
            <a:ext cx="3993442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R</a:t>
            </a:r>
            <a:r>
              <a:rPr lang="en-GB" sz="1600" b="1" dirty="0" smtClean="0">
                <a:latin typeface="Calibri" pitchFamily="34" charset="0"/>
              </a:rPr>
              <a:t>emote </a:t>
            </a:r>
            <a:r>
              <a:rPr lang="en-GB" sz="1600" b="1" dirty="0">
                <a:latin typeface="Calibri" pitchFamily="34" charset="0"/>
              </a:rPr>
              <a:t>secondary storage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(tapes, distributed file systems, Web servers)</a:t>
            </a:r>
          </a:p>
        </p:txBody>
      </p:sp>
      <p:sp>
        <p:nvSpPr>
          <p:cNvPr id="35878" name="Text Box 16"/>
          <p:cNvSpPr txBox="1">
            <a:spLocks noChangeArrowheads="1"/>
          </p:cNvSpPr>
          <p:nvPr/>
        </p:nvSpPr>
        <p:spPr bwMode="auto">
          <a:xfrm>
            <a:off x="6858000" y="4648200"/>
            <a:ext cx="2062162" cy="72863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C00000"/>
                </a:solidFill>
                <a:latin typeface="Calibri" pitchFamily="34" charset="0"/>
              </a:rPr>
              <a:t>Local disks hold files retrieved from disks on remote network servers</a:t>
            </a:r>
          </a:p>
        </p:txBody>
      </p:sp>
      <p:sp>
        <p:nvSpPr>
          <p:cNvPr id="35876" name="Text Box 19"/>
          <p:cNvSpPr txBox="1">
            <a:spLocks noChangeArrowheads="1"/>
          </p:cNvSpPr>
          <p:nvPr/>
        </p:nvSpPr>
        <p:spPr bwMode="auto">
          <a:xfrm>
            <a:off x="6376987" y="3962400"/>
            <a:ext cx="2744787" cy="51750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C00000"/>
                </a:solidFill>
                <a:latin typeface="Calibri" pitchFamily="34" charset="0"/>
              </a:rPr>
              <a:t>Main memory holds disk </a:t>
            </a:r>
            <a:r>
              <a:rPr lang="en-GB" sz="1400" b="1" dirty="0" smtClean="0">
                <a:solidFill>
                  <a:srgbClr val="C00000"/>
                </a:solidFill>
                <a:latin typeface="Calibri" pitchFamily="34" charset="0"/>
              </a:rPr>
              <a:t>blocks </a:t>
            </a:r>
            <a:r>
              <a:rPr lang="en-GB" sz="1400" b="1" dirty="0">
                <a:solidFill>
                  <a:srgbClr val="C00000"/>
                </a:solidFill>
                <a:latin typeface="Calibri" pitchFamily="34" charset="0"/>
              </a:rPr>
              <a:t>retrieved from </a:t>
            </a:r>
            <a:r>
              <a:rPr lang="en-GB" sz="1400" b="1" dirty="0" smtClean="0">
                <a:solidFill>
                  <a:srgbClr val="C00000"/>
                </a:solidFill>
                <a:latin typeface="Calibri" pitchFamily="34" charset="0"/>
              </a:rPr>
              <a:t>local disks</a:t>
            </a:r>
            <a:endParaRPr lang="en-GB" sz="14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5857" name="Line 20"/>
          <p:cNvSpPr>
            <a:spLocks noChangeShapeType="1"/>
          </p:cNvSpPr>
          <p:nvPr/>
        </p:nvSpPr>
        <p:spPr bwMode="auto">
          <a:xfrm>
            <a:off x="1760182" y="5337175"/>
            <a:ext cx="5029200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58" name="Text Box 21"/>
          <p:cNvSpPr txBox="1">
            <a:spLocks noChangeArrowheads="1"/>
          </p:cNvSpPr>
          <p:nvPr/>
        </p:nvSpPr>
        <p:spPr bwMode="auto">
          <a:xfrm>
            <a:off x="3806090" y="2895177"/>
            <a:ext cx="916935" cy="57792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</a:rPr>
              <a:t>L2 cache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</a:rPr>
              <a:t>(</a:t>
            </a:r>
            <a:r>
              <a:rPr lang="en-GB" sz="1600" b="1" dirty="0">
                <a:latin typeface="Calibri" pitchFamily="34" charset="0"/>
              </a:rPr>
              <a:t>SRAM)</a:t>
            </a:r>
          </a:p>
        </p:txBody>
      </p:sp>
      <p:sp>
        <p:nvSpPr>
          <p:cNvPr id="35873" name="Text Box 23"/>
          <p:cNvSpPr txBox="1">
            <a:spLocks noChangeArrowheads="1"/>
          </p:cNvSpPr>
          <p:nvPr/>
        </p:nvSpPr>
        <p:spPr bwMode="auto">
          <a:xfrm>
            <a:off x="5334000" y="2256245"/>
            <a:ext cx="2838450" cy="51750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C00000"/>
                </a:solidFill>
                <a:latin typeface="Calibri" pitchFamily="34" charset="0"/>
              </a:rPr>
              <a:t>L1 cache holds cache lines retrieved from </a:t>
            </a:r>
            <a:r>
              <a:rPr lang="en-GB" sz="1400" b="1" dirty="0" smtClean="0">
                <a:solidFill>
                  <a:srgbClr val="C00000"/>
                </a:solidFill>
                <a:latin typeface="Calibri" pitchFamily="34" charset="0"/>
              </a:rPr>
              <a:t>L2 </a:t>
            </a:r>
            <a:r>
              <a:rPr lang="en-GB" sz="1400" b="1" dirty="0">
                <a:solidFill>
                  <a:srgbClr val="C00000"/>
                </a:solidFill>
                <a:latin typeface="Calibri" pitchFamily="34" charset="0"/>
              </a:rPr>
              <a:t>cache</a:t>
            </a:r>
          </a:p>
        </p:txBody>
      </p:sp>
      <p:sp>
        <p:nvSpPr>
          <p:cNvPr id="35860" name="Text Box 25"/>
          <p:cNvSpPr txBox="1">
            <a:spLocks noChangeArrowheads="1"/>
          </p:cNvSpPr>
          <p:nvPr/>
        </p:nvSpPr>
        <p:spPr bwMode="auto">
          <a:xfrm>
            <a:off x="4876800" y="1447800"/>
            <a:ext cx="2919412" cy="517502"/>
          </a:xfrm>
          <a:prstGeom prst="rect">
            <a:avLst/>
          </a:prstGeom>
          <a:noFill/>
          <a:ln w="9525">
            <a:solidFill>
              <a:srgbClr val="DF9F98"/>
            </a:solidFill>
            <a:round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C00000"/>
                </a:solidFill>
                <a:latin typeface="Calibri" pitchFamily="34" charset="0"/>
              </a:rPr>
              <a:t>CPU registers hold words retrieved </a:t>
            </a:r>
            <a:r>
              <a:rPr lang="en-GB" sz="1400" b="1" dirty="0" smtClean="0">
                <a:solidFill>
                  <a:srgbClr val="C00000"/>
                </a:solidFill>
                <a:latin typeface="Calibri" pitchFamily="34" charset="0"/>
              </a:rPr>
              <a:t>from </a:t>
            </a:r>
            <a:r>
              <a:rPr lang="en-GB" sz="1400" b="1" dirty="0">
                <a:solidFill>
                  <a:srgbClr val="C00000"/>
                </a:solidFill>
                <a:latin typeface="Calibri" pitchFamily="34" charset="0"/>
              </a:rPr>
              <a:t>L1 cache</a:t>
            </a:r>
          </a:p>
        </p:txBody>
      </p:sp>
      <p:sp>
        <p:nvSpPr>
          <p:cNvPr id="35871" name="Text Box 28"/>
          <p:cNvSpPr txBox="1">
            <a:spLocks noChangeArrowheads="1"/>
          </p:cNvSpPr>
          <p:nvPr/>
        </p:nvSpPr>
        <p:spPr bwMode="auto">
          <a:xfrm>
            <a:off x="5867400" y="3124200"/>
            <a:ext cx="2628900" cy="51750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C00000"/>
                </a:solidFill>
                <a:latin typeface="Calibri" pitchFamily="34" charset="0"/>
              </a:rPr>
              <a:t>L2 cache holds cache lines retrieved from main memory</a:t>
            </a:r>
          </a:p>
        </p:txBody>
      </p:sp>
      <p:sp>
        <p:nvSpPr>
          <p:cNvPr id="35863" name="Text Box 30"/>
          <p:cNvSpPr txBox="1">
            <a:spLocks noChangeArrowheads="1"/>
          </p:cNvSpPr>
          <p:nvPr/>
        </p:nvSpPr>
        <p:spPr bwMode="auto">
          <a:xfrm>
            <a:off x="3530600" y="1331913"/>
            <a:ext cx="42862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0482"/>
                </a:solidFill>
                <a:latin typeface="Calibri" pitchFamily="34" charset="0"/>
              </a:rPr>
              <a:t>L0:</a:t>
            </a:r>
          </a:p>
        </p:txBody>
      </p:sp>
      <p:sp>
        <p:nvSpPr>
          <p:cNvPr id="35864" name="Text Box 31"/>
          <p:cNvSpPr txBox="1">
            <a:spLocks noChangeArrowheads="1"/>
          </p:cNvSpPr>
          <p:nvPr/>
        </p:nvSpPr>
        <p:spPr bwMode="auto">
          <a:xfrm>
            <a:off x="3152775" y="2041525"/>
            <a:ext cx="42862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0482"/>
                </a:solidFill>
                <a:latin typeface="Calibri" pitchFamily="34" charset="0"/>
              </a:rPr>
              <a:t>L1:</a:t>
            </a:r>
          </a:p>
        </p:txBody>
      </p:sp>
      <p:sp>
        <p:nvSpPr>
          <p:cNvPr id="35865" name="Text Box 32"/>
          <p:cNvSpPr txBox="1">
            <a:spLocks noChangeArrowheads="1"/>
          </p:cNvSpPr>
          <p:nvPr/>
        </p:nvSpPr>
        <p:spPr bwMode="auto">
          <a:xfrm>
            <a:off x="2714625" y="2738438"/>
            <a:ext cx="42862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0482"/>
                </a:solidFill>
                <a:latin typeface="Calibri" pitchFamily="34" charset="0"/>
              </a:rPr>
              <a:t>L2:</a:t>
            </a:r>
          </a:p>
        </p:txBody>
      </p:sp>
      <p:sp>
        <p:nvSpPr>
          <p:cNvPr id="35866" name="Text Box 33"/>
          <p:cNvSpPr txBox="1">
            <a:spLocks noChangeArrowheads="1"/>
          </p:cNvSpPr>
          <p:nvPr/>
        </p:nvSpPr>
        <p:spPr bwMode="auto">
          <a:xfrm>
            <a:off x="2241550" y="3541713"/>
            <a:ext cx="42862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0482"/>
                </a:solidFill>
                <a:latin typeface="Calibri" pitchFamily="34" charset="0"/>
              </a:rPr>
              <a:t>L3:</a:t>
            </a:r>
          </a:p>
        </p:txBody>
      </p:sp>
      <p:sp>
        <p:nvSpPr>
          <p:cNvPr id="35867" name="Text Box 34"/>
          <p:cNvSpPr txBox="1">
            <a:spLocks noChangeArrowheads="1"/>
          </p:cNvSpPr>
          <p:nvPr/>
        </p:nvSpPr>
        <p:spPr bwMode="auto">
          <a:xfrm>
            <a:off x="1639888" y="4606925"/>
            <a:ext cx="42862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0482"/>
                </a:solidFill>
                <a:latin typeface="Calibri" pitchFamily="34" charset="0"/>
              </a:rPr>
              <a:t>L4:</a:t>
            </a:r>
          </a:p>
        </p:txBody>
      </p:sp>
      <p:sp>
        <p:nvSpPr>
          <p:cNvPr id="35868" name="Text Box 35"/>
          <p:cNvSpPr txBox="1">
            <a:spLocks noChangeArrowheads="1"/>
          </p:cNvSpPr>
          <p:nvPr/>
        </p:nvSpPr>
        <p:spPr bwMode="auto">
          <a:xfrm>
            <a:off x="1000125" y="5703888"/>
            <a:ext cx="42862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0482"/>
                </a:solidFill>
                <a:latin typeface="Calibri" pitchFamily="34" charset="0"/>
              </a:rPr>
              <a:t>L5:</a:t>
            </a:r>
          </a:p>
        </p:txBody>
      </p:sp>
      <p:sp>
        <p:nvSpPr>
          <p:cNvPr id="35869" name="Text Box 36"/>
          <p:cNvSpPr txBox="1">
            <a:spLocks noChangeArrowheads="1"/>
          </p:cNvSpPr>
          <p:nvPr/>
        </p:nvSpPr>
        <p:spPr bwMode="auto">
          <a:xfrm>
            <a:off x="457200" y="2312467"/>
            <a:ext cx="894132" cy="1059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Smaller,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faster</a:t>
            </a:r>
            <a:r>
              <a:rPr lang="en-GB" sz="1600" b="1" dirty="0" smtClean="0">
                <a:latin typeface="Calibri" pitchFamily="34" charset="0"/>
              </a:rPr>
              <a:t>,</a:t>
            </a: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costlier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</a:rPr>
              <a:t>per byte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35870" name="Line 37"/>
          <p:cNvSpPr>
            <a:spLocks noChangeShapeType="1"/>
          </p:cNvSpPr>
          <p:nvPr/>
        </p:nvSpPr>
        <p:spPr bwMode="auto">
          <a:xfrm flipV="1">
            <a:off x="455613" y="1143000"/>
            <a:ext cx="1587" cy="2157413"/>
          </a:xfrm>
          <a:prstGeom prst="line">
            <a:avLst/>
          </a:prstGeom>
          <a:noFill/>
          <a:ln w="38160">
            <a:solidFill>
              <a:srgbClr val="000066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cxnSp>
        <p:nvCxnSpPr>
          <p:cNvPr id="40" name="Straight Connector 39"/>
          <p:cNvCxnSpPr/>
          <p:nvPr/>
        </p:nvCxnSpPr>
        <p:spPr bwMode="auto">
          <a:xfrm>
            <a:off x="2267306" y="4463813"/>
            <a:ext cx="4006851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/>
          <p:nvPr/>
        </p:nvCxnSpPr>
        <p:spPr bwMode="auto">
          <a:xfrm>
            <a:off x="2756078" y="3634582"/>
            <a:ext cx="3017520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/>
          <p:nvPr/>
        </p:nvCxnSpPr>
        <p:spPr bwMode="auto">
          <a:xfrm>
            <a:off x="3263722" y="2741612"/>
            <a:ext cx="2011680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557721628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Core i7 Matrix Multiply Performance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 noGrp="1"/>
          </p:cNvGraphicFramePr>
          <p:nvPr/>
        </p:nvGraphicFramePr>
        <p:xfrm>
          <a:off x="152400" y="1181100"/>
          <a:ext cx="8991600" cy="5676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562600" y="1524000"/>
            <a:ext cx="9268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  <a:latin typeface="Calibri" pitchFamily="34" charset="0"/>
              </a:rPr>
              <a:t>jki</a:t>
            </a:r>
            <a:r>
              <a:rPr lang="en-US" sz="2000" dirty="0" smtClean="0">
                <a:solidFill>
                  <a:srgbClr val="FF0000"/>
                </a:solidFill>
                <a:latin typeface="Calibri" pitchFamily="34" charset="0"/>
              </a:rPr>
              <a:t> / </a:t>
            </a:r>
            <a:r>
              <a:rPr lang="en-US" sz="2000" dirty="0" err="1" smtClean="0">
                <a:solidFill>
                  <a:srgbClr val="FF0000"/>
                </a:solidFill>
                <a:latin typeface="Calibri" pitchFamily="34" charset="0"/>
              </a:rPr>
              <a:t>kji</a:t>
            </a:r>
            <a:endParaRPr lang="en-US" sz="2000" dirty="0" smtClean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16520" y="4019550"/>
            <a:ext cx="9140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  <a:latin typeface="Calibri" pitchFamily="34" charset="0"/>
              </a:rPr>
              <a:t>ijk</a:t>
            </a:r>
            <a:r>
              <a:rPr lang="en-US" sz="2000" dirty="0" smtClean="0">
                <a:solidFill>
                  <a:srgbClr val="FF0000"/>
                </a:solidFill>
                <a:latin typeface="Calibri" pitchFamily="34" charset="0"/>
              </a:rPr>
              <a:t> / </a:t>
            </a:r>
            <a:r>
              <a:rPr lang="en-US" sz="2000" dirty="0" err="1" smtClean="0">
                <a:solidFill>
                  <a:srgbClr val="FF0000"/>
                </a:solidFill>
                <a:latin typeface="Calibri" pitchFamily="34" charset="0"/>
              </a:rPr>
              <a:t>jik</a:t>
            </a:r>
            <a:endParaRPr lang="en-US" sz="2000" dirty="0" smtClean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28628" y="5410200"/>
            <a:ext cx="9140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  <a:latin typeface="Calibri" pitchFamily="34" charset="0"/>
              </a:rPr>
              <a:t>kij</a:t>
            </a:r>
            <a:r>
              <a:rPr lang="en-US" sz="2000" dirty="0" smtClean="0">
                <a:solidFill>
                  <a:srgbClr val="FF0000"/>
                </a:solidFill>
                <a:latin typeface="Calibri" pitchFamily="34" charset="0"/>
              </a:rPr>
              <a:t> / </a:t>
            </a:r>
            <a:r>
              <a:rPr lang="en-US" sz="2000" dirty="0" err="1" smtClean="0">
                <a:solidFill>
                  <a:srgbClr val="FF0000"/>
                </a:solidFill>
                <a:latin typeface="Calibri" pitchFamily="34" charset="0"/>
              </a:rPr>
              <a:t>ikj</a:t>
            </a:r>
            <a:endParaRPr lang="en-US" sz="2000" dirty="0" smtClean="0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Cache organization and operation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Performance impact of caches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The memory mountain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Rearranging loops to improve spatial locality</a:t>
            </a:r>
          </a:p>
          <a:p>
            <a:pPr lvl="1"/>
            <a:r>
              <a:rPr lang="en-US" dirty="0" smtClean="0"/>
              <a:t>Using blocking to improve temporal locality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Matrix Multiplication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 bwMode="auto">
          <a:xfrm>
            <a:off x="2284665" y="42672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a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3884865" y="42672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b</a:t>
            </a: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2284665" y="5122863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Straight Connector 5"/>
          <p:cNvCxnSpPr/>
          <p:nvPr/>
        </p:nvCxnSpPr>
        <p:spPr bwMode="auto">
          <a:xfrm rot="5400000">
            <a:off x="3998371" y="4837906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2087560" y="4937773"/>
            <a:ext cx="240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alibri" pitchFamily="34" charset="0"/>
              </a:rPr>
              <a:t>i</a:t>
            </a:r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70399" y="3936999"/>
            <a:ext cx="243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j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69997" y="46814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499532" y="42672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c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65782" y="45720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1185332" y="5105400"/>
            <a:ext cx="76200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499532" y="1413396"/>
            <a:ext cx="5738862" cy="2244204"/>
          </a:xfrm>
          <a:prstGeom prst="rect">
            <a:avLst/>
          </a:prstGeom>
          <a:solidFill>
            <a:srgbClr val="F6F5BD"/>
          </a:solidFill>
          <a:ln w="1270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c = (double *) </a:t>
            </a:r>
            <a:r>
              <a:rPr lang="en-US" sz="1400" dirty="0" err="1" smtClean="0">
                <a:latin typeface="Courier New" pitchFamily="49" charset="0"/>
              </a:rPr>
              <a:t>calloc</a:t>
            </a:r>
            <a:r>
              <a:rPr lang="en-US" sz="1400" dirty="0" smtClean="0">
                <a:latin typeface="Courier New" pitchFamily="49" charset="0"/>
              </a:rPr>
              <a:t>(</a:t>
            </a:r>
            <a:r>
              <a:rPr lang="en-US" sz="1400" dirty="0" err="1" smtClean="0">
                <a:latin typeface="Courier New" pitchFamily="49" charset="0"/>
              </a:rPr>
              <a:t>sizeof</a:t>
            </a:r>
            <a:r>
              <a:rPr lang="en-US" sz="1400" dirty="0" smtClean="0">
                <a:latin typeface="Courier New" pitchFamily="49" charset="0"/>
              </a:rPr>
              <a:t>(double), n*n);</a:t>
            </a:r>
          </a:p>
          <a:p>
            <a:pPr algn="l">
              <a:lnSpc>
                <a:spcPct val="100000"/>
              </a:lnSpc>
            </a:pPr>
            <a:endParaRPr lang="en-US" sz="14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solidFill>
                  <a:srgbClr val="990000"/>
                </a:solidFill>
                <a:latin typeface="Courier New" pitchFamily="49" charset="0"/>
              </a:rPr>
              <a:t>/* Multiply n x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</a:rPr>
              <a:t>n </a:t>
            </a:r>
            <a:r>
              <a:rPr lang="en-US" sz="1400" dirty="0" smtClean="0">
                <a:solidFill>
                  <a:srgbClr val="990000"/>
                </a:solidFill>
                <a:latin typeface="Courier New" pitchFamily="49" charset="0"/>
              </a:rPr>
              <a:t>matrices a and b 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</a:rPr>
              <a:t>*/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void </a:t>
            </a:r>
            <a:r>
              <a:rPr lang="en-US" sz="1400" dirty="0" err="1" smtClean="0">
                <a:latin typeface="Courier New" pitchFamily="49" charset="0"/>
              </a:rPr>
              <a:t>mmm</a:t>
            </a:r>
            <a:r>
              <a:rPr lang="en-US" sz="1400" dirty="0" smtClean="0">
                <a:latin typeface="Courier New" pitchFamily="49" charset="0"/>
              </a:rPr>
              <a:t>(double </a:t>
            </a:r>
            <a:r>
              <a:rPr lang="en-US" sz="1400" dirty="0">
                <a:latin typeface="Courier New" pitchFamily="49" charset="0"/>
              </a:rPr>
              <a:t>*a, double *b, </a:t>
            </a:r>
            <a:r>
              <a:rPr lang="en-US" sz="1400" dirty="0" smtClean="0">
                <a:latin typeface="Courier New" pitchFamily="49" charset="0"/>
              </a:rPr>
              <a:t>double *c, </a:t>
            </a:r>
            <a:r>
              <a:rPr lang="en-US" sz="1400" dirty="0" err="1" smtClean="0">
                <a:latin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</a:rPr>
              <a:t> n</a:t>
            </a:r>
            <a:r>
              <a:rPr lang="en-US" sz="1400" dirty="0">
                <a:latin typeface="Courier New" pitchFamily="49" charset="0"/>
              </a:rPr>
              <a:t>) {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, </a:t>
            </a:r>
            <a:r>
              <a:rPr lang="en-US" sz="1400" dirty="0" smtClean="0">
                <a:latin typeface="Courier New" pitchFamily="49" charset="0"/>
              </a:rPr>
              <a:t>j, k;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= 0;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&lt; n;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++)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for (j = 0; j &lt; n; j</a:t>
            </a:r>
            <a:r>
              <a:rPr lang="en-US" sz="1400" dirty="0" smtClean="0">
                <a:latin typeface="Courier New" pitchFamily="49" charset="0"/>
              </a:rPr>
              <a:t>++)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             for (k = 0; k &lt; n; k++)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    </a:t>
            </a:r>
            <a:r>
              <a:rPr lang="en-US" sz="1400" dirty="0" smtClean="0">
                <a:latin typeface="Courier New" pitchFamily="49" charset="0"/>
              </a:rPr>
              <a:t>     c</a:t>
            </a:r>
            <a:r>
              <a:rPr lang="en-US" sz="1400" dirty="0" smtClean="0">
                <a:latin typeface="Courier New" pitchFamily="49" charset="0"/>
              </a:rPr>
              <a:t>[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*</a:t>
            </a:r>
            <a:r>
              <a:rPr lang="en-US" sz="1400" dirty="0" err="1" smtClean="0">
                <a:latin typeface="Courier New" pitchFamily="49" charset="0"/>
              </a:rPr>
              <a:t>n+j</a:t>
            </a:r>
            <a:r>
              <a:rPr lang="en-US" sz="1400" dirty="0" smtClean="0">
                <a:latin typeface="Courier New" pitchFamily="49" charset="0"/>
              </a:rPr>
              <a:t>] </a:t>
            </a:r>
            <a:r>
              <a:rPr lang="en-US" sz="1400" dirty="0">
                <a:latin typeface="Courier New" pitchFamily="49" charset="0"/>
              </a:rPr>
              <a:t>+= a[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*n + </a:t>
            </a:r>
            <a:r>
              <a:rPr lang="en-US" sz="1400" dirty="0" smtClean="0">
                <a:latin typeface="Courier New" pitchFamily="49" charset="0"/>
              </a:rPr>
              <a:t>k]*b[k*n + j];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396875" y="5562599"/>
            <a:ext cx="7896225" cy="77152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Miss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09675"/>
            <a:ext cx="7896225" cy="3057525"/>
          </a:xfrm>
        </p:spPr>
        <p:txBody>
          <a:bodyPr/>
          <a:lstStyle/>
          <a:p>
            <a:r>
              <a:rPr lang="en-US" dirty="0" smtClean="0"/>
              <a:t>Assume: </a:t>
            </a:r>
          </a:p>
          <a:p>
            <a:pPr lvl="1"/>
            <a:r>
              <a:rPr lang="en-US" dirty="0" smtClean="0"/>
              <a:t>Matrix elements are doubles</a:t>
            </a:r>
          </a:p>
          <a:p>
            <a:pPr lvl="1"/>
            <a:r>
              <a:rPr lang="en-US" dirty="0" smtClean="0"/>
              <a:t>Cache block = 8 doubles</a:t>
            </a:r>
          </a:p>
          <a:p>
            <a:pPr lvl="1"/>
            <a:r>
              <a:rPr lang="en-US" dirty="0" smtClean="0"/>
              <a:t>Cache size C &lt;&lt; n (much smaller than n)</a:t>
            </a:r>
          </a:p>
          <a:p>
            <a:endParaRPr lang="en-US" dirty="0" smtClean="0"/>
          </a:p>
          <a:p>
            <a:r>
              <a:rPr lang="en-US" dirty="0" smtClean="0"/>
              <a:t>First iteration:</a:t>
            </a:r>
          </a:p>
          <a:p>
            <a:pPr lvl="1"/>
            <a:r>
              <a:rPr lang="en-US" dirty="0" smtClean="0"/>
              <a:t>n/8 + n = 9n/8 misses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Afterwards </a:t>
            </a:r>
            <a:r>
              <a:rPr lang="en-US" dirty="0" smtClean="0">
                <a:solidFill>
                  <a:srgbClr val="C00000"/>
                </a:solidFill>
              </a:rPr>
              <a:t>in cache: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(schematic)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5710367" y="3657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7310567" y="3657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5710367" y="3657601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 rot="5400000">
            <a:off x="6741196" y="4228306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6895699" y="40718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3925234" y="3657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191484" y="39624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3925234" y="3657601"/>
            <a:ext cx="76200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4" name="AutoShape 16"/>
          <p:cNvSpPr>
            <a:spLocks/>
          </p:cNvSpPr>
          <p:nvPr/>
        </p:nvSpPr>
        <p:spPr bwMode="auto">
          <a:xfrm rot="5400000" flipV="1">
            <a:off x="7755466" y="2819400"/>
            <a:ext cx="228600" cy="11430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721601" y="2907268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5715000" y="5257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315200" y="5257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5715000" y="5257801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 rot="5400000">
            <a:off x="6745829" y="5828506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6900332" y="56720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3929867" y="5257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196117" y="55626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3929867" y="5257801"/>
            <a:ext cx="76200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cxnSp>
        <p:nvCxnSpPr>
          <p:cNvPr id="24" name="Straight Connector 23"/>
          <p:cNvCxnSpPr/>
          <p:nvPr/>
        </p:nvCxnSpPr>
        <p:spPr bwMode="auto">
          <a:xfrm>
            <a:off x="6477000" y="5257800"/>
            <a:ext cx="381000" cy="529"/>
          </a:xfrm>
          <a:prstGeom prst="line">
            <a:avLst/>
          </a:prstGeom>
          <a:noFill/>
          <a:ln w="571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Rectangle 25"/>
          <p:cNvSpPr/>
          <p:nvPr/>
        </p:nvSpPr>
        <p:spPr bwMode="auto">
          <a:xfrm>
            <a:off x="7298266" y="6155842"/>
            <a:ext cx="245534" cy="253425"/>
          </a:xfrm>
          <a:prstGeom prst="rect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095064" y="6400800"/>
            <a:ext cx="6799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C00000"/>
                </a:solidFill>
                <a:latin typeface="Calibri" pitchFamily="34" charset="0"/>
              </a:rPr>
              <a:t>8 wide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20" grpId="0"/>
      <p:bldP spid="21" grpId="0" animBg="1"/>
      <p:bldP spid="22" grpId="0"/>
      <p:bldP spid="23" grpId="0" animBg="1"/>
      <p:bldP spid="26" grpId="0" animBg="1"/>
      <p:bldP spid="27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Miss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09675"/>
            <a:ext cx="7896225" cy="3057525"/>
          </a:xfrm>
        </p:spPr>
        <p:txBody>
          <a:bodyPr/>
          <a:lstStyle/>
          <a:p>
            <a:r>
              <a:rPr lang="en-US" dirty="0" smtClean="0"/>
              <a:t>Assume: </a:t>
            </a:r>
          </a:p>
          <a:p>
            <a:pPr lvl="1"/>
            <a:r>
              <a:rPr lang="en-US" dirty="0" smtClean="0"/>
              <a:t>Matrix elements are doubles</a:t>
            </a:r>
          </a:p>
          <a:p>
            <a:pPr lvl="1"/>
            <a:r>
              <a:rPr lang="en-US" dirty="0" smtClean="0"/>
              <a:t>Cache block = 8 doubles</a:t>
            </a:r>
          </a:p>
          <a:p>
            <a:pPr lvl="1"/>
            <a:r>
              <a:rPr lang="en-US" dirty="0" smtClean="0"/>
              <a:t>Cache size C &lt;&lt; n (much smaller than n)</a:t>
            </a:r>
          </a:p>
          <a:p>
            <a:endParaRPr lang="en-US" dirty="0" smtClean="0"/>
          </a:p>
          <a:p>
            <a:r>
              <a:rPr lang="en-US" dirty="0" smtClean="0"/>
              <a:t>Second iteration:</a:t>
            </a:r>
          </a:p>
          <a:p>
            <a:pPr lvl="1"/>
            <a:r>
              <a:rPr lang="en-US" dirty="0" smtClean="0"/>
              <a:t>Again:</a:t>
            </a:r>
            <a:br>
              <a:rPr lang="en-US" dirty="0" smtClean="0"/>
            </a:br>
            <a:r>
              <a:rPr lang="en-US" dirty="0" smtClean="0"/>
              <a:t>n/8 + n = 9n/8 misses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Total misses:</a:t>
            </a:r>
          </a:p>
          <a:p>
            <a:pPr lvl="1"/>
            <a:r>
              <a:rPr lang="en-US" dirty="0" smtClean="0"/>
              <a:t>9n/8 * n</a:t>
            </a:r>
            <a:r>
              <a:rPr lang="en-US" baseline="30000" dirty="0" smtClean="0"/>
              <a:t>2</a:t>
            </a:r>
            <a:r>
              <a:rPr lang="en-US" dirty="0" smtClean="0"/>
              <a:t> = (9/8) * n</a:t>
            </a:r>
            <a:r>
              <a:rPr lang="en-US" baseline="30000" dirty="0" smtClean="0"/>
              <a:t>3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4" name="AutoShape 16"/>
          <p:cNvSpPr>
            <a:spLocks/>
          </p:cNvSpPr>
          <p:nvPr/>
        </p:nvSpPr>
        <p:spPr bwMode="auto">
          <a:xfrm rot="5400000" flipV="1">
            <a:off x="7755466" y="2819400"/>
            <a:ext cx="228600" cy="11430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721601" y="2907268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5715000" y="3654623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315200" y="3654623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5715000" y="3654624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 rot="5400000">
            <a:off x="6836039" y="4225329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6900332" y="4068915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3929867" y="3654623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196117" y="3959423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4004732" y="3654624"/>
            <a:ext cx="76200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cxnSp>
        <p:nvCxnSpPr>
          <p:cNvPr id="24" name="Straight Connector 23"/>
          <p:cNvCxnSpPr/>
          <p:nvPr/>
        </p:nvCxnSpPr>
        <p:spPr bwMode="auto">
          <a:xfrm>
            <a:off x="6477000" y="3654623"/>
            <a:ext cx="381000" cy="529"/>
          </a:xfrm>
          <a:prstGeom prst="line">
            <a:avLst/>
          </a:prstGeom>
          <a:noFill/>
          <a:ln w="571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Rectangle 25"/>
          <p:cNvSpPr/>
          <p:nvPr/>
        </p:nvSpPr>
        <p:spPr bwMode="auto">
          <a:xfrm>
            <a:off x="7298266" y="4552665"/>
            <a:ext cx="245534" cy="253425"/>
          </a:xfrm>
          <a:prstGeom prst="rect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095064" y="4797623"/>
            <a:ext cx="6799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C00000"/>
                </a:solidFill>
                <a:latin typeface="Calibri" pitchFamily="34" charset="0"/>
              </a:rPr>
              <a:t>8 wide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Blocked Matrix Multiplication</a:t>
            </a:r>
            <a:endParaRPr lang="en-US" dirty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499532" y="1332469"/>
            <a:ext cx="7958668" cy="3105978"/>
          </a:xfrm>
          <a:prstGeom prst="rect">
            <a:avLst/>
          </a:prstGeom>
          <a:solidFill>
            <a:srgbClr val="F6F5BD"/>
          </a:solidFill>
          <a:ln w="1270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c = (double *) </a:t>
            </a:r>
            <a:r>
              <a:rPr lang="en-US" sz="1400" dirty="0" err="1" smtClean="0">
                <a:latin typeface="Courier New" pitchFamily="49" charset="0"/>
              </a:rPr>
              <a:t>calloc</a:t>
            </a:r>
            <a:r>
              <a:rPr lang="en-US" sz="1400" dirty="0" smtClean="0">
                <a:latin typeface="Courier New" pitchFamily="49" charset="0"/>
              </a:rPr>
              <a:t>(</a:t>
            </a:r>
            <a:r>
              <a:rPr lang="en-US" sz="1400" dirty="0" err="1" smtClean="0">
                <a:latin typeface="Courier New" pitchFamily="49" charset="0"/>
              </a:rPr>
              <a:t>sizeof</a:t>
            </a:r>
            <a:r>
              <a:rPr lang="en-US" sz="1400" dirty="0" smtClean="0">
                <a:latin typeface="Courier New" pitchFamily="49" charset="0"/>
              </a:rPr>
              <a:t>(double), n*n);</a:t>
            </a:r>
          </a:p>
          <a:p>
            <a:pPr algn="l">
              <a:lnSpc>
                <a:spcPct val="100000"/>
              </a:lnSpc>
            </a:pPr>
            <a:endParaRPr lang="en-US" sz="14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solidFill>
                  <a:srgbClr val="990000"/>
                </a:solidFill>
                <a:latin typeface="Courier New" pitchFamily="49" charset="0"/>
              </a:rPr>
              <a:t>/* Multiply n x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</a:rPr>
              <a:t>n </a:t>
            </a:r>
            <a:r>
              <a:rPr lang="en-US" sz="1400" dirty="0" smtClean="0">
                <a:solidFill>
                  <a:srgbClr val="990000"/>
                </a:solidFill>
                <a:latin typeface="Courier New" pitchFamily="49" charset="0"/>
              </a:rPr>
              <a:t>matrices a and b 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</a:rPr>
              <a:t>*/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void </a:t>
            </a:r>
            <a:r>
              <a:rPr lang="en-US" sz="1400" dirty="0" err="1" smtClean="0">
                <a:latin typeface="Courier New" pitchFamily="49" charset="0"/>
              </a:rPr>
              <a:t>mmm</a:t>
            </a:r>
            <a:r>
              <a:rPr lang="en-US" sz="1400" dirty="0" smtClean="0">
                <a:latin typeface="Courier New" pitchFamily="49" charset="0"/>
              </a:rPr>
              <a:t>(double </a:t>
            </a:r>
            <a:r>
              <a:rPr lang="en-US" sz="1400" dirty="0">
                <a:latin typeface="Courier New" pitchFamily="49" charset="0"/>
              </a:rPr>
              <a:t>*a, double *b, </a:t>
            </a:r>
            <a:r>
              <a:rPr lang="en-US" sz="1400" dirty="0" smtClean="0">
                <a:latin typeface="Courier New" pitchFamily="49" charset="0"/>
              </a:rPr>
              <a:t>double *c, </a:t>
            </a:r>
            <a:r>
              <a:rPr lang="en-US" sz="1400" dirty="0" err="1" smtClean="0">
                <a:latin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</a:rPr>
              <a:t> n</a:t>
            </a:r>
            <a:r>
              <a:rPr lang="en-US" sz="1400" dirty="0">
                <a:latin typeface="Courier New" pitchFamily="49" charset="0"/>
              </a:rPr>
              <a:t>) {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, </a:t>
            </a:r>
            <a:r>
              <a:rPr lang="en-US" sz="1400" dirty="0" smtClean="0">
                <a:latin typeface="Courier New" pitchFamily="49" charset="0"/>
              </a:rPr>
              <a:t>j, k;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</a:rPr>
              <a:t>= 0;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</a:rPr>
              <a:t>&lt; n;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+=B)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for (</a:t>
            </a:r>
            <a:r>
              <a:rPr lang="en-US" sz="1400" dirty="0" smtClean="0">
                <a:latin typeface="Courier New" pitchFamily="49" charset="0"/>
              </a:rPr>
              <a:t>j </a:t>
            </a:r>
            <a:r>
              <a:rPr lang="en-US" sz="1400" dirty="0">
                <a:latin typeface="Courier New" pitchFamily="49" charset="0"/>
              </a:rPr>
              <a:t>= 0; </a:t>
            </a:r>
            <a:r>
              <a:rPr lang="en-US" sz="1400" dirty="0" smtClean="0">
                <a:latin typeface="Courier New" pitchFamily="49" charset="0"/>
              </a:rPr>
              <a:t>j </a:t>
            </a:r>
            <a:r>
              <a:rPr lang="en-US" sz="1400" dirty="0">
                <a:latin typeface="Courier New" pitchFamily="49" charset="0"/>
              </a:rPr>
              <a:t>&lt; n; </a:t>
            </a:r>
            <a:r>
              <a:rPr lang="en-US" sz="1400" dirty="0" smtClean="0">
                <a:latin typeface="Courier New" pitchFamily="49" charset="0"/>
              </a:rPr>
              <a:t>j+=B)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             for (k = 0; k &lt; n; k+=B)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		 </a:t>
            </a:r>
            <a:r>
              <a:rPr lang="en-US" sz="1400" dirty="0" smtClean="0">
                <a:solidFill>
                  <a:srgbClr val="990000"/>
                </a:solidFill>
                <a:latin typeface="Courier New" pitchFamily="49" charset="0"/>
              </a:rPr>
              <a:t>/* B x B mini matrix multiplications */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                  for (i1 =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; i1 &lt; </a:t>
            </a:r>
            <a:r>
              <a:rPr lang="en-US" sz="1400" dirty="0" err="1" smtClean="0">
                <a:latin typeface="Courier New" pitchFamily="49" charset="0"/>
              </a:rPr>
              <a:t>i+B</a:t>
            </a:r>
            <a:r>
              <a:rPr lang="en-US" sz="1400" dirty="0" smtClean="0">
                <a:latin typeface="Courier New" pitchFamily="49" charset="0"/>
              </a:rPr>
              <a:t>;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++)</a:t>
            </a:r>
          </a:p>
          <a:p>
            <a:r>
              <a:rPr lang="en-US" sz="1400" dirty="0" smtClean="0">
                <a:latin typeface="Courier New" pitchFamily="49" charset="0"/>
              </a:rPr>
              <a:t>                      for (j1 = j; j1 &lt; </a:t>
            </a:r>
            <a:r>
              <a:rPr lang="en-US" sz="1400" dirty="0" err="1" smtClean="0">
                <a:latin typeface="Courier New" pitchFamily="49" charset="0"/>
              </a:rPr>
              <a:t>j+B</a:t>
            </a:r>
            <a:r>
              <a:rPr lang="en-US" sz="1400" dirty="0" smtClean="0">
                <a:latin typeface="Courier New" pitchFamily="49" charset="0"/>
              </a:rPr>
              <a:t>; j++)</a:t>
            </a:r>
          </a:p>
          <a:p>
            <a:r>
              <a:rPr lang="en-US" sz="1400" dirty="0" smtClean="0">
                <a:latin typeface="Courier New" pitchFamily="49" charset="0"/>
              </a:rPr>
              <a:t>                          for (k1 = k; k1 &lt; </a:t>
            </a:r>
            <a:r>
              <a:rPr lang="en-US" sz="1400" dirty="0" err="1" smtClean="0">
                <a:latin typeface="Courier New" pitchFamily="49" charset="0"/>
              </a:rPr>
              <a:t>k+B</a:t>
            </a:r>
            <a:r>
              <a:rPr lang="en-US" sz="1400" dirty="0" smtClean="0">
                <a:latin typeface="Courier New" pitchFamily="49" charset="0"/>
              </a:rPr>
              <a:t>; k++)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    </a:t>
            </a:r>
            <a:r>
              <a:rPr lang="en-US" sz="1400" dirty="0" smtClean="0">
                <a:latin typeface="Courier New" pitchFamily="49" charset="0"/>
              </a:rPr>
              <a:t>                  c[i1*n+j1] </a:t>
            </a:r>
            <a:r>
              <a:rPr lang="en-US" sz="1400" dirty="0">
                <a:latin typeface="Courier New" pitchFamily="49" charset="0"/>
              </a:rPr>
              <a:t>+= </a:t>
            </a:r>
            <a:r>
              <a:rPr lang="en-US" sz="1400" dirty="0" smtClean="0">
                <a:latin typeface="Courier New" pitchFamily="49" charset="0"/>
              </a:rPr>
              <a:t>a[i1*n </a:t>
            </a:r>
            <a:r>
              <a:rPr lang="en-US" sz="1400" dirty="0">
                <a:latin typeface="Courier New" pitchFamily="49" charset="0"/>
              </a:rPr>
              <a:t>+ </a:t>
            </a:r>
            <a:r>
              <a:rPr lang="en-US" sz="1400" dirty="0" smtClean="0">
                <a:latin typeface="Courier New" pitchFamily="49" charset="0"/>
              </a:rPr>
              <a:t>k1]*b[k1*n + j1];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2284665" y="4800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a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3884865" y="4800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81200" y="5471173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i1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94196" y="4419600"/>
            <a:ext cx="360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j1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69997" y="52148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499532" y="4800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c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765782" y="51054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1143000" y="5588001"/>
            <a:ext cx="186268" cy="18626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5528732" y="4800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c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113864" y="51054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+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2284665" y="5562600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 rot="5400000">
            <a:off x="3996268" y="5257800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cxnSp>
        <p:nvCxnSpPr>
          <p:cNvPr id="23" name="Straight Connector 22"/>
          <p:cNvCxnSpPr/>
          <p:nvPr/>
        </p:nvCxnSpPr>
        <p:spPr bwMode="auto">
          <a:xfrm rot="5400000">
            <a:off x="2848242" y="566763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 rot="5400000">
            <a:off x="3085309" y="566763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 rot="5400000">
            <a:off x="2384163" y="566763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5400000">
            <a:off x="2612763" y="566763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" name="Group 30"/>
          <p:cNvGrpSpPr/>
          <p:nvPr/>
        </p:nvGrpSpPr>
        <p:grpSpPr>
          <a:xfrm rot="5400000">
            <a:off x="4207934" y="5266267"/>
            <a:ext cx="702734" cy="228600"/>
            <a:chOff x="2650069" y="6316133"/>
            <a:chExt cx="702734" cy="228600"/>
          </a:xfrm>
        </p:grpSpPr>
        <p:cxnSp>
          <p:nvCxnSpPr>
            <p:cNvPr id="27" name="Straight Connector 26"/>
            <p:cNvCxnSpPr/>
            <p:nvPr/>
          </p:nvCxnSpPr>
          <p:spPr bwMode="auto">
            <a:xfrm rot="5400000">
              <a:off x="3000642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" name="Straight Connector 27"/>
            <p:cNvCxnSpPr/>
            <p:nvPr/>
          </p:nvCxnSpPr>
          <p:spPr bwMode="auto">
            <a:xfrm rot="5400000">
              <a:off x="3237709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" name="Straight Connector 28"/>
            <p:cNvCxnSpPr/>
            <p:nvPr/>
          </p:nvCxnSpPr>
          <p:spPr bwMode="auto">
            <a:xfrm rot="5400000">
              <a:off x="25365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" name="Straight Connector 29"/>
            <p:cNvCxnSpPr/>
            <p:nvPr/>
          </p:nvCxnSpPr>
          <p:spPr bwMode="auto">
            <a:xfrm rot="5400000">
              <a:off x="27651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2" name="TextBox 31"/>
          <p:cNvSpPr txBox="1"/>
          <p:nvPr/>
        </p:nvSpPr>
        <p:spPr>
          <a:xfrm>
            <a:off x="3756917" y="6324600"/>
            <a:ext cx="1627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Block size B x B</a:t>
            </a:r>
          </a:p>
        </p:txBody>
      </p:sp>
      <p:cxnSp>
        <p:nvCxnSpPr>
          <p:cNvPr id="34" name="Straight Arrow Connector 33"/>
          <p:cNvCxnSpPr>
            <a:stCxn id="32" idx="0"/>
            <a:endCxn id="20" idx="3"/>
          </p:cNvCxnSpPr>
          <p:nvPr/>
        </p:nvCxnSpPr>
        <p:spPr bwMode="auto">
          <a:xfrm rot="16200000" flipV="1">
            <a:off x="4378813" y="6132555"/>
            <a:ext cx="381000" cy="309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Miss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09675"/>
            <a:ext cx="7896225" cy="3057525"/>
          </a:xfrm>
        </p:spPr>
        <p:txBody>
          <a:bodyPr/>
          <a:lstStyle/>
          <a:p>
            <a:r>
              <a:rPr lang="en-US" dirty="0" smtClean="0"/>
              <a:t>Assume: </a:t>
            </a:r>
          </a:p>
          <a:p>
            <a:pPr lvl="1"/>
            <a:r>
              <a:rPr lang="en-US" dirty="0" smtClean="0"/>
              <a:t>Cache block = 8 doubles</a:t>
            </a:r>
          </a:p>
          <a:p>
            <a:pPr lvl="1"/>
            <a:r>
              <a:rPr lang="en-US" dirty="0" smtClean="0"/>
              <a:t>Cache size C &lt;&lt; n (much smaller than n)</a:t>
            </a:r>
          </a:p>
          <a:p>
            <a:pPr lvl="1"/>
            <a:r>
              <a:rPr lang="en-US" dirty="0" smtClean="0"/>
              <a:t>Three blocks       fit into cache: 3B</a:t>
            </a:r>
            <a:r>
              <a:rPr lang="en-US" baseline="30000" dirty="0" smtClean="0"/>
              <a:t>2</a:t>
            </a:r>
            <a:r>
              <a:rPr lang="en-US" dirty="0" smtClean="0"/>
              <a:t> &lt; C</a:t>
            </a:r>
          </a:p>
          <a:p>
            <a:endParaRPr lang="en-US" dirty="0" smtClean="0"/>
          </a:p>
          <a:p>
            <a:r>
              <a:rPr lang="en-US" dirty="0" smtClean="0"/>
              <a:t>First (block) iteration:</a:t>
            </a:r>
          </a:p>
          <a:p>
            <a:pPr lvl="1"/>
            <a:r>
              <a:rPr lang="en-US" dirty="0" smtClean="0"/>
              <a:t>B</a:t>
            </a:r>
            <a:r>
              <a:rPr lang="en-US" baseline="30000" dirty="0" smtClean="0"/>
              <a:t>2</a:t>
            </a:r>
            <a:r>
              <a:rPr lang="en-US" dirty="0" smtClean="0"/>
              <a:t>/8 misses for each block</a:t>
            </a:r>
          </a:p>
          <a:p>
            <a:pPr lvl="1"/>
            <a:r>
              <a:rPr lang="en-US" dirty="0" smtClean="0"/>
              <a:t>2n/B * B</a:t>
            </a:r>
            <a:r>
              <a:rPr lang="en-US" baseline="30000" dirty="0" smtClean="0"/>
              <a:t>2</a:t>
            </a:r>
            <a:r>
              <a:rPr lang="en-US" dirty="0" smtClean="0"/>
              <a:t>/8 = </a:t>
            </a:r>
            <a:r>
              <a:rPr lang="en-US" dirty="0" err="1" smtClean="0"/>
              <a:t>nB</a:t>
            </a:r>
            <a:r>
              <a:rPr lang="en-US" dirty="0" smtClean="0"/>
              <a:t>/4</a:t>
            </a:r>
            <a:br>
              <a:rPr lang="en-US" dirty="0" smtClean="0"/>
            </a:br>
            <a:r>
              <a:rPr lang="en-US" dirty="0" smtClean="0"/>
              <a:t>(omitting matrix c)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Afterwards in cache</a:t>
            </a:r>
            <a:br>
              <a:rPr lang="en-US" dirty="0" smtClean="0"/>
            </a:br>
            <a:r>
              <a:rPr lang="en-US" dirty="0" smtClean="0"/>
              <a:t>(schematic)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5899933" y="5562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7500133" y="5562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085265" y="59768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4114800" y="5562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381050" y="58674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34" name="Rectangle 33"/>
          <p:cNvSpPr/>
          <p:nvPr/>
        </p:nvSpPr>
        <p:spPr bwMode="auto">
          <a:xfrm>
            <a:off x="4114800" y="5562600"/>
            <a:ext cx="186268" cy="18626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5899933" y="5560734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8" name="Rectangle 37"/>
          <p:cNvSpPr/>
          <p:nvPr/>
        </p:nvSpPr>
        <p:spPr bwMode="auto">
          <a:xfrm rot="5400000">
            <a:off x="7029618" y="6019800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cxnSp>
        <p:nvCxnSpPr>
          <p:cNvPr id="39" name="Straight Connector 38"/>
          <p:cNvCxnSpPr/>
          <p:nvPr/>
        </p:nvCxnSpPr>
        <p:spPr bwMode="auto">
          <a:xfrm rot="5400000">
            <a:off x="6463510" y="56657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 rot="5400000">
            <a:off x="6700577" y="56657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 rot="5400000">
            <a:off x="5999431" y="56657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 rot="5400000">
            <a:off x="6228031" y="56657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4" name="Group 30"/>
          <p:cNvGrpSpPr/>
          <p:nvPr/>
        </p:nvGrpSpPr>
        <p:grpSpPr>
          <a:xfrm rot="5400000">
            <a:off x="7241284" y="6028267"/>
            <a:ext cx="702734" cy="228600"/>
            <a:chOff x="2650069" y="6316133"/>
            <a:chExt cx="702734" cy="228600"/>
          </a:xfrm>
        </p:grpSpPr>
        <p:cxnSp>
          <p:nvCxnSpPr>
            <p:cNvPr id="44" name="Straight Connector 43"/>
            <p:cNvCxnSpPr/>
            <p:nvPr/>
          </p:nvCxnSpPr>
          <p:spPr bwMode="auto">
            <a:xfrm rot="5400000">
              <a:off x="3000642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5" name="Straight Connector 44"/>
            <p:cNvCxnSpPr/>
            <p:nvPr/>
          </p:nvCxnSpPr>
          <p:spPr bwMode="auto">
            <a:xfrm rot="5400000">
              <a:off x="3237709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6" name="Straight Connector 45"/>
            <p:cNvCxnSpPr/>
            <p:nvPr/>
          </p:nvCxnSpPr>
          <p:spPr bwMode="auto">
            <a:xfrm rot="5400000">
              <a:off x="25365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7" name="Straight Connector 46"/>
            <p:cNvCxnSpPr/>
            <p:nvPr/>
          </p:nvCxnSpPr>
          <p:spPr bwMode="auto">
            <a:xfrm rot="5400000">
              <a:off x="27651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50" name="Rectangle 49"/>
          <p:cNvSpPr/>
          <p:nvPr/>
        </p:nvSpPr>
        <p:spPr bwMode="auto">
          <a:xfrm>
            <a:off x="2650066" y="2480732"/>
            <a:ext cx="186268" cy="18626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6814083" y="5552267"/>
            <a:ext cx="227262" cy="226893"/>
          </a:xfrm>
          <a:prstGeom prst="rect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5899933" y="3733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7500133" y="3733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085265" y="41480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4114800" y="3733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381050" y="40386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60" name="Rectangle 59"/>
          <p:cNvSpPr/>
          <p:nvPr/>
        </p:nvSpPr>
        <p:spPr bwMode="auto">
          <a:xfrm>
            <a:off x="4114800" y="3733800"/>
            <a:ext cx="186268" cy="18626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899933" y="3731934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62" name="Rectangle 61"/>
          <p:cNvSpPr/>
          <p:nvPr/>
        </p:nvSpPr>
        <p:spPr bwMode="auto">
          <a:xfrm rot="5400000">
            <a:off x="7010400" y="4191000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cxnSp>
        <p:nvCxnSpPr>
          <p:cNvPr id="63" name="Straight Connector 62"/>
          <p:cNvCxnSpPr/>
          <p:nvPr/>
        </p:nvCxnSpPr>
        <p:spPr bwMode="auto">
          <a:xfrm rot="5400000">
            <a:off x="6463510" y="38369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Connector 63"/>
          <p:cNvCxnSpPr/>
          <p:nvPr/>
        </p:nvCxnSpPr>
        <p:spPr bwMode="auto">
          <a:xfrm rot="5400000">
            <a:off x="6700577" y="38369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64"/>
          <p:cNvCxnSpPr/>
          <p:nvPr/>
        </p:nvCxnSpPr>
        <p:spPr bwMode="auto">
          <a:xfrm rot="5400000">
            <a:off x="5999431" y="38369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Straight Connector 65"/>
          <p:cNvCxnSpPr/>
          <p:nvPr/>
        </p:nvCxnSpPr>
        <p:spPr bwMode="auto">
          <a:xfrm rot="5400000">
            <a:off x="6228031" y="38369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5" name="Group 30"/>
          <p:cNvGrpSpPr/>
          <p:nvPr/>
        </p:nvGrpSpPr>
        <p:grpSpPr>
          <a:xfrm rot="5400000">
            <a:off x="7230692" y="4199467"/>
            <a:ext cx="702734" cy="228600"/>
            <a:chOff x="2650069" y="6316133"/>
            <a:chExt cx="702734" cy="228600"/>
          </a:xfrm>
        </p:grpSpPr>
        <p:cxnSp>
          <p:nvCxnSpPr>
            <p:cNvPr id="68" name="Straight Connector 67"/>
            <p:cNvCxnSpPr/>
            <p:nvPr/>
          </p:nvCxnSpPr>
          <p:spPr bwMode="auto">
            <a:xfrm rot="5400000">
              <a:off x="3000642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9" name="Straight Connector 68"/>
            <p:cNvCxnSpPr/>
            <p:nvPr/>
          </p:nvCxnSpPr>
          <p:spPr bwMode="auto">
            <a:xfrm rot="5400000">
              <a:off x="3237709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0" name="Straight Connector 69"/>
            <p:cNvCxnSpPr/>
            <p:nvPr/>
          </p:nvCxnSpPr>
          <p:spPr bwMode="auto">
            <a:xfrm rot="5400000">
              <a:off x="25365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1" name="Straight Connector 70"/>
            <p:cNvCxnSpPr/>
            <p:nvPr/>
          </p:nvCxnSpPr>
          <p:spPr bwMode="auto">
            <a:xfrm rot="5400000">
              <a:off x="27651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72" name="TextBox 71"/>
          <p:cNvSpPr txBox="1"/>
          <p:nvPr/>
        </p:nvSpPr>
        <p:spPr>
          <a:xfrm>
            <a:off x="7058918" y="5252534"/>
            <a:ext cx="1627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Block size B x B</a:t>
            </a:r>
          </a:p>
        </p:txBody>
      </p:sp>
      <p:cxnSp>
        <p:nvCxnSpPr>
          <p:cNvPr id="73" name="Straight Arrow Connector 72"/>
          <p:cNvCxnSpPr/>
          <p:nvPr/>
        </p:nvCxnSpPr>
        <p:spPr bwMode="auto">
          <a:xfrm rot="16200000" flipV="1">
            <a:off x="7354845" y="5060489"/>
            <a:ext cx="381000" cy="309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4" name="AutoShape 16"/>
          <p:cNvSpPr>
            <a:spLocks/>
          </p:cNvSpPr>
          <p:nvPr/>
        </p:nvSpPr>
        <p:spPr bwMode="auto">
          <a:xfrm rot="5400000" flipV="1">
            <a:off x="7941734" y="2960132"/>
            <a:ext cx="228600" cy="11430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7823199" y="3048000"/>
            <a:ext cx="1189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n/B blocks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7488157" y="6493935"/>
            <a:ext cx="227262" cy="226893"/>
          </a:xfrm>
          <a:prstGeom prst="rect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4116138" y="5560734"/>
            <a:ext cx="227262" cy="226893"/>
          </a:xfrm>
          <a:prstGeom prst="rect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8" grpId="0" animBg="1"/>
      <p:bldP spid="31" grpId="0"/>
      <p:bldP spid="32" grpId="0" animBg="1"/>
      <p:bldP spid="33" grpId="0"/>
      <p:bldP spid="34" grpId="0" animBg="1"/>
      <p:bldP spid="37" grpId="0" animBg="1"/>
      <p:bldP spid="38" grpId="0" animBg="1"/>
      <p:bldP spid="53" grpId="0" animBg="1"/>
      <p:bldP spid="48" grpId="0" animBg="1"/>
      <p:bldP spid="49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Miss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09675"/>
            <a:ext cx="7896225" cy="5343525"/>
          </a:xfrm>
        </p:spPr>
        <p:txBody>
          <a:bodyPr/>
          <a:lstStyle/>
          <a:p>
            <a:r>
              <a:rPr lang="en-US" dirty="0" smtClean="0"/>
              <a:t>Assume: </a:t>
            </a:r>
          </a:p>
          <a:p>
            <a:pPr lvl="1"/>
            <a:r>
              <a:rPr lang="en-US" dirty="0" smtClean="0"/>
              <a:t>Cache block = 8 doubles</a:t>
            </a:r>
          </a:p>
          <a:p>
            <a:pPr lvl="1"/>
            <a:r>
              <a:rPr lang="en-US" dirty="0" smtClean="0"/>
              <a:t>Cache size C &lt;&lt; n (much smaller than n)</a:t>
            </a:r>
          </a:p>
          <a:p>
            <a:pPr lvl="1"/>
            <a:r>
              <a:rPr lang="en-US" dirty="0" smtClean="0"/>
              <a:t>Three blocks       fit into cache: 3B</a:t>
            </a:r>
            <a:r>
              <a:rPr lang="en-US" baseline="30000" dirty="0" smtClean="0"/>
              <a:t>2</a:t>
            </a:r>
            <a:r>
              <a:rPr lang="en-US" dirty="0" smtClean="0"/>
              <a:t> &lt; C</a:t>
            </a:r>
          </a:p>
          <a:p>
            <a:endParaRPr lang="en-US" dirty="0" smtClean="0"/>
          </a:p>
          <a:p>
            <a:r>
              <a:rPr lang="en-US" dirty="0" smtClean="0"/>
              <a:t>Second (block) iteration:</a:t>
            </a:r>
          </a:p>
          <a:p>
            <a:pPr lvl="1"/>
            <a:r>
              <a:rPr lang="en-US" dirty="0" smtClean="0"/>
              <a:t>Same as first iteration</a:t>
            </a:r>
          </a:p>
          <a:p>
            <a:pPr lvl="1"/>
            <a:r>
              <a:rPr lang="en-US" dirty="0" smtClean="0"/>
              <a:t>2n/B * B</a:t>
            </a:r>
            <a:r>
              <a:rPr lang="en-US" baseline="30000" dirty="0" smtClean="0"/>
              <a:t>2</a:t>
            </a:r>
            <a:r>
              <a:rPr lang="en-US" dirty="0" smtClean="0"/>
              <a:t>/8 = </a:t>
            </a:r>
            <a:r>
              <a:rPr lang="en-US" dirty="0" err="1" smtClean="0"/>
              <a:t>nB</a:t>
            </a:r>
            <a:r>
              <a:rPr lang="en-US" dirty="0" smtClean="0"/>
              <a:t>/4</a:t>
            </a: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Total misses:</a:t>
            </a:r>
          </a:p>
          <a:p>
            <a:pPr lvl="1"/>
            <a:r>
              <a:rPr lang="en-US" dirty="0" err="1" smtClean="0"/>
              <a:t>nB</a:t>
            </a:r>
            <a:r>
              <a:rPr lang="en-US" dirty="0" smtClean="0"/>
              <a:t>/4 * (n/B)</a:t>
            </a:r>
            <a:r>
              <a:rPr lang="en-US" baseline="30000" dirty="0" smtClean="0"/>
              <a:t>2</a:t>
            </a:r>
            <a:r>
              <a:rPr lang="en-US" dirty="0" smtClean="0"/>
              <a:t> = n</a:t>
            </a:r>
            <a:r>
              <a:rPr lang="en-US" baseline="30000" dirty="0" smtClean="0"/>
              <a:t>3</a:t>
            </a:r>
            <a:r>
              <a:rPr lang="en-US" dirty="0" smtClean="0"/>
              <a:t>/(4B)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5899933" y="3733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7500133" y="3733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085265" y="41480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4114800" y="3733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381050" y="40386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34" name="Rectangle 33"/>
          <p:cNvSpPr/>
          <p:nvPr/>
        </p:nvSpPr>
        <p:spPr bwMode="auto">
          <a:xfrm>
            <a:off x="4114800" y="3733800"/>
            <a:ext cx="186268" cy="18626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5899933" y="3740560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8" name="Rectangle 37"/>
          <p:cNvSpPr/>
          <p:nvPr/>
        </p:nvSpPr>
        <p:spPr bwMode="auto">
          <a:xfrm rot="5400000">
            <a:off x="7264401" y="4191000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cxnSp>
        <p:nvCxnSpPr>
          <p:cNvPr id="39" name="Straight Connector 38"/>
          <p:cNvCxnSpPr/>
          <p:nvPr/>
        </p:nvCxnSpPr>
        <p:spPr bwMode="auto">
          <a:xfrm rot="5400000">
            <a:off x="6463510" y="384559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 rot="5400000">
            <a:off x="6700577" y="384559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 rot="5400000">
            <a:off x="5999431" y="384559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 rot="5400000">
            <a:off x="6228031" y="384559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4" name="Group 30"/>
          <p:cNvGrpSpPr/>
          <p:nvPr/>
        </p:nvGrpSpPr>
        <p:grpSpPr>
          <a:xfrm rot="5400000">
            <a:off x="7476067" y="4199467"/>
            <a:ext cx="702734" cy="228600"/>
            <a:chOff x="2650069" y="6316133"/>
            <a:chExt cx="702734" cy="228600"/>
          </a:xfrm>
        </p:grpSpPr>
        <p:cxnSp>
          <p:nvCxnSpPr>
            <p:cNvPr id="44" name="Straight Connector 43"/>
            <p:cNvCxnSpPr/>
            <p:nvPr/>
          </p:nvCxnSpPr>
          <p:spPr bwMode="auto">
            <a:xfrm rot="5400000">
              <a:off x="3000642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5" name="Straight Connector 44"/>
            <p:cNvCxnSpPr/>
            <p:nvPr/>
          </p:nvCxnSpPr>
          <p:spPr bwMode="auto">
            <a:xfrm rot="5400000">
              <a:off x="3237709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6" name="Straight Connector 45"/>
            <p:cNvCxnSpPr/>
            <p:nvPr/>
          </p:nvCxnSpPr>
          <p:spPr bwMode="auto">
            <a:xfrm rot="5400000">
              <a:off x="25365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7" name="Straight Connector 46"/>
            <p:cNvCxnSpPr/>
            <p:nvPr/>
          </p:nvCxnSpPr>
          <p:spPr bwMode="auto">
            <a:xfrm rot="5400000">
              <a:off x="27651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48" name="TextBox 47"/>
          <p:cNvSpPr txBox="1"/>
          <p:nvPr/>
        </p:nvSpPr>
        <p:spPr>
          <a:xfrm>
            <a:off x="7016583" y="5252534"/>
            <a:ext cx="1627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Block size B x B</a:t>
            </a:r>
          </a:p>
        </p:txBody>
      </p:sp>
      <p:cxnSp>
        <p:nvCxnSpPr>
          <p:cNvPr id="49" name="Straight Arrow Connector 48"/>
          <p:cNvCxnSpPr>
            <a:stCxn id="48" idx="0"/>
          </p:cNvCxnSpPr>
          <p:nvPr/>
        </p:nvCxnSpPr>
        <p:spPr bwMode="auto">
          <a:xfrm rot="16200000" flipV="1">
            <a:off x="7638479" y="5060489"/>
            <a:ext cx="381000" cy="309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0" name="Rectangle 49"/>
          <p:cNvSpPr/>
          <p:nvPr/>
        </p:nvSpPr>
        <p:spPr bwMode="auto">
          <a:xfrm>
            <a:off x="2650066" y="2480732"/>
            <a:ext cx="186268" cy="18626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51" name="AutoShape 16"/>
          <p:cNvSpPr>
            <a:spLocks/>
          </p:cNvSpPr>
          <p:nvPr/>
        </p:nvSpPr>
        <p:spPr bwMode="auto">
          <a:xfrm rot="5400000" flipV="1">
            <a:off x="7941734" y="2960132"/>
            <a:ext cx="228600" cy="11430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823199" y="3048000"/>
            <a:ext cx="1189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n/B blocks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Blocking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blocking: (9/8) * n</a:t>
            </a:r>
            <a:r>
              <a:rPr lang="en-US" baseline="30000" dirty="0" smtClean="0"/>
              <a:t>3</a:t>
            </a:r>
          </a:p>
          <a:p>
            <a:r>
              <a:rPr lang="en-US" dirty="0" smtClean="0"/>
              <a:t>Blocking: 1/(4B) * n</a:t>
            </a:r>
            <a:r>
              <a:rPr lang="en-US" baseline="30000" dirty="0" smtClean="0"/>
              <a:t>3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Suggest largest possible block size B, but limit 3B</a:t>
            </a:r>
            <a:r>
              <a:rPr lang="en-US" baseline="30000" dirty="0" smtClean="0"/>
              <a:t>2</a:t>
            </a:r>
            <a:r>
              <a:rPr lang="en-US" dirty="0" smtClean="0"/>
              <a:t> &lt; C!</a:t>
            </a:r>
            <a:endParaRPr lang="en-US" sz="2000" b="0" dirty="0" smtClean="0"/>
          </a:p>
          <a:p>
            <a:endParaRPr lang="en-US" dirty="0" smtClean="0"/>
          </a:p>
          <a:p>
            <a:r>
              <a:rPr lang="en-US" dirty="0" smtClean="0"/>
              <a:t>Reason for dramatic difference:</a:t>
            </a:r>
          </a:p>
          <a:p>
            <a:pPr lvl="1"/>
            <a:r>
              <a:rPr lang="en-US" dirty="0" smtClean="0"/>
              <a:t>Matrix multiplication has inherent temporal locality:</a:t>
            </a:r>
          </a:p>
          <a:p>
            <a:pPr lvl="2"/>
            <a:r>
              <a:rPr lang="en-US" dirty="0" smtClean="0"/>
              <a:t>Input data: 3n</a:t>
            </a:r>
            <a:r>
              <a:rPr lang="en-US" baseline="30000" dirty="0" smtClean="0"/>
              <a:t>2</a:t>
            </a:r>
            <a:r>
              <a:rPr lang="en-US" dirty="0" smtClean="0"/>
              <a:t>, computation 2n</a:t>
            </a:r>
            <a:r>
              <a:rPr lang="en-US" baseline="30000" dirty="0" smtClean="0"/>
              <a:t>3</a:t>
            </a:r>
          </a:p>
          <a:p>
            <a:pPr lvl="2"/>
            <a:r>
              <a:rPr lang="en-US" dirty="0" smtClean="0"/>
              <a:t>Every array elements used O(n) times!</a:t>
            </a:r>
          </a:p>
          <a:p>
            <a:pPr lvl="1"/>
            <a:r>
              <a:rPr lang="en-US" dirty="0" smtClean="0"/>
              <a:t>But program has to be written properly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Summary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Cache memories can have significant performance impact</a:t>
            </a:r>
          </a:p>
          <a:p>
            <a:endParaRPr lang="en-US" dirty="0" smtClean="0"/>
          </a:p>
          <a:p>
            <a:r>
              <a:rPr lang="en-US" dirty="0" smtClean="0"/>
              <a:t>You can write your programs to exploit this!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26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Up-Down Arrow 34"/>
          <p:cNvSpPr/>
          <p:nvPr/>
        </p:nvSpPr>
        <p:spPr bwMode="auto">
          <a:xfrm>
            <a:off x="3352800" y="2895600"/>
            <a:ext cx="685800" cy="1371600"/>
          </a:xfrm>
          <a:prstGeom prst="upDownArrow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endParaRPr lang="en-US" dirty="0" smtClean="0">
              <a:latin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Cache </a:t>
            </a:r>
            <a:r>
              <a:rPr lang="en-US" dirty="0" smtClean="0"/>
              <a:t>Concept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 bwMode="auto">
          <a:xfrm>
            <a:off x="1905000" y="4267200"/>
            <a:ext cx="3581400" cy="2057400"/>
          </a:xfrm>
          <a:prstGeom prst="rect">
            <a:avLst/>
          </a:prstGeom>
          <a:solidFill>
            <a:srgbClr val="DEDFF5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1905000" y="2272391"/>
            <a:ext cx="35814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0574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0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28956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37338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2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45720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3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20574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4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28956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5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37338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6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45720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7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20574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8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28956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9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37338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10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45720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11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20574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12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28956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13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37338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14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45720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15</a:t>
            </a:r>
          </a:p>
        </p:txBody>
      </p:sp>
      <p:cxnSp>
        <p:nvCxnSpPr>
          <p:cNvPr id="22" name="Straight Connector 21"/>
          <p:cNvCxnSpPr/>
          <p:nvPr/>
        </p:nvCxnSpPr>
        <p:spPr bwMode="auto">
          <a:xfrm>
            <a:off x="2286000" y="6096000"/>
            <a:ext cx="3048000" cy="1477"/>
          </a:xfrm>
          <a:prstGeom prst="line">
            <a:avLst/>
          </a:prstGeom>
          <a:noFill/>
          <a:ln w="889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Rectangle 25"/>
          <p:cNvSpPr/>
          <p:nvPr/>
        </p:nvSpPr>
        <p:spPr bwMode="auto">
          <a:xfrm>
            <a:off x="20574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8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28956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9</a:t>
            </a:r>
          </a:p>
        </p:txBody>
      </p:sp>
      <p:sp>
        <p:nvSpPr>
          <p:cNvPr id="28" name="Rectangle 27"/>
          <p:cNvSpPr/>
          <p:nvPr/>
        </p:nvSpPr>
        <p:spPr bwMode="auto">
          <a:xfrm>
            <a:off x="37338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14</a:t>
            </a:r>
          </a:p>
        </p:txBody>
      </p:sp>
      <p:sp>
        <p:nvSpPr>
          <p:cNvPr id="29" name="Rectangle 28"/>
          <p:cNvSpPr/>
          <p:nvPr/>
        </p:nvSpPr>
        <p:spPr bwMode="auto">
          <a:xfrm>
            <a:off x="45720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3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88764" y="2348591"/>
            <a:ext cx="9492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Cache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57200" y="4343400"/>
            <a:ext cx="1280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Memory</a:t>
            </a:r>
          </a:p>
        </p:txBody>
      </p:sp>
      <p:sp>
        <p:nvSpPr>
          <p:cNvPr id="32" name="Text Box 19"/>
          <p:cNvSpPr txBox="1">
            <a:spLocks noChangeArrowheads="1"/>
          </p:cNvSpPr>
          <p:nvPr/>
        </p:nvSpPr>
        <p:spPr bwMode="auto">
          <a:xfrm>
            <a:off x="5635242" y="4147318"/>
            <a:ext cx="3199956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Larger, slower, cheaper memory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v</a:t>
            </a:r>
            <a:r>
              <a:rPr lang="en-GB" sz="1600" b="1" dirty="0" smtClean="0">
                <a:latin typeface="Calibri" pitchFamily="34" charset="0"/>
              </a:rPr>
              <a:t>iewed as partitioned </a:t>
            </a:r>
            <a:r>
              <a:rPr lang="en-GB" sz="1600" b="1" dirty="0">
                <a:latin typeface="Calibri" pitchFamily="34" charset="0"/>
              </a:rPr>
              <a:t>into “blocks”</a:t>
            </a:r>
          </a:p>
        </p:txBody>
      </p:sp>
      <p:sp>
        <p:nvSpPr>
          <p:cNvPr id="33" name="Text Box 22"/>
          <p:cNvSpPr txBox="1">
            <a:spLocks noChangeArrowheads="1"/>
          </p:cNvSpPr>
          <p:nvPr/>
        </p:nvSpPr>
        <p:spPr bwMode="auto">
          <a:xfrm>
            <a:off x="3942800" y="3232918"/>
            <a:ext cx="2839000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Data is copied </a:t>
            </a:r>
            <a:r>
              <a:rPr lang="en-GB" sz="1600" b="1" dirty="0" smtClean="0">
                <a:latin typeface="Calibri" pitchFamily="34" charset="0"/>
              </a:rPr>
              <a:t>in </a:t>
            </a:r>
            <a:r>
              <a:rPr lang="en-GB" sz="1600" b="1" dirty="0">
                <a:latin typeface="Calibri" pitchFamily="34" charset="0"/>
              </a:rPr>
              <a:t>block-sized transfer units</a:t>
            </a:r>
          </a:p>
        </p:txBody>
      </p:sp>
      <p:sp>
        <p:nvSpPr>
          <p:cNvPr id="34" name="Text Box 29"/>
          <p:cNvSpPr txBox="1">
            <a:spLocks noChangeArrowheads="1"/>
          </p:cNvSpPr>
          <p:nvPr/>
        </p:nvSpPr>
        <p:spPr bwMode="auto">
          <a:xfrm>
            <a:off x="5562600" y="2166311"/>
            <a:ext cx="2930908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Smaller, faster, more expensive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memory caches a  subset of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the blocks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2057400" y="4800600"/>
            <a:ext cx="762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4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2590800" y="3429000"/>
            <a:ext cx="762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4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2057400" y="2424791"/>
            <a:ext cx="762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4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3733800" y="5181600"/>
            <a:ext cx="762000" cy="30480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10</a:t>
            </a:r>
          </a:p>
        </p:txBody>
      </p:sp>
      <p:sp>
        <p:nvSpPr>
          <p:cNvPr id="41" name="Rectangle 40"/>
          <p:cNvSpPr/>
          <p:nvPr/>
        </p:nvSpPr>
        <p:spPr bwMode="auto">
          <a:xfrm>
            <a:off x="2590800" y="3429000"/>
            <a:ext cx="762000" cy="30480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10</a:t>
            </a:r>
          </a:p>
        </p:txBody>
      </p:sp>
      <p:sp>
        <p:nvSpPr>
          <p:cNvPr id="42" name="Rectangle 41"/>
          <p:cNvSpPr/>
          <p:nvPr/>
        </p:nvSpPr>
        <p:spPr bwMode="auto">
          <a:xfrm>
            <a:off x="3733800" y="2424791"/>
            <a:ext cx="762000" cy="30480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10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7" grpId="0" animBg="1"/>
      <p:bldP spid="38" grpId="0" animBg="1"/>
      <p:bldP spid="38" grpId="1" animBg="1"/>
      <p:bldP spid="39" grpId="0" animBg="1"/>
      <p:bldP spid="40" grpId="0" animBg="1"/>
      <p:bldP spid="41" grpId="0" animBg="1"/>
      <p:bldP spid="41" grpId="1" animBg="1"/>
      <p:bldP spid="4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Many types of caches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120775"/>
            <a:ext cx="8624887" cy="5467350"/>
          </a:xfrm>
          <a:ln/>
        </p:spPr>
        <p:txBody>
          <a:bodyPr lIns="90360" tIns="44280" rIns="90360" bIns="44280"/>
          <a:lstStyle/>
          <a:p>
            <a:pPr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Examples</a:t>
            </a:r>
          </a:p>
          <a:p>
            <a:pPr lvl="1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Hardware: </a:t>
            </a:r>
            <a:r>
              <a:rPr lang="en-GB" sz="1800" dirty="0" smtClean="0"/>
              <a:t>L1, L2, </a:t>
            </a:r>
            <a:r>
              <a:rPr lang="en-GB" sz="1800" dirty="0" smtClean="0"/>
              <a:t>L3 </a:t>
            </a:r>
            <a:r>
              <a:rPr lang="en-GB" sz="1800" dirty="0" smtClean="0"/>
              <a:t>cache memories, </a:t>
            </a:r>
            <a:r>
              <a:rPr lang="en-GB" sz="1800" dirty="0"/>
              <a:t>TLBs, …</a:t>
            </a:r>
          </a:p>
          <a:p>
            <a:pPr lvl="1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Software: </a:t>
            </a:r>
            <a:r>
              <a:rPr lang="en-GB" sz="1800" dirty="0" smtClean="0"/>
              <a:t>Virtual </a:t>
            </a:r>
            <a:r>
              <a:rPr lang="en-GB" sz="1800" dirty="0"/>
              <a:t>memory, FS buffers, </a:t>
            </a:r>
            <a:r>
              <a:rPr lang="en-GB" sz="1800" dirty="0"/>
              <a:t>W</a:t>
            </a:r>
            <a:r>
              <a:rPr lang="en-GB" sz="1800" dirty="0" smtClean="0"/>
              <a:t>eb </a:t>
            </a:r>
            <a:r>
              <a:rPr lang="en-GB" sz="1800" dirty="0"/>
              <a:t>browser caches, </a:t>
            </a:r>
            <a:r>
              <a:rPr lang="en-GB" sz="1800" dirty="0" smtClean="0"/>
              <a:t>…</a:t>
            </a:r>
          </a:p>
          <a:p>
            <a:pPr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 smtClean="0"/>
              <a:t>Hardware cache memories</a:t>
            </a:r>
          </a:p>
          <a:p>
            <a:pPr lvl="1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 smtClean="0"/>
              <a:t>Significant impact on program performance</a:t>
            </a:r>
          </a:p>
          <a:p>
            <a:pPr lvl="1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 smtClean="0"/>
              <a:t>Topic of today’s lecture</a:t>
            </a:r>
            <a:endParaRPr lang="en-GB" sz="1800" dirty="0" smtClean="0"/>
          </a:p>
          <a:p>
            <a:pPr lvl="1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spcBef>
                <a:spcPts val="1250"/>
              </a:spcBef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423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</a:t>
            </a:r>
            <a:r>
              <a:rPr lang="en-US" dirty="0" smtClean="0"/>
              <a:t>Memories</a:t>
            </a:r>
            <a:endParaRPr lang="en-US" dirty="0"/>
          </a:p>
        </p:txBody>
      </p:sp>
      <p:sp>
        <p:nvSpPr>
          <p:cNvPr id="187424" name="Rectangle 3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</a:t>
            </a:r>
            <a:r>
              <a:rPr lang="en-US" dirty="0" smtClean="0">
                <a:solidFill>
                  <a:srgbClr val="FF0000"/>
                </a:solidFill>
              </a:rPr>
              <a:t>ache </a:t>
            </a:r>
            <a:r>
              <a:rPr lang="en-US" dirty="0" smtClean="0">
                <a:solidFill>
                  <a:srgbClr val="FF0000"/>
                </a:solidFill>
              </a:rPr>
              <a:t>memories </a:t>
            </a:r>
            <a:r>
              <a:rPr lang="en-US" dirty="0" smtClean="0"/>
              <a:t>are small, fast SRAM-based memories managed automatically in hardware</a:t>
            </a:r>
          </a:p>
          <a:p>
            <a:pPr lvl="1"/>
            <a:r>
              <a:rPr lang="en-US" dirty="0" smtClean="0"/>
              <a:t>Hold frequently accessed blocks of main memory</a:t>
            </a:r>
          </a:p>
          <a:p>
            <a:r>
              <a:rPr lang="en-US" dirty="0" smtClean="0"/>
              <a:t>CPU looks first for data in </a:t>
            </a:r>
            <a:r>
              <a:rPr lang="en-US" dirty="0" smtClean="0"/>
              <a:t>cache, then </a:t>
            </a:r>
            <a:r>
              <a:rPr lang="en-US" dirty="0" smtClean="0"/>
              <a:t>in main memory</a:t>
            </a:r>
          </a:p>
          <a:p>
            <a:r>
              <a:rPr lang="en-US" dirty="0" smtClean="0"/>
              <a:t>Typical system structure:</a:t>
            </a:r>
            <a:endParaRPr lang="en-US" dirty="0"/>
          </a:p>
        </p:txBody>
      </p:sp>
      <p:sp>
        <p:nvSpPr>
          <p:cNvPr id="33" name="Rectangle 146"/>
          <p:cNvSpPr>
            <a:spLocks noChangeAspect="1" noChangeArrowheads="1"/>
          </p:cNvSpPr>
          <p:nvPr/>
        </p:nvSpPr>
        <p:spPr bwMode="auto">
          <a:xfrm>
            <a:off x="7258050" y="5653087"/>
            <a:ext cx="819150" cy="8239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Main</a:t>
            </a:r>
          </a:p>
          <a:p>
            <a:pPr algn="ctr"/>
            <a:r>
              <a:rPr lang="en-US" sz="1600"/>
              <a:t>memory</a:t>
            </a:r>
          </a:p>
        </p:txBody>
      </p:sp>
      <p:sp>
        <p:nvSpPr>
          <p:cNvPr id="34" name="AutoShape 201"/>
          <p:cNvSpPr>
            <a:spLocks noChangeAspect="1" noChangeArrowheads="1"/>
          </p:cNvSpPr>
          <p:nvPr/>
        </p:nvSpPr>
        <p:spPr bwMode="auto">
          <a:xfrm>
            <a:off x="5884863" y="5789612"/>
            <a:ext cx="1344612" cy="481013"/>
          </a:xfrm>
          <a:prstGeom prst="leftRightArrow">
            <a:avLst>
              <a:gd name="adj1" fmla="val 50000"/>
              <a:gd name="adj2" fmla="val 55908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35" name="Rectangle 202"/>
          <p:cNvSpPr>
            <a:spLocks noChangeAspect="1" noChangeArrowheads="1"/>
          </p:cNvSpPr>
          <p:nvPr/>
        </p:nvSpPr>
        <p:spPr bwMode="auto">
          <a:xfrm>
            <a:off x="5060950" y="5818187"/>
            <a:ext cx="819150" cy="520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I/O</a:t>
            </a:r>
          </a:p>
          <a:p>
            <a:pPr algn="ctr"/>
            <a:r>
              <a:rPr lang="en-US" sz="1600"/>
              <a:t>bridge</a:t>
            </a:r>
          </a:p>
        </p:txBody>
      </p:sp>
      <p:sp>
        <p:nvSpPr>
          <p:cNvPr id="36" name="AutoShape 205"/>
          <p:cNvSpPr>
            <a:spLocks noChangeAspect="1" noChangeArrowheads="1"/>
          </p:cNvSpPr>
          <p:nvPr/>
        </p:nvSpPr>
        <p:spPr bwMode="auto">
          <a:xfrm>
            <a:off x="3748088" y="5789612"/>
            <a:ext cx="1309687" cy="481013"/>
          </a:xfrm>
          <a:prstGeom prst="leftRightArrow">
            <a:avLst>
              <a:gd name="adj1" fmla="val 50000"/>
              <a:gd name="adj2" fmla="val 54455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37" name="Rectangle 206"/>
          <p:cNvSpPr>
            <a:spLocks noChangeAspect="1" noChangeArrowheads="1"/>
          </p:cNvSpPr>
          <p:nvPr/>
        </p:nvSpPr>
        <p:spPr bwMode="auto">
          <a:xfrm>
            <a:off x="1349375" y="5818187"/>
            <a:ext cx="2374900" cy="520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Bus interface</a:t>
            </a:r>
          </a:p>
        </p:txBody>
      </p:sp>
      <p:sp>
        <p:nvSpPr>
          <p:cNvPr id="38" name="Rectangle 207"/>
          <p:cNvSpPr>
            <a:spLocks noChangeAspect="1" noChangeArrowheads="1"/>
          </p:cNvSpPr>
          <p:nvPr/>
        </p:nvSpPr>
        <p:spPr bwMode="auto">
          <a:xfrm>
            <a:off x="2862263" y="4622800"/>
            <a:ext cx="615950" cy="1381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39" name="Rectangle 208"/>
          <p:cNvSpPr>
            <a:spLocks noChangeAspect="1" noChangeArrowheads="1"/>
          </p:cNvSpPr>
          <p:nvPr/>
        </p:nvSpPr>
        <p:spPr bwMode="auto">
          <a:xfrm>
            <a:off x="2862263" y="4760912"/>
            <a:ext cx="615950" cy="136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0" name="Rectangle 210"/>
          <p:cNvSpPr>
            <a:spLocks noChangeAspect="1" noChangeArrowheads="1"/>
          </p:cNvSpPr>
          <p:nvPr/>
        </p:nvSpPr>
        <p:spPr bwMode="auto">
          <a:xfrm>
            <a:off x="2862263" y="4897437"/>
            <a:ext cx="615950" cy="1381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1" name="Rectangle 211"/>
          <p:cNvSpPr>
            <a:spLocks noChangeAspect="1" noChangeArrowheads="1"/>
          </p:cNvSpPr>
          <p:nvPr/>
        </p:nvSpPr>
        <p:spPr bwMode="auto">
          <a:xfrm>
            <a:off x="2862263" y="5035550"/>
            <a:ext cx="615950" cy="136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2" name="Rectangle 212"/>
          <p:cNvSpPr>
            <a:spLocks noChangeAspect="1" noChangeArrowheads="1"/>
          </p:cNvSpPr>
          <p:nvPr/>
        </p:nvSpPr>
        <p:spPr bwMode="auto">
          <a:xfrm>
            <a:off x="2862263" y="5172075"/>
            <a:ext cx="615950" cy="1381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3" name="AutoShape 214"/>
          <p:cNvSpPr>
            <a:spLocks noChangeAspect="1" noChangeArrowheads="1"/>
          </p:cNvSpPr>
          <p:nvPr/>
        </p:nvSpPr>
        <p:spPr bwMode="auto">
          <a:xfrm>
            <a:off x="3559175" y="4622800"/>
            <a:ext cx="400050" cy="342900"/>
          </a:xfrm>
          <a:prstGeom prst="rightArrow">
            <a:avLst>
              <a:gd name="adj1" fmla="val 50000"/>
              <a:gd name="adj2" fmla="val 29167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4" name="AutoShape 215"/>
          <p:cNvSpPr>
            <a:spLocks noChangeAspect="1" noChangeArrowheads="1"/>
          </p:cNvSpPr>
          <p:nvPr/>
        </p:nvSpPr>
        <p:spPr bwMode="auto">
          <a:xfrm flipH="1">
            <a:off x="3478213" y="4965700"/>
            <a:ext cx="400050" cy="344487"/>
          </a:xfrm>
          <a:prstGeom prst="rightArrow">
            <a:avLst>
              <a:gd name="adj1" fmla="val 50000"/>
              <a:gd name="adj2" fmla="val 29032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5" name="Rectangle 220"/>
          <p:cNvSpPr>
            <a:spLocks noChangeAspect="1" noChangeArrowheads="1"/>
          </p:cNvSpPr>
          <p:nvPr/>
        </p:nvSpPr>
        <p:spPr bwMode="auto">
          <a:xfrm>
            <a:off x="3959225" y="4486275"/>
            <a:ext cx="479425" cy="9604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ALU</a:t>
            </a:r>
          </a:p>
        </p:txBody>
      </p:sp>
      <p:sp>
        <p:nvSpPr>
          <p:cNvPr id="46" name="Text Box 221"/>
          <p:cNvSpPr txBox="1">
            <a:spLocks noChangeAspect="1" noChangeArrowheads="1"/>
          </p:cNvSpPr>
          <p:nvPr/>
        </p:nvSpPr>
        <p:spPr bwMode="auto">
          <a:xfrm>
            <a:off x="2613022" y="4316998"/>
            <a:ext cx="1147770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/>
              <a:t>Register file</a:t>
            </a:r>
          </a:p>
        </p:txBody>
      </p:sp>
      <p:sp>
        <p:nvSpPr>
          <p:cNvPr id="47" name="AutoShape 222"/>
          <p:cNvSpPr>
            <a:spLocks noChangeAspect="1" noChangeArrowheads="1"/>
          </p:cNvSpPr>
          <p:nvPr/>
        </p:nvSpPr>
        <p:spPr bwMode="auto">
          <a:xfrm>
            <a:off x="2928938" y="5378450"/>
            <a:ext cx="549275" cy="411162"/>
          </a:xfrm>
          <a:prstGeom prst="upDownArrow">
            <a:avLst>
              <a:gd name="adj1" fmla="val 50000"/>
              <a:gd name="adj2" fmla="val 2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8" name="Rectangle 223"/>
          <p:cNvSpPr>
            <a:spLocks noChangeAspect="1" noChangeArrowheads="1"/>
          </p:cNvSpPr>
          <p:nvPr/>
        </p:nvSpPr>
        <p:spPr bwMode="auto">
          <a:xfrm>
            <a:off x="1196975" y="4279900"/>
            <a:ext cx="3379788" cy="2197100"/>
          </a:xfrm>
          <a:prstGeom prst="rect">
            <a:avLst/>
          </a:prstGeom>
          <a:noFill/>
          <a:ln w="12700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9" name="Text Box 225"/>
          <p:cNvSpPr txBox="1">
            <a:spLocks noChangeAspect="1" noChangeArrowheads="1"/>
          </p:cNvSpPr>
          <p:nvPr/>
        </p:nvSpPr>
        <p:spPr bwMode="auto">
          <a:xfrm>
            <a:off x="1174448" y="3988385"/>
            <a:ext cx="93246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dirty="0"/>
              <a:t>CPU chip</a:t>
            </a:r>
          </a:p>
        </p:txBody>
      </p:sp>
      <p:sp>
        <p:nvSpPr>
          <p:cNvPr id="50" name="Text Box 229"/>
          <p:cNvSpPr txBox="1">
            <a:spLocks noChangeAspect="1" noChangeArrowheads="1"/>
          </p:cNvSpPr>
          <p:nvPr/>
        </p:nvSpPr>
        <p:spPr bwMode="auto">
          <a:xfrm>
            <a:off x="4656720" y="5155198"/>
            <a:ext cx="1129135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/>
              <a:t>System bus</a:t>
            </a:r>
          </a:p>
        </p:txBody>
      </p:sp>
      <p:sp>
        <p:nvSpPr>
          <p:cNvPr id="51" name="Line 230"/>
          <p:cNvSpPr>
            <a:spLocks noChangeAspect="1" noChangeShapeType="1"/>
          </p:cNvSpPr>
          <p:nvPr/>
        </p:nvSpPr>
        <p:spPr bwMode="auto">
          <a:xfrm flipH="1">
            <a:off x="4438650" y="5446712"/>
            <a:ext cx="619125" cy="412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52" name="Text Box 231"/>
          <p:cNvSpPr txBox="1">
            <a:spLocks noChangeAspect="1" noChangeArrowheads="1"/>
          </p:cNvSpPr>
          <p:nvPr/>
        </p:nvSpPr>
        <p:spPr bwMode="auto">
          <a:xfrm>
            <a:off x="5976451" y="5155198"/>
            <a:ext cx="1175722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/>
              <a:t>Memory bus</a:t>
            </a:r>
          </a:p>
        </p:txBody>
      </p:sp>
      <p:sp>
        <p:nvSpPr>
          <p:cNvPr id="53" name="Line 232"/>
          <p:cNvSpPr>
            <a:spLocks noChangeAspect="1" noChangeShapeType="1"/>
          </p:cNvSpPr>
          <p:nvPr/>
        </p:nvSpPr>
        <p:spPr bwMode="auto">
          <a:xfrm>
            <a:off x="6530975" y="5446712"/>
            <a:ext cx="0" cy="412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54" name="Rectangle 233"/>
          <p:cNvSpPr>
            <a:spLocks noChangeAspect="1" noChangeArrowheads="1"/>
          </p:cNvSpPr>
          <p:nvPr/>
        </p:nvSpPr>
        <p:spPr bwMode="auto">
          <a:xfrm>
            <a:off x="1349375" y="4719637"/>
            <a:ext cx="1066800" cy="5207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/>
              <a:t>Cache </a:t>
            </a:r>
          </a:p>
          <a:p>
            <a:pPr algn="ctr"/>
            <a:r>
              <a:rPr lang="en-US" sz="1600" dirty="0" smtClean="0"/>
              <a:t>memory</a:t>
            </a:r>
            <a:endParaRPr lang="en-US" sz="1600" dirty="0"/>
          </a:p>
        </p:txBody>
      </p:sp>
      <p:sp>
        <p:nvSpPr>
          <p:cNvPr id="55" name="AutoShape 234"/>
          <p:cNvSpPr>
            <a:spLocks noChangeAspect="1" noChangeArrowheads="1"/>
          </p:cNvSpPr>
          <p:nvPr/>
        </p:nvSpPr>
        <p:spPr bwMode="auto">
          <a:xfrm>
            <a:off x="1577975" y="5240337"/>
            <a:ext cx="549275" cy="549275"/>
          </a:xfrm>
          <a:prstGeom prst="upDownArrow">
            <a:avLst>
              <a:gd name="adj1" fmla="val 50000"/>
              <a:gd name="adj2" fmla="val 2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56" name="AutoShape 236"/>
          <p:cNvSpPr>
            <a:spLocks noChangeAspect="1" noChangeArrowheads="1"/>
          </p:cNvSpPr>
          <p:nvPr/>
        </p:nvSpPr>
        <p:spPr bwMode="auto">
          <a:xfrm flipH="1">
            <a:off x="2441575" y="4767262"/>
            <a:ext cx="400050" cy="344488"/>
          </a:xfrm>
          <a:prstGeom prst="leftRightArrow">
            <a:avLst>
              <a:gd name="adj1" fmla="val 50000"/>
              <a:gd name="adj2" fmla="val 23226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General Cache Organization (S, E, B)</a:t>
            </a:r>
            <a:endParaRPr lang="en-US" dirty="0"/>
          </a:p>
        </p:txBody>
      </p:sp>
      <p:sp>
        <p:nvSpPr>
          <p:cNvPr id="8" name="AutoShape 16"/>
          <p:cNvSpPr>
            <a:spLocks/>
          </p:cNvSpPr>
          <p:nvPr/>
        </p:nvSpPr>
        <p:spPr bwMode="auto">
          <a:xfrm rot="5400000">
            <a:off x="4114801" y="-495835"/>
            <a:ext cx="228600" cy="4648201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grpSp>
        <p:nvGrpSpPr>
          <p:cNvPr id="3" name="Group 79"/>
          <p:cNvGrpSpPr/>
          <p:nvPr/>
        </p:nvGrpSpPr>
        <p:grpSpPr>
          <a:xfrm>
            <a:off x="1905000" y="2078999"/>
            <a:ext cx="4648200" cy="492484"/>
            <a:chOff x="1637766" y="1995289"/>
            <a:chExt cx="4648200" cy="492484"/>
          </a:xfrm>
        </p:grpSpPr>
        <p:sp>
          <p:nvSpPr>
            <p:cNvPr id="34" name="Rectangle 33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38" name="Straight Connector 37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7" name="Rectangle 36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</p:grpSp>
      <p:cxnSp>
        <p:nvCxnSpPr>
          <p:cNvPr id="45" name="Straight Connector 44"/>
          <p:cNvCxnSpPr/>
          <p:nvPr/>
        </p:nvCxnSpPr>
        <p:spPr bwMode="auto">
          <a:xfrm>
            <a:off x="2133600" y="4019283"/>
            <a:ext cx="4267200" cy="11116"/>
          </a:xfrm>
          <a:prstGeom prst="line">
            <a:avLst/>
          </a:prstGeom>
          <a:noFill/>
          <a:ln w="762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54" name="AutoShape 16"/>
          <p:cNvSpPr>
            <a:spLocks/>
          </p:cNvSpPr>
          <p:nvPr/>
        </p:nvSpPr>
        <p:spPr bwMode="auto">
          <a:xfrm>
            <a:off x="1524000" y="2067735"/>
            <a:ext cx="228600" cy="2732865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886200" y="1344634"/>
            <a:ext cx="1957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E = 2</a:t>
            </a:r>
            <a:r>
              <a:rPr lang="en-US" sz="1800" baseline="30000" dirty="0" smtClean="0">
                <a:latin typeface="Calibri" pitchFamily="34" charset="0"/>
              </a:rPr>
              <a:t>e</a:t>
            </a:r>
            <a:r>
              <a:rPr lang="en-US" sz="1800" dirty="0" smtClean="0">
                <a:latin typeface="Calibri" pitchFamily="34" charset="0"/>
              </a:rPr>
              <a:t> lines per set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27333" y="3244405"/>
            <a:ext cx="1122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 = 2</a:t>
            </a:r>
            <a:r>
              <a:rPr lang="en-US" sz="1800" baseline="30000" dirty="0" smtClean="0">
                <a:latin typeface="Calibri" pitchFamily="34" charset="0"/>
              </a:rPr>
              <a:t>s</a:t>
            </a:r>
            <a:r>
              <a:rPr lang="en-US" sz="1800" dirty="0" smtClean="0">
                <a:latin typeface="Calibri" pitchFamily="34" charset="0"/>
              </a:rPr>
              <a:t> sets</a:t>
            </a:r>
          </a:p>
        </p:txBody>
      </p:sp>
      <p:cxnSp>
        <p:nvCxnSpPr>
          <p:cNvPr id="59" name="Straight Connector 58"/>
          <p:cNvCxnSpPr/>
          <p:nvPr/>
        </p:nvCxnSpPr>
        <p:spPr bwMode="auto">
          <a:xfrm>
            <a:off x="6553200" y="2077411"/>
            <a:ext cx="609600" cy="1588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1" name="TextBox 60"/>
          <p:cNvSpPr txBox="1"/>
          <p:nvPr/>
        </p:nvSpPr>
        <p:spPr>
          <a:xfrm>
            <a:off x="7150000" y="1885683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</a:rPr>
              <a:t>set</a:t>
            </a:r>
          </a:p>
        </p:txBody>
      </p:sp>
      <p:cxnSp>
        <p:nvCxnSpPr>
          <p:cNvPr id="62" name="Straight Connector 61"/>
          <p:cNvCxnSpPr/>
          <p:nvPr/>
        </p:nvCxnSpPr>
        <p:spPr bwMode="auto">
          <a:xfrm>
            <a:off x="6400800" y="2475446"/>
            <a:ext cx="609600" cy="1588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3" name="TextBox 62"/>
          <p:cNvSpPr txBox="1"/>
          <p:nvPr/>
        </p:nvSpPr>
        <p:spPr>
          <a:xfrm>
            <a:off x="6971766" y="2278351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</a:rPr>
              <a:t>line</a:t>
            </a:r>
          </a:p>
        </p:txBody>
      </p:sp>
      <p:grpSp>
        <p:nvGrpSpPr>
          <p:cNvPr id="4" name="Group 80"/>
          <p:cNvGrpSpPr/>
          <p:nvPr/>
        </p:nvGrpSpPr>
        <p:grpSpPr>
          <a:xfrm>
            <a:off x="1905000" y="2647683"/>
            <a:ext cx="4648200" cy="492484"/>
            <a:chOff x="1637766" y="1995289"/>
            <a:chExt cx="4648200" cy="492484"/>
          </a:xfrm>
        </p:grpSpPr>
        <p:sp>
          <p:nvSpPr>
            <p:cNvPr id="82" name="Rectangle 81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83" name="Rectangle 82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84" name="Rectangle 83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86" name="Straight Connector 85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5" name="Rectangle 84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</p:grpSp>
      <p:grpSp>
        <p:nvGrpSpPr>
          <p:cNvPr id="5" name="Group 86"/>
          <p:cNvGrpSpPr/>
          <p:nvPr/>
        </p:nvGrpSpPr>
        <p:grpSpPr>
          <a:xfrm>
            <a:off x="1905000" y="3221999"/>
            <a:ext cx="4648200" cy="492484"/>
            <a:chOff x="1637766" y="1995289"/>
            <a:chExt cx="4648200" cy="492484"/>
          </a:xfrm>
        </p:grpSpPr>
        <p:sp>
          <p:nvSpPr>
            <p:cNvPr id="88" name="Rectangle 87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89" name="Rectangle 88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0" name="Rectangle 89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92" name="Straight Connector 91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1" name="Rectangle 90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</p:grpSp>
      <p:grpSp>
        <p:nvGrpSpPr>
          <p:cNvPr id="6" name="Group 92"/>
          <p:cNvGrpSpPr/>
          <p:nvPr/>
        </p:nvGrpSpPr>
        <p:grpSpPr>
          <a:xfrm>
            <a:off x="1905000" y="4288799"/>
            <a:ext cx="4648200" cy="492484"/>
            <a:chOff x="1637766" y="1995289"/>
            <a:chExt cx="4648200" cy="492484"/>
          </a:xfrm>
        </p:grpSpPr>
        <p:sp>
          <p:nvSpPr>
            <p:cNvPr id="94" name="Rectangle 93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5" name="Rectangle 94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6" name="Rectangle 95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98" name="Straight Connector 97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7" name="Rectangle 96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</p:grpSp>
      <p:sp>
        <p:nvSpPr>
          <p:cNvPr id="99" name="Trapezoid 98"/>
          <p:cNvSpPr/>
          <p:nvPr/>
        </p:nvSpPr>
        <p:spPr bwMode="auto">
          <a:xfrm>
            <a:off x="2146824" y="4709564"/>
            <a:ext cx="3523449" cy="865914"/>
          </a:xfrm>
          <a:prstGeom prst="trapezoid">
            <a:avLst>
              <a:gd name="adj" fmla="val 135061"/>
            </a:avLst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2146824" y="5575478"/>
            <a:ext cx="3523449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3645068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3917673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67" name="Rectangle 66"/>
          <p:cNvSpPr/>
          <p:nvPr/>
        </p:nvSpPr>
        <p:spPr bwMode="auto">
          <a:xfrm>
            <a:off x="4178468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68" name="Rectangle 67"/>
          <p:cNvSpPr/>
          <p:nvPr/>
        </p:nvSpPr>
        <p:spPr bwMode="auto">
          <a:xfrm>
            <a:off x="5092868" y="5689778"/>
            <a:ext cx="4572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B-1</a:t>
            </a:r>
          </a:p>
        </p:txBody>
      </p:sp>
      <p:sp>
        <p:nvSpPr>
          <p:cNvPr id="69" name="Rectangle 68"/>
          <p:cNvSpPr/>
          <p:nvPr/>
        </p:nvSpPr>
        <p:spPr bwMode="auto">
          <a:xfrm>
            <a:off x="4451073" y="5689778"/>
            <a:ext cx="64179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cxnSp>
        <p:nvCxnSpPr>
          <p:cNvPr id="70" name="Straight Connector 69"/>
          <p:cNvCxnSpPr/>
          <p:nvPr/>
        </p:nvCxnSpPr>
        <p:spPr bwMode="auto">
          <a:xfrm>
            <a:off x="4585224" y="5841384"/>
            <a:ext cx="457200" cy="1588"/>
          </a:xfrm>
          <a:prstGeom prst="line">
            <a:avLst/>
          </a:prstGeom>
          <a:noFill/>
          <a:ln w="381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72" name="Rectangle 71"/>
          <p:cNvSpPr/>
          <p:nvPr/>
        </p:nvSpPr>
        <p:spPr bwMode="auto">
          <a:xfrm>
            <a:off x="2742478" y="5689778"/>
            <a:ext cx="71799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73" name="Rectangle 72"/>
          <p:cNvSpPr/>
          <p:nvPr/>
        </p:nvSpPr>
        <p:spPr bwMode="auto">
          <a:xfrm>
            <a:off x="2273468" y="5702122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77" name="AutoShape 16"/>
          <p:cNvSpPr>
            <a:spLocks/>
          </p:cNvSpPr>
          <p:nvPr/>
        </p:nvSpPr>
        <p:spPr bwMode="auto">
          <a:xfrm rot="16200000" flipV="1">
            <a:off x="4496145" y="5333467"/>
            <a:ext cx="228600" cy="1905000"/>
          </a:xfrm>
          <a:prstGeom prst="leftBrace">
            <a:avLst>
              <a:gd name="adj1" fmla="val 136972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4012058" y="6374902"/>
            <a:ext cx="392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 = 2</a:t>
            </a:r>
            <a:r>
              <a:rPr lang="en-US" sz="1800" baseline="30000" dirty="0" smtClean="0">
                <a:latin typeface="Calibri" pitchFamily="34" charset="0"/>
              </a:rPr>
              <a:t>b</a:t>
            </a:r>
            <a:r>
              <a:rPr lang="en-US" sz="1800" dirty="0" smtClean="0">
                <a:latin typeface="Calibri" pitchFamily="34" charset="0"/>
              </a:rPr>
              <a:t> bytes per cache block (the data)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6096000" y="5112603"/>
            <a:ext cx="315128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C00000"/>
                </a:solidFill>
                <a:latin typeface="Calibri" pitchFamily="34" charset="0"/>
              </a:rPr>
              <a:t>Cache size:</a:t>
            </a:r>
          </a:p>
          <a:p>
            <a:r>
              <a:rPr lang="en-US" i="1" dirty="0" smtClean="0">
                <a:latin typeface="Calibri" pitchFamily="34" charset="0"/>
              </a:rPr>
              <a:t>C = S x E x B data bytes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638488" y="6128195"/>
            <a:ext cx="952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valid bit</a:t>
            </a:r>
          </a:p>
        </p:txBody>
      </p:sp>
      <p:cxnSp>
        <p:nvCxnSpPr>
          <p:cNvPr id="55" name="Straight Connector 54"/>
          <p:cNvCxnSpPr/>
          <p:nvPr/>
        </p:nvCxnSpPr>
        <p:spPr bwMode="auto">
          <a:xfrm rot="5400000" flipH="1" flipV="1">
            <a:off x="2413438" y="6158528"/>
            <a:ext cx="304800" cy="1588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2" grpId="0" animBg="1"/>
      <p:bldP spid="73" grpId="0" animBg="1"/>
      <p:bldP spid="77" grpId="0" animBg="1"/>
      <p:bldP spid="78" grpId="0"/>
      <p:bldP spid="100" grpId="0"/>
      <p:bldP spid="5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Read</a:t>
            </a:r>
            <a:endParaRPr lang="en-US" dirty="0"/>
          </a:p>
        </p:txBody>
      </p:sp>
      <p:sp>
        <p:nvSpPr>
          <p:cNvPr id="8" name="AutoShape 16"/>
          <p:cNvSpPr>
            <a:spLocks/>
          </p:cNvSpPr>
          <p:nvPr/>
        </p:nvSpPr>
        <p:spPr bwMode="auto">
          <a:xfrm rot="5400000">
            <a:off x="3558235" y="-290401"/>
            <a:ext cx="228600" cy="4237334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grpSp>
        <p:nvGrpSpPr>
          <p:cNvPr id="3" name="Group 79"/>
          <p:cNvGrpSpPr/>
          <p:nvPr/>
        </p:nvGrpSpPr>
        <p:grpSpPr>
          <a:xfrm>
            <a:off x="1553867" y="2078999"/>
            <a:ext cx="4237333" cy="492484"/>
            <a:chOff x="1637766" y="1995289"/>
            <a:chExt cx="4648200" cy="492484"/>
          </a:xfrm>
        </p:grpSpPr>
        <p:sp>
          <p:nvSpPr>
            <p:cNvPr id="34" name="Rectangle 33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37" name="Rectangle 36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38" name="Straight Connector 37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45" name="Straight Connector 44"/>
          <p:cNvCxnSpPr/>
          <p:nvPr/>
        </p:nvCxnSpPr>
        <p:spPr bwMode="auto">
          <a:xfrm>
            <a:off x="1782467" y="4019283"/>
            <a:ext cx="3875673" cy="10096"/>
          </a:xfrm>
          <a:prstGeom prst="line">
            <a:avLst/>
          </a:prstGeom>
          <a:noFill/>
          <a:ln w="762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54" name="AutoShape 16"/>
          <p:cNvSpPr>
            <a:spLocks/>
          </p:cNvSpPr>
          <p:nvPr/>
        </p:nvSpPr>
        <p:spPr bwMode="auto">
          <a:xfrm>
            <a:off x="1172867" y="2067735"/>
            <a:ext cx="228600" cy="2732865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300213" y="1344634"/>
            <a:ext cx="1957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E = 2</a:t>
            </a:r>
            <a:r>
              <a:rPr lang="en-US" sz="1800" baseline="30000" dirty="0" smtClean="0">
                <a:latin typeface="Calibri" pitchFamily="34" charset="0"/>
              </a:rPr>
              <a:t>e</a:t>
            </a:r>
            <a:r>
              <a:rPr lang="en-US" sz="1800" dirty="0" smtClean="0">
                <a:latin typeface="Calibri" pitchFamily="34" charset="0"/>
              </a:rPr>
              <a:t> lines per set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6200" y="3244405"/>
            <a:ext cx="1122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 = 2</a:t>
            </a:r>
            <a:r>
              <a:rPr lang="en-US" sz="1800" baseline="30000" dirty="0" smtClean="0">
                <a:latin typeface="Calibri" pitchFamily="34" charset="0"/>
              </a:rPr>
              <a:t>s</a:t>
            </a:r>
            <a:r>
              <a:rPr lang="en-US" sz="1800" dirty="0" smtClean="0">
                <a:latin typeface="Calibri" pitchFamily="34" charset="0"/>
              </a:rPr>
              <a:t> sets</a:t>
            </a:r>
          </a:p>
        </p:txBody>
      </p:sp>
      <p:grpSp>
        <p:nvGrpSpPr>
          <p:cNvPr id="4" name="Group 80"/>
          <p:cNvGrpSpPr/>
          <p:nvPr/>
        </p:nvGrpSpPr>
        <p:grpSpPr>
          <a:xfrm>
            <a:off x="1553867" y="2647683"/>
            <a:ext cx="4237333" cy="492484"/>
            <a:chOff x="1637766" y="1995289"/>
            <a:chExt cx="4648200" cy="492484"/>
          </a:xfrm>
        </p:grpSpPr>
        <p:sp>
          <p:nvSpPr>
            <p:cNvPr id="82" name="Rectangle 81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83" name="Rectangle 82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84" name="Rectangle 83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85" name="Rectangle 84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86" name="Straight Connector 85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5" name="Group 86"/>
          <p:cNvGrpSpPr/>
          <p:nvPr/>
        </p:nvGrpSpPr>
        <p:grpSpPr>
          <a:xfrm>
            <a:off x="1553867" y="3221999"/>
            <a:ext cx="4237333" cy="492484"/>
            <a:chOff x="1637766" y="1995289"/>
            <a:chExt cx="4648200" cy="492484"/>
          </a:xfrm>
        </p:grpSpPr>
        <p:sp>
          <p:nvSpPr>
            <p:cNvPr id="88" name="Rectangle 87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89" name="Rectangle 88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0" name="Rectangle 89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1" name="Rectangle 90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92" name="Straight Connector 91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6" name="Group 92"/>
          <p:cNvGrpSpPr/>
          <p:nvPr/>
        </p:nvGrpSpPr>
        <p:grpSpPr>
          <a:xfrm>
            <a:off x="1553867" y="4288799"/>
            <a:ext cx="4237333" cy="492484"/>
            <a:chOff x="1637766" y="1995289"/>
            <a:chExt cx="4648200" cy="492484"/>
          </a:xfrm>
        </p:grpSpPr>
        <p:sp>
          <p:nvSpPr>
            <p:cNvPr id="94" name="Rectangle 93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5" name="Rectangle 94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6" name="Rectangle 95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7" name="Rectangle 96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98" name="Straight Connector 97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99" name="Trapezoid 98"/>
          <p:cNvSpPr/>
          <p:nvPr/>
        </p:nvSpPr>
        <p:spPr bwMode="auto">
          <a:xfrm>
            <a:off x="1619863" y="4709564"/>
            <a:ext cx="3523449" cy="865914"/>
          </a:xfrm>
          <a:prstGeom prst="trapezoid">
            <a:avLst>
              <a:gd name="adj" fmla="val 141754"/>
            </a:avLst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1619863" y="5575478"/>
            <a:ext cx="3523449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3118107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3390712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67" name="Rectangle 66"/>
          <p:cNvSpPr/>
          <p:nvPr/>
        </p:nvSpPr>
        <p:spPr bwMode="auto">
          <a:xfrm>
            <a:off x="3651507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68" name="Rectangle 67"/>
          <p:cNvSpPr/>
          <p:nvPr/>
        </p:nvSpPr>
        <p:spPr bwMode="auto">
          <a:xfrm>
            <a:off x="4565907" y="5689778"/>
            <a:ext cx="4572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B-1</a:t>
            </a:r>
          </a:p>
        </p:txBody>
      </p:sp>
      <p:sp>
        <p:nvSpPr>
          <p:cNvPr id="69" name="Rectangle 68"/>
          <p:cNvSpPr/>
          <p:nvPr/>
        </p:nvSpPr>
        <p:spPr bwMode="auto">
          <a:xfrm>
            <a:off x="3924112" y="5689778"/>
            <a:ext cx="64179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cxnSp>
        <p:nvCxnSpPr>
          <p:cNvPr id="70" name="Straight Connector 69"/>
          <p:cNvCxnSpPr/>
          <p:nvPr/>
        </p:nvCxnSpPr>
        <p:spPr bwMode="auto">
          <a:xfrm>
            <a:off x="4058263" y="5841384"/>
            <a:ext cx="457200" cy="1588"/>
          </a:xfrm>
          <a:prstGeom prst="line">
            <a:avLst/>
          </a:prstGeom>
          <a:noFill/>
          <a:ln w="381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72" name="Rectangle 71"/>
          <p:cNvSpPr/>
          <p:nvPr/>
        </p:nvSpPr>
        <p:spPr bwMode="auto">
          <a:xfrm>
            <a:off x="2215517" y="5689778"/>
            <a:ext cx="717995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73" name="Rectangle 72"/>
          <p:cNvSpPr/>
          <p:nvPr/>
        </p:nvSpPr>
        <p:spPr bwMode="auto">
          <a:xfrm>
            <a:off x="1746507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1092556" y="6107668"/>
            <a:ext cx="952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valid bit</a:t>
            </a:r>
          </a:p>
        </p:txBody>
      </p:sp>
      <p:cxnSp>
        <p:nvCxnSpPr>
          <p:cNvPr id="76" name="Straight Connector 75"/>
          <p:cNvCxnSpPr/>
          <p:nvPr/>
        </p:nvCxnSpPr>
        <p:spPr bwMode="auto">
          <a:xfrm rot="5400000" flipH="1" flipV="1">
            <a:off x="1867506" y="6138001"/>
            <a:ext cx="304800" cy="1588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7" name="AutoShape 16"/>
          <p:cNvSpPr>
            <a:spLocks/>
          </p:cNvSpPr>
          <p:nvPr/>
        </p:nvSpPr>
        <p:spPr bwMode="auto">
          <a:xfrm rot="16200000" flipV="1">
            <a:off x="3969184" y="5333467"/>
            <a:ext cx="228600" cy="1905000"/>
          </a:xfrm>
          <a:prstGeom prst="leftBrace">
            <a:avLst>
              <a:gd name="adj1" fmla="val 136972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3485097" y="6374902"/>
            <a:ext cx="3834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 = 2</a:t>
            </a:r>
            <a:r>
              <a:rPr lang="en-US" sz="1800" baseline="30000" dirty="0" smtClean="0">
                <a:latin typeface="Calibri" pitchFamily="34" charset="0"/>
              </a:rPr>
              <a:t>b</a:t>
            </a:r>
            <a:r>
              <a:rPr lang="en-US" sz="1800" dirty="0" smtClean="0">
                <a:latin typeface="Calibri" pitchFamily="34" charset="0"/>
              </a:rPr>
              <a:t> bytes per cache block (the data)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6337478" y="285335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 bits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7328078" y="285335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s bits</a:t>
            </a:r>
          </a:p>
        </p:txBody>
      </p:sp>
      <p:sp>
        <p:nvSpPr>
          <p:cNvPr id="53" name="Rectangle 52"/>
          <p:cNvSpPr/>
          <p:nvPr/>
        </p:nvSpPr>
        <p:spPr bwMode="auto">
          <a:xfrm>
            <a:off x="8090078" y="2853352"/>
            <a:ext cx="6858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b bits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248400" y="2513390"/>
            <a:ext cx="1810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Address of word:</a:t>
            </a:r>
          </a:p>
        </p:txBody>
      </p:sp>
      <p:sp>
        <p:nvSpPr>
          <p:cNvPr id="58" name="AutoShape 16"/>
          <p:cNvSpPr>
            <a:spLocks/>
          </p:cNvSpPr>
          <p:nvPr/>
        </p:nvSpPr>
        <p:spPr bwMode="auto">
          <a:xfrm rot="16200000" flipV="1">
            <a:off x="6718478" y="2822218"/>
            <a:ext cx="228600" cy="990598"/>
          </a:xfrm>
          <a:prstGeom prst="leftBrace">
            <a:avLst>
              <a:gd name="adj1" fmla="val 75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0" name="AutoShape 16"/>
          <p:cNvSpPr>
            <a:spLocks/>
          </p:cNvSpPr>
          <p:nvPr/>
        </p:nvSpPr>
        <p:spPr bwMode="auto">
          <a:xfrm rot="16200000" flipV="1">
            <a:off x="7594779" y="2933702"/>
            <a:ext cx="228600" cy="761998"/>
          </a:xfrm>
          <a:prstGeom prst="leftBrace">
            <a:avLst>
              <a:gd name="adj1" fmla="val 75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" name="AutoShape 16"/>
          <p:cNvSpPr>
            <a:spLocks/>
          </p:cNvSpPr>
          <p:nvPr/>
        </p:nvSpPr>
        <p:spPr bwMode="auto">
          <a:xfrm rot="16200000" flipV="1">
            <a:off x="8280578" y="3009901"/>
            <a:ext cx="228600" cy="609600"/>
          </a:xfrm>
          <a:prstGeom prst="leftBrace">
            <a:avLst>
              <a:gd name="adj1" fmla="val 75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6594772" y="3365678"/>
            <a:ext cx="485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7360273" y="3364468"/>
            <a:ext cx="7052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set</a:t>
            </a:r>
          </a:p>
          <a:p>
            <a:pPr algn="ctr"/>
            <a:r>
              <a:rPr lang="en-US" sz="1800" dirty="0" smtClean="0">
                <a:latin typeface="Calibri" pitchFamily="34" charset="0"/>
              </a:rPr>
              <a:t>index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8033195" y="3364468"/>
            <a:ext cx="738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block</a:t>
            </a:r>
          </a:p>
          <a:p>
            <a:pPr algn="ctr"/>
            <a:r>
              <a:rPr lang="en-US" sz="1800" dirty="0" smtClean="0">
                <a:latin typeface="Calibri" pitchFamily="34" charset="0"/>
              </a:rPr>
              <a:t>offset</a:t>
            </a:r>
          </a:p>
        </p:txBody>
      </p:sp>
      <p:cxnSp>
        <p:nvCxnSpPr>
          <p:cNvPr id="93" name="Shape 92"/>
          <p:cNvCxnSpPr>
            <a:stCxn id="80" idx="2"/>
            <a:endCxn id="94" idx="3"/>
          </p:cNvCxnSpPr>
          <p:nvPr/>
        </p:nvCxnSpPr>
        <p:spPr bwMode="auto">
          <a:xfrm rot="5400000">
            <a:off x="6489930" y="3312069"/>
            <a:ext cx="524242" cy="1921702"/>
          </a:xfrm>
          <a:prstGeom prst="bentConnector2">
            <a:avLst/>
          </a:prstGeom>
          <a:noFill/>
          <a:ln w="2540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2" name="Elbow Connector 101"/>
          <p:cNvCxnSpPr>
            <a:stCxn id="81" idx="2"/>
            <a:endCxn id="67" idx="0"/>
          </p:cNvCxnSpPr>
          <p:nvPr/>
        </p:nvCxnSpPr>
        <p:spPr bwMode="auto">
          <a:xfrm rot="5400000">
            <a:off x="5255680" y="2542930"/>
            <a:ext cx="1678979" cy="4614717"/>
          </a:xfrm>
          <a:prstGeom prst="bentConnector3">
            <a:avLst>
              <a:gd name="adj1" fmla="val 63807"/>
            </a:avLst>
          </a:prstGeom>
          <a:noFill/>
          <a:ln w="2540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4" name="TextBox 103"/>
          <p:cNvSpPr txBox="1"/>
          <p:nvPr/>
        </p:nvSpPr>
        <p:spPr>
          <a:xfrm>
            <a:off x="6471298" y="5054956"/>
            <a:ext cx="20152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data begins at this offset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6311007" y="531674"/>
            <a:ext cx="2415982" cy="175432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marL="115888" indent="-115888">
              <a:buFont typeface="Arial" pitchFamily="34" charset="0"/>
              <a:buChar char="•"/>
            </a:pP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Locate set</a:t>
            </a:r>
          </a:p>
          <a:p>
            <a:pPr marL="115888" indent="-115888">
              <a:buFont typeface="Arial" pitchFamily="34" charset="0"/>
              <a:buChar char="•"/>
            </a:pP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Check if any line in set</a:t>
            </a:r>
            <a:b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</a:b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has matching tag</a:t>
            </a:r>
          </a:p>
          <a:p>
            <a:pPr marL="115888" indent="-115888">
              <a:buFont typeface="Arial" pitchFamily="34" charset="0"/>
              <a:buChar char="•"/>
            </a:pP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Yes + line valid: hit</a:t>
            </a:r>
          </a:p>
          <a:p>
            <a:pPr marL="115888" indent="-115888">
              <a:buFont typeface="Arial" pitchFamily="34" charset="0"/>
              <a:buChar char="•"/>
            </a:pP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Locate data starting</a:t>
            </a:r>
            <a:b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</a:b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at offset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2" grpId="0" animBg="1"/>
      <p:bldP spid="73" grpId="0" animBg="1"/>
      <p:bldP spid="74" grpId="0"/>
      <p:bldP spid="77" grpId="0" animBg="1"/>
      <p:bldP spid="78" grpId="0"/>
      <p:bldP spid="10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>
            <a:lumMod val="20000"/>
            <a:lumOff val="80000"/>
          </a:schemeClr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10543</TotalTime>
  <Words>3827</Words>
  <Application>Microsoft Macintosh PowerPoint</Application>
  <PresentationFormat>On-screen Show (4:3)</PresentationFormat>
  <Paragraphs>1025</Paragraphs>
  <Slides>49</Slides>
  <Notes>36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0" baseType="lpstr">
      <vt:lpstr>template2007</vt:lpstr>
      <vt:lpstr>Cache Memories  15-213: Introduction to Computer Systems 11th Lecture, Oct. 1, 2013</vt:lpstr>
      <vt:lpstr>Today</vt:lpstr>
      <vt:lpstr>Memory Hierarchies</vt:lpstr>
      <vt:lpstr>An Example Memory Hierarchy</vt:lpstr>
      <vt:lpstr>General Cache Concept</vt:lpstr>
      <vt:lpstr>Many types of caches</vt:lpstr>
      <vt:lpstr>Cache Memories</vt:lpstr>
      <vt:lpstr>General Cache Organization (S, E, B)</vt:lpstr>
      <vt:lpstr>Cache Read</vt:lpstr>
      <vt:lpstr>Example: Direct Mapped Cache (E = 1)</vt:lpstr>
      <vt:lpstr>Example: Direct Mapped Cache (E = 1)</vt:lpstr>
      <vt:lpstr>Example: Direct Mapped Cache (E = 1)</vt:lpstr>
      <vt:lpstr>Direct-Mapped Cache Simulation</vt:lpstr>
      <vt:lpstr>E-way Set Associative Cache (Here: E = 2)</vt:lpstr>
      <vt:lpstr>E-way Set Associative Cache (Here: E = 2)</vt:lpstr>
      <vt:lpstr>E-way Set Associative Cache (Here: E = 2)</vt:lpstr>
      <vt:lpstr>2-Way Set Associative Cache Simulation</vt:lpstr>
      <vt:lpstr>What about writes?</vt:lpstr>
      <vt:lpstr>Intel Core i7 Cache Hierarchy</vt:lpstr>
      <vt:lpstr>Cache Performance Metrics</vt:lpstr>
      <vt:lpstr>Lets think about those numbers</vt:lpstr>
      <vt:lpstr>Writing Cache Friendly Code</vt:lpstr>
      <vt:lpstr>Today</vt:lpstr>
      <vt:lpstr>The Memory Mountain</vt:lpstr>
      <vt:lpstr>Memory Mountain Test Function</vt:lpstr>
      <vt:lpstr>The Memory Mountain</vt:lpstr>
      <vt:lpstr>The Memory Mountain</vt:lpstr>
      <vt:lpstr>The Memory Mountain</vt:lpstr>
      <vt:lpstr>Today</vt:lpstr>
      <vt:lpstr>Miss Rate Analysis for Matrix Multiply</vt:lpstr>
      <vt:lpstr>Matrix Multiplication Example</vt:lpstr>
      <vt:lpstr>Layout of C Arrays in Memory (review)</vt:lpstr>
      <vt:lpstr>Matrix Multiplication (ijk)</vt:lpstr>
      <vt:lpstr>Matrix Multiplication (jik)</vt:lpstr>
      <vt:lpstr>Matrix Multiplication (kij)</vt:lpstr>
      <vt:lpstr>Matrix Multiplication (ikj)</vt:lpstr>
      <vt:lpstr>Matrix Multiplication (jki)</vt:lpstr>
      <vt:lpstr>Matrix Multiplication (kji)</vt:lpstr>
      <vt:lpstr>Summary of Matrix Multiplication</vt:lpstr>
      <vt:lpstr>Core i7 Matrix Multiply Performance</vt:lpstr>
      <vt:lpstr>Today</vt:lpstr>
      <vt:lpstr>Example: Matrix Multiplication</vt:lpstr>
      <vt:lpstr>Cache Miss Analysis</vt:lpstr>
      <vt:lpstr>Cache Miss Analysis</vt:lpstr>
      <vt:lpstr>Blocked Matrix Multiplication</vt:lpstr>
      <vt:lpstr>Cache Miss Analysis</vt:lpstr>
      <vt:lpstr>Cache Miss Analysis</vt:lpstr>
      <vt:lpstr>Blocking Summary</vt:lpstr>
      <vt:lpstr>Cache Summary 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Dave</cp:lastModifiedBy>
  <cp:revision>482</cp:revision>
  <cp:lastPrinted>2012-10-02T07:07:18Z</cp:lastPrinted>
  <dcterms:created xsi:type="dcterms:W3CDTF">2012-10-02T17:26:51Z</dcterms:created>
  <dcterms:modified xsi:type="dcterms:W3CDTF">2013-09-30T20:18:35Z</dcterms:modified>
</cp:coreProperties>
</file>