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59"/>
  </p:notesMasterIdLst>
  <p:handoutMasterIdLst>
    <p:handoutMasterId r:id="rId60"/>
  </p:handoutMasterIdLst>
  <p:sldIdLst>
    <p:sldId id="542" r:id="rId2"/>
    <p:sldId id="1047" r:id="rId3"/>
    <p:sldId id="1023" r:id="rId4"/>
    <p:sldId id="1041" r:id="rId5"/>
    <p:sldId id="1024" r:id="rId6"/>
    <p:sldId id="1025" r:id="rId7"/>
    <p:sldId id="1026" r:id="rId8"/>
    <p:sldId id="1027" r:id="rId9"/>
    <p:sldId id="1028" r:id="rId10"/>
    <p:sldId id="1029" r:id="rId11"/>
    <p:sldId id="1058" r:id="rId12"/>
    <p:sldId id="1059" r:id="rId13"/>
    <p:sldId id="1030" r:id="rId14"/>
    <p:sldId id="1042" r:id="rId15"/>
    <p:sldId id="1050" r:id="rId16"/>
    <p:sldId id="1032" r:id="rId17"/>
    <p:sldId id="1033" r:id="rId18"/>
    <p:sldId id="1034" r:id="rId19"/>
    <p:sldId id="1035" r:id="rId20"/>
    <p:sldId id="1036" r:id="rId21"/>
    <p:sldId id="1037" r:id="rId22"/>
    <p:sldId id="1038" r:id="rId23"/>
    <p:sldId id="1039" r:id="rId24"/>
    <p:sldId id="1040" r:id="rId25"/>
    <p:sldId id="1052" r:id="rId26"/>
    <p:sldId id="945" r:id="rId27"/>
    <p:sldId id="946" r:id="rId28"/>
    <p:sldId id="974" r:id="rId29"/>
    <p:sldId id="948" r:id="rId30"/>
    <p:sldId id="1051" r:id="rId31"/>
    <p:sldId id="977" r:id="rId32"/>
    <p:sldId id="1057" r:id="rId33"/>
    <p:sldId id="953" r:id="rId34"/>
    <p:sldId id="1056" r:id="rId35"/>
    <p:sldId id="954" r:id="rId36"/>
    <p:sldId id="955" r:id="rId37"/>
    <p:sldId id="957" r:id="rId38"/>
    <p:sldId id="958" r:id="rId39"/>
    <p:sldId id="959" r:id="rId40"/>
    <p:sldId id="1054" r:id="rId41"/>
    <p:sldId id="975" r:id="rId42"/>
    <p:sldId id="1060" r:id="rId43"/>
    <p:sldId id="1061" r:id="rId44"/>
    <p:sldId id="1062" r:id="rId45"/>
    <p:sldId id="965" r:id="rId46"/>
    <p:sldId id="966" r:id="rId47"/>
    <p:sldId id="967" r:id="rId48"/>
    <p:sldId id="968" r:id="rId49"/>
    <p:sldId id="972" r:id="rId50"/>
    <p:sldId id="973" r:id="rId51"/>
    <p:sldId id="1043" r:id="rId52"/>
    <p:sldId id="1044" r:id="rId53"/>
    <p:sldId id="1045" r:id="rId54"/>
    <p:sldId id="1046" r:id="rId55"/>
    <p:sldId id="1055" r:id="rId56"/>
    <p:sldId id="980" r:id="rId57"/>
    <p:sldId id="1053" r:id="rId58"/>
  </p:sldIdLst>
  <p:sldSz cx="9144000" cy="6858000" type="screen4x3"/>
  <p:notesSz cx="7302500" cy="9586913"/>
  <p:custDataLst>
    <p:tags r:id="rId62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Arial" charset="0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Arial" charset="0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Arial" charset="0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Arial" charset="0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FF9999"/>
    <a:srgbClr val="D5F1CF"/>
    <a:srgbClr val="FFFFCC"/>
    <a:srgbClr val="F6F5BD"/>
    <a:srgbClr val="CDF1C5"/>
    <a:srgbClr val="990000"/>
    <a:srgbClr val="F1C7C7"/>
    <a:srgbClr val="EDEA77"/>
    <a:srgbClr val="A8E7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604" autoAdjust="0"/>
    <p:restoredTop sz="94921" autoAdjust="0"/>
  </p:normalViewPr>
  <p:slideViewPr>
    <p:cSldViewPr snapToObjects="1">
      <p:cViewPr>
        <p:scale>
          <a:sx n="112" d="100"/>
          <a:sy n="112" d="100"/>
        </p:scale>
        <p:origin x="-848" y="264"/>
      </p:cViewPr>
      <p:guideLst>
        <p:guide orient="horz" pos="1536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Objects="1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63" Type="http://schemas.openxmlformats.org/officeDocument/2006/relationships/presProps" Target="presProps.xml"/><Relationship Id="rId64" Type="http://schemas.openxmlformats.org/officeDocument/2006/relationships/viewProps" Target="viewProps.xml"/><Relationship Id="rId65" Type="http://schemas.openxmlformats.org/officeDocument/2006/relationships/theme" Target="theme/theme1.xml"/><Relationship Id="rId66" Type="http://schemas.openxmlformats.org/officeDocument/2006/relationships/tableStyles" Target="tableStyles.xml"/><Relationship Id="rId50" Type="http://schemas.openxmlformats.org/officeDocument/2006/relationships/slide" Target="slides/slide49.xml"/><Relationship Id="rId51" Type="http://schemas.openxmlformats.org/officeDocument/2006/relationships/slide" Target="slides/slide50.xml"/><Relationship Id="rId52" Type="http://schemas.openxmlformats.org/officeDocument/2006/relationships/slide" Target="slides/slide51.xml"/><Relationship Id="rId53" Type="http://schemas.openxmlformats.org/officeDocument/2006/relationships/slide" Target="slides/slide52.xml"/><Relationship Id="rId54" Type="http://schemas.openxmlformats.org/officeDocument/2006/relationships/slide" Target="slides/slide53.xml"/><Relationship Id="rId55" Type="http://schemas.openxmlformats.org/officeDocument/2006/relationships/slide" Target="slides/slide54.xml"/><Relationship Id="rId56" Type="http://schemas.openxmlformats.org/officeDocument/2006/relationships/slide" Target="slides/slide55.xml"/><Relationship Id="rId57" Type="http://schemas.openxmlformats.org/officeDocument/2006/relationships/slide" Target="slides/slide56.xml"/><Relationship Id="rId58" Type="http://schemas.openxmlformats.org/officeDocument/2006/relationships/slide" Target="slides/slide57.xml"/><Relationship Id="rId59" Type="http://schemas.openxmlformats.org/officeDocument/2006/relationships/notesMaster" Target="notesMasters/notesMaster1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60" Type="http://schemas.openxmlformats.org/officeDocument/2006/relationships/handoutMaster" Target="handoutMasters/handoutMaster1.xml"/><Relationship Id="rId61" Type="http://schemas.openxmlformats.org/officeDocument/2006/relationships/printerSettings" Target="printerSettings/printerSettings1.bin"/><Relationship Id="rId62" Type="http://schemas.openxmlformats.org/officeDocument/2006/relationships/tags" Target="tags/tag1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defTabSz="965200" eaLnBrk="0" hangingPunct="0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r>
              <a:rPr lang="en-US"/>
              <a:t>DAC 2001 Tutorial</a:t>
            </a:r>
          </a:p>
        </p:txBody>
      </p:sp>
      <p:sp>
        <p:nvSpPr>
          <p:cNvPr id="2529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7195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algn="r" defTabSz="965200" eaLnBrk="0" hangingPunct="0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29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defTabSz="965200" eaLnBrk="0" hangingPunct="0">
              <a:defRPr sz="1200">
                <a:latin typeface="Times New Roman" pitchFamily="18" charset="0"/>
                <a:cs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©R.A. Rutenbar, 2001</a:t>
            </a:r>
          </a:p>
        </p:txBody>
      </p:sp>
      <p:sp>
        <p:nvSpPr>
          <p:cNvPr id="2529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7195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algn="r" defTabSz="965200" eaLnBrk="0" hangingPunct="0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A4067047-E766-4254-821F-B27F8CFA18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67648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 b="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1480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 b="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55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19200" y="685800"/>
            <a:ext cx="4876800" cy="36576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85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0600" y="4572000"/>
            <a:ext cx="5334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085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 b="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1480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 b="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FD8AD92D-85DC-42ED-A1F9-C1217E42EA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23322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1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2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3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4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5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6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7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8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9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0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1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2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3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4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5.xml"/></Relationships>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6.xml"/></Relationships>
</file>

<file path=ppt/notesSlides/_rels/notesSlide2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7.xml"/></Relationships>
</file>

<file path=ppt/notesSlides/_rels/notesSlide2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8.xml"/></Relationships>
</file>

<file path=ppt/notesSlides/_rels/notesSlide2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9.xml"/></Relationships>
</file>

<file path=ppt/notesSlides/_rels/notesSlide2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0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3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1.xml"/></Relationships>
</file>

<file path=ppt/notesSlides/_rels/notesSlide3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2.xml"/></Relationships>
</file>

<file path=ppt/notesSlides/_rels/notesSlide3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3.xml"/></Relationships>
</file>

<file path=ppt/notesSlides/_rels/notesSlide3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4.xml"/></Relationships>
</file>

<file path=ppt/notesSlides/_rels/notesSlide3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5.xml"/></Relationships>
</file>

<file path=ppt/notesSlides/_rels/notesSlide3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6.xml"/></Relationships>
</file>

<file path=ppt/notesSlides/_rels/notesSlide3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7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656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6656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B422CA9-8481-40C3-B5AE-2BC95BA02134}" type="slidenum">
              <a:rPr lang="en-US" smtClean="0"/>
              <a:pPr>
                <a:defRPr/>
              </a:pPr>
              <a:t>1</a:t>
            </a:fld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7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116738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  <p:sp>
        <p:nvSpPr>
          <p:cNvPr id="11673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9FAAA19-1E5D-463C-8B4E-E985891BF04A}" type="slidenum">
              <a:rPr lang="en-US" smtClean="0">
                <a:latin typeface="Times New Roman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2</a:t>
            </a:fld>
            <a:endParaRPr lang="en-US" smtClean="0">
              <a:latin typeface="Times New Roman" pitchFamily="-96" charset="0"/>
              <a:ea typeface="ＭＳ Ｐゴシック" pitchFamily="-96" charset="-128"/>
              <a:cs typeface="ＭＳ Ｐゴシック" pitchFamily="-96" charset="-128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2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830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93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7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116738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  <p:sp>
        <p:nvSpPr>
          <p:cNvPr id="11673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9FAAA19-1E5D-463C-8B4E-E985891BF04A}" type="slidenum">
              <a:rPr lang="en-US" smtClean="0">
                <a:latin typeface="Times New Roman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15</a:t>
            </a:fld>
            <a:endParaRPr lang="en-US" smtClean="0">
              <a:latin typeface="Times New Roman" pitchFamily="-96" charset="0"/>
              <a:ea typeface="ＭＳ Ｐゴシック" pitchFamily="-96" charset="-128"/>
              <a:cs typeface="ＭＳ Ｐゴシック" pitchFamily="-96" charset="-128"/>
            </a:endParaRPr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93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035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100356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8E681F1-9ECF-43CC-A1A6-D7853C0864CB}" type="slidenum">
              <a:rPr lang="en-US" smtClean="0"/>
              <a:pPr>
                <a:defRPr/>
              </a:pPr>
              <a:t>56</a:t>
            </a:fld>
            <a:endParaRPr lang="en-US" smtClean="0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7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116738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  <p:sp>
        <p:nvSpPr>
          <p:cNvPr id="11673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9FAAA19-1E5D-463C-8B4E-E985891BF04A}" type="slidenum">
              <a:rPr lang="en-US" smtClean="0">
                <a:latin typeface="Times New Roman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57</a:t>
            </a:fld>
            <a:endParaRPr lang="en-US" smtClean="0">
              <a:latin typeface="Times New Roman" pitchFamily="-96" charset="0"/>
              <a:ea typeface="ＭＳ Ｐゴシック" pitchFamily="-96" charset="-128"/>
              <a:cs typeface="ＭＳ Ｐゴシック" pitchFamily="-96" charset="-128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7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116738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  <p:sp>
        <p:nvSpPr>
          <p:cNvPr id="11673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9FAAA19-1E5D-463C-8B4E-E985891BF04A}" type="slidenum">
              <a:rPr lang="en-US" smtClean="0">
                <a:latin typeface="Times New Roman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25</a:t>
            </a:fld>
            <a:endParaRPr lang="en-US" smtClean="0">
              <a:latin typeface="Times New Roman" pitchFamily="-96" charset="0"/>
              <a:ea typeface="ＭＳ Ｐゴシック" pitchFamily="-96" charset="-128"/>
              <a:cs typeface="ＭＳ Ｐゴシック" pitchFamily="-96" charset="-128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7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116738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  <p:sp>
        <p:nvSpPr>
          <p:cNvPr id="11673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9FAAA19-1E5D-463C-8B4E-E985891BF04A}" type="slidenum">
              <a:rPr lang="en-US" smtClean="0">
                <a:latin typeface="Times New Roman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30</a:t>
            </a:fld>
            <a:endParaRPr lang="en-US" smtClean="0">
              <a:latin typeface="Times New Roman" pitchFamily="-96" charset="0"/>
              <a:ea typeface="ＭＳ Ｐゴシック" pitchFamily="-96" charset="-128"/>
              <a:cs typeface="ＭＳ Ｐゴシック" pitchFamily="-96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latin typeface="Calibri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Calibri" pitchFamily="34" charset="0"/>
              </a:defRPr>
            </a:lvl1pPr>
            <a:lvl2pPr>
              <a:defRPr sz="2800">
                <a:latin typeface="Calibri" pitchFamily="34" charset="0"/>
              </a:defRPr>
            </a:lvl2pPr>
            <a:lvl3pPr>
              <a:defRPr sz="2400">
                <a:latin typeface="Calibri" pitchFamily="34" charset="0"/>
              </a:defRPr>
            </a:lvl3pPr>
            <a:lvl4pPr>
              <a:defRPr sz="2000">
                <a:latin typeface="Calibri" pitchFamily="34" charset="0"/>
              </a:defRPr>
            </a:lvl4pPr>
            <a:lvl5pPr>
              <a:defRPr sz="2000">
                <a:latin typeface="Calibri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Calibri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650" y="371475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99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US" b="0">
              <a:latin typeface="Times New Roman" pitchFamily="18" charset="0"/>
              <a:cs typeface="+mn-cs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897813" y="-26988"/>
            <a:ext cx="1309687" cy="2778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defRPr/>
            </a:pPr>
            <a:r>
              <a:rPr lang="en-US" sz="1200" dirty="0">
                <a:solidFill>
                  <a:schemeClr val="bg1"/>
                </a:solidFill>
                <a:latin typeface="Times New Roman" pitchFamily="18" charset="0"/>
                <a:cs typeface="+mn-cs"/>
              </a:rPr>
              <a:t>Carnegie Mellon</a:t>
            </a:r>
          </a:p>
        </p:txBody>
      </p:sp>
      <p:sp>
        <p:nvSpPr>
          <p:cNvPr id="6" name="Rectangle 5"/>
          <p:cNvSpPr/>
          <p:nvPr userDrawn="1"/>
        </p:nvSpPr>
        <p:spPr>
          <a:xfrm>
            <a:off x="8839200" y="6611779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marL="119063" indent="-119063"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</a:defRPr>
      </a:lvl2pPr>
      <a:lvl3pPr marL="119063" indent="-119063"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</a:defRPr>
      </a:lvl3pPr>
      <a:lvl4pPr marL="119063" indent="-119063"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</a:defRPr>
      </a:lvl4pPr>
      <a:lvl5pPr marL="119063" indent="-119063"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18" charset="2"/>
        <a:buChar char="¢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SzPct val="8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7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9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0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1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3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4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5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ctrTitle"/>
          </p:nvPr>
        </p:nvSpPr>
        <p:spPr>
          <a:xfrm>
            <a:off x="685800" y="1524000"/>
            <a:ext cx="7772400" cy="2178050"/>
          </a:xfrm>
        </p:spPr>
        <p:txBody>
          <a:bodyPr/>
          <a:lstStyle/>
          <a:p>
            <a:pPr marL="0" indent="0" eaLnBrk="1" hangingPunct="1"/>
            <a:r>
              <a:rPr lang="en-US" dirty="0" smtClean="0"/>
              <a:t>Machine-Level Programming V:</a:t>
            </a:r>
            <a:br>
              <a:rPr lang="en-US" dirty="0" smtClean="0"/>
            </a:br>
            <a:r>
              <a:rPr lang="en-US" dirty="0" smtClean="0"/>
              <a:t>Advanced Topics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2000" b="0" dirty="0" smtClean="0"/>
              <a:t>15-213 / 18-213: Introduction to Computer Systems</a:t>
            </a:r>
            <a:r>
              <a:rPr lang="en-US" b="0" dirty="0" smtClean="0"/>
              <a:t/>
            </a:r>
            <a:br>
              <a:rPr lang="en-US" b="0" dirty="0" smtClean="0"/>
            </a:br>
            <a:r>
              <a:rPr lang="en-US" sz="2000" b="0" dirty="0" smtClean="0"/>
              <a:t>9</a:t>
            </a:r>
            <a:r>
              <a:rPr lang="en-US" sz="2000" b="0" baseline="30000" dirty="0" smtClean="0"/>
              <a:t>th</a:t>
            </a:r>
            <a:r>
              <a:rPr lang="en-US" sz="2000" b="0" dirty="0" smtClean="0"/>
              <a:t> Lecture, Sep. 24, 2013</a:t>
            </a:r>
          </a:p>
        </p:txBody>
      </p:sp>
      <p:sp>
        <p:nvSpPr>
          <p:cNvPr id="6147" name="Subtitle 2"/>
          <p:cNvSpPr>
            <a:spLocks noGrp="1"/>
          </p:cNvSpPr>
          <p:nvPr>
            <p:ph type="subTitle" idx="1"/>
          </p:nvPr>
        </p:nvSpPr>
        <p:spPr>
          <a:xfrm>
            <a:off x="685800" y="4267200"/>
            <a:ext cx="7678738" cy="1752600"/>
          </a:xfrm>
        </p:spPr>
        <p:txBody>
          <a:bodyPr/>
          <a:lstStyle/>
          <a:p>
            <a:pPr eaLnBrk="1" hangingPunct="1"/>
            <a:r>
              <a:rPr lang="en-US" b="1" dirty="0" smtClean="0"/>
              <a:t>Instructors:</a:t>
            </a:r>
            <a:r>
              <a:rPr lang="en-US" dirty="0" smtClean="0"/>
              <a:t> </a:t>
            </a:r>
          </a:p>
          <a:p>
            <a:pPr eaLnBrk="1" hangingPunct="1"/>
            <a:r>
              <a:rPr lang="en-US" dirty="0" smtClean="0"/>
              <a:t>Randy Bryant, Dave </a:t>
            </a:r>
            <a:r>
              <a:rPr lang="en-US" dirty="0" err="1" smtClean="0"/>
              <a:t>O’Hallaron</a:t>
            </a:r>
            <a:r>
              <a:rPr lang="en-US" dirty="0" smtClean="0"/>
              <a:t>, and Greg </a:t>
            </a:r>
            <a:r>
              <a:rPr lang="en-US" dirty="0" err="1" smtClean="0"/>
              <a:t>Kesden</a:t>
            </a:r>
            <a:endParaRPr lang="en-US" dirty="0" smtClean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Freeform 1"/>
          <p:cNvSpPr>
            <a:spLocks/>
          </p:cNvSpPr>
          <p:nvPr/>
        </p:nvSpPr>
        <p:spPr bwMode="auto">
          <a:xfrm>
            <a:off x="711200" y="3708400"/>
            <a:ext cx="7670800" cy="2032000"/>
          </a:xfrm>
          <a:custGeom>
            <a:avLst/>
            <a:gdLst/>
            <a:ahLst/>
            <a:cxnLst>
              <a:cxn ang="0">
                <a:pos x="7617" y="0"/>
              </a:cxn>
              <a:cxn ang="0">
                <a:pos x="0" y="21465"/>
              </a:cxn>
              <a:cxn ang="0">
                <a:pos x="21600" y="21600"/>
              </a:cxn>
              <a:cxn ang="0">
                <a:pos x="13017" y="0"/>
              </a:cxn>
              <a:cxn ang="0">
                <a:pos x="7617" y="0"/>
              </a:cxn>
              <a:cxn ang="0">
                <a:pos x="7617" y="0"/>
              </a:cxn>
            </a:cxnLst>
            <a:rect l="0" t="0" r="r" b="b"/>
            <a:pathLst>
              <a:path w="21600" h="21600">
                <a:moveTo>
                  <a:pt x="7617" y="0"/>
                </a:moveTo>
                <a:lnTo>
                  <a:pt x="0" y="21465"/>
                </a:lnTo>
                <a:lnTo>
                  <a:pt x="21600" y="21600"/>
                </a:lnTo>
                <a:lnTo>
                  <a:pt x="13017" y="0"/>
                </a:lnTo>
                <a:lnTo>
                  <a:pt x="7617" y="0"/>
                </a:lnTo>
                <a:close/>
                <a:moveTo>
                  <a:pt x="7617" y="0"/>
                </a:moveTo>
              </a:path>
            </a:pathLst>
          </a:custGeom>
          <a:solidFill>
            <a:srgbClr val="E6E6E6"/>
          </a:solidFill>
          <a:ln w="381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8676" name="Rectangle 4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Arrays of </a:t>
            </a:r>
            <a:r>
              <a:rPr lang="en-US" dirty="0" smtClean="0"/>
              <a:t>Structures (Windows, x86-64)</a:t>
            </a:r>
            <a:endParaRPr lang="en-US" dirty="0"/>
          </a:p>
        </p:txBody>
      </p:sp>
      <p:sp>
        <p:nvSpPr>
          <p:cNvPr id="28677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81000" y="1397000"/>
            <a:ext cx="4508500" cy="977900"/>
          </a:xfrm>
          <a:ln/>
        </p:spPr>
        <p:txBody>
          <a:bodyPr/>
          <a:lstStyle/>
          <a:p>
            <a:r>
              <a:rPr lang="en-US" dirty="0" smtClean="0"/>
              <a:t>Overall structure length multiple of K</a:t>
            </a:r>
          </a:p>
          <a:p>
            <a:r>
              <a:rPr lang="en-US" dirty="0" smtClean="0"/>
              <a:t>Satisfy </a:t>
            </a:r>
            <a:r>
              <a:rPr lang="en-US" dirty="0"/>
              <a:t>alignment requirement </a:t>
            </a:r>
            <a:br>
              <a:rPr lang="en-US" dirty="0"/>
            </a:br>
            <a:r>
              <a:rPr lang="en-US" dirty="0"/>
              <a:t>for every element</a:t>
            </a:r>
          </a:p>
        </p:txBody>
      </p:sp>
      <p:sp>
        <p:nvSpPr>
          <p:cNvPr id="28678" name="Rectangle 6"/>
          <p:cNvSpPr>
            <a:spLocks/>
          </p:cNvSpPr>
          <p:nvPr/>
        </p:nvSpPr>
        <p:spPr bwMode="auto">
          <a:xfrm>
            <a:off x="6642100" y="1213553"/>
            <a:ext cx="2222500" cy="1529647"/>
          </a:xfrm>
          <a:prstGeom prst="rect">
            <a:avLst/>
          </a:prstGeom>
          <a:solidFill>
            <a:srgbClr val="FFFEB2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struct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S2 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double v;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[2];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char c;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a[10];</a:t>
            </a:r>
          </a:p>
        </p:txBody>
      </p:sp>
      <p:graphicFrame>
        <p:nvGraphicFramePr>
          <p:cNvPr id="28679" name="Group 7"/>
          <p:cNvGraphicFramePr>
            <a:graphicFrameLocks noGrp="1"/>
          </p:cNvGraphicFramePr>
          <p:nvPr/>
        </p:nvGraphicFramePr>
        <p:xfrm>
          <a:off x="381000" y="5715000"/>
          <a:ext cx="8335963" cy="762000"/>
        </p:xfrm>
        <a:graphic>
          <a:graphicData uri="http://schemas.openxmlformats.org/drawingml/2006/table">
            <a:tbl>
              <a:tblPr/>
              <a:tblGrid>
                <a:gridCol w="320675"/>
                <a:gridCol w="320675"/>
                <a:gridCol w="320675"/>
                <a:gridCol w="320675"/>
                <a:gridCol w="639763"/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</a:tblGrid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v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D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i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[0]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i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[1]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c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 Bold Italic" charset="0"/>
                          <a:ea typeface="Calibri Bold Italic" charset="0"/>
                          <a:cs typeface="Calibri Bold Italic" charset="0"/>
                          <a:sym typeface="Calibri Bold Italic" charset="0"/>
                        </a:rPr>
                        <a:t>7 bytes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3B3B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100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a+24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a+32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a+40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a+48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28791" name="Group 119"/>
          <p:cNvGraphicFramePr>
            <a:graphicFrameLocks noGrp="1"/>
          </p:cNvGraphicFramePr>
          <p:nvPr/>
        </p:nvGraphicFramePr>
        <p:xfrm>
          <a:off x="1181100" y="3314700"/>
          <a:ext cx="8240168" cy="762000"/>
        </p:xfrm>
        <a:graphic>
          <a:graphicData uri="http://schemas.openxmlformats.org/drawingml/2006/table">
            <a:tbl>
              <a:tblPr/>
              <a:tblGrid>
                <a:gridCol w="320675"/>
                <a:gridCol w="320675"/>
                <a:gridCol w="320675"/>
                <a:gridCol w="320675"/>
                <a:gridCol w="639763"/>
                <a:gridCol w="320675"/>
                <a:gridCol w="320675"/>
                <a:gridCol w="639762"/>
                <a:gridCol w="320675"/>
                <a:gridCol w="320675"/>
                <a:gridCol w="320675"/>
                <a:gridCol w="320675"/>
                <a:gridCol w="320675"/>
                <a:gridCol w="320675"/>
                <a:gridCol w="639763"/>
                <a:gridCol w="320675"/>
                <a:gridCol w="228055"/>
                <a:gridCol w="320675"/>
                <a:gridCol w="320675"/>
                <a:gridCol w="320675"/>
                <a:gridCol w="320675"/>
                <a:gridCol w="320675"/>
                <a:gridCol w="320675"/>
              </a:tblGrid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a[0]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a[1]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a[2]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• • •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100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" pitchFamily="49" charset="0"/>
                          <a:cs typeface="Courier New Bold" charset="0"/>
                          <a:sym typeface="Courier New Bold" charset="0"/>
                        </a:rPr>
                        <a:t>a+0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" pitchFamily="49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" pitchFamily="49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" pitchFamily="49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" pitchFamily="49" charset="0"/>
                          <a:cs typeface="Courier New Bold" charset="0"/>
                          <a:sym typeface="Courier New Bold" charset="0"/>
                        </a:rPr>
                        <a:t>a+24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" pitchFamily="49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" pitchFamily="49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" pitchFamily="49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" pitchFamily="49" charset="0"/>
                          <a:cs typeface="Courier New Bold" charset="0"/>
                          <a:sym typeface="Courier New Bold" charset="0"/>
                        </a:rPr>
                        <a:t>a+48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" pitchFamily="49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" pitchFamily="49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" pitchFamily="49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" pitchFamily="49" charset="0"/>
                          <a:cs typeface="Courier New Bold" charset="0"/>
                          <a:sym typeface="Courier New Bold" charset="0"/>
                        </a:rPr>
                        <a:t>a+72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" pitchFamily="49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" pitchFamily="49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977900" y="508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1800" dirty="0" smtClean="0">
              <a:latin typeface="Calibri" pitchFamily="34" charset="0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3"/>
          <p:cNvSpPr>
            <a:spLocks noGrp="1" noChangeArrowheads="1"/>
          </p:cNvSpPr>
          <p:nvPr>
            <p:ph type="title"/>
          </p:nvPr>
        </p:nvSpPr>
        <p:spPr>
          <a:xfrm>
            <a:off x="357018" y="435678"/>
            <a:ext cx="8359945" cy="762000"/>
          </a:xfrm>
          <a:ln/>
        </p:spPr>
        <p:txBody>
          <a:bodyPr/>
          <a:lstStyle/>
          <a:p>
            <a:pPr marL="119063" indent="-119063"/>
            <a:r>
              <a:rPr lang="en-US" dirty="0" smtClean="0"/>
              <a:t>Meeting Overall Alignment Requirement (IA32 Linux)</a:t>
            </a:r>
            <a:endParaRPr lang="en-US" dirty="0"/>
          </a:p>
        </p:txBody>
      </p:sp>
      <p:sp>
        <p:nvSpPr>
          <p:cNvPr id="27652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dirty="0"/>
          </a:p>
          <a:p>
            <a:r>
              <a:rPr lang="en-US" dirty="0" smtClean="0"/>
              <a:t>For largest alignment requirement K</a:t>
            </a:r>
          </a:p>
          <a:p>
            <a:r>
              <a:rPr lang="en-US" dirty="0" smtClean="0"/>
              <a:t>Overall structure must be multiple of K</a:t>
            </a:r>
          </a:p>
          <a:p>
            <a:pPr lvl="1"/>
            <a:r>
              <a:rPr lang="en-US" dirty="0" smtClean="0"/>
              <a:t>Up to maximum of K=4</a:t>
            </a:r>
            <a:endParaRPr lang="en-US" dirty="0"/>
          </a:p>
        </p:txBody>
      </p:sp>
      <p:sp>
        <p:nvSpPr>
          <p:cNvPr id="27654" name="Rectangle 6"/>
          <p:cNvSpPr>
            <a:spLocks/>
          </p:cNvSpPr>
          <p:nvPr/>
        </p:nvSpPr>
        <p:spPr bwMode="auto">
          <a:xfrm>
            <a:off x="6069012" y="1905000"/>
            <a:ext cx="2224088" cy="1524000"/>
          </a:xfrm>
          <a:prstGeom prst="rect">
            <a:avLst/>
          </a:prstGeom>
          <a:solidFill>
            <a:srgbClr val="FFFEB2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struct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S2 {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double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v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i[2];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char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*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</p:txBody>
      </p:sp>
      <p:graphicFrame>
        <p:nvGraphicFramePr>
          <p:cNvPr id="13" name="Group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8248306"/>
              </p:ext>
            </p:extLst>
          </p:nvPr>
        </p:nvGraphicFramePr>
        <p:xfrm>
          <a:off x="381000" y="4495800"/>
          <a:ext cx="6732596" cy="762000"/>
        </p:xfrm>
        <a:graphic>
          <a:graphicData uri="http://schemas.openxmlformats.org/drawingml/2006/table">
            <a:tbl>
              <a:tblPr/>
              <a:tblGrid>
                <a:gridCol w="306096"/>
                <a:gridCol w="306096"/>
                <a:gridCol w="306096"/>
                <a:gridCol w="306096"/>
                <a:gridCol w="610676"/>
                <a:gridCol w="306096"/>
                <a:gridCol w="306096"/>
                <a:gridCol w="306096"/>
                <a:gridCol w="306096"/>
                <a:gridCol w="306096"/>
                <a:gridCol w="306096"/>
                <a:gridCol w="306096"/>
                <a:gridCol w="306096"/>
                <a:gridCol w="306096"/>
                <a:gridCol w="306096"/>
                <a:gridCol w="306096"/>
                <a:gridCol w="306096"/>
                <a:gridCol w="306096"/>
                <a:gridCol w="306096"/>
                <a:gridCol w="306096"/>
                <a:gridCol w="306096"/>
              </a:tblGrid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v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D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i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[0]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i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[1]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c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 Bold Italic" charset="0"/>
                          <a:ea typeface="Calibri Bold Italic" charset="0"/>
                          <a:cs typeface="Calibri Bold Italic" charset="0"/>
                          <a:sym typeface="Calibri Bold Italic" charset="0"/>
                        </a:rPr>
                        <a:t>3 bytes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3B3B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 Bold Italic" charset="0"/>
                        <a:ea typeface="Calibri Bold Italic" charset="0"/>
                        <a:cs typeface="Calibri Bold Italic" charset="0"/>
                        <a:sym typeface="Calibri Bold Italic" charset="0"/>
                      </a:endParaRP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8100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p+0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p+8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p+16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ヒラギノ角ゴ ProN W6" charset="0"/>
                          <a:cs typeface="Courier New" pitchFamily="49" charset="0"/>
                          <a:sym typeface="Courier New Bold" charset="0"/>
                        </a:rPr>
                        <a:t>p+20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cxnSp>
        <p:nvCxnSpPr>
          <p:cNvPr id="6" name="Straight Arrow Connector 5"/>
          <p:cNvCxnSpPr/>
          <p:nvPr/>
        </p:nvCxnSpPr>
        <p:spPr bwMode="auto">
          <a:xfrm flipV="1">
            <a:off x="5970563" y="5257800"/>
            <a:ext cx="685800" cy="685800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7" name="TextBox 6"/>
          <p:cNvSpPr txBox="1"/>
          <p:nvPr/>
        </p:nvSpPr>
        <p:spPr>
          <a:xfrm>
            <a:off x="4344239" y="5943600"/>
            <a:ext cx="16585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800" dirty="0" smtClean="0">
                <a:latin typeface="Calibri" pitchFamily="34" charset="0"/>
              </a:rPr>
              <a:t>Multiple of K=4</a:t>
            </a:r>
          </a:p>
        </p:txBody>
      </p:sp>
    </p:spTree>
    <p:extLst>
      <p:ext uri="{BB962C8B-B14F-4D97-AF65-F5344CB8AC3E}">
        <p14:creationId xmlns:p14="http://schemas.microsoft.com/office/powerpoint/2010/main" val="1756272798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Freeform 1"/>
          <p:cNvSpPr>
            <a:spLocks/>
          </p:cNvSpPr>
          <p:nvPr/>
        </p:nvSpPr>
        <p:spPr bwMode="auto">
          <a:xfrm>
            <a:off x="1447739" y="3708400"/>
            <a:ext cx="6135575" cy="2019300"/>
          </a:xfrm>
          <a:custGeom>
            <a:avLst/>
            <a:gdLst>
              <a:gd name="connsiteX0" fmla="*/ 5543 w 19526"/>
              <a:gd name="connsiteY0" fmla="*/ 0 h 21600"/>
              <a:gd name="connsiteX1" fmla="*/ 0 w 19526"/>
              <a:gd name="connsiteY1" fmla="*/ 21465 h 21600"/>
              <a:gd name="connsiteX2" fmla="*/ 19526 w 19526"/>
              <a:gd name="connsiteY2" fmla="*/ 21600 h 21600"/>
              <a:gd name="connsiteX3" fmla="*/ 10943 w 19526"/>
              <a:gd name="connsiteY3" fmla="*/ 0 h 21600"/>
              <a:gd name="connsiteX4" fmla="*/ 5543 w 19526"/>
              <a:gd name="connsiteY4" fmla="*/ 0 h 21600"/>
              <a:gd name="connsiteX5" fmla="*/ 5543 w 19526"/>
              <a:gd name="connsiteY5" fmla="*/ 0 h 21600"/>
              <a:gd name="connsiteX0" fmla="*/ 5543 w 17309"/>
              <a:gd name="connsiteY0" fmla="*/ 0 h 21735"/>
              <a:gd name="connsiteX1" fmla="*/ 0 w 17309"/>
              <a:gd name="connsiteY1" fmla="*/ 21465 h 21735"/>
              <a:gd name="connsiteX2" fmla="*/ 17309 w 17309"/>
              <a:gd name="connsiteY2" fmla="*/ 21735 h 21735"/>
              <a:gd name="connsiteX3" fmla="*/ 10943 w 17309"/>
              <a:gd name="connsiteY3" fmla="*/ 0 h 21735"/>
              <a:gd name="connsiteX4" fmla="*/ 5543 w 17309"/>
              <a:gd name="connsiteY4" fmla="*/ 0 h 21735"/>
              <a:gd name="connsiteX5" fmla="*/ 5543 w 17309"/>
              <a:gd name="connsiteY5" fmla="*/ 0 h 21735"/>
              <a:gd name="connsiteX0" fmla="*/ 5543 w 17277"/>
              <a:gd name="connsiteY0" fmla="*/ 0 h 21465"/>
              <a:gd name="connsiteX1" fmla="*/ 0 w 17277"/>
              <a:gd name="connsiteY1" fmla="*/ 21465 h 21465"/>
              <a:gd name="connsiteX2" fmla="*/ 17277 w 17277"/>
              <a:gd name="connsiteY2" fmla="*/ 21319 h 21465"/>
              <a:gd name="connsiteX3" fmla="*/ 10943 w 17277"/>
              <a:gd name="connsiteY3" fmla="*/ 0 h 21465"/>
              <a:gd name="connsiteX4" fmla="*/ 5543 w 17277"/>
              <a:gd name="connsiteY4" fmla="*/ 0 h 21465"/>
              <a:gd name="connsiteX5" fmla="*/ 5543 w 17277"/>
              <a:gd name="connsiteY5" fmla="*/ 0 h 214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7277" h="21465">
                <a:moveTo>
                  <a:pt x="5543" y="0"/>
                </a:moveTo>
                <a:lnTo>
                  <a:pt x="0" y="21465"/>
                </a:lnTo>
                <a:lnTo>
                  <a:pt x="17277" y="21319"/>
                </a:lnTo>
                <a:lnTo>
                  <a:pt x="10943" y="0"/>
                </a:lnTo>
                <a:lnTo>
                  <a:pt x="5543" y="0"/>
                </a:lnTo>
                <a:close/>
                <a:moveTo>
                  <a:pt x="5543" y="0"/>
                </a:moveTo>
              </a:path>
            </a:pathLst>
          </a:custGeom>
          <a:solidFill>
            <a:srgbClr val="E6E6E6"/>
          </a:solidFill>
          <a:ln w="381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8676" name="Rectangle 4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Arrays of </a:t>
            </a:r>
            <a:r>
              <a:rPr lang="en-US" dirty="0" smtClean="0"/>
              <a:t>Structures (IA32 Linux)</a:t>
            </a:r>
            <a:endParaRPr lang="en-US" dirty="0"/>
          </a:p>
        </p:txBody>
      </p:sp>
      <p:sp>
        <p:nvSpPr>
          <p:cNvPr id="28677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81000" y="1397000"/>
            <a:ext cx="4508500" cy="977900"/>
          </a:xfrm>
          <a:ln/>
        </p:spPr>
        <p:txBody>
          <a:bodyPr/>
          <a:lstStyle/>
          <a:p>
            <a:r>
              <a:rPr lang="en-US" dirty="0" smtClean="0"/>
              <a:t>Overall structure length multiple of K</a:t>
            </a:r>
          </a:p>
          <a:p>
            <a:r>
              <a:rPr lang="en-US" dirty="0" smtClean="0"/>
              <a:t>Satisfy </a:t>
            </a:r>
            <a:r>
              <a:rPr lang="en-US" dirty="0"/>
              <a:t>alignment requirement </a:t>
            </a:r>
            <a:br>
              <a:rPr lang="en-US" dirty="0"/>
            </a:br>
            <a:r>
              <a:rPr lang="en-US" dirty="0"/>
              <a:t>for every element</a:t>
            </a:r>
          </a:p>
        </p:txBody>
      </p:sp>
      <p:sp>
        <p:nvSpPr>
          <p:cNvPr id="28678" name="Rectangle 6"/>
          <p:cNvSpPr>
            <a:spLocks/>
          </p:cNvSpPr>
          <p:nvPr/>
        </p:nvSpPr>
        <p:spPr bwMode="auto">
          <a:xfrm>
            <a:off x="6642100" y="1213553"/>
            <a:ext cx="2222500" cy="1529647"/>
          </a:xfrm>
          <a:prstGeom prst="rect">
            <a:avLst/>
          </a:prstGeom>
          <a:solidFill>
            <a:srgbClr val="FFFEB2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struct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S2 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double v;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[2];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char c;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a[10];</a:t>
            </a:r>
          </a:p>
        </p:txBody>
      </p:sp>
      <p:graphicFrame>
        <p:nvGraphicFramePr>
          <p:cNvPr id="28791" name="Group 1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95616087"/>
              </p:ext>
            </p:extLst>
          </p:nvPr>
        </p:nvGraphicFramePr>
        <p:xfrm>
          <a:off x="1181100" y="3314700"/>
          <a:ext cx="8240168" cy="762000"/>
        </p:xfrm>
        <a:graphic>
          <a:graphicData uri="http://schemas.openxmlformats.org/drawingml/2006/table">
            <a:tbl>
              <a:tblPr/>
              <a:tblGrid>
                <a:gridCol w="320675"/>
                <a:gridCol w="320675"/>
                <a:gridCol w="320675"/>
                <a:gridCol w="320675"/>
                <a:gridCol w="639763"/>
                <a:gridCol w="320675"/>
                <a:gridCol w="320675"/>
                <a:gridCol w="639762"/>
                <a:gridCol w="320675"/>
                <a:gridCol w="320675"/>
                <a:gridCol w="320675"/>
                <a:gridCol w="320675"/>
                <a:gridCol w="320675"/>
                <a:gridCol w="320675"/>
                <a:gridCol w="639763"/>
                <a:gridCol w="320675"/>
                <a:gridCol w="228055"/>
                <a:gridCol w="320675"/>
                <a:gridCol w="320675"/>
                <a:gridCol w="320675"/>
                <a:gridCol w="320675"/>
                <a:gridCol w="320675"/>
                <a:gridCol w="320675"/>
              </a:tblGrid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a[0]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a[1]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a[2]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• • •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100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" pitchFamily="49" charset="0"/>
                          <a:cs typeface="Courier New Bold" charset="0"/>
                          <a:sym typeface="Courier New Bold" charset="0"/>
                        </a:rPr>
                        <a:t>a+0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" pitchFamily="49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" pitchFamily="49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" pitchFamily="49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" pitchFamily="49" charset="0"/>
                          <a:cs typeface="Courier New Bold" charset="0"/>
                          <a:sym typeface="Courier New Bold" charset="0"/>
                        </a:rPr>
                        <a:t>a+20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" pitchFamily="49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" pitchFamily="49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" pitchFamily="49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" pitchFamily="49" charset="0"/>
                          <a:cs typeface="Courier New Bold" charset="0"/>
                          <a:sym typeface="Courier New Bold" charset="0"/>
                        </a:rPr>
                        <a:t>a+40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" pitchFamily="49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" pitchFamily="49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" pitchFamily="49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" pitchFamily="49" charset="0"/>
                          <a:cs typeface="Courier New Bold" charset="0"/>
                          <a:sym typeface="Courier New Bold" charset="0"/>
                        </a:rPr>
                        <a:t>a+60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" pitchFamily="49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" pitchFamily="49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977900" y="508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1800" dirty="0" smtClean="0">
              <a:latin typeface="Calibri" pitchFamily="34" charset="0"/>
            </a:endParaRPr>
          </a:p>
        </p:txBody>
      </p:sp>
      <p:graphicFrame>
        <p:nvGraphicFramePr>
          <p:cNvPr id="9" name="Group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61634124"/>
              </p:ext>
            </p:extLst>
          </p:nvPr>
        </p:nvGraphicFramePr>
        <p:xfrm>
          <a:off x="1143000" y="5715000"/>
          <a:ext cx="6732596" cy="762000"/>
        </p:xfrm>
        <a:graphic>
          <a:graphicData uri="http://schemas.openxmlformats.org/drawingml/2006/table">
            <a:tbl>
              <a:tblPr/>
              <a:tblGrid>
                <a:gridCol w="306096"/>
                <a:gridCol w="306096"/>
                <a:gridCol w="306096"/>
                <a:gridCol w="306096"/>
                <a:gridCol w="610676"/>
                <a:gridCol w="306096"/>
                <a:gridCol w="306096"/>
                <a:gridCol w="306096"/>
                <a:gridCol w="306096"/>
                <a:gridCol w="306096"/>
                <a:gridCol w="306096"/>
                <a:gridCol w="306096"/>
                <a:gridCol w="306096"/>
                <a:gridCol w="306096"/>
                <a:gridCol w="306096"/>
                <a:gridCol w="306096"/>
                <a:gridCol w="306096"/>
                <a:gridCol w="306096"/>
                <a:gridCol w="306096"/>
                <a:gridCol w="306096"/>
                <a:gridCol w="306096"/>
              </a:tblGrid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v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D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i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[0]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i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[1]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c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 Bold Italic" charset="0"/>
                          <a:ea typeface="Calibri Bold Italic" charset="0"/>
                          <a:cs typeface="Calibri Bold Italic" charset="0"/>
                          <a:sym typeface="Calibri Bold Italic" charset="0"/>
                        </a:rPr>
                        <a:t>3 bytes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3B3B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 Bold Italic" charset="0"/>
                        <a:ea typeface="Calibri Bold Italic" charset="0"/>
                        <a:cs typeface="Calibri Bold Italic" charset="0"/>
                        <a:sym typeface="Calibri Bold Italic" charset="0"/>
                      </a:endParaRP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8100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a+0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a+8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a+16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ヒラギノ角ゴ ProN W6" charset="0"/>
                          <a:cs typeface="Courier New" pitchFamily="49" charset="0"/>
                          <a:sym typeface="Courier New Bold" charset="0"/>
                        </a:rPr>
                        <a:t>a+20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54658122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Freeform 1"/>
          <p:cNvSpPr>
            <a:spLocks/>
          </p:cNvSpPr>
          <p:nvPr/>
        </p:nvSpPr>
        <p:spPr bwMode="auto">
          <a:xfrm>
            <a:off x="3111500" y="3860800"/>
            <a:ext cx="4445000" cy="812800"/>
          </a:xfrm>
          <a:custGeom>
            <a:avLst/>
            <a:gdLst/>
            <a:ahLst/>
            <a:cxnLst>
              <a:cxn ang="0">
                <a:pos x="6171" y="338"/>
              </a:cxn>
              <a:cxn ang="0">
                <a:pos x="0" y="21600"/>
              </a:cxn>
              <a:cxn ang="0">
                <a:pos x="21600" y="21600"/>
              </a:cxn>
              <a:cxn ang="0">
                <a:pos x="15552" y="0"/>
              </a:cxn>
              <a:cxn ang="0">
                <a:pos x="6171" y="338"/>
              </a:cxn>
              <a:cxn ang="0">
                <a:pos x="6171" y="338"/>
              </a:cxn>
            </a:cxnLst>
            <a:rect l="0" t="0" r="r" b="b"/>
            <a:pathLst>
              <a:path w="21600" h="21600">
                <a:moveTo>
                  <a:pt x="6171" y="338"/>
                </a:moveTo>
                <a:lnTo>
                  <a:pt x="0" y="21600"/>
                </a:lnTo>
                <a:lnTo>
                  <a:pt x="21600" y="21600"/>
                </a:lnTo>
                <a:lnTo>
                  <a:pt x="15552" y="0"/>
                </a:lnTo>
                <a:lnTo>
                  <a:pt x="6171" y="338"/>
                </a:lnTo>
                <a:close/>
                <a:moveTo>
                  <a:pt x="6171" y="338"/>
                </a:moveTo>
              </a:path>
            </a:pathLst>
          </a:custGeom>
          <a:solidFill>
            <a:srgbClr val="E6E6E6"/>
          </a:solidFill>
          <a:ln w="381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9700" name="Rectangle 4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Accessing Array Elements</a:t>
            </a:r>
          </a:p>
        </p:txBody>
      </p:sp>
      <p:sp>
        <p:nvSpPr>
          <p:cNvPr id="29701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81000" y="1397000"/>
            <a:ext cx="8382000" cy="2070100"/>
          </a:xfrm>
          <a:ln/>
        </p:spPr>
        <p:txBody>
          <a:bodyPr/>
          <a:lstStyle/>
          <a:p>
            <a:r>
              <a:rPr lang="en-US" dirty="0"/>
              <a:t>Compute array offset </a:t>
            </a:r>
            <a:r>
              <a:rPr lang="en-US" dirty="0" smtClean="0"/>
              <a:t>12*</a:t>
            </a:r>
            <a:r>
              <a:rPr lang="en-US" dirty="0" err="1" smtClean="0"/>
              <a:t>idx</a:t>
            </a:r>
            <a:endParaRPr lang="en-US" dirty="0"/>
          </a:p>
          <a:p>
            <a:pPr marL="552450" lvl="1"/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sizeof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(S3)</a:t>
            </a:r>
            <a:r>
              <a:rPr lang="en-US" dirty="0"/>
              <a:t>, including alignment spacers</a:t>
            </a:r>
          </a:p>
          <a:p>
            <a:r>
              <a:rPr lang="en-US" dirty="0"/>
              <a:t>Element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j</a:t>
            </a:r>
            <a:r>
              <a:rPr lang="en-US" dirty="0"/>
              <a:t> is at offset 8 within structure</a:t>
            </a:r>
          </a:p>
          <a:p>
            <a:r>
              <a:rPr lang="en-US" dirty="0"/>
              <a:t>Assembler gives offset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a+8</a:t>
            </a:r>
            <a:endParaRPr lang="en-US" dirty="0"/>
          </a:p>
          <a:p>
            <a:pPr marL="552450" lvl="1"/>
            <a:r>
              <a:rPr lang="en-US" dirty="0"/>
              <a:t>Resolved during linking</a:t>
            </a:r>
          </a:p>
        </p:txBody>
      </p:sp>
      <p:sp>
        <p:nvSpPr>
          <p:cNvPr id="29702" name="Rectangle 6"/>
          <p:cNvSpPr>
            <a:spLocks/>
          </p:cNvSpPr>
          <p:nvPr/>
        </p:nvSpPr>
        <p:spPr bwMode="auto">
          <a:xfrm>
            <a:off x="6396038" y="609600"/>
            <a:ext cx="2222500" cy="1524000"/>
          </a:xfrm>
          <a:prstGeom prst="rect">
            <a:avLst/>
          </a:prstGeom>
          <a:solidFill>
            <a:srgbClr val="FFFEB2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struct S3 {</a:t>
            </a:r>
            <a:endParaRPr lang="en-US" sz="1800" b="1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short i;</a:t>
            </a:r>
            <a:endParaRPr lang="en-US" sz="1800" b="1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float v;</a:t>
            </a:r>
            <a:endParaRPr lang="en-US" sz="1800" b="1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short j;</a:t>
            </a:r>
            <a:endParaRPr lang="en-US" sz="1800" b="1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a[10];</a:t>
            </a:r>
          </a:p>
        </p:txBody>
      </p:sp>
      <p:sp>
        <p:nvSpPr>
          <p:cNvPr id="29703" name="Rectangle 7"/>
          <p:cNvSpPr>
            <a:spLocks/>
          </p:cNvSpPr>
          <p:nvPr/>
        </p:nvSpPr>
        <p:spPr bwMode="auto">
          <a:xfrm>
            <a:off x="457200" y="5410200"/>
            <a:ext cx="3289300" cy="1117600"/>
          </a:xfrm>
          <a:prstGeom prst="rect">
            <a:avLst/>
          </a:prstGeom>
          <a:solidFill>
            <a:srgbClr val="FFFEB2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short get_j(int idx)</a:t>
            </a:r>
            <a:endParaRPr lang="en-US" sz="2400" b="1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  <a:endParaRPr lang="en-US" sz="2400" b="1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return a[idx].j;</a:t>
            </a:r>
            <a:endParaRPr lang="en-US" sz="2400" b="1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29704" name="Rectangle 8"/>
          <p:cNvSpPr>
            <a:spLocks/>
          </p:cNvSpPr>
          <p:nvPr/>
        </p:nvSpPr>
        <p:spPr bwMode="auto">
          <a:xfrm>
            <a:off x="3886200" y="5537200"/>
            <a:ext cx="4660900" cy="863600"/>
          </a:xfrm>
          <a:prstGeom prst="rect">
            <a:avLst/>
          </a:prstGeom>
          <a:solidFill>
            <a:srgbClr val="9CE0F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114300" algn="l"/>
                <a:tab pos="114300" algn="l"/>
                <a:tab pos="114300" algn="l"/>
              </a:tabLst>
            </a:pPr>
            <a:r>
              <a:rPr lang="en-US" sz="180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# %eax = idx</a:t>
            </a:r>
            <a:endParaRPr lang="en-US" b="1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>
              <a:tabLst>
                <a:tab pos="114300" algn="l"/>
                <a:tab pos="114300" algn="l"/>
                <a:tab pos="114300" algn="l"/>
              </a:tabLst>
            </a:pPr>
            <a:r>
              <a:rPr lang="en-US" sz="180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leal (%eax,%eax,2),%eax # 3*idx</a:t>
            </a:r>
            <a:endParaRPr lang="en-US" b="1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>
              <a:tabLst>
                <a:tab pos="114300" algn="l"/>
                <a:tab pos="114300" algn="l"/>
                <a:tab pos="114300" algn="l"/>
              </a:tabLst>
            </a:pPr>
            <a:r>
              <a:rPr lang="en-US" sz="180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movswl a+8(,%eax,4),%eax</a:t>
            </a:r>
          </a:p>
        </p:txBody>
      </p:sp>
      <p:graphicFrame>
        <p:nvGraphicFramePr>
          <p:cNvPr id="29705" name="Group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54450674"/>
              </p:ext>
            </p:extLst>
          </p:nvPr>
        </p:nvGraphicFramePr>
        <p:xfrm>
          <a:off x="241300" y="3479800"/>
          <a:ext cx="8329613" cy="762000"/>
        </p:xfrm>
        <a:graphic>
          <a:graphicData uri="http://schemas.openxmlformats.org/drawingml/2006/table">
            <a:tbl>
              <a:tblPr/>
              <a:tblGrid>
                <a:gridCol w="320675"/>
                <a:gridCol w="320675"/>
                <a:gridCol w="320675"/>
                <a:gridCol w="320675"/>
                <a:gridCol w="639763"/>
                <a:gridCol w="320675"/>
                <a:gridCol w="320675"/>
                <a:gridCol w="639762"/>
                <a:gridCol w="320675"/>
                <a:gridCol w="639763"/>
                <a:gridCol w="639762"/>
                <a:gridCol w="320675"/>
                <a:gridCol w="639763"/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</a:tblGrid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 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a[0]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• • •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 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a[</a:t>
                      </a: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idx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]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 • •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 •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100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a+0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a+12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a+12*</a:t>
                      </a: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idx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29798" name="Group 10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8768560"/>
              </p:ext>
            </p:extLst>
          </p:nvPr>
        </p:nvGraphicFramePr>
        <p:xfrm>
          <a:off x="1370013" y="4648200"/>
          <a:ext cx="6429375" cy="596900"/>
        </p:xfrm>
        <a:graphic>
          <a:graphicData uri="http://schemas.openxmlformats.org/drawingml/2006/table">
            <a:tbl>
              <a:tblPr/>
              <a:tblGrid>
                <a:gridCol w="247650"/>
                <a:gridCol w="247650"/>
                <a:gridCol w="247650"/>
                <a:gridCol w="247650"/>
                <a:gridCol w="741362"/>
                <a:gridCol w="741363"/>
                <a:gridCol w="247650"/>
                <a:gridCol w="493712"/>
                <a:gridCol w="493713"/>
                <a:gridCol w="247650"/>
                <a:gridCol w="741362"/>
                <a:gridCol w="741363"/>
                <a:gridCol w="247650"/>
                <a:gridCol w="247650"/>
                <a:gridCol w="247650"/>
                <a:gridCol w="247650"/>
              </a:tblGrid>
              <a:tr h="2984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i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 Bold Italic" charset="0"/>
                          <a:ea typeface="Calibri Bold Italic" charset="0"/>
                          <a:cs typeface="Calibri Bold Italic" charset="0"/>
                          <a:sym typeface="Calibri Bold Italic" charset="0"/>
                        </a:rPr>
                        <a:t>2 bytes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v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D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j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 Bold Italic" charset="0"/>
                          <a:ea typeface="Calibri Bold Italic" charset="0"/>
                          <a:cs typeface="Calibri Bold Italic" charset="0"/>
                          <a:sym typeface="Calibri Bold Italic" charset="0"/>
                        </a:rPr>
                        <a:t>2 bytes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3B3B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845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a+12*</a:t>
                      </a: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idx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a+12*idx+8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Saving Space</a:t>
            </a:r>
          </a:p>
        </p:txBody>
      </p:sp>
      <p:sp>
        <p:nvSpPr>
          <p:cNvPr id="27652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dirty="0"/>
              <a:t>Put large data types first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Effect </a:t>
            </a:r>
            <a:r>
              <a:rPr lang="en-US" dirty="0" smtClean="0"/>
              <a:t>(K=4)</a:t>
            </a:r>
            <a:endParaRPr lang="en-US" dirty="0"/>
          </a:p>
        </p:txBody>
      </p:sp>
      <p:sp>
        <p:nvSpPr>
          <p:cNvPr id="27653" name="Rectangle 5"/>
          <p:cNvSpPr>
            <a:spLocks/>
          </p:cNvSpPr>
          <p:nvPr/>
        </p:nvSpPr>
        <p:spPr bwMode="auto">
          <a:xfrm>
            <a:off x="1549400" y="2019300"/>
            <a:ext cx="2222500" cy="1562100"/>
          </a:xfrm>
          <a:prstGeom prst="rect">
            <a:avLst/>
          </a:prstGeom>
          <a:solidFill>
            <a:srgbClr val="FFFEB2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struct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S4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char c;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char d;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*p;</a:t>
            </a:r>
          </a:p>
        </p:txBody>
      </p:sp>
      <p:sp>
        <p:nvSpPr>
          <p:cNvPr id="27654" name="Rectangle 6"/>
          <p:cNvSpPr>
            <a:spLocks/>
          </p:cNvSpPr>
          <p:nvPr/>
        </p:nvSpPr>
        <p:spPr bwMode="auto">
          <a:xfrm>
            <a:off x="5353050" y="2017712"/>
            <a:ext cx="2224088" cy="1563688"/>
          </a:xfrm>
          <a:prstGeom prst="rect">
            <a:avLst/>
          </a:prstGeom>
          <a:solidFill>
            <a:srgbClr val="FFFEB2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struct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S5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char c</a:t>
            </a:r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/>
            <a:r>
              <a:rPr lang="en-US" sz="1800" b="1" dirty="0" smtClean="0">
                <a:latin typeface="Courier New" pitchFamily="49" charset="0"/>
                <a:ea typeface="Lucida Grande" charset="0"/>
                <a:cs typeface="Courier New" pitchFamily="49" charset="0"/>
                <a:sym typeface="Courier New Bold" charset="0"/>
              </a:rPr>
              <a:t>  char d;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*p;</a:t>
            </a:r>
          </a:p>
        </p:txBody>
      </p:sp>
      <p:sp>
        <p:nvSpPr>
          <p:cNvPr id="27655" name="AutoShape 7"/>
          <p:cNvSpPr>
            <a:spLocks/>
          </p:cNvSpPr>
          <p:nvPr/>
        </p:nvSpPr>
        <p:spPr bwMode="auto">
          <a:xfrm>
            <a:off x="4140200" y="2298700"/>
            <a:ext cx="914400" cy="6858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821D10"/>
          </a:solidFill>
          <a:ln w="25400" cap="flat">
            <a:noFill/>
            <a:round/>
            <a:headEnd type="none" w="med" len="med"/>
            <a:tailEnd type="triangl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2" name="Rectangle 7"/>
          <p:cNvSpPr>
            <a:spLocks/>
          </p:cNvSpPr>
          <p:nvPr/>
        </p:nvSpPr>
        <p:spPr bwMode="auto">
          <a:xfrm>
            <a:off x="633413" y="4572000"/>
            <a:ext cx="317500" cy="381000"/>
          </a:xfrm>
          <a:prstGeom prst="rect">
            <a:avLst/>
          </a:prstGeom>
          <a:solidFill>
            <a:srgbClr val="F6F5BD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20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</a:t>
            </a:r>
          </a:p>
        </p:txBody>
      </p:sp>
      <p:sp>
        <p:nvSpPr>
          <p:cNvPr id="13" name="Rectangle 8"/>
          <p:cNvSpPr>
            <a:spLocks/>
          </p:cNvSpPr>
          <p:nvPr/>
        </p:nvSpPr>
        <p:spPr bwMode="auto">
          <a:xfrm>
            <a:off x="1903413" y="4572000"/>
            <a:ext cx="12700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20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endParaRPr lang="en-US" sz="20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15" name="Rectangle 11"/>
          <p:cNvSpPr>
            <a:spLocks/>
          </p:cNvSpPr>
          <p:nvPr/>
        </p:nvSpPr>
        <p:spPr bwMode="auto">
          <a:xfrm>
            <a:off x="950913" y="4572000"/>
            <a:ext cx="952500" cy="381000"/>
          </a:xfrm>
          <a:prstGeom prst="rect">
            <a:avLst/>
          </a:prstGeom>
          <a:solidFill>
            <a:srgbClr val="B2B2B2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3 bytes</a:t>
            </a:r>
          </a:p>
        </p:txBody>
      </p:sp>
      <p:sp>
        <p:nvSpPr>
          <p:cNvPr id="16" name="Rectangle 7"/>
          <p:cNvSpPr>
            <a:spLocks/>
          </p:cNvSpPr>
          <p:nvPr/>
        </p:nvSpPr>
        <p:spPr bwMode="auto">
          <a:xfrm>
            <a:off x="3149600" y="4572000"/>
            <a:ext cx="317500" cy="381000"/>
          </a:xfrm>
          <a:prstGeom prst="rect">
            <a:avLst/>
          </a:prstGeom>
          <a:solidFill>
            <a:srgbClr val="F6F5BD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20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d</a:t>
            </a:r>
            <a:endParaRPr lang="en-US" sz="20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17" name="Rectangle 11"/>
          <p:cNvSpPr>
            <a:spLocks/>
          </p:cNvSpPr>
          <p:nvPr/>
        </p:nvSpPr>
        <p:spPr bwMode="auto">
          <a:xfrm>
            <a:off x="3467100" y="4572000"/>
            <a:ext cx="952500" cy="381000"/>
          </a:xfrm>
          <a:prstGeom prst="rect">
            <a:avLst/>
          </a:prstGeom>
          <a:solidFill>
            <a:srgbClr val="B2B2B2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3 bytes</a:t>
            </a:r>
          </a:p>
        </p:txBody>
      </p:sp>
      <p:sp>
        <p:nvSpPr>
          <p:cNvPr id="18" name="Rectangle 7"/>
          <p:cNvSpPr>
            <a:spLocks/>
          </p:cNvSpPr>
          <p:nvPr/>
        </p:nvSpPr>
        <p:spPr bwMode="auto">
          <a:xfrm>
            <a:off x="1892300" y="5257800"/>
            <a:ext cx="317500" cy="381000"/>
          </a:xfrm>
          <a:prstGeom prst="rect">
            <a:avLst/>
          </a:prstGeom>
          <a:solidFill>
            <a:srgbClr val="F6F5BD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20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</a:t>
            </a:r>
          </a:p>
        </p:txBody>
      </p:sp>
      <p:sp>
        <p:nvSpPr>
          <p:cNvPr id="19" name="Rectangle 8"/>
          <p:cNvSpPr>
            <a:spLocks/>
          </p:cNvSpPr>
          <p:nvPr/>
        </p:nvSpPr>
        <p:spPr bwMode="auto">
          <a:xfrm>
            <a:off x="635000" y="5257800"/>
            <a:ext cx="12700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20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endParaRPr lang="en-US" sz="20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21" name="Rectangle 7"/>
          <p:cNvSpPr>
            <a:spLocks/>
          </p:cNvSpPr>
          <p:nvPr/>
        </p:nvSpPr>
        <p:spPr bwMode="auto">
          <a:xfrm>
            <a:off x="2159000" y="5257800"/>
            <a:ext cx="317500" cy="381000"/>
          </a:xfrm>
          <a:prstGeom prst="rect">
            <a:avLst/>
          </a:prstGeom>
          <a:solidFill>
            <a:srgbClr val="F6F5BD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20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d</a:t>
            </a:r>
            <a:endParaRPr lang="en-US" sz="20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22" name="Rectangle 11"/>
          <p:cNvSpPr>
            <a:spLocks/>
          </p:cNvSpPr>
          <p:nvPr/>
        </p:nvSpPr>
        <p:spPr bwMode="auto">
          <a:xfrm>
            <a:off x="2476500" y="5257800"/>
            <a:ext cx="696913" cy="381000"/>
          </a:xfrm>
          <a:prstGeom prst="rect">
            <a:avLst/>
          </a:prstGeom>
          <a:solidFill>
            <a:srgbClr val="B2B2B2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1400" dirty="0" smtClean="0">
                <a:solidFill>
                  <a:srgbClr val="FFFFFF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2 </a:t>
            </a:r>
            <a:r>
              <a:rPr lang="en-US" sz="1400" dirty="0">
                <a:solidFill>
                  <a:srgbClr val="FFFFFF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bytes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3" name="Title 1"/>
          <p:cNvSpPr>
            <a:spLocks noGrp="1"/>
          </p:cNvSpPr>
          <p:nvPr>
            <p:ph type="title"/>
          </p:nvPr>
        </p:nvSpPr>
        <p:spPr>
          <a:xfrm>
            <a:off x="357188" y="434975"/>
            <a:ext cx="7591425" cy="762000"/>
          </a:xfrm>
        </p:spPr>
        <p:txBody>
          <a:bodyPr/>
          <a:lstStyle/>
          <a:p>
            <a:r>
              <a:rPr lang="en-US" dirty="0" smtClean="0">
                <a:latin typeface="Calibri" pitchFamily="-96" charset="0"/>
              </a:rPr>
              <a:t>Today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 2" pitchFamily="18" charset="2"/>
              <a:buChar char="¢"/>
              <a:defRPr/>
            </a:pPr>
            <a:r>
              <a:rPr lang="en-US" dirty="0" smtClean="0">
                <a:solidFill>
                  <a:schemeClr val="bg1">
                    <a:lumMod val="65000"/>
                  </a:schemeClr>
                </a:solidFill>
                <a:ea typeface="+mn-ea"/>
                <a:cs typeface="+mn-cs"/>
              </a:rPr>
              <a:t>Structures</a:t>
            </a:r>
            <a:endParaRPr lang="en-US" dirty="0">
              <a:solidFill>
                <a:schemeClr val="bg1">
                  <a:lumMod val="65000"/>
                </a:schemeClr>
              </a:solidFill>
              <a:ea typeface="+mn-ea"/>
              <a:cs typeface="+mn-cs"/>
            </a:endParaRPr>
          </a:p>
          <a:p>
            <a:pPr lvl="1">
              <a:buFont typeface="Wingdings" pitchFamily="2" charset="2"/>
              <a:buChar char="§"/>
              <a:defRPr/>
            </a:pP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Alignment</a:t>
            </a:r>
          </a:p>
          <a:p>
            <a:pPr>
              <a:defRPr/>
            </a:pPr>
            <a:r>
              <a:rPr lang="en-US" dirty="0" smtClean="0"/>
              <a:t>Unions</a:t>
            </a:r>
          </a:p>
          <a:p>
            <a:pPr>
              <a:defRPr/>
            </a:pPr>
            <a:r>
              <a:rPr lang="en-US" dirty="0" smtClean="0">
                <a:solidFill>
                  <a:srgbClr val="7F7F7F"/>
                </a:solidFill>
              </a:rPr>
              <a:t>Memory Layout</a:t>
            </a:r>
          </a:p>
          <a:p>
            <a:pPr>
              <a:defRPr/>
            </a:pPr>
            <a:r>
              <a:rPr lang="en-US" dirty="0" smtClean="0">
                <a:solidFill>
                  <a:srgbClr val="7F7F7F"/>
                </a:solidFill>
              </a:rPr>
              <a:t>Buffer Overflow</a:t>
            </a:r>
          </a:p>
          <a:p>
            <a:pPr lvl="1">
              <a:defRPr/>
            </a:pPr>
            <a:r>
              <a:rPr lang="en-US" dirty="0" smtClean="0">
                <a:solidFill>
                  <a:srgbClr val="7F7F7F"/>
                </a:solidFill>
              </a:rPr>
              <a:t>Vulnerability</a:t>
            </a:r>
          </a:p>
          <a:p>
            <a:pPr lvl="1">
              <a:defRPr/>
            </a:pPr>
            <a:r>
              <a:rPr lang="en-US" dirty="0" smtClean="0">
                <a:solidFill>
                  <a:srgbClr val="7F7F7F"/>
                </a:solidFill>
              </a:rPr>
              <a:t>Protection</a:t>
            </a:r>
          </a:p>
          <a:p>
            <a:pPr>
              <a:buFont typeface="Wingdings" pitchFamily="2" charset="2"/>
              <a:buChar char="§"/>
              <a:defRPr/>
            </a:pPr>
            <a:endParaRPr lang="en-US" dirty="0" smtClean="0">
              <a:solidFill>
                <a:srgbClr val="7F7F7F"/>
              </a:solidFill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7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Union Allocation</a:t>
            </a:r>
          </a:p>
        </p:txBody>
      </p:sp>
      <p:sp>
        <p:nvSpPr>
          <p:cNvPr id="3174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81000" y="1143000"/>
            <a:ext cx="8382000" cy="825500"/>
          </a:xfrm>
          <a:ln/>
        </p:spPr>
        <p:txBody>
          <a:bodyPr/>
          <a:lstStyle/>
          <a:p>
            <a:r>
              <a:rPr lang="en-US" dirty="0"/>
              <a:t>Allocate according to largest element</a:t>
            </a:r>
          </a:p>
          <a:p>
            <a:r>
              <a:rPr lang="en-US" dirty="0"/>
              <a:t>Can only use one field at a time</a:t>
            </a:r>
          </a:p>
        </p:txBody>
      </p:sp>
      <p:sp>
        <p:nvSpPr>
          <p:cNvPr id="31749" name="Rectangle 5"/>
          <p:cNvSpPr>
            <a:spLocks/>
          </p:cNvSpPr>
          <p:nvPr/>
        </p:nvSpPr>
        <p:spPr bwMode="auto">
          <a:xfrm>
            <a:off x="609600" y="2232024"/>
            <a:ext cx="2222500" cy="1501775"/>
          </a:xfrm>
          <a:prstGeom prst="rect">
            <a:avLst/>
          </a:prstGeom>
          <a:solidFill>
            <a:srgbClr val="FFFFCC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union U1 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char c;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[2];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double v;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*up;</a:t>
            </a:r>
          </a:p>
        </p:txBody>
      </p:sp>
      <p:sp>
        <p:nvSpPr>
          <p:cNvPr id="31750" name="Rectangle 6"/>
          <p:cNvSpPr>
            <a:spLocks/>
          </p:cNvSpPr>
          <p:nvPr/>
        </p:nvSpPr>
        <p:spPr bwMode="auto">
          <a:xfrm>
            <a:off x="609600" y="3886200"/>
            <a:ext cx="2222500" cy="1524000"/>
          </a:xfrm>
          <a:prstGeom prst="rect">
            <a:avLst/>
          </a:prstGeom>
          <a:solidFill>
            <a:srgbClr val="FFFFCC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struct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S1 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char c;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[2];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double v;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*sp;</a:t>
            </a:r>
          </a:p>
        </p:txBody>
      </p:sp>
      <p:graphicFrame>
        <p:nvGraphicFramePr>
          <p:cNvPr id="31751" name="Group 7"/>
          <p:cNvGraphicFramePr>
            <a:graphicFrameLocks noGrp="1"/>
          </p:cNvGraphicFramePr>
          <p:nvPr/>
        </p:nvGraphicFramePr>
        <p:xfrm>
          <a:off x="342900" y="5715000"/>
          <a:ext cx="8647113" cy="762000"/>
        </p:xfrm>
        <a:graphic>
          <a:graphicData uri="http://schemas.openxmlformats.org/drawingml/2006/table">
            <a:tbl>
              <a:tblPr/>
              <a:tblGrid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  <a:gridCol w="639763"/>
                <a:gridCol w="639762"/>
                <a:gridCol w="320675"/>
                <a:gridCol w="320675"/>
                <a:gridCol w="320675"/>
                <a:gridCol w="320675"/>
                <a:gridCol w="639763"/>
                <a:gridCol w="635000"/>
              </a:tblGrid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c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 Bold Italic" charset="0"/>
                          <a:ea typeface="Calibri Bold Italic" charset="0"/>
                          <a:cs typeface="Calibri Bold Italic" charset="0"/>
                          <a:sym typeface="Calibri Bold Italic" charset="0"/>
                        </a:rPr>
                        <a:t>3 bytes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3B3B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i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[0]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i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[1]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 Bold Italic" charset="0"/>
                          <a:ea typeface="Calibri Bold Italic" charset="0"/>
                          <a:cs typeface="Calibri Bold Italic" charset="0"/>
                          <a:sym typeface="Calibri Bold Italic" charset="0"/>
                        </a:rPr>
                        <a:t>4 bytes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3B3B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v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D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100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sp+0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sp+4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sp+8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sp+16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sp+24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31855" name="Group 111"/>
          <p:cNvGraphicFramePr>
            <a:graphicFrameLocks noGrp="1"/>
          </p:cNvGraphicFramePr>
          <p:nvPr/>
        </p:nvGraphicFramePr>
        <p:xfrm>
          <a:off x="4025900" y="2654300"/>
          <a:ext cx="3175000" cy="1549400"/>
        </p:xfrm>
        <a:graphic>
          <a:graphicData uri="http://schemas.openxmlformats.org/drawingml/2006/table">
            <a:tbl>
              <a:tblPr/>
              <a:tblGrid>
                <a:gridCol w="317500"/>
                <a:gridCol w="317500"/>
                <a:gridCol w="317500"/>
                <a:gridCol w="317500"/>
                <a:gridCol w="317500"/>
                <a:gridCol w="317500"/>
                <a:gridCol w="317500"/>
                <a:gridCol w="317500"/>
                <a:gridCol w="317500"/>
                <a:gridCol w="317500"/>
              </a:tblGrid>
              <a:tr h="3873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c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73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i[0]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i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[1]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73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8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v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D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735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up+0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up+4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up+8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4648200" y="5257800"/>
            <a:ext cx="21855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(Windows or x86-64)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Rectangle 3"/>
          <p:cNvSpPr>
            <a:spLocks/>
          </p:cNvSpPr>
          <p:nvPr/>
        </p:nvSpPr>
        <p:spPr bwMode="auto">
          <a:xfrm>
            <a:off x="528638" y="1495424"/>
            <a:ext cx="2527300" cy="1323975"/>
          </a:xfrm>
          <a:prstGeom prst="rect">
            <a:avLst/>
          </a:prstGeom>
          <a:solidFill>
            <a:srgbClr val="FFFFCC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typedef union {</a:t>
            </a:r>
            <a:endParaRPr lang="en-US" sz="2400" b="1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float f;</a:t>
            </a:r>
            <a:endParaRPr lang="en-US" sz="2400" b="1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unsigned u;</a:t>
            </a:r>
            <a:endParaRPr lang="en-US" sz="2400" b="1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bit_float_t;</a:t>
            </a:r>
          </a:p>
        </p:txBody>
      </p:sp>
      <p:sp>
        <p:nvSpPr>
          <p:cNvPr id="32772" name="Rectangle 4"/>
          <p:cNvSpPr>
            <a:spLocks/>
          </p:cNvSpPr>
          <p:nvPr/>
        </p:nvSpPr>
        <p:spPr bwMode="auto">
          <a:xfrm>
            <a:off x="604838" y="3289300"/>
            <a:ext cx="3898900" cy="1816100"/>
          </a:xfrm>
          <a:prstGeom prst="rect">
            <a:avLst/>
          </a:prstGeom>
          <a:solidFill>
            <a:srgbClr val="FFFFCC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float bit2float(unsigned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u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 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bit_float_t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arg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arg.u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u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return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arg.f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32773" name="Rectangle 5"/>
          <p:cNvSpPr>
            <a:spLocks/>
          </p:cNvSpPr>
          <p:nvPr/>
        </p:nvSpPr>
        <p:spPr bwMode="auto">
          <a:xfrm>
            <a:off x="4724400" y="3292474"/>
            <a:ext cx="3898900" cy="1812925"/>
          </a:xfrm>
          <a:prstGeom prst="rect">
            <a:avLst/>
          </a:prstGeom>
          <a:solidFill>
            <a:srgbClr val="FFFFCC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unsigned float2bit(float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f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 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bit_float_t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arg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arg.f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f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return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arg.u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Using Union to Access Bit Patterns</a:t>
            </a:r>
          </a:p>
        </p:txBody>
      </p:sp>
      <p:sp>
        <p:nvSpPr>
          <p:cNvPr id="32775" name="Rectangle 7"/>
          <p:cNvSpPr>
            <a:spLocks/>
          </p:cNvSpPr>
          <p:nvPr/>
        </p:nvSpPr>
        <p:spPr bwMode="auto">
          <a:xfrm>
            <a:off x="593725" y="5257800"/>
            <a:ext cx="3149600" cy="4572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24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Same as </a:t>
            </a:r>
            <a:r>
              <a:rPr lang="en-US" sz="24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(float</a:t>
            </a:r>
            <a:r>
              <a:rPr lang="en-US" sz="24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) </a:t>
            </a:r>
            <a:r>
              <a:rPr lang="en-US" sz="2400" dirty="0" err="1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u</a:t>
            </a:r>
            <a:r>
              <a:rPr lang="en-US" sz="2400" dirty="0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</a:t>
            </a:r>
            <a:r>
              <a:rPr lang="en-US" sz="24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? </a:t>
            </a:r>
          </a:p>
        </p:txBody>
      </p:sp>
      <p:sp>
        <p:nvSpPr>
          <p:cNvPr id="32776" name="Rectangle 8"/>
          <p:cNvSpPr>
            <a:spLocks/>
          </p:cNvSpPr>
          <p:nvPr/>
        </p:nvSpPr>
        <p:spPr bwMode="auto">
          <a:xfrm>
            <a:off x="4722813" y="5257800"/>
            <a:ext cx="3886200" cy="4572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24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Same as </a:t>
            </a:r>
            <a:r>
              <a:rPr lang="en-US" sz="24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(unsigned) </a:t>
            </a:r>
            <a:r>
              <a:rPr lang="en-US" sz="2400" dirty="0" err="1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f</a:t>
            </a:r>
            <a:r>
              <a:rPr lang="en-US" sz="24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? </a:t>
            </a:r>
          </a:p>
        </p:txBody>
      </p:sp>
      <p:graphicFrame>
        <p:nvGraphicFramePr>
          <p:cNvPr id="32777" name="Group 9"/>
          <p:cNvGraphicFramePr>
            <a:graphicFrameLocks noGrp="1"/>
          </p:cNvGraphicFramePr>
          <p:nvPr/>
        </p:nvGraphicFramePr>
        <p:xfrm>
          <a:off x="4622800" y="1498600"/>
          <a:ext cx="1905000" cy="1143000"/>
        </p:xfrm>
        <a:graphic>
          <a:graphicData uri="http://schemas.openxmlformats.org/drawingml/2006/table">
            <a:tbl>
              <a:tblPr/>
              <a:tblGrid>
                <a:gridCol w="317500"/>
                <a:gridCol w="317500"/>
                <a:gridCol w="317500"/>
                <a:gridCol w="317500"/>
                <a:gridCol w="317500"/>
                <a:gridCol w="317500"/>
              </a:tblGrid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u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f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D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100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0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4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" name="Rectangle 3"/>
          <p:cNvSpPr>
            <a:spLocks noGrp="1" noChangeArrowheads="1"/>
          </p:cNvSpPr>
          <p:nvPr>
            <p:ph type="title"/>
          </p:nvPr>
        </p:nvSpPr>
        <p:spPr>
          <a:xfrm>
            <a:off x="455613" y="0"/>
            <a:ext cx="5724525" cy="1597025"/>
          </a:xfrm>
          <a:ln/>
        </p:spPr>
        <p:txBody>
          <a:bodyPr/>
          <a:lstStyle/>
          <a:p>
            <a:pPr marL="80963" indent="-80963"/>
            <a:r>
              <a:rPr lang="en-US">
                <a:latin typeface="Calibri" charset="0"/>
                <a:ea typeface="Calibri" charset="0"/>
                <a:cs typeface="Calibri" charset="0"/>
                <a:sym typeface="Calibri" charset="0"/>
              </a:rPr>
              <a:t>Byte Ordering Revisited</a:t>
            </a:r>
            <a:endParaRPr lang="en-US">
              <a:latin typeface="Calibri" charset="0"/>
              <a:ea typeface="ヒラギノ角ゴ ProN W3" charset="0"/>
              <a:cs typeface="ヒラギノ角ゴ ProN W3" charset="0"/>
              <a:sym typeface="Calibri" charset="0"/>
            </a:endParaRPr>
          </a:p>
        </p:txBody>
      </p:sp>
      <p:sp>
        <p:nvSpPr>
          <p:cNvPr id="33796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290513" y="1655763"/>
            <a:ext cx="8307387" cy="5202237"/>
          </a:xfrm>
          <a:ln/>
        </p:spPr>
        <p:txBody>
          <a:bodyPr/>
          <a:lstStyle/>
          <a:p>
            <a:pPr marL="215900" indent="-215900">
              <a:spcBef>
                <a:spcPct val="0"/>
              </a:spcBef>
            </a:pPr>
            <a:r>
              <a:rPr lang="en-US" dirty="0">
                <a:ea typeface="Calibri" charset="0"/>
                <a:cs typeface="Calibri" charset="0"/>
              </a:rPr>
              <a:t>Idea</a:t>
            </a:r>
            <a:endParaRPr lang="en-US" dirty="0"/>
          </a:p>
          <a:p>
            <a:pPr lvl="1"/>
            <a:r>
              <a:rPr lang="en-US" dirty="0"/>
              <a:t>Short/long/quad words stored in memory as 2/4/8 consecutive bytes</a:t>
            </a:r>
          </a:p>
          <a:p>
            <a:pPr lvl="1"/>
            <a:r>
              <a:rPr lang="en-US" smtClean="0"/>
              <a:t>Which byte </a:t>
            </a:r>
            <a:r>
              <a:rPr lang="en-US" dirty="0"/>
              <a:t>is most (least) significant?</a:t>
            </a:r>
          </a:p>
          <a:p>
            <a:pPr lvl="1"/>
            <a:r>
              <a:rPr lang="en-US" dirty="0"/>
              <a:t>Can cause problems when exchanging binary data between machines</a:t>
            </a:r>
          </a:p>
          <a:p>
            <a:pPr marL="215900" indent="-215900"/>
            <a:r>
              <a:rPr lang="en-US" dirty="0">
                <a:ea typeface="Calibri" charset="0"/>
                <a:cs typeface="Calibri" charset="0"/>
              </a:rPr>
              <a:t>Big </a:t>
            </a:r>
            <a:r>
              <a:rPr lang="en-US" dirty="0" err="1">
                <a:ea typeface="Calibri" charset="0"/>
                <a:cs typeface="Calibri" charset="0"/>
              </a:rPr>
              <a:t>Endian</a:t>
            </a:r>
            <a:endParaRPr lang="en-US" dirty="0"/>
          </a:p>
          <a:p>
            <a:pPr lvl="1"/>
            <a:r>
              <a:rPr lang="en-US" dirty="0"/>
              <a:t>Most significant byte has lowest address</a:t>
            </a:r>
          </a:p>
          <a:p>
            <a:pPr lvl="1"/>
            <a:r>
              <a:rPr lang="en-US" dirty="0" err="1" smtClean="0"/>
              <a:t>Sparc</a:t>
            </a:r>
            <a:endParaRPr lang="en-US" dirty="0"/>
          </a:p>
          <a:p>
            <a:pPr marL="215900" indent="-215900"/>
            <a:r>
              <a:rPr lang="en-US" dirty="0">
                <a:ea typeface="Calibri" charset="0"/>
                <a:cs typeface="Calibri" charset="0"/>
              </a:rPr>
              <a:t>Little </a:t>
            </a:r>
            <a:r>
              <a:rPr lang="en-US" dirty="0" err="1">
                <a:ea typeface="Calibri" charset="0"/>
                <a:cs typeface="Calibri" charset="0"/>
              </a:rPr>
              <a:t>Endian</a:t>
            </a:r>
            <a:endParaRPr lang="en-US" dirty="0"/>
          </a:p>
          <a:p>
            <a:pPr lvl="1"/>
            <a:r>
              <a:rPr lang="en-US" dirty="0"/>
              <a:t>Least significant byte has lowest address</a:t>
            </a:r>
          </a:p>
          <a:p>
            <a:pPr lvl="1"/>
            <a:r>
              <a:rPr lang="en-US" dirty="0"/>
              <a:t>Intel </a:t>
            </a:r>
            <a:r>
              <a:rPr lang="en-US" dirty="0" smtClean="0"/>
              <a:t>x86, ARM Android and IOS</a:t>
            </a:r>
          </a:p>
          <a:p>
            <a:r>
              <a:rPr lang="en-US" dirty="0" smtClean="0"/>
              <a:t>Bi </a:t>
            </a:r>
            <a:r>
              <a:rPr lang="en-US" dirty="0" err="1" smtClean="0"/>
              <a:t>Endian</a:t>
            </a:r>
            <a:endParaRPr lang="en-US" dirty="0" smtClean="0"/>
          </a:p>
          <a:p>
            <a:pPr lvl="1"/>
            <a:r>
              <a:rPr lang="en-US" dirty="0" smtClean="0"/>
              <a:t>Can be configured either way</a:t>
            </a:r>
          </a:p>
          <a:p>
            <a:pPr lvl="1"/>
            <a:r>
              <a:rPr lang="en-US" dirty="0" smtClean="0"/>
              <a:t>ARM</a:t>
            </a:r>
            <a:endParaRPr lang="en-US" dirty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Rectangle 3"/>
          <p:cNvSpPr>
            <a:spLocks noGrp="1" noChangeArrowheads="1"/>
          </p:cNvSpPr>
          <p:nvPr>
            <p:ph type="title"/>
          </p:nvPr>
        </p:nvSpPr>
        <p:spPr>
          <a:xfrm>
            <a:off x="533400" y="252413"/>
            <a:ext cx="6650038" cy="1109662"/>
          </a:xfrm>
          <a:ln/>
        </p:spPr>
        <p:txBody>
          <a:bodyPr/>
          <a:lstStyle/>
          <a:p>
            <a:pPr marL="80963" indent="-80963"/>
            <a:r>
              <a:rPr lang="en-US">
                <a:latin typeface="Calibri" charset="0"/>
                <a:ea typeface="Calibri" charset="0"/>
                <a:cs typeface="Calibri" charset="0"/>
                <a:sym typeface="Calibri" charset="0"/>
              </a:rPr>
              <a:t>Byte Ordering Example</a:t>
            </a:r>
            <a:endParaRPr lang="en-US">
              <a:latin typeface="Calibri" charset="0"/>
              <a:ea typeface="ヒラギノ角ゴ ProN W3" charset="0"/>
              <a:cs typeface="ヒラギノ角ゴ ProN W3" charset="0"/>
              <a:sym typeface="Calibri" charset="0"/>
            </a:endParaRPr>
          </a:p>
        </p:txBody>
      </p:sp>
      <p:sp>
        <p:nvSpPr>
          <p:cNvPr id="34820" name="Rectangle 4"/>
          <p:cNvSpPr>
            <a:spLocks/>
          </p:cNvSpPr>
          <p:nvPr/>
        </p:nvSpPr>
        <p:spPr bwMode="auto">
          <a:xfrm>
            <a:off x="533400" y="1066800"/>
            <a:ext cx="4051300" cy="1820862"/>
          </a:xfrm>
          <a:prstGeom prst="rect">
            <a:avLst/>
          </a:prstGeom>
          <a:solidFill>
            <a:srgbClr val="FFFFCC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union 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unsigned char c[8];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unsigned short s[4];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unsigned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[2];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unsigned long l[1];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}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dw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</p:txBody>
      </p:sp>
      <p:graphicFrame>
        <p:nvGraphicFramePr>
          <p:cNvPr id="22" name="Table 21"/>
          <p:cNvGraphicFramePr>
            <a:graphicFrameLocks noGrp="1"/>
          </p:cNvGraphicFramePr>
          <p:nvPr/>
        </p:nvGraphicFramePr>
        <p:xfrm>
          <a:off x="1676400" y="3357265"/>
          <a:ext cx="6096000" cy="148336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{5940675A-B579-460E-94D1-54222C63F5DA}</a:tableStyleId>
              </a:tblPr>
              <a:tblGrid>
                <a:gridCol w="762000"/>
                <a:gridCol w="762000"/>
                <a:gridCol w="762000"/>
                <a:gridCol w="762000"/>
                <a:gridCol w="762000"/>
                <a:gridCol w="762000"/>
                <a:gridCol w="762000"/>
                <a:gridCol w="762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c[0]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c[1]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c[2]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c[3]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c[4]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c[5]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c[6]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c[7]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</a:tr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s[0]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s[1]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s[2]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s[3]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 gridSpan="4">
                  <a:txBody>
                    <a:bodyPr/>
                    <a:lstStyle/>
                    <a:p>
                      <a:pPr algn="ctr"/>
                      <a:r>
                        <a:rPr lang="en-US" b="1" dirty="0" err="1" smtClean="0">
                          <a:latin typeface="Courier New" pitchFamily="49" charset="0"/>
                          <a:cs typeface="Courier New" pitchFamily="49" charset="0"/>
                        </a:rPr>
                        <a:t>i</a:t>
                      </a:r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[0]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US" b="1" dirty="0" err="1" smtClean="0">
                          <a:latin typeface="Courier New" pitchFamily="49" charset="0"/>
                          <a:cs typeface="Courier New" pitchFamily="49" charset="0"/>
                        </a:rPr>
                        <a:t>i</a:t>
                      </a:r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[1]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 gridSpan="4"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l[0]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3" name="TextBox 22"/>
          <p:cNvSpPr txBox="1"/>
          <p:nvPr/>
        </p:nvSpPr>
        <p:spPr>
          <a:xfrm>
            <a:off x="738323" y="3357265"/>
            <a:ext cx="93807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 smtClean="0">
                <a:latin typeface="Calibri" pitchFamily="34" charset="0"/>
              </a:rPr>
              <a:t>32-bit</a:t>
            </a:r>
          </a:p>
        </p:txBody>
      </p:sp>
      <p:graphicFrame>
        <p:nvGraphicFramePr>
          <p:cNvPr id="24" name="Table 23"/>
          <p:cNvGraphicFramePr>
            <a:graphicFrameLocks noGrp="1"/>
          </p:cNvGraphicFramePr>
          <p:nvPr/>
        </p:nvGraphicFramePr>
        <p:xfrm>
          <a:off x="1676400" y="5181600"/>
          <a:ext cx="6096000" cy="148336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{5940675A-B579-460E-94D1-54222C63F5DA}</a:tableStyleId>
              </a:tblPr>
              <a:tblGrid>
                <a:gridCol w="762000"/>
                <a:gridCol w="762000"/>
                <a:gridCol w="762000"/>
                <a:gridCol w="762000"/>
                <a:gridCol w="762000"/>
                <a:gridCol w="762000"/>
                <a:gridCol w="762000"/>
                <a:gridCol w="762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c[0]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c[1]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c[2]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c[3]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c[4]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c[5]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c[6]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c[7]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</a:tr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s[0]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s[1]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s[2]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s[3]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 gridSpan="4">
                  <a:txBody>
                    <a:bodyPr/>
                    <a:lstStyle/>
                    <a:p>
                      <a:pPr algn="ctr"/>
                      <a:r>
                        <a:rPr lang="en-US" b="1" dirty="0" err="1" smtClean="0">
                          <a:latin typeface="Courier New" pitchFamily="49" charset="0"/>
                          <a:cs typeface="Courier New" pitchFamily="49" charset="0"/>
                        </a:rPr>
                        <a:t>i</a:t>
                      </a:r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[0]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US" b="1" dirty="0" err="1" smtClean="0">
                          <a:latin typeface="Courier New" pitchFamily="49" charset="0"/>
                          <a:cs typeface="Courier New" pitchFamily="49" charset="0"/>
                        </a:rPr>
                        <a:t>i</a:t>
                      </a:r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[1]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 gridSpan="8"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l[0]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5" name="Rectangle 24"/>
          <p:cNvSpPr/>
          <p:nvPr/>
        </p:nvSpPr>
        <p:spPr>
          <a:xfrm>
            <a:off x="738323" y="5181600"/>
            <a:ext cx="93807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US" dirty="0" smtClean="0">
                <a:latin typeface="Calibri" pitchFamily="34" charset="0"/>
              </a:rPr>
              <a:t>64-bit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3" name="Title 1"/>
          <p:cNvSpPr>
            <a:spLocks noGrp="1"/>
          </p:cNvSpPr>
          <p:nvPr>
            <p:ph type="title"/>
          </p:nvPr>
        </p:nvSpPr>
        <p:spPr>
          <a:xfrm>
            <a:off x="357188" y="434975"/>
            <a:ext cx="7591425" cy="762000"/>
          </a:xfrm>
        </p:spPr>
        <p:txBody>
          <a:bodyPr/>
          <a:lstStyle/>
          <a:p>
            <a:r>
              <a:rPr lang="en-US" dirty="0" smtClean="0">
                <a:latin typeface="Calibri" pitchFamily="-96" charset="0"/>
              </a:rPr>
              <a:t>Today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 2" pitchFamily="18" charset="2"/>
              <a:buChar char="¢"/>
              <a:defRPr/>
            </a:pPr>
            <a:r>
              <a:rPr lang="en-US" dirty="0" smtClean="0">
                <a:ea typeface="+mn-ea"/>
                <a:cs typeface="+mn-cs"/>
              </a:rPr>
              <a:t>Structures</a:t>
            </a:r>
            <a:endParaRPr lang="en-US" dirty="0">
              <a:ea typeface="+mn-ea"/>
              <a:cs typeface="+mn-cs"/>
            </a:endParaRPr>
          </a:p>
          <a:p>
            <a:pPr lvl="1">
              <a:buFont typeface="Wingdings" pitchFamily="2" charset="2"/>
              <a:buChar char="§"/>
              <a:defRPr/>
            </a:pPr>
            <a:r>
              <a:rPr lang="en-US" dirty="0" smtClean="0"/>
              <a:t>Alignment</a:t>
            </a:r>
          </a:p>
          <a:p>
            <a:pPr>
              <a:defRPr/>
            </a:pPr>
            <a:r>
              <a:rPr lang="en-US" dirty="0" smtClean="0">
                <a:solidFill>
                  <a:srgbClr val="7F7F7F"/>
                </a:solidFill>
              </a:rPr>
              <a:t>Unions</a:t>
            </a:r>
          </a:p>
          <a:p>
            <a:pPr>
              <a:defRPr/>
            </a:pPr>
            <a:r>
              <a:rPr lang="en-US" dirty="0" smtClean="0">
                <a:solidFill>
                  <a:srgbClr val="7F7F7F"/>
                </a:solidFill>
              </a:rPr>
              <a:t>Memory Layout</a:t>
            </a:r>
          </a:p>
          <a:p>
            <a:pPr>
              <a:defRPr/>
            </a:pPr>
            <a:r>
              <a:rPr lang="en-US" dirty="0" smtClean="0">
                <a:solidFill>
                  <a:srgbClr val="7F7F7F"/>
                </a:solidFill>
              </a:rPr>
              <a:t>Buffer Overflow</a:t>
            </a:r>
          </a:p>
          <a:p>
            <a:pPr lvl="1">
              <a:defRPr/>
            </a:pPr>
            <a:r>
              <a:rPr lang="en-US" dirty="0" smtClean="0">
                <a:solidFill>
                  <a:srgbClr val="7F7F7F"/>
                </a:solidFill>
              </a:rPr>
              <a:t>Vulnerability</a:t>
            </a:r>
          </a:p>
          <a:p>
            <a:pPr lvl="1">
              <a:defRPr/>
            </a:pPr>
            <a:r>
              <a:rPr lang="en-US" dirty="0" smtClean="0">
                <a:solidFill>
                  <a:srgbClr val="7F7F7F"/>
                </a:solidFill>
              </a:rPr>
              <a:t>Protection</a:t>
            </a:r>
          </a:p>
          <a:p>
            <a:pPr>
              <a:buFont typeface="Wingdings" pitchFamily="2" charset="2"/>
              <a:buChar char="§"/>
              <a:defRPr/>
            </a:pPr>
            <a:endParaRPr lang="en-US" dirty="0" smtClean="0">
              <a:solidFill>
                <a:srgbClr val="7F7F7F"/>
              </a:solidFill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3" name="Rectangle 3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315200" cy="1182688"/>
          </a:xfrm>
          <a:ln/>
        </p:spPr>
        <p:txBody>
          <a:bodyPr/>
          <a:lstStyle/>
          <a:p>
            <a:pPr marL="80963" indent="-80963"/>
            <a:r>
              <a:rPr lang="en-US">
                <a:latin typeface="Calibri" charset="0"/>
                <a:ea typeface="Calibri" charset="0"/>
                <a:cs typeface="Calibri" charset="0"/>
                <a:sym typeface="Calibri" charset="0"/>
              </a:rPr>
              <a:t>Byte Ordering Example (Cont).</a:t>
            </a:r>
            <a:endParaRPr lang="en-US">
              <a:latin typeface="Calibri" charset="0"/>
              <a:ea typeface="ヒラギノ角ゴ ProN W3" charset="0"/>
              <a:cs typeface="ヒラギノ角ゴ ProN W3" charset="0"/>
              <a:sym typeface="Calibri" charset="0"/>
            </a:endParaRPr>
          </a:p>
        </p:txBody>
      </p:sp>
      <p:sp>
        <p:nvSpPr>
          <p:cNvPr id="35844" name="Rectangle 4"/>
          <p:cNvSpPr>
            <a:spLocks/>
          </p:cNvSpPr>
          <p:nvPr/>
        </p:nvSpPr>
        <p:spPr bwMode="auto">
          <a:xfrm>
            <a:off x="1219200" y="990600"/>
            <a:ext cx="6781800" cy="5257800"/>
          </a:xfrm>
          <a:prstGeom prst="rect">
            <a:avLst/>
          </a:prstGeom>
          <a:solidFill>
            <a:srgbClr val="FFFFCC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j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for (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j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0;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j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&lt; 8;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j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++)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dw.c[j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] = 0xf0 +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j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endParaRPr lang="en-US" sz="1800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printf("Characters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0-7 ==  [0x%x,0x%x,0x%x,0x%x,0x%x,0x%x,0x%x,0x%x]\n",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dw.c[0], dw.c[1], dw.c[2], dw.c[3],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dw.c[4], dw.c[5], dw.c[6], dw.c[7]);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endParaRPr lang="en-US" sz="1800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printf("Shorts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0-3 == [0x%x,0x%x,0x%x,0x%x]\n",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dw.s[0], dw.s[1], dw.s[2], dw.s[3]);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endParaRPr lang="en-US" sz="1800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printf("Ints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0-1 == [0x%x,0x%x]\n",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dw.i[0], dw.i[1]);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endParaRPr lang="en-US" sz="1800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printf("Long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0 == [0x%lx]\n",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dw.l[0]);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7" name="Rectangle 3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6273800" cy="1165225"/>
          </a:xfrm>
          <a:ln/>
        </p:spPr>
        <p:txBody>
          <a:bodyPr/>
          <a:lstStyle/>
          <a:p>
            <a:pPr marL="80963" indent="-80963"/>
            <a:r>
              <a:rPr lang="en-US">
                <a:latin typeface="Calibri" charset="0"/>
                <a:ea typeface="Calibri" charset="0"/>
                <a:cs typeface="Calibri" charset="0"/>
                <a:sym typeface="Calibri" charset="0"/>
              </a:rPr>
              <a:t>Byte Ordering on IA32</a:t>
            </a:r>
            <a:endParaRPr lang="en-US">
              <a:latin typeface="Calibri" charset="0"/>
              <a:ea typeface="ヒラギノ角ゴ ProN W3" charset="0"/>
              <a:cs typeface="ヒラギノ角ゴ ProN W3" charset="0"/>
              <a:sym typeface="Calibri" charset="0"/>
            </a:endParaRPr>
          </a:p>
        </p:txBody>
      </p:sp>
      <p:sp>
        <p:nvSpPr>
          <p:cNvPr id="36868" name="Rectangle 4"/>
          <p:cNvSpPr>
            <a:spLocks/>
          </p:cNvSpPr>
          <p:nvPr/>
        </p:nvSpPr>
        <p:spPr bwMode="auto">
          <a:xfrm>
            <a:off x="457200" y="1143000"/>
            <a:ext cx="26162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Little Endian</a:t>
            </a:r>
          </a:p>
        </p:txBody>
      </p:sp>
      <p:sp>
        <p:nvSpPr>
          <p:cNvPr id="36869" name="Rectangle 5"/>
          <p:cNvSpPr>
            <a:spLocks/>
          </p:cNvSpPr>
          <p:nvPr/>
        </p:nvSpPr>
        <p:spPr bwMode="auto">
          <a:xfrm>
            <a:off x="228601" y="4876800"/>
            <a:ext cx="8458199" cy="144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charset="0"/>
              </a:rPr>
              <a:t>Characters 0-7 == [0xf0,0xf1,0xf2,0xf3,0xf4,0xf5,0xf6,0xf7]</a:t>
            </a:r>
            <a:endParaRPr lang="en-US" sz="18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charset="0"/>
              </a:rPr>
              <a:t>Shorts     0-3 == [0xf1f0,0xf3f2,0xf5f4,0xf7f6]</a:t>
            </a:r>
            <a:endParaRPr lang="en-US" sz="18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charset="0"/>
              </a:rPr>
              <a:t>Ints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charset="0"/>
              </a:rPr>
              <a:t>       0-1 == [0xf3f2f1f0,0xf7f6f5f4]</a:t>
            </a:r>
            <a:endParaRPr lang="en-US" sz="18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charset="0"/>
              </a:rPr>
              <a:t>Long       0   == [0xf3f2f1f0]</a:t>
            </a:r>
          </a:p>
        </p:txBody>
      </p:sp>
      <p:sp>
        <p:nvSpPr>
          <p:cNvPr id="36870" name="Rectangle 6"/>
          <p:cNvSpPr>
            <a:spLocks/>
          </p:cNvSpPr>
          <p:nvPr/>
        </p:nvSpPr>
        <p:spPr bwMode="auto">
          <a:xfrm>
            <a:off x="284163" y="4432300"/>
            <a:ext cx="36703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Output:</a:t>
            </a:r>
            <a:endParaRPr lang="en-US" sz="2400" dirty="0">
              <a:solidFill>
                <a:schemeClr val="tx1"/>
              </a:solidFill>
              <a:latin typeface="Calibri" charset="0"/>
              <a:ea typeface="Calibri" charset="0"/>
              <a:cs typeface="Calibri" charset="0"/>
              <a:sym typeface="Calibri" charset="0"/>
            </a:endParaRPr>
          </a:p>
        </p:txBody>
      </p:sp>
      <p:graphicFrame>
        <p:nvGraphicFramePr>
          <p:cNvPr id="50" name="Table 49"/>
          <p:cNvGraphicFramePr>
            <a:graphicFrameLocks noGrp="1"/>
          </p:cNvGraphicFramePr>
          <p:nvPr/>
        </p:nvGraphicFramePr>
        <p:xfrm>
          <a:off x="1966913" y="1873905"/>
          <a:ext cx="6096000" cy="185420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{5940675A-B579-460E-94D1-54222C63F5DA}</a:tableStyleId>
              </a:tblPr>
              <a:tblGrid>
                <a:gridCol w="762000"/>
                <a:gridCol w="762000"/>
                <a:gridCol w="762000"/>
                <a:gridCol w="762000"/>
                <a:gridCol w="762000"/>
                <a:gridCol w="762000"/>
                <a:gridCol w="762000"/>
                <a:gridCol w="762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f0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f1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f2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f3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f4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f5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f6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f7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c[0]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c[1]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c[2]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c[3]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c[4]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c[5]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c[6]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c[7]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</a:tr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s[0]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s[1]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s[2]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s[3]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 gridSpan="4">
                  <a:txBody>
                    <a:bodyPr/>
                    <a:lstStyle/>
                    <a:p>
                      <a:pPr algn="ctr"/>
                      <a:r>
                        <a:rPr lang="en-US" b="1" dirty="0" err="1" smtClean="0">
                          <a:latin typeface="Courier New" pitchFamily="49" charset="0"/>
                          <a:cs typeface="Courier New" pitchFamily="49" charset="0"/>
                        </a:rPr>
                        <a:t>i</a:t>
                      </a:r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[0]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US" b="1" dirty="0" err="1" smtClean="0">
                          <a:latin typeface="Courier New" pitchFamily="49" charset="0"/>
                          <a:cs typeface="Courier New" pitchFamily="49" charset="0"/>
                        </a:rPr>
                        <a:t>i</a:t>
                      </a:r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[1]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 gridSpan="4"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l[0]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2" name="Rectangle 12"/>
          <p:cNvSpPr>
            <a:spLocks/>
          </p:cNvSpPr>
          <p:nvPr/>
        </p:nvSpPr>
        <p:spPr bwMode="auto">
          <a:xfrm>
            <a:off x="2047914" y="3728105"/>
            <a:ext cx="338234" cy="292388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400" dirty="0" smtClean="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LSB</a:t>
            </a:r>
            <a:endParaRPr lang="en-US" sz="1400" dirty="0">
              <a:solidFill>
                <a:srgbClr val="C00000"/>
              </a:solidFill>
              <a:latin typeface="Calibri" charset="0"/>
              <a:ea typeface="Calibri" charset="0"/>
              <a:cs typeface="Calibri" charset="0"/>
              <a:sym typeface="Calibri" charset="0"/>
            </a:endParaRPr>
          </a:p>
        </p:txBody>
      </p:sp>
      <p:sp>
        <p:nvSpPr>
          <p:cNvPr id="53" name="Rectangle 12"/>
          <p:cNvSpPr>
            <a:spLocks/>
          </p:cNvSpPr>
          <p:nvPr/>
        </p:nvSpPr>
        <p:spPr bwMode="auto">
          <a:xfrm>
            <a:off x="4571249" y="3734455"/>
            <a:ext cx="419987" cy="292388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400" dirty="0" smtClean="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MSB</a:t>
            </a:r>
            <a:endParaRPr lang="en-US" sz="1400" dirty="0">
              <a:solidFill>
                <a:srgbClr val="C00000"/>
              </a:solidFill>
              <a:latin typeface="Calibri" charset="0"/>
              <a:ea typeface="Calibri" charset="0"/>
              <a:cs typeface="Calibri" charset="0"/>
              <a:sym typeface="Calibri" charset="0"/>
            </a:endParaRPr>
          </a:p>
        </p:txBody>
      </p:sp>
      <p:sp>
        <p:nvSpPr>
          <p:cNvPr id="54" name="Rectangle 12"/>
          <p:cNvSpPr>
            <a:spLocks/>
          </p:cNvSpPr>
          <p:nvPr/>
        </p:nvSpPr>
        <p:spPr bwMode="auto">
          <a:xfrm>
            <a:off x="5105400" y="3746500"/>
            <a:ext cx="338234" cy="292388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400" dirty="0" smtClean="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LSB</a:t>
            </a:r>
            <a:endParaRPr lang="en-US" sz="1400" dirty="0">
              <a:solidFill>
                <a:srgbClr val="C00000"/>
              </a:solidFill>
              <a:latin typeface="Calibri" charset="0"/>
              <a:ea typeface="Calibri" charset="0"/>
              <a:cs typeface="Calibri" charset="0"/>
              <a:sym typeface="Calibri" charset="0"/>
            </a:endParaRPr>
          </a:p>
        </p:txBody>
      </p:sp>
      <p:sp>
        <p:nvSpPr>
          <p:cNvPr id="55" name="Rectangle 12"/>
          <p:cNvSpPr>
            <a:spLocks/>
          </p:cNvSpPr>
          <p:nvPr/>
        </p:nvSpPr>
        <p:spPr bwMode="auto">
          <a:xfrm>
            <a:off x="7642927" y="3728105"/>
            <a:ext cx="419987" cy="292388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400" dirty="0" smtClean="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MSB</a:t>
            </a:r>
            <a:endParaRPr lang="en-US" sz="1400" dirty="0">
              <a:solidFill>
                <a:srgbClr val="C00000"/>
              </a:solidFill>
              <a:latin typeface="Calibri" charset="0"/>
              <a:ea typeface="Calibri" charset="0"/>
              <a:cs typeface="Calibri" charset="0"/>
              <a:sym typeface="Calibri" charset="0"/>
            </a:endParaRPr>
          </a:p>
        </p:txBody>
      </p:sp>
      <p:sp>
        <p:nvSpPr>
          <p:cNvPr id="56" name="Line 42"/>
          <p:cNvSpPr>
            <a:spLocks noChangeShapeType="1"/>
          </p:cNvSpPr>
          <p:nvPr/>
        </p:nvSpPr>
        <p:spPr bwMode="auto">
          <a:xfrm>
            <a:off x="2489426" y="4038888"/>
            <a:ext cx="2134288" cy="0"/>
          </a:xfrm>
          <a:prstGeom prst="line">
            <a:avLst/>
          </a:prstGeom>
          <a:noFill/>
          <a:ln w="25400" cap="flat">
            <a:solidFill>
              <a:schemeClr val="accent2">
                <a:lumMod val="50000"/>
              </a:schemeClr>
            </a:solidFill>
            <a:prstDash val="solid"/>
            <a:round/>
            <a:headEnd type="triangl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7" name="Rectangle 43"/>
          <p:cNvSpPr>
            <a:spLocks/>
          </p:cNvSpPr>
          <p:nvPr/>
        </p:nvSpPr>
        <p:spPr bwMode="auto">
          <a:xfrm>
            <a:off x="3224676" y="4050000"/>
            <a:ext cx="435115" cy="2921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400" dirty="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Print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1" name="Rectangle 3"/>
          <p:cNvSpPr>
            <a:spLocks noGrp="1" noChangeArrowheads="1"/>
          </p:cNvSpPr>
          <p:nvPr>
            <p:ph type="title"/>
          </p:nvPr>
        </p:nvSpPr>
        <p:spPr>
          <a:xfrm>
            <a:off x="762000" y="0"/>
            <a:ext cx="6223000" cy="1165225"/>
          </a:xfrm>
          <a:ln/>
        </p:spPr>
        <p:txBody>
          <a:bodyPr/>
          <a:lstStyle/>
          <a:p>
            <a:pPr marL="80963" indent="-80963"/>
            <a:r>
              <a:rPr lang="en-US">
                <a:latin typeface="Calibri" charset="0"/>
                <a:ea typeface="Calibri" charset="0"/>
                <a:cs typeface="Calibri" charset="0"/>
                <a:sym typeface="Calibri" charset="0"/>
              </a:rPr>
              <a:t>Byte Ordering on Sun</a:t>
            </a:r>
            <a:endParaRPr lang="en-US">
              <a:latin typeface="Calibri" charset="0"/>
              <a:ea typeface="ヒラギノ角ゴ ProN W3" charset="0"/>
              <a:cs typeface="ヒラギノ角ゴ ProN W3" charset="0"/>
              <a:sym typeface="Calibri" charset="0"/>
            </a:endParaRPr>
          </a:p>
        </p:txBody>
      </p:sp>
      <p:sp>
        <p:nvSpPr>
          <p:cNvPr id="37892" name="Rectangle 4"/>
          <p:cNvSpPr>
            <a:spLocks/>
          </p:cNvSpPr>
          <p:nvPr/>
        </p:nvSpPr>
        <p:spPr bwMode="auto">
          <a:xfrm>
            <a:off x="457200" y="1143000"/>
            <a:ext cx="26162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Big Endian</a:t>
            </a:r>
          </a:p>
        </p:txBody>
      </p:sp>
      <p:sp>
        <p:nvSpPr>
          <p:cNvPr id="37893" name="Rectangle 5"/>
          <p:cNvSpPr>
            <a:spLocks/>
          </p:cNvSpPr>
          <p:nvPr/>
        </p:nvSpPr>
        <p:spPr bwMode="auto">
          <a:xfrm>
            <a:off x="228600" y="5029200"/>
            <a:ext cx="8686800" cy="12954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charset="0"/>
              </a:rPr>
              <a:t>Characters 0-7 == [0xf0,0xf1,0xf2,0xf3,0xf4,0xf5,0xf6,0xf7]</a:t>
            </a:r>
            <a:endParaRPr lang="en-US" sz="18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charset="0"/>
              </a:rPr>
              <a:t>Shorts     0-3 == [0xf0f1,0xf2f3,0xf4f5,0xf6f7]</a:t>
            </a:r>
            <a:endParaRPr lang="en-US" sz="18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charset="0"/>
              </a:rPr>
              <a:t>Ints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charset="0"/>
              </a:rPr>
              <a:t>       0-1 == [0xf0f1f2f3,0xf4f5f6f7]</a:t>
            </a:r>
            <a:endParaRPr lang="en-US" sz="18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charset="0"/>
              </a:rPr>
              <a:t>Long       0   == [0xf0f1f2f3]</a:t>
            </a:r>
          </a:p>
        </p:txBody>
      </p:sp>
      <p:sp>
        <p:nvSpPr>
          <p:cNvPr id="37894" name="Rectangle 6"/>
          <p:cNvSpPr>
            <a:spLocks/>
          </p:cNvSpPr>
          <p:nvPr/>
        </p:nvSpPr>
        <p:spPr bwMode="auto">
          <a:xfrm>
            <a:off x="304800" y="4495800"/>
            <a:ext cx="36703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Output on Sun:</a:t>
            </a:r>
          </a:p>
        </p:txBody>
      </p:sp>
      <p:graphicFrame>
        <p:nvGraphicFramePr>
          <p:cNvPr id="48" name="Table 47"/>
          <p:cNvGraphicFramePr>
            <a:graphicFrameLocks noGrp="1"/>
          </p:cNvGraphicFramePr>
          <p:nvPr/>
        </p:nvGraphicFramePr>
        <p:xfrm>
          <a:off x="1966913" y="1873905"/>
          <a:ext cx="6096000" cy="185420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{5940675A-B579-460E-94D1-54222C63F5DA}</a:tableStyleId>
              </a:tblPr>
              <a:tblGrid>
                <a:gridCol w="762000"/>
                <a:gridCol w="762000"/>
                <a:gridCol w="762000"/>
                <a:gridCol w="762000"/>
                <a:gridCol w="762000"/>
                <a:gridCol w="762000"/>
                <a:gridCol w="762000"/>
                <a:gridCol w="762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f0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f1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f2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f3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f4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f5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f6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f7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c[0]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c[1]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c[2]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c[3]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c[4]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c[5]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c[6]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c[7]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</a:tr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s[0]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s[1]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s[2]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s[3]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 gridSpan="4">
                  <a:txBody>
                    <a:bodyPr/>
                    <a:lstStyle/>
                    <a:p>
                      <a:pPr algn="ctr"/>
                      <a:r>
                        <a:rPr lang="en-US" b="1" dirty="0" err="1" smtClean="0">
                          <a:latin typeface="Courier New" pitchFamily="49" charset="0"/>
                          <a:cs typeface="Courier New" pitchFamily="49" charset="0"/>
                        </a:rPr>
                        <a:t>i</a:t>
                      </a:r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[0]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US" b="1" dirty="0" err="1" smtClean="0">
                          <a:latin typeface="Courier New" pitchFamily="49" charset="0"/>
                          <a:cs typeface="Courier New" pitchFamily="49" charset="0"/>
                        </a:rPr>
                        <a:t>i</a:t>
                      </a:r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[1]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 gridSpan="4"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l[0]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9" name="Rectangle 12"/>
          <p:cNvSpPr>
            <a:spLocks/>
          </p:cNvSpPr>
          <p:nvPr/>
        </p:nvSpPr>
        <p:spPr bwMode="auto">
          <a:xfrm>
            <a:off x="1966162" y="3728105"/>
            <a:ext cx="419987" cy="292388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400" dirty="0" smtClean="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MSB</a:t>
            </a:r>
            <a:endParaRPr lang="en-US" sz="1400" dirty="0">
              <a:solidFill>
                <a:srgbClr val="C00000"/>
              </a:solidFill>
              <a:latin typeface="Calibri" charset="0"/>
              <a:ea typeface="Calibri" charset="0"/>
              <a:cs typeface="Calibri" charset="0"/>
              <a:sym typeface="Calibri" charset="0"/>
            </a:endParaRPr>
          </a:p>
        </p:txBody>
      </p:sp>
      <p:sp>
        <p:nvSpPr>
          <p:cNvPr id="50" name="Rectangle 12"/>
          <p:cNvSpPr>
            <a:spLocks/>
          </p:cNvSpPr>
          <p:nvPr/>
        </p:nvSpPr>
        <p:spPr bwMode="auto">
          <a:xfrm>
            <a:off x="4653002" y="3734455"/>
            <a:ext cx="338234" cy="292388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400" dirty="0" smtClean="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LSB</a:t>
            </a:r>
            <a:endParaRPr lang="en-US" sz="1400" dirty="0">
              <a:solidFill>
                <a:srgbClr val="C00000"/>
              </a:solidFill>
              <a:latin typeface="Calibri" charset="0"/>
              <a:ea typeface="Calibri" charset="0"/>
              <a:cs typeface="Calibri" charset="0"/>
              <a:sym typeface="Calibri" charset="0"/>
            </a:endParaRPr>
          </a:p>
        </p:txBody>
      </p:sp>
      <p:sp>
        <p:nvSpPr>
          <p:cNvPr id="51" name="Rectangle 12"/>
          <p:cNvSpPr>
            <a:spLocks/>
          </p:cNvSpPr>
          <p:nvPr/>
        </p:nvSpPr>
        <p:spPr bwMode="auto">
          <a:xfrm>
            <a:off x="5023648" y="3746500"/>
            <a:ext cx="419987" cy="292388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400" dirty="0" smtClean="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MSB</a:t>
            </a:r>
            <a:endParaRPr lang="en-US" sz="1400" dirty="0">
              <a:solidFill>
                <a:srgbClr val="C00000"/>
              </a:solidFill>
              <a:latin typeface="Calibri" charset="0"/>
              <a:ea typeface="Calibri" charset="0"/>
              <a:cs typeface="Calibri" charset="0"/>
              <a:sym typeface="Calibri" charset="0"/>
            </a:endParaRPr>
          </a:p>
        </p:txBody>
      </p:sp>
      <p:sp>
        <p:nvSpPr>
          <p:cNvPr id="52" name="Rectangle 12"/>
          <p:cNvSpPr>
            <a:spLocks/>
          </p:cNvSpPr>
          <p:nvPr/>
        </p:nvSpPr>
        <p:spPr bwMode="auto">
          <a:xfrm>
            <a:off x="7724680" y="3728105"/>
            <a:ext cx="338234" cy="292388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400" dirty="0" smtClean="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LSB</a:t>
            </a:r>
            <a:endParaRPr lang="en-US" sz="1400" dirty="0">
              <a:solidFill>
                <a:srgbClr val="C00000"/>
              </a:solidFill>
              <a:latin typeface="Calibri" charset="0"/>
              <a:ea typeface="Calibri" charset="0"/>
              <a:cs typeface="Calibri" charset="0"/>
              <a:sym typeface="Calibri" charset="0"/>
            </a:endParaRPr>
          </a:p>
        </p:txBody>
      </p:sp>
      <p:sp>
        <p:nvSpPr>
          <p:cNvPr id="53" name="Line 42"/>
          <p:cNvSpPr>
            <a:spLocks noChangeShapeType="1"/>
          </p:cNvSpPr>
          <p:nvPr/>
        </p:nvSpPr>
        <p:spPr bwMode="auto">
          <a:xfrm flipH="1">
            <a:off x="2489426" y="4038888"/>
            <a:ext cx="2134288" cy="0"/>
          </a:xfrm>
          <a:prstGeom prst="line">
            <a:avLst/>
          </a:prstGeom>
          <a:noFill/>
          <a:ln w="25400" cap="flat">
            <a:solidFill>
              <a:schemeClr val="accent2">
                <a:lumMod val="50000"/>
              </a:schemeClr>
            </a:solidFill>
            <a:prstDash val="solid"/>
            <a:round/>
            <a:headEnd type="triangl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4" name="Rectangle 43"/>
          <p:cNvSpPr>
            <a:spLocks/>
          </p:cNvSpPr>
          <p:nvPr/>
        </p:nvSpPr>
        <p:spPr bwMode="auto">
          <a:xfrm>
            <a:off x="3224676" y="4050000"/>
            <a:ext cx="435115" cy="2921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400" dirty="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Print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5" name="Rectangle 3"/>
          <p:cNvSpPr>
            <a:spLocks noGrp="1" noChangeArrowheads="1"/>
          </p:cNvSpPr>
          <p:nvPr>
            <p:ph type="title"/>
          </p:nvPr>
        </p:nvSpPr>
        <p:spPr>
          <a:xfrm>
            <a:off x="762000" y="0"/>
            <a:ext cx="6477000" cy="1165225"/>
          </a:xfrm>
          <a:ln/>
        </p:spPr>
        <p:txBody>
          <a:bodyPr/>
          <a:lstStyle/>
          <a:p>
            <a:pPr marL="80963" indent="-80963"/>
            <a:r>
              <a:rPr lang="en-US">
                <a:latin typeface="Calibri" charset="0"/>
                <a:ea typeface="Calibri" charset="0"/>
                <a:cs typeface="Calibri" charset="0"/>
                <a:sym typeface="Calibri" charset="0"/>
              </a:rPr>
              <a:t>Byte Ordering on x86-64</a:t>
            </a:r>
            <a:endParaRPr lang="en-US">
              <a:latin typeface="Calibri" charset="0"/>
              <a:ea typeface="ヒラギノ角ゴ ProN W3" charset="0"/>
              <a:cs typeface="ヒラギノ角ゴ ProN W3" charset="0"/>
              <a:sym typeface="Calibri" charset="0"/>
            </a:endParaRPr>
          </a:p>
        </p:txBody>
      </p:sp>
      <p:sp>
        <p:nvSpPr>
          <p:cNvPr id="38916" name="Rectangle 4"/>
          <p:cNvSpPr>
            <a:spLocks/>
          </p:cNvSpPr>
          <p:nvPr/>
        </p:nvSpPr>
        <p:spPr bwMode="auto">
          <a:xfrm>
            <a:off x="457200" y="1066800"/>
            <a:ext cx="26162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Little Endian</a:t>
            </a:r>
          </a:p>
        </p:txBody>
      </p:sp>
      <p:sp>
        <p:nvSpPr>
          <p:cNvPr id="38917" name="Rectangle 5"/>
          <p:cNvSpPr>
            <a:spLocks/>
          </p:cNvSpPr>
          <p:nvPr/>
        </p:nvSpPr>
        <p:spPr bwMode="auto">
          <a:xfrm>
            <a:off x="190500" y="4953000"/>
            <a:ext cx="8763000" cy="12319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charset="0"/>
              </a:rPr>
              <a:t>Characters 0-7 == [0xf0,0xf1,0xf2,0xf3,0xf4,0xf5,0xf6,0xf7]</a:t>
            </a:r>
            <a:endParaRPr lang="en-US" sz="18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charset="0"/>
              </a:rPr>
              <a:t>Shorts     0-3 == [0xf1f0,0xf3f2,0xf5f4,0xf7f6]</a:t>
            </a:r>
            <a:endParaRPr lang="en-US" sz="18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charset="0"/>
              </a:rPr>
              <a:t>Ints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charset="0"/>
              </a:rPr>
              <a:t>       0-1 == [0xf3f2f1f0,0xf7f6f5f4]</a:t>
            </a:r>
            <a:endParaRPr lang="en-US" sz="18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charset="0"/>
              </a:rPr>
              <a:t>Long       0   == </a:t>
            </a:r>
            <a:r>
              <a:rPr lang="en-US" sz="1800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  <a:sym typeface="Courier New" charset="0"/>
              </a:rPr>
              <a:t>[0xf7f6f5f4f3f2f1f0]</a:t>
            </a:r>
          </a:p>
        </p:txBody>
      </p:sp>
      <p:sp>
        <p:nvSpPr>
          <p:cNvPr id="38918" name="Rectangle 6"/>
          <p:cNvSpPr>
            <a:spLocks/>
          </p:cNvSpPr>
          <p:nvPr/>
        </p:nvSpPr>
        <p:spPr bwMode="auto">
          <a:xfrm>
            <a:off x="381000" y="4330987"/>
            <a:ext cx="36703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Output on x86-64:</a:t>
            </a:r>
          </a:p>
        </p:txBody>
      </p:sp>
      <p:graphicFrame>
        <p:nvGraphicFramePr>
          <p:cNvPr id="48" name="Table 47"/>
          <p:cNvGraphicFramePr>
            <a:graphicFrameLocks noGrp="1"/>
          </p:cNvGraphicFramePr>
          <p:nvPr/>
        </p:nvGraphicFramePr>
        <p:xfrm>
          <a:off x="1966913" y="1873905"/>
          <a:ext cx="6096000" cy="185420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{5940675A-B579-460E-94D1-54222C63F5DA}</a:tableStyleId>
              </a:tblPr>
              <a:tblGrid>
                <a:gridCol w="762000"/>
                <a:gridCol w="762000"/>
                <a:gridCol w="762000"/>
                <a:gridCol w="762000"/>
                <a:gridCol w="762000"/>
                <a:gridCol w="762000"/>
                <a:gridCol w="762000"/>
                <a:gridCol w="762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f0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f1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f2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f3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f4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f5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f6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f7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c[0]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c[1]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c[2]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c[3]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c[4]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c[5]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c[6]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c[7]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</a:tr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s[0]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s[1]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s[2]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s[3]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 gridSpan="4">
                  <a:txBody>
                    <a:bodyPr/>
                    <a:lstStyle/>
                    <a:p>
                      <a:pPr algn="ctr"/>
                      <a:r>
                        <a:rPr lang="en-US" b="1" dirty="0" err="1" smtClean="0">
                          <a:latin typeface="Courier New" pitchFamily="49" charset="0"/>
                          <a:cs typeface="Courier New" pitchFamily="49" charset="0"/>
                        </a:rPr>
                        <a:t>i</a:t>
                      </a:r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[0]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US" b="1" dirty="0" err="1" smtClean="0">
                          <a:latin typeface="Courier New" pitchFamily="49" charset="0"/>
                          <a:cs typeface="Courier New" pitchFamily="49" charset="0"/>
                        </a:rPr>
                        <a:t>i</a:t>
                      </a:r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[1]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 gridSpan="8"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l[0]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9" name="Rectangle 12"/>
          <p:cNvSpPr>
            <a:spLocks/>
          </p:cNvSpPr>
          <p:nvPr/>
        </p:nvSpPr>
        <p:spPr bwMode="auto">
          <a:xfrm>
            <a:off x="2047914" y="3728105"/>
            <a:ext cx="338234" cy="292388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400" dirty="0" smtClean="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LSB</a:t>
            </a:r>
            <a:endParaRPr lang="en-US" sz="1400" dirty="0">
              <a:solidFill>
                <a:srgbClr val="C00000"/>
              </a:solidFill>
              <a:latin typeface="Calibri" charset="0"/>
              <a:ea typeface="Calibri" charset="0"/>
              <a:cs typeface="Calibri" charset="0"/>
              <a:sym typeface="Calibri" charset="0"/>
            </a:endParaRPr>
          </a:p>
        </p:txBody>
      </p:sp>
      <p:sp>
        <p:nvSpPr>
          <p:cNvPr id="50" name="Rectangle 12"/>
          <p:cNvSpPr>
            <a:spLocks/>
          </p:cNvSpPr>
          <p:nvPr/>
        </p:nvSpPr>
        <p:spPr bwMode="auto">
          <a:xfrm>
            <a:off x="7642926" y="3757612"/>
            <a:ext cx="419987" cy="292388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400" dirty="0" smtClean="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MSB</a:t>
            </a:r>
            <a:endParaRPr lang="en-US" sz="1400" dirty="0">
              <a:solidFill>
                <a:srgbClr val="C00000"/>
              </a:solidFill>
              <a:latin typeface="Calibri" charset="0"/>
              <a:ea typeface="Calibri" charset="0"/>
              <a:cs typeface="Calibri" charset="0"/>
              <a:sym typeface="Calibri" charset="0"/>
            </a:endParaRPr>
          </a:p>
        </p:txBody>
      </p:sp>
      <p:sp>
        <p:nvSpPr>
          <p:cNvPr id="53" name="Line 42"/>
          <p:cNvSpPr>
            <a:spLocks noChangeShapeType="1"/>
          </p:cNvSpPr>
          <p:nvPr/>
        </p:nvSpPr>
        <p:spPr bwMode="auto">
          <a:xfrm>
            <a:off x="2489426" y="4038887"/>
            <a:ext cx="4901974" cy="0"/>
          </a:xfrm>
          <a:prstGeom prst="line">
            <a:avLst/>
          </a:prstGeom>
          <a:noFill/>
          <a:ln w="25400" cap="flat">
            <a:solidFill>
              <a:schemeClr val="accent2">
                <a:lumMod val="50000"/>
              </a:schemeClr>
            </a:solidFill>
            <a:prstDash val="solid"/>
            <a:round/>
            <a:headEnd type="triangl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4" name="Rectangle 43"/>
          <p:cNvSpPr>
            <a:spLocks/>
          </p:cNvSpPr>
          <p:nvPr/>
        </p:nvSpPr>
        <p:spPr bwMode="auto">
          <a:xfrm>
            <a:off x="4800600" y="4038887"/>
            <a:ext cx="435115" cy="2921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400" dirty="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Print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9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Summary</a:t>
            </a:r>
          </a:p>
        </p:txBody>
      </p:sp>
      <p:sp>
        <p:nvSpPr>
          <p:cNvPr id="3994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96875" y="1362075"/>
            <a:ext cx="8289925" cy="4972050"/>
          </a:xfrm>
          <a:ln/>
        </p:spPr>
        <p:txBody>
          <a:bodyPr/>
          <a:lstStyle/>
          <a:p>
            <a:r>
              <a:rPr lang="en-US" dirty="0"/>
              <a:t>Arrays in C</a:t>
            </a:r>
          </a:p>
          <a:p>
            <a:pPr marL="552450" lvl="1"/>
            <a:r>
              <a:rPr lang="en-US" dirty="0"/>
              <a:t>Contiguous allocation of memory</a:t>
            </a:r>
          </a:p>
          <a:p>
            <a:pPr marL="552450" lvl="1"/>
            <a:r>
              <a:rPr lang="en-US" dirty="0"/>
              <a:t>Aligned to satisfy every element’s alignment </a:t>
            </a:r>
            <a:r>
              <a:rPr lang="en-US" dirty="0" smtClean="0"/>
              <a:t>requirement</a:t>
            </a:r>
          </a:p>
          <a:p>
            <a:pPr marL="952500" lvl="2"/>
            <a:r>
              <a:rPr lang="en-US" dirty="0" smtClean="0"/>
              <a:t>IA32 Linux unusual in only requiring 4-byte alignment for 8-byte data</a:t>
            </a:r>
            <a:endParaRPr lang="en-US" dirty="0"/>
          </a:p>
          <a:p>
            <a:pPr marL="552450" lvl="1"/>
            <a:r>
              <a:rPr lang="en-US" dirty="0"/>
              <a:t>Pointer to first element</a:t>
            </a:r>
          </a:p>
          <a:p>
            <a:pPr marL="552450" lvl="1"/>
            <a:r>
              <a:rPr lang="en-US" dirty="0"/>
              <a:t>No bounds checking</a:t>
            </a:r>
          </a:p>
          <a:p>
            <a:r>
              <a:rPr lang="en-US" dirty="0"/>
              <a:t>Structures</a:t>
            </a:r>
          </a:p>
          <a:p>
            <a:pPr marL="552450" lvl="1"/>
            <a:r>
              <a:rPr lang="en-US" dirty="0"/>
              <a:t>Allocate bytes in order declared</a:t>
            </a:r>
          </a:p>
          <a:p>
            <a:pPr marL="552450" lvl="1"/>
            <a:r>
              <a:rPr lang="en-US" dirty="0"/>
              <a:t>Pad in middle and at end to satisfy alignment</a:t>
            </a:r>
          </a:p>
          <a:p>
            <a:r>
              <a:rPr lang="en-US" dirty="0"/>
              <a:t>Unions</a:t>
            </a:r>
          </a:p>
          <a:p>
            <a:pPr marL="552450" lvl="1"/>
            <a:r>
              <a:rPr lang="en-US" dirty="0"/>
              <a:t>Overlay declarations</a:t>
            </a:r>
          </a:p>
          <a:p>
            <a:pPr marL="552450" lvl="1"/>
            <a:r>
              <a:rPr lang="en-US" dirty="0"/>
              <a:t>Way to circumvent type system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3" name="Title 1"/>
          <p:cNvSpPr>
            <a:spLocks noGrp="1"/>
          </p:cNvSpPr>
          <p:nvPr>
            <p:ph type="title"/>
          </p:nvPr>
        </p:nvSpPr>
        <p:spPr>
          <a:xfrm>
            <a:off x="357188" y="434975"/>
            <a:ext cx="7591425" cy="762000"/>
          </a:xfrm>
        </p:spPr>
        <p:txBody>
          <a:bodyPr/>
          <a:lstStyle/>
          <a:p>
            <a:r>
              <a:rPr lang="en-US" dirty="0" smtClean="0">
                <a:latin typeface="Calibri" pitchFamily="-96" charset="0"/>
              </a:rPr>
              <a:t>Today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 2" pitchFamily="18" charset="2"/>
              <a:buChar char="¢"/>
              <a:defRPr/>
            </a:pPr>
            <a:r>
              <a:rPr lang="en-US" dirty="0" smtClean="0">
                <a:solidFill>
                  <a:srgbClr val="7F7F7F"/>
                </a:solidFill>
                <a:ea typeface="+mn-ea"/>
                <a:cs typeface="+mn-cs"/>
              </a:rPr>
              <a:t>Structures</a:t>
            </a:r>
            <a:endParaRPr lang="en-US" dirty="0">
              <a:solidFill>
                <a:srgbClr val="7F7F7F"/>
              </a:solidFill>
              <a:ea typeface="+mn-ea"/>
              <a:cs typeface="+mn-cs"/>
            </a:endParaRPr>
          </a:p>
          <a:p>
            <a:pPr lvl="1">
              <a:buFont typeface="Wingdings" pitchFamily="2" charset="2"/>
              <a:buChar char="§"/>
              <a:defRPr/>
            </a:pPr>
            <a:r>
              <a:rPr lang="en-US" dirty="0" smtClean="0">
                <a:solidFill>
                  <a:srgbClr val="7F7F7F"/>
                </a:solidFill>
              </a:rPr>
              <a:t>Alignment</a:t>
            </a:r>
          </a:p>
          <a:p>
            <a:pPr>
              <a:defRPr/>
            </a:pPr>
            <a:r>
              <a:rPr lang="en-US" dirty="0" smtClean="0">
                <a:solidFill>
                  <a:srgbClr val="7F7F7F"/>
                </a:solidFill>
              </a:rPr>
              <a:t>Unions</a:t>
            </a:r>
          </a:p>
          <a:p>
            <a:pPr>
              <a:defRPr/>
            </a:pPr>
            <a:r>
              <a:rPr lang="en-US" dirty="0" smtClean="0"/>
              <a:t>Memory Layout</a:t>
            </a:r>
          </a:p>
          <a:p>
            <a:pPr>
              <a:defRPr/>
            </a:pPr>
            <a:r>
              <a:rPr lang="en-US" dirty="0" smtClean="0">
                <a:solidFill>
                  <a:srgbClr val="7F7F7F"/>
                </a:solidFill>
              </a:rPr>
              <a:t>Buffer Overflow</a:t>
            </a:r>
          </a:p>
          <a:p>
            <a:pPr lvl="1">
              <a:defRPr/>
            </a:pPr>
            <a:r>
              <a:rPr lang="en-US" dirty="0" smtClean="0">
                <a:solidFill>
                  <a:srgbClr val="7F7F7F"/>
                </a:solidFill>
              </a:rPr>
              <a:t>Vulnerability</a:t>
            </a:r>
          </a:p>
          <a:p>
            <a:pPr lvl="1">
              <a:defRPr/>
            </a:pPr>
            <a:r>
              <a:rPr lang="en-US" dirty="0" smtClean="0">
                <a:solidFill>
                  <a:srgbClr val="7F7F7F"/>
                </a:solidFill>
              </a:rPr>
              <a:t>Protection</a:t>
            </a:r>
          </a:p>
          <a:p>
            <a:pPr>
              <a:buFont typeface="Wingdings" pitchFamily="2" charset="2"/>
              <a:buChar char="§"/>
              <a:defRPr/>
            </a:pPr>
            <a:endParaRPr lang="en-US" dirty="0" smtClean="0">
              <a:solidFill>
                <a:srgbClr val="7F7F7F"/>
              </a:solidFill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IA32 Linux Memory Layout</a:t>
            </a:r>
            <a:endParaRPr lang="en-US" dirty="0" smtClean="0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Stack</a:t>
            </a:r>
          </a:p>
          <a:p>
            <a:pPr lvl="1"/>
            <a:r>
              <a:rPr lang="en-US" dirty="0" smtClean="0"/>
              <a:t>Runtime stack (8MB limit)</a:t>
            </a:r>
          </a:p>
          <a:p>
            <a:pPr lvl="1"/>
            <a:r>
              <a:rPr lang="en-US" dirty="0" smtClean="0"/>
              <a:t>E. </a:t>
            </a:r>
            <a:r>
              <a:rPr lang="en-US" dirty="0" err="1" smtClean="0"/>
              <a:t>g</a:t>
            </a:r>
            <a:r>
              <a:rPr lang="en-US" dirty="0" smtClean="0"/>
              <a:t>., local variables</a:t>
            </a:r>
          </a:p>
          <a:p>
            <a:r>
              <a:rPr lang="en-US" dirty="0" smtClean="0"/>
              <a:t>Heap</a:t>
            </a:r>
          </a:p>
          <a:p>
            <a:pPr lvl="1"/>
            <a:r>
              <a:rPr lang="en-US" dirty="0" smtClean="0"/>
              <a:t>Dynamically allocated storage</a:t>
            </a:r>
          </a:p>
          <a:p>
            <a:pPr lvl="1"/>
            <a:r>
              <a:rPr lang="en-US" dirty="0" smtClean="0"/>
              <a:t>When call  </a:t>
            </a:r>
            <a:r>
              <a:rPr lang="en-US" dirty="0" err="1" smtClean="0"/>
              <a:t>malloc</a:t>
            </a:r>
            <a:r>
              <a:rPr lang="en-US" dirty="0" smtClean="0"/>
              <a:t>(), </a:t>
            </a:r>
            <a:r>
              <a:rPr lang="en-US" dirty="0" err="1" smtClean="0"/>
              <a:t>calloc</a:t>
            </a:r>
            <a:r>
              <a:rPr lang="en-US" dirty="0" smtClean="0"/>
              <a:t>(), new()</a:t>
            </a:r>
          </a:p>
          <a:p>
            <a:r>
              <a:rPr lang="en-US" dirty="0" smtClean="0"/>
              <a:t>Data</a:t>
            </a:r>
          </a:p>
          <a:p>
            <a:pPr lvl="1"/>
            <a:r>
              <a:rPr lang="en-US" dirty="0" smtClean="0"/>
              <a:t>Statically allocated data</a:t>
            </a:r>
          </a:p>
          <a:p>
            <a:pPr lvl="1"/>
            <a:r>
              <a:rPr lang="en-US" dirty="0" smtClean="0"/>
              <a:t>E.g., global </a:t>
            </a:r>
            <a:r>
              <a:rPr lang="en-US" dirty="0" err="1" smtClean="0"/>
              <a:t>vars</a:t>
            </a:r>
            <a:r>
              <a:rPr lang="en-US" dirty="0" smtClean="0"/>
              <a:t>, </a:t>
            </a:r>
            <a:r>
              <a:rPr lang="en-US" dirty="0" smtClean="0">
                <a:latin typeface="Courier New"/>
                <a:cs typeface="Courier New"/>
              </a:rPr>
              <a:t>static</a:t>
            </a:r>
            <a:r>
              <a:rPr lang="en-US" dirty="0" smtClean="0"/>
              <a:t> </a:t>
            </a:r>
            <a:r>
              <a:rPr lang="en-US" dirty="0" err="1" smtClean="0"/>
              <a:t>vars</a:t>
            </a:r>
            <a:r>
              <a:rPr lang="en-US" dirty="0" smtClean="0"/>
              <a:t>, strings </a:t>
            </a:r>
          </a:p>
          <a:p>
            <a:r>
              <a:rPr lang="en-US" dirty="0" smtClean="0"/>
              <a:t>Text</a:t>
            </a:r>
          </a:p>
          <a:p>
            <a:pPr lvl="1"/>
            <a:r>
              <a:rPr lang="en-US" dirty="0" smtClean="0"/>
              <a:t>Executable machine instructions</a:t>
            </a:r>
          </a:p>
          <a:p>
            <a:pPr lvl="1"/>
            <a:r>
              <a:rPr lang="en-US" dirty="0" smtClean="0"/>
              <a:t>Read-only</a:t>
            </a:r>
          </a:p>
        </p:txBody>
      </p:sp>
      <p:sp>
        <p:nvSpPr>
          <p:cNvPr id="10244" name="Text Box 5"/>
          <p:cNvSpPr txBox="1">
            <a:spLocks noChangeArrowheads="1"/>
          </p:cNvSpPr>
          <p:nvPr/>
        </p:nvSpPr>
        <p:spPr bwMode="auto">
          <a:xfrm>
            <a:off x="3581400" y="5878513"/>
            <a:ext cx="2133600" cy="6461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hangingPunct="0"/>
            <a:r>
              <a:rPr lang="en-US" sz="1800" b="0">
                <a:latin typeface="Calibri" pitchFamily="34" charset="0"/>
              </a:rPr>
              <a:t>Upper 2 hex digits </a:t>
            </a:r>
            <a:br>
              <a:rPr lang="en-US" sz="1800" b="0">
                <a:latin typeface="Calibri" pitchFamily="34" charset="0"/>
              </a:rPr>
            </a:br>
            <a:r>
              <a:rPr lang="en-US" sz="1800" b="0">
                <a:latin typeface="Calibri" pitchFamily="34" charset="0"/>
              </a:rPr>
              <a:t>= 8 bits of address</a:t>
            </a:r>
          </a:p>
        </p:txBody>
      </p:sp>
      <p:sp>
        <p:nvSpPr>
          <p:cNvPr id="10245" name="Text Box 12"/>
          <p:cNvSpPr txBox="1">
            <a:spLocks noChangeArrowheads="1"/>
          </p:cNvSpPr>
          <p:nvPr/>
        </p:nvSpPr>
        <p:spPr bwMode="auto">
          <a:xfrm>
            <a:off x="6400800" y="715963"/>
            <a:ext cx="45720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800">
                <a:latin typeface="Courier New" pitchFamily="49" charset="0"/>
              </a:rPr>
              <a:t>FF</a:t>
            </a:r>
          </a:p>
        </p:txBody>
      </p:sp>
      <p:sp>
        <p:nvSpPr>
          <p:cNvPr id="10246" name="Text Box 19"/>
          <p:cNvSpPr txBox="1">
            <a:spLocks noChangeArrowheads="1"/>
          </p:cNvSpPr>
          <p:nvPr/>
        </p:nvSpPr>
        <p:spPr bwMode="auto">
          <a:xfrm>
            <a:off x="6400800" y="6262688"/>
            <a:ext cx="45720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800">
                <a:latin typeface="Courier New" pitchFamily="49" charset="0"/>
              </a:rPr>
              <a:t>00</a:t>
            </a:r>
          </a:p>
        </p:txBody>
      </p:sp>
      <p:sp>
        <p:nvSpPr>
          <p:cNvPr id="348180" name="Rectangle 20"/>
          <p:cNvSpPr>
            <a:spLocks noChangeArrowheads="1"/>
          </p:cNvSpPr>
          <p:nvPr/>
        </p:nvSpPr>
        <p:spPr bwMode="auto">
          <a:xfrm>
            <a:off x="6858000" y="892175"/>
            <a:ext cx="1447800" cy="5584825"/>
          </a:xfrm>
          <a:prstGeom prst="rect">
            <a:avLst/>
          </a:prstGeom>
          <a:solidFill>
            <a:schemeClr val="bg1">
              <a:lumMod val="95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US" dirty="0">
              <a:latin typeface="Calibri" pitchFamily="34" charset="0"/>
              <a:cs typeface="+mn-cs"/>
            </a:endParaRPr>
          </a:p>
        </p:txBody>
      </p:sp>
      <p:sp>
        <p:nvSpPr>
          <p:cNvPr id="348181" name="Rectangle 21"/>
          <p:cNvSpPr>
            <a:spLocks noChangeArrowheads="1"/>
          </p:cNvSpPr>
          <p:nvPr/>
        </p:nvSpPr>
        <p:spPr bwMode="auto">
          <a:xfrm>
            <a:off x="6858000" y="885825"/>
            <a:ext cx="1447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r>
              <a:rPr lang="en-US" sz="1800" dirty="0">
                <a:latin typeface="Calibri" pitchFamily="34" charset="0"/>
                <a:cs typeface="+mn-cs"/>
              </a:rPr>
              <a:t>Stack</a:t>
            </a:r>
          </a:p>
        </p:txBody>
      </p:sp>
      <p:sp>
        <p:nvSpPr>
          <p:cNvPr id="10249" name="Rectangle 23"/>
          <p:cNvSpPr>
            <a:spLocks noChangeArrowheads="1"/>
          </p:cNvSpPr>
          <p:nvPr/>
        </p:nvSpPr>
        <p:spPr bwMode="auto">
          <a:xfrm>
            <a:off x="6858000" y="5867400"/>
            <a:ext cx="1447800" cy="304800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r>
              <a:rPr lang="en-US" sz="1800">
                <a:latin typeface="Calibri" pitchFamily="34" charset="0"/>
              </a:rPr>
              <a:t>Text</a:t>
            </a:r>
          </a:p>
        </p:txBody>
      </p:sp>
      <p:sp>
        <p:nvSpPr>
          <p:cNvPr id="10250" name="Rectangle 24"/>
          <p:cNvSpPr>
            <a:spLocks noChangeArrowheads="1"/>
          </p:cNvSpPr>
          <p:nvPr/>
        </p:nvSpPr>
        <p:spPr bwMode="auto">
          <a:xfrm>
            <a:off x="6858000" y="5562600"/>
            <a:ext cx="1447800" cy="304800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r>
              <a:rPr lang="en-US" sz="1800">
                <a:latin typeface="Calibri" pitchFamily="34" charset="0"/>
              </a:rPr>
              <a:t>Data</a:t>
            </a:r>
          </a:p>
        </p:txBody>
      </p:sp>
      <p:sp>
        <p:nvSpPr>
          <p:cNvPr id="10251" name="Rectangle 25"/>
          <p:cNvSpPr>
            <a:spLocks noChangeArrowheads="1"/>
          </p:cNvSpPr>
          <p:nvPr/>
        </p:nvSpPr>
        <p:spPr bwMode="auto">
          <a:xfrm>
            <a:off x="6858000" y="5257800"/>
            <a:ext cx="1447800" cy="304800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r>
              <a:rPr lang="en-US" sz="1800">
                <a:latin typeface="Calibri" pitchFamily="34" charset="0"/>
              </a:rPr>
              <a:t>Heap</a:t>
            </a:r>
          </a:p>
        </p:txBody>
      </p:sp>
      <p:sp>
        <p:nvSpPr>
          <p:cNvPr id="10252" name="Text Box 27"/>
          <p:cNvSpPr txBox="1">
            <a:spLocks noChangeArrowheads="1"/>
          </p:cNvSpPr>
          <p:nvPr/>
        </p:nvSpPr>
        <p:spPr bwMode="auto">
          <a:xfrm>
            <a:off x="6400800" y="6019800"/>
            <a:ext cx="4572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800">
                <a:latin typeface="Courier New" pitchFamily="49" charset="0"/>
              </a:rPr>
              <a:t>08</a:t>
            </a:r>
          </a:p>
        </p:txBody>
      </p:sp>
      <p:sp>
        <p:nvSpPr>
          <p:cNvPr id="10253" name="Line 34"/>
          <p:cNvSpPr>
            <a:spLocks noChangeShapeType="1"/>
          </p:cNvSpPr>
          <p:nvPr/>
        </p:nvSpPr>
        <p:spPr bwMode="auto">
          <a:xfrm>
            <a:off x="7581900" y="1266825"/>
            <a:ext cx="0" cy="457200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 type="triangle" w="med" len="med"/>
          </a:ln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10254" name="Line 35"/>
          <p:cNvSpPr>
            <a:spLocks noChangeShapeType="1"/>
          </p:cNvSpPr>
          <p:nvPr/>
        </p:nvSpPr>
        <p:spPr bwMode="auto">
          <a:xfrm flipV="1">
            <a:off x="7581900" y="5018088"/>
            <a:ext cx="0" cy="228600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 type="triangle" w="med" len="med"/>
          </a:ln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16" name="Right Arrow 15"/>
          <p:cNvSpPr/>
          <p:nvPr/>
        </p:nvSpPr>
        <p:spPr bwMode="auto">
          <a:xfrm>
            <a:off x="5791200" y="5965825"/>
            <a:ext cx="609600" cy="457200"/>
          </a:xfrm>
          <a:prstGeom prst="rightArrow">
            <a:avLst/>
          </a:prstGeom>
          <a:solidFill>
            <a:schemeClr val="bg1">
              <a:lumMod val="85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anchor="ctr" anchorCtr="1"/>
          <a:lstStyle/>
          <a:p>
            <a:pPr algn="ctr" eaLnBrk="0" hangingPunct="0">
              <a:defRPr/>
            </a:pPr>
            <a:endParaRPr lang="en-US" dirty="0">
              <a:latin typeface="Calibri" pitchFamily="34" charset="0"/>
              <a:cs typeface="+mn-cs"/>
            </a:endParaRPr>
          </a:p>
        </p:txBody>
      </p:sp>
      <p:cxnSp>
        <p:nvCxnSpPr>
          <p:cNvPr id="18" name="Straight Connector 17"/>
          <p:cNvCxnSpPr/>
          <p:nvPr/>
        </p:nvCxnSpPr>
        <p:spPr bwMode="auto">
          <a:xfrm>
            <a:off x="6858000" y="2027238"/>
            <a:ext cx="1447800" cy="1587"/>
          </a:xfrm>
          <a:prstGeom prst="line">
            <a:avLst/>
          </a:prstGeom>
          <a:noFill/>
          <a:ln w="2540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257" name="AutoShape 16"/>
          <p:cNvSpPr>
            <a:spLocks/>
          </p:cNvSpPr>
          <p:nvPr/>
        </p:nvSpPr>
        <p:spPr bwMode="auto">
          <a:xfrm rot="10800000">
            <a:off x="8364538" y="885825"/>
            <a:ext cx="228600" cy="1141413"/>
          </a:xfrm>
          <a:prstGeom prst="leftBrace">
            <a:avLst>
              <a:gd name="adj1" fmla="val 75011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sz="1800">
              <a:latin typeface="Calibri" pitchFamily="34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8564563" y="1273175"/>
            <a:ext cx="633412" cy="3683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1800" kern="0" dirty="0">
                <a:solidFill>
                  <a:srgbClr val="000000"/>
                </a:solidFill>
                <a:latin typeface="Calibri" pitchFamily="34" charset="0"/>
                <a:cs typeface="+mn-cs"/>
              </a:rPr>
              <a:t>8MB</a:t>
            </a:r>
            <a:endParaRPr lang="en-US" dirty="0">
              <a:latin typeface="Calibri" pitchFamily="34" charset="0"/>
              <a:cs typeface="+mn-cs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6770688" y="304800"/>
            <a:ext cx="1949450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cs typeface="+mn-cs"/>
              </a:rPr>
              <a:t>not drawn to scale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93713"/>
            <a:ext cx="6845300" cy="573087"/>
          </a:xfrm>
        </p:spPr>
        <p:txBody>
          <a:bodyPr/>
          <a:lstStyle/>
          <a:p>
            <a:pPr eaLnBrk="1" hangingPunct="1"/>
            <a:r>
              <a:rPr lang="en-US" smtClean="0"/>
              <a:t>Memory Allocation Example</a:t>
            </a:r>
          </a:p>
        </p:txBody>
      </p:sp>
      <p:sp>
        <p:nvSpPr>
          <p:cNvPr id="11267" name="Rectangle 3"/>
          <p:cNvSpPr>
            <a:spLocks noChangeArrowheads="1"/>
          </p:cNvSpPr>
          <p:nvPr/>
        </p:nvSpPr>
        <p:spPr bwMode="auto">
          <a:xfrm>
            <a:off x="609600" y="1498600"/>
            <a:ext cx="5257800" cy="452120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spAutoFit/>
          </a:bodyPr>
          <a:lstStyle/>
          <a:p>
            <a:pPr eaLnBrk="0" hangingPunct="0"/>
            <a:r>
              <a:rPr lang="en-US" sz="1800">
                <a:latin typeface="Courier New" pitchFamily="49" charset="0"/>
              </a:rPr>
              <a:t>char big_array[1&lt;&lt;24];  /*  16 MB */</a:t>
            </a:r>
          </a:p>
          <a:p>
            <a:pPr eaLnBrk="0" hangingPunct="0"/>
            <a:r>
              <a:rPr lang="en-US" sz="1800">
                <a:latin typeface="Courier New" pitchFamily="49" charset="0"/>
              </a:rPr>
              <a:t>char huge_array[1&lt;&lt;28]; /* 256 MB */</a:t>
            </a:r>
          </a:p>
          <a:p>
            <a:pPr eaLnBrk="0" hangingPunct="0"/>
            <a:endParaRPr lang="en-US" sz="1800">
              <a:latin typeface="Courier New" pitchFamily="49" charset="0"/>
            </a:endParaRPr>
          </a:p>
          <a:p>
            <a:pPr eaLnBrk="0" hangingPunct="0"/>
            <a:r>
              <a:rPr lang="en-US" sz="1800">
                <a:latin typeface="Courier New" pitchFamily="49" charset="0"/>
              </a:rPr>
              <a:t>int beyond;</a:t>
            </a:r>
          </a:p>
          <a:p>
            <a:pPr eaLnBrk="0" hangingPunct="0"/>
            <a:r>
              <a:rPr lang="en-US" sz="1800">
                <a:latin typeface="Courier New" pitchFamily="49" charset="0"/>
              </a:rPr>
              <a:t>char *p1, *p2, *p3, *p4;</a:t>
            </a:r>
          </a:p>
          <a:p>
            <a:pPr eaLnBrk="0" hangingPunct="0"/>
            <a:endParaRPr lang="en-US" sz="1800">
              <a:latin typeface="Courier New" pitchFamily="49" charset="0"/>
            </a:endParaRPr>
          </a:p>
          <a:p>
            <a:pPr eaLnBrk="0" hangingPunct="0"/>
            <a:r>
              <a:rPr lang="en-US" sz="1800">
                <a:latin typeface="Courier New" pitchFamily="49" charset="0"/>
              </a:rPr>
              <a:t>int useless() {  return 0; }</a:t>
            </a:r>
          </a:p>
          <a:p>
            <a:pPr eaLnBrk="0" hangingPunct="0"/>
            <a:endParaRPr lang="en-US" sz="1800">
              <a:latin typeface="Courier New" pitchFamily="49" charset="0"/>
            </a:endParaRPr>
          </a:p>
          <a:p>
            <a:pPr eaLnBrk="0" hangingPunct="0"/>
            <a:r>
              <a:rPr lang="en-US" sz="1800">
                <a:latin typeface="Courier New" pitchFamily="49" charset="0"/>
              </a:rPr>
              <a:t>int main()</a:t>
            </a:r>
          </a:p>
          <a:p>
            <a:pPr eaLnBrk="0" hangingPunct="0"/>
            <a:r>
              <a:rPr lang="en-US" sz="1800">
                <a:latin typeface="Courier New" pitchFamily="49" charset="0"/>
              </a:rPr>
              <a:t>{</a:t>
            </a:r>
          </a:p>
          <a:p>
            <a:pPr eaLnBrk="0" hangingPunct="0"/>
            <a:r>
              <a:rPr lang="en-US" sz="1800">
                <a:latin typeface="Courier New" pitchFamily="49" charset="0"/>
              </a:rPr>
              <a:t> p1 = malloc(1 &lt;&lt;28);  /* 256 MB */</a:t>
            </a:r>
          </a:p>
          <a:p>
            <a:pPr eaLnBrk="0" hangingPunct="0"/>
            <a:r>
              <a:rPr lang="en-US" sz="1800">
                <a:latin typeface="Courier New" pitchFamily="49" charset="0"/>
              </a:rPr>
              <a:t> p2 = malloc(1 &lt;&lt; 8);  /* 256 B  */</a:t>
            </a:r>
          </a:p>
          <a:p>
            <a:pPr eaLnBrk="0" hangingPunct="0"/>
            <a:r>
              <a:rPr lang="en-US" sz="1800">
                <a:latin typeface="Courier New" pitchFamily="49" charset="0"/>
              </a:rPr>
              <a:t> p3 = malloc(1 &lt;&lt;28);  /* 256 MB */</a:t>
            </a:r>
          </a:p>
          <a:p>
            <a:pPr eaLnBrk="0" hangingPunct="0"/>
            <a:r>
              <a:rPr lang="en-US" sz="1800">
                <a:latin typeface="Courier New" pitchFamily="49" charset="0"/>
              </a:rPr>
              <a:t> p4 = malloc(1 &lt;&lt; 8);  /* 256 B  */</a:t>
            </a:r>
          </a:p>
          <a:p>
            <a:pPr eaLnBrk="0" hangingPunct="0"/>
            <a:r>
              <a:rPr lang="en-US" sz="1800">
                <a:latin typeface="Courier New" pitchFamily="49" charset="0"/>
              </a:rPr>
              <a:t> /* Some print statements ... */</a:t>
            </a:r>
          </a:p>
          <a:p>
            <a:pPr eaLnBrk="0" hangingPunct="0"/>
            <a:r>
              <a:rPr lang="en-US" sz="1800">
                <a:latin typeface="Courier New" pitchFamily="49" charset="0"/>
              </a:rPr>
              <a:t>}</a:t>
            </a:r>
          </a:p>
        </p:txBody>
      </p:sp>
      <p:sp>
        <p:nvSpPr>
          <p:cNvPr id="11268" name="Text Box 12"/>
          <p:cNvSpPr txBox="1">
            <a:spLocks noChangeArrowheads="1"/>
          </p:cNvSpPr>
          <p:nvPr/>
        </p:nvSpPr>
        <p:spPr bwMode="auto">
          <a:xfrm>
            <a:off x="6400800" y="715963"/>
            <a:ext cx="45720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800">
                <a:latin typeface="Courier New" pitchFamily="49" charset="0"/>
              </a:rPr>
              <a:t>FF</a:t>
            </a:r>
          </a:p>
        </p:txBody>
      </p:sp>
      <p:sp>
        <p:nvSpPr>
          <p:cNvPr id="11269" name="Text Box 19"/>
          <p:cNvSpPr txBox="1">
            <a:spLocks noChangeArrowheads="1"/>
          </p:cNvSpPr>
          <p:nvPr/>
        </p:nvSpPr>
        <p:spPr bwMode="auto">
          <a:xfrm>
            <a:off x="6400800" y="6262688"/>
            <a:ext cx="45720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800">
                <a:latin typeface="Courier New" pitchFamily="49" charset="0"/>
              </a:rPr>
              <a:t>00</a:t>
            </a:r>
          </a:p>
        </p:txBody>
      </p:sp>
      <p:sp>
        <p:nvSpPr>
          <p:cNvPr id="6" name="Rectangle 20"/>
          <p:cNvSpPr>
            <a:spLocks noChangeArrowheads="1"/>
          </p:cNvSpPr>
          <p:nvPr/>
        </p:nvSpPr>
        <p:spPr bwMode="auto">
          <a:xfrm>
            <a:off x="6858000" y="892175"/>
            <a:ext cx="1447800" cy="5584825"/>
          </a:xfrm>
          <a:prstGeom prst="rect">
            <a:avLst/>
          </a:prstGeom>
          <a:solidFill>
            <a:schemeClr val="bg1">
              <a:lumMod val="95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US" dirty="0">
              <a:latin typeface="Calibri" pitchFamily="34" charset="0"/>
              <a:cs typeface="+mn-cs"/>
            </a:endParaRPr>
          </a:p>
        </p:txBody>
      </p:sp>
      <p:sp>
        <p:nvSpPr>
          <p:cNvPr id="7" name="Rectangle 21"/>
          <p:cNvSpPr>
            <a:spLocks noChangeArrowheads="1"/>
          </p:cNvSpPr>
          <p:nvPr/>
        </p:nvSpPr>
        <p:spPr bwMode="auto">
          <a:xfrm>
            <a:off x="6858000" y="885825"/>
            <a:ext cx="1447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r>
              <a:rPr lang="en-US" sz="1800" dirty="0">
                <a:latin typeface="Calibri" pitchFamily="34" charset="0"/>
                <a:cs typeface="+mn-cs"/>
              </a:rPr>
              <a:t>Stack</a:t>
            </a:r>
          </a:p>
        </p:txBody>
      </p:sp>
      <p:sp>
        <p:nvSpPr>
          <p:cNvPr id="11272" name="Rectangle 23"/>
          <p:cNvSpPr>
            <a:spLocks noChangeArrowheads="1"/>
          </p:cNvSpPr>
          <p:nvPr/>
        </p:nvSpPr>
        <p:spPr bwMode="auto">
          <a:xfrm>
            <a:off x="6858000" y="5867400"/>
            <a:ext cx="1447800" cy="304800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r>
              <a:rPr lang="en-US" sz="1800">
                <a:latin typeface="Calibri" pitchFamily="34" charset="0"/>
              </a:rPr>
              <a:t>Text</a:t>
            </a:r>
          </a:p>
        </p:txBody>
      </p:sp>
      <p:sp>
        <p:nvSpPr>
          <p:cNvPr id="11273" name="Rectangle 24"/>
          <p:cNvSpPr>
            <a:spLocks noChangeArrowheads="1"/>
          </p:cNvSpPr>
          <p:nvPr/>
        </p:nvSpPr>
        <p:spPr bwMode="auto">
          <a:xfrm>
            <a:off x="6858000" y="5562600"/>
            <a:ext cx="1447800" cy="304800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r>
              <a:rPr lang="en-US" sz="1800">
                <a:latin typeface="Calibri" pitchFamily="34" charset="0"/>
              </a:rPr>
              <a:t>Data</a:t>
            </a:r>
          </a:p>
        </p:txBody>
      </p:sp>
      <p:sp>
        <p:nvSpPr>
          <p:cNvPr id="11274" name="Rectangle 25"/>
          <p:cNvSpPr>
            <a:spLocks noChangeArrowheads="1"/>
          </p:cNvSpPr>
          <p:nvPr/>
        </p:nvSpPr>
        <p:spPr bwMode="auto">
          <a:xfrm>
            <a:off x="6858000" y="5257800"/>
            <a:ext cx="1447800" cy="304800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r>
              <a:rPr lang="en-US" sz="1800">
                <a:latin typeface="Calibri" pitchFamily="34" charset="0"/>
              </a:rPr>
              <a:t>Heap</a:t>
            </a:r>
          </a:p>
        </p:txBody>
      </p:sp>
      <p:sp>
        <p:nvSpPr>
          <p:cNvPr id="11275" name="Text Box 27"/>
          <p:cNvSpPr txBox="1">
            <a:spLocks noChangeArrowheads="1"/>
          </p:cNvSpPr>
          <p:nvPr/>
        </p:nvSpPr>
        <p:spPr bwMode="auto">
          <a:xfrm>
            <a:off x="6400800" y="6019800"/>
            <a:ext cx="4572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800">
                <a:latin typeface="Courier New" pitchFamily="49" charset="0"/>
              </a:rPr>
              <a:t>08</a:t>
            </a:r>
          </a:p>
        </p:txBody>
      </p:sp>
      <p:sp>
        <p:nvSpPr>
          <p:cNvPr id="11276" name="Line 34"/>
          <p:cNvSpPr>
            <a:spLocks noChangeShapeType="1"/>
          </p:cNvSpPr>
          <p:nvPr/>
        </p:nvSpPr>
        <p:spPr bwMode="auto">
          <a:xfrm>
            <a:off x="7581900" y="1266825"/>
            <a:ext cx="0" cy="457200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 type="triangle" w="med" len="med"/>
          </a:ln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11277" name="Line 35"/>
          <p:cNvSpPr>
            <a:spLocks noChangeShapeType="1"/>
          </p:cNvSpPr>
          <p:nvPr/>
        </p:nvSpPr>
        <p:spPr bwMode="auto">
          <a:xfrm flipV="1">
            <a:off x="7581900" y="5018088"/>
            <a:ext cx="0" cy="228600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 type="triangle" w="med" len="med"/>
          </a:ln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cxnSp>
        <p:nvCxnSpPr>
          <p:cNvPr id="14" name="Straight Connector 13"/>
          <p:cNvCxnSpPr/>
          <p:nvPr/>
        </p:nvCxnSpPr>
        <p:spPr bwMode="auto">
          <a:xfrm>
            <a:off x="6858000" y="2027238"/>
            <a:ext cx="1447800" cy="1587"/>
          </a:xfrm>
          <a:prstGeom prst="line">
            <a:avLst/>
          </a:prstGeom>
          <a:noFill/>
          <a:ln w="2540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5" name="TextBox 14"/>
          <p:cNvSpPr txBox="1"/>
          <p:nvPr/>
        </p:nvSpPr>
        <p:spPr>
          <a:xfrm>
            <a:off x="6770688" y="304800"/>
            <a:ext cx="1949450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cs typeface="+mn-cs"/>
              </a:rPr>
              <a:t>not drawn to scale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90538" y="6000750"/>
            <a:ext cx="3673475" cy="4619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cs typeface="+mn-cs"/>
              </a:rPr>
              <a:t>Where does everything go?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Rectangle 25"/>
          <p:cNvSpPr>
            <a:spLocks noChangeArrowheads="1"/>
          </p:cNvSpPr>
          <p:nvPr/>
        </p:nvSpPr>
        <p:spPr bwMode="auto">
          <a:xfrm>
            <a:off x="2971800" y="5159375"/>
            <a:ext cx="15240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254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US" sz="1800" dirty="0">
              <a:solidFill>
                <a:schemeClr val="bg1">
                  <a:lumMod val="95000"/>
                </a:schemeClr>
              </a:solidFill>
              <a:latin typeface="Calibri" pitchFamily="34" charset="0"/>
              <a:cs typeface="+mn-cs"/>
            </a:endParaRPr>
          </a:p>
        </p:txBody>
      </p:sp>
      <p:sp>
        <p:nvSpPr>
          <p:cNvPr id="12291" name="Rectangle 25"/>
          <p:cNvSpPr>
            <a:spLocks noChangeArrowheads="1"/>
          </p:cNvSpPr>
          <p:nvPr/>
        </p:nvSpPr>
        <p:spPr bwMode="auto">
          <a:xfrm>
            <a:off x="2971800" y="4625975"/>
            <a:ext cx="1524000" cy="533400"/>
          </a:xfrm>
          <a:prstGeom prst="rect">
            <a:avLst/>
          </a:prstGeom>
          <a:solidFill>
            <a:srgbClr val="F6F5BD"/>
          </a:solidFill>
          <a:ln w="25400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sz="1800">
              <a:latin typeface="Calibri" pitchFamily="34" charset="0"/>
            </a:endParaRPr>
          </a:p>
        </p:txBody>
      </p:sp>
      <p:sp>
        <p:nvSpPr>
          <p:cNvPr id="12292" name="Rectangle 25"/>
          <p:cNvSpPr>
            <a:spLocks noChangeArrowheads="1"/>
          </p:cNvSpPr>
          <p:nvPr/>
        </p:nvSpPr>
        <p:spPr bwMode="auto">
          <a:xfrm>
            <a:off x="2971800" y="3505200"/>
            <a:ext cx="1524000" cy="1120775"/>
          </a:xfrm>
          <a:prstGeom prst="rect">
            <a:avLst/>
          </a:prstGeom>
          <a:solidFill>
            <a:srgbClr val="F1C7C7"/>
          </a:solidFill>
          <a:ln w="25400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sz="1800">
              <a:latin typeface="Calibri" pitchFamily="34" charset="0"/>
            </a:endParaRPr>
          </a:p>
        </p:txBody>
      </p:sp>
      <p:sp>
        <p:nvSpPr>
          <p:cNvPr id="33" name="Rectangle 25"/>
          <p:cNvSpPr>
            <a:spLocks noChangeArrowheads="1"/>
          </p:cNvSpPr>
          <p:nvPr/>
        </p:nvSpPr>
        <p:spPr bwMode="auto">
          <a:xfrm>
            <a:off x="2971800" y="2133600"/>
            <a:ext cx="15240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US" sz="1800" dirty="0">
              <a:latin typeface="Calibri" pitchFamily="34" charset="0"/>
              <a:cs typeface="+mn-cs"/>
            </a:endParaRPr>
          </a:p>
        </p:txBody>
      </p:sp>
      <p:sp>
        <p:nvSpPr>
          <p:cNvPr id="12294" name="Rectangle 25"/>
          <p:cNvSpPr>
            <a:spLocks noChangeArrowheads="1"/>
          </p:cNvSpPr>
          <p:nvPr/>
        </p:nvSpPr>
        <p:spPr bwMode="auto">
          <a:xfrm>
            <a:off x="2971800" y="2438400"/>
            <a:ext cx="1524000" cy="1066800"/>
          </a:xfrm>
          <a:prstGeom prst="rect">
            <a:avLst/>
          </a:prstGeom>
          <a:solidFill>
            <a:srgbClr val="D5F1CF"/>
          </a:solidFill>
          <a:ln w="25400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sz="1800">
              <a:latin typeface="Calibri" pitchFamily="34" charset="0"/>
            </a:endParaRPr>
          </a:p>
        </p:txBody>
      </p:sp>
      <p:sp>
        <p:nvSpPr>
          <p:cNvPr id="12295" name="Rectangle 2"/>
          <p:cNvSpPr>
            <a:spLocks noGrp="1" noChangeArrowheads="1"/>
          </p:cNvSpPr>
          <p:nvPr>
            <p:ph type="title"/>
          </p:nvPr>
        </p:nvSpPr>
        <p:spPr>
          <a:xfrm>
            <a:off x="431800" y="498475"/>
            <a:ext cx="6578600" cy="573088"/>
          </a:xfrm>
        </p:spPr>
        <p:txBody>
          <a:bodyPr/>
          <a:lstStyle/>
          <a:p>
            <a:pPr eaLnBrk="1" hangingPunct="1"/>
            <a:r>
              <a:rPr lang="en-US" smtClean="0"/>
              <a:t>IA32 Example Addresses</a:t>
            </a:r>
          </a:p>
        </p:txBody>
      </p:sp>
      <p:sp>
        <p:nvSpPr>
          <p:cNvPr id="12296" name="Rectangle 3"/>
          <p:cNvSpPr>
            <a:spLocks noChangeArrowheads="1"/>
          </p:cNvSpPr>
          <p:nvPr/>
        </p:nvSpPr>
        <p:spPr bwMode="auto">
          <a:xfrm>
            <a:off x="457200" y="2120900"/>
            <a:ext cx="4265613" cy="34131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7" tIns="44450" rIns="90487" bIns="44450">
            <a:spAutoFit/>
          </a:bodyPr>
          <a:lstStyle/>
          <a:p>
            <a:pPr eaLnBrk="0" hangingPunct="0">
              <a:tabLst>
                <a:tab pos="2511425" algn="l"/>
              </a:tabLst>
            </a:pPr>
            <a:r>
              <a:rPr lang="en-US" sz="1800" dirty="0">
                <a:latin typeface="Courier New" pitchFamily="49" charset="0"/>
              </a:rPr>
              <a:t>$</a:t>
            </a:r>
            <a:r>
              <a:rPr lang="en-US" sz="1800" dirty="0" err="1">
                <a:latin typeface="Courier New" pitchFamily="49" charset="0"/>
              </a:rPr>
              <a:t>esp</a:t>
            </a:r>
            <a:r>
              <a:rPr lang="en-US" sz="1800" dirty="0">
                <a:latin typeface="Courier New" pitchFamily="49" charset="0"/>
              </a:rPr>
              <a:t>	0xffffbcd0</a:t>
            </a:r>
          </a:p>
          <a:p>
            <a:pPr eaLnBrk="0" hangingPunct="0">
              <a:tabLst>
                <a:tab pos="2511425" algn="l"/>
              </a:tabLst>
            </a:pPr>
            <a:r>
              <a:rPr lang="en-US" sz="1800" dirty="0">
                <a:latin typeface="Courier New" pitchFamily="49" charset="0"/>
              </a:rPr>
              <a:t>p3 	0x65586008</a:t>
            </a:r>
          </a:p>
          <a:p>
            <a:pPr eaLnBrk="0" hangingPunct="0">
              <a:tabLst>
                <a:tab pos="2511425" algn="l"/>
              </a:tabLst>
            </a:pPr>
            <a:r>
              <a:rPr lang="en-US" sz="1800" dirty="0">
                <a:latin typeface="Courier New" pitchFamily="49" charset="0"/>
              </a:rPr>
              <a:t>p1 	0x55585008</a:t>
            </a:r>
          </a:p>
          <a:p>
            <a:pPr eaLnBrk="0" hangingPunct="0">
              <a:tabLst>
                <a:tab pos="2511425" algn="l"/>
              </a:tabLst>
            </a:pPr>
            <a:r>
              <a:rPr lang="en-US" sz="1800" dirty="0">
                <a:latin typeface="Courier New" pitchFamily="49" charset="0"/>
              </a:rPr>
              <a:t>p4	0x1904a110 </a:t>
            </a:r>
          </a:p>
          <a:p>
            <a:pPr eaLnBrk="0" hangingPunct="0">
              <a:tabLst>
                <a:tab pos="2511425" algn="l"/>
              </a:tabLst>
            </a:pPr>
            <a:r>
              <a:rPr lang="en-US" sz="1800" dirty="0">
                <a:latin typeface="Courier New" pitchFamily="49" charset="0"/>
              </a:rPr>
              <a:t>p2	0x1904a008</a:t>
            </a:r>
          </a:p>
          <a:p>
            <a:pPr eaLnBrk="0" hangingPunct="0">
              <a:tabLst>
                <a:tab pos="2511425" algn="l"/>
              </a:tabLst>
            </a:pPr>
            <a:r>
              <a:rPr lang="en-US" sz="1800" dirty="0">
                <a:latin typeface="Courier New" pitchFamily="49" charset="0"/>
              </a:rPr>
              <a:t>&amp;p2	0x18049760</a:t>
            </a:r>
          </a:p>
          <a:p>
            <a:pPr eaLnBrk="0" hangingPunct="0">
              <a:tabLst>
                <a:tab pos="2511425" algn="l"/>
              </a:tabLst>
            </a:pPr>
            <a:r>
              <a:rPr lang="en-US" sz="1800" dirty="0" smtClean="0">
                <a:latin typeface="Courier New" pitchFamily="49" charset="0"/>
              </a:rPr>
              <a:t>&amp;beyond </a:t>
            </a:r>
            <a:r>
              <a:rPr lang="en-US" sz="1800" dirty="0">
                <a:latin typeface="Courier New" pitchFamily="49" charset="0"/>
              </a:rPr>
              <a:t>	0x08049744</a:t>
            </a:r>
          </a:p>
          <a:p>
            <a:pPr eaLnBrk="0" hangingPunct="0">
              <a:tabLst>
                <a:tab pos="2511425" algn="l"/>
              </a:tabLst>
            </a:pPr>
            <a:r>
              <a:rPr lang="en-US" sz="1800" dirty="0" err="1">
                <a:latin typeface="Courier New" pitchFamily="49" charset="0"/>
              </a:rPr>
              <a:t>big_array</a:t>
            </a:r>
            <a:r>
              <a:rPr lang="en-US" sz="1800" dirty="0">
                <a:latin typeface="Courier New" pitchFamily="49" charset="0"/>
              </a:rPr>
              <a:t> 	0x18049780</a:t>
            </a:r>
          </a:p>
          <a:p>
            <a:pPr eaLnBrk="0" hangingPunct="0">
              <a:tabLst>
                <a:tab pos="2511425" algn="l"/>
              </a:tabLst>
            </a:pPr>
            <a:r>
              <a:rPr lang="en-US" sz="1800" dirty="0" err="1">
                <a:latin typeface="Courier New" pitchFamily="49" charset="0"/>
              </a:rPr>
              <a:t>huge_array</a:t>
            </a:r>
            <a:r>
              <a:rPr lang="en-US" sz="1800" dirty="0">
                <a:latin typeface="Courier New" pitchFamily="49" charset="0"/>
              </a:rPr>
              <a:t> 	0x08049760</a:t>
            </a:r>
          </a:p>
          <a:p>
            <a:pPr eaLnBrk="0" hangingPunct="0">
              <a:tabLst>
                <a:tab pos="2511425" algn="l"/>
              </a:tabLst>
            </a:pPr>
            <a:r>
              <a:rPr lang="en-US" sz="1800" dirty="0">
                <a:latin typeface="Courier New" pitchFamily="49" charset="0"/>
              </a:rPr>
              <a:t>main()	0x080483c6</a:t>
            </a:r>
          </a:p>
          <a:p>
            <a:pPr eaLnBrk="0" hangingPunct="0">
              <a:tabLst>
                <a:tab pos="2511425" algn="l"/>
              </a:tabLst>
            </a:pPr>
            <a:r>
              <a:rPr lang="en-US" sz="1800" dirty="0">
                <a:latin typeface="Courier New" pitchFamily="49" charset="0"/>
              </a:rPr>
              <a:t>useless() 	0x08049744</a:t>
            </a:r>
          </a:p>
          <a:p>
            <a:pPr eaLnBrk="0" hangingPunct="0">
              <a:tabLst>
                <a:tab pos="2511425" algn="l"/>
              </a:tabLst>
            </a:pPr>
            <a:r>
              <a:rPr lang="en-US" sz="1800" dirty="0">
                <a:latin typeface="Calibri" pitchFamily="34" charset="0"/>
              </a:rPr>
              <a:t>final</a:t>
            </a:r>
            <a:r>
              <a:rPr lang="en-US" sz="1800" dirty="0">
                <a:latin typeface="Courier New" pitchFamily="49" charset="0"/>
              </a:rPr>
              <a:t> </a:t>
            </a:r>
            <a:r>
              <a:rPr lang="en-US" sz="1800" dirty="0" err="1">
                <a:latin typeface="Courier New" pitchFamily="49" charset="0"/>
              </a:rPr>
              <a:t>malloc</a:t>
            </a:r>
            <a:r>
              <a:rPr lang="en-US" sz="1800" dirty="0">
                <a:latin typeface="Courier New" pitchFamily="49" charset="0"/>
              </a:rPr>
              <a:t>()	0x006be166</a:t>
            </a:r>
          </a:p>
        </p:txBody>
      </p:sp>
      <p:sp>
        <p:nvSpPr>
          <p:cNvPr id="353340" name="Text Box 60"/>
          <p:cNvSpPr txBox="1">
            <a:spLocks noChangeArrowheads="1"/>
          </p:cNvSpPr>
          <p:nvPr/>
        </p:nvSpPr>
        <p:spPr bwMode="auto">
          <a:xfrm>
            <a:off x="496888" y="1217613"/>
            <a:ext cx="2474912" cy="460375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pPr eaLnBrk="0" hangingPunct="0">
              <a:defRPr/>
            </a:pPr>
            <a:r>
              <a:rPr lang="en-US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cs typeface="+mn-cs"/>
              </a:rPr>
              <a:t>address range ~2</a:t>
            </a:r>
            <a:r>
              <a:rPr lang="en-US" i="1" baseline="300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cs typeface="+mn-cs"/>
              </a:rPr>
              <a:t>32</a:t>
            </a:r>
          </a:p>
        </p:txBody>
      </p:sp>
      <p:sp>
        <p:nvSpPr>
          <p:cNvPr id="12298" name="Text Box 12"/>
          <p:cNvSpPr txBox="1">
            <a:spLocks noChangeArrowheads="1"/>
          </p:cNvSpPr>
          <p:nvPr/>
        </p:nvSpPr>
        <p:spPr bwMode="auto">
          <a:xfrm>
            <a:off x="6400800" y="715963"/>
            <a:ext cx="45720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800">
                <a:latin typeface="Courier New" pitchFamily="49" charset="0"/>
              </a:rPr>
              <a:t>FF</a:t>
            </a:r>
          </a:p>
        </p:txBody>
      </p:sp>
      <p:sp>
        <p:nvSpPr>
          <p:cNvPr id="12299" name="Text Box 19"/>
          <p:cNvSpPr txBox="1">
            <a:spLocks noChangeArrowheads="1"/>
          </p:cNvSpPr>
          <p:nvPr/>
        </p:nvSpPr>
        <p:spPr bwMode="auto">
          <a:xfrm>
            <a:off x="6400800" y="6262688"/>
            <a:ext cx="45720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800">
                <a:latin typeface="Courier New" pitchFamily="49" charset="0"/>
              </a:rPr>
              <a:t>00</a:t>
            </a:r>
          </a:p>
        </p:txBody>
      </p:sp>
      <p:sp>
        <p:nvSpPr>
          <p:cNvPr id="20" name="Rectangle 20"/>
          <p:cNvSpPr>
            <a:spLocks noChangeArrowheads="1"/>
          </p:cNvSpPr>
          <p:nvPr/>
        </p:nvSpPr>
        <p:spPr bwMode="auto">
          <a:xfrm>
            <a:off x="6858000" y="892175"/>
            <a:ext cx="1447800" cy="5584825"/>
          </a:xfrm>
          <a:prstGeom prst="rect">
            <a:avLst/>
          </a:prstGeom>
          <a:solidFill>
            <a:schemeClr val="bg1">
              <a:lumMod val="95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US" dirty="0">
              <a:latin typeface="Calibri" pitchFamily="34" charset="0"/>
              <a:cs typeface="+mn-cs"/>
            </a:endParaRPr>
          </a:p>
        </p:txBody>
      </p:sp>
      <p:sp>
        <p:nvSpPr>
          <p:cNvPr id="21" name="Rectangle 21"/>
          <p:cNvSpPr>
            <a:spLocks noChangeArrowheads="1"/>
          </p:cNvSpPr>
          <p:nvPr/>
        </p:nvSpPr>
        <p:spPr bwMode="auto">
          <a:xfrm>
            <a:off x="6858000" y="885825"/>
            <a:ext cx="1447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r>
              <a:rPr lang="en-US" sz="1800" dirty="0">
                <a:latin typeface="Calibri" pitchFamily="34" charset="0"/>
                <a:cs typeface="+mn-cs"/>
              </a:rPr>
              <a:t>Stack</a:t>
            </a:r>
          </a:p>
        </p:txBody>
      </p:sp>
      <p:sp>
        <p:nvSpPr>
          <p:cNvPr id="12302" name="Rectangle 23"/>
          <p:cNvSpPr>
            <a:spLocks noChangeArrowheads="1"/>
          </p:cNvSpPr>
          <p:nvPr/>
        </p:nvSpPr>
        <p:spPr bwMode="auto">
          <a:xfrm>
            <a:off x="6858000" y="5867400"/>
            <a:ext cx="1447800" cy="304800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r>
              <a:rPr lang="en-US" sz="1800">
                <a:latin typeface="Calibri" pitchFamily="34" charset="0"/>
              </a:rPr>
              <a:t>Text</a:t>
            </a:r>
          </a:p>
        </p:txBody>
      </p:sp>
      <p:sp>
        <p:nvSpPr>
          <p:cNvPr id="12303" name="Rectangle 24"/>
          <p:cNvSpPr>
            <a:spLocks noChangeArrowheads="1"/>
          </p:cNvSpPr>
          <p:nvPr/>
        </p:nvSpPr>
        <p:spPr bwMode="auto">
          <a:xfrm>
            <a:off x="6858000" y="5562600"/>
            <a:ext cx="1447800" cy="304800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r>
              <a:rPr lang="en-US" sz="1800">
                <a:latin typeface="Calibri" pitchFamily="34" charset="0"/>
              </a:rPr>
              <a:t>Data</a:t>
            </a:r>
          </a:p>
        </p:txBody>
      </p:sp>
      <p:sp>
        <p:nvSpPr>
          <p:cNvPr id="12304" name="Rectangle 25"/>
          <p:cNvSpPr>
            <a:spLocks noChangeArrowheads="1"/>
          </p:cNvSpPr>
          <p:nvPr/>
        </p:nvSpPr>
        <p:spPr bwMode="auto">
          <a:xfrm>
            <a:off x="6858000" y="4267200"/>
            <a:ext cx="1447800" cy="1295400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r>
              <a:rPr lang="en-US" sz="1800">
                <a:latin typeface="Calibri" pitchFamily="34" charset="0"/>
              </a:rPr>
              <a:t>Heap</a:t>
            </a:r>
          </a:p>
        </p:txBody>
      </p:sp>
      <p:sp>
        <p:nvSpPr>
          <p:cNvPr id="12305" name="Text Box 27"/>
          <p:cNvSpPr txBox="1">
            <a:spLocks noChangeArrowheads="1"/>
          </p:cNvSpPr>
          <p:nvPr/>
        </p:nvSpPr>
        <p:spPr bwMode="auto">
          <a:xfrm>
            <a:off x="6400800" y="6019800"/>
            <a:ext cx="4572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800">
                <a:latin typeface="Courier New" pitchFamily="49" charset="0"/>
              </a:rPr>
              <a:t>08</a:t>
            </a:r>
          </a:p>
        </p:txBody>
      </p:sp>
      <p:sp>
        <p:nvSpPr>
          <p:cNvPr id="12306" name="Line 34"/>
          <p:cNvSpPr>
            <a:spLocks noChangeShapeType="1"/>
          </p:cNvSpPr>
          <p:nvPr/>
        </p:nvSpPr>
        <p:spPr bwMode="auto">
          <a:xfrm>
            <a:off x="7581900" y="1266825"/>
            <a:ext cx="0" cy="457200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 type="triangle" w="med" len="med"/>
          </a:ln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12307" name="Line 35"/>
          <p:cNvSpPr>
            <a:spLocks noChangeShapeType="1"/>
          </p:cNvSpPr>
          <p:nvPr/>
        </p:nvSpPr>
        <p:spPr bwMode="auto">
          <a:xfrm flipV="1">
            <a:off x="7581900" y="4038600"/>
            <a:ext cx="0" cy="228600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 type="triangle" w="med" len="med"/>
          </a:ln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12308" name="Text Box 27"/>
          <p:cNvSpPr txBox="1">
            <a:spLocks noChangeArrowheads="1"/>
          </p:cNvSpPr>
          <p:nvPr/>
        </p:nvSpPr>
        <p:spPr bwMode="auto">
          <a:xfrm>
            <a:off x="6400800" y="4097338"/>
            <a:ext cx="460375" cy="36988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800">
                <a:latin typeface="Courier New" pitchFamily="49" charset="0"/>
              </a:rPr>
              <a:t>80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6770688" y="304800"/>
            <a:ext cx="1949450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cs typeface="+mn-cs"/>
              </a:rPr>
              <a:t>not drawn to scale</a:t>
            </a:r>
          </a:p>
        </p:txBody>
      </p:sp>
      <p:sp>
        <p:nvSpPr>
          <p:cNvPr id="12310" name="Rectangle 27"/>
          <p:cNvSpPr>
            <a:spLocks noChangeArrowheads="1"/>
          </p:cNvSpPr>
          <p:nvPr/>
        </p:nvSpPr>
        <p:spPr bwMode="auto">
          <a:xfrm>
            <a:off x="457200" y="5830888"/>
            <a:ext cx="3400425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800">
                <a:latin typeface="Courier New" pitchFamily="49" charset="0"/>
              </a:rPr>
              <a:t>malloc() </a:t>
            </a:r>
            <a:r>
              <a:rPr lang="en-US" sz="1800">
                <a:latin typeface="Calibri" pitchFamily="34" charset="0"/>
              </a:rPr>
              <a:t>is dynamically linked</a:t>
            </a:r>
          </a:p>
          <a:p>
            <a:pPr eaLnBrk="0" hangingPunct="0"/>
            <a:r>
              <a:rPr lang="en-US" sz="1800">
                <a:latin typeface="Calibri" pitchFamily="34" charset="0"/>
              </a:rPr>
              <a:t>address determined at runtime</a:t>
            </a:r>
            <a:endParaRPr lang="en-US" sz="180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5"/>
          <p:cNvSpPr>
            <a:spLocks noChangeArrowheads="1"/>
          </p:cNvSpPr>
          <p:nvPr/>
        </p:nvSpPr>
        <p:spPr bwMode="auto">
          <a:xfrm>
            <a:off x="2971800" y="4572000"/>
            <a:ext cx="2057400" cy="533400"/>
          </a:xfrm>
          <a:prstGeom prst="rect">
            <a:avLst/>
          </a:prstGeom>
          <a:solidFill>
            <a:srgbClr val="F6F5BD"/>
          </a:solidFill>
          <a:ln w="25400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sz="1800">
              <a:latin typeface="Calibri" pitchFamily="34" charset="0"/>
            </a:endParaRPr>
          </a:p>
        </p:txBody>
      </p:sp>
      <p:sp>
        <p:nvSpPr>
          <p:cNvPr id="13315" name="Rectangle 25"/>
          <p:cNvSpPr>
            <a:spLocks noChangeArrowheads="1"/>
          </p:cNvSpPr>
          <p:nvPr/>
        </p:nvSpPr>
        <p:spPr bwMode="auto">
          <a:xfrm>
            <a:off x="2971800" y="3451225"/>
            <a:ext cx="2667000" cy="1120775"/>
          </a:xfrm>
          <a:prstGeom prst="rect">
            <a:avLst/>
          </a:prstGeom>
          <a:solidFill>
            <a:srgbClr val="F1C7C7"/>
          </a:solidFill>
          <a:ln w="25400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sz="1800">
              <a:latin typeface="Calibri" pitchFamily="34" charset="0"/>
            </a:endParaRPr>
          </a:p>
        </p:txBody>
      </p:sp>
      <p:sp>
        <p:nvSpPr>
          <p:cNvPr id="32" name="Rectangle 25"/>
          <p:cNvSpPr>
            <a:spLocks noChangeArrowheads="1"/>
          </p:cNvSpPr>
          <p:nvPr/>
        </p:nvSpPr>
        <p:spPr bwMode="auto">
          <a:xfrm>
            <a:off x="2971800" y="2079625"/>
            <a:ext cx="26670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US" sz="1800" dirty="0">
              <a:latin typeface="Calibri" pitchFamily="34" charset="0"/>
              <a:cs typeface="+mn-cs"/>
            </a:endParaRPr>
          </a:p>
        </p:txBody>
      </p:sp>
      <p:sp>
        <p:nvSpPr>
          <p:cNvPr id="13317" name="Rectangle 25"/>
          <p:cNvSpPr>
            <a:spLocks noChangeArrowheads="1"/>
          </p:cNvSpPr>
          <p:nvPr/>
        </p:nvSpPr>
        <p:spPr bwMode="auto">
          <a:xfrm>
            <a:off x="2971800" y="2384425"/>
            <a:ext cx="2667000" cy="1066800"/>
          </a:xfrm>
          <a:prstGeom prst="rect">
            <a:avLst/>
          </a:prstGeom>
          <a:solidFill>
            <a:srgbClr val="D5F1CF"/>
          </a:solidFill>
          <a:ln w="25400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sz="1800">
              <a:latin typeface="Calibri" pitchFamily="34" charset="0"/>
            </a:endParaRPr>
          </a:p>
        </p:txBody>
      </p:sp>
      <p:sp>
        <p:nvSpPr>
          <p:cNvPr id="13318" name="Rectangle 2"/>
          <p:cNvSpPr>
            <a:spLocks noGrp="1" noChangeArrowheads="1"/>
          </p:cNvSpPr>
          <p:nvPr>
            <p:ph type="title"/>
          </p:nvPr>
        </p:nvSpPr>
        <p:spPr>
          <a:xfrm>
            <a:off x="431800" y="533400"/>
            <a:ext cx="6578600" cy="573088"/>
          </a:xfrm>
        </p:spPr>
        <p:txBody>
          <a:bodyPr/>
          <a:lstStyle/>
          <a:p>
            <a:pPr eaLnBrk="1" hangingPunct="1"/>
            <a:r>
              <a:rPr lang="en-US" dirty="0" smtClean="0"/>
              <a:t>x86-64 Example Addresses</a:t>
            </a:r>
          </a:p>
        </p:txBody>
      </p:sp>
      <p:sp>
        <p:nvSpPr>
          <p:cNvPr id="13319" name="Rectangle 3"/>
          <p:cNvSpPr>
            <a:spLocks noChangeArrowheads="1"/>
          </p:cNvSpPr>
          <p:nvPr/>
        </p:nvSpPr>
        <p:spPr bwMode="auto">
          <a:xfrm>
            <a:off x="457200" y="2073275"/>
            <a:ext cx="5181600" cy="341375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2511425" algn="l"/>
              </a:tabLst>
            </a:pPr>
            <a:r>
              <a:rPr lang="en-US" sz="1800" dirty="0">
                <a:latin typeface="Courier New" pitchFamily="49" charset="0"/>
              </a:rPr>
              <a:t>$</a:t>
            </a:r>
            <a:r>
              <a:rPr lang="en-US" sz="1800" dirty="0" err="1">
                <a:latin typeface="Courier New" pitchFamily="49" charset="0"/>
              </a:rPr>
              <a:t>rsp</a:t>
            </a:r>
            <a:r>
              <a:rPr lang="en-US" sz="1800" dirty="0">
                <a:latin typeface="Courier New" pitchFamily="49" charset="0"/>
              </a:rPr>
              <a:t>	</a:t>
            </a:r>
            <a:r>
              <a:rPr lang="en-US" sz="1800" dirty="0" smtClean="0">
                <a:latin typeface="Courier New" pitchFamily="49" charset="0"/>
              </a:rPr>
              <a:t>0x00007ffffff8d1f8</a:t>
            </a:r>
            <a:endParaRPr lang="en-US" sz="1800" dirty="0">
              <a:latin typeface="Courier New" pitchFamily="49" charset="0"/>
            </a:endParaRPr>
          </a:p>
          <a:p>
            <a:pPr eaLnBrk="0" hangingPunct="0">
              <a:tabLst>
                <a:tab pos="2511425" algn="l"/>
              </a:tabLst>
            </a:pPr>
            <a:r>
              <a:rPr lang="en-US" sz="1800" dirty="0">
                <a:latin typeface="Courier New" pitchFamily="49" charset="0"/>
              </a:rPr>
              <a:t>p3 	</a:t>
            </a:r>
            <a:r>
              <a:rPr lang="en-US" sz="1800" dirty="0" smtClean="0">
                <a:latin typeface="Courier New" pitchFamily="49" charset="0"/>
              </a:rPr>
              <a:t>0x00002aaabaadd010</a:t>
            </a:r>
            <a:endParaRPr lang="en-US" sz="1800" dirty="0">
              <a:latin typeface="Courier New" pitchFamily="49" charset="0"/>
            </a:endParaRPr>
          </a:p>
          <a:p>
            <a:pPr eaLnBrk="0" hangingPunct="0">
              <a:tabLst>
                <a:tab pos="2511425" algn="l"/>
              </a:tabLst>
            </a:pPr>
            <a:r>
              <a:rPr lang="en-US" sz="1800" dirty="0">
                <a:latin typeface="Courier New" pitchFamily="49" charset="0"/>
              </a:rPr>
              <a:t>p1 	</a:t>
            </a:r>
            <a:r>
              <a:rPr lang="en-US" sz="1800" dirty="0" smtClean="0">
                <a:latin typeface="Courier New" pitchFamily="49" charset="0"/>
              </a:rPr>
              <a:t>0x00002aaaaaadc010</a:t>
            </a:r>
            <a:endParaRPr lang="en-US" sz="1800" dirty="0">
              <a:latin typeface="Courier New" pitchFamily="49" charset="0"/>
            </a:endParaRPr>
          </a:p>
          <a:p>
            <a:pPr eaLnBrk="0" hangingPunct="0">
              <a:tabLst>
                <a:tab pos="2511425" algn="l"/>
              </a:tabLst>
            </a:pPr>
            <a:r>
              <a:rPr lang="en-US" sz="1800" dirty="0">
                <a:latin typeface="Courier New" pitchFamily="49" charset="0"/>
              </a:rPr>
              <a:t>p4	</a:t>
            </a:r>
            <a:r>
              <a:rPr lang="en-US" sz="1800" dirty="0" smtClean="0">
                <a:latin typeface="Courier New" pitchFamily="49" charset="0"/>
              </a:rPr>
              <a:t>0x0000000011501120 </a:t>
            </a:r>
            <a:endParaRPr lang="en-US" sz="1800" dirty="0">
              <a:latin typeface="Courier New" pitchFamily="49" charset="0"/>
            </a:endParaRPr>
          </a:p>
          <a:p>
            <a:pPr eaLnBrk="0" hangingPunct="0">
              <a:tabLst>
                <a:tab pos="2511425" algn="l"/>
              </a:tabLst>
            </a:pPr>
            <a:r>
              <a:rPr lang="en-US" sz="1800" dirty="0">
                <a:latin typeface="Courier New" pitchFamily="49" charset="0"/>
              </a:rPr>
              <a:t>p2	</a:t>
            </a:r>
            <a:r>
              <a:rPr lang="en-US" sz="1800" dirty="0" smtClean="0">
                <a:latin typeface="Courier New" pitchFamily="49" charset="0"/>
              </a:rPr>
              <a:t>0x0000000011501010</a:t>
            </a:r>
            <a:endParaRPr lang="en-US" sz="1800" dirty="0">
              <a:latin typeface="Courier New" pitchFamily="49" charset="0"/>
            </a:endParaRPr>
          </a:p>
          <a:p>
            <a:pPr eaLnBrk="0" hangingPunct="0">
              <a:tabLst>
                <a:tab pos="2511425" algn="l"/>
              </a:tabLst>
            </a:pPr>
            <a:r>
              <a:rPr lang="en-US" sz="1800" dirty="0">
                <a:latin typeface="Courier New" pitchFamily="49" charset="0"/>
              </a:rPr>
              <a:t>&amp;p2	</a:t>
            </a:r>
            <a:r>
              <a:rPr lang="en-US" sz="1800" dirty="0" smtClean="0">
                <a:latin typeface="Courier New" pitchFamily="49" charset="0"/>
              </a:rPr>
              <a:t>0x0000000010500a60</a:t>
            </a:r>
            <a:endParaRPr lang="en-US" sz="1800" dirty="0">
              <a:latin typeface="Courier New" pitchFamily="49" charset="0"/>
            </a:endParaRPr>
          </a:p>
          <a:p>
            <a:pPr eaLnBrk="0" hangingPunct="0">
              <a:tabLst>
                <a:tab pos="2511425" algn="l"/>
              </a:tabLst>
            </a:pPr>
            <a:r>
              <a:rPr lang="en-US" sz="1800" dirty="0" smtClean="0">
                <a:latin typeface="Courier New" pitchFamily="49" charset="0"/>
              </a:rPr>
              <a:t>&amp;beyond </a:t>
            </a:r>
            <a:r>
              <a:rPr lang="en-US" sz="1800" dirty="0">
                <a:latin typeface="Courier New" pitchFamily="49" charset="0"/>
              </a:rPr>
              <a:t>	</a:t>
            </a:r>
            <a:r>
              <a:rPr lang="en-US" sz="1800" dirty="0" smtClean="0">
                <a:latin typeface="Courier New" pitchFamily="49" charset="0"/>
              </a:rPr>
              <a:t>0x0000000000500a44</a:t>
            </a:r>
            <a:endParaRPr lang="en-US" sz="1800" dirty="0">
              <a:latin typeface="Courier New" pitchFamily="49" charset="0"/>
            </a:endParaRPr>
          </a:p>
          <a:p>
            <a:pPr eaLnBrk="0" hangingPunct="0">
              <a:tabLst>
                <a:tab pos="2511425" algn="l"/>
              </a:tabLst>
            </a:pPr>
            <a:r>
              <a:rPr lang="en-US" sz="1800" dirty="0" err="1">
                <a:latin typeface="Courier New" pitchFamily="49" charset="0"/>
              </a:rPr>
              <a:t>big_array</a:t>
            </a:r>
            <a:r>
              <a:rPr lang="en-US" sz="1800" dirty="0">
                <a:latin typeface="Courier New" pitchFamily="49" charset="0"/>
              </a:rPr>
              <a:t> 	</a:t>
            </a:r>
            <a:r>
              <a:rPr lang="en-US" sz="1800" dirty="0" smtClean="0">
                <a:latin typeface="Courier New" pitchFamily="49" charset="0"/>
              </a:rPr>
              <a:t>0x0000000010500a80</a:t>
            </a:r>
            <a:endParaRPr lang="en-US" sz="1800" dirty="0">
              <a:latin typeface="Courier New" pitchFamily="49" charset="0"/>
            </a:endParaRPr>
          </a:p>
          <a:p>
            <a:pPr eaLnBrk="0" hangingPunct="0">
              <a:tabLst>
                <a:tab pos="2511425" algn="l"/>
              </a:tabLst>
            </a:pPr>
            <a:r>
              <a:rPr lang="en-US" sz="1800" dirty="0" err="1">
                <a:latin typeface="Courier New" pitchFamily="49" charset="0"/>
              </a:rPr>
              <a:t>huge_array</a:t>
            </a:r>
            <a:r>
              <a:rPr lang="en-US" sz="1800" dirty="0">
                <a:latin typeface="Courier New" pitchFamily="49" charset="0"/>
              </a:rPr>
              <a:t> 	</a:t>
            </a:r>
            <a:r>
              <a:rPr lang="en-US" sz="1800" dirty="0" smtClean="0">
                <a:latin typeface="Courier New" pitchFamily="49" charset="0"/>
              </a:rPr>
              <a:t>0x0000000000500a50</a:t>
            </a:r>
            <a:endParaRPr lang="en-US" sz="1800" dirty="0">
              <a:latin typeface="Courier New" pitchFamily="49" charset="0"/>
            </a:endParaRPr>
          </a:p>
          <a:p>
            <a:pPr eaLnBrk="0" hangingPunct="0">
              <a:tabLst>
                <a:tab pos="2511425" algn="l"/>
              </a:tabLst>
            </a:pPr>
            <a:r>
              <a:rPr lang="en-US" sz="1800" dirty="0">
                <a:latin typeface="Courier New" pitchFamily="49" charset="0"/>
              </a:rPr>
              <a:t>main()	</a:t>
            </a:r>
            <a:r>
              <a:rPr lang="en-US" sz="1800" dirty="0" smtClean="0">
                <a:latin typeface="Courier New" pitchFamily="49" charset="0"/>
              </a:rPr>
              <a:t>0x0000000000400510</a:t>
            </a:r>
            <a:endParaRPr lang="en-US" sz="1800" dirty="0">
              <a:latin typeface="Courier New" pitchFamily="49" charset="0"/>
            </a:endParaRPr>
          </a:p>
          <a:p>
            <a:pPr eaLnBrk="0" hangingPunct="0">
              <a:tabLst>
                <a:tab pos="2511425" algn="l"/>
              </a:tabLst>
            </a:pPr>
            <a:r>
              <a:rPr lang="en-US" sz="1800" dirty="0">
                <a:latin typeface="Courier New" pitchFamily="49" charset="0"/>
              </a:rPr>
              <a:t>useless() 	</a:t>
            </a:r>
            <a:r>
              <a:rPr lang="en-US" sz="1800" dirty="0" smtClean="0">
                <a:latin typeface="Courier New" pitchFamily="49" charset="0"/>
              </a:rPr>
              <a:t>0x0000000000400500</a:t>
            </a:r>
            <a:endParaRPr lang="en-US" sz="1800" dirty="0">
              <a:latin typeface="Courier New" pitchFamily="49" charset="0"/>
            </a:endParaRPr>
          </a:p>
          <a:p>
            <a:pPr eaLnBrk="0" hangingPunct="0">
              <a:tabLst>
                <a:tab pos="2511425" algn="l"/>
              </a:tabLst>
            </a:pPr>
            <a:r>
              <a:rPr lang="en-US" sz="1800" dirty="0">
                <a:latin typeface="Calibri" pitchFamily="34" charset="0"/>
              </a:rPr>
              <a:t>final</a:t>
            </a:r>
            <a:r>
              <a:rPr lang="en-US" sz="1800" dirty="0">
                <a:latin typeface="Courier New" pitchFamily="49" charset="0"/>
              </a:rPr>
              <a:t> </a:t>
            </a:r>
            <a:r>
              <a:rPr lang="en-US" sz="1800" dirty="0" err="1">
                <a:latin typeface="Courier New" pitchFamily="49" charset="0"/>
              </a:rPr>
              <a:t>malloc</a:t>
            </a:r>
            <a:r>
              <a:rPr lang="en-US" sz="1800" dirty="0">
                <a:latin typeface="Courier New" pitchFamily="49" charset="0"/>
              </a:rPr>
              <a:t>()	</a:t>
            </a:r>
            <a:r>
              <a:rPr lang="en-US" sz="1800" dirty="0" smtClean="0">
                <a:latin typeface="Courier New" pitchFamily="49" charset="0"/>
              </a:rPr>
              <a:t>0x000000386ae6a170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438308" name="Text Box 36"/>
          <p:cNvSpPr txBox="1">
            <a:spLocks noChangeArrowheads="1"/>
          </p:cNvSpPr>
          <p:nvPr/>
        </p:nvSpPr>
        <p:spPr bwMode="auto">
          <a:xfrm>
            <a:off x="457200" y="1214438"/>
            <a:ext cx="2474913" cy="46196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pPr eaLnBrk="0" hangingPunct="0">
              <a:defRPr/>
            </a:pPr>
            <a:r>
              <a:rPr lang="en-US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cs typeface="+mn-cs"/>
              </a:rPr>
              <a:t>address range ~2</a:t>
            </a:r>
            <a:r>
              <a:rPr lang="en-US" i="1" baseline="300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cs typeface="+mn-cs"/>
              </a:rPr>
              <a:t>47</a:t>
            </a:r>
          </a:p>
        </p:txBody>
      </p:sp>
      <p:sp>
        <p:nvSpPr>
          <p:cNvPr id="13321" name="Text Box 12"/>
          <p:cNvSpPr txBox="1">
            <a:spLocks noChangeArrowheads="1"/>
          </p:cNvSpPr>
          <p:nvPr/>
        </p:nvSpPr>
        <p:spPr bwMode="auto">
          <a:xfrm>
            <a:off x="5867400" y="715963"/>
            <a:ext cx="1011238" cy="36988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800">
                <a:latin typeface="Courier New" pitchFamily="49" charset="0"/>
              </a:rPr>
              <a:t>00007F</a:t>
            </a:r>
          </a:p>
        </p:txBody>
      </p:sp>
      <p:sp>
        <p:nvSpPr>
          <p:cNvPr id="13322" name="Text Box 19"/>
          <p:cNvSpPr txBox="1">
            <a:spLocks noChangeArrowheads="1"/>
          </p:cNvSpPr>
          <p:nvPr/>
        </p:nvSpPr>
        <p:spPr bwMode="auto">
          <a:xfrm>
            <a:off x="5867400" y="6262688"/>
            <a:ext cx="1011238" cy="36988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800">
                <a:latin typeface="Courier New" pitchFamily="49" charset="0"/>
              </a:rPr>
              <a:t>000000</a:t>
            </a:r>
          </a:p>
        </p:txBody>
      </p:sp>
      <p:sp>
        <p:nvSpPr>
          <p:cNvPr id="19" name="Rectangle 20"/>
          <p:cNvSpPr>
            <a:spLocks noChangeArrowheads="1"/>
          </p:cNvSpPr>
          <p:nvPr/>
        </p:nvSpPr>
        <p:spPr bwMode="auto">
          <a:xfrm>
            <a:off x="6858000" y="892175"/>
            <a:ext cx="1447800" cy="5584825"/>
          </a:xfrm>
          <a:prstGeom prst="rect">
            <a:avLst/>
          </a:prstGeom>
          <a:solidFill>
            <a:schemeClr val="bg1">
              <a:lumMod val="95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US" dirty="0">
              <a:latin typeface="Calibri" pitchFamily="34" charset="0"/>
              <a:cs typeface="+mn-cs"/>
            </a:endParaRPr>
          </a:p>
        </p:txBody>
      </p:sp>
      <p:sp>
        <p:nvSpPr>
          <p:cNvPr id="20" name="Rectangle 21"/>
          <p:cNvSpPr>
            <a:spLocks noChangeArrowheads="1"/>
          </p:cNvSpPr>
          <p:nvPr/>
        </p:nvSpPr>
        <p:spPr bwMode="auto">
          <a:xfrm>
            <a:off x="6858000" y="885825"/>
            <a:ext cx="1447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r>
              <a:rPr lang="en-US" sz="1800" dirty="0">
                <a:latin typeface="Calibri" pitchFamily="34" charset="0"/>
                <a:cs typeface="+mn-cs"/>
              </a:rPr>
              <a:t>Stack</a:t>
            </a:r>
          </a:p>
        </p:txBody>
      </p:sp>
      <p:sp>
        <p:nvSpPr>
          <p:cNvPr id="13325" name="Rectangle 23"/>
          <p:cNvSpPr>
            <a:spLocks noChangeArrowheads="1"/>
          </p:cNvSpPr>
          <p:nvPr/>
        </p:nvSpPr>
        <p:spPr bwMode="auto">
          <a:xfrm>
            <a:off x="6858000" y="5867400"/>
            <a:ext cx="1447800" cy="304800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r>
              <a:rPr lang="en-US" sz="1800">
                <a:latin typeface="Calibri" pitchFamily="34" charset="0"/>
              </a:rPr>
              <a:t>Text</a:t>
            </a:r>
          </a:p>
        </p:txBody>
      </p:sp>
      <p:sp>
        <p:nvSpPr>
          <p:cNvPr id="13326" name="Rectangle 24"/>
          <p:cNvSpPr>
            <a:spLocks noChangeArrowheads="1"/>
          </p:cNvSpPr>
          <p:nvPr/>
        </p:nvSpPr>
        <p:spPr bwMode="auto">
          <a:xfrm>
            <a:off x="6858000" y="5562600"/>
            <a:ext cx="1447800" cy="304800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r>
              <a:rPr lang="en-US" sz="1800">
                <a:latin typeface="Calibri" pitchFamily="34" charset="0"/>
              </a:rPr>
              <a:t>Data</a:t>
            </a:r>
          </a:p>
        </p:txBody>
      </p:sp>
      <p:sp>
        <p:nvSpPr>
          <p:cNvPr id="13327" name="Rectangle 25"/>
          <p:cNvSpPr>
            <a:spLocks noChangeArrowheads="1"/>
          </p:cNvSpPr>
          <p:nvPr/>
        </p:nvSpPr>
        <p:spPr bwMode="auto">
          <a:xfrm>
            <a:off x="6858000" y="4267200"/>
            <a:ext cx="1447800" cy="1295400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r>
              <a:rPr lang="en-US" sz="1800">
                <a:latin typeface="Calibri" pitchFamily="34" charset="0"/>
              </a:rPr>
              <a:t>Heap</a:t>
            </a:r>
          </a:p>
        </p:txBody>
      </p:sp>
      <p:sp>
        <p:nvSpPr>
          <p:cNvPr id="13328" name="Line 34"/>
          <p:cNvSpPr>
            <a:spLocks noChangeShapeType="1"/>
          </p:cNvSpPr>
          <p:nvPr/>
        </p:nvSpPr>
        <p:spPr bwMode="auto">
          <a:xfrm>
            <a:off x="7581900" y="1266825"/>
            <a:ext cx="0" cy="457200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 type="triangle" w="med" len="med"/>
          </a:ln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13329" name="Line 35"/>
          <p:cNvSpPr>
            <a:spLocks noChangeShapeType="1"/>
          </p:cNvSpPr>
          <p:nvPr/>
        </p:nvSpPr>
        <p:spPr bwMode="auto">
          <a:xfrm flipV="1">
            <a:off x="7581900" y="4038600"/>
            <a:ext cx="0" cy="228600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 type="triangle" w="med" len="med"/>
          </a:ln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13330" name="Text Box 27"/>
          <p:cNvSpPr txBox="1">
            <a:spLocks noChangeArrowheads="1"/>
          </p:cNvSpPr>
          <p:nvPr/>
        </p:nvSpPr>
        <p:spPr bwMode="auto">
          <a:xfrm>
            <a:off x="5867400" y="4097338"/>
            <a:ext cx="1011238" cy="36988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800">
                <a:latin typeface="Courier New" pitchFamily="49" charset="0"/>
              </a:rPr>
              <a:t>000030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770688" y="304800"/>
            <a:ext cx="1949450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cs typeface="+mn-cs"/>
              </a:rPr>
              <a:t>not drawn to scale</a:t>
            </a:r>
          </a:p>
        </p:txBody>
      </p:sp>
      <p:sp>
        <p:nvSpPr>
          <p:cNvPr id="13332" name="Rectangle 33"/>
          <p:cNvSpPr>
            <a:spLocks noChangeArrowheads="1"/>
          </p:cNvSpPr>
          <p:nvPr/>
        </p:nvSpPr>
        <p:spPr bwMode="auto">
          <a:xfrm>
            <a:off x="457200" y="5830888"/>
            <a:ext cx="3400425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800">
                <a:latin typeface="Courier New" pitchFamily="49" charset="0"/>
              </a:rPr>
              <a:t>malloc() </a:t>
            </a:r>
            <a:r>
              <a:rPr lang="en-US" sz="1800">
                <a:latin typeface="Calibri" pitchFamily="34" charset="0"/>
              </a:rPr>
              <a:t>is dynamically linked</a:t>
            </a:r>
          </a:p>
          <a:p>
            <a:pPr eaLnBrk="0" hangingPunct="0"/>
            <a:r>
              <a:rPr lang="en-US" sz="1800">
                <a:latin typeface="Calibri" pitchFamily="34" charset="0"/>
              </a:rPr>
              <a:t>address determined at runtime</a:t>
            </a:r>
            <a:endParaRPr lang="en-US" sz="180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 smtClean="0"/>
              <a:t>Structures &amp; Alignment</a:t>
            </a:r>
            <a:endParaRPr lang="en-US" dirty="0"/>
          </a:p>
        </p:txBody>
      </p:sp>
      <p:sp>
        <p:nvSpPr>
          <p:cNvPr id="22532" name="Rectangle 4"/>
          <p:cNvSpPr>
            <a:spLocks noGrp="1" noChangeArrowheads="1"/>
          </p:cNvSpPr>
          <p:nvPr>
            <p:ph idx="1"/>
          </p:nvPr>
        </p:nvSpPr>
        <p:spPr>
          <a:xfrm>
            <a:off x="396875" y="1197679"/>
            <a:ext cx="7896225" cy="3602922"/>
          </a:xfrm>
          <a:ln/>
        </p:spPr>
        <p:txBody>
          <a:bodyPr/>
          <a:lstStyle/>
          <a:p>
            <a:r>
              <a:rPr lang="en-US" dirty="0" smtClean="0"/>
              <a:t>Unaligned Data</a:t>
            </a:r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Aligned </a:t>
            </a:r>
            <a:r>
              <a:rPr lang="en-US" dirty="0"/>
              <a:t>Data</a:t>
            </a:r>
          </a:p>
          <a:p>
            <a:pPr marL="552450" lvl="1"/>
            <a:r>
              <a:rPr lang="en-US" dirty="0"/>
              <a:t>Primitive data type requires </a:t>
            </a:r>
            <a:r>
              <a:rPr lang="en-US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K</a:t>
            </a:r>
            <a:r>
              <a:rPr lang="en-US" dirty="0"/>
              <a:t> bytes</a:t>
            </a:r>
          </a:p>
          <a:p>
            <a:pPr marL="552450" lvl="1"/>
            <a:r>
              <a:rPr lang="en-US" dirty="0"/>
              <a:t>Address must be multiple of </a:t>
            </a:r>
            <a:r>
              <a:rPr lang="en-US" dirty="0" smtClean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K</a:t>
            </a:r>
            <a:endParaRPr lang="en-US" dirty="0"/>
          </a:p>
        </p:txBody>
      </p:sp>
      <p:sp>
        <p:nvSpPr>
          <p:cNvPr id="6" name="Rectangle 7"/>
          <p:cNvSpPr>
            <a:spLocks/>
          </p:cNvSpPr>
          <p:nvPr/>
        </p:nvSpPr>
        <p:spPr bwMode="auto">
          <a:xfrm>
            <a:off x="633413" y="4572000"/>
            <a:ext cx="317500" cy="381000"/>
          </a:xfrm>
          <a:prstGeom prst="rect">
            <a:avLst/>
          </a:prstGeom>
          <a:solidFill>
            <a:srgbClr val="F6F5BD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20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</a:t>
            </a:r>
          </a:p>
        </p:txBody>
      </p:sp>
      <p:sp>
        <p:nvSpPr>
          <p:cNvPr id="7" name="Rectangle 8"/>
          <p:cNvSpPr>
            <a:spLocks/>
          </p:cNvSpPr>
          <p:nvPr/>
        </p:nvSpPr>
        <p:spPr bwMode="auto">
          <a:xfrm>
            <a:off x="1903413" y="4572000"/>
            <a:ext cx="12700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20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i[0]</a:t>
            </a:r>
          </a:p>
        </p:txBody>
      </p:sp>
      <p:sp>
        <p:nvSpPr>
          <p:cNvPr id="8" name="Rectangle 9"/>
          <p:cNvSpPr>
            <a:spLocks/>
          </p:cNvSpPr>
          <p:nvPr/>
        </p:nvSpPr>
        <p:spPr bwMode="auto">
          <a:xfrm>
            <a:off x="3173413" y="4572000"/>
            <a:ext cx="12700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20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i[1]</a:t>
            </a:r>
          </a:p>
        </p:txBody>
      </p:sp>
      <p:sp>
        <p:nvSpPr>
          <p:cNvPr id="9" name="Rectangle 10"/>
          <p:cNvSpPr>
            <a:spLocks/>
          </p:cNvSpPr>
          <p:nvPr/>
        </p:nvSpPr>
        <p:spPr bwMode="auto">
          <a:xfrm>
            <a:off x="5713413" y="4572000"/>
            <a:ext cx="25400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v</a:t>
            </a:r>
          </a:p>
        </p:txBody>
      </p:sp>
      <p:sp>
        <p:nvSpPr>
          <p:cNvPr id="10" name="Rectangle 11"/>
          <p:cNvSpPr>
            <a:spLocks/>
          </p:cNvSpPr>
          <p:nvPr/>
        </p:nvSpPr>
        <p:spPr bwMode="auto">
          <a:xfrm>
            <a:off x="950913" y="4572000"/>
            <a:ext cx="952500" cy="381000"/>
          </a:xfrm>
          <a:prstGeom prst="rect">
            <a:avLst/>
          </a:prstGeom>
          <a:solidFill>
            <a:srgbClr val="B2B2B2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3 bytes</a:t>
            </a:r>
          </a:p>
        </p:txBody>
      </p:sp>
      <p:sp>
        <p:nvSpPr>
          <p:cNvPr id="11" name="Rectangle 12"/>
          <p:cNvSpPr>
            <a:spLocks/>
          </p:cNvSpPr>
          <p:nvPr/>
        </p:nvSpPr>
        <p:spPr bwMode="auto">
          <a:xfrm>
            <a:off x="4443413" y="4572000"/>
            <a:ext cx="1270000" cy="381000"/>
          </a:xfrm>
          <a:prstGeom prst="rect">
            <a:avLst/>
          </a:prstGeom>
          <a:solidFill>
            <a:srgbClr val="B2B2B2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4 bytes</a:t>
            </a:r>
          </a:p>
        </p:txBody>
      </p:sp>
      <p:sp>
        <p:nvSpPr>
          <p:cNvPr id="12" name="Rectangle 13"/>
          <p:cNvSpPr>
            <a:spLocks/>
          </p:cNvSpPr>
          <p:nvPr/>
        </p:nvSpPr>
        <p:spPr bwMode="auto">
          <a:xfrm>
            <a:off x="381000" y="4965700"/>
            <a:ext cx="490519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p+0</a:t>
            </a:r>
          </a:p>
        </p:txBody>
      </p:sp>
      <p:sp>
        <p:nvSpPr>
          <p:cNvPr id="13" name="Rectangle 14"/>
          <p:cNvSpPr>
            <a:spLocks/>
          </p:cNvSpPr>
          <p:nvPr/>
        </p:nvSpPr>
        <p:spPr bwMode="auto">
          <a:xfrm>
            <a:off x="1652588" y="4965700"/>
            <a:ext cx="490519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p+4</a:t>
            </a:r>
          </a:p>
        </p:txBody>
      </p:sp>
      <p:sp>
        <p:nvSpPr>
          <p:cNvPr id="14" name="Rectangle 15"/>
          <p:cNvSpPr>
            <a:spLocks/>
          </p:cNvSpPr>
          <p:nvPr/>
        </p:nvSpPr>
        <p:spPr bwMode="auto">
          <a:xfrm>
            <a:off x="2908300" y="4965700"/>
            <a:ext cx="490519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p+8</a:t>
            </a:r>
          </a:p>
        </p:txBody>
      </p:sp>
      <p:sp>
        <p:nvSpPr>
          <p:cNvPr id="15" name="Rectangle 16"/>
          <p:cNvSpPr>
            <a:spLocks/>
          </p:cNvSpPr>
          <p:nvPr/>
        </p:nvSpPr>
        <p:spPr bwMode="auto">
          <a:xfrm>
            <a:off x="5387975" y="4965700"/>
            <a:ext cx="628377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p+16</a:t>
            </a:r>
          </a:p>
        </p:txBody>
      </p:sp>
      <p:sp>
        <p:nvSpPr>
          <p:cNvPr id="16" name="Rectangle 17"/>
          <p:cNvSpPr>
            <a:spLocks/>
          </p:cNvSpPr>
          <p:nvPr/>
        </p:nvSpPr>
        <p:spPr bwMode="auto">
          <a:xfrm>
            <a:off x="7934325" y="4965700"/>
            <a:ext cx="628377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p+24</a:t>
            </a:r>
          </a:p>
        </p:txBody>
      </p:sp>
      <p:sp>
        <p:nvSpPr>
          <p:cNvPr id="17" name="Line 18"/>
          <p:cNvSpPr>
            <a:spLocks noChangeShapeType="1"/>
          </p:cNvSpPr>
          <p:nvPr/>
        </p:nvSpPr>
        <p:spPr bwMode="auto">
          <a:xfrm rot="10800000" flipH="1">
            <a:off x="1903413" y="5314950"/>
            <a:ext cx="0" cy="3810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8" name="Rectangle 19"/>
          <p:cNvSpPr>
            <a:spLocks/>
          </p:cNvSpPr>
          <p:nvPr/>
        </p:nvSpPr>
        <p:spPr bwMode="auto">
          <a:xfrm>
            <a:off x="1382713" y="5648325"/>
            <a:ext cx="2070100" cy="3556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>
              <a:spcBef>
                <a:spcPts val="638"/>
              </a:spcBef>
            </a:pPr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Multiple of 4</a:t>
            </a:r>
          </a:p>
        </p:txBody>
      </p:sp>
      <p:sp>
        <p:nvSpPr>
          <p:cNvPr id="19" name="Rectangle 20"/>
          <p:cNvSpPr>
            <a:spLocks/>
          </p:cNvSpPr>
          <p:nvPr/>
        </p:nvSpPr>
        <p:spPr bwMode="auto">
          <a:xfrm>
            <a:off x="4799013" y="5648325"/>
            <a:ext cx="1905000" cy="3556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>
              <a:spcBef>
                <a:spcPts val="638"/>
              </a:spcBef>
            </a:pPr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Multiple of 8</a:t>
            </a:r>
          </a:p>
        </p:txBody>
      </p:sp>
      <p:sp>
        <p:nvSpPr>
          <p:cNvPr id="20" name="Line 21"/>
          <p:cNvSpPr>
            <a:spLocks noChangeShapeType="1"/>
          </p:cNvSpPr>
          <p:nvPr/>
        </p:nvSpPr>
        <p:spPr bwMode="auto">
          <a:xfrm rot="10800000" flipH="1">
            <a:off x="5713413" y="5314950"/>
            <a:ext cx="0" cy="3810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1" name="Rectangle 22"/>
          <p:cNvSpPr>
            <a:spLocks/>
          </p:cNvSpPr>
          <p:nvPr/>
        </p:nvSpPr>
        <p:spPr bwMode="auto">
          <a:xfrm>
            <a:off x="404813" y="6159500"/>
            <a:ext cx="1536700" cy="3556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>
              <a:spcBef>
                <a:spcPts val="638"/>
              </a:spcBef>
            </a:pPr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Multiple of 8</a:t>
            </a:r>
          </a:p>
        </p:txBody>
      </p:sp>
      <p:sp>
        <p:nvSpPr>
          <p:cNvPr id="22" name="Line 23"/>
          <p:cNvSpPr>
            <a:spLocks noChangeShapeType="1"/>
          </p:cNvSpPr>
          <p:nvPr/>
        </p:nvSpPr>
        <p:spPr bwMode="auto">
          <a:xfrm rot="10800000" flipH="1">
            <a:off x="633413" y="5314950"/>
            <a:ext cx="0" cy="8382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3" name="Rectangle 24"/>
          <p:cNvSpPr>
            <a:spLocks/>
          </p:cNvSpPr>
          <p:nvPr/>
        </p:nvSpPr>
        <p:spPr bwMode="auto">
          <a:xfrm>
            <a:off x="6945313" y="6159500"/>
            <a:ext cx="1536700" cy="3556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>
              <a:spcBef>
                <a:spcPts val="638"/>
              </a:spcBef>
            </a:pPr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Multiple of 8</a:t>
            </a:r>
          </a:p>
        </p:txBody>
      </p:sp>
      <p:sp>
        <p:nvSpPr>
          <p:cNvPr id="24" name="Line 25"/>
          <p:cNvSpPr>
            <a:spLocks noChangeShapeType="1"/>
          </p:cNvSpPr>
          <p:nvPr/>
        </p:nvSpPr>
        <p:spPr bwMode="auto">
          <a:xfrm rot="10800000" flipH="1">
            <a:off x="8253413" y="5314950"/>
            <a:ext cx="0" cy="8382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5" name="Rectangle 7"/>
          <p:cNvSpPr>
            <a:spLocks/>
          </p:cNvSpPr>
          <p:nvPr/>
        </p:nvSpPr>
        <p:spPr bwMode="auto">
          <a:xfrm>
            <a:off x="633413" y="1752600"/>
            <a:ext cx="317500" cy="381000"/>
          </a:xfrm>
          <a:prstGeom prst="rect">
            <a:avLst/>
          </a:prstGeom>
          <a:solidFill>
            <a:srgbClr val="F6F5BD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</a:t>
            </a:r>
          </a:p>
        </p:txBody>
      </p:sp>
      <p:sp>
        <p:nvSpPr>
          <p:cNvPr id="26" name="Rectangle 8"/>
          <p:cNvSpPr>
            <a:spLocks/>
          </p:cNvSpPr>
          <p:nvPr/>
        </p:nvSpPr>
        <p:spPr bwMode="auto">
          <a:xfrm>
            <a:off x="936625" y="1752600"/>
            <a:ext cx="12700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20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i[0]</a:t>
            </a:r>
          </a:p>
        </p:txBody>
      </p:sp>
      <p:sp>
        <p:nvSpPr>
          <p:cNvPr id="27" name="Rectangle 9"/>
          <p:cNvSpPr>
            <a:spLocks/>
          </p:cNvSpPr>
          <p:nvPr/>
        </p:nvSpPr>
        <p:spPr bwMode="auto">
          <a:xfrm>
            <a:off x="2206625" y="1752600"/>
            <a:ext cx="12700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20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20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[1]</a:t>
            </a:r>
          </a:p>
        </p:txBody>
      </p:sp>
      <p:sp>
        <p:nvSpPr>
          <p:cNvPr id="28" name="Rectangle 10"/>
          <p:cNvSpPr>
            <a:spLocks/>
          </p:cNvSpPr>
          <p:nvPr/>
        </p:nvSpPr>
        <p:spPr bwMode="auto">
          <a:xfrm>
            <a:off x="3449638" y="1752600"/>
            <a:ext cx="25400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v</a:t>
            </a:r>
          </a:p>
        </p:txBody>
      </p:sp>
      <p:sp>
        <p:nvSpPr>
          <p:cNvPr id="31" name="Rectangle 13"/>
          <p:cNvSpPr>
            <a:spLocks/>
          </p:cNvSpPr>
          <p:nvPr/>
        </p:nvSpPr>
        <p:spPr bwMode="auto">
          <a:xfrm>
            <a:off x="533400" y="2146300"/>
            <a:ext cx="214802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32" name="Rectangle 14"/>
          <p:cNvSpPr>
            <a:spLocks/>
          </p:cNvSpPr>
          <p:nvPr/>
        </p:nvSpPr>
        <p:spPr bwMode="auto">
          <a:xfrm>
            <a:off x="838200" y="2146300"/>
            <a:ext cx="490519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p+1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33" name="Rectangle 15"/>
          <p:cNvSpPr>
            <a:spLocks/>
          </p:cNvSpPr>
          <p:nvPr/>
        </p:nvSpPr>
        <p:spPr bwMode="auto">
          <a:xfrm>
            <a:off x="1941512" y="2146300"/>
            <a:ext cx="490519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p+5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34" name="Rectangle 16"/>
          <p:cNvSpPr>
            <a:spLocks/>
          </p:cNvSpPr>
          <p:nvPr/>
        </p:nvSpPr>
        <p:spPr bwMode="auto">
          <a:xfrm>
            <a:off x="3124200" y="2146300"/>
            <a:ext cx="490519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p+9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35" name="Rectangle 17"/>
          <p:cNvSpPr>
            <a:spLocks/>
          </p:cNvSpPr>
          <p:nvPr/>
        </p:nvSpPr>
        <p:spPr bwMode="auto">
          <a:xfrm>
            <a:off x="5670550" y="2146300"/>
            <a:ext cx="628377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p+17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44" name="Rectangle 3"/>
          <p:cNvSpPr>
            <a:spLocks/>
          </p:cNvSpPr>
          <p:nvPr/>
        </p:nvSpPr>
        <p:spPr bwMode="auto">
          <a:xfrm>
            <a:off x="6642100" y="1355724"/>
            <a:ext cx="2222500" cy="1539875"/>
          </a:xfrm>
          <a:prstGeom prst="rect">
            <a:avLst/>
          </a:prstGeom>
          <a:solidFill>
            <a:srgbClr val="FFFEB2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struct S1 {</a:t>
            </a:r>
            <a:endParaRPr lang="en-US" sz="2400" b="1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char c;</a:t>
            </a:r>
            <a:endParaRPr lang="en-US" sz="2400" b="1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int i[2];</a:t>
            </a:r>
            <a:endParaRPr lang="en-US" sz="2400" b="1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double v;</a:t>
            </a:r>
            <a:endParaRPr lang="en-US" sz="2400" b="1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*p;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3" name="Title 1"/>
          <p:cNvSpPr>
            <a:spLocks noGrp="1"/>
          </p:cNvSpPr>
          <p:nvPr>
            <p:ph type="title"/>
          </p:nvPr>
        </p:nvSpPr>
        <p:spPr>
          <a:xfrm>
            <a:off x="357188" y="434975"/>
            <a:ext cx="7591425" cy="762000"/>
          </a:xfrm>
        </p:spPr>
        <p:txBody>
          <a:bodyPr/>
          <a:lstStyle/>
          <a:p>
            <a:r>
              <a:rPr lang="en-US" dirty="0" smtClean="0">
                <a:latin typeface="Calibri" pitchFamily="-96" charset="0"/>
              </a:rPr>
              <a:t>Today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71600"/>
            <a:ext cx="7896225" cy="4972050"/>
          </a:xfrm>
        </p:spPr>
        <p:txBody>
          <a:bodyPr/>
          <a:lstStyle/>
          <a:p>
            <a:pPr>
              <a:buFont typeface="Wingdings 2" pitchFamily="18" charset="2"/>
              <a:buChar char="¢"/>
              <a:defRPr/>
            </a:pPr>
            <a:r>
              <a:rPr lang="en-US" dirty="0" smtClean="0">
                <a:solidFill>
                  <a:srgbClr val="7F7F7F"/>
                </a:solidFill>
                <a:ea typeface="+mn-ea"/>
                <a:cs typeface="+mn-cs"/>
              </a:rPr>
              <a:t>Structures</a:t>
            </a:r>
            <a:endParaRPr lang="en-US" dirty="0">
              <a:solidFill>
                <a:srgbClr val="7F7F7F"/>
              </a:solidFill>
              <a:ea typeface="+mn-ea"/>
              <a:cs typeface="+mn-cs"/>
            </a:endParaRPr>
          </a:p>
          <a:p>
            <a:pPr lvl="1">
              <a:buFont typeface="Wingdings" pitchFamily="2" charset="2"/>
              <a:buChar char="§"/>
              <a:defRPr/>
            </a:pPr>
            <a:r>
              <a:rPr lang="en-US" dirty="0" smtClean="0">
                <a:solidFill>
                  <a:srgbClr val="7F7F7F"/>
                </a:solidFill>
              </a:rPr>
              <a:t>Alignment</a:t>
            </a:r>
          </a:p>
          <a:p>
            <a:pPr>
              <a:defRPr/>
            </a:pPr>
            <a:r>
              <a:rPr lang="en-US" dirty="0" smtClean="0">
                <a:solidFill>
                  <a:srgbClr val="7F7F7F"/>
                </a:solidFill>
              </a:rPr>
              <a:t>Unions</a:t>
            </a:r>
          </a:p>
          <a:p>
            <a:pPr>
              <a:defRPr/>
            </a:pPr>
            <a:r>
              <a:rPr lang="en-US" dirty="0" smtClean="0">
                <a:solidFill>
                  <a:srgbClr val="7F7F7F"/>
                </a:solidFill>
              </a:rPr>
              <a:t>Memory Layout</a:t>
            </a:r>
          </a:p>
          <a:p>
            <a:pPr>
              <a:defRPr/>
            </a:pPr>
            <a:r>
              <a:rPr lang="en-US" dirty="0" smtClean="0"/>
              <a:t>Buffer Overflow</a:t>
            </a:r>
          </a:p>
          <a:p>
            <a:pPr lvl="1">
              <a:defRPr/>
            </a:pPr>
            <a:r>
              <a:rPr lang="en-US" dirty="0" smtClean="0"/>
              <a:t>Vulnerability</a:t>
            </a:r>
          </a:p>
          <a:p>
            <a:pPr lvl="1">
              <a:defRPr/>
            </a:pPr>
            <a:r>
              <a:rPr lang="en-US" dirty="0" smtClean="0"/>
              <a:t>Protection</a:t>
            </a:r>
          </a:p>
          <a:p>
            <a:pPr>
              <a:buFont typeface="Wingdings" pitchFamily="2" charset="2"/>
              <a:buChar char="§"/>
              <a:defRPr/>
            </a:pPr>
            <a:endParaRPr lang="en-US" dirty="0" smtClean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17513"/>
            <a:ext cx="6858000" cy="573087"/>
          </a:xfrm>
        </p:spPr>
        <p:txBody>
          <a:bodyPr/>
          <a:lstStyle/>
          <a:p>
            <a:pPr eaLnBrk="1" hangingPunct="1"/>
            <a:r>
              <a:rPr lang="en-US" smtClean="0"/>
              <a:t>Internet Worm and IM War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143000"/>
            <a:ext cx="8307388" cy="2819400"/>
          </a:xfrm>
        </p:spPr>
        <p:txBody>
          <a:bodyPr/>
          <a:lstStyle/>
          <a:p>
            <a:pPr eaLnBrk="1" hangingPunct="1"/>
            <a:r>
              <a:rPr lang="en-US" dirty="0" smtClean="0"/>
              <a:t>November, 1988</a:t>
            </a:r>
          </a:p>
          <a:p>
            <a:pPr lvl="1" eaLnBrk="1" hangingPunct="1"/>
            <a:r>
              <a:rPr lang="en-US" dirty="0" smtClean="0"/>
              <a:t>Internet Worm attacks thousands of Internet hosts.</a:t>
            </a:r>
          </a:p>
          <a:p>
            <a:pPr lvl="1" eaLnBrk="1" hangingPunct="1"/>
            <a:r>
              <a:rPr lang="en-US" dirty="0" smtClean="0"/>
              <a:t>How did it happen?</a:t>
            </a:r>
          </a:p>
          <a:p>
            <a:pPr lvl="1" eaLnBrk="1" hangingPunct="1">
              <a:buFont typeface="Wingdings" pitchFamily="2" charset="2"/>
              <a:buNone/>
            </a:pPr>
            <a:endParaRPr lang="en-US" dirty="0" smtClean="0"/>
          </a:p>
          <a:p>
            <a:pPr eaLnBrk="1" hangingPunct="1"/>
            <a:endParaRPr lang="en-US" dirty="0" smtClean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17513"/>
            <a:ext cx="6858000" cy="573087"/>
          </a:xfrm>
        </p:spPr>
        <p:txBody>
          <a:bodyPr/>
          <a:lstStyle/>
          <a:p>
            <a:pPr eaLnBrk="1" hangingPunct="1"/>
            <a:r>
              <a:rPr lang="en-US" smtClean="0"/>
              <a:t>Internet Worm and IM War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143000"/>
            <a:ext cx="8307388" cy="2819400"/>
          </a:xfrm>
        </p:spPr>
        <p:txBody>
          <a:bodyPr/>
          <a:lstStyle/>
          <a:p>
            <a:pPr eaLnBrk="1" hangingPunct="1"/>
            <a:r>
              <a:rPr lang="en-US" dirty="0" smtClean="0"/>
              <a:t>July, 1999</a:t>
            </a:r>
          </a:p>
          <a:p>
            <a:pPr lvl="1" eaLnBrk="1" hangingPunct="1"/>
            <a:r>
              <a:rPr lang="en-US" dirty="0" smtClean="0"/>
              <a:t>Microsoft launches MSN Messenger (instant messaging system).</a:t>
            </a:r>
          </a:p>
          <a:p>
            <a:pPr lvl="1" eaLnBrk="1" hangingPunct="1"/>
            <a:r>
              <a:rPr lang="en-US" dirty="0" smtClean="0"/>
              <a:t>Messenger clients can access popular AOL Instant Messaging Service (AIM) servers</a:t>
            </a:r>
          </a:p>
          <a:p>
            <a:pPr eaLnBrk="1" hangingPunct="1"/>
            <a:endParaRPr lang="en-US" dirty="0" smtClean="0"/>
          </a:p>
          <a:p>
            <a:pPr lvl="1" eaLnBrk="1" hangingPunct="1">
              <a:buFont typeface="Wingdings" pitchFamily="2" charset="2"/>
              <a:buNone/>
            </a:pPr>
            <a:endParaRPr lang="en-US" dirty="0" smtClean="0"/>
          </a:p>
          <a:p>
            <a:pPr eaLnBrk="1" hangingPunct="1"/>
            <a:endParaRPr lang="en-US" dirty="0" smtClean="0"/>
          </a:p>
        </p:txBody>
      </p:sp>
      <p:sp>
        <p:nvSpPr>
          <p:cNvPr id="356356" name="Oval 4"/>
          <p:cNvSpPr>
            <a:spLocks noChangeArrowheads="1"/>
          </p:cNvSpPr>
          <p:nvPr/>
        </p:nvSpPr>
        <p:spPr bwMode="auto">
          <a:xfrm>
            <a:off x="5748337" y="3978275"/>
            <a:ext cx="1095375" cy="909638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 eaLnBrk="0" hangingPunct="0">
              <a:defRPr/>
            </a:pPr>
            <a:r>
              <a:rPr lang="en-US" sz="1800" dirty="0">
                <a:latin typeface="Calibri" pitchFamily="34" charset="0"/>
                <a:cs typeface="+mn-cs"/>
              </a:rPr>
              <a:t>AIM</a:t>
            </a:r>
          </a:p>
          <a:p>
            <a:pPr algn="ctr" eaLnBrk="0" hangingPunct="0">
              <a:defRPr/>
            </a:pPr>
            <a:r>
              <a:rPr lang="en-US" sz="1800" dirty="0">
                <a:latin typeface="Calibri" pitchFamily="34" charset="0"/>
                <a:cs typeface="+mn-cs"/>
              </a:rPr>
              <a:t>server</a:t>
            </a:r>
          </a:p>
        </p:txBody>
      </p:sp>
      <p:sp>
        <p:nvSpPr>
          <p:cNvPr id="356357" name="Oval 5"/>
          <p:cNvSpPr>
            <a:spLocks noChangeArrowheads="1"/>
          </p:cNvSpPr>
          <p:nvPr/>
        </p:nvSpPr>
        <p:spPr bwMode="auto">
          <a:xfrm>
            <a:off x="4741862" y="2971800"/>
            <a:ext cx="998538" cy="909638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 eaLnBrk="0" hangingPunct="0">
              <a:defRPr/>
            </a:pPr>
            <a:r>
              <a:rPr lang="en-US" sz="1800" dirty="0">
                <a:latin typeface="Calibri" pitchFamily="34" charset="0"/>
                <a:cs typeface="+mn-cs"/>
              </a:rPr>
              <a:t>AIM</a:t>
            </a:r>
          </a:p>
          <a:p>
            <a:pPr algn="ctr" eaLnBrk="0" hangingPunct="0">
              <a:defRPr/>
            </a:pPr>
            <a:r>
              <a:rPr lang="en-US" sz="1800" dirty="0">
                <a:latin typeface="Calibri" pitchFamily="34" charset="0"/>
                <a:cs typeface="+mn-cs"/>
              </a:rPr>
              <a:t>client</a:t>
            </a:r>
          </a:p>
        </p:txBody>
      </p:sp>
      <p:sp>
        <p:nvSpPr>
          <p:cNvPr id="356358" name="Oval 6"/>
          <p:cNvSpPr>
            <a:spLocks noChangeArrowheads="1"/>
          </p:cNvSpPr>
          <p:nvPr/>
        </p:nvSpPr>
        <p:spPr bwMode="auto">
          <a:xfrm>
            <a:off x="4808537" y="5029200"/>
            <a:ext cx="998538" cy="909638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 eaLnBrk="0" hangingPunct="0">
              <a:defRPr/>
            </a:pPr>
            <a:r>
              <a:rPr lang="en-US" sz="1800" dirty="0">
                <a:latin typeface="Calibri" pitchFamily="34" charset="0"/>
                <a:cs typeface="+mn-cs"/>
              </a:rPr>
              <a:t>AIM</a:t>
            </a:r>
          </a:p>
          <a:p>
            <a:pPr algn="ctr" eaLnBrk="0" hangingPunct="0">
              <a:defRPr/>
            </a:pPr>
            <a:r>
              <a:rPr lang="en-US" sz="1800" dirty="0">
                <a:latin typeface="Calibri" pitchFamily="34" charset="0"/>
                <a:cs typeface="+mn-cs"/>
              </a:rPr>
              <a:t>client</a:t>
            </a:r>
          </a:p>
        </p:txBody>
      </p:sp>
      <p:sp>
        <p:nvSpPr>
          <p:cNvPr id="20487" name="Oval 7"/>
          <p:cNvSpPr>
            <a:spLocks noChangeArrowheads="1"/>
          </p:cNvSpPr>
          <p:nvPr/>
        </p:nvSpPr>
        <p:spPr bwMode="auto">
          <a:xfrm>
            <a:off x="4071937" y="3978275"/>
            <a:ext cx="998538" cy="909638"/>
          </a:xfrm>
          <a:prstGeom prst="ellipse">
            <a:avLst/>
          </a:prstGeom>
          <a:solidFill>
            <a:srgbClr val="F1C7C7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pPr algn="ctr" eaLnBrk="0" hangingPunct="0"/>
            <a:r>
              <a:rPr lang="en-US" sz="1800">
                <a:latin typeface="Calibri" pitchFamily="34" charset="0"/>
              </a:rPr>
              <a:t>MSN</a:t>
            </a:r>
          </a:p>
          <a:p>
            <a:pPr algn="ctr" eaLnBrk="0" hangingPunct="0"/>
            <a:r>
              <a:rPr lang="en-US" sz="1800">
                <a:latin typeface="Calibri" pitchFamily="34" charset="0"/>
              </a:rPr>
              <a:t>client</a:t>
            </a:r>
          </a:p>
        </p:txBody>
      </p:sp>
      <p:sp>
        <p:nvSpPr>
          <p:cNvPr id="20488" name="Oval 8"/>
          <p:cNvSpPr>
            <a:spLocks noChangeArrowheads="1"/>
          </p:cNvSpPr>
          <p:nvPr/>
        </p:nvSpPr>
        <p:spPr bwMode="auto">
          <a:xfrm>
            <a:off x="2286000" y="3978275"/>
            <a:ext cx="1095375" cy="909638"/>
          </a:xfrm>
          <a:prstGeom prst="ellipse">
            <a:avLst/>
          </a:prstGeom>
          <a:solidFill>
            <a:srgbClr val="F1C7C7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pPr algn="ctr" eaLnBrk="0" hangingPunct="0"/>
            <a:r>
              <a:rPr lang="en-US" sz="1800">
                <a:latin typeface="Calibri" pitchFamily="34" charset="0"/>
              </a:rPr>
              <a:t>MSN</a:t>
            </a:r>
          </a:p>
          <a:p>
            <a:pPr algn="ctr" eaLnBrk="0" hangingPunct="0"/>
            <a:r>
              <a:rPr lang="en-US" sz="1800">
                <a:latin typeface="Calibri" pitchFamily="34" charset="0"/>
              </a:rPr>
              <a:t>server</a:t>
            </a:r>
          </a:p>
        </p:txBody>
      </p:sp>
      <p:sp>
        <p:nvSpPr>
          <p:cNvPr id="20489" name="Line 9"/>
          <p:cNvSpPr>
            <a:spLocks noChangeShapeType="1"/>
          </p:cNvSpPr>
          <p:nvPr/>
        </p:nvSpPr>
        <p:spPr bwMode="auto">
          <a:xfrm>
            <a:off x="3394075" y="4419600"/>
            <a:ext cx="685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490" name="Line 10"/>
          <p:cNvSpPr>
            <a:spLocks noChangeShapeType="1"/>
          </p:cNvSpPr>
          <p:nvPr/>
        </p:nvSpPr>
        <p:spPr bwMode="auto">
          <a:xfrm>
            <a:off x="5072062" y="4419600"/>
            <a:ext cx="685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491" name="Line 11"/>
          <p:cNvSpPr>
            <a:spLocks noChangeShapeType="1"/>
          </p:cNvSpPr>
          <p:nvPr/>
        </p:nvSpPr>
        <p:spPr bwMode="auto">
          <a:xfrm>
            <a:off x="5646737" y="3717925"/>
            <a:ext cx="30480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0492" name="Line 12"/>
          <p:cNvSpPr>
            <a:spLocks noChangeShapeType="1"/>
          </p:cNvSpPr>
          <p:nvPr/>
        </p:nvSpPr>
        <p:spPr bwMode="auto">
          <a:xfrm rot="5400000">
            <a:off x="5641975" y="4762500"/>
            <a:ext cx="30480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 anchor="ctr">
            <a:spAutoFit/>
          </a:bodyPr>
          <a:lstStyle/>
          <a:p>
            <a:endParaRPr lang="en-US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17513"/>
            <a:ext cx="8686800" cy="573087"/>
          </a:xfrm>
        </p:spPr>
        <p:txBody>
          <a:bodyPr/>
          <a:lstStyle/>
          <a:p>
            <a:pPr eaLnBrk="1" hangingPunct="1"/>
            <a:r>
              <a:rPr lang="en-US" dirty="0" smtClean="0"/>
              <a:t>Internet Worm and IM War (cont.)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143000"/>
            <a:ext cx="8307388" cy="5454650"/>
          </a:xfrm>
        </p:spPr>
        <p:txBody>
          <a:bodyPr/>
          <a:lstStyle/>
          <a:p>
            <a:pPr eaLnBrk="1" hangingPunct="1"/>
            <a:r>
              <a:rPr lang="en-US" dirty="0" smtClean="0"/>
              <a:t>August 1999</a:t>
            </a:r>
          </a:p>
          <a:p>
            <a:pPr lvl="1" eaLnBrk="1" hangingPunct="1"/>
            <a:r>
              <a:rPr lang="en-US" dirty="0" smtClean="0"/>
              <a:t>Mysteriously, Messenger clients can no longer access AIM servers.</a:t>
            </a:r>
          </a:p>
          <a:p>
            <a:pPr lvl="1" eaLnBrk="1" hangingPunct="1"/>
            <a:r>
              <a:rPr lang="en-US" dirty="0" smtClean="0"/>
              <a:t>Microsoft and AOL begin the IM war:</a:t>
            </a:r>
          </a:p>
          <a:p>
            <a:pPr lvl="2" eaLnBrk="1" hangingPunct="1"/>
            <a:r>
              <a:rPr lang="en-US" dirty="0" smtClean="0"/>
              <a:t>AOL changes server to disallow Messenger clients</a:t>
            </a:r>
          </a:p>
          <a:p>
            <a:pPr lvl="2" eaLnBrk="1" hangingPunct="1"/>
            <a:r>
              <a:rPr lang="en-US" dirty="0" smtClean="0"/>
              <a:t>Microsoft makes changes to clients to defeat AOL changes.</a:t>
            </a:r>
          </a:p>
          <a:p>
            <a:pPr lvl="2" eaLnBrk="1" hangingPunct="1"/>
            <a:r>
              <a:rPr lang="en-US" dirty="0" smtClean="0"/>
              <a:t>At least 13 such skirmishes.</a:t>
            </a:r>
          </a:p>
          <a:p>
            <a:pPr lvl="1" eaLnBrk="1" hangingPunct="1"/>
            <a:r>
              <a:rPr lang="en-US" dirty="0" smtClean="0"/>
              <a:t>How did it happen?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17513"/>
            <a:ext cx="8686800" cy="573087"/>
          </a:xfrm>
        </p:spPr>
        <p:txBody>
          <a:bodyPr/>
          <a:lstStyle/>
          <a:p>
            <a:pPr eaLnBrk="1" hangingPunct="1"/>
            <a:r>
              <a:rPr lang="en-US" dirty="0" smtClean="0"/>
              <a:t>Internet Worm and IM War (cont.)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143000"/>
            <a:ext cx="8307388" cy="5454650"/>
          </a:xfrm>
        </p:spPr>
        <p:txBody>
          <a:bodyPr/>
          <a:lstStyle/>
          <a:p>
            <a:pPr eaLnBrk="1" hangingPunct="1"/>
            <a:r>
              <a:rPr lang="en-US" dirty="0" smtClean="0"/>
              <a:t>The Internet Worm and AOL/Microsoft War were both based on </a:t>
            </a:r>
            <a:r>
              <a:rPr lang="en-US" i="1" dirty="0" smtClean="0"/>
              <a:t>stack buffer overflow</a:t>
            </a:r>
            <a:r>
              <a:rPr lang="en-US" dirty="0" smtClean="0"/>
              <a:t> exploits!</a:t>
            </a:r>
          </a:p>
          <a:p>
            <a:pPr lvl="2" eaLnBrk="1" hangingPunct="1"/>
            <a:r>
              <a:rPr lang="en-US" dirty="0" smtClean="0"/>
              <a:t>many library functions do not check argument sizes.</a:t>
            </a:r>
          </a:p>
          <a:p>
            <a:pPr lvl="2" eaLnBrk="1" hangingPunct="1"/>
            <a:r>
              <a:rPr lang="en-US" dirty="0" smtClean="0"/>
              <a:t>allows target buffers to overflow.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5"/>
          <p:cNvSpPr>
            <a:spLocks noGrp="1" noChangeArrowheads="1"/>
          </p:cNvSpPr>
          <p:nvPr>
            <p:ph type="title"/>
          </p:nvPr>
        </p:nvSpPr>
        <p:spPr>
          <a:xfrm>
            <a:off x="381000" y="304800"/>
            <a:ext cx="7591425" cy="762000"/>
          </a:xfrm>
        </p:spPr>
        <p:txBody>
          <a:bodyPr/>
          <a:lstStyle/>
          <a:p>
            <a:pPr eaLnBrk="1" hangingPunct="1"/>
            <a:r>
              <a:rPr lang="en-US" smtClean="0"/>
              <a:t>String Library Code</a:t>
            </a:r>
          </a:p>
        </p:txBody>
      </p:sp>
      <p:sp>
        <p:nvSpPr>
          <p:cNvPr id="22531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381000" y="990600"/>
            <a:ext cx="8153400" cy="5791200"/>
          </a:xfrm>
        </p:spPr>
        <p:txBody>
          <a:bodyPr/>
          <a:lstStyle/>
          <a:p>
            <a:pPr eaLnBrk="1" hangingPunct="1"/>
            <a:r>
              <a:rPr lang="en-US" dirty="0" smtClean="0"/>
              <a:t>Implementation of Unix function </a:t>
            </a:r>
            <a:r>
              <a:rPr lang="en-US" dirty="0" smtClean="0">
                <a:latin typeface="Courier New" pitchFamily="49" charset="0"/>
              </a:rPr>
              <a:t>gets()</a:t>
            </a:r>
          </a:p>
          <a:p>
            <a:pPr lvl="1" eaLnBrk="1" hangingPunct="1"/>
            <a:endParaRPr lang="en-US" dirty="0" smtClean="0"/>
          </a:p>
          <a:p>
            <a:pPr lvl="1" eaLnBrk="1" hangingPunct="1"/>
            <a:endParaRPr lang="en-US" dirty="0" smtClean="0"/>
          </a:p>
          <a:p>
            <a:pPr lvl="1" eaLnBrk="1" hangingPunct="1"/>
            <a:endParaRPr lang="en-US" dirty="0" smtClean="0"/>
          </a:p>
          <a:p>
            <a:pPr lvl="1" eaLnBrk="1" hangingPunct="1"/>
            <a:endParaRPr lang="en-US" dirty="0" smtClean="0"/>
          </a:p>
          <a:p>
            <a:pPr lvl="1" eaLnBrk="1" hangingPunct="1">
              <a:buFont typeface="Wingdings" pitchFamily="2" charset="2"/>
              <a:buNone/>
            </a:pPr>
            <a:endParaRPr lang="en-US" dirty="0" smtClean="0"/>
          </a:p>
          <a:p>
            <a:pPr lvl="1" eaLnBrk="1" hangingPunct="1">
              <a:buFont typeface="Wingdings" pitchFamily="2" charset="2"/>
              <a:buNone/>
            </a:pPr>
            <a:endParaRPr lang="en-US" dirty="0" smtClean="0"/>
          </a:p>
          <a:p>
            <a:pPr lvl="1" eaLnBrk="1" hangingPunct="1">
              <a:buFont typeface="Wingdings" pitchFamily="2" charset="2"/>
              <a:buNone/>
            </a:pPr>
            <a:endParaRPr lang="en-US" dirty="0" smtClean="0"/>
          </a:p>
          <a:p>
            <a:pPr lvl="1" eaLnBrk="1" hangingPunct="1">
              <a:buFont typeface="Wingdings" pitchFamily="2" charset="2"/>
              <a:buNone/>
            </a:pPr>
            <a:endParaRPr lang="en-US" dirty="0" smtClean="0"/>
          </a:p>
          <a:p>
            <a:pPr lvl="1" eaLnBrk="1" hangingPunct="1">
              <a:buFont typeface="Wingdings" pitchFamily="2" charset="2"/>
              <a:buNone/>
            </a:pPr>
            <a:endParaRPr lang="en-US" dirty="0" smtClean="0"/>
          </a:p>
          <a:p>
            <a:pPr lvl="1" eaLnBrk="1" hangingPunct="1">
              <a:buFont typeface="Wingdings" pitchFamily="2" charset="2"/>
              <a:buNone/>
            </a:pPr>
            <a:endParaRPr lang="en-US" dirty="0" smtClean="0"/>
          </a:p>
          <a:p>
            <a:pPr lvl="1" eaLnBrk="1" hangingPunct="1"/>
            <a:r>
              <a:rPr lang="en-US" dirty="0" smtClean="0"/>
              <a:t>No way to specify limit on number of characters to read</a:t>
            </a:r>
          </a:p>
          <a:p>
            <a:pPr eaLnBrk="1" hangingPunct="1"/>
            <a:r>
              <a:rPr lang="en-US" dirty="0" smtClean="0"/>
              <a:t>Similar problems with other library functions</a:t>
            </a:r>
          </a:p>
          <a:p>
            <a:pPr lvl="1" eaLnBrk="1" hangingPunct="1"/>
            <a:r>
              <a:rPr lang="en-US" b="1" dirty="0" err="1" smtClean="0">
                <a:latin typeface="Courier New" pitchFamily="49" charset="0"/>
              </a:rPr>
              <a:t>strcpy</a:t>
            </a:r>
            <a:r>
              <a:rPr lang="en-US" b="1" dirty="0" smtClean="0"/>
              <a:t>, </a:t>
            </a:r>
            <a:r>
              <a:rPr lang="en-US" b="1" dirty="0" err="1" smtClean="0">
                <a:latin typeface="Courier New" pitchFamily="49" charset="0"/>
              </a:rPr>
              <a:t>strcat</a:t>
            </a:r>
            <a:r>
              <a:rPr lang="en-US" dirty="0" smtClean="0"/>
              <a:t>: Copy strings of arbitrary length</a:t>
            </a:r>
          </a:p>
          <a:p>
            <a:pPr lvl="1" eaLnBrk="1" hangingPunct="1"/>
            <a:r>
              <a:rPr lang="en-US" b="1" dirty="0" err="1" smtClean="0">
                <a:latin typeface="Courier New" pitchFamily="49" charset="0"/>
              </a:rPr>
              <a:t>scanf</a:t>
            </a:r>
            <a:r>
              <a:rPr lang="en-US" b="1" dirty="0" smtClean="0"/>
              <a:t>, </a:t>
            </a:r>
            <a:r>
              <a:rPr lang="en-US" b="1" dirty="0" err="1" smtClean="0">
                <a:latin typeface="Courier New" pitchFamily="49" charset="0"/>
              </a:rPr>
              <a:t>fscanf</a:t>
            </a:r>
            <a:r>
              <a:rPr lang="en-US" b="1" dirty="0" smtClean="0"/>
              <a:t>, </a:t>
            </a:r>
            <a:r>
              <a:rPr lang="en-US" b="1" dirty="0" err="1" smtClean="0">
                <a:latin typeface="Courier New" pitchFamily="49" charset="0"/>
              </a:rPr>
              <a:t>sscanf</a:t>
            </a:r>
            <a:r>
              <a:rPr lang="en-US" b="1" dirty="0" smtClean="0"/>
              <a:t>, </a:t>
            </a:r>
            <a:r>
              <a:rPr lang="en-US" dirty="0" smtClean="0"/>
              <a:t>when given </a:t>
            </a:r>
            <a:r>
              <a:rPr lang="en-US" b="1" dirty="0" smtClean="0">
                <a:latin typeface="Courier New" pitchFamily="49" charset="0"/>
              </a:rPr>
              <a:t>%s</a:t>
            </a:r>
            <a:r>
              <a:rPr lang="en-US" dirty="0" smtClean="0"/>
              <a:t> conversion specification</a:t>
            </a:r>
          </a:p>
        </p:txBody>
      </p:sp>
      <p:sp>
        <p:nvSpPr>
          <p:cNvPr id="22532" name="Rectangle 4"/>
          <p:cNvSpPr>
            <a:spLocks noChangeArrowheads="1"/>
          </p:cNvSpPr>
          <p:nvPr/>
        </p:nvSpPr>
        <p:spPr bwMode="auto">
          <a:xfrm>
            <a:off x="838200" y="1524000"/>
            <a:ext cx="5410200" cy="339725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/* Get string from </a:t>
            </a:r>
            <a:r>
              <a:rPr lang="en-US" sz="1800" dirty="0" err="1">
                <a:latin typeface="Courier New" pitchFamily="49" charset="0"/>
                <a:ea typeface="MS Mincho" pitchFamily="49" charset="-128"/>
              </a:rPr>
              <a:t>stdin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 */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char *gets(char *</a:t>
            </a:r>
            <a:r>
              <a:rPr lang="en-US" sz="1800" dirty="0" err="1">
                <a:latin typeface="Courier New" pitchFamily="49" charset="0"/>
                <a:ea typeface="MS Mincho" pitchFamily="49" charset="-128"/>
              </a:rPr>
              <a:t>dest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)</a:t>
            </a:r>
            <a:br>
              <a:rPr lang="en-US" sz="1800" dirty="0">
                <a:latin typeface="Courier New" pitchFamily="49" charset="0"/>
                <a:ea typeface="MS Mincho" pitchFamily="49" charset="-128"/>
              </a:rPr>
            </a:br>
            <a:r>
              <a:rPr lang="en-US" sz="1800" dirty="0">
                <a:latin typeface="Courier New" pitchFamily="49" charset="0"/>
                <a:ea typeface="MS Mincho" pitchFamily="49" charset="-128"/>
              </a:rPr>
              <a:t>{</a:t>
            </a:r>
            <a:br>
              <a:rPr lang="en-US" sz="1800" dirty="0">
                <a:latin typeface="Courier New" pitchFamily="49" charset="0"/>
                <a:ea typeface="MS Mincho" pitchFamily="49" charset="-128"/>
              </a:rPr>
            </a:br>
            <a:r>
              <a:rPr lang="en-US" sz="1800" dirty="0">
                <a:latin typeface="Courier New" pitchFamily="49" charset="0"/>
                <a:ea typeface="MS Mincho" pitchFamily="49" charset="-128"/>
              </a:rPr>
              <a:t>    </a:t>
            </a:r>
            <a:r>
              <a:rPr lang="en-US" sz="1800" dirty="0" err="1">
                <a:latin typeface="Courier New" pitchFamily="49" charset="0"/>
                <a:ea typeface="MS Mincho" pitchFamily="49" charset="-128"/>
              </a:rPr>
              <a:t>int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 c = </a:t>
            </a:r>
            <a:r>
              <a:rPr lang="en-US" sz="1800" dirty="0" err="1">
                <a:latin typeface="Courier New" pitchFamily="49" charset="0"/>
                <a:ea typeface="MS Mincho" pitchFamily="49" charset="-128"/>
              </a:rPr>
              <a:t>getchar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();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    char *p = </a:t>
            </a:r>
            <a:r>
              <a:rPr lang="en-US" sz="1800" dirty="0" err="1">
                <a:latin typeface="Courier New" pitchFamily="49" charset="0"/>
                <a:ea typeface="MS Mincho" pitchFamily="49" charset="-128"/>
              </a:rPr>
              <a:t>dest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;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    while (c != EOF &amp;&amp; c != '\n') {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        *p++ = c;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        c = </a:t>
            </a:r>
            <a:r>
              <a:rPr lang="en-US" sz="1800" dirty="0" err="1">
                <a:latin typeface="Courier New" pitchFamily="49" charset="0"/>
                <a:ea typeface="MS Mincho" pitchFamily="49" charset="-128"/>
              </a:rPr>
              <a:t>getchar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();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    }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    *p = '\0';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    return </a:t>
            </a:r>
            <a:r>
              <a:rPr lang="en-US" sz="1800" dirty="0" err="1">
                <a:latin typeface="Courier New" pitchFamily="49" charset="0"/>
                <a:ea typeface="MS Mincho" pitchFamily="49" charset="-128"/>
              </a:rPr>
              <a:t>dest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;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}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533400"/>
            <a:ext cx="6413500" cy="573088"/>
          </a:xfrm>
        </p:spPr>
        <p:txBody>
          <a:bodyPr/>
          <a:lstStyle/>
          <a:p>
            <a:pPr eaLnBrk="1" hangingPunct="1"/>
            <a:r>
              <a:rPr lang="en-US" smtClean="0"/>
              <a:t>Vulnerable Buffer Code</a:t>
            </a:r>
          </a:p>
        </p:txBody>
      </p:sp>
      <p:sp>
        <p:nvSpPr>
          <p:cNvPr id="23555" name="Rectangle 3"/>
          <p:cNvSpPr>
            <a:spLocks noChangeArrowheads="1"/>
          </p:cNvSpPr>
          <p:nvPr/>
        </p:nvSpPr>
        <p:spPr bwMode="auto">
          <a:xfrm>
            <a:off x="609600" y="3124200"/>
            <a:ext cx="3657600" cy="828432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600" dirty="0" smtClean="0">
                <a:latin typeface="Courier New" pitchFamily="49" charset="0"/>
                <a:ea typeface="MS Mincho" pitchFamily="49" charset="-128"/>
              </a:rPr>
              <a:t>void </a:t>
            </a:r>
            <a:r>
              <a:rPr lang="en-US" sz="1600" dirty="0" err="1" smtClean="0">
                <a:latin typeface="Courier New" pitchFamily="49" charset="0"/>
                <a:ea typeface="MS Mincho" pitchFamily="49" charset="-128"/>
              </a:rPr>
              <a:t>call_echo</a:t>
            </a:r>
            <a:r>
              <a:rPr lang="en-US" sz="1600" dirty="0" smtClean="0">
                <a:latin typeface="Courier New" pitchFamily="49" charset="0"/>
                <a:ea typeface="MS Mincho" pitchFamily="49" charset="-128"/>
              </a:rPr>
              <a:t>() {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600" dirty="0" smtClean="0">
                <a:latin typeface="Courier New" pitchFamily="49" charset="0"/>
                <a:ea typeface="MS Mincho" pitchFamily="49" charset="-128"/>
              </a:rPr>
              <a:t>    echo();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600" dirty="0" smtClean="0">
                <a:latin typeface="Courier New" pitchFamily="49" charset="0"/>
                <a:ea typeface="MS Mincho" pitchFamily="49" charset="-128"/>
              </a:rPr>
              <a:t>}</a:t>
            </a:r>
            <a:endParaRPr lang="en-US" sz="1600" dirty="0">
              <a:latin typeface="Courier New" pitchFamily="49" charset="0"/>
              <a:ea typeface="MS Mincho" pitchFamily="49" charset="-128"/>
            </a:endParaRPr>
          </a:p>
        </p:txBody>
      </p:sp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609600" y="1219200"/>
            <a:ext cx="5029200" cy="181292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600">
                <a:latin typeface="Courier New" pitchFamily="49" charset="0"/>
                <a:ea typeface="MS Mincho" pitchFamily="49" charset="-128"/>
              </a:rPr>
              <a:t>/* Echo Line */</a:t>
            </a:r>
            <a:br>
              <a:rPr lang="en-US" sz="1600">
                <a:latin typeface="Courier New" pitchFamily="49" charset="0"/>
                <a:ea typeface="MS Mincho" pitchFamily="49" charset="-128"/>
              </a:rPr>
            </a:br>
            <a:r>
              <a:rPr lang="en-US" sz="1600">
                <a:latin typeface="Courier New" pitchFamily="49" charset="0"/>
                <a:ea typeface="MS Mincho" pitchFamily="49" charset="-128"/>
              </a:rPr>
              <a:t>void echo()</a:t>
            </a:r>
            <a:br>
              <a:rPr lang="en-US" sz="1600">
                <a:latin typeface="Courier New" pitchFamily="49" charset="0"/>
                <a:ea typeface="MS Mincho" pitchFamily="49" charset="-128"/>
              </a:rPr>
            </a:br>
            <a:r>
              <a:rPr lang="en-US" sz="1600">
                <a:latin typeface="Courier New" pitchFamily="49" charset="0"/>
                <a:ea typeface="MS Mincho" pitchFamily="49" charset="-128"/>
              </a:rPr>
              <a:t>{</a:t>
            </a:r>
            <a:br>
              <a:rPr lang="en-US" sz="1600">
                <a:latin typeface="Courier New" pitchFamily="49" charset="0"/>
                <a:ea typeface="MS Mincho" pitchFamily="49" charset="-128"/>
              </a:rPr>
            </a:br>
            <a:r>
              <a:rPr lang="en-US" sz="1600">
                <a:latin typeface="Courier New" pitchFamily="49" charset="0"/>
                <a:ea typeface="MS Mincho" pitchFamily="49" charset="-128"/>
              </a:rPr>
              <a:t>    char buf[4];  /* Way too small! */</a:t>
            </a:r>
            <a:br>
              <a:rPr lang="en-US" sz="1600">
                <a:latin typeface="Courier New" pitchFamily="49" charset="0"/>
                <a:ea typeface="MS Mincho" pitchFamily="49" charset="-128"/>
              </a:rPr>
            </a:br>
            <a:r>
              <a:rPr lang="en-US" sz="1600">
                <a:latin typeface="Courier New" pitchFamily="49" charset="0"/>
                <a:ea typeface="MS Mincho" pitchFamily="49" charset="-128"/>
              </a:rPr>
              <a:t>    gets(buf);</a:t>
            </a:r>
            <a:br>
              <a:rPr lang="en-US" sz="1600">
                <a:latin typeface="Courier New" pitchFamily="49" charset="0"/>
                <a:ea typeface="MS Mincho" pitchFamily="49" charset="-128"/>
              </a:rPr>
            </a:br>
            <a:r>
              <a:rPr lang="en-US" sz="1600">
                <a:latin typeface="Courier New" pitchFamily="49" charset="0"/>
                <a:ea typeface="MS Mincho" pitchFamily="49" charset="-128"/>
              </a:rPr>
              <a:t>    puts(buf);</a:t>
            </a:r>
            <a:br>
              <a:rPr lang="en-US" sz="1600">
                <a:latin typeface="Courier New" pitchFamily="49" charset="0"/>
                <a:ea typeface="MS Mincho" pitchFamily="49" charset="-128"/>
              </a:rPr>
            </a:br>
            <a:r>
              <a:rPr lang="en-US" sz="1600">
                <a:latin typeface="Courier New" pitchFamily="49" charset="0"/>
                <a:ea typeface="MS Mincho" pitchFamily="49" charset="-128"/>
              </a:rPr>
              <a:t>}</a:t>
            </a: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4648200" y="3905250"/>
            <a:ext cx="4152900" cy="828675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unix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&gt;</a:t>
            </a:r>
            <a:r>
              <a:rPr lang="en-US" sz="1600" i="1" dirty="0">
                <a:latin typeface="Courier New" pitchFamily="49" charset="0"/>
                <a:ea typeface="MS Mincho" pitchFamily="49" charset="-128"/>
                <a:cs typeface="+mn-cs"/>
              </a:rPr>
              <a:t>./</a:t>
            </a:r>
            <a:r>
              <a:rPr lang="en-US" sz="1600" i="1" dirty="0" err="1">
                <a:latin typeface="Courier New" pitchFamily="49" charset="0"/>
                <a:ea typeface="MS Mincho" pitchFamily="49" charset="-128"/>
                <a:cs typeface="+mn-cs"/>
              </a:rPr>
              <a:t>bufdemo</a:t>
            </a:r>
            <a:endParaRPr lang="en-US" sz="1600" i="1" dirty="0">
              <a:latin typeface="Courier New" pitchFamily="49" charset="0"/>
              <a:ea typeface="MS Mincho" pitchFamily="49" charset="-128"/>
              <a:cs typeface="+mn-cs"/>
            </a:endParaRPr>
          </a:p>
          <a:p>
            <a:pPr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Type a string</a:t>
            </a: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:</a:t>
            </a:r>
            <a:r>
              <a:rPr lang="en-US" sz="1600" i="1" dirty="0" smtClean="0">
                <a:latin typeface="Courier New" pitchFamily="49" charset="0"/>
                <a:ea typeface="MS Mincho" pitchFamily="49" charset="-128"/>
                <a:cs typeface="+mn-cs"/>
              </a:rPr>
              <a:t>0123456789a</a:t>
            </a:r>
            <a:endParaRPr lang="en-US" sz="1600" i="1" dirty="0">
              <a:latin typeface="Courier New" pitchFamily="49" charset="0"/>
              <a:ea typeface="MS Mincho" pitchFamily="49" charset="-128"/>
              <a:cs typeface="+mn-cs"/>
            </a:endParaRPr>
          </a:p>
          <a:p>
            <a:pPr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0123456789a</a:t>
            </a:r>
            <a:endParaRPr lang="en-US" sz="1600" dirty="0">
              <a:latin typeface="Courier New" pitchFamily="49" charset="0"/>
              <a:ea typeface="MS Mincho" pitchFamily="49" charset="-128"/>
              <a:cs typeface="+mn-cs"/>
            </a:endParaRP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4648200" y="4810125"/>
            <a:ext cx="4152900" cy="828675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unix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&gt;./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bufdemo</a:t>
            </a:r>
            <a:endParaRPr lang="en-US" sz="1600" dirty="0">
              <a:latin typeface="Courier New" pitchFamily="49" charset="0"/>
              <a:ea typeface="MS Mincho" pitchFamily="49" charset="-128"/>
              <a:cs typeface="+mn-cs"/>
            </a:endParaRPr>
          </a:p>
          <a:p>
            <a:pPr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Type a string</a:t>
            </a: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:</a:t>
            </a:r>
            <a:r>
              <a:rPr lang="en-US" sz="1600" i="1" dirty="0" smtClean="0">
                <a:latin typeface="Courier New" pitchFamily="49" charset="0"/>
                <a:ea typeface="MS Mincho" pitchFamily="49" charset="-128"/>
              </a:rPr>
              <a:t>0123456789ab</a:t>
            </a:r>
            <a:endParaRPr lang="en-US" sz="1600" i="1" dirty="0">
              <a:latin typeface="Courier New" pitchFamily="49" charset="0"/>
              <a:ea typeface="MS Mincho" pitchFamily="49" charset="-128"/>
            </a:endParaRPr>
          </a:p>
          <a:p>
            <a:pPr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Segmentation 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Fault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444500" y="417513"/>
            <a:ext cx="7099300" cy="573087"/>
          </a:xfrm>
        </p:spPr>
        <p:txBody>
          <a:bodyPr/>
          <a:lstStyle/>
          <a:p>
            <a:pPr eaLnBrk="1" hangingPunct="1"/>
            <a:r>
              <a:rPr lang="en-US" smtClean="0"/>
              <a:t>Buffer Overflow Disassembly</a:t>
            </a:r>
          </a:p>
        </p:txBody>
      </p:sp>
      <p:sp>
        <p:nvSpPr>
          <p:cNvPr id="448516" name="Rectangle 4"/>
          <p:cNvSpPr>
            <a:spLocks noChangeArrowheads="1"/>
          </p:cNvSpPr>
          <p:nvPr/>
        </p:nvSpPr>
        <p:spPr bwMode="auto">
          <a:xfrm>
            <a:off x="565150" y="1295400"/>
            <a:ext cx="8578850" cy="3967754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MS Mincho" pitchFamily="49" charset="-128"/>
                <a:cs typeface="+mn-cs"/>
              </a:rPr>
              <a:t> </a:t>
            </a:r>
            <a:r>
              <a:rPr lang="ro-RO" sz="1800" dirty="0">
                <a:latin typeface="Courier New" pitchFamily="49" charset="0"/>
                <a:ea typeface="MS Mincho" pitchFamily="49" charset="-128"/>
                <a:cs typeface="+mn-cs"/>
              </a:rPr>
              <a:t>080485c3 &lt;echo&gt;:</a:t>
            </a:r>
          </a:p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ro-RO" sz="1800" dirty="0">
                <a:latin typeface="Courier New" pitchFamily="49" charset="0"/>
                <a:ea typeface="MS Mincho" pitchFamily="49" charset="-128"/>
                <a:cs typeface="+mn-cs"/>
              </a:rPr>
              <a:t> 80485c3</a:t>
            </a:r>
            <a:r>
              <a:rPr lang="ro-RO" sz="1800" dirty="0" smtClean="0">
                <a:latin typeface="Courier New" pitchFamily="49" charset="0"/>
                <a:ea typeface="MS Mincho" pitchFamily="49" charset="-128"/>
                <a:cs typeface="+mn-cs"/>
              </a:rPr>
              <a:t>:  55                      </a:t>
            </a:r>
            <a:r>
              <a:rPr lang="ro-RO" sz="1800" dirty="0">
                <a:latin typeface="Courier New" pitchFamily="49" charset="0"/>
                <a:ea typeface="MS Mincho" pitchFamily="49" charset="-128"/>
                <a:cs typeface="+mn-cs"/>
              </a:rPr>
              <a:t>push   %ebp</a:t>
            </a:r>
          </a:p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ro-RO" sz="1800" dirty="0">
                <a:latin typeface="Courier New" pitchFamily="49" charset="0"/>
                <a:ea typeface="MS Mincho" pitchFamily="49" charset="-128"/>
                <a:cs typeface="+mn-cs"/>
              </a:rPr>
              <a:t> 80485c4:  </a:t>
            </a:r>
            <a:r>
              <a:rPr lang="ro-RO" sz="1800" dirty="0" smtClean="0">
                <a:latin typeface="Courier New" pitchFamily="49" charset="0"/>
                <a:ea typeface="MS Mincho" pitchFamily="49" charset="-128"/>
                <a:cs typeface="+mn-cs"/>
              </a:rPr>
              <a:t>89 </a:t>
            </a:r>
            <a:r>
              <a:rPr lang="ro-RO" sz="1800" dirty="0">
                <a:latin typeface="Courier New" pitchFamily="49" charset="0"/>
                <a:ea typeface="MS Mincho" pitchFamily="49" charset="-128"/>
                <a:cs typeface="+mn-cs"/>
              </a:rPr>
              <a:t>e5                   mov    %esp,%ebp</a:t>
            </a:r>
          </a:p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ro-RO" sz="1800" dirty="0">
                <a:latin typeface="Courier New" pitchFamily="49" charset="0"/>
                <a:ea typeface="MS Mincho" pitchFamily="49" charset="-128"/>
                <a:cs typeface="+mn-cs"/>
              </a:rPr>
              <a:t> 80485c6:  </a:t>
            </a:r>
            <a:r>
              <a:rPr lang="ro-RO" sz="1800" dirty="0" smtClean="0">
                <a:latin typeface="Courier New" pitchFamily="49" charset="0"/>
                <a:ea typeface="MS Mincho" pitchFamily="49" charset="-128"/>
                <a:cs typeface="+mn-cs"/>
              </a:rPr>
              <a:t>53                      </a:t>
            </a:r>
            <a:r>
              <a:rPr lang="ro-RO" sz="1800" dirty="0">
                <a:latin typeface="Courier New" pitchFamily="49" charset="0"/>
                <a:ea typeface="MS Mincho" pitchFamily="49" charset="-128"/>
                <a:cs typeface="+mn-cs"/>
              </a:rPr>
              <a:t>push   %ebx</a:t>
            </a:r>
          </a:p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ro-RO" sz="1800" dirty="0">
                <a:latin typeface="Courier New" pitchFamily="49" charset="0"/>
                <a:ea typeface="MS Mincho" pitchFamily="49" charset="-128"/>
                <a:cs typeface="+mn-cs"/>
              </a:rPr>
              <a:t> 80485c7:  </a:t>
            </a:r>
            <a:r>
              <a:rPr lang="ro-RO" sz="1800" dirty="0" smtClean="0">
                <a:latin typeface="Courier New" pitchFamily="49" charset="0"/>
                <a:ea typeface="MS Mincho" pitchFamily="49" charset="-128"/>
                <a:cs typeface="+mn-cs"/>
              </a:rPr>
              <a:t>83 </a:t>
            </a:r>
            <a:r>
              <a:rPr lang="ro-RO" sz="1800" dirty="0">
                <a:latin typeface="Courier New" pitchFamily="49" charset="0"/>
                <a:ea typeface="MS Mincho" pitchFamily="49" charset="-128"/>
                <a:cs typeface="+mn-cs"/>
              </a:rPr>
              <a:t>ec 24                sub    $0x24,%esp</a:t>
            </a:r>
          </a:p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ro-RO" sz="1800" dirty="0">
                <a:latin typeface="Courier New" pitchFamily="49" charset="0"/>
                <a:ea typeface="MS Mincho" pitchFamily="49" charset="-128"/>
                <a:cs typeface="+mn-cs"/>
              </a:rPr>
              <a:t> 80485ca:  </a:t>
            </a:r>
            <a:r>
              <a:rPr lang="ro-RO" sz="1800" dirty="0" smtClean="0">
                <a:latin typeface="Courier New" pitchFamily="49" charset="0"/>
                <a:ea typeface="MS Mincho" pitchFamily="49" charset="-128"/>
                <a:cs typeface="+mn-cs"/>
              </a:rPr>
              <a:t>8d </a:t>
            </a:r>
            <a:r>
              <a:rPr lang="ro-RO" sz="1800" dirty="0">
                <a:latin typeface="Courier New" pitchFamily="49" charset="0"/>
                <a:ea typeface="MS Mincho" pitchFamily="49" charset="-128"/>
                <a:cs typeface="+mn-cs"/>
              </a:rPr>
              <a:t>5d f4                </a:t>
            </a:r>
            <a:r>
              <a:rPr lang="ro-RO" sz="1800" dirty="0">
                <a:solidFill>
                  <a:srgbClr val="FF0000"/>
                </a:solidFill>
                <a:latin typeface="Courier New" pitchFamily="49" charset="0"/>
                <a:ea typeface="MS Mincho" pitchFamily="49" charset="-128"/>
                <a:cs typeface="+mn-cs"/>
              </a:rPr>
              <a:t>lea    -0xc(%ebp),%ebx</a:t>
            </a:r>
          </a:p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ro-RO" sz="1800" dirty="0">
                <a:latin typeface="Courier New" pitchFamily="49" charset="0"/>
                <a:ea typeface="MS Mincho" pitchFamily="49" charset="-128"/>
                <a:cs typeface="+mn-cs"/>
              </a:rPr>
              <a:t> 80485cd:  </a:t>
            </a:r>
            <a:r>
              <a:rPr lang="ro-RO" sz="1800" dirty="0" smtClean="0">
                <a:latin typeface="Courier New" pitchFamily="49" charset="0"/>
                <a:ea typeface="MS Mincho" pitchFamily="49" charset="-128"/>
                <a:cs typeface="+mn-cs"/>
              </a:rPr>
              <a:t>89 </a:t>
            </a:r>
            <a:r>
              <a:rPr lang="ro-RO" sz="1800" dirty="0">
                <a:latin typeface="Courier New" pitchFamily="49" charset="0"/>
                <a:ea typeface="MS Mincho" pitchFamily="49" charset="-128"/>
                <a:cs typeface="+mn-cs"/>
              </a:rPr>
              <a:t>1c 24                mov    %ebx,(%esp)</a:t>
            </a:r>
          </a:p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ro-RO" sz="1800" dirty="0">
                <a:latin typeface="Courier New" pitchFamily="49" charset="0"/>
                <a:ea typeface="MS Mincho" pitchFamily="49" charset="-128"/>
                <a:cs typeface="+mn-cs"/>
              </a:rPr>
              <a:t> 80485d0:  </a:t>
            </a:r>
            <a:r>
              <a:rPr lang="ro-RO" sz="1800" dirty="0" smtClean="0">
                <a:latin typeface="Courier New" pitchFamily="49" charset="0"/>
                <a:ea typeface="MS Mincho" pitchFamily="49" charset="-128"/>
                <a:cs typeface="+mn-cs"/>
              </a:rPr>
              <a:t>e8 </a:t>
            </a:r>
            <a:r>
              <a:rPr lang="ro-RO" sz="1800" dirty="0">
                <a:latin typeface="Courier New" pitchFamily="49" charset="0"/>
                <a:ea typeface="MS Mincho" pitchFamily="49" charset="-128"/>
                <a:cs typeface="+mn-cs"/>
              </a:rPr>
              <a:t>9e ff ff ff          call   8048573 &lt;gets&gt;</a:t>
            </a:r>
          </a:p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ro-RO" sz="1800" dirty="0">
                <a:latin typeface="Courier New" pitchFamily="49" charset="0"/>
                <a:ea typeface="MS Mincho" pitchFamily="49" charset="-128"/>
                <a:cs typeface="+mn-cs"/>
              </a:rPr>
              <a:t> 80485d5:  </a:t>
            </a:r>
            <a:r>
              <a:rPr lang="ro-RO" sz="1800" dirty="0" smtClean="0">
                <a:latin typeface="Courier New" pitchFamily="49" charset="0"/>
                <a:ea typeface="MS Mincho" pitchFamily="49" charset="-128"/>
                <a:cs typeface="+mn-cs"/>
              </a:rPr>
              <a:t>89 </a:t>
            </a:r>
            <a:r>
              <a:rPr lang="ro-RO" sz="1800" dirty="0">
                <a:latin typeface="Courier New" pitchFamily="49" charset="0"/>
                <a:ea typeface="MS Mincho" pitchFamily="49" charset="-128"/>
                <a:cs typeface="+mn-cs"/>
              </a:rPr>
              <a:t>1c 24                mov    %ebx,(%esp)</a:t>
            </a:r>
          </a:p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ro-RO" sz="1800" dirty="0">
                <a:latin typeface="Courier New" pitchFamily="49" charset="0"/>
                <a:ea typeface="MS Mincho" pitchFamily="49" charset="-128"/>
                <a:cs typeface="+mn-cs"/>
              </a:rPr>
              <a:t> 80485d8:  </a:t>
            </a:r>
            <a:r>
              <a:rPr lang="ro-RO" sz="1800" dirty="0" smtClean="0">
                <a:latin typeface="Courier New" pitchFamily="49" charset="0"/>
                <a:ea typeface="MS Mincho" pitchFamily="49" charset="-128"/>
                <a:cs typeface="+mn-cs"/>
              </a:rPr>
              <a:t>e8 </a:t>
            </a:r>
            <a:r>
              <a:rPr lang="ro-RO" sz="1800" dirty="0">
                <a:latin typeface="Courier New" pitchFamily="49" charset="0"/>
                <a:ea typeface="MS Mincho" pitchFamily="49" charset="-128"/>
                <a:cs typeface="+mn-cs"/>
              </a:rPr>
              <a:t>2f fe ff ff          call   804840c &lt;puts@plt&gt;</a:t>
            </a:r>
          </a:p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ro-RO" sz="1800" dirty="0">
                <a:latin typeface="Courier New" pitchFamily="49" charset="0"/>
                <a:ea typeface="MS Mincho" pitchFamily="49" charset="-128"/>
                <a:cs typeface="+mn-cs"/>
              </a:rPr>
              <a:t> 80485dd:  </a:t>
            </a:r>
            <a:r>
              <a:rPr lang="ro-RO" sz="1800" dirty="0" smtClean="0">
                <a:latin typeface="Courier New" pitchFamily="49" charset="0"/>
                <a:ea typeface="MS Mincho" pitchFamily="49" charset="-128"/>
                <a:cs typeface="+mn-cs"/>
              </a:rPr>
              <a:t>83 </a:t>
            </a:r>
            <a:r>
              <a:rPr lang="ro-RO" sz="1800" dirty="0">
                <a:latin typeface="Courier New" pitchFamily="49" charset="0"/>
                <a:ea typeface="MS Mincho" pitchFamily="49" charset="-128"/>
                <a:cs typeface="+mn-cs"/>
              </a:rPr>
              <a:t>c4 24                add    $0x24,%esp</a:t>
            </a:r>
          </a:p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ro-RO" sz="1800" dirty="0">
                <a:latin typeface="Courier New" pitchFamily="49" charset="0"/>
                <a:ea typeface="MS Mincho" pitchFamily="49" charset="-128"/>
                <a:cs typeface="+mn-cs"/>
              </a:rPr>
              <a:t> 80485e0:  </a:t>
            </a:r>
            <a:r>
              <a:rPr lang="ro-RO" sz="1800" dirty="0" smtClean="0">
                <a:latin typeface="Courier New" pitchFamily="49" charset="0"/>
                <a:ea typeface="MS Mincho" pitchFamily="49" charset="-128"/>
                <a:cs typeface="+mn-cs"/>
              </a:rPr>
              <a:t>5b                      </a:t>
            </a:r>
            <a:r>
              <a:rPr lang="ro-RO" sz="1800" dirty="0">
                <a:latin typeface="Courier New" pitchFamily="49" charset="0"/>
                <a:ea typeface="MS Mincho" pitchFamily="49" charset="-128"/>
                <a:cs typeface="+mn-cs"/>
              </a:rPr>
              <a:t>pop    %ebx</a:t>
            </a:r>
          </a:p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ro-RO" sz="1800" dirty="0">
                <a:latin typeface="Courier New" pitchFamily="49" charset="0"/>
                <a:ea typeface="MS Mincho" pitchFamily="49" charset="-128"/>
                <a:cs typeface="+mn-cs"/>
              </a:rPr>
              <a:t> 80485e1:  </a:t>
            </a:r>
            <a:r>
              <a:rPr lang="ro-RO" sz="1800" dirty="0" smtClean="0">
                <a:latin typeface="Courier New" pitchFamily="49" charset="0"/>
                <a:ea typeface="MS Mincho" pitchFamily="49" charset="-128"/>
                <a:cs typeface="+mn-cs"/>
              </a:rPr>
              <a:t>5d                      </a:t>
            </a:r>
            <a:r>
              <a:rPr lang="ro-RO" sz="1800" dirty="0">
                <a:latin typeface="Courier New" pitchFamily="49" charset="0"/>
                <a:ea typeface="MS Mincho" pitchFamily="49" charset="-128"/>
                <a:cs typeface="+mn-cs"/>
              </a:rPr>
              <a:t>pop    %ebp</a:t>
            </a:r>
          </a:p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ro-RO" sz="1800" dirty="0">
                <a:latin typeface="Courier New" pitchFamily="49" charset="0"/>
                <a:ea typeface="MS Mincho" pitchFamily="49" charset="-128"/>
                <a:cs typeface="+mn-cs"/>
              </a:rPr>
              <a:t> 80485e2:  </a:t>
            </a:r>
            <a:r>
              <a:rPr lang="ro-RO" sz="1800" dirty="0" smtClean="0">
                <a:latin typeface="Courier New" pitchFamily="49" charset="0"/>
                <a:ea typeface="MS Mincho" pitchFamily="49" charset="-128"/>
                <a:cs typeface="+mn-cs"/>
              </a:rPr>
              <a:t>c3                      </a:t>
            </a:r>
            <a:r>
              <a:rPr lang="ro-RO" sz="1800" dirty="0">
                <a:latin typeface="Courier New" pitchFamily="49" charset="0"/>
                <a:ea typeface="MS Mincho" pitchFamily="49" charset="-128"/>
                <a:cs typeface="+mn-cs"/>
              </a:rPr>
              <a:t>ret</a:t>
            </a:r>
          </a:p>
        </p:txBody>
      </p:sp>
      <p:sp>
        <p:nvSpPr>
          <p:cNvPr id="24580" name="Rectangle 5"/>
          <p:cNvSpPr>
            <a:spLocks noChangeArrowheads="1"/>
          </p:cNvSpPr>
          <p:nvPr/>
        </p:nvSpPr>
        <p:spPr bwMode="auto">
          <a:xfrm>
            <a:off x="565150" y="5584036"/>
            <a:ext cx="8045450" cy="1197764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  <a:ea typeface="MS Mincho" pitchFamily="49" charset="-128"/>
              </a:rPr>
              <a:t> . . .</a:t>
            </a:r>
            <a:endParaRPr lang="en-US" sz="1800" dirty="0">
              <a:latin typeface="Courier New" pitchFamily="49" charset="0"/>
              <a:ea typeface="MS Mincho" pitchFamily="49" charset="-128"/>
            </a:endParaRP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 80485e9:  </a:t>
            </a:r>
            <a:r>
              <a:rPr lang="en-US" sz="1800" dirty="0" smtClean="0">
                <a:latin typeface="Courier New" pitchFamily="49" charset="0"/>
                <a:ea typeface="MS Mincho" pitchFamily="49" charset="-128"/>
              </a:rPr>
              <a:t>e8 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d5 </a:t>
            </a:r>
            <a:r>
              <a:rPr lang="en-US" sz="1800" dirty="0" err="1">
                <a:latin typeface="Courier New" pitchFamily="49" charset="0"/>
                <a:ea typeface="MS Mincho" pitchFamily="49" charset="-128"/>
              </a:rPr>
              <a:t>ff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 </a:t>
            </a:r>
            <a:r>
              <a:rPr lang="en-US" sz="1800" dirty="0" err="1">
                <a:latin typeface="Courier New" pitchFamily="49" charset="0"/>
                <a:ea typeface="MS Mincho" pitchFamily="49" charset="-128"/>
              </a:rPr>
              <a:t>ff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 </a:t>
            </a:r>
            <a:r>
              <a:rPr lang="en-US" sz="1800" dirty="0" err="1">
                <a:latin typeface="Courier New" pitchFamily="49" charset="0"/>
                <a:ea typeface="MS Mincho" pitchFamily="49" charset="-128"/>
              </a:rPr>
              <a:t>ff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          call   80485c3 &lt;echo&gt;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 80485ee:  </a:t>
            </a:r>
            <a:r>
              <a:rPr lang="en-US" sz="1800" dirty="0" smtClean="0">
                <a:latin typeface="Courier New" pitchFamily="49" charset="0"/>
                <a:ea typeface="MS Mincho" pitchFamily="49" charset="-128"/>
              </a:rPr>
              <a:t>c9                      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leave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 80485ef:  </a:t>
            </a:r>
            <a:r>
              <a:rPr lang="en-US" sz="1800" dirty="0" smtClean="0">
                <a:latin typeface="Courier New" pitchFamily="49" charset="0"/>
                <a:ea typeface="MS Mincho" pitchFamily="49" charset="-128"/>
              </a:rPr>
              <a:t>c3                      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ret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44500" y="5177135"/>
            <a:ext cx="14668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latin typeface="Calibri" pitchFamily="34" charset="0"/>
              </a:rPr>
              <a:t>call_echo</a:t>
            </a:r>
            <a:r>
              <a:rPr lang="en-US" dirty="0" smtClean="0">
                <a:latin typeface="Calibri" pitchFamily="34" charset="0"/>
              </a:rPr>
              <a:t>: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44500" y="926584"/>
            <a:ext cx="88357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 pitchFamily="34" charset="0"/>
              </a:rPr>
              <a:t>echo: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419100" y="493713"/>
            <a:ext cx="6489700" cy="573087"/>
          </a:xfrm>
        </p:spPr>
        <p:txBody>
          <a:bodyPr/>
          <a:lstStyle/>
          <a:p>
            <a:pPr eaLnBrk="1" hangingPunct="1"/>
            <a:r>
              <a:rPr lang="en-US" smtClean="0"/>
              <a:t>Buffer Overflow Stack</a:t>
            </a:r>
          </a:p>
        </p:txBody>
      </p:sp>
      <p:sp>
        <p:nvSpPr>
          <p:cNvPr id="360451" name="Rectangle 3"/>
          <p:cNvSpPr>
            <a:spLocks noChangeArrowheads="1"/>
          </p:cNvSpPr>
          <p:nvPr/>
        </p:nvSpPr>
        <p:spPr bwMode="auto">
          <a:xfrm>
            <a:off x="2655888" y="4284663"/>
            <a:ext cx="6335712" cy="2305759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3146425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echo:</a:t>
            </a:r>
          </a:p>
          <a:p>
            <a:pPr eaLnBrk="0" hangingPunct="0">
              <a:tabLst>
                <a:tab pos="457200" algn="l"/>
                <a:tab pos="3146425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	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pushl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 %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ebp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	# Save %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ebp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 on stack</a:t>
            </a:r>
          </a:p>
          <a:p>
            <a:pPr eaLnBrk="0" hangingPunct="0">
              <a:tabLst>
                <a:tab pos="457200" algn="l"/>
                <a:tab pos="3146425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	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movl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  %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esp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, %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ebp</a:t>
            </a:r>
            <a:endParaRPr lang="en-US" sz="1600" dirty="0">
              <a:latin typeface="Courier New" pitchFamily="49" charset="0"/>
              <a:ea typeface="MS Mincho" pitchFamily="49" charset="-128"/>
              <a:cs typeface="+mn-cs"/>
            </a:endParaRPr>
          </a:p>
          <a:p>
            <a:pPr eaLnBrk="0" hangingPunct="0">
              <a:tabLst>
                <a:tab pos="457200" algn="l"/>
                <a:tab pos="3146425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	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pushl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 %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ebx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	# Save %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ebx</a:t>
            </a:r>
            <a:endParaRPr lang="en-US" sz="1600" dirty="0">
              <a:latin typeface="Courier New" pitchFamily="49" charset="0"/>
              <a:ea typeface="MS Mincho" pitchFamily="49" charset="-128"/>
              <a:cs typeface="+mn-cs"/>
            </a:endParaRPr>
          </a:p>
          <a:p>
            <a:pPr eaLnBrk="0" hangingPunct="0">
              <a:tabLst>
                <a:tab pos="457200" algn="l"/>
                <a:tab pos="3146425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	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subl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  </a:t>
            </a: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$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3</a:t>
            </a: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6, 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%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esp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	# Allocate stack space</a:t>
            </a:r>
          </a:p>
          <a:p>
            <a:pPr eaLnBrk="0" hangingPunct="0">
              <a:tabLst>
                <a:tab pos="457200" algn="l"/>
                <a:tab pos="3146425" algn="l"/>
              </a:tabLst>
              <a:defRPr/>
            </a:pPr>
            <a:r>
              <a:rPr lang="en-US" sz="1600" dirty="0" smtClean="0">
                <a:latin typeface="Courier New" pitchFamily="49" charset="0"/>
                <a:ea typeface="MS Mincho" pitchFamily="49" charset="-128"/>
              </a:rPr>
              <a:t>	</a:t>
            </a:r>
            <a:r>
              <a:rPr lang="en-US" sz="1600" dirty="0" err="1" smtClean="0">
                <a:latin typeface="Courier New" pitchFamily="49" charset="0"/>
                <a:ea typeface="MS Mincho" pitchFamily="49" charset="-128"/>
              </a:rPr>
              <a:t>leal</a:t>
            </a:r>
            <a:r>
              <a:rPr lang="en-US" sz="1600" dirty="0" smtClean="0">
                <a:latin typeface="Courier New" pitchFamily="49" charset="0"/>
                <a:ea typeface="MS Mincho" pitchFamily="49" charset="-128"/>
              </a:rPr>
              <a:t>  -12(%</a:t>
            </a:r>
            <a:r>
              <a:rPr lang="en-US" sz="1600" dirty="0" err="1" smtClean="0">
                <a:latin typeface="Courier New" pitchFamily="49" charset="0"/>
                <a:ea typeface="MS Mincho" pitchFamily="49" charset="-128"/>
              </a:rPr>
              <a:t>ebp</a:t>
            </a:r>
            <a:r>
              <a:rPr lang="en-US" sz="1600" dirty="0" smtClean="0">
                <a:latin typeface="Courier New" pitchFamily="49" charset="0"/>
                <a:ea typeface="MS Mincho" pitchFamily="49" charset="-128"/>
              </a:rPr>
              <a:t>),%</a:t>
            </a:r>
            <a:r>
              <a:rPr lang="en-US" sz="1600" dirty="0" err="1" smtClean="0">
                <a:latin typeface="Courier New" pitchFamily="49" charset="0"/>
                <a:ea typeface="MS Mincho" pitchFamily="49" charset="-128"/>
              </a:rPr>
              <a:t>ebx</a:t>
            </a:r>
            <a:r>
              <a:rPr lang="en-US" sz="1600" dirty="0" smtClean="0">
                <a:latin typeface="Courier New" pitchFamily="49" charset="0"/>
                <a:ea typeface="MS Mincho" pitchFamily="49" charset="-128"/>
              </a:rPr>
              <a:t>	# Compute </a:t>
            </a:r>
            <a:r>
              <a:rPr lang="en-US" sz="1600" dirty="0" err="1" smtClean="0">
                <a:latin typeface="Courier New" pitchFamily="49" charset="0"/>
                <a:ea typeface="MS Mincho" pitchFamily="49" charset="-128"/>
              </a:rPr>
              <a:t>buf</a:t>
            </a:r>
            <a:r>
              <a:rPr lang="en-US" sz="1600" dirty="0" smtClean="0">
                <a:latin typeface="Courier New" pitchFamily="49" charset="0"/>
                <a:ea typeface="MS Mincho" pitchFamily="49" charset="-128"/>
              </a:rPr>
              <a:t> as %ebp-12</a:t>
            </a:r>
          </a:p>
          <a:p>
            <a:pPr eaLnBrk="0" hangingPunct="0">
              <a:tabLst>
                <a:tab pos="457200" algn="l"/>
                <a:tab pos="3146425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	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movl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  %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ebx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, (%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esp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)	# Push 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buf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 on stack</a:t>
            </a:r>
          </a:p>
          <a:p>
            <a:pPr eaLnBrk="0" hangingPunct="0">
              <a:tabLst>
                <a:tab pos="457200" algn="l"/>
                <a:tab pos="3146425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	call  gets	# Call gets</a:t>
            </a:r>
          </a:p>
          <a:p>
            <a:pPr eaLnBrk="0" hangingPunct="0">
              <a:tabLst>
                <a:tab pos="457200" algn="l"/>
                <a:tab pos="3146425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	. . .</a:t>
            </a:r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3733800" y="2286000"/>
            <a:ext cx="5105400" cy="181292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600">
                <a:latin typeface="Courier New" pitchFamily="49" charset="0"/>
                <a:ea typeface="MS Mincho" pitchFamily="49" charset="-128"/>
              </a:rPr>
              <a:t>/* Echo Line */</a:t>
            </a:r>
            <a:br>
              <a:rPr lang="en-US" sz="1600">
                <a:latin typeface="Courier New" pitchFamily="49" charset="0"/>
                <a:ea typeface="MS Mincho" pitchFamily="49" charset="-128"/>
              </a:rPr>
            </a:br>
            <a:r>
              <a:rPr lang="en-US" sz="1600">
                <a:latin typeface="Courier New" pitchFamily="49" charset="0"/>
                <a:ea typeface="MS Mincho" pitchFamily="49" charset="-128"/>
              </a:rPr>
              <a:t>void echo()</a:t>
            </a:r>
            <a:br>
              <a:rPr lang="en-US" sz="1600">
                <a:latin typeface="Courier New" pitchFamily="49" charset="0"/>
                <a:ea typeface="MS Mincho" pitchFamily="49" charset="-128"/>
              </a:rPr>
            </a:br>
            <a:r>
              <a:rPr lang="en-US" sz="1600">
                <a:latin typeface="Courier New" pitchFamily="49" charset="0"/>
                <a:ea typeface="MS Mincho" pitchFamily="49" charset="-128"/>
              </a:rPr>
              <a:t>{</a:t>
            </a:r>
            <a:br>
              <a:rPr lang="en-US" sz="1600">
                <a:latin typeface="Courier New" pitchFamily="49" charset="0"/>
                <a:ea typeface="MS Mincho" pitchFamily="49" charset="-128"/>
              </a:rPr>
            </a:br>
            <a:r>
              <a:rPr lang="en-US" sz="1600">
                <a:latin typeface="Courier New" pitchFamily="49" charset="0"/>
                <a:ea typeface="MS Mincho" pitchFamily="49" charset="-128"/>
              </a:rPr>
              <a:t>    char buf[4];  /* Way too small! */</a:t>
            </a:r>
            <a:br>
              <a:rPr lang="en-US" sz="1600">
                <a:latin typeface="Courier New" pitchFamily="49" charset="0"/>
                <a:ea typeface="MS Mincho" pitchFamily="49" charset="-128"/>
              </a:rPr>
            </a:br>
            <a:r>
              <a:rPr lang="en-US" sz="1600">
                <a:latin typeface="Courier New" pitchFamily="49" charset="0"/>
                <a:ea typeface="MS Mincho" pitchFamily="49" charset="-128"/>
              </a:rPr>
              <a:t>    gets(buf);</a:t>
            </a:r>
            <a:br>
              <a:rPr lang="en-US" sz="1600">
                <a:latin typeface="Courier New" pitchFamily="49" charset="0"/>
                <a:ea typeface="MS Mincho" pitchFamily="49" charset="-128"/>
              </a:rPr>
            </a:br>
            <a:r>
              <a:rPr lang="en-US" sz="1600">
                <a:latin typeface="Courier New" pitchFamily="49" charset="0"/>
                <a:ea typeface="MS Mincho" pitchFamily="49" charset="-128"/>
              </a:rPr>
              <a:t>    puts(buf);</a:t>
            </a:r>
            <a:br>
              <a:rPr lang="en-US" sz="1600">
                <a:latin typeface="Courier New" pitchFamily="49" charset="0"/>
                <a:ea typeface="MS Mincho" pitchFamily="49" charset="-128"/>
              </a:rPr>
            </a:br>
            <a:r>
              <a:rPr lang="en-US" sz="1600">
                <a:latin typeface="Courier New" pitchFamily="49" charset="0"/>
                <a:ea typeface="MS Mincho" pitchFamily="49" charset="-128"/>
              </a:rPr>
              <a:t>}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457200" y="990600"/>
            <a:ext cx="3022600" cy="4408487"/>
            <a:chOff x="457200" y="1230313"/>
            <a:chExt cx="3022600" cy="4408487"/>
          </a:xfrm>
        </p:grpSpPr>
        <p:sp>
          <p:nvSpPr>
            <p:cNvPr id="360470" name="Rectangle 22"/>
            <p:cNvSpPr>
              <a:spLocks noChangeArrowheads="1"/>
            </p:cNvSpPr>
            <p:nvPr/>
          </p:nvSpPr>
          <p:spPr bwMode="auto">
            <a:xfrm>
              <a:off x="533400" y="2743200"/>
              <a:ext cx="1797050" cy="3048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b="0" dirty="0">
                  <a:latin typeface="Calibri" pitchFamily="34" charset="0"/>
                  <a:cs typeface="+mn-cs"/>
                </a:rPr>
                <a:t>Return Address</a:t>
              </a:r>
            </a:p>
          </p:txBody>
        </p:sp>
        <p:sp>
          <p:nvSpPr>
            <p:cNvPr id="360471" name="Rectangle 23"/>
            <p:cNvSpPr>
              <a:spLocks noChangeArrowheads="1"/>
            </p:cNvSpPr>
            <p:nvPr/>
          </p:nvSpPr>
          <p:spPr bwMode="auto">
            <a:xfrm>
              <a:off x="533400" y="3048000"/>
              <a:ext cx="179705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b="0" dirty="0">
                  <a:latin typeface="Calibri" pitchFamily="34" charset="0"/>
                  <a:cs typeface="+mn-cs"/>
                </a:rPr>
                <a:t>Saved </a:t>
              </a:r>
              <a:r>
                <a:rPr lang="en-US" sz="1800" dirty="0">
                  <a:latin typeface="Courier New" pitchFamily="49" charset="0"/>
                  <a:cs typeface="+mn-cs"/>
                </a:rPr>
                <a:t>%</a:t>
              </a:r>
              <a:r>
                <a:rPr lang="en-US" sz="1800" dirty="0" err="1">
                  <a:latin typeface="Courier New" pitchFamily="49" charset="0"/>
                  <a:cs typeface="+mn-cs"/>
                </a:rPr>
                <a:t>ebp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360477" name="Line 29"/>
            <p:cNvSpPr>
              <a:spLocks noChangeShapeType="1"/>
            </p:cNvSpPr>
            <p:nvPr/>
          </p:nvSpPr>
          <p:spPr bwMode="auto">
            <a:xfrm flipH="1">
              <a:off x="2330450" y="3221038"/>
              <a:ext cx="45085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0478" name="Rectangle 30"/>
            <p:cNvSpPr>
              <a:spLocks noChangeArrowheads="1"/>
            </p:cNvSpPr>
            <p:nvPr/>
          </p:nvSpPr>
          <p:spPr bwMode="auto">
            <a:xfrm>
              <a:off x="2743200" y="3048000"/>
              <a:ext cx="736600" cy="369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800">
                  <a:latin typeface="Courier New" pitchFamily="49" charset="0"/>
                </a:rPr>
                <a:t>%ebp</a:t>
              </a:r>
            </a:p>
          </p:txBody>
        </p:sp>
        <p:sp>
          <p:nvSpPr>
            <p:cNvPr id="360479" name="Rectangle 31"/>
            <p:cNvSpPr>
              <a:spLocks noChangeArrowheads="1"/>
            </p:cNvSpPr>
            <p:nvPr/>
          </p:nvSpPr>
          <p:spPr bwMode="auto">
            <a:xfrm>
              <a:off x="533400" y="1600200"/>
              <a:ext cx="1797050" cy="1143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/>
            <a:lstStyle/>
            <a:p>
              <a:pPr algn="ctr">
                <a:defRPr/>
              </a:pPr>
              <a:r>
                <a:rPr lang="en-US" sz="1800" b="0" dirty="0">
                  <a:latin typeface="Calibri" pitchFamily="34" charset="0"/>
                  <a:cs typeface="+mn-cs"/>
                </a:rPr>
                <a:t>Stack Frame</a:t>
              </a:r>
            </a:p>
            <a:p>
              <a:pPr algn="ctr">
                <a:defRPr/>
              </a:pPr>
              <a:r>
                <a:rPr lang="en-US" sz="1800" b="0" dirty="0">
                  <a:latin typeface="Calibri" pitchFamily="34" charset="0"/>
                  <a:cs typeface="+mn-cs"/>
                </a:rPr>
                <a:t>for </a:t>
              </a:r>
              <a:r>
                <a:rPr lang="en-US" sz="1800" dirty="0">
                  <a:latin typeface="Courier New" pitchFamily="49" charset="0"/>
                  <a:cs typeface="+mn-cs"/>
                </a:rPr>
                <a:t>main</a:t>
              </a:r>
            </a:p>
          </p:txBody>
        </p:sp>
        <p:sp>
          <p:nvSpPr>
            <p:cNvPr id="360480" name="Rectangle 32"/>
            <p:cNvSpPr>
              <a:spLocks noChangeArrowheads="1"/>
            </p:cNvSpPr>
            <p:nvPr/>
          </p:nvSpPr>
          <p:spPr bwMode="auto">
            <a:xfrm>
              <a:off x="533400" y="4267200"/>
              <a:ext cx="1797050" cy="13716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b"/>
            <a:lstStyle/>
            <a:p>
              <a:pPr algn="ctr">
                <a:defRPr/>
              </a:pPr>
              <a:r>
                <a:rPr lang="en-US" sz="1800" b="0" dirty="0">
                  <a:latin typeface="Calibri" pitchFamily="34" charset="0"/>
                  <a:cs typeface="+mn-cs"/>
                </a:rPr>
                <a:t>Stack Frame</a:t>
              </a:r>
            </a:p>
            <a:p>
              <a:pPr algn="ctr">
                <a:defRPr/>
              </a:pPr>
              <a:r>
                <a:rPr lang="en-US" sz="1800" b="0" dirty="0">
                  <a:latin typeface="Calibri" pitchFamily="34" charset="0"/>
                  <a:cs typeface="+mn-cs"/>
                </a:rPr>
                <a:t>for </a:t>
              </a:r>
              <a:r>
                <a:rPr lang="en-US" sz="1800" dirty="0">
                  <a:latin typeface="Courier New" pitchFamily="49" charset="0"/>
                  <a:cs typeface="+mn-cs"/>
                </a:rPr>
                <a:t>echo</a:t>
              </a:r>
            </a:p>
          </p:txBody>
        </p:sp>
        <p:sp>
          <p:nvSpPr>
            <p:cNvPr id="360472" name="Rectangle 24"/>
            <p:cNvSpPr>
              <a:spLocks noChangeArrowheads="1"/>
            </p:cNvSpPr>
            <p:nvPr/>
          </p:nvSpPr>
          <p:spPr bwMode="auto">
            <a:xfrm>
              <a:off x="533400" y="39624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[3]</a:t>
              </a:r>
            </a:p>
          </p:txBody>
        </p:sp>
        <p:sp>
          <p:nvSpPr>
            <p:cNvPr id="360473" name="Rectangle 25"/>
            <p:cNvSpPr>
              <a:spLocks noChangeArrowheads="1"/>
            </p:cNvSpPr>
            <p:nvPr/>
          </p:nvSpPr>
          <p:spPr bwMode="auto">
            <a:xfrm>
              <a:off x="982663" y="39624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>
                  <a:latin typeface="Courier New" pitchFamily="49" charset="0"/>
                  <a:cs typeface="+mn-cs"/>
                </a:rPr>
                <a:t>[2]</a:t>
              </a:r>
            </a:p>
          </p:txBody>
        </p:sp>
        <p:sp>
          <p:nvSpPr>
            <p:cNvPr id="360474" name="Rectangle 26"/>
            <p:cNvSpPr>
              <a:spLocks noChangeArrowheads="1"/>
            </p:cNvSpPr>
            <p:nvPr/>
          </p:nvSpPr>
          <p:spPr bwMode="auto">
            <a:xfrm>
              <a:off x="1431925" y="39624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>
                  <a:latin typeface="Courier New" pitchFamily="49" charset="0"/>
                  <a:cs typeface="+mn-cs"/>
                </a:rPr>
                <a:t>[1]</a:t>
              </a:r>
            </a:p>
          </p:txBody>
        </p:sp>
        <p:sp>
          <p:nvSpPr>
            <p:cNvPr id="360475" name="Rectangle 27"/>
            <p:cNvSpPr>
              <a:spLocks noChangeArrowheads="1"/>
            </p:cNvSpPr>
            <p:nvPr/>
          </p:nvSpPr>
          <p:spPr bwMode="auto">
            <a:xfrm>
              <a:off x="1881188" y="39624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>
                  <a:latin typeface="Courier New" pitchFamily="49" charset="0"/>
                  <a:cs typeface="+mn-cs"/>
                </a:rPr>
                <a:t>[0]</a:t>
              </a:r>
            </a:p>
          </p:txBody>
        </p:sp>
        <p:sp>
          <p:nvSpPr>
            <p:cNvPr id="360476" name="Rectangle 28"/>
            <p:cNvSpPr>
              <a:spLocks noChangeArrowheads="1"/>
            </p:cNvSpPr>
            <p:nvPr/>
          </p:nvSpPr>
          <p:spPr bwMode="auto">
            <a:xfrm>
              <a:off x="2330450" y="3976688"/>
              <a:ext cx="593725" cy="36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800">
                  <a:latin typeface="Courier New" pitchFamily="49" charset="0"/>
                </a:rPr>
                <a:t>buf</a:t>
              </a:r>
            </a:p>
          </p:txBody>
        </p:sp>
        <p:sp>
          <p:nvSpPr>
            <p:cNvPr id="16" name="TextBox 15"/>
            <p:cNvSpPr txBox="1">
              <a:spLocks noChangeArrowheads="1"/>
            </p:cNvSpPr>
            <p:nvPr/>
          </p:nvSpPr>
          <p:spPr bwMode="auto">
            <a:xfrm>
              <a:off x="457200" y="1230313"/>
              <a:ext cx="1908175" cy="369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1800" i="1">
                  <a:solidFill>
                    <a:srgbClr val="C00000"/>
                  </a:solidFill>
                  <a:latin typeface="Calibri" pitchFamily="34" charset="0"/>
                </a:rPr>
                <a:t>Before call to gets</a:t>
              </a:r>
            </a:p>
          </p:txBody>
        </p:sp>
        <p:sp>
          <p:nvSpPr>
            <p:cNvPr id="17" name="Rectangle 23"/>
            <p:cNvSpPr>
              <a:spLocks noChangeArrowheads="1"/>
            </p:cNvSpPr>
            <p:nvPr/>
          </p:nvSpPr>
          <p:spPr bwMode="auto">
            <a:xfrm>
              <a:off x="533400" y="3352800"/>
              <a:ext cx="179705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b="0" dirty="0" smtClean="0">
                  <a:latin typeface="Calibri" pitchFamily="34" charset="0"/>
                </a:rPr>
                <a:t>Saved </a:t>
              </a:r>
              <a:r>
                <a:rPr lang="en-US" sz="1800" dirty="0" smtClean="0">
                  <a:latin typeface="Courier New" pitchFamily="49" charset="0"/>
                </a:rPr>
                <a:t>%</a:t>
              </a:r>
              <a:r>
                <a:rPr lang="en-US" sz="1800" dirty="0" err="1" smtClean="0">
                  <a:latin typeface="Courier New" pitchFamily="49" charset="0"/>
                </a:rPr>
                <a:t>ebx</a:t>
              </a:r>
              <a:endParaRPr lang="en-US" sz="1800" dirty="0">
                <a:latin typeface="Courier New" pitchFamily="49" charset="0"/>
              </a:endParaRPr>
            </a:p>
          </p:txBody>
        </p:sp>
        <p:sp>
          <p:nvSpPr>
            <p:cNvPr id="18" name="Rectangle 23"/>
            <p:cNvSpPr>
              <a:spLocks noChangeArrowheads="1"/>
            </p:cNvSpPr>
            <p:nvPr/>
          </p:nvSpPr>
          <p:spPr bwMode="auto">
            <a:xfrm>
              <a:off x="533400" y="3653694"/>
              <a:ext cx="179705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b="0" dirty="0" smtClean="0">
                  <a:latin typeface="Calibri" pitchFamily="34" charset="0"/>
                </a:rPr>
                <a:t>4 bytes unused</a:t>
              </a:r>
              <a:endParaRPr lang="en-US" sz="1800" dirty="0">
                <a:latin typeface="Courier New" pitchFamily="49" charset="0"/>
              </a:endParaRPr>
            </a:p>
          </p:txBody>
        </p:sp>
      </p:grp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Freeform 107"/>
          <p:cNvSpPr/>
          <p:nvPr/>
        </p:nvSpPr>
        <p:spPr bwMode="auto">
          <a:xfrm>
            <a:off x="6934200" y="2667000"/>
            <a:ext cx="311944" cy="935038"/>
          </a:xfrm>
          <a:custGeom>
            <a:avLst/>
            <a:gdLst>
              <a:gd name="connsiteX0" fmla="*/ 770519 w 770519"/>
              <a:gd name="connsiteY0" fmla="*/ 1505068 h 1505068"/>
              <a:gd name="connsiteX1" fmla="*/ 3786 w 770519"/>
              <a:gd name="connsiteY1" fmla="*/ 726976 h 1505068"/>
              <a:gd name="connsiteX2" fmla="*/ 747801 w 770519"/>
              <a:gd name="connsiteY2" fmla="*/ 0 h 15050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70519" h="1505068">
                <a:moveTo>
                  <a:pt x="770519" y="1505068"/>
                </a:moveTo>
                <a:cubicBezTo>
                  <a:pt x="389045" y="1241444"/>
                  <a:pt x="7572" y="977821"/>
                  <a:pt x="3786" y="726976"/>
                </a:cubicBezTo>
                <a:cubicBezTo>
                  <a:pt x="0" y="476131"/>
                  <a:pt x="373900" y="238065"/>
                  <a:pt x="747801" y="0"/>
                </a:cubicBezTo>
              </a:path>
            </a:pathLst>
          </a:custGeom>
          <a:noFill/>
          <a:ln w="3810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anchor="ctr"/>
          <a:lstStyle/>
          <a:p>
            <a:pPr algn="ctr" eaLnBrk="0" hangingPunct="0">
              <a:defRPr/>
            </a:pPr>
            <a:endParaRPr lang="en-US" dirty="0">
              <a:latin typeface="Calibri" pitchFamily="34" charset="0"/>
              <a:cs typeface="+mn-cs"/>
            </a:endParaRPr>
          </a:p>
        </p:txBody>
      </p:sp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6181725" y="304800"/>
            <a:ext cx="2962275" cy="1254708"/>
          </a:xfrm>
        </p:spPr>
        <p:txBody>
          <a:bodyPr/>
          <a:lstStyle/>
          <a:p>
            <a:pPr marL="0" indent="0" eaLnBrk="1" hangingPunct="1"/>
            <a:r>
              <a:rPr lang="en-US" sz="3200" dirty="0" smtClean="0"/>
              <a:t>Buffer Overflow Stack Example</a:t>
            </a:r>
          </a:p>
        </p:txBody>
      </p:sp>
      <p:sp>
        <p:nvSpPr>
          <p:cNvPr id="26627" name="Text Box 33"/>
          <p:cNvSpPr txBox="1">
            <a:spLocks noChangeArrowheads="1"/>
          </p:cNvSpPr>
          <p:nvPr/>
        </p:nvSpPr>
        <p:spPr bwMode="auto">
          <a:xfrm>
            <a:off x="2133600" y="275505"/>
            <a:ext cx="3733916" cy="249299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200" dirty="0" err="1">
                <a:latin typeface="Courier New" pitchFamily="49" charset="0"/>
              </a:rPr>
              <a:t>unix</a:t>
            </a:r>
            <a:r>
              <a:rPr lang="en-US" sz="1200" dirty="0">
                <a:latin typeface="Courier New" pitchFamily="49" charset="0"/>
              </a:rPr>
              <a:t>&gt; </a:t>
            </a:r>
            <a:r>
              <a:rPr lang="en-US" sz="1200" i="1" dirty="0" err="1">
                <a:latin typeface="Courier New" pitchFamily="49" charset="0"/>
              </a:rPr>
              <a:t>gdb</a:t>
            </a:r>
            <a:r>
              <a:rPr lang="en-US" sz="1200" i="1" dirty="0">
                <a:latin typeface="Courier New" pitchFamily="49" charset="0"/>
              </a:rPr>
              <a:t> </a:t>
            </a:r>
            <a:r>
              <a:rPr lang="en-US" sz="1200" i="1" dirty="0" err="1">
                <a:latin typeface="Courier New" pitchFamily="49" charset="0"/>
              </a:rPr>
              <a:t>bufdemo</a:t>
            </a:r>
            <a:endParaRPr lang="en-US" sz="1200" i="1" dirty="0">
              <a:latin typeface="Courier New" pitchFamily="49" charset="0"/>
            </a:endParaRPr>
          </a:p>
          <a:p>
            <a:pPr eaLnBrk="0" hangingPunct="0"/>
            <a:r>
              <a:rPr lang="en-US" sz="1200" dirty="0">
                <a:latin typeface="Courier New" pitchFamily="49" charset="0"/>
              </a:rPr>
              <a:t>(</a:t>
            </a:r>
            <a:r>
              <a:rPr lang="en-US" sz="1200" dirty="0" err="1">
                <a:latin typeface="Courier New" pitchFamily="49" charset="0"/>
              </a:rPr>
              <a:t>gdb</a:t>
            </a:r>
            <a:r>
              <a:rPr lang="en-US" sz="1200" dirty="0">
                <a:latin typeface="Courier New" pitchFamily="49" charset="0"/>
              </a:rPr>
              <a:t>) </a:t>
            </a:r>
            <a:r>
              <a:rPr lang="en-US" sz="1200" i="1" dirty="0">
                <a:latin typeface="Courier New" pitchFamily="49" charset="0"/>
              </a:rPr>
              <a:t>break echo</a:t>
            </a:r>
          </a:p>
          <a:p>
            <a:pPr eaLnBrk="0" hangingPunct="0"/>
            <a:r>
              <a:rPr lang="en-US" sz="1200" dirty="0">
                <a:latin typeface="Courier New" pitchFamily="49" charset="0"/>
              </a:rPr>
              <a:t>Breakpoint 1 at </a:t>
            </a:r>
            <a:r>
              <a:rPr lang="en-US" sz="1200" dirty="0" smtClean="0">
                <a:latin typeface="Courier New" pitchFamily="49" charset="0"/>
              </a:rPr>
              <a:t>0x80485c9</a:t>
            </a:r>
            <a:endParaRPr lang="en-US" sz="1200" dirty="0">
              <a:latin typeface="Courier New" pitchFamily="49" charset="0"/>
            </a:endParaRPr>
          </a:p>
          <a:p>
            <a:pPr eaLnBrk="0" hangingPunct="0"/>
            <a:r>
              <a:rPr lang="en-US" sz="1200" dirty="0">
                <a:latin typeface="Courier New" pitchFamily="49" charset="0"/>
              </a:rPr>
              <a:t>(</a:t>
            </a:r>
            <a:r>
              <a:rPr lang="en-US" sz="1200" dirty="0" err="1">
                <a:latin typeface="Courier New" pitchFamily="49" charset="0"/>
              </a:rPr>
              <a:t>gdb</a:t>
            </a:r>
            <a:r>
              <a:rPr lang="en-US" sz="1200" dirty="0">
                <a:latin typeface="Courier New" pitchFamily="49" charset="0"/>
              </a:rPr>
              <a:t>) </a:t>
            </a:r>
            <a:r>
              <a:rPr lang="en-US" sz="1200" i="1" dirty="0">
                <a:latin typeface="Courier New" pitchFamily="49" charset="0"/>
              </a:rPr>
              <a:t>run</a:t>
            </a:r>
          </a:p>
          <a:p>
            <a:pPr eaLnBrk="0" hangingPunct="0"/>
            <a:r>
              <a:rPr lang="en-US" sz="1200" dirty="0">
                <a:latin typeface="Courier New" pitchFamily="49" charset="0"/>
              </a:rPr>
              <a:t>Breakpoint 1, </a:t>
            </a:r>
            <a:r>
              <a:rPr lang="en-US" sz="1200" dirty="0" smtClean="0">
                <a:latin typeface="Courier New" pitchFamily="49" charset="0"/>
              </a:rPr>
              <a:t>0x80485c9 </a:t>
            </a:r>
            <a:r>
              <a:rPr lang="en-US" sz="1200" dirty="0">
                <a:latin typeface="Courier New" pitchFamily="49" charset="0"/>
              </a:rPr>
              <a:t>in echo ()</a:t>
            </a:r>
          </a:p>
          <a:p>
            <a:pPr eaLnBrk="0" hangingPunct="0"/>
            <a:r>
              <a:rPr lang="en-US" sz="1200" dirty="0">
                <a:latin typeface="Courier New" pitchFamily="49" charset="0"/>
              </a:rPr>
              <a:t>(</a:t>
            </a:r>
            <a:r>
              <a:rPr lang="en-US" sz="1200" dirty="0" err="1">
                <a:latin typeface="Courier New" pitchFamily="49" charset="0"/>
              </a:rPr>
              <a:t>gdb</a:t>
            </a:r>
            <a:r>
              <a:rPr lang="en-US" sz="1200" dirty="0">
                <a:latin typeface="Courier New" pitchFamily="49" charset="0"/>
              </a:rPr>
              <a:t>) print /x $</a:t>
            </a:r>
            <a:r>
              <a:rPr lang="en-US" sz="1200" dirty="0" err="1">
                <a:latin typeface="Courier New" pitchFamily="49" charset="0"/>
              </a:rPr>
              <a:t>ebp</a:t>
            </a:r>
            <a:endParaRPr lang="en-US" sz="1200" dirty="0">
              <a:latin typeface="Courier New" pitchFamily="49" charset="0"/>
            </a:endParaRPr>
          </a:p>
          <a:p>
            <a:pPr eaLnBrk="0" hangingPunct="0"/>
            <a:r>
              <a:rPr lang="en-US" sz="1200" dirty="0">
                <a:latin typeface="Courier New" pitchFamily="49" charset="0"/>
              </a:rPr>
              <a:t>$1 = </a:t>
            </a:r>
            <a:r>
              <a:rPr lang="en-US" sz="1200" dirty="0" smtClean="0">
                <a:latin typeface="Courier New" pitchFamily="49" charset="0"/>
              </a:rPr>
              <a:t>0xffffd248</a:t>
            </a:r>
            <a:endParaRPr lang="en-US" sz="1200" dirty="0">
              <a:latin typeface="Courier New" pitchFamily="49" charset="0"/>
            </a:endParaRPr>
          </a:p>
          <a:p>
            <a:pPr eaLnBrk="0" hangingPunct="0"/>
            <a:r>
              <a:rPr lang="en-US" sz="1200" dirty="0">
                <a:latin typeface="Courier New" pitchFamily="49" charset="0"/>
              </a:rPr>
              <a:t>(</a:t>
            </a:r>
            <a:r>
              <a:rPr lang="en-US" sz="1200" dirty="0" err="1">
                <a:latin typeface="Courier New" pitchFamily="49" charset="0"/>
              </a:rPr>
              <a:t>gdb</a:t>
            </a:r>
            <a:r>
              <a:rPr lang="en-US" sz="1200" dirty="0">
                <a:latin typeface="Courier New" pitchFamily="49" charset="0"/>
              </a:rPr>
              <a:t>) </a:t>
            </a:r>
            <a:r>
              <a:rPr lang="en-US" sz="1200" i="1" dirty="0">
                <a:latin typeface="Courier New" pitchFamily="49" charset="0"/>
              </a:rPr>
              <a:t>print /x *(unsigned *)$</a:t>
            </a:r>
            <a:r>
              <a:rPr lang="en-US" sz="1200" i="1" dirty="0" err="1">
                <a:latin typeface="Courier New" pitchFamily="49" charset="0"/>
              </a:rPr>
              <a:t>ebp</a:t>
            </a:r>
            <a:endParaRPr lang="en-US" sz="1200" i="1" dirty="0">
              <a:latin typeface="Courier New" pitchFamily="49" charset="0"/>
            </a:endParaRPr>
          </a:p>
          <a:p>
            <a:pPr eaLnBrk="0" hangingPunct="0"/>
            <a:r>
              <a:rPr lang="en-US" sz="1200" dirty="0">
                <a:latin typeface="Courier New" pitchFamily="49" charset="0"/>
              </a:rPr>
              <a:t>$2 = </a:t>
            </a:r>
            <a:r>
              <a:rPr lang="en-US" sz="1200" dirty="0" smtClean="0">
                <a:latin typeface="Courier New" pitchFamily="49" charset="0"/>
              </a:rPr>
              <a:t>0xffffd258</a:t>
            </a:r>
            <a:endParaRPr lang="en-US" sz="1200" dirty="0">
              <a:latin typeface="Courier New" pitchFamily="49" charset="0"/>
            </a:endParaRPr>
          </a:p>
          <a:p>
            <a:pPr eaLnBrk="0" hangingPunct="0"/>
            <a:r>
              <a:rPr lang="en-US" sz="1200" dirty="0">
                <a:latin typeface="Courier New" pitchFamily="49" charset="0"/>
              </a:rPr>
              <a:t>(</a:t>
            </a:r>
            <a:r>
              <a:rPr lang="en-US" sz="1200" dirty="0" err="1">
                <a:latin typeface="Courier New" pitchFamily="49" charset="0"/>
              </a:rPr>
              <a:t>gdb</a:t>
            </a:r>
            <a:r>
              <a:rPr lang="en-US" sz="1200" dirty="0">
                <a:latin typeface="Courier New" pitchFamily="49" charset="0"/>
              </a:rPr>
              <a:t>) </a:t>
            </a:r>
            <a:r>
              <a:rPr lang="en-US" sz="1200" i="1" dirty="0">
                <a:latin typeface="Courier New" pitchFamily="49" charset="0"/>
              </a:rPr>
              <a:t>print /x *((unsigned *)$</a:t>
            </a:r>
            <a:r>
              <a:rPr lang="en-US" sz="1200" i="1" dirty="0" err="1">
                <a:latin typeface="Courier New" pitchFamily="49" charset="0"/>
              </a:rPr>
              <a:t>ebp</a:t>
            </a:r>
            <a:r>
              <a:rPr lang="en-US" sz="1200" i="1" dirty="0">
                <a:latin typeface="Courier New" pitchFamily="49" charset="0"/>
              </a:rPr>
              <a:t> + 1)</a:t>
            </a:r>
          </a:p>
          <a:p>
            <a:pPr eaLnBrk="0" hangingPunct="0"/>
            <a:r>
              <a:rPr lang="en-US" sz="1200" dirty="0">
                <a:latin typeface="Courier New" pitchFamily="49" charset="0"/>
              </a:rPr>
              <a:t>$3 = </a:t>
            </a:r>
            <a:r>
              <a:rPr lang="en-US" sz="1200" dirty="0" smtClean="0">
                <a:latin typeface="Courier New" pitchFamily="49" charset="0"/>
              </a:rPr>
              <a:t>0x80485ee</a:t>
            </a:r>
          </a:p>
          <a:p>
            <a:pPr eaLnBrk="0" hangingPunct="0"/>
            <a:r>
              <a:rPr lang="en-US" sz="1200" dirty="0">
                <a:latin typeface="Courier New" pitchFamily="49" charset="0"/>
              </a:rPr>
              <a:t>(</a:t>
            </a:r>
            <a:r>
              <a:rPr lang="en-US" sz="1200" dirty="0" err="1">
                <a:latin typeface="Courier New" pitchFamily="49" charset="0"/>
              </a:rPr>
              <a:t>gdb</a:t>
            </a:r>
            <a:r>
              <a:rPr lang="en-US" sz="1200" dirty="0">
                <a:latin typeface="Courier New" pitchFamily="49" charset="0"/>
              </a:rPr>
              <a:t>) </a:t>
            </a:r>
            <a:r>
              <a:rPr lang="en-US" sz="1200" i="1" dirty="0">
                <a:latin typeface="Courier New" pitchFamily="49" charset="0"/>
              </a:rPr>
              <a:t>print /x *((unsigned *)$</a:t>
            </a:r>
            <a:r>
              <a:rPr lang="en-US" sz="1200" i="1" dirty="0" err="1">
                <a:latin typeface="Courier New" pitchFamily="49" charset="0"/>
              </a:rPr>
              <a:t>ebp</a:t>
            </a:r>
            <a:r>
              <a:rPr lang="en-US" sz="1200" i="1" dirty="0">
                <a:latin typeface="Courier New" pitchFamily="49" charset="0"/>
              </a:rPr>
              <a:t> </a:t>
            </a:r>
            <a:r>
              <a:rPr lang="en-US" sz="1200" i="1" dirty="0" smtClean="0">
                <a:latin typeface="Courier New" pitchFamily="49" charset="0"/>
              </a:rPr>
              <a:t>- </a:t>
            </a:r>
            <a:r>
              <a:rPr lang="en-US" sz="1200" i="1" dirty="0">
                <a:latin typeface="Courier New" pitchFamily="49" charset="0"/>
              </a:rPr>
              <a:t>1)</a:t>
            </a:r>
          </a:p>
          <a:p>
            <a:pPr eaLnBrk="0" hangingPunct="0"/>
            <a:r>
              <a:rPr lang="en-US" sz="1200" dirty="0" smtClean="0">
                <a:latin typeface="Courier New" pitchFamily="49" charset="0"/>
              </a:rPr>
              <a:t>$4 = 0x2c3ff4</a:t>
            </a:r>
            <a:endParaRPr lang="en-US" sz="1200" dirty="0">
              <a:latin typeface="Courier New" pitchFamily="49" charset="0"/>
            </a:endParaRPr>
          </a:p>
        </p:txBody>
      </p:sp>
      <p:sp>
        <p:nvSpPr>
          <p:cNvPr id="26628" name="Text Box 34"/>
          <p:cNvSpPr txBox="1">
            <a:spLocks noChangeArrowheads="1"/>
          </p:cNvSpPr>
          <p:nvPr/>
        </p:nvSpPr>
        <p:spPr bwMode="auto">
          <a:xfrm>
            <a:off x="449263" y="6099175"/>
            <a:ext cx="8161337" cy="646331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80485e9:  e8 d5 </a:t>
            </a:r>
            <a:r>
              <a:rPr lang="en-US" sz="1800" dirty="0" err="1">
                <a:latin typeface="Courier New" pitchFamily="49" charset="0"/>
                <a:ea typeface="MS Mincho" pitchFamily="49" charset="-128"/>
              </a:rPr>
              <a:t>ff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 </a:t>
            </a:r>
            <a:r>
              <a:rPr lang="en-US" sz="1800" dirty="0" err="1">
                <a:latin typeface="Courier New" pitchFamily="49" charset="0"/>
                <a:ea typeface="MS Mincho" pitchFamily="49" charset="-128"/>
              </a:rPr>
              <a:t>ff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 </a:t>
            </a:r>
            <a:r>
              <a:rPr lang="en-US" sz="1800" dirty="0" err="1">
                <a:latin typeface="Courier New" pitchFamily="49" charset="0"/>
                <a:ea typeface="MS Mincho" pitchFamily="49" charset="-128"/>
              </a:rPr>
              <a:t>ff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          call   80485c3 &lt;echo&gt;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 80485ee:  c9                      leave</a:t>
            </a:r>
          </a:p>
        </p:txBody>
      </p:sp>
      <p:sp>
        <p:nvSpPr>
          <p:cNvPr id="26629" name="Rectangle 35"/>
          <p:cNvSpPr>
            <a:spLocks noChangeArrowheads="1"/>
          </p:cNvSpPr>
          <p:nvPr/>
        </p:nvSpPr>
        <p:spPr bwMode="auto">
          <a:xfrm>
            <a:off x="4532589" y="3424251"/>
            <a:ext cx="156988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 dirty="0" smtClean="0">
                <a:latin typeface="Courier New" pitchFamily="49" charset="0"/>
              </a:rPr>
              <a:t>0xffffd248</a:t>
            </a:r>
            <a:endParaRPr lang="en-US" sz="1800" dirty="0">
              <a:latin typeface="Courier New" pitchFamily="49" charset="0"/>
            </a:endParaRPr>
          </a:p>
        </p:txBody>
      </p:sp>
      <p:grpSp>
        <p:nvGrpSpPr>
          <p:cNvPr id="36" name="Group 35"/>
          <p:cNvGrpSpPr/>
          <p:nvPr/>
        </p:nvGrpSpPr>
        <p:grpSpPr>
          <a:xfrm>
            <a:off x="152400" y="1611313"/>
            <a:ext cx="3022600" cy="4408487"/>
            <a:chOff x="457200" y="1230313"/>
            <a:chExt cx="3022600" cy="4408487"/>
          </a:xfrm>
        </p:grpSpPr>
        <p:sp>
          <p:nvSpPr>
            <p:cNvPr id="37" name="Rectangle 22"/>
            <p:cNvSpPr>
              <a:spLocks noChangeArrowheads="1"/>
            </p:cNvSpPr>
            <p:nvPr/>
          </p:nvSpPr>
          <p:spPr bwMode="auto">
            <a:xfrm>
              <a:off x="533400" y="2743200"/>
              <a:ext cx="1797050" cy="3048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b="0" dirty="0">
                  <a:latin typeface="Calibri" pitchFamily="34" charset="0"/>
                  <a:cs typeface="+mn-cs"/>
                </a:rPr>
                <a:t>Return Address</a:t>
              </a:r>
            </a:p>
          </p:txBody>
        </p:sp>
        <p:sp>
          <p:nvSpPr>
            <p:cNvPr id="38" name="Rectangle 23"/>
            <p:cNvSpPr>
              <a:spLocks noChangeArrowheads="1"/>
            </p:cNvSpPr>
            <p:nvPr/>
          </p:nvSpPr>
          <p:spPr bwMode="auto">
            <a:xfrm>
              <a:off x="533400" y="3048000"/>
              <a:ext cx="179705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b="0" dirty="0">
                  <a:latin typeface="Calibri" pitchFamily="34" charset="0"/>
                  <a:cs typeface="+mn-cs"/>
                </a:rPr>
                <a:t>Saved </a:t>
              </a:r>
              <a:r>
                <a:rPr lang="en-US" sz="1800" dirty="0">
                  <a:latin typeface="Courier New" pitchFamily="49" charset="0"/>
                  <a:cs typeface="+mn-cs"/>
                </a:rPr>
                <a:t>%</a:t>
              </a:r>
              <a:r>
                <a:rPr lang="en-US" sz="1800" dirty="0" err="1">
                  <a:latin typeface="Courier New" pitchFamily="49" charset="0"/>
                  <a:cs typeface="+mn-cs"/>
                </a:rPr>
                <a:t>ebp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39" name="Line 29"/>
            <p:cNvSpPr>
              <a:spLocks noChangeShapeType="1"/>
            </p:cNvSpPr>
            <p:nvPr/>
          </p:nvSpPr>
          <p:spPr bwMode="auto">
            <a:xfrm flipH="1">
              <a:off x="2330450" y="3221038"/>
              <a:ext cx="45085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" name="Rectangle 30"/>
            <p:cNvSpPr>
              <a:spLocks noChangeArrowheads="1"/>
            </p:cNvSpPr>
            <p:nvPr/>
          </p:nvSpPr>
          <p:spPr bwMode="auto">
            <a:xfrm>
              <a:off x="2743200" y="3048000"/>
              <a:ext cx="736600" cy="369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800">
                  <a:latin typeface="Courier New" pitchFamily="49" charset="0"/>
                </a:rPr>
                <a:t>%ebp</a:t>
              </a:r>
            </a:p>
          </p:txBody>
        </p:sp>
        <p:sp>
          <p:nvSpPr>
            <p:cNvPr id="41" name="Rectangle 31"/>
            <p:cNvSpPr>
              <a:spLocks noChangeArrowheads="1"/>
            </p:cNvSpPr>
            <p:nvPr/>
          </p:nvSpPr>
          <p:spPr bwMode="auto">
            <a:xfrm>
              <a:off x="533400" y="1600200"/>
              <a:ext cx="1797050" cy="1143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/>
            <a:lstStyle/>
            <a:p>
              <a:pPr algn="ctr">
                <a:defRPr/>
              </a:pPr>
              <a:r>
                <a:rPr lang="en-US" sz="1800" b="0" dirty="0">
                  <a:latin typeface="Calibri" pitchFamily="34" charset="0"/>
                  <a:cs typeface="+mn-cs"/>
                </a:rPr>
                <a:t>Stack Frame</a:t>
              </a:r>
            </a:p>
            <a:p>
              <a:pPr algn="ctr">
                <a:defRPr/>
              </a:pPr>
              <a:r>
                <a:rPr lang="en-US" sz="1800" b="0" dirty="0">
                  <a:latin typeface="Calibri" pitchFamily="34" charset="0"/>
                  <a:cs typeface="+mn-cs"/>
                </a:rPr>
                <a:t>for </a:t>
              </a:r>
              <a:r>
                <a:rPr lang="en-US" sz="1800" dirty="0">
                  <a:latin typeface="Courier New" pitchFamily="49" charset="0"/>
                  <a:cs typeface="+mn-cs"/>
                </a:rPr>
                <a:t>main</a:t>
              </a:r>
            </a:p>
          </p:txBody>
        </p:sp>
        <p:sp>
          <p:nvSpPr>
            <p:cNvPr id="42" name="Rectangle 32"/>
            <p:cNvSpPr>
              <a:spLocks noChangeArrowheads="1"/>
            </p:cNvSpPr>
            <p:nvPr/>
          </p:nvSpPr>
          <p:spPr bwMode="auto">
            <a:xfrm>
              <a:off x="533400" y="4267200"/>
              <a:ext cx="1797050" cy="13716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b"/>
            <a:lstStyle/>
            <a:p>
              <a:pPr algn="ctr">
                <a:defRPr/>
              </a:pPr>
              <a:r>
                <a:rPr lang="en-US" sz="1800" b="0" dirty="0">
                  <a:latin typeface="Calibri" pitchFamily="34" charset="0"/>
                  <a:cs typeface="+mn-cs"/>
                </a:rPr>
                <a:t>Stack Frame</a:t>
              </a:r>
            </a:p>
            <a:p>
              <a:pPr algn="ctr">
                <a:defRPr/>
              </a:pPr>
              <a:r>
                <a:rPr lang="en-US" sz="1800" b="0" dirty="0">
                  <a:latin typeface="Calibri" pitchFamily="34" charset="0"/>
                  <a:cs typeface="+mn-cs"/>
                </a:rPr>
                <a:t>for </a:t>
              </a:r>
              <a:r>
                <a:rPr lang="en-US" sz="1800" dirty="0">
                  <a:latin typeface="Courier New" pitchFamily="49" charset="0"/>
                  <a:cs typeface="+mn-cs"/>
                </a:rPr>
                <a:t>echo</a:t>
              </a:r>
            </a:p>
          </p:txBody>
        </p:sp>
        <p:sp>
          <p:nvSpPr>
            <p:cNvPr id="43" name="Rectangle 24"/>
            <p:cNvSpPr>
              <a:spLocks noChangeArrowheads="1"/>
            </p:cNvSpPr>
            <p:nvPr/>
          </p:nvSpPr>
          <p:spPr bwMode="auto">
            <a:xfrm>
              <a:off x="533400" y="39624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[3]</a:t>
              </a:r>
            </a:p>
          </p:txBody>
        </p:sp>
        <p:sp>
          <p:nvSpPr>
            <p:cNvPr id="46" name="Rectangle 25"/>
            <p:cNvSpPr>
              <a:spLocks noChangeArrowheads="1"/>
            </p:cNvSpPr>
            <p:nvPr/>
          </p:nvSpPr>
          <p:spPr bwMode="auto">
            <a:xfrm>
              <a:off x="982663" y="39624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>
                  <a:latin typeface="Courier New" pitchFamily="49" charset="0"/>
                  <a:cs typeface="+mn-cs"/>
                </a:rPr>
                <a:t>[2]</a:t>
              </a:r>
            </a:p>
          </p:txBody>
        </p:sp>
        <p:sp>
          <p:nvSpPr>
            <p:cNvPr id="47" name="Rectangle 26"/>
            <p:cNvSpPr>
              <a:spLocks noChangeArrowheads="1"/>
            </p:cNvSpPr>
            <p:nvPr/>
          </p:nvSpPr>
          <p:spPr bwMode="auto">
            <a:xfrm>
              <a:off x="1431925" y="39624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>
                  <a:latin typeface="Courier New" pitchFamily="49" charset="0"/>
                  <a:cs typeface="+mn-cs"/>
                </a:rPr>
                <a:t>[1]</a:t>
              </a:r>
            </a:p>
          </p:txBody>
        </p:sp>
        <p:sp>
          <p:nvSpPr>
            <p:cNvPr id="54" name="Rectangle 27"/>
            <p:cNvSpPr>
              <a:spLocks noChangeArrowheads="1"/>
            </p:cNvSpPr>
            <p:nvPr/>
          </p:nvSpPr>
          <p:spPr bwMode="auto">
            <a:xfrm>
              <a:off x="1881188" y="39624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>
                  <a:latin typeface="Courier New" pitchFamily="49" charset="0"/>
                  <a:cs typeface="+mn-cs"/>
                </a:rPr>
                <a:t>[0]</a:t>
              </a:r>
            </a:p>
          </p:txBody>
        </p:sp>
        <p:sp>
          <p:nvSpPr>
            <p:cNvPr id="55" name="Rectangle 28"/>
            <p:cNvSpPr>
              <a:spLocks noChangeArrowheads="1"/>
            </p:cNvSpPr>
            <p:nvPr/>
          </p:nvSpPr>
          <p:spPr bwMode="auto">
            <a:xfrm>
              <a:off x="2330450" y="3976688"/>
              <a:ext cx="593725" cy="36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800">
                  <a:latin typeface="Courier New" pitchFamily="49" charset="0"/>
                </a:rPr>
                <a:t>buf</a:t>
              </a:r>
            </a:p>
          </p:txBody>
        </p:sp>
        <p:sp>
          <p:nvSpPr>
            <p:cNvPr id="56" name="TextBox 55"/>
            <p:cNvSpPr txBox="1">
              <a:spLocks noChangeArrowheads="1"/>
            </p:cNvSpPr>
            <p:nvPr/>
          </p:nvSpPr>
          <p:spPr bwMode="auto">
            <a:xfrm>
              <a:off x="457200" y="1230313"/>
              <a:ext cx="1908175" cy="369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1800" i="1">
                  <a:solidFill>
                    <a:srgbClr val="C00000"/>
                  </a:solidFill>
                  <a:latin typeface="Calibri" pitchFamily="34" charset="0"/>
                </a:rPr>
                <a:t>Before call to gets</a:t>
              </a:r>
            </a:p>
          </p:txBody>
        </p:sp>
        <p:sp>
          <p:nvSpPr>
            <p:cNvPr id="57" name="Rectangle 23"/>
            <p:cNvSpPr>
              <a:spLocks noChangeArrowheads="1"/>
            </p:cNvSpPr>
            <p:nvPr/>
          </p:nvSpPr>
          <p:spPr bwMode="auto">
            <a:xfrm>
              <a:off x="533400" y="3352800"/>
              <a:ext cx="179705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b="0" dirty="0" smtClean="0">
                  <a:latin typeface="Calibri" pitchFamily="34" charset="0"/>
                </a:rPr>
                <a:t>Saved </a:t>
              </a:r>
              <a:r>
                <a:rPr lang="en-US" sz="1800" dirty="0" smtClean="0">
                  <a:latin typeface="Courier New" pitchFamily="49" charset="0"/>
                </a:rPr>
                <a:t>%</a:t>
              </a:r>
              <a:r>
                <a:rPr lang="en-US" sz="1800" dirty="0" err="1" smtClean="0">
                  <a:latin typeface="Courier New" pitchFamily="49" charset="0"/>
                </a:rPr>
                <a:t>ebx</a:t>
              </a:r>
              <a:endParaRPr lang="en-US" sz="1800" dirty="0">
                <a:latin typeface="Courier New" pitchFamily="49" charset="0"/>
              </a:endParaRPr>
            </a:p>
          </p:txBody>
        </p:sp>
        <p:sp>
          <p:nvSpPr>
            <p:cNvPr id="58" name="Rectangle 23"/>
            <p:cNvSpPr>
              <a:spLocks noChangeArrowheads="1"/>
            </p:cNvSpPr>
            <p:nvPr/>
          </p:nvSpPr>
          <p:spPr bwMode="auto">
            <a:xfrm>
              <a:off x="533400" y="3653694"/>
              <a:ext cx="179705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b="0" dirty="0" smtClean="0">
                  <a:latin typeface="Calibri" pitchFamily="34" charset="0"/>
                </a:rPr>
                <a:t>4 bytes unused</a:t>
              </a:r>
              <a:endParaRPr lang="en-US" sz="1800" dirty="0">
                <a:latin typeface="Courier New" pitchFamily="49" charset="0"/>
              </a:endParaRPr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5715000" y="1633685"/>
            <a:ext cx="3429000" cy="4408487"/>
            <a:chOff x="5562600" y="1633685"/>
            <a:chExt cx="3429000" cy="4408487"/>
          </a:xfrm>
        </p:grpSpPr>
        <p:sp>
          <p:nvSpPr>
            <p:cNvPr id="77" name="Line 29"/>
            <p:cNvSpPr>
              <a:spLocks noChangeShapeType="1"/>
            </p:cNvSpPr>
            <p:nvPr/>
          </p:nvSpPr>
          <p:spPr bwMode="auto">
            <a:xfrm>
              <a:off x="6708775" y="3608917"/>
              <a:ext cx="45085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8" name="Rectangle 30"/>
            <p:cNvSpPr>
              <a:spLocks noChangeArrowheads="1"/>
            </p:cNvSpPr>
            <p:nvPr/>
          </p:nvSpPr>
          <p:spPr bwMode="auto">
            <a:xfrm>
              <a:off x="5950075" y="3379505"/>
              <a:ext cx="736600" cy="369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800" dirty="0">
                  <a:latin typeface="Courier New" pitchFamily="49" charset="0"/>
                </a:rPr>
                <a:t>%</a:t>
              </a:r>
              <a:r>
                <a:rPr lang="en-US" sz="1800" dirty="0" err="1">
                  <a:latin typeface="Courier New" pitchFamily="49" charset="0"/>
                </a:rPr>
                <a:t>ebp</a:t>
              </a:r>
              <a:endParaRPr lang="en-US" sz="1800" dirty="0">
                <a:latin typeface="Courier New" pitchFamily="49" charset="0"/>
              </a:endParaRPr>
            </a:p>
          </p:txBody>
        </p:sp>
        <p:sp>
          <p:nvSpPr>
            <p:cNvPr id="85" name="Rectangle 28"/>
            <p:cNvSpPr>
              <a:spLocks noChangeArrowheads="1"/>
            </p:cNvSpPr>
            <p:nvPr/>
          </p:nvSpPr>
          <p:spPr bwMode="auto">
            <a:xfrm>
              <a:off x="5562600" y="4339280"/>
              <a:ext cx="1597025" cy="36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r"/>
              <a:r>
                <a:rPr lang="en-US" sz="1800" dirty="0" err="1">
                  <a:latin typeface="Courier New" pitchFamily="49" charset="0"/>
                </a:rPr>
                <a:t>buf</a:t>
              </a:r>
              <a:endParaRPr lang="en-US" sz="1800" dirty="0">
                <a:latin typeface="Courier New" pitchFamily="49" charset="0"/>
              </a:endParaRPr>
            </a:p>
          </p:txBody>
        </p:sp>
        <p:sp>
          <p:nvSpPr>
            <p:cNvPr id="79" name="Rectangle 31"/>
            <p:cNvSpPr>
              <a:spLocks noChangeArrowheads="1"/>
            </p:cNvSpPr>
            <p:nvPr/>
          </p:nvSpPr>
          <p:spPr bwMode="auto">
            <a:xfrm>
              <a:off x="7159625" y="2003572"/>
              <a:ext cx="1797050" cy="1143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/>
            <a:lstStyle/>
            <a:p>
              <a:pPr algn="ctr">
                <a:defRPr/>
              </a:pPr>
              <a:r>
                <a:rPr lang="en-US" sz="1800" b="0" dirty="0">
                  <a:latin typeface="Calibri" pitchFamily="34" charset="0"/>
                  <a:cs typeface="+mn-cs"/>
                </a:rPr>
                <a:t>Stack Frame</a:t>
              </a:r>
            </a:p>
            <a:p>
              <a:pPr algn="ctr">
                <a:defRPr/>
              </a:pPr>
              <a:r>
                <a:rPr lang="en-US" sz="1800" b="0" dirty="0">
                  <a:latin typeface="Calibri" pitchFamily="34" charset="0"/>
                  <a:cs typeface="+mn-cs"/>
                </a:rPr>
                <a:t>for </a:t>
              </a:r>
              <a:r>
                <a:rPr lang="en-US" sz="1800" dirty="0">
                  <a:latin typeface="Courier New" pitchFamily="49" charset="0"/>
                  <a:cs typeface="+mn-cs"/>
                </a:rPr>
                <a:t>main</a:t>
              </a:r>
            </a:p>
          </p:txBody>
        </p:sp>
        <p:sp>
          <p:nvSpPr>
            <p:cNvPr id="80" name="Rectangle 32"/>
            <p:cNvSpPr>
              <a:spLocks noChangeArrowheads="1"/>
            </p:cNvSpPr>
            <p:nvPr/>
          </p:nvSpPr>
          <p:spPr bwMode="auto">
            <a:xfrm>
              <a:off x="7159625" y="4670572"/>
              <a:ext cx="1797050" cy="13716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b"/>
            <a:lstStyle/>
            <a:p>
              <a:pPr algn="ctr">
                <a:defRPr/>
              </a:pPr>
              <a:r>
                <a:rPr lang="en-US" sz="1800" b="0" dirty="0">
                  <a:latin typeface="Calibri" pitchFamily="34" charset="0"/>
                  <a:cs typeface="+mn-cs"/>
                </a:rPr>
                <a:t>Stack Frame</a:t>
              </a:r>
            </a:p>
            <a:p>
              <a:pPr algn="ctr">
                <a:defRPr/>
              </a:pPr>
              <a:r>
                <a:rPr lang="en-US" sz="1800" b="0" dirty="0">
                  <a:latin typeface="Calibri" pitchFamily="34" charset="0"/>
                  <a:cs typeface="+mn-cs"/>
                </a:rPr>
                <a:t>for </a:t>
              </a:r>
              <a:r>
                <a:rPr lang="en-US" sz="1800" dirty="0">
                  <a:latin typeface="Courier New" pitchFamily="49" charset="0"/>
                  <a:cs typeface="+mn-cs"/>
                </a:rPr>
                <a:t>echo</a:t>
              </a:r>
            </a:p>
          </p:txBody>
        </p:sp>
        <p:sp>
          <p:nvSpPr>
            <p:cNvPr id="81" name="Rectangle 24"/>
            <p:cNvSpPr>
              <a:spLocks noChangeArrowheads="1"/>
            </p:cNvSpPr>
            <p:nvPr/>
          </p:nvSpPr>
          <p:spPr bwMode="auto">
            <a:xfrm>
              <a:off x="7159625" y="4365772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xx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82" name="Rectangle 25"/>
            <p:cNvSpPr>
              <a:spLocks noChangeArrowheads="1"/>
            </p:cNvSpPr>
            <p:nvPr/>
          </p:nvSpPr>
          <p:spPr bwMode="auto">
            <a:xfrm>
              <a:off x="7608888" y="4365772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xx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83" name="Rectangle 26"/>
            <p:cNvSpPr>
              <a:spLocks noChangeArrowheads="1"/>
            </p:cNvSpPr>
            <p:nvPr/>
          </p:nvSpPr>
          <p:spPr bwMode="auto">
            <a:xfrm>
              <a:off x="8058150" y="4365772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xx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84" name="Rectangle 27"/>
            <p:cNvSpPr>
              <a:spLocks noChangeArrowheads="1"/>
            </p:cNvSpPr>
            <p:nvPr/>
          </p:nvSpPr>
          <p:spPr bwMode="auto">
            <a:xfrm>
              <a:off x="8507413" y="4365772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xx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86" name="TextBox 85"/>
            <p:cNvSpPr txBox="1">
              <a:spLocks noChangeArrowheads="1"/>
            </p:cNvSpPr>
            <p:nvPr/>
          </p:nvSpPr>
          <p:spPr bwMode="auto">
            <a:xfrm>
              <a:off x="7083425" y="1633685"/>
              <a:ext cx="1908175" cy="369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1800" i="1">
                  <a:solidFill>
                    <a:srgbClr val="C00000"/>
                  </a:solidFill>
                  <a:latin typeface="Calibri" pitchFamily="34" charset="0"/>
                </a:rPr>
                <a:t>Before call to gets</a:t>
              </a:r>
            </a:p>
          </p:txBody>
        </p:sp>
        <p:sp>
          <p:nvSpPr>
            <p:cNvPr id="89" name="Rectangle 24"/>
            <p:cNvSpPr>
              <a:spLocks noChangeArrowheads="1"/>
            </p:cNvSpPr>
            <p:nvPr/>
          </p:nvSpPr>
          <p:spPr bwMode="auto">
            <a:xfrm>
              <a:off x="7159625" y="37338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00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90" name="Rectangle 25"/>
            <p:cNvSpPr>
              <a:spLocks noChangeArrowheads="1"/>
            </p:cNvSpPr>
            <p:nvPr/>
          </p:nvSpPr>
          <p:spPr bwMode="auto">
            <a:xfrm>
              <a:off x="7608888" y="37338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2c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91" name="Rectangle 26"/>
            <p:cNvSpPr>
              <a:spLocks noChangeArrowheads="1"/>
            </p:cNvSpPr>
            <p:nvPr/>
          </p:nvSpPr>
          <p:spPr bwMode="auto">
            <a:xfrm>
              <a:off x="8058150" y="37338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3f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92" name="Rectangle 27"/>
            <p:cNvSpPr>
              <a:spLocks noChangeArrowheads="1"/>
            </p:cNvSpPr>
            <p:nvPr/>
          </p:nvSpPr>
          <p:spPr bwMode="auto">
            <a:xfrm>
              <a:off x="8507413" y="37338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f4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93" name="Rectangle 24"/>
            <p:cNvSpPr>
              <a:spLocks noChangeArrowheads="1"/>
            </p:cNvSpPr>
            <p:nvPr/>
          </p:nvSpPr>
          <p:spPr bwMode="auto">
            <a:xfrm>
              <a:off x="7159625" y="34290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err="1" smtClean="0">
                  <a:latin typeface="Courier New" pitchFamily="49" charset="0"/>
                  <a:cs typeface="+mn-cs"/>
                </a:rPr>
                <a:t>ff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94" name="Rectangle 25"/>
            <p:cNvSpPr>
              <a:spLocks noChangeArrowheads="1"/>
            </p:cNvSpPr>
            <p:nvPr/>
          </p:nvSpPr>
          <p:spPr bwMode="auto">
            <a:xfrm>
              <a:off x="7608888" y="34290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err="1" smtClean="0">
                  <a:latin typeface="Courier New" pitchFamily="49" charset="0"/>
                  <a:cs typeface="+mn-cs"/>
                </a:rPr>
                <a:t>ff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95" name="Rectangle 26"/>
            <p:cNvSpPr>
              <a:spLocks noChangeArrowheads="1"/>
            </p:cNvSpPr>
            <p:nvPr/>
          </p:nvSpPr>
          <p:spPr bwMode="auto">
            <a:xfrm>
              <a:off x="8058150" y="34290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d2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96" name="Rectangle 27"/>
            <p:cNvSpPr>
              <a:spLocks noChangeArrowheads="1"/>
            </p:cNvSpPr>
            <p:nvPr/>
          </p:nvSpPr>
          <p:spPr bwMode="auto">
            <a:xfrm>
              <a:off x="8507413" y="34290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58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97" name="Rectangle 24"/>
            <p:cNvSpPr>
              <a:spLocks noChangeArrowheads="1"/>
            </p:cNvSpPr>
            <p:nvPr/>
          </p:nvSpPr>
          <p:spPr bwMode="auto">
            <a:xfrm>
              <a:off x="7159625" y="3124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08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98" name="Rectangle 25"/>
            <p:cNvSpPr>
              <a:spLocks noChangeArrowheads="1"/>
            </p:cNvSpPr>
            <p:nvPr/>
          </p:nvSpPr>
          <p:spPr bwMode="auto">
            <a:xfrm>
              <a:off x="7608888" y="3124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04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99" name="Rectangle 26"/>
            <p:cNvSpPr>
              <a:spLocks noChangeArrowheads="1"/>
            </p:cNvSpPr>
            <p:nvPr/>
          </p:nvSpPr>
          <p:spPr bwMode="auto">
            <a:xfrm>
              <a:off x="8058150" y="3124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85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100" name="Rectangle 27"/>
            <p:cNvSpPr>
              <a:spLocks noChangeArrowheads="1"/>
            </p:cNvSpPr>
            <p:nvPr/>
          </p:nvSpPr>
          <p:spPr bwMode="auto">
            <a:xfrm>
              <a:off x="8507413" y="3124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err="1" smtClean="0">
                  <a:latin typeface="Courier New" pitchFamily="49" charset="0"/>
                  <a:cs typeface="+mn-cs"/>
                </a:rPr>
                <a:t>ee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101" name="Rectangle 24"/>
            <p:cNvSpPr>
              <a:spLocks noChangeArrowheads="1"/>
            </p:cNvSpPr>
            <p:nvPr/>
          </p:nvSpPr>
          <p:spPr bwMode="auto">
            <a:xfrm>
              <a:off x="7159625" y="40386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xx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102" name="Rectangle 25"/>
            <p:cNvSpPr>
              <a:spLocks noChangeArrowheads="1"/>
            </p:cNvSpPr>
            <p:nvPr/>
          </p:nvSpPr>
          <p:spPr bwMode="auto">
            <a:xfrm>
              <a:off x="7608888" y="40386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xx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103" name="Rectangle 26"/>
            <p:cNvSpPr>
              <a:spLocks noChangeArrowheads="1"/>
            </p:cNvSpPr>
            <p:nvPr/>
          </p:nvSpPr>
          <p:spPr bwMode="auto">
            <a:xfrm>
              <a:off x="8058150" y="40386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xx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104" name="Rectangle 27"/>
            <p:cNvSpPr>
              <a:spLocks noChangeArrowheads="1"/>
            </p:cNvSpPr>
            <p:nvPr/>
          </p:nvSpPr>
          <p:spPr bwMode="auto">
            <a:xfrm>
              <a:off x="8507413" y="40386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xx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106" name="Rectangle 28"/>
            <p:cNvSpPr>
              <a:spLocks noChangeArrowheads="1"/>
            </p:cNvSpPr>
            <p:nvPr/>
          </p:nvSpPr>
          <p:spPr bwMode="auto">
            <a:xfrm>
              <a:off x="5562600" y="3671888"/>
              <a:ext cx="1597025" cy="36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r"/>
              <a:r>
                <a:rPr lang="en-US" sz="1800" dirty="0" smtClean="0">
                  <a:latin typeface="Calibri"/>
                  <a:cs typeface="Calibri"/>
                </a:rPr>
                <a:t>Saved </a:t>
              </a:r>
              <a:r>
                <a:rPr lang="en-US" sz="1800" dirty="0" smtClean="0">
                  <a:latin typeface="Courier New" pitchFamily="49" charset="0"/>
                </a:rPr>
                <a:t>%</a:t>
              </a:r>
              <a:r>
                <a:rPr lang="en-US" sz="1800" dirty="0" err="1" smtClean="0">
                  <a:latin typeface="Courier New" pitchFamily="49" charset="0"/>
                </a:rPr>
                <a:t>ebx</a:t>
              </a:r>
              <a:endParaRPr lang="en-US" sz="1800" dirty="0">
                <a:latin typeface="Courier New" pitchFamily="49" charset="0"/>
              </a:endParaRPr>
            </a:p>
          </p:txBody>
        </p:sp>
        <p:sp>
          <p:nvSpPr>
            <p:cNvPr id="107" name="Rectangle 28"/>
            <p:cNvSpPr>
              <a:spLocks noChangeArrowheads="1"/>
            </p:cNvSpPr>
            <p:nvPr/>
          </p:nvSpPr>
          <p:spPr bwMode="auto">
            <a:xfrm>
              <a:off x="5562600" y="3062288"/>
              <a:ext cx="1597025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r"/>
              <a:r>
                <a:rPr lang="en-US" sz="1800" dirty="0" smtClean="0">
                  <a:latin typeface="Calibri"/>
                  <a:cs typeface="Calibri"/>
                </a:rPr>
                <a:t>return address</a:t>
              </a:r>
              <a:endParaRPr lang="en-US" sz="1800" dirty="0">
                <a:latin typeface="Calibri"/>
                <a:cs typeface="Calibri"/>
              </a:endParaRPr>
            </a:p>
          </p:txBody>
        </p:sp>
      </p:grpSp>
      <p:sp>
        <p:nvSpPr>
          <p:cNvPr id="109" name="Rectangle 35"/>
          <p:cNvSpPr>
            <a:spLocks noChangeArrowheads="1"/>
          </p:cNvSpPr>
          <p:nvPr/>
        </p:nvSpPr>
        <p:spPr bwMode="auto">
          <a:xfrm>
            <a:off x="5821514" y="2438400"/>
            <a:ext cx="156988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 dirty="0" smtClean="0">
                <a:latin typeface="Courier New" pitchFamily="49" charset="0"/>
              </a:rPr>
              <a:t>0xffffd258</a:t>
            </a:r>
            <a:endParaRPr lang="en-US" sz="1800" dirty="0">
              <a:latin typeface="Courier New" pitchFamily="49" charset="0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 smtClean="0"/>
              <a:t>Alignment Principles</a:t>
            </a:r>
            <a:endParaRPr lang="en-US" dirty="0"/>
          </a:p>
        </p:txBody>
      </p:sp>
      <p:sp>
        <p:nvSpPr>
          <p:cNvPr id="22532" name="Rectangle 4"/>
          <p:cNvSpPr>
            <a:spLocks noGrp="1" noChangeArrowheads="1"/>
          </p:cNvSpPr>
          <p:nvPr>
            <p:ph idx="1"/>
          </p:nvPr>
        </p:nvSpPr>
        <p:spPr>
          <a:ln/>
        </p:spPr>
        <p:txBody>
          <a:bodyPr/>
          <a:lstStyle/>
          <a:p>
            <a:r>
              <a:rPr lang="en-US"/>
              <a:t>Aligned Data</a:t>
            </a:r>
          </a:p>
          <a:p>
            <a:pPr marL="552450" lvl="1"/>
            <a:r>
              <a:rPr lang="en-US"/>
              <a:t>Primitive data type requires </a:t>
            </a:r>
            <a:r>
              <a:rPr lang="en-US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K</a:t>
            </a:r>
            <a:r>
              <a:rPr lang="en-US"/>
              <a:t> bytes</a:t>
            </a:r>
          </a:p>
          <a:p>
            <a:pPr marL="552450" lvl="1"/>
            <a:r>
              <a:rPr lang="en-US"/>
              <a:t>Address must be multiple of </a:t>
            </a:r>
            <a:r>
              <a:rPr lang="en-US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K</a:t>
            </a:r>
            <a:endParaRPr lang="en-US"/>
          </a:p>
          <a:p>
            <a:pPr marL="552450" lvl="1"/>
            <a:r>
              <a:rPr lang="en-US"/>
              <a:t>Required on some machines; advised on IA32</a:t>
            </a:r>
          </a:p>
          <a:p>
            <a:pPr marL="838200" lvl="2"/>
            <a:r>
              <a:rPr lang="en-US"/>
              <a:t>treated differently by IA32 Linux, x86-64 Linux, and Windows!</a:t>
            </a:r>
          </a:p>
          <a:p>
            <a:r>
              <a:rPr lang="en-US"/>
              <a:t>Motivation for Aligning Data</a:t>
            </a:r>
          </a:p>
          <a:p>
            <a:pPr marL="552450" lvl="1"/>
            <a:r>
              <a:rPr lang="en-US"/>
              <a:t>Memory accessed by (aligned) chunks of 4 or 8 bytes (system dependent)</a:t>
            </a:r>
          </a:p>
          <a:p>
            <a:pPr marL="838200" lvl="2"/>
            <a:r>
              <a:rPr lang="en-US"/>
              <a:t>Inefficient to load or store datum that spans quad word boundaries</a:t>
            </a:r>
          </a:p>
          <a:p>
            <a:pPr marL="838200" lvl="2"/>
            <a:r>
              <a:rPr lang="en-US"/>
              <a:t>Virtual memory very tricky when datum spans 2 pages</a:t>
            </a:r>
          </a:p>
          <a:p>
            <a:r>
              <a:rPr lang="en-US"/>
              <a:t>Compiler</a:t>
            </a:r>
          </a:p>
          <a:p>
            <a:pPr marL="552450" lvl="1"/>
            <a:r>
              <a:rPr lang="en-US"/>
              <a:t>Inserts gaps in structure to ensure correct alignment of fields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33400"/>
            <a:ext cx="7810500" cy="573088"/>
          </a:xfrm>
        </p:spPr>
        <p:txBody>
          <a:bodyPr/>
          <a:lstStyle/>
          <a:p>
            <a:pPr eaLnBrk="1" hangingPunct="1"/>
            <a:r>
              <a:rPr lang="en-US" smtClean="0"/>
              <a:t>Buffer Overflow Example #1</a:t>
            </a:r>
          </a:p>
        </p:txBody>
      </p:sp>
      <p:sp>
        <p:nvSpPr>
          <p:cNvPr id="27651" name="Text Box 34"/>
          <p:cNvSpPr txBox="1">
            <a:spLocks noChangeArrowheads="1"/>
          </p:cNvSpPr>
          <p:nvPr/>
        </p:nvSpPr>
        <p:spPr bwMode="auto">
          <a:xfrm>
            <a:off x="2438400" y="5874603"/>
            <a:ext cx="4325736" cy="83099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dirty="0">
                <a:latin typeface="Calibri" pitchFamily="34" charset="0"/>
              </a:rPr>
              <a:t>Overflow </a:t>
            </a:r>
            <a:r>
              <a:rPr lang="en-US" dirty="0" err="1">
                <a:latin typeface="Calibri" pitchFamily="34" charset="0"/>
              </a:rPr>
              <a:t>buf</a:t>
            </a:r>
            <a:r>
              <a:rPr lang="en-US" dirty="0">
                <a:latin typeface="Calibri" pitchFamily="34" charset="0"/>
              </a:rPr>
              <a:t>, </a:t>
            </a:r>
            <a:r>
              <a:rPr lang="en-US" dirty="0" smtClean="0">
                <a:latin typeface="Calibri" pitchFamily="34" charset="0"/>
              </a:rPr>
              <a:t>and corrupt %</a:t>
            </a:r>
            <a:r>
              <a:rPr lang="en-US" dirty="0" err="1" smtClean="0">
                <a:latin typeface="Calibri" pitchFamily="34" charset="0"/>
              </a:rPr>
              <a:t>ebx</a:t>
            </a:r>
            <a:r>
              <a:rPr lang="en-US" dirty="0" smtClean="0">
                <a:latin typeface="Calibri" pitchFamily="34" charset="0"/>
              </a:rPr>
              <a:t>,</a:t>
            </a:r>
          </a:p>
          <a:p>
            <a:pPr eaLnBrk="0" hangingPunct="0"/>
            <a:r>
              <a:rPr lang="en-US" dirty="0" smtClean="0">
                <a:latin typeface="Calibri" pitchFamily="34" charset="0"/>
              </a:rPr>
              <a:t>but </a:t>
            </a:r>
            <a:r>
              <a:rPr lang="en-US" dirty="0">
                <a:latin typeface="Calibri" pitchFamily="34" charset="0"/>
              </a:rPr>
              <a:t>no </a:t>
            </a:r>
            <a:r>
              <a:rPr lang="en-US" dirty="0" smtClean="0">
                <a:latin typeface="Calibri" pitchFamily="34" charset="0"/>
              </a:rPr>
              <a:t>adverse effects</a:t>
            </a:r>
            <a:endParaRPr lang="en-US" dirty="0">
              <a:latin typeface="Calibri" pitchFamily="34" charset="0"/>
            </a:endParaRPr>
          </a:p>
        </p:txBody>
      </p:sp>
      <p:sp>
        <p:nvSpPr>
          <p:cNvPr id="27693" name="TextBox 109"/>
          <p:cNvSpPr txBox="1">
            <a:spLocks noChangeArrowheads="1"/>
          </p:cNvSpPr>
          <p:nvPr/>
        </p:nvSpPr>
        <p:spPr bwMode="auto">
          <a:xfrm>
            <a:off x="6899624" y="1295400"/>
            <a:ext cx="209197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Input </a:t>
            </a:r>
            <a:r>
              <a:rPr lang="en-US" sz="1800" i="1" dirty="0" smtClean="0">
                <a:solidFill>
                  <a:srgbClr val="C00000"/>
                </a:solidFill>
                <a:latin typeface="Calibri" pitchFamily="34" charset="0"/>
              </a:rPr>
              <a:t>0123456789a</a:t>
            </a:r>
            <a:endParaRPr lang="en-US" sz="1800" i="1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47" name="Freeform 46"/>
          <p:cNvSpPr/>
          <p:nvPr/>
        </p:nvSpPr>
        <p:spPr bwMode="auto">
          <a:xfrm>
            <a:off x="1258611" y="2428081"/>
            <a:ext cx="311944" cy="935038"/>
          </a:xfrm>
          <a:custGeom>
            <a:avLst/>
            <a:gdLst>
              <a:gd name="connsiteX0" fmla="*/ 770519 w 770519"/>
              <a:gd name="connsiteY0" fmla="*/ 1505068 h 1505068"/>
              <a:gd name="connsiteX1" fmla="*/ 3786 w 770519"/>
              <a:gd name="connsiteY1" fmla="*/ 726976 h 1505068"/>
              <a:gd name="connsiteX2" fmla="*/ 747801 w 770519"/>
              <a:gd name="connsiteY2" fmla="*/ 0 h 15050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70519" h="1505068">
                <a:moveTo>
                  <a:pt x="770519" y="1505068"/>
                </a:moveTo>
                <a:cubicBezTo>
                  <a:pt x="389045" y="1241444"/>
                  <a:pt x="7572" y="977821"/>
                  <a:pt x="3786" y="726976"/>
                </a:cubicBezTo>
                <a:cubicBezTo>
                  <a:pt x="0" y="476131"/>
                  <a:pt x="373900" y="238065"/>
                  <a:pt x="747801" y="0"/>
                </a:cubicBezTo>
              </a:path>
            </a:pathLst>
          </a:custGeom>
          <a:noFill/>
          <a:ln w="3810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anchor="ctr"/>
          <a:lstStyle/>
          <a:p>
            <a:pPr algn="ctr" eaLnBrk="0" hangingPunct="0">
              <a:defRPr/>
            </a:pPr>
            <a:endParaRPr lang="en-US" dirty="0">
              <a:latin typeface="Calibri" pitchFamily="34" charset="0"/>
              <a:cs typeface="+mn-cs"/>
            </a:endParaRPr>
          </a:p>
        </p:txBody>
      </p:sp>
      <p:grpSp>
        <p:nvGrpSpPr>
          <p:cNvPr id="49" name="Group 48"/>
          <p:cNvGrpSpPr/>
          <p:nvPr/>
        </p:nvGrpSpPr>
        <p:grpSpPr>
          <a:xfrm>
            <a:off x="39411" y="1394766"/>
            <a:ext cx="3429000" cy="4408487"/>
            <a:chOff x="5562600" y="1633685"/>
            <a:chExt cx="3429000" cy="4408487"/>
          </a:xfrm>
        </p:grpSpPr>
        <p:sp>
          <p:nvSpPr>
            <p:cNvPr id="50" name="Line 29"/>
            <p:cNvSpPr>
              <a:spLocks noChangeShapeType="1"/>
            </p:cNvSpPr>
            <p:nvPr/>
          </p:nvSpPr>
          <p:spPr bwMode="auto">
            <a:xfrm>
              <a:off x="6708775" y="3608917"/>
              <a:ext cx="45085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" name="Rectangle 30"/>
            <p:cNvSpPr>
              <a:spLocks noChangeArrowheads="1"/>
            </p:cNvSpPr>
            <p:nvPr/>
          </p:nvSpPr>
          <p:spPr bwMode="auto">
            <a:xfrm>
              <a:off x="5950075" y="3379505"/>
              <a:ext cx="736600" cy="369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800" dirty="0">
                  <a:latin typeface="Courier New" pitchFamily="49" charset="0"/>
                </a:rPr>
                <a:t>%</a:t>
              </a:r>
              <a:r>
                <a:rPr lang="en-US" sz="1800" dirty="0" err="1">
                  <a:latin typeface="Courier New" pitchFamily="49" charset="0"/>
                </a:rPr>
                <a:t>ebp</a:t>
              </a:r>
              <a:endParaRPr lang="en-US" sz="1800" dirty="0">
                <a:latin typeface="Courier New" pitchFamily="49" charset="0"/>
              </a:endParaRPr>
            </a:p>
          </p:txBody>
        </p:sp>
        <p:sp>
          <p:nvSpPr>
            <p:cNvPr id="52" name="Rectangle 28"/>
            <p:cNvSpPr>
              <a:spLocks noChangeArrowheads="1"/>
            </p:cNvSpPr>
            <p:nvPr/>
          </p:nvSpPr>
          <p:spPr bwMode="auto">
            <a:xfrm>
              <a:off x="5562600" y="4339280"/>
              <a:ext cx="1597025" cy="36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r"/>
              <a:r>
                <a:rPr lang="en-US" sz="1800" dirty="0" err="1">
                  <a:latin typeface="Courier New" pitchFamily="49" charset="0"/>
                </a:rPr>
                <a:t>buf</a:t>
              </a:r>
              <a:endParaRPr lang="en-US" sz="1800" dirty="0">
                <a:latin typeface="Courier New" pitchFamily="49" charset="0"/>
              </a:endParaRPr>
            </a:p>
          </p:txBody>
        </p:sp>
        <p:sp>
          <p:nvSpPr>
            <p:cNvPr id="53" name="Rectangle 31"/>
            <p:cNvSpPr>
              <a:spLocks noChangeArrowheads="1"/>
            </p:cNvSpPr>
            <p:nvPr/>
          </p:nvSpPr>
          <p:spPr bwMode="auto">
            <a:xfrm>
              <a:off x="7159625" y="2003572"/>
              <a:ext cx="1797050" cy="1143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/>
            <a:lstStyle/>
            <a:p>
              <a:pPr algn="ctr">
                <a:defRPr/>
              </a:pPr>
              <a:r>
                <a:rPr lang="en-US" sz="1800" b="0" dirty="0">
                  <a:latin typeface="Calibri" pitchFamily="34" charset="0"/>
                  <a:cs typeface="+mn-cs"/>
                </a:rPr>
                <a:t>Stack Frame</a:t>
              </a:r>
            </a:p>
            <a:p>
              <a:pPr algn="ctr">
                <a:defRPr/>
              </a:pPr>
              <a:r>
                <a:rPr lang="en-US" sz="1800" b="0" dirty="0">
                  <a:latin typeface="Calibri" pitchFamily="34" charset="0"/>
                  <a:cs typeface="+mn-cs"/>
                </a:rPr>
                <a:t>for </a:t>
              </a:r>
              <a:r>
                <a:rPr lang="en-US" sz="1800" dirty="0">
                  <a:latin typeface="Courier New" pitchFamily="49" charset="0"/>
                  <a:cs typeface="+mn-cs"/>
                </a:rPr>
                <a:t>main</a:t>
              </a:r>
            </a:p>
          </p:txBody>
        </p:sp>
        <p:sp>
          <p:nvSpPr>
            <p:cNvPr id="54" name="Rectangle 32"/>
            <p:cNvSpPr>
              <a:spLocks noChangeArrowheads="1"/>
            </p:cNvSpPr>
            <p:nvPr/>
          </p:nvSpPr>
          <p:spPr bwMode="auto">
            <a:xfrm>
              <a:off x="7159625" y="4670572"/>
              <a:ext cx="1797050" cy="13716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b"/>
            <a:lstStyle/>
            <a:p>
              <a:pPr algn="ctr">
                <a:defRPr/>
              </a:pPr>
              <a:r>
                <a:rPr lang="en-US" sz="1800" b="0" dirty="0">
                  <a:latin typeface="Calibri" pitchFamily="34" charset="0"/>
                  <a:cs typeface="+mn-cs"/>
                </a:rPr>
                <a:t>Stack Frame</a:t>
              </a:r>
            </a:p>
            <a:p>
              <a:pPr algn="ctr">
                <a:defRPr/>
              </a:pPr>
              <a:r>
                <a:rPr lang="en-US" sz="1800" b="0" dirty="0">
                  <a:latin typeface="Calibri" pitchFamily="34" charset="0"/>
                  <a:cs typeface="+mn-cs"/>
                </a:rPr>
                <a:t>for </a:t>
              </a:r>
              <a:r>
                <a:rPr lang="en-US" sz="1800" dirty="0">
                  <a:latin typeface="Courier New" pitchFamily="49" charset="0"/>
                  <a:cs typeface="+mn-cs"/>
                </a:rPr>
                <a:t>echo</a:t>
              </a:r>
            </a:p>
          </p:txBody>
        </p:sp>
        <p:sp>
          <p:nvSpPr>
            <p:cNvPr id="55" name="Rectangle 24"/>
            <p:cNvSpPr>
              <a:spLocks noChangeArrowheads="1"/>
            </p:cNvSpPr>
            <p:nvPr/>
          </p:nvSpPr>
          <p:spPr bwMode="auto">
            <a:xfrm>
              <a:off x="7159625" y="4365772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xx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56" name="Rectangle 25"/>
            <p:cNvSpPr>
              <a:spLocks noChangeArrowheads="1"/>
            </p:cNvSpPr>
            <p:nvPr/>
          </p:nvSpPr>
          <p:spPr bwMode="auto">
            <a:xfrm>
              <a:off x="7608888" y="4365772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xx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57" name="Rectangle 26"/>
            <p:cNvSpPr>
              <a:spLocks noChangeArrowheads="1"/>
            </p:cNvSpPr>
            <p:nvPr/>
          </p:nvSpPr>
          <p:spPr bwMode="auto">
            <a:xfrm>
              <a:off x="8058150" y="4365772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xx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58" name="Rectangle 27"/>
            <p:cNvSpPr>
              <a:spLocks noChangeArrowheads="1"/>
            </p:cNvSpPr>
            <p:nvPr/>
          </p:nvSpPr>
          <p:spPr bwMode="auto">
            <a:xfrm>
              <a:off x="8507413" y="4365772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xx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59" name="TextBox 58"/>
            <p:cNvSpPr txBox="1">
              <a:spLocks noChangeArrowheads="1"/>
            </p:cNvSpPr>
            <p:nvPr/>
          </p:nvSpPr>
          <p:spPr bwMode="auto">
            <a:xfrm>
              <a:off x="7083425" y="1633685"/>
              <a:ext cx="1908175" cy="369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1800" i="1">
                  <a:solidFill>
                    <a:srgbClr val="C00000"/>
                  </a:solidFill>
                  <a:latin typeface="Calibri" pitchFamily="34" charset="0"/>
                </a:rPr>
                <a:t>Before call to gets</a:t>
              </a:r>
            </a:p>
          </p:txBody>
        </p:sp>
        <p:sp>
          <p:nvSpPr>
            <p:cNvPr id="60" name="Rectangle 24"/>
            <p:cNvSpPr>
              <a:spLocks noChangeArrowheads="1"/>
            </p:cNvSpPr>
            <p:nvPr/>
          </p:nvSpPr>
          <p:spPr bwMode="auto">
            <a:xfrm>
              <a:off x="7159625" y="37338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00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61" name="Rectangle 25"/>
            <p:cNvSpPr>
              <a:spLocks noChangeArrowheads="1"/>
            </p:cNvSpPr>
            <p:nvPr/>
          </p:nvSpPr>
          <p:spPr bwMode="auto">
            <a:xfrm>
              <a:off x="7608888" y="37338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2c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62" name="Rectangle 26"/>
            <p:cNvSpPr>
              <a:spLocks noChangeArrowheads="1"/>
            </p:cNvSpPr>
            <p:nvPr/>
          </p:nvSpPr>
          <p:spPr bwMode="auto">
            <a:xfrm>
              <a:off x="8058150" y="37338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3f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63" name="Rectangle 27"/>
            <p:cNvSpPr>
              <a:spLocks noChangeArrowheads="1"/>
            </p:cNvSpPr>
            <p:nvPr/>
          </p:nvSpPr>
          <p:spPr bwMode="auto">
            <a:xfrm>
              <a:off x="8507413" y="37338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f4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69" name="Rectangle 24"/>
            <p:cNvSpPr>
              <a:spLocks noChangeArrowheads="1"/>
            </p:cNvSpPr>
            <p:nvPr/>
          </p:nvSpPr>
          <p:spPr bwMode="auto">
            <a:xfrm>
              <a:off x="7159625" y="34290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err="1" smtClean="0">
                  <a:latin typeface="Courier New" pitchFamily="49" charset="0"/>
                  <a:cs typeface="+mn-cs"/>
                </a:rPr>
                <a:t>ff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70" name="Rectangle 25"/>
            <p:cNvSpPr>
              <a:spLocks noChangeArrowheads="1"/>
            </p:cNvSpPr>
            <p:nvPr/>
          </p:nvSpPr>
          <p:spPr bwMode="auto">
            <a:xfrm>
              <a:off x="7608888" y="34290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err="1" smtClean="0">
                  <a:latin typeface="Courier New" pitchFamily="49" charset="0"/>
                  <a:cs typeface="+mn-cs"/>
                </a:rPr>
                <a:t>ff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71" name="Rectangle 26"/>
            <p:cNvSpPr>
              <a:spLocks noChangeArrowheads="1"/>
            </p:cNvSpPr>
            <p:nvPr/>
          </p:nvSpPr>
          <p:spPr bwMode="auto">
            <a:xfrm>
              <a:off x="8058150" y="34290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d2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72" name="Rectangle 27"/>
            <p:cNvSpPr>
              <a:spLocks noChangeArrowheads="1"/>
            </p:cNvSpPr>
            <p:nvPr/>
          </p:nvSpPr>
          <p:spPr bwMode="auto">
            <a:xfrm>
              <a:off x="8507413" y="34290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58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73" name="Rectangle 24"/>
            <p:cNvSpPr>
              <a:spLocks noChangeArrowheads="1"/>
            </p:cNvSpPr>
            <p:nvPr/>
          </p:nvSpPr>
          <p:spPr bwMode="auto">
            <a:xfrm>
              <a:off x="7159625" y="3124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08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74" name="Rectangle 25"/>
            <p:cNvSpPr>
              <a:spLocks noChangeArrowheads="1"/>
            </p:cNvSpPr>
            <p:nvPr/>
          </p:nvSpPr>
          <p:spPr bwMode="auto">
            <a:xfrm>
              <a:off x="7608888" y="3124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04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75" name="Rectangle 26"/>
            <p:cNvSpPr>
              <a:spLocks noChangeArrowheads="1"/>
            </p:cNvSpPr>
            <p:nvPr/>
          </p:nvSpPr>
          <p:spPr bwMode="auto">
            <a:xfrm>
              <a:off x="8058150" y="3124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85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76" name="Rectangle 27"/>
            <p:cNvSpPr>
              <a:spLocks noChangeArrowheads="1"/>
            </p:cNvSpPr>
            <p:nvPr/>
          </p:nvSpPr>
          <p:spPr bwMode="auto">
            <a:xfrm>
              <a:off x="8507413" y="3124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err="1" smtClean="0">
                  <a:latin typeface="Courier New" pitchFamily="49" charset="0"/>
                  <a:cs typeface="+mn-cs"/>
                </a:rPr>
                <a:t>ee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77" name="Rectangle 24"/>
            <p:cNvSpPr>
              <a:spLocks noChangeArrowheads="1"/>
            </p:cNvSpPr>
            <p:nvPr/>
          </p:nvSpPr>
          <p:spPr bwMode="auto">
            <a:xfrm>
              <a:off x="7159625" y="40386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xx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79" name="Rectangle 25"/>
            <p:cNvSpPr>
              <a:spLocks noChangeArrowheads="1"/>
            </p:cNvSpPr>
            <p:nvPr/>
          </p:nvSpPr>
          <p:spPr bwMode="auto">
            <a:xfrm>
              <a:off x="7608888" y="40386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xx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80" name="Rectangle 26"/>
            <p:cNvSpPr>
              <a:spLocks noChangeArrowheads="1"/>
            </p:cNvSpPr>
            <p:nvPr/>
          </p:nvSpPr>
          <p:spPr bwMode="auto">
            <a:xfrm>
              <a:off x="8058150" y="40386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xx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81" name="Rectangle 27"/>
            <p:cNvSpPr>
              <a:spLocks noChangeArrowheads="1"/>
            </p:cNvSpPr>
            <p:nvPr/>
          </p:nvSpPr>
          <p:spPr bwMode="auto">
            <a:xfrm>
              <a:off x="8507413" y="40386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xx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87" name="Rectangle 28"/>
            <p:cNvSpPr>
              <a:spLocks noChangeArrowheads="1"/>
            </p:cNvSpPr>
            <p:nvPr/>
          </p:nvSpPr>
          <p:spPr bwMode="auto">
            <a:xfrm>
              <a:off x="5562600" y="3671888"/>
              <a:ext cx="1597025" cy="36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r"/>
              <a:r>
                <a:rPr lang="en-US" sz="1800" dirty="0" smtClean="0">
                  <a:latin typeface="Calibri"/>
                  <a:cs typeface="Calibri"/>
                </a:rPr>
                <a:t>Saved </a:t>
              </a:r>
              <a:r>
                <a:rPr lang="en-US" sz="1800" dirty="0" smtClean="0">
                  <a:latin typeface="Courier New" pitchFamily="49" charset="0"/>
                </a:rPr>
                <a:t>%</a:t>
              </a:r>
              <a:r>
                <a:rPr lang="en-US" sz="1800" dirty="0" err="1" smtClean="0">
                  <a:latin typeface="Courier New" pitchFamily="49" charset="0"/>
                </a:rPr>
                <a:t>ebx</a:t>
              </a:r>
              <a:endParaRPr lang="en-US" sz="1800" dirty="0">
                <a:latin typeface="Courier New" pitchFamily="49" charset="0"/>
              </a:endParaRPr>
            </a:p>
          </p:txBody>
        </p:sp>
        <p:sp>
          <p:nvSpPr>
            <p:cNvPr id="88" name="Rectangle 28"/>
            <p:cNvSpPr>
              <a:spLocks noChangeArrowheads="1"/>
            </p:cNvSpPr>
            <p:nvPr/>
          </p:nvSpPr>
          <p:spPr bwMode="auto">
            <a:xfrm>
              <a:off x="5562600" y="3062288"/>
              <a:ext cx="1597025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r"/>
              <a:r>
                <a:rPr lang="en-US" sz="1800" dirty="0" smtClean="0">
                  <a:latin typeface="Calibri"/>
                  <a:cs typeface="Calibri"/>
                </a:rPr>
                <a:t>return address</a:t>
              </a:r>
              <a:endParaRPr lang="en-US" sz="1800" dirty="0">
                <a:latin typeface="Calibri"/>
                <a:cs typeface="Calibri"/>
              </a:endParaRPr>
            </a:p>
          </p:txBody>
        </p:sp>
      </p:grpSp>
      <p:sp>
        <p:nvSpPr>
          <p:cNvPr id="89" name="Rectangle 35"/>
          <p:cNvSpPr>
            <a:spLocks noChangeArrowheads="1"/>
          </p:cNvSpPr>
          <p:nvPr/>
        </p:nvSpPr>
        <p:spPr bwMode="auto">
          <a:xfrm>
            <a:off x="145925" y="2199481"/>
            <a:ext cx="156988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 dirty="0" smtClean="0">
                <a:latin typeface="Courier New" pitchFamily="49" charset="0"/>
              </a:rPr>
              <a:t>0xffffd258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90" name="Freeform 89"/>
          <p:cNvSpPr/>
          <p:nvPr/>
        </p:nvSpPr>
        <p:spPr bwMode="auto">
          <a:xfrm>
            <a:off x="6797135" y="2357948"/>
            <a:ext cx="311944" cy="935038"/>
          </a:xfrm>
          <a:custGeom>
            <a:avLst/>
            <a:gdLst>
              <a:gd name="connsiteX0" fmla="*/ 770519 w 770519"/>
              <a:gd name="connsiteY0" fmla="*/ 1505068 h 1505068"/>
              <a:gd name="connsiteX1" fmla="*/ 3786 w 770519"/>
              <a:gd name="connsiteY1" fmla="*/ 726976 h 1505068"/>
              <a:gd name="connsiteX2" fmla="*/ 747801 w 770519"/>
              <a:gd name="connsiteY2" fmla="*/ 0 h 15050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70519" h="1505068">
                <a:moveTo>
                  <a:pt x="770519" y="1505068"/>
                </a:moveTo>
                <a:cubicBezTo>
                  <a:pt x="389045" y="1241444"/>
                  <a:pt x="7572" y="977821"/>
                  <a:pt x="3786" y="726976"/>
                </a:cubicBezTo>
                <a:cubicBezTo>
                  <a:pt x="0" y="476131"/>
                  <a:pt x="373900" y="238065"/>
                  <a:pt x="747801" y="0"/>
                </a:cubicBezTo>
              </a:path>
            </a:pathLst>
          </a:custGeom>
          <a:noFill/>
          <a:ln w="3810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anchor="ctr"/>
          <a:lstStyle/>
          <a:p>
            <a:pPr algn="ctr" eaLnBrk="0" hangingPunct="0">
              <a:defRPr/>
            </a:pPr>
            <a:endParaRPr lang="en-US" dirty="0">
              <a:latin typeface="Calibri" pitchFamily="34" charset="0"/>
              <a:cs typeface="+mn-cs"/>
            </a:endParaRPr>
          </a:p>
        </p:txBody>
      </p:sp>
      <p:sp>
        <p:nvSpPr>
          <p:cNvPr id="92" name="Line 29"/>
          <p:cNvSpPr>
            <a:spLocks noChangeShapeType="1"/>
          </p:cNvSpPr>
          <p:nvPr/>
        </p:nvSpPr>
        <p:spPr bwMode="auto">
          <a:xfrm>
            <a:off x="6724110" y="3299865"/>
            <a:ext cx="4508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93" name="Rectangle 30"/>
          <p:cNvSpPr>
            <a:spLocks noChangeArrowheads="1"/>
          </p:cNvSpPr>
          <p:nvPr/>
        </p:nvSpPr>
        <p:spPr bwMode="auto">
          <a:xfrm>
            <a:off x="5965410" y="3070453"/>
            <a:ext cx="7366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 dirty="0">
                <a:latin typeface="Courier New" pitchFamily="49" charset="0"/>
              </a:rPr>
              <a:t>%</a:t>
            </a:r>
            <a:r>
              <a:rPr lang="en-US" sz="1800" dirty="0" err="1">
                <a:latin typeface="Courier New" pitchFamily="49" charset="0"/>
              </a:rPr>
              <a:t>ebp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94" name="Rectangle 28"/>
          <p:cNvSpPr>
            <a:spLocks noChangeArrowheads="1"/>
          </p:cNvSpPr>
          <p:nvPr/>
        </p:nvSpPr>
        <p:spPr bwMode="auto">
          <a:xfrm>
            <a:off x="5577935" y="4030228"/>
            <a:ext cx="15970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sz="1800" dirty="0" err="1">
                <a:latin typeface="Courier New" pitchFamily="49" charset="0"/>
              </a:rPr>
              <a:t>buf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95" name="Rectangle 31"/>
          <p:cNvSpPr>
            <a:spLocks noChangeArrowheads="1"/>
          </p:cNvSpPr>
          <p:nvPr/>
        </p:nvSpPr>
        <p:spPr bwMode="auto">
          <a:xfrm>
            <a:off x="7174960" y="1694520"/>
            <a:ext cx="1797050" cy="114300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Stack Frame</a:t>
            </a:r>
          </a:p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for </a:t>
            </a:r>
            <a:r>
              <a:rPr lang="en-US" sz="1800" dirty="0">
                <a:latin typeface="Courier New" pitchFamily="49" charset="0"/>
                <a:cs typeface="+mn-cs"/>
              </a:rPr>
              <a:t>main</a:t>
            </a:r>
          </a:p>
        </p:txBody>
      </p:sp>
      <p:sp>
        <p:nvSpPr>
          <p:cNvPr id="97" name="Rectangle 32"/>
          <p:cNvSpPr>
            <a:spLocks noChangeArrowheads="1"/>
          </p:cNvSpPr>
          <p:nvPr/>
        </p:nvSpPr>
        <p:spPr bwMode="auto">
          <a:xfrm>
            <a:off x="7174960" y="4361520"/>
            <a:ext cx="1797050" cy="1371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b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Stack Frame</a:t>
            </a:r>
          </a:p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for </a:t>
            </a:r>
            <a:r>
              <a:rPr lang="en-US" sz="1800" dirty="0">
                <a:latin typeface="Courier New" pitchFamily="49" charset="0"/>
                <a:cs typeface="+mn-cs"/>
              </a:rPr>
              <a:t>echo</a:t>
            </a:r>
          </a:p>
        </p:txBody>
      </p:sp>
      <p:sp>
        <p:nvSpPr>
          <p:cNvPr id="98" name="Rectangle 24"/>
          <p:cNvSpPr>
            <a:spLocks noChangeArrowheads="1"/>
          </p:cNvSpPr>
          <p:nvPr/>
        </p:nvSpPr>
        <p:spPr bwMode="auto">
          <a:xfrm>
            <a:off x="7174960" y="4056720"/>
            <a:ext cx="449263" cy="304800"/>
          </a:xfrm>
          <a:prstGeom prst="rect">
            <a:avLst/>
          </a:prstGeom>
          <a:solidFill>
            <a:srgbClr val="FF9999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 smtClean="0">
                <a:latin typeface="Courier New" pitchFamily="49" charset="0"/>
                <a:cs typeface="+mn-cs"/>
              </a:rPr>
              <a:t>33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sp>
        <p:nvSpPr>
          <p:cNvPr id="99" name="Rectangle 25"/>
          <p:cNvSpPr>
            <a:spLocks noChangeArrowheads="1"/>
          </p:cNvSpPr>
          <p:nvPr/>
        </p:nvSpPr>
        <p:spPr bwMode="auto">
          <a:xfrm>
            <a:off x="7624223" y="4056720"/>
            <a:ext cx="449262" cy="304800"/>
          </a:xfrm>
          <a:prstGeom prst="rect">
            <a:avLst/>
          </a:prstGeom>
          <a:solidFill>
            <a:srgbClr val="FF9999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 smtClean="0">
                <a:latin typeface="Courier New" pitchFamily="49" charset="0"/>
                <a:cs typeface="+mn-cs"/>
              </a:rPr>
              <a:t>32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sp>
        <p:nvSpPr>
          <p:cNvPr id="100" name="Rectangle 26"/>
          <p:cNvSpPr>
            <a:spLocks noChangeArrowheads="1"/>
          </p:cNvSpPr>
          <p:nvPr/>
        </p:nvSpPr>
        <p:spPr bwMode="auto">
          <a:xfrm>
            <a:off x="8073485" y="4056720"/>
            <a:ext cx="449263" cy="304800"/>
          </a:xfrm>
          <a:prstGeom prst="rect">
            <a:avLst/>
          </a:prstGeom>
          <a:solidFill>
            <a:srgbClr val="FF9999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 smtClean="0">
                <a:latin typeface="Courier New" pitchFamily="49" charset="0"/>
                <a:cs typeface="+mn-cs"/>
              </a:rPr>
              <a:t>31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sp>
        <p:nvSpPr>
          <p:cNvPr id="101" name="Rectangle 27"/>
          <p:cNvSpPr>
            <a:spLocks noChangeArrowheads="1"/>
          </p:cNvSpPr>
          <p:nvPr/>
        </p:nvSpPr>
        <p:spPr bwMode="auto">
          <a:xfrm>
            <a:off x="8522748" y="4056720"/>
            <a:ext cx="449262" cy="304800"/>
          </a:xfrm>
          <a:prstGeom prst="rect">
            <a:avLst/>
          </a:prstGeom>
          <a:solidFill>
            <a:srgbClr val="FF9999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 smtClean="0">
                <a:latin typeface="Courier New" pitchFamily="49" charset="0"/>
                <a:cs typeface="+mn-cs"/>
              </a:rPr>
              <a:t>30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sp>
        <p:nvSpPr>
          <p:cNvPr id="103" name="Rectangle 24"/>
          <p:cNvSpPr>
            <a:spLocks noChangeArrowheads="1"/>
          </p:cNvSpPr>
          <p:nvPr/>
        </p:nvSpPr>
        <p:spPr bwMode="auto">
          <a:xfrm>
            <a:off x="7174960" y="3424748"/>
            <a:ext cx="449263" cy="304800"/>
          </a:xfrm>
          <a:prstGeom prst="rect">
            <a:avLst/>
          </a:prstGeom>
          <a:solidFill>
            <a:srgbClr val="FF9999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 smtClean="0">
                <a:latin typeface="Courier New" pitchFamily="49" charset="0"/>
                <a:cs typeface="+mn-cs"/>
              </a:rPr>
              <a:t>00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sp>
        <p:nvSpPr>
          <p:cNvPr id="104" name="Rectangle 25"/>
          <p:cNvSpPr>
            <a:spLocks noChangeArrowheads="1"/>
          </p:cNvSpPr>
          <p:nvPr/>
        </p:nvSpPr>
        <p:spPr bwMode="auto">
          <a:xfrm>
            <a:off x="7624223" y="3424748"/>
            <a:ext cx="449262" cy="304800"/>
          </a:xfrm>
          <a:prstGeom prst="rect">
            <a:avLst/>
          </a:prstGeom>
          <a:solidFill>
            <a:srgbClr val="FF9999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 smtClean="0">
                <a:latin typeface="Courier New" pitchFamily="49" charset="0"/>
                <a:cs typeface="+mn-cs"/>
              </a:rPr>
              <a:t>61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sp>
        <p:nvSpPr>
          <p:cNvPr id="105" name="Rectangle 26"/>
          <p:cNvSpPr>
            <a:spLocks noChangeArrowheads="1"/>
          </p:cNvSpPr>
          <p:nvPr/>
        </p:nvSpPr>
        <p:spPr bwMode="auto">
          <a:xfrm>
            <a:off x="8073485" y="3424748"/>
            <a:ext cx="449263" cy="304800"/>
          </a:xfrm>
          <a:prstGeom prst="rect">
            <a:avLst/>
          </a:prstGeom>
          <a:solidFill>
            <a:srgbClr val="FF9999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 smtClean="0">
                <a:latin typeface="Courier New" pitchFamily="49" charset="0"/>
                <a:cs typeface="+mn-cs"/>
              </a:rPr>
              <a:t>39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sp>
        <p:nvSpPr>
          <p:cNvPr id="106" name="Rectangle 27"/>
          <p:cNvSpPr>
            <a:spLocks noChangeArrowheads="1"/>
          </p:cNvSpPr>
          <p:nvPr/>
        </p:nvSpPr>
        <p:spPr bwMode="auto">
          <a:xfrm>
            <a:off x="8522748" y="3424748"/>
            <a:ext cx="449262" cy="304800"/>
          </a:xfrm>
          <a:prstGeom prst="rect">
            <a:avLst/>
          </a:prstGeom>
          <a:solidFill>
            <a:srgbClr val="FF9999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 smtClean="0">
                <a:latin typeface="Courier New" pitchFamily="49" charset="0"/>
                <a:cs typeface="+mn-cs"/>
              </a:rPr>
              <a:t>38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sp>
        <p:nvSpPr>
          <p:cNvPr id="107" name="Rectangle 24"/>
          <p:cNvSpPr>
            <a:spLocks noChangeArrowheads="1"/>
          </p:cNvSpPr>
          <p:nvPr/>
        </p:nvSpPr>
        <p:spPr bwMode="auto">
          <a:xfrm>
            <a:off x="7174960" y="3119948"/>
            <a:ext cx="449263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 err="1" smtClean="0">
                <a:latin typeface="Courier New" pitchFamily="49" charset="0"/>
                <a:cs typeface="+mn-cs"/>
              </a:rPr>
              <a:t>ff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sp>
        <p:nvSpPr>
          <p:cNvPr id="108" name="Rectangle 25"/>
          <p:cNvSpPr>
            <a:spLocks noChangeArrowheads="1"/>
          </p:cNvSpPr>
          <p:nvPr/>
        </p:nvSpPr>
        <p:spPr bwMode="auto">
          <a:xfrm>
            <a:off x="7624223" y="3119948"/>
            <a:ext cx="449262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 err="1" smtClean="0">
                <a:latin typeface="Courier New" pitchFamily="49" charset="0"/>
                <a:cs typeface="+mn-cs"/>
              </a:rPr>
              <a:t>ff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sp>
        <p:nvSpPr>
          <p:cNvPr id="132" name="Rectangle 26"/>
          <p:cNvSpPr>
            <a:spLocks noChangeArrowheads="1"/>
          </p:cNvSpPr>
          <p:nvPr/>
        </p:nvSpPr>
        <p:spPr bwMode="auto">
          <a:xfrm>
            <a:off x="8073485" y="3119948"/>
            <a:ext cx="449263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 smtClean="0">
                <a:latin typeface="Courier New" pitchFamily="49" charset="0"/>
                <a:cs typeface="+mn-cs"/>
              </a:rPr>
              <a:t>d2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sp>
        <p:nvSpPr>
          <p:cNvPr id="133" name="Rectangle 27"/>
          <p:cNvSpPr>
            <a:spLocks noChangeArrowheads="1"/>
          </p:cNvSpPr>
          <p:nvPr/>
        </p:nvSpPr>
        <p:spPr bwMode="auto">
          <a:xfrm>
            <a:off x="8522748" y="3119948"/>
            <a:ext cx="449262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 smtClean="0">
                <a:latin typeface="Courier New" pitchFamily="49" charset="0"/>
                <a:cs typeface="+mn-cs"/>
              </a:rPr>
              <a:t>58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sp>
        <p:nvSpPr>
          <p:cNvPr id="134" name="Rectangle 24"/>
          <p:cNvSpPr>
            <a:spLocks noChangeArrowheads="1"/>
          </p:cNvSpPr>
          <p:nvPr/>
        </p:nvSpPr>
        <p:spPr bwMode="auto">
          <a:xfrm>
            <a:off x="7174960" y="2815148"/>
            <a:ext cx="449263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 smtClean="0">
                <a:latin typeface="Courier New" pitchFamily="49" charset="0"/>
                <a:cs typeface="+mn-cs"/>
              </a:rPr>
              <a:t>08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sp>
        <p:nvSpPr>
          <p:cNvPr id="135" name="Rectangle 25"/>
          <p:cNvSpPr>
            <a:spLocks noChangeArrowheads="1"/>
          </p:cNvSpPr>
          <p:nvPr/>
        </p:nvSpPr>
        <p:spPr bwMode="auto">
          <a:xfrm>
            <a:off x="7624223" y="2815148"/>
            <a:ext cx="449262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 smtClean="0">
                <a:latin typeface="Courier New" pitchFamily="49" charset="0"/>
                <a:cs typeface="+mn-cs"/>
              </a:rPr>
              <a:t>04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sp>
        <p:nvSpPr>
          <p:cNvPr id="136" name="Rectangle 26"/>
          <p:cNvSpPr>
            <a:spLocks noChangeArrowheads="1"/>
          </p:cNvSpPr>
          <p:nvPr/>
        </p:nvSpPr>
        <p:spPr bwMode="auto">
          <a:xfrm>
            <a:off x="8073485" y="2815148"/>
            <a:ext cx="449263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 smtClean="0">
                <a:latin typeface="Courier New" pitchFamily="49" charset="0"/>
                <a:cs typeface="+mn-cs"/>
              </a:rPr>
              <a:t>85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sp>
        <p:nvSpPr>
          <p:cNvPr id="137" name="Rectangle 27"/>
          <p:cNvSpPr>
            <a:spLocks noChangeArrowheads="1"/>
          </p:cNvSpPr>
          <p:nvPr/>
        </p:nvSpPr>
        <p:spPr bwMode="auto">
          <a:xfrm>
            <a:off x="8522748" y="2815148"/>
            <a:ext cx="449262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 err="1" smtClean="0">
                <a:latin typeface="Courier New" pitchFamily="49" charset="0"/>
                <a:cs typeface="+mn-cs"/>
              </a:rPr>
              <a:t>ee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sp>
        <p:nvSpPr>
          <p:cNvPr id="138" name="Rectangle 24"/>
          <p:cNvSpPr>
            <a:spLocks noChangeArrowheads="1"/>
          </p:cNvSpPr>
          <p:nvPr/>
        </p:nvSpPr>
        <p:spPr bwMode="auto">
          <a:xfrm>
            <a:off x="7174960" y="3729548"/>
            <a:ext cx="449263" cy="304800"/>
          </a:xfrm>
          <a:prstGeom prst="rect">
            <a:avLst/>
          </a:prstGeom>
          <a:solidFill>
            <a:srgbClr val="FF9999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 smtClean="0">
                <a:latin typeface="Courier New" pitchFamily="49" charset="0"/>
                <a:cs typeface="+mn-cs"/>
              </a:rPr>
              <a:t>37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sp>
        <p:nvSpPr>
          <p:cNvPr id="139" name="Rectangle 25"/>
          <p:cNvSpPr>
            <a:spLocks noChangeArrowheads="1"/>
          </p:cNvSpPr>
          <p:nvPr/>
        </p:nvSpPr>
        <p:spPr bwMode="auto">
          <a:xfrm>
            <a:off x="7624223" y="3729548"/>
            <a:ext cx="449262" cy="304800"/>
          </a:xfrm>
          <a:prstGeom prst="rect">
            <a:avLst/>
          </a:prstGeom>
          <a:solidFill>
            <a:srgbClr val="FF9999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 smtClean="0">
                <a:latin typeface="Courier New" pitchFamily="49" charset="0"/>
                <a:cs typeface="+mn-cs"/>
              </a:rPr>
              <a:t>36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sp>
        <p:nvSpPr>
          <p:cNvPr id="140" name="Rectangle 26"/>
          <p:cNvSpPr>
            <a:spLocks noChangeArrowheads="1"/>
          </p:cNvSpPr>
          <p:nvPr/>
        </p:nvSpPr>
        <p:spPr bwMode="auto">
          <a:xfrm>
            <a:off x="8073485" y="3729548"/>
            <a:ext cx="449263" cy="304800"/>
          </a:xfrm>
          <a:prstGeom prst="rect">
            <a:avLst/>
          </a:prstGeom>
          <a:solidFill>
            <a:srgbClr val="FF9999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 smtClean="0">
                <a:latin typeface="Courier New" pitchFamily="49" charset="0"/>
                <a:cs typeface="+mn-cs"/>
              </a:rPr>
              <a:t>35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sp>
        <p:nvSpPr>
          <p:cNvPr id="141" name="Rectangle 27"/>
          <p:cNvSpPr>
            <a:spLocks noChangeArrowheads="1"/>
          </p:cNvSpPr>
          <p:nvPr/>
        </p:nvSpPr>
        <p:spPr bwMode="auto">
          <a:xfrm>
            <a:off x="8522748" y="3729548"/>
            <a:ext cx="449262" cy="304800"/>
          </a:xfrm>
          <a:prstGeom prst="rect">
            <a:avLst/>
          </a:prstGeom>
          <a:solidFill>
            <a:srgbClr val="FF9999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 smtClean="0">
                <a:latin typeface="Courier New" pitchFamily="49" charset="0"/>
                <a:cs typeface="+mn-cs"/>
              </a:rPr>
              <a:t>34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sp>
        <p:nvSpPr>
          <p:cNvPr id="142" name="Rectangle 28"/>
          <p:cNvSpPr>
            <a:spLocks noChangeArrowheads="1"/>
          </p:cNvSpPr>
          <p:nvPr/>
        </p:nvSpPr>
        <p:spPr bwMode="auto">
          <a:xfrm>
            <a:off x="5577935" y="3362836"/>
            <a:ext cx="15970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sz="1800" dirty="0" smtClean="0">
                <a:latin typeface="Calibri"/>
                <a:cs typeface="Calibri"/>
              </a:rPr>
              <a:t>Saved </a:t>
            </a:r>
            <a:r>
              <a:rPr lang="en-US" sz="1800" dirty="0" smtClean="0">
                <a:latin typeface="Courier New" pitchFamily="49" charset="0"/>
              </a:rPr>
              <a:t>%</a:t>
            </a:r>
            <a:r>
              <a:rPr lang="en-US" sz="1800" dirty="0" err="1" smtClean="0">
                <a:latin typeface="Courier New" pitchFamily="49" charset="0"/>
              </a:rPr>
              <a:t>ebx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143" name="Rectangle 28"/>
          <p:cNvSpPr>
            <a:spLocks noChangeArrowheads="1"/>
          </p:cNvSpPr>
          <p:nvPr/>
        </p:nvSpPr>
        <p:spPr bwMode="auto">
          <a:xfrm>
            <a:off x="5577935" y="2753236"/>
            <a:ext cx="159702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sz="1800" dirty="0" smtClean="0">
                <a:latin typeface="Calibri"/>
                <a:cs typeface="Calibri"/>
              </a:rPr>
              <a:t>return address</a:t>
            </a:r>
            <a:endParaRPr lang="en-US" sz="1800" dirty="0">
              <a:latin typeface="Calibri"/>
              <a:cs typeface="Calibri"/>
            </a:endParaRPr>
          </a:p>
        </p:txBody>
      </p:sp>
      <p:sp>
        <p:nvSpPr>
          <p:cNvPr id="144" name="Rectangle 35"/>
          <p:cNvSpPr>
            <a:spLocks noChangeArrowheads="1"/>
          </p:cNvSpPr>
          <p:nvPr/>
        </p:nvSpPr>
        <p:spPr bwMode="auto">
          <a:xfrm>
            <a:off x="5684449" y="2129348"/>
            <a:ext cx="156988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 dirty="0" smtClean="0">
                <a:latin typeface="Courier New" pitchFamily="49" charset="0"/>
              </a:rPr>
              <a:t>0xffffd258</a:t>
            </a:r>
            <a:endParaRPr lang="en-US" sz="1800" dirty="0">
              <a:latin typeface="Courier New" pitchFamily="49" charset="0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33400"/>
            <a:ext cx="7810500" cy="573088"/>
          </a:xfrm>
        </p:spPr>
        <p:txBody>
          <a:bodyPr/>
          <a:lstStyle/>
          <a:p>
            <a:pPr eaLnBrk="1" hangingPunct="1"/>
            <a:r>
              <a:rPr lang="en-US" smtClean="0"/>
              <a:t>Buffer Overflow Example #2</a:t>
            </a:r>
          </a:p>
        </p:txBody>
      </p:sp>
      <p:sp>
        <p:nvSpPr>
          <p:cNvPr id="28675" name="Text Box 34"/>
          <p:cNvSpPr txBox="1">
            <a:spLocks noChangeArrowheads="1"/>
          </p:cNvSpPr>
          <p:nvPr/>
        </p:nvSpPr>
        <p:spPr bwMode="auto">
          <a:xfrm>
            <a:off x="4086107" y="4725461"/>
            <a:ext cx="1798840" cy="83099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dirty="0">
                <a:latin typeface="Calibri" pitchFamily="34" charset="0"/>
              </a:rPr>
              <a:t>Base </a:t>
            </a:r>
            <a:r>
              <a:rPr lang="en-US" dirty="0" smtClean="0">
                <a:latin typeface="Calibri" pitchFamily="34" charset="0"/>
              </a:rPr>
              <a:t>pointer</a:t>
            </a:r>
          </a:p>
          <a:p>
            <a:pPr eaLnBrk="0" hangingPunct="0"/>
            <a:r>
              <a:rPr lang="en-US" dirty="0" smtClean="0">
                <a:latin typeface="Calibri" pitchFamily="34" charset="0"/>
              </a:rPr>
              <a:t>corrupted!</a:t>
            </a:r>
            <a:endParaRPr lang="en-US" dirty="0">
              <a:latin typeface="Calibri" pitchFamily="34" charset="0"/>
            </a:endParaRPr>
          </a:p>
        </p:txBody>
      </p:sp>
      <p:sp>
        <p:nvSpPr>
          <p:cNvPr id="28717" name="Text Box 33"/>
          <p:cNvSpPr txBox="1">
            <a:spLocks noChangeArrowheads="1"/>
          </p:cNvSpPr>
          <p:nvPr/>
        </p:nvSpPr>
        <p:spPr bwMode="auto">
          <a:xfrm>
            <a:off x="228600" y="5441950"/>
            <a:ext cx="8686800" cy="107721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tabLst>
                <a:tab pos="1255713" algn="l"/>
                <a:tab pos="3146425" algn="l"/>
              </a:tabLst>
            </a:pPr>
            <a:r>
              <a:rPr lang="en-US" sz="1600" dirty="0">
                <a:latin typeface="Courier New" pitchFamily="49" charset="0"/>
              </a:rPr>
              <a:t> . . . 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600" dirty="0" smtClean="0">
                <a:latin typeface="Courier New" pitchFamily="49" charset="0"/>
                <a:ea typeface="MS Mincho" pitchFamily="49" charset="-128"/>
              </a:rPr>
              <a:t> 80485e9</a:t>
            </a:r>
            <a:r>
              <a:rPr lang="en-US" sz="1600" dirty="0">
                <a:latin typeface="Courier New" pitchFamily="49" charset="0"/>
                <a:ea typeface="MS Mincho" pitchFamily="49" charset="-128"/>
              </a:rPr>
              <a:t>:  </a:t>
            </a:r>
            <a:r>
              <a:rPr lang="en-US" sz="1600" dirty="0" smtClean="0">
                <a:latin typeface="Courier New" pitchFamily="49" charset="0"/>
                <a:ea typeface="MS Mincho" pitchFamily="49" charset="-128"/>
              </a:rPr>
              <a:t>e8 </a:t>
            </a:r>
            <a:r>
              <a:rPr lang="en-US" sz="1600" dirty="0">
                <a:latin typeface="Courier New" pitchFamily="49" charset="0"/>
                <a:ea typeface="MS Mincho" pitchFamily="49" charset="-128"/>
              </a:rPr>
              <a:t>d5 </a:t>
            </a:r>
            <a:r>
              <a:rPr lang="en-US" sz="1600" dirty="0" err="1">
                <a:latin typeface="Courier New" pitchFamily="49" charset="0"/>
                <a:ea typeface="MS Mincho" pitchFamily="49" charset="-128"/>
              </a:rPr>
              <a:t>ff</a:t>
            </a:r>
            <a:r>
              <a:rPr lang="en-US" sz="1600" dirty="0">
                <a:latin typeface="Courier New" pitchFamily="49" charset="0"/>
                <a:ea typeface="MS Mincho" pitchFamily="49" charset="-128"/>
              </a:rPr>
              <a:t> </a:t>
            </a:r>
            <a:r>
              <a:rPr lang="en-US" sz="1600" dirty="0" err="1">
                <a:latin typeface="Courier New" pitchFamily="49" charset="0"/>
                <a:ea typeface="MS Mincho" pitchFamily="49" charset="-128"/>
              </a:rPr>
              <a:t>ff</a:t>
            </a:r>
            <a:r>
              <a:rPr lang="en-US" sz="1600" dirty="0">
                <a:latin typeface="Courier New" pitchFamily="49" charset="0"/>
                <a:ea typeface="MS Mincho" pitchFamily="49" charset="-128"/>
              </a:rPr>
              <a:t> </a:t>
            </a:r>
            <a:r>
              <a:rPr lang="en-US" sz="1600" dirty="0" err="1">
                <a:latin typeface="Courier New" pitchFamily="49" charset="0"/>
                <a:ea typeface="MS Mincho" pitchFamily="49" charset="-128"/>
              </a:rPr>
              <a:t>ff</a:t>
            </a:r>
            <a:r>
              <a:rPr lang="en-US" sz="1600" dirty="0">
                <a:latin typeface="Courier New" pitchFamily="49" charset="0"/>
                <a:ea typeface="MS Mincho" pitchFamily="49" charset="-128"/>
              </a:rPr>
              <a:t>          call   80485c3 &lt;echo&gt;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600" dirty="0">
                <a:latin typeface="Courier New" pitchFamily="49" charset="0"/>
                <a:ea typeface="MS Mincho" pitchFamily="49" charset="-128"/>
              </a:rPr>
              <a:t> 80485ee:  </a:t>
            </a:r>
            <a:r>
              <a:rPr lang="en-US" sz="1600" dirty="0" smtClean="0">
                <a:latin typeface="Courier New" pitchFamily="49" charset="0"/>
                <a:ea typeface="MS Mincho" pitchFamily="49" charset="-128"/>
              </a:rPr>
              <a:t>c9                      leave  # Set %</a:t>
            </a:r>
            <a:r>
              <a:rPr lang="en-US" sz="1600" dirty="0" err="1" smtClean="0">
                <a:latin typeface="Courier New" pitchFamily="49" charset="0"/>
                <a:ea typeface="MS Mincho" pitchFamily="49" charset="-128"/>
              </a:rPr>
              <a:t>ebp</a:t>
            </a:r>
            <a:r>
              <a:rPr lang="en-US" sz="1600" dirty="0" smtClean="0">
                <a:latin typeface="Courier New" pitchFamily="49" charset="0"/>
                <a:ea typeface="MS Mincho" pitchFamily="49" charset="-128"/>
              </a:rPr>
              <a:t> to bad value</a:t>
            </a:r>
            <a:endParaRPr lang="en-US" sz="1600" dirty="0">
              <a:latin typeface="Courier New" pitchFamily="49" charset="0"/>
              <a:ea typeface="MS Mincho" pitchFamily="49" charset="-128"/>
            </a:endParaRP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600" dirty="0">
                <a:latin typeface="Courier New" pitchFamily="49" charset="0"/>
                <a:ea typeface="MS Mincho" pitchFamily="49" charset="-128"/>
              </a:rPr>
              <a:t> 80485ef:  </a:t>
            </a:r>
            <a:r>
              <a:rPr lang="en-US" sz="1600" dirty="0" smtClean="0">
                <a:latin typeface="Courier New" pitchFamily="49" charset="0"/>
                <a:ea typeface="MS Mincho" pitchFamily="49" charset="-128"/>
              </a:rPr>
              <a:t>c3                      </a:t>
            </a:r>
            <a:r>
              <a:rPr lang="en-US" sz="1600" dirty="0">
                <a:latin typeface="Courier New" pitchFamily="49" charset="0"/>
                <a:ea typeface="MS Mincho" pitchFamily="49" charset="-128"/>
              </a:rPr>
              <a:t>ret</a:t>
            </a:r>
          </a:p>
        </p:txBody>
      </p:sp>
      <p:sp>
        <p:nvSpPr>
          <p:cNvPr id="47" name="TextBox 109"/>
          <p:cNvSpPr txBox="1">
            <a:spLocks noChangeArrowheads="1"/>
          </p:cNvSpPr>
          <p:nvPr/>
        </p:nvSpPr>
        <p:spPr bwMode="auto">
          <a:xfrm>
            <a:off x="6555413" y="990600"/>
            <a:ext cx="221381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Input </a:t>
            </a:r>
            <a:r>
              <a:rPr lang="en-US" sz="1800" i="1" dirty="0" smtClean="0">
                <a:solidFill>
                  <a:srgbClr val="C00000"/>
                </a:solidFill>
                <a:latin typeface="Calibri" pitchFamily="34" charset="0"/>
              </a:rPr>
              <a:t>0123456789ab</a:t>
            </a:r>
            <a:endParaRPr lang="en-US" sz="1800" i="1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48" name="Freeform 47"/>
          <p:cNvSpPr/>
          <p:nvPr/>
        </p:nvSpPr>
        <p:spPr bwMode="auto">
          <a:xfrm>
            <a:off x="1371600" y="2123281"/>
            <a:ext cx="311944" cy="935038"/>
          </a:xfrm>
          <a:custGeom>
            <a:avLst/>
            <a:gdLst>
              <a:gd name="connsiteX0" fmla="*/ 770519 w 770519"/>
              <a:gd name="connsiteY0" fmla="*/ 1505068 h 1505068"/>
              <a:gd name="connsiteX1" fmla="*/ 3786 w 770519"/>
              <a:gd name="connsiteY1" fmla="*/ 726976 h 1505068"/>
              <a:gd name="connsiteX2" fmla="*/ 747801 w 770519"/>
              <a:gd name="connsiteY2" fmla="*/ 0 h 15050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70519" h="1505068">
                <a:moveTo>
                  <a:pt x="770519" y="1505068"/>
                </a:moveTo>
                <a:cubicBezTo>
                  <a:pt x="389045" y="1241444"/>
                  <a:pt x="7572" y="977821"/>
                  <a:pt x="3786" y="726976"/>
                </a:cubicBezTo>
                <a:cubicBezTo>
                  <a:pt x="0" y="476131"/>
                  <a:pt x="373900" y="238065"/>
                  <a:pt x="747801" y="0"/>
                </a:cubicBezTo>
              </a:path>
            </a:pathLst>
          </a:custGeom>
          <a:noFill/>
          <a:ln w="3810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anchor="ctr"/>
          <a:lstStyle/>
          <a:p>
            <a:pPr algn="ctr" eaLnBrk="0" hangingPunct="0">
              <a:defRPr/>
            </a:pPr>
            <a:endParaRPr lang="en-US" dirty="0">
              <a:latin typeface="Calibri" pitchFamily="34" charset="0"/>
              <a:cs typeface="+mn-cs"/>
            </a:endParaRPr>
          </a:p>
        </p:txBody>
      </p:sp>
      <p:grpSp>
        <p:nvGrpSpPr>
          <p:cNvPr id="49" name="Group 48"/>
          <p:cNvGrpSpPr/>
          <p:nvPr/>
        </p:nvGrpSpPr>
        <p:grpSpPr>
          <a:xfrm>
            <a:off x="152400" y="1089966"/>
            <a:ext cx="3429000" cy="4408487"/>
            <a:chOff x="5562600" y="1633685"/>
            <a:chExt cx="3429000" cy="4408487"/>
          </a:xfrm>
        </p:grpSpPr>
        <p:sp>
          <p:nvSpPr>
            <p:cNvPr id="50" name="Line 29"/>
            <p:cNvSpPr>
              <a:spLocks noChangeShapeType="1"/>
            </p:cNvSpPr>
            <p:nvPr/>
          </p:nvSpPr>
          <p:spPr bwMode="auto">
            <a:xfrm>
              <a:off x="6708775" y="3608917"/>
              <a:ext cx="45085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" name="Rectangle 30"/>
            <p:cNvSpPr>
              <a:spLocks noChangeArrowheads="1"/>
            </p:cNvSpPr>
            <p:nvPr/>
          </p:nvSpPr>
          <p:spPr bwMode="auto">
            <a:xfrm>
              <a:off x="5950075" y="3379505"/>
              <a:ext cx="736600" cy="369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800" dirty="0">
                  <a:latin typeface="Courier New" pitchFamily="49" charset="0"/>
                </a:rPr>
                <a:t>%</a:t>
              </a:r>
              <a:r>
                <a:rPr lang="en-US" sz="1800" dirty="0" err="1">
                  <a:latin typeface="Courier New" pitchFamily="49" charset="0"/>
                </a:rPr>
                <a:t>ebp</a:t>
              </a:r>
              <a:endParaRPr lang="en-US" sz="1800" dirty="0">
                <a:latin typeface="Courier New" pitchFamily="49" charset="0"/>
              </a:endParaRPr>
            </a:p>
          </p:txBody>
        </p:sp>
        <p:sp>
          <p:nvSpPr>
            <p:cNvPr id="52" name="Rectangle 28"/>
            <p:cNvSpPr>
              <a:spLocks noChangeArrowheads="1"/>
            </p:cNvSpPr>
            <p:nvPr/>
          </p:nvSpPr>
          <p:spPr bwMode="auto">
            <a:xfrm>
              <a:off x="5562600" y="4339280"/>
              <a:ext cx="1597025" cy="36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r"/>
              <a:r>
                <a:rPr lang="en-US" sz="1800" dirty="0" err="1">
                  <a:latin typeface="Courier New" pitchFamily="49" charset="0"/>
                </a:rPr>
                <a:t>buf</a:t>
              </a:r>
              <a:endParaRPr lang="en-US" sz="1800" dirty="0">
                <a:latin typeface="Courier New" pitchFamily="49" charset="0"/>
              </a:endParaRPr>
            </a:p>
          </p:txBody>
        </p:sp>
        <p:sp>
          <p:nvSpPr>
            <p:cNvPr id="53" name="Rectangle 31"/>
            <p:cNvSpPr>
              <a:spLocks noChangeArrowheads="1"/>
            </p:cNvSpPr>
            <p:nvPr/>
          </p:nvSpPr>
          <p:spPr bwMode="auto">
            <a:xfrm>
              <a:off x="7159625" y="2003572"/>
              <a:ext cx="1797050" cy="1143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/>
            <a:lstStyle/>
            <a:p>
              <a:pPr algn="ctr">
                <a:defRPr/>
              </a:pPr>
              <a:r>
                <a:rPr lang="en-US" sz="1800" b="0" dirty="0">
                  <a:latin typeface="Calibri" pitchFamily="34" charset="0"/>
                  <a:cs typeface="+mn-cs"/>
                </a:rPr>
                <a:t>Stack Frame</a:t>
              </a:r>
            </a:p>
            <a:p>
              <a:pPr algn="ctr">
                <a:defRPr/>
              </a:pPr>
              <a:r>
                <a:rPr lang="en-US" sz="1800" b="0" dirty="0">
                  <a:latin typeface="Calibri" pitchFamily="34" charset="0"/>
                  <a:cs typeface="+mn-cs"/>
                </a:rPr>
                <a:t>for </a:t>
              </a:r>
              <a:r>
                <a:rPr lang="en-US" sz="1800" dirty="0">
                  <a:latin typeface="Courier New" pitchFamily="49" charset="0"/>
                  <a:cs typeface="+mn-cs"/>
                </a:rPr>
                <a:t>main</a:t>
              </a:r>
            </a:p>
          </p:txBody>
        </p:sp>
        <p:sp>
          <p:nvSpPr>
            <p:cNvPr id="54" name="Rectangle 32"/>
            <p:cNvSpPr>
              <a:spLocks noChangeArrowheads="1"/>
            </p:cNvSpPr>
            <p:nvPr/>
          </p:nvSpPr>
          <p:spPr bwMode="auto">
            <a:xfrm>
              <a:off x="7159625" y="4670572"/>
              <a:ext cx="1797050" cy="13716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b"/>
            <a:lstStyle/>
            <a:p>
              <a:pPr algn="ctr">
                <a:defRPr/>
              </a:pPr>
              <a:r>
                <a:rPr lang="en-US" sz="1800" b="0" dirty="0">
                  <a:latin typeface="Calibri" pitchFamily="34" charset="0"/>
                  <a:cs typeface="+mn-cs"/>
                </a:rPr>
                <a:t>Stack Frame</a:t>
              </a:r>
            </a:p>
            <a:p>
              <a:pPr algn="ctr">
                <a:defRPr/>
              </a:pPr>
              <a:r>
                <a:rPr lang="en-US" sz="1800" b="0" dirty="0">
                  <a:latin typeface="Calibri" pitchFamily="34" charset="0"/>
                  <a:cs typeface="+mn-cs"/>
                </a:rPr>
                <a:t>for </a:t>
              </a:r>
              <a:r>
                <a:rPr lang="en-US" sz="1800" dirty="0">
                  <a:latin typeface="Courier New" pitchFamily="49" charset="0"/>
                  <a:cs typeface="+mn-cs"/>
                </a:rPr>
                <a:t>echo</a:t>
              </a:r>
            </a:p>
          </p:txBody>
        </p:sp>
        <p:sp>
          <p:nvSpPr>
            <p:cNvPr id="55" name="Rectangle 24"/>
            <p:cNvSpPr>
              <a:spLocks noChangeArrowheads="1"/>
            </p:cNvSpPr>
            <p:nvPr/>
          </p:nvSpPr>
          <p:spPr bwMode="auto">
            <a:xfrm>
              <a:off x="7159625" y="4365772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xx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56" name="Rectangle 25"/>
            <p:cNvSpPr>
              <a:spLocks noChangeArrowheads="1"/>
            </p:cNvSpPr>
            <p:nvPr/>
          </p:nvSpPr>
          <p:spPr bwMode="auto">
            <a:xfrm>
              <a:off x="7608888" y="4365772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xx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57" name="Rectangle 26"/>
            <p:cNvSpPr>
              <a:spLocks noChangeArrowheads="1"/>
            </p:cNvSpPr>
            <p:nvPr/>
          </p:nvSpPr>
          <p:spPr bwMode="auto">
            <a:xfrm>
              <a:off x="8058150" y="4365772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xx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58" name="Rectangle 27"/>
            <p:cNvSpPr>
              <a:spLocks noChangeArrowheads="1"/>
            </p:cNvSpPr>
            <p:nvPr/>
          </p:nvSpPr>
          <p:spPr bwMode="auto">
            <a:xfrm>
              <a:off x="8507413" y="4365772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xx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59" name="TextBox 58"/>
            <p:cNvSpPr txBox="1">
              <a:spLocks noChangeArrowheads="1"/>
            </p:cNvSpPr>
            <p:nvPr/>
          </p:nvSpPr>
          <p:spPr bwMode="auto">
            <a:xfrm>
              <a:off x="7083425" y="1633685"/>
              <a:ext cx="1908175" cy="369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1800" i="1">
                  <a:solidFill>
                    <a:srgbClr val="C00000"/>
                  </a:solidFill>
                  <a:latin typeface="Calibri" pitchFamily="34" charset="0"/>
                </a:rPr>
                <a:t>Before call to gets</a:t>
              </a:r>
            </a:p>
          </p:txBody>
        </p:sp>
        <p:sp>
          <p:nvSpPr>
            <p:cNvPr id="60" name="Rectangle 24"/>
            <p:cNvSpPr>
              <a:spLocks noChangeArrowheads="1"/>
            </p:cNvSpPr>
            <p:nvPr/>
          </p:nvSpPr>
          <p:spPr bwMode="auto">
            <a:xfrm>
              <a:off x="7159625" y="37338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00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61" name="Rectangle 25"/>
            <p:cNvSpPr>
              <a:spLocks noChangeArrowheads="1"/>
            </p:cNvSpPr>
            <p:nvPr/>
          </p:nvSpPr>
          <p:spPr bwMode="auto">
            <a:xfrm>
              <a:off x="7608888" y="37338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2c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62" name="Rectangle 26"/>
            <p:cNvSpPr>
              <a:spLocks noChangeArrowheads="1"/>
            </p:cNvSpPr>
            <p:nvPr/>
          </p:nvSpPr>
          <p:spPr bwMode="auto">
            <a:xfrm>
              <a:off x="8058150" y="37338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3f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63" name="Rectangle 27"/>
            <p:cNvSpPr>
              <a:spLocks noChangeArrowheads="1"/>
            </p:cNvSpPr>
            <p:nvPr/>
          </p:nvSpPr>
          <p:spPr bwMode="auto">
            <a:xfrm>
              <a:off x="8507413" y="37338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f4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69" name="Rectangle 24"/>
            <p:cNvSpPr>
              <a:spLocks noChangeArrowheads="1"/>
            </p:cNvSpPr>
            <p:nvPr/>
          </p:nvSpPr>
          <p:spPr bwMode="auto">
            <a:xfrm>
              <a:off x="7159625" y="34290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err="1" smtClean="0">
                  <a:latin typeface="Courier New" pitchFamily="49" charset="0"/>
                  <a:cs typeface="+mn-cs"/>
                </a:rPr>
                <a:t>ff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70" name="Rectangle 25"/>
            <p:cNvSpPr>
              <a:spLocks noChangeArrowheads="1"/>
            </p:cNvSpPr>
            <p:nvPr/>
          </p:nvSpPr>
          <p:spPr bwMode="auto">
            <a:xfrm>
              <a:off x="7608888" y="34290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err="1" smtClean="0">
                  <a:latin typeface="Courier New" pitchFamily="49" charset="0"/>
                  <a:cs typeface="+mn-cs"/>
                </a:rPr>
                <a:t>ff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71" name="Rectangle 26"/>
            <p:cNvSpPr>
              <a:spLocks noChangeArrowheads="1"/>
            </p:cNvSpPr>
            <p:nvPr/>
          </p:nvSpPr>
          <p:spPr bwMode="auto">
            <a:xfrm>
              <a:off x="8058150" y="34290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d2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72" name="Rectangle 27"/>
            <p:cNvSpPr>
              <a:spLocks noChangeArrowheads="1"/>
            </p:cNvSpPr>
            <p:nvPr/>
          </p:nvSpPr>
          <p:spPr bwMode="auto">
            <a:xfrm>
              <a:off x="8507413" y="34290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58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73" name="Rectangle 24"/>
            <p:cNvSpPr>
              <a:spLocks noChangeArrowheads="1"/>
            </p:cNvSpPr>
            <p:nvPr/>
          </p:nvSpPr>
          <p:spPr bwMode="auto">
            <a:xfrm>
              <a:off x="7159625" y="3124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08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74" name="Rectangle 25"/>
            <p:cNvSpPr>
              <a:spLocks noChangeArrowheads="1"/>
            </p:cNvSpPr>
            <p:nvPr/>
          </p:nvSpPr>
          <p:spPr bwMode="auto">
            <a:xfrm>
              <a:off x="7608888" y="3124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04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75" name="Rectangle 26"/>
            <p:cNvSpPr>
              <a:spLocks noChangeArrowheads="1"/>
            </p:cNvSpPr>
            <p:nvPr/>
          </p:nvSpPr>
          <p:spPr bwMode="auto">
            <a:xfrm>
              <a:off x="8058150" y="3124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85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76" name="Rectangle 27"/>
            <p:cNvSpPr>
              <a:spLocks noChangeArrowheads="1"/>
            </p:cNvSpPr>
            <p:nvPr/>
          </p:nvSpPr>
          <p:spPr bwMode="auto">
            <a:xfrm>
              <a:off x="8507413" y="3124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err="1" smtClean="0">
                  <a:latin typeface="Courier New" pitchFamily="49" charset="0"/>
                  <a:cs typeface="+mn-cs"/>
                </a:rPr>
                <a:t>ee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77" name="Rectangle 24"/>
            <p:cNvSpPr>
              <a:spLocks noChangeArrowheads="1"/>
            </p:cNvSpPr>
            <p:nvPr/>
          </p:nvSpPr>
          <p:spPr bwMode="auto">
            <a:xfrm>
              <a:off x="7159625" y="40386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xx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79" name="Rectangle 25"/>
            <p:cNvSpPr>
              <a:spLocks noChangeArrowheads="1"/>
            </p:cNvSpPr>
            <p:nvPr/>
          </p:nvSpPr>
          <p:spPr bwMode="auto">
            <a:xfrm>
              <a:off x="7608888" y="40386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xx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80" name="Rectangle 26"/>
            <p:cNvSpPr>
              <a:spLocks noChangeArrowheads="1"/>
            </p:cNvSpPr>
            <p:nvPr/>
          </p:nvSpPr>
          <p:spPr bwMode="auto">
            <a:xfrm>
              <a:off x="8058150" y="40386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xx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81" name="Rectangle 27"/>
            <p:cNvSpPr>
              <a:spLocks noChangeArrowheads="1"/>
            </p:cNvSpPr>
            <p:nvPr/>
          </p:nvSpPr>
          <p:spPr bwMode="auto">
            <a:xfrm>
              <a:off x="8507413" y="40386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xx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87" name="Rectangle 28"/>
            <p:cNvSpPr>
              <a:spLocks noChangeArrowheads="1"/>
            </p:cNvSpPr>
            <p:nvPr/>
          </p:nvSpPr>
          <p:spPr bwMode="auto">
            <a:xfrm>
              <a:off x="5562600" y="3671888"/>
              <a:ext cx="1597025" cy="36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r"/>
              <a:r>
                <a:rPr lang="en-US" sz="1800" dirty="0" smtClean="0">
                  <a:latin typeface="Calibri"/>
                  <a:cs typeface="Calibri"/>
                </a:rPr>
                <a:t>Saved </a:t>
              </a:r>
              <a:r>
                <a:rPr lang="en-US" sz="1800" dirty="0" smtClean="0">
                  <a:latin typeface="Courier New" pitchFamily="49" charset="0"/>
                </a:rPr>
                <a:t>%</a:t>
              </a:r>
              <a:r>
                <a:rPr lang="en-US" sz="1800" dirty="0" err="1" smtClean="0">
                  <a:latin typeface="Courier New" pitchFamily="49" charset="0"/>
                </a:rPr>
                <a:t>ebx</a:t>
              </a:r>
              <a:endParaRPr lang="en-US" sz="1800" dirty="0">
                <a:latin typeface="Courier New" pitchFamily="49" charset="0"/>
              </a:endParaRPr>
            </a:p>
          </p:txBody>
        </p:sp>
        <p:sp>
          <p:nvSpPr>
            <p:cNvPr id="88" name="Rectangle 28"/>
            <p:cNvSpPr>
              <a:spLocks noChangeArrowheads="1"/>
            </p:cNvSpPr>
            <p:nvPr/>
          </p:nvSpPr>
          <p:spPr bwMode="auto">
            <a:xfrm>
              <a:off x="5562600" y="3062288"/>
              <a:ext cx="1597025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r"/>
              <a:r>
                <a:rPr lang="en-US" sz="1800" dirty="0" smtClean="0">
                  <a:latin typeface="Calibri"/>
                  <a:cs typeface="Calibri"/>
                </a:rPr>
                <a:t>return address</a:t>
              </a:r>
              <a:endParaRPr lang="en-US" sz="1800" dirty="0">
                <a:latin typeface="Calibri"/>
                <a:cs typeface="Calibri"/>
              </a:endParaRPr>
            </a:p>
          </p:txBody>
        </p:sp>
      </p:grpSp>
      <p:sp>
        <p:nvSpPr>
          <p:cNvPr id="89" name="Rectangle 35"/>
          <p:cNvSpPr>
            <a:spLocks noChangeArrowheads="1"/>
          </p:cNvSpPr>
          <p:nvPr/>
        </p:nvSpPr>
        <p:spPr bwMode="auto">
          <a:xfrm>
            <a:off x="258914" y="1894681"/>
            <a:ext cx="156988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 dirty="0" smtClean="0">
                <a:latin typeface="Courier New" pitchFamily="49" charset="0"/>
              </a:rPr>
              <a:t>0xffffd258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90" name="Freeform 89"/>
          <p:cNvSpPr/>
          <p:nvPr/>
        </p:nvSpPr>
        <p:spPr bwMode="auto">
          <a:xfrm flipV="1">
            <a:off x="6452924" y="2988186"/>
            <a:ext cx="311944" cy="1355214"/>
          </a:xfrm>
          <a:custGeom>
            <a:avLst/>
            <a:gdLst>
              <a:gd name="connsiteX0" fmla="*/ 770519 w 770519"/>
              <a:gd name="connsiteY0" fmla="*/ 1505068 h 1505068"/>
              <a:gd name="connsiteX1" fmla="*/ 3786 w 770519"/>
              <a:gd name="connsiteY1" fmla="*/ 726976 h 1505068"/>
              <a:gd name="connsiteX2" fmla="*/ 747801 w 770519"/>
              <a:gd name="connsiteY2" fmla="*/ 0 h 15050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70519" h="1505068">
                <a:moveTo>
                  <a:pt x="770519" y="1505068"/>
                </a:moveTo>
                <a:cubicBezTo>
                  <a:pt x="389045" y="1241444"/>
                  <a:pt x="7572" y="977821"/>
                  <a:pt x="3786" y="726976"/>
                </a:cubicBezTo>
                <a:cubicBezTo>
                  <a:pt x="0" y="476131"/>
                  <a:pt x="373900" y="238065"/>
                  <a:pt x="747801" y="0"/>
                </a:cubicBezTo>
              </a:path>
            </a:pathLst>
          </a:custGeom>
          <a:noFill/>
          <a:ln w="3810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anchor="ctr"/>
          <a:lstStyle/>
          <a:p>
            <a:pPr algn="ctr" eaLnBrk="0" hangingPunct="0">
              <a:defRPr/>
            </a:pPr>
            <a:endParaRPr lang="en-US" dirty="0">
              <a:latin typeface="Calibri" pitchFamily="34" charset="0"/>
              <a:cs typeface="+mn-cs"/>
            </a:endParaRPr>
          </a:p>
        </p:txBody>
      </p:sp>
      <p:sp>
        <p:nvSpPr>
          <p:cNvPr id="91" name="Line 29"/>
          <p:cNvSpPr>
            <a:spLocks noChangeShapeType="1"/>
          </p:cNvSpPr>
          <p:nvPr/>
        </p:nvSpPr>
        <p:spPr bwMode="auto">
          <a:xfrm>
            <a:off x="6379899" y="2995065"/>
            <a:ext cx="4508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92" name="Rectangle 30"/>
          <p:cNvSpPr>
            <a:spLocks noChangeArrowheads="1"/>
          </p:cNvSpPr>
          <p:nvPr/>
        </p:nvSpPr>
        <p:spPr bwMode="auto">
          <a:xfrm>
            <a:off x="5621199" y="2765653"/>
            <a:ext cx="7366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 dirty="0">
                <a:latin typeface="Courier New" pitchFamily="49" charset="0"/>
              </a:rPr>
              <a:t>%</a:t>
            </a:r>
            <a:r>
              <a:rPr lang="en-US" sz="1800" dirty="0" err="1">
                <a:latin typeface="Courier New" pitchFamily="49" charset="0"/>
              </a:rPr>
              <a:t>ebp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93" name="Rectangle 28"/>
          <p:cNvSpPr>
            <a:spLocks noChangeArrowheads="1"/>
          </p:cNvSpPr>
          <p:nvPr/>
        </p:nvSpPr>
        <p:spPr bwMode="auto">
          <a:xfrm>
            <a:off x="5233724" y="3725428"/>
            <a:ext cx="15970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sz="1800" dirty="0" err="1">
                <a:latin typeface="Courier New" pitchFamily="49" charset="0"/>
              </a:rPr>
              <a:t>buf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94" name="Rectangle 31"/>
          <p:cNvSpPr>
            <a:spLocks noChangeArrowheads="1"/>
          </p:cNvSpPr>
          <p:nvPr/>
        </p:nvSpPr>
        <p:spPr bwMode="auto">
          <a:xfrm>
            <a:off x="6830749" y="1389720"/>
            <a:ext cx="1797050" cy="114300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Stack Frame</a:t>
            </a:r>
          </a:p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for </a:t>
            </a:r>
            <a:r>
              <a:rPr lang="en-US" sz="1800" dirty="0">
                <a:latin typeface="Courier New" pitchFamily="49" charset="0"/>
                <a:cs typeface="+mn-cs"/>
              </a:rPr>
              <a:t>main</a:t>
            </a:r>
          </a:p>
        </p:txBody>
      </p:sp>
      <p:sp>
        <p:nvSpPr>
          <p:cNvPr id="95" name="Rectangle 32"/>
          <p:cNvSpPr>
            <a:spLocks noChangeArrowheads="1"/>
          </p:cNvSpPr>
          <p:nvPr/>
        </p:nvSpPr>
        <p:spPr bwMode="auto">
          <a:xfrm>
            <a:off x="6830749" y="4056720"/>
            <a:ext cx="1797050" cy="1371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b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Stack Frame</a:t>
            </a:r>
          </a:p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for </a:t>
            </a:r>
            <a:r>
              <a:rPr lang="en-US" sz="1800" dirty="0">
                <a:latin typeface="Courier New" pitchFamily="49" charset="0"/>
                <a:cs typeface="+mn-cs"/>
              </a:rPr>
              <a:t>echo</a:t>
            </a:r>
          </a:p>
        </p:txBody>
      </p:sp>
      <p:sp>
        <p:nvSpPr>
          <p:cNvPr id="113" name="Rectangle 24"/>
          <p:cNvSpPr>
            <a:spLocks noChangeArrowheads="1"/>
          </p:cNvSpPr>
          <p:nvPr/>
        </p:nvSpPr>
        <p:spPr bwMode="auto">
          <a:xfrm>
            <a:off x="6830749" y="3751920"/>
            <a:ext cx="449263" cy="304800"/>
          </a:xfrm>
          <a:prstGeom prst="rect">
            <a:avLst/>
          </a:prstGeom>
          <a:solidFill>
            <a:srgbClr val="FF9999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 smtClean="0">
                <a:latin typeface="Courier New" pitchFamily="49" charset="0"/>
                <a:cs typeface="+mn-cs"/>
              </a:rPr>
              <a:t>33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sp>
        <p:nvSpPr>
          <p:cNvPr id="119" name="Rectangle 25"/>
          <p:cNvSpPr>
            <a:spLocks noChangeArrowheads="1"/>
          </p:cNvSpPr>
          <p:nvPr/>
        </p:nvSpPr>
        <p:spPr bwMode="auto">
          <a:xfrm>
            <a:off x="7280012" y="3751920"/>
            <a:ext cx="449262" cy="304800"/>
          </a:xfrm>
          <a:prstGeom prst="rect">
            <a:avLst/>
          </a:prstGeom>
          <a:solidFill>
            <a:srgbClr val="FF9999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 smtClean="0">
                <a:latin typeface="Courier New" pitchFamily="49" charset="0"/>
                <a:cs typeface="+mn-cs"/>
              </a:rPr>
              <a:t>32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sp>
        <p:nvSpPr>
          <p:cNvPr id="120" name="Rectangle 26"/>
          <p:cNvSpPr>
            <a:spLocks noChangeArrowheads="1"/>
          </p:cNvSpPr>
          <p:nvPr/>
        </p:nvSpPr>
        <p:spPr bwMode="auto">
          <a:xfrm>
            <a:off x="7729274" y="3751920"/>
            <a:ext cx="449263" cy="304800"/>
          </a:xfrm>
          <a:prstGeom prst="rect">
            <a:avLst/>
          </a:prstGeom>
          <a:solidFill>
            <a:srgbClr val="FF9999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 smtClean="0">
                <a:latin typeface="Courier New" pitchFamily="49" charset="0"/>
                <a:cs typeface="+mn-cs"/>
              </a:rPr>
              <a:t>31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sp>
        <p:nvSpPr>
          <p:cNvPr id="121" name="Rectangle 27"/>
          <p:cNvSpPr>
            <a:spLocks noChangeArrowheads="1"/>
          </p:cNvSpPr>
          <p:nvPr/>
        </p:nvSpPr>
        <p:spPr bwMode="auto">
          <a:xfrm>
            <a:off x="8178537" y="3751920"/>
            <a:ext cx="449262" cy="304800"/>
          </a:xfrm>
          <a:prstGeom prst="rect">
            <a:avLst/>
          </a:prstGeom>
          <a:solidFill>
            <a:srgbClr val="FF9999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 smtClean="0">
                <a:latin typeface="Courier New" pitchFamily="49" charset="0"/>
                <a:cs typeface="+mn-cs"/>
              </a:rPr>
              <a:t>30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sp>
        <p:nvSpPr>
          <p:cNvPr id="122" name="Rectangle 24"/>
          <p:cNvSpPr>
            <a:spLocks noChangeArrowheads="1"/>
          </p:cNvSpPr>
          <p:nvPr/>
        </p:nvSpPr>
        <p:spPr bwMode="auto">
          <a:xfrm>
            <a:off x="6830749" y="3119948"/>
            <a:ext cx="449263" cy="304800"/>
          </a:xfrm>
          <a:prstGeom prst="rect">
            <a:avLst/>
          </a:prstGeom>
          <a:solidFill>
            <a:srgbClr val="FF9999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 smtClean="0">
                <a:latin typeface="Courier New" pitchFamily="49" charset="0"/>
                <a:cs typeface="+mn-cs"/>
              </a:rPr>
              <a:t>62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sp>
        <p:nvSpPr>
          <p:cNvPr id="123" name="Rectangle 25"/>
          <p:cNvSpPr>
            <a:spLocks noChangeArrowheads="1"/>
          </p:cNvSpPr>
          <p:nvPr/>
        </p:nvSpPr>
        <p:spPr bwMode="auto">
          <a:xfrm>
            <a:off x="7280012" y="3119948"/>
            <a:ext cx="449262" cy="304800"/>
          </a:xfrm>
          <a:prstGeom prst="rect">
            <a:avLst/>
          </a:prstGeom>
          <a:solidFill>
            <a:srgbClr val="FF9999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 smtClean="0">
                <a:latin typeface="Courier New" pitchFamily="49" charset="0"/>
                <a:cs typeface="+mn-cs"/>
              </a:rPr>
              <a:t>61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sp>
        <p:nvSpPr>
          <p:cNvPr id="124" name="Rectangle 26"/>
          <p:cNvSpPr>
            <a:spLocks noChangeArrowheads="1"/>
          </p:cNvSpPr>
          <p:nvPr/>
        </p:nvSpPr>
        <p:spPr bwMode="auto">
          <a:xfrm>
            <a:off x="7729274" y="3119948"/>
            <a:ext cx="449263" cy="304800"/>
          </a:xfrm>
          <a:prstGeom prst="rect">
            <a:avLst/>
          </a:prstGeom>
          <a:solidFill>
            <a:srgbClr val="FF9999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 smtClean="0">
                <a:latin typeface="Courier New" pitchFamily="49" charset="0"/>
                <a:cs typeface="+mn-cs"/>
              </a:rPr>
              <a:t>39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sp>
        <p:nvSpPr>
          <p:cNvPr id="125" name="Rectangle 27"/>
          <p:cNvSpPr>
            <a:spLocks noChangeArrowheads="1"/>
          </p:cNvSpPr>
          <p:nvPr/>
        </p:nvSpPr>
        <p:spPr bwMode="auto">
          <a:xfrm>
            <a:off x="8178537" y="3119948"/>
            <a:ext cx="449262" cy="304800"/>
          </a:xfrm>
          <a:prstGeom prst="rect">
            <a:avLst/>
          </a:prstGeom>
          <a:solidFill>
            <a:srgbClr val="FF9999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 smtClean="0">
                <a:latin typeface="Courier New" pitchFamily="49" charset="0"/>
                <a:cs typeface="+mn-cs"/>
              </a:rPr>
              <a:t>38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sp>
        <p:nvSpPr>
          <p:cNvPr id="126" name="Rectangle 24"/>
          <p:cNvSpPr>
            <a:spLocks noChangeArrowheads="1"/>
          </p:cNvSpPr>
          <p:nvPr/>
        </p:nvSpPr>
        <p:spPr bwMode="auto">
          <a:xfrm>
            <a:off x="6830749" y="2815148"/>
            <a:ext cx="449263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 err="1" smtClean="0">
                <a:latin typeface="Courier New" pitchFamily="49" charset="0"/>
                <a:cs typeface="+mn-cs"/>
              </a:rPr>
              <a:t>ff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sp>
        <p:nvSpPr>
          <p:cNvPr id="127" name="Rectangle 25"/>
          <p:cNvSpPr>
            <a:spLocks noChangeArrowheads="1"/>
          </p:cNvSpPr>
          <p:nvPr/>
        </p:nvSpPr>
        <p:spPr bwMode="auto">
          <a:xfrm>
            <a:off x="7280012" y="2815148"/>
            <a:ext cx="449262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 err="1" smtClean="0">
                <a:latin typeface="Courier New" pitchFamily="49" charset="0"/>
                <a:cs typeface="+mn-cs"/>
              </a:rPr>
              <a:t>ff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sp>
        <p:nvSpPr>
          <p:cNvPr id="128" name="Rectangle 26"/>
          <p:cNvSpPr>
            <a:spLocks noChangeArrowheads="1"/>
          </p:cNvSpPr>
          <p:nvPr/>
        </p:nvSpPr>
        <p:spPr bwMode="auto">
          <a:xfrm>
            <a:off x="7729274" y="2815148"/>
            <a:ext cx="449263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 smtClean="0">
                <a:latin typeface="Courier New" pitchFamily="49" charset="0"/>
                <a:cs typeface="+mn-cs"/>
              </a:rPr>
              <a:t>d2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sp>
        <p:nvSpPr>
          <p:cNvPr id="129" name="Rectangle 27"/>
          <p:cNvSpPr>
            <a:spLocks noChangeArrowheads="1"/>
          </p:cNvSpPr>
          <p:nvPr/>
        </p:nvSpPr>
        <p:spPr bwMode="auto">
          <a:xfrm>
            <a:off x="8178537" y="2815148"/>
            <a:ext cx="449262" cy="304800"/>
          </a:xfrm>
          <a:prstGeom prst="rect">
            <a:avLst/>
          </a:prstGeom>
          <a:solidFill>
            <a:srgbClr val="FF9999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 smtClean="0">
                <a:latin typeface="Courier New" pitchFamily="49" charset="0"/>
                <a:cs typeface="+mn-cs"/>
              </a:rPr>
              <a:t>00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sp>
        <p:nvSpPr>
          <p:cNvPr id="130" name="Rectangle 24"/>
          <p:cNvSpPr>
            <a:spLocks noChangeArrowheads="1"/>
          </p:cNvSpPr>
          <p:nvPr/>
        </p:nvSpPr>
        <p:spPr bwMode="auto">
          <a:xfrm>
            <a:off x="6830749" y="2510348"/>
            <a:ext cx="449263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 smtClean="0">
                <a:latin typeface="Courier New" pitchFamily="49" charset="0"/>
                <a:cs typeface="+mn-cs"/>
              </a:rPr>
              <a:t>08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sp>
        <p:nvSpPr>
          <p:cNvPr id="131" name="Rectangle 25"/>
          <p:cNvSpPr>
            <a:spLocks noChangeArrowheads="1"/>
          </p:cNvSpPr>
          <p:nvPr/>
        </p:nvSpPr>
        <p:spPr bwMode="auto">
          <a:xfrm>
            <a:off x="7280012" y="2510348"/>
            <a:ext cx="449262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 smtClean="0">
                <a:latin typeface="Courier New" pitchFamily="49" charset="0"/>
                <a:cs typeface="+mn-cs"/>
              </a:rPr>
              <a:t>04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sp>
        <p:nvSpPr>
          <p:cNvPr id="132" name="Rectangle 26"/>
          <p:cNvSpPr>
            <a:spLocks noChangeArrowheads="1"/>
          </p:cNvSpPr>
          <p:nvPr/>
        </p:nvSpPr>
        <p:spPr bwMode="auto">
          <a:xfrm>
            <a:off x="7729274" y="2510348"/>
            <a:ext cx="449263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 smtClean="0">
                <a:latin typeface="Courier New" pitchFamily="49" charset="0"/>
                <a:cs typeface="+mn-cs"/>
              </a:rPr>
              <a:t>85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sp>
        <p:nvSpPr>
          <p:cNvPr id="133" name="Rectangle 27"/>
          <p:cNvSpPr>
            <a:spLocks noChangeArrowheads="1"/>
          </p:cNvSpPr>
          <p:nvPr/>
        </p:nvSpPr>
        <p:spPr bwMode="auto">
          <a:xfrm>
            <a:off x="8178537" y="2510348"/>
            <a:ext cx="449262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 err="1" smtClean="0">
                <a:latin typeface="Courier New" pitchFamily="49" charset="0"/>
                <a:cs typeface="+mn-cs"/>
              </a:rPr>
              <a:t>ee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sp>
        <p:nvSpPr>
          <p:cNvPr id="134" name="Rectangle 24"/>
          <p:cNvSpPr>
            <a:spLocks noChangeArrowheads="1"/>
          </p:cNvSpPr>
          <p:nvPr/>
        </p:nvSpPr>
        <p:spPr bwMode="auto">
          <a:xfrm>
            <a:off x="6830749" y="3424748"/>
            <a:ext cx="449263" cy="304800"/>
          </a:xfrm>
          <a:prstGeom prst="rect">
            <a:avLst/>
          </a:prstGeom>
          <a:solidFill>
            <a:srgbClr val="FF9999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 smtClean="0">
                <a:latin typeface="Courier New" pitchFamily="49" charset="0"/>
                <a:cs typeface="+mn-cs"/>
              </a:rPr>
              <a:t>37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sp>
        <p:nvSpPr>
          <p:cNvPr id="135" name="Rectangle 25"/>
          <p:cNvSpPr>
            <a:spLocks noChangeArrowheads="1"/>
          </p:cNvSpPr>
          <p:nvPr/>
        </p:nvSpPr>
        <p:spPr bwMode="auto">
          <a:xfrm>
            <a:off x="7280012" y="3424748"/>
            <a:ext cx="449262" cy="304800"/>
          </a:xfrm>
          <a:prstGeom prst="rect">
            <a:avLst/>
          </a:prstGeom>
          <a:solidFill>
            <a:srgbClr val="FF9999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 smtClean="0">
                <a:latin typeface="Courier New" pitchFamily="49" charset="0"/>
                <a:cs typeface="+mn-cs"/>
              </a:rPr>
              <a:t>36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sp>
        <p:nvSpPr>
          <p:cNvPr id="136" name="Rectangle 26"/>
          <p:cNvSpPr>
            <a:spLocks noChangeArrowheads="1"/>
          </p:cNvSpPr>
          <p:nvPr/>
        </p:nvSpPr>
        <p:spPr bwMode="auto">
          <a:xfrm>
            <a:off x="7729274" y="3424748"/>
            <a:ext cx="449263" cy="304800"/>
          </a:xfrm>
          <a:prstGeom prst="rect">
            <a:avLst/>
          </a:prstGeom>
          <a:solidFill>
            <a:srgbClr val="FF9999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 smtClean="0">
                <a:latin typeface="Courier New" pitchFamily="49" charset="0"/>
                <a:cs typeface="+mn-cs"/>
              </a:rPr>
              <a:t>35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sp>
        <p:nvSpPr>
          <p:cNvPr id="137" name="Rectangle 27"/>
          <p:cNvSpPr>
            <a:spLocks noChangeArrowheads="1"/>
          </p:cNvSpPr>
          <p:nvPr/>
        </p:nvSpPr>
        <p:spPr bwMode="auto">
          <a:xfrm>
            <a:off x="8178537" y="3424748"/>
            <a:ext cx="449262" cy="304800"/>
          </a:xfrm>
          <a:prstGeom prst="rect">
            <a:avLst/>
          </a:prstGeom>
          <a:solidFill>
            <a:srgbClr val="FF9999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 smtClean="0">
                <a:latin typeface="Courier New" pitchFamily="49" charset="0"/>
                <a:cs typeface="+mn-cs"/>
              </a:rPr>
              <a:t>34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sp>
        <p:nvSpPr>
          <p:cNvPr id="138" name="Rectangle 28"/>
          <p:cNvSpPr>
            <a:spLocks noChangeArrowheads="1"/>
          </p:cNvSpPr>
          <p:nvPr/>
        </p:nvSpPr>
        <p:spPr bwMode="auto">
          <a:xfrm>
            <a:off x="5233724" y="3058036"/>
            <a:ext cx="15970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sz="1800" dirty="0" smtClean="0">
                <a:latin typeface="Calibri"/>
                <a:cs typeface="Calibri"/>
              </a:rPr>
              <a:t>Saved </a:t>
            </a:r>
            <a:r>
              <a:rPr lang="en-US" sz="1800" dirty="0" smtClean="0">
                <a:latin typeface="Courier New" pitchFamily="49" charset="0"/>
              </a:rPr>
              <a:t>%</a:t>
            </a:r>
            <a:r>
              <a:rPr lang="en-US" sz="1800" dirty="0" err="1" smtClean="0">
                <a:latin typeface="Courier New" pitchFamily="49" charset="0"/>
              </a:rPr>
              <a:t>ebx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139" name="Rectangle 28"/>
          <p:cNvSpPr>
            <a:spLocks noChangeArrowheads="1"/>
          </p:cNvSpPr>
          <p:nvPr/>
        </p:nvSpPr>
        <p:spPr bwMode="auto">
          <a:xfrm>
            <a:off x="5233724" y="2448436"/>
            <a:ext cx="159702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sz="1800" dirty="0" smtClean="0">
                <a:latin typeface="Calibri"/>
                <a:cs typeface="Calibri"/>
              </a:rPr>
              <a:t>return address</a:t>
            </a:r>
            <a:endParaRPr lang="en-US" sz="1800" dirty="0">
              <a:latin typeface="Calibri"/>
              <a:cs typeface="Calibri"/>
            </a:endParaRPr>
          </a:p>
        </p:txBody>
      </p:sp>
      <p:sp>
        <p:nvSpPr>
          <p:cNvPr id="140" name="Rectangle 35"/>
          <p:cNvSpPr>
            <a:spLocks noChangeArrowheads="1"/>
          </p:cNvSpPr>
          <p:nvPr/>
        </p:nvSpPr>
        <p:spPr bwMode="auto">
          <a:xfrm>
            <a:off x="4985527" y="4183726"/>
            <a:ext cx="156988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 dirty="0" smtClean="0">
                <a:latin typeface="Courier New" pitchFamily="49" charset="0"/>
              </a:rPr>
              <a:t>0xffffd200</a:t>
            </a:r>
            <a:endParaRPr lang="en-US" sz="1800" dirty="0">
              <a:latin typeface="Courier New" pitchFamily="49" charset="0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33400"/>
            <a:ext cx="7810500" cy="573088"/>
          </a:xfrm>
        </p:spPr>
        <p:txBody>
          <a:bodyPr/>
          <a:lstStyle/>
          <a:p>
            <a:pPr eaLnBrk="1" hangingPunct="1"/>
            <a:r>
              <a:rPr lang="en-US" dirty="0" smtClean="0"/>
              <a:t>Buffer Overflow Example #3</a:t>
            </a:r>
          </a:p>
        </p:txBody>
      </p:sp>
      <p:sp>
        <p:nvSpPr>
          <p:cNvPr id="28675" name="Text Box 34"/>
          <p:cNvSpPr txBox="1">
            <a:spLocks noChangeArrowheads="1"/>
          </p:cNvSpPr>
          <p:nvPr/>
        </p:nvSpPr>
        <p:spPr bwMode="auto">
          <a:xfrm>
            <a:off x="4173202" y="4667456"/>
            <a:ext cx="2121043" cy="83099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dirty="0" smtClean="0">
                <a:latin typeface="Calibri" pitchFamily="34" charset="0"/>
              </a:rPr>
              <a:t>Return address</a:t>
            </a:r>
          </a:p>
          <a:p>
            <a:pPr eaLnBrk="0" hangingPunct="0"/>
            <a:r>
              <a:rPr lang="en-US" dirty="0" smtClean="0">
                <a:latin typeface="Calibri" pitchFamily="34" charset="0"/>
              </a:rPr>
              <a:t>corrupted!</a:t>
            </a:r>
            <a:endParaRPr lang="en-US" dirty="0">
              <a:latin typeface="Calibri" pitchFamily="34" charset="0"/>
            </a:endParaRPr>
          </a:p>
        </p:txBody>
      </p:sp>
      <p:sp>
        <p:nvSpPr>
          <p:cNvPr id="28717" name="Text Box 33"/>
          <p:cNvSpPr txBox="1">
            <a:spLocks noChangeArrowheads="1"/>
          </p:cNvSpPr>
          <p:nvPr/>
        </p:nvSpPr>
        <p:spPr bwMode="auto">
          <a:xfrm>
            <a:off x="228600" y="5646003"/>
            <a:ext cx="8686800" cy="83099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tabLst>
                <a:tab pos="1255713" algn="l"/>
                <a:tab pos="3146425" algn="l"/>
              </a:tabLst>
            </a:pPr>
            <a:r>
              <a:rPr lang="en-US" sz="1600" dirty="0">
                <a:latin typeface="Courier New" pitchFamily="49" charset="0"/>
              </a:rPr>
              <a:t> . . . 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600" dirty="0" smtClean="0">
                <a:latin typeface="Courier New" pitchFamily="49" charset="0"/>
                <a:ea typeface="MS Mincho" pitchFamily="49" charset="-128"/>
              </a:rPr>
              <a:t> 80485e9</a:t>
            </a:r>
            <a:r>
              <a:rPr lang="en-US" sz="1600" dirty="0">
                <a:latin typeface="Courier New" pitchFamily="49" charset="0"/>
                <a:ea typeface="MS Mincho" pitchFamily="49" charset="-128"/>
              </a:rPr>
              <a:t>:  </a:t>
            </a:r>
            <a:r>
              <a:rPr lang="en-US" sz="1600" dirty="0" smtClean="0">
                <a:latin typeface="Courier New" pitchFamily="49" charset="0"/>
                <a:ea typeface="MS Mincho" pitchFamily="49" charset="-128"/>
              </a:rPr>
              <a:t>e8 </a:t>
            </a:r>
            <a:r>
              <a:rPr lang="en-US" sz="1600" dirty="0">
                <a:latin typeface="Courier New" pitchFamily="49" charset="0"/>
                <a:ea typeface="MS Mincho" pitchFamily="49" charset="-128"/>
              </a:rPr>
              <a:t>d5 </a:t>
            </a:r>
            <a:r>
              <a:rPr lang="en-US" sz="1600" dirty="0" err="1">
                <a:latin typeface="Courier New" pitchFamily="49" charset="0"/>
                <a:ea typeface="MS Mincho" pitchFamily="49" charset="-128"/>
              </a:rPr>
              <a:t>ff</a:t>
            </a:r>
            <a:r>
              <a:rPr lang="en-US" sz="1600" dirty="0">
                <a:latin typeface="Courier New" pitchFamily="49" charset="0"/>
                <a:ea typeface="MS Mincho" pitchFamily="49" charset="-128"/>
              </a:rPr>
              <a:t> </a:t>
            </a:r>
            <a:r>
              <a:rPr lang="en-US" sz="1600" dirty="0" err="1">
                <a:latin typeface="Courier New" pitchFamily="49" charset="0"/>
                <a:ea typeface="MS Mincho" pitchFamily="49" charset="-128"/>
              </a:rPr>
              <a:t>ff</a:t>
            </a:r>
            <a:r>
              <a:rPr lang="en-US" sz="1600" dirty="0">
                <a:latin typeface="Courier New" pitchFamily="49" charset="0"/>
                <a:ea typeface="MS Mincho" pitchFamily="49" charset="-128"/>
              </a:rPr>
              <a:t> </a:t>
            </a:r>
            <a:r>
              <a:rPr lang="en-US" sz="1600" dirty="0" err="1">
                <a:latin typeface="Courier New" pitchFamily="49" charset="0"/>
                <a:ea typeface="MS Mincho" pitchFamily="49" charset="-128"/>
              </a:rPr>
              <a:t>ff</a:t>
            </a:r>
            <a:r>
              <a:rPr lang="en-US" sz="1600" dirty="0">
                <a:latin typeface="Courier New" pitchFamily="49" charset="0"/>
                <a:ea typeface="MS Mincho" pitchFamily="49" charset="-128"/>
              </a:rPr>
              <a:t>          call   80485c3 &lt;echo&gt;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600" dirty="0">
                <a:latin typeface="Courier New" pitchFamily="49" charset="0"/>
                <a:ea typeface="MS Mincho" pitchFamily="49" charset="-128"/>
              </a:rPr>
              <a:t> 80485ee:  </a:t>
            </a:r>
            <a:r>
              <a:rPr lang="en-US" sz="1600" dirty="0" smtClean="0">
                <a:latin typeface="Courier New" pitchFamily="49" charset="0"/>
                <a:ea typeface="MS Mincho" pitchFamily="49" charset="-128"/>
              </a:rPr>
              <a:t>c9                      leave  # Desired return point</a:t>
            </a:r>
            <a:endParaRPr lang="en-US" sz="1600" dirty="0">
              <a:latin typeface="Courier New" pitchFamily="49" charset="0"/>
              <a:ea typeface="MS Mincho" pitchFamily="49" charset="-128"/>
            </a:endParaRPr>
          </a:p>
        </p:txBody>
      </p:sp>
      <p:sp>
        <p:nvSpPr>
          <p:cNvPr id="47" name="TextBox 109"/>
          <p:cNvSpPr txBox="1">
            <a:spLocks noChangeArrowheads="1"/>
          </p:cNvSpPr>
          <p:nvPr/>
        </p:nvSpPr>
        <p:spPr bwMode="auto">
          <a:xfrm>
            <a:off x="6555413" y="990600"/>
            <a:ext cx="261709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Input </a:t>
            </a:r>
            <a:r>
              <a:rPr lang="en-US" sz="1800" i="1" dirty="0" smtClean="0">
                <a:solidFill>
                  <a:srgbClr val="C00000"/>
                </a:solidFill>
                <a:latin typeface="Calibri" pitchFamily="34" charset="0"/>
              </a:rPr>
              <a:t>0123456789abcdef</a:t>
            </a:r>
            <a:endParaRPr lang="en-US" sz="1800" i="1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48" name="Freeform 47"/>
          <p:cNvSpPr/>
          <p:nvPr/>
        </p:nvSpPr>
        <p:spPr bwMode="auto">
          <a:xfrm>
            <a:off x="1371600" y="2123281"/>
            <a:ext cx="311944" cy="935038"/>
          </a:xfrm>
          <a:custGeom>
            <a:avLst/>
            <a:gdLst>
              <a:gd name="connsiteX0" fmla="*/ 770519 w 770519"/>
              <a:gd name="connsiteY0" fmla="*/ 1505068 h 1505068"/>
              <a:gd name="connsiteX1" fmla="*/ 3786 w 770519"/>
              <a:gd name="connsiteY1" fmla="*/ 726976 h 1505068"/>
              <a:gd name="connsiteX2" fmla="*/ 747801 w 770519"/>
              <a:gd name="connsiteY2" fmla="*/ 0 h 15050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70519" h="1505068">
                <a:moveTo>
                  <a:pt x="770519" y="1505068"/>
                </a:moveTo>
                <a:cubicBezTo>
                  <a:pt x="389045" y="1241444"/>
                  <a:pt x="7572" y="977821"/>
                  <a:pt x="3786" y="726976"/>
                </a:cubicBezTo>
                <a:cubicBezTo>
                  <a:pt x="0" y="476131"/>
                  <a:pt x="373900" y="238065"/>
                  <a:pt x="747801" y="0"/>
                </a:cubicBezTo>
              </a:path>
            </a:pathLst>
          </a:custGeom>
          <a:noFill/>
          <a:ln w="3810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anchor="ctr"/>
          <a:lstStyle/>
          <a:p>
            <a:pPr algn="ctr" eaLnBrk="0" hangingPunct="0">
              <a:defRPr/>
            </a:pPr>
            <a:endParaRPr lang="en-US" dirty="0">
              <a:latin typeface="Calibri" pitchFamily="34" charset="0"/>
              <a:cs typeface="+mn-cs"/>
            </a:endParaRPr>
          </a:p>
        </p:txBody>
      </p:sp>
      <p:grpSp>
        <p:nvGrpSpPr>
          <p:cNvPr id="49" name="Group 48"/>
          <p:cNvGrpSpPr/>
          <p:nvPr/>
        </p:nvGrpSpPr>
        <p:grpSpPr>
          <a:xfrm>
            <a:off x="152400" y="1089966"/>
            <a:ext cx="3429000" cy="4408487"/>
            <a:chOff x="5562600" y="1633685"/>
            <a:chExt cx="3429000" cy="4408487"/>
          </a:xfrm>
        </p:grpSpPr>
        <p:sp>
          <p:nvSpPr>
            <p:cNvPr id="50" name="Line 29"/>
            <p:cNvSpPr>
              <a:spLocks noChangeShapeType="1"/>
            </p:cNvSpPr>
            <p:nvPr/>
          </p:nvSpPr>
          <p:spPr bwMode="auto">
            <a:xfrm>
              <a:off x="6708775" y="3608917"/>
              <a:ext cx="45085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" name="Rectangle 30"/>
            <p:cNvSpPr>
              <a:spLocks noChangeArrowheads="1"/>
            </p:cNvSpPr>
            <p:nvPr/>
          </p:nvSpPr>
          <p:spPr bwMode="auto">
            <a:xfrm>
              <a:off x="5950075" y="3379505"/>
              <a:ext cx="736600" cy="369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800" dirty="0">
                  <a:latin typeface="Courier New" pitchFamily="49" charset="0"/>
                </a:rPr>
                <a:t>%</a:t>
              </a:r>
              <a:r>
                <a:rPr lang="en-US" sz="1800" dirty="0" err="1">
                  <a:latin typeface="Courier New" pitchFamily="49" charset="0"/>
                </a:rPr>
                <a:t>ebp</a:t>
              </a:r>
              <a:endParaRPr lang="en-US" sz="1800" dirty="0">
                <a:latin typeface="Courier New" pitchFamily="49" charset="0"/>
              </a:endParaRPr>
            </a:p>
          </p:txBody>
        </p:sp>
        <p:sp>
          <p:nvSpPr>
            <p:cNvPr id="52" name="Rectangle 28"/>
            <p:cNvSpPr>
              <a:spLocks noChangeArrowheads="1"/>
            </p:cNvSpPr>
            <p:nvPr/>
          </p:nvSpPr>
          <p:spPr bwMode="auto">
            <a:xfrm>
              <a:off x="5562600" y="4339280"/>
              <a:ext cx="1597025" cy="36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r"/>
              <a:r>
                <a:rPr lang="en-US" sz="1800" dirty="0" err="1">
                  <a:latin typeface="Courier New" pitchFamily="49" charset="0"/>
                </a:rPr>
                <a:t>buf</a:t>
              </a:r>
              <a:endParaRPr lang="en-US" sz="1800" dirty="0">
                <a:latin typeface="Courier New" pitchFamily="49" charset="0"/>
              </a:endParaRPr>
            </a:p>
          </p:txBody>
        </p:sp>
        <p:sp>
          <p:nvSpPr>
            <p:cNvPr id="53" name="Rectangle 31"/>
            <p:cNvSpPr>
              <a:spLocks noChangeArrowheads="1"/>
            </p:cNvSpPr>
            <p:nvPr/>
          </p:nvSpPr>
          <p:spPr bwMode="auto">
            <a:xfrm>
              <a:off x="7159625" y="2003572"/>
              <a:ext cx="1797050" cy="1143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/>
            <a:lstStyle/>
            <a:p>
              <a:pPr algn="ctr">
                <a:defRPr/>
              </a:pPr>
              <a:r>
                <a:rPr lang="en-US" sz="1800" b="0" dirty="0">
                  <a:latin typeface="Calibri" pitchFamily="34" charset="0"/>
                  <a:cs typeface="+mn-cs"/>
                </a:rPr>
                <a:t>Stack Frame</a:t>
              </a:r>
            </a:p>
            <a:p>
              <a:pPr algn="ctr">
                <a:defRPr/>
              </a:pPr>
              <a:r>
                <a:rPr lang="en-US" sz="1800" b="0" dirty="0">
                  <a:latin typeface="Calibri" pitchFamily="34" charset="0"/>
                  <a:cs typeface="+mn-cs"/>
                </a:rPr>
                <a:t>for </a:t>
              </a:r>
              <a:r>
                <a:rPr lang="en-US" sz="1800" dirty="0">
                  <a:latin typeface="Courier New" pitchFamily="49" charset="0"/>
                  <a:cs typeface="+mn-cs"/>
                </a:rPr>
                <a:t>main</a:t>
              </a:r>
            </a:p>
          </p:txBody>
        </p:sp>
        <p:sp>
          <p:nvSpPr>
            <p:cNvPr id="54" name="Rectangle 32"/>
            <p:cNvSpPr>
              <a:spLocks noChangeArrowheads="1"/>
            </p:cNvSpPr>
            <p:nvPr/>
          </p:nvSpPr>
          <p:spPr bwMode="auto">
            <a:xfrm>
              <a:off x="7159625" y="4670572"/>
              <a:ext cx="1797050" cy="13716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b"/>
            <a:lstStyle/>
            <a:p>
              <a:pPr algn="ctr">
                <a:defRPr/>
              </a:pPr>
              <a:r>
                <a:rPr lang="en-US" sz="1800" b="0" dirty="0">
                  <a:latin typeface="Calibri" pitchFamily="34" charset="0"/>
                  <a:cs typeface="+mn-cs"/>
                </a:rPr>
                <a:t>Stack Frame</a:t>
              </a:r>
            </a:p>
            <a:p>
              <a:pPr algn="ctr">
                <a:defRPr/>
              </a:pPr>
              <a:r>
                <a:rPr lang="en-US" sz="1800" b="0" dirty="0">
                  <a:latin typeface="Calibri" pitchFamily="34" charset="0"/>
                  <a:cs typeface="+mn-cs"/>
                </a:rPr>
                <a:t>for </a:t>
              </a:r>
              <a:r>
                <a:rPr lang="en-US" sz="1800" dirty="0">
                  <a:latin typeface="Courier New" pitchFamily="49" charset="0"/>
                  <a:cs typeface="+mn-cs"/>
                </a:rPr>
                <a:t>echo</a:t>
              </a:r>
            </a:p>
          </p:txBody>
        </p:sp>
        <p:sp>
          <p:nvSpPr>
            <p:cNvPr id="55" name="Rectangle 24"/>
            <p:cNvSpPr>
              <a:spLocks noChangeArrowheads="1"/>
            </p:cNvSpPr>
            <p:nvPr/>
          </p:nvSpPr>
          <p:spPr bwMode="auto">
            <a:xfrm>
              <a:off x="7159625" y="4365772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xx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56" name="Rectangle 25"/>
            <p:cNvSpPr>
              <a:spLocks noChangeArrowheads="1"/>
            </p:cNvSpPr>
            <p:nvPr/>
          </p:nvSpPr>
          <p:spPr bwMode="auto">
            <a:xfrm>
              <a:off x="7608888" y="4365772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xx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57" name="Rectangle 26"/>
            <p:cNvSpPr>
              <a:spLocks noChangeArrowheads="1"/>
            </p:cNvSpPr>
            <p:nvPr/>
          </p:nvSpPr>
          <p:spPr bwMode="auto">
            <a:xfrm>
              <a:off x="8058150" y="4365772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xx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58" name="Rectangle 27"/>
            <p:cNvSpPr>
              <a:spLocks noChangeArrowheads="1"/>
            </p:cNvSpPr>
            <p:nvPr/>
          </p:nvSpPr>
          <p:spPr bwMode="auto">
            <a:xfrm>
              <a:off x="8507413" y="4365772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xx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59" name="TextBox 58"/>
            <p:cNvSpPr txBox="1">
              <a:spLocks noChangeArrowheads="1"/>
            </p:cNvSpPr>
            <p:nvPr/>
          </p:nvSpPr>
          <p:spPr bwMode="auto">
            <a:xfrm>
              <a:off x="7083425" y="1633685"/>
              <a:ext cx="1908175" cy="369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1800" i="1">
                  <a:solidFill>
                    <a:srgbClr val="C00000"/>
                  </a:solidFill>
                  <a:latin typeface="Calibri" pitchFamily="34" charset="0"/>
                </a:rPr>
                <a:t>Before call to gets</a:t>
              </a:r>
            </a:p>
          </p:txBody>
        </p:sp>
        <p:sp>
          <p:nvSpPr>
            <p:cNvPr id="60" name="Rectangle 24"/>
            <p:cNvSpPr>
              <a:spLocks noChangeArrowheads="1"/>
            </p:cNvSpPr>
            <p:nvPr/>
          </p:nvSpPr>
          <p:spPr bwMode="auto">
            <a:xfrm>
              <a:off x="7159625" y="37338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00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61" name="Rectangle 25"/>
            <p:cNvSpPr>
              <a:spLocks noChangeArrowheads="1"/>
            </p:cNvSpPr>
            <p:nvPr/>
          </p:nvSpPr>
          <p:spPr bwMode="auto">
            <a:xfrm>
              <a:off x="7608888" y="37338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2c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62" name="Rectangle 26"/>
            <p:cNvSpPr>
              <a:spLocks noChangeArrowheads="1"/>
            </p:cNvSpPr>
            <p:nvPr/>
          </p:nvSpPr>
          <p:spPr bwMode="auto">
            <a:xfrm>
              <a:off x="8058150" y="37338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3f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63" name="Rectangle 27"/>
            <p:cNvSpPr>
              <a:spLocks noChangeArrowheads="1"/>
            </p:cNvSpPr>
            <p:nvPr/>
          </p:nvSpPr>
          <p:spPr bwMode="auto">
            <a:xfrm>
              <a:off x="8507413" y="37338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f4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69" name="Rectangle 24"/>
            <p:cNvSpPr>
              <a:spLocks noChangeArrowheads="1"/>
            </p:cNvSpPr>
            <p:nvPr/>
          </p:nvSpPr>
          <p:spPr bwMode="auto">
            <a:xfrm>
              <a:off x="7159625" y="34290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err="1" smtClean="0">
                  <a:latin typeface="Courier New" pitchFamily="49" charset="0"/>
                  <a:cs typeface="+mn-cs"/>
                </a:rPr>
                <a:t>ff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70" name="Rectangle 25"/>
            <p:cNvSpPr>
              <a:spLocks noChangeArrowheads="1"/>
            </p:cNvSpPr>
            <p:nvPr/>
          </p:nvSpPr>
          <p:spPr bwMode="auto">
            <a:xfrm>
              <a:off x="7608888" y="34290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err="1" smtClean="0">
                  <a:latin typeface="Courier New" pitchFamily="49" charset="0"/>
                  <a:cs typeface="+mn-cs"/>
                </a:rPr>
                <a:t>ff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71" name="Rectangle 26"/>
            <p:cNvSpPr>
              <a:spLocks noChangeArrowheads="1"/>
            </p:cNvSpPr>
            <p:nvPr/>
          </p:nvSpPr>
          <p:spPr bwMode="auto">
            <a:xfrm>
              <a:off x="8058150" y="34290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d2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72" name="Rectangle 27"/>
            <p:cNvSpPr>
              <a:spLocks noChangeArrowheads="1"/>
            </p:cNvSpPr>
            <p:nvPr/>
          </p:nvSpPr>
          <p:spPr bwMode="auto">
            <a:xfrm>
              <a:off x="8507413" y="34290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58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73" name="Rectangle 24"/>
            <p:cNvSpPr>
              <a:spLocks noChangeArrowheads="1"/>
            </p:cNvSpPr>
            <p:nvPr/>
          </p:nvSpPr>
          <p:spPr bwMode="auto">
            <a:xfrm>
              <a:off x="7159625" y="3124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08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74" name="Rectangle 25"/>
            <p:cNvSpPr>
              <a:spLocks noChangeArrowheads="1"/>
            </p:cNvSpPr>
            <p:nvPr/>
          </p:nvSpPr>
          <p:spPr bwMode="auto">
            <a:xfrm>
              <a:off x="7608888" y="3124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04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75" name="Rectangle 26"/>
            <p:cNvSpPr>
              <a:spLocks noChangeArrowheads="1"/>
            </p:cNvSpPr>
            <p:nvPr/>
          </p:nvSpPr>
          <p:spPr bwMode="auto">
            <a:xfrm>
              <a:off x="8058150" y="3124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85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76" name="Rectangle 27"/>
            <p:cNvSpPr>
              <a:spLocks noChangeArrowheads="1"/>
            </p:cNvSpPr>
            <p:nvPr/>
          </p:nvSpPr>
          <p:spPr bwMode="auto">
            <a:xfrm>
              <a:off x="8507413" y="3124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err="1" smtClean="0">
                  <a:latin typeface="Courier New" pitchFamily="49" charset="0"/>
                  <a:cs typeface="+mn-cs"/>
                </a:rPr>
                <a:t>ee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77" name="Rectangle 24"/>
            <p:cNvSpPr>
              <a:spLocks noChangeArrowheads="1"/>
            </p:cNvSpPr>
            <p:nvPr/>
          </p:nvSpPr>
          <p:spPr bwMode="auto">
            <a:xfrm>
              <a:off x="7159625" y="40386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xx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79" name="Rectangle 25"/>
            <p:cNvSpPr>
              <a:spLocks noChangeArrowheads="1"/>
            </p:cNvSpPr>
            <p:nvPr/>
          </p:nvSpPr>
          <p:spPr bwMode="auto">
            <a:xfrm>
              <a:off x="7608888" y="40386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xx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80" name="Rectangle 26"/>
            <p:cNvSpPr>
              <a:spLocks noChangeArrowheads="1"/>
            </p:cNvSpPr>
            <p:nvPr/>
          </p:nvSpPr>
          <p:spPr bwMode="auto">
            <a:xfrm>
              <a:off x="8058150" y="40386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xx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81" name="Rectangle 27"/>
            <p:cNvSpPr>
              <a:spLocks noChangeArrowheads="1"/>
            </p:cNvSpPr>
            <p:nvPr/>
          </p:nvSpPr>
          <p:spPr bwMode="auto">
            <a:xfrm>
              <a:off x="8507413" y="40386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xx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87" name="Rectangle 28"/>
            <p:cNvSpPr>
              <a:spLocks noChangeArrowheads="1"/>
            </p:cNvSpPr>
            <p:nvPr/>
          </p:nvSpPr>
          <p:spPr bwMode="auto">
            <a:xfrm>
              <a:off x="5562600" y="3671888"/>
              <a:ext cx="1597025" cy="36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r"/>
              <a:r>
                <a:rPr lang="en-US" sz="1800" dirty="0" smtClean="0">
                  <a:latin typeface="Calibri"/>
                  <a:cs typeface="Calibri"/>
                </a:rPr>
                <a:t>Saved </a:t>
              </a:r>
              <a:r>
                <a:rPr lang="en-US" sz="1800" dirty="0" smtClean="0">
                  <a:latin typeface="Courier New" pitchFamily="49" charset="0"/>
                </a:rPr>
                <a:t>%</a:t>
              </a:r>
              <a:r>
                <a:rPr lang="en-US" sz="1800" dirty="0" err="1" smtClean="0">
                  <a:latin typeface="Courier New" pitchFamily="49" charset="0"/>
                </a:rPr>
                <a:t>ebx</a:t>
              </a:r>
              <a:endParaRPr lang="en-US" sz="1800" dirty="0">
                <a:latin typeface="Courier New" pitchFamily="49" charset="0"/>
              </a:endParaRPr>
            </a:p>
          </p:txBody>
        </p:sp>
        <p:sp>
          <p:nvSpPr>
            <p:cNvPr id="88" name="Rectangle 28"/>
            <p:cNvSpPr>
              <a:spLocks noChangeArrowheads="1"/>
            </p:cNvSpPr>
            <p:nvPr/>
          </p:nvSpPr>
          <p:spPr bwMode="auto">
            <a:xfrm>
              <a:off x="5562600" y="3062288"/>
              <a:ext cx="1597025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r"/>
              <a:r>
                <a:rPr lang="en-US" sz="1800" dirty="0" smtClean="0">
                  <a:latin typeface="Calibri"/>
                  <a:cs typeface="Calibri"/>
                </a:rPr>
                <a:t>return address</a:t>
              </a:r>
              <a:endParaRPr lang="en-US" sz="1800" dirty="0">
                <a:latin typeface="Calibri"/>
                <a:cs typeface="Calibri"/>
              </a:endParaRPr>
            </a:p>
          </p:txBody>
        </p:sp>
      </p:grpSp>
      <p:sp>
        <p:nvSpPr>
          <p:cNvPr id="89" name="Rectangle 35"/>
          <p:cNvSpPr>
            <a:spLocks noChangeArrowheads="1"/>
          </p:cNvSpPr>
          <p:nvPr/>
        </p:nvSpPr>
        <p:spPr bwMode="auto">
          <a:xfrm>
            <a:off x="258914" y="1894681"/>
            <a:ext cx="156988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 dirty="0" smtClean="0">
                <a:latin typeface="Courier New" pitchFamily="49" charset="0"/>
              </a:rPr>
              <a:t>0xffffd258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90" name="Freeform 89"/>
          <p:cNvSpPr/>
          <p:nvPr/>
        </p:nvSpPr>
        <p:spPr bwMode="auto">
          <a:xfrm flipV="1">
            <a:off x="6452924" y="2988186"/>
            <a:ext cx="311944" cy="1355214"/>
          </a:xfrm>
          <a:custGeom>
            <a:avLst/>
            <a:gdLst>
              <a:gd name="connsiteX0" fmla="*/ 770519 w 770519"/>
              <a:gd name="connsiteY0" fmla="*/ 1505068 h 1505068"/>
              <a:gd name="connsiteX1" fmla="*/ 3786 w 770519"/>
              <a:gd name="connsiteY1" fmla="*/ 726976 h 1505068"/>
              <a:gd name="connsiteX2" fmla="*/ 747801 w 770519"/>
              <a:gd name="connsiteY2" fmla="*/ 0 h 15050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70519" h="1505068">
                <a:moveTo>
                  <a:pt x="770519" y="1505068"/>
                </a:moveTo>
                <a:cubicBezTo>
                  <a:pt x="389045" y="1241444"/>
                  <a:pt x="7572" y="977821"/>
                  <a:pt x="3786" y="726976"/>
                </a:cubicBezTo>
                <a:cubicBezTo>
                  <a:pt x="0" y="476131"/>
                  <a:pt x="373900" y="238065"/>
                  <a:pt x="747801" y="0"/>
                </a:cubicBezTo>
              </a:path>
            </a:pathLst>
          </a:custGeom>
          <a:noFill/>
          <a:ln w="3810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anchor="ctr"/>
          <a:lstStyle/>
          <a:p>
            <a:pPr algn="ctr" eaLnBrk="0" hangingPunct="0">
              <a:defRPr/>
            </a:pPr>
            <a:endParaRPr lang="en-US" dirty="0">
              <a:latin typeface="Calibri" pitchFamily="34" charset="0"/>
              <a:cs typeface="+mn-cs"/>
            </a:endParaRPr>
          </a:p>
        </p:txBody>
      </p:sp>
      <p:sp>
        <p:nvSpPr>
          <p:cNvPr id="91" name="Line 29"/>
          <p:cNvSpPr>
            <a:spLocks noChangeShapeType="1"/>
          </p:cNvSpPr>
          <p:nvPr/>
        </p:nvSpPr>
        <p:spPr bwMode="auto">
          <a:xfrm>
            <a:off x="6379899" y="2995065"/>
            <a:ext cx="4508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92" name="Rectangle 30"/>
          <p:cNvSpPr>
            <a:spLocks noChangeArrowheads="1"/>
          </p:cNvSpPr>
          <p:nvPr/>
        </p:nvSpPr>
        <p:spPr bwMode="auto">
          <a:xfrm>
            <a:off x="5621199" y="2765653"/>
            <a:ext cx="7366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 dirty="0">
                <a:latin typeface="Courier New" pitchFamily="49" charset="0"/>
              </a:rPr>
              <a:t>%</a:t>
            </a:r>
            <a:r>
              <a:rPr lang="en-US" sz="1800" dirty="0" err="1">
                <a:latin typeface="Courier New" pitchFamily="49" charset="0"/>
              </a:rPr>
              <a:t>ebp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93" name="Rectangle 28"/>
          <p:cNvSpPr>
            <a:spLocks noChangeArrowheads="1"/>
          </p:cNvSpPr>
          <p:nvPr/>
        </p:nvSpPr>
        <p:spPr bwMode="auto">
          <a:xfrm>
            <a:off x="5233724" y="3725428"/>
            <a:ext cx="15970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sz="1800" dirty="0" err="1">
                <a:latin typeface="Courier New" pitchFamily="49" charset="0"/>
              </a:rPr>
              <a:t>buf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94" name="Rectangle 31"/>
          <p:cNvSpPr>
            <a:spLocks noChangeArrowheads="1"/>
          </p:cNvSpPr>
          <p:nvPr/>
        </p:nvSpPr>
        <p:spPr bwMode="auto">
          <a:xfrm>
            <a:off x="6830749" y="1389720"/>
            <a:ext cx="1797050" cy="114300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Stack Frame</a:t>
            </a:r>
          </a:p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for </a:t>
            </a:r>
            <a:r>
              <a:rPr lang="en-US" sz="1800" dirty="0">
                <a:latin typeface="Courier New" pitchFamily="49" charset="0"/>
                <a:cs typeface="+mn-cs"/>
              </a:rPr>
              <a:t>main</a:t>
            </a:r>
          </a:p>
        </p:txBody>
      </p:sp>
      <p:sp>
        <p:nvSpPr>
          <p:cNvPr id="95" name="Rectangle 32"/>
          <p:cNvSpPr>
            <a:spLocks noChangeArrowheads="1"/>
          </p:cNvSpPr>
          <p:nvPr/>
        </p:nvSpPr>
        <p:spPr bwMode="auto">
          <a:xfrm>
            <a:off x="6830749" y="4056720"/>
            <a:ext cx="1797050" cy="1371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b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Stack Frame</a:t>
            </a:r>
          </a:p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for </a:t>
            </a:r>
            <a:r>
              <a:rPr lang="en-US" sz="1800" dirty="0">
                <a:latin typeface="Courier New" pitchFamily="49" charset="0"/>
                <a:cs typeface="+mn-cs"/>
              </a:rPr>
              <a:t>echo</a:t>
            </a:r>
          </a:p>
        </p:txBody>
      </p:sp>
      <p:sp>
        <p:nvSpPr>
          <p:cNvPr id="113" name="Rectangle 24"/>
          <p:cNvSpPr>
            <a:spLocks noChangeArrowheads="1"/>
          </p:cNvSpPr>
          <p:nvPr/>
        </p:nvSpPr>
        <p:spPr bwMode="auto">
          <a:xfrm>
            <a:off x="6830749" y="3751920"/>
            <a:ext cx="449263" cy="304800"/>
          </a:xfrm>
          <a:prstGeom prst="rect">
            <a:avLst/>
          </a:prstGeom>
          <a:solidFill>
            <a:srgbClr val="FF9999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 smtClean="0">
                <a:latin typeface="Courier New" pitchFamily="49" charset="0"/>
                <a:cs typeface="+mn-cs"/>
              </a:rPr>
              <a:t>33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sp>
        <p:nvSpPr>
          <p:cNvPr id="119" name="Rectangle 25"/>
          <p:cNvSpPr>
            <a:spLocks noChangeArrowheads="1"/>
          </p:cNvSpPr>
          <p:nvPr/>
        </p:nvSpPr>
        <p:spPr bwMode="auto">
          <a:xfrm>
            <a:off x="7280012" y="3751920"/>
            <a:ext cx="449262" cy="304800"/>
          </a:xfrm>
          <a:prstGeom prst="rect">
            <a:avLst/>
          </a:prstGeom>
          <a:solidFill>
            <a:srgbClr val="FF9999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 smtClean="0">
                <a:latin typeface="Courier New" pitchFamily="49" charset="0"/>
                <a:cs typeface="+mn-cs"/>
              </a:rPr>
              <a:t>32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sp>
        <p:nvSpPr>
          <p:cNvPr id="120" name="Rectangle 26"/>
          <p:cNvSpPr>
            <a:spLocks noChangeArrowheads="1"/>
          </p:cNvSpPr>
          <p:nvPr/>
        </p:nvSpPr>
        <p:spPr bwMode="auto">
          <a:xfrm>
            <a:off x="7729274" y="3751920"/>
            <a:ext cx="449263" cy="304800"/>
          </a:xfrm>
          <a:prstGeom prst="rect">
            <a:avLst/>
          </a:prstGeom>
          <a:solidFill>
            <a:srgbClr val="FF9999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 smtClean="0">
                <a:latin typeface="Courier New" pitchFamily="49" charset="0"/>
                <a:cs typeface="+mn-cs"/>
              </a:rPr>
              <a:t>31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sp>
        <p:nvSpPr>
          <p:cNvPr id="121" name="Rectangle 27"/>
          <p:cNvSpPr>
            <a:spLocks noChangeArrowheads="1"/>
          </p:cNvSpPr>
          <p:nvPr/>
        </p:nvSpPr>
        <p:spPr bwMode="auto">
          <a:xfrm>
            <a:off x="8178537" y="3751920"/>
            <a:ext cx="449262" cy="304800"/>
          </a:xfrm>
          <a:prstGeom prst="rect">
            <a:avLst/>
          </a:prstGeom>
          <a:solidFill>
            <a:srgbClr val="FF9999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 smtClean="0">
                <a:latin typeface="Courier New" pitchFamily="49" charset="0"/>
                <a:cs typeface="+mn-cs"/>
              </a:rPr>
              <a:t>30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sp>
        <p:nvSpPr>
          <p:cNvPr id="122" name="Rectangle 24"/>
          <p:cNvSpPr>
            <a:spLocks noChangeArrowheads="1"/>
          </p:cNvSpPr>
          <p:nvPr/>
        </p:nvSpPr>
        <p:spPr bwMode="auto">
          <a:xfrm>
            <a:off x="6830749" y="3119948"/>
            <a:ext cx="449263" cy="304800"/>
          </a:xfrm>
          <a:prstGeom prst="rect">
            <a:avLst/>
          </a:prstGeom>
          <a:solidFill>
            <a:srgbClr val="FF9999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 smtClean="0">
                <a:latin typeface="Courier New" pitchFamily="49" charset="0"/>
                <a:cs typeface="+mn-cs"/>
              </a:rPr>
              <a:t>62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sp>
        <p:nvSpPr>
          <p:cNvPr id="123" name="Rectangle 25"/>
          <p:cNvSpPr>
            <a:spLocks noChangeArrowheads="1"/>
          </p:cNvSpPr>
          <p:nvPr/>
        </p:nvSpPr>
        <p:spPr bwMode="auto">
          <a:xfrm>
            <a:off x="7280012" y="3119948"/>
            <a:ext cx="449262" cy="304800"/>
          </a:xfrm>
          <a:prstGeom prst="rect">
            <a:avLst/>
          </a:prstGeom>
          <a:solidFill>
            <a:srgbClr val="FF9999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 smtClean="0">
                <a:latin typeface="Courier New" pitchFamily="49" charset="0"/>
                <a:cs typeface="+mn-cs"/>
              </a:rPr>
              <a:t>61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sp>
        <p:nvSpPr>
          <p:cNvPr id="124" name="Rectangle 26"/>
          <p:cNvSpPr>
            <a:spLocks noChangeArrowheads="1"/>
          </p:cNvSpPr>
          <p:nvPr/>
        </p:nvSpPr>
        <p:spPr bwMode="auto">
          <a:xfrm>
            <a:off x="7729274" y="3119948"/>
            <a:ext cx="449263" cy="304800"/>
          </a:xfrm>
          <a:prstGeom prst="rect">
            <a:avLst/>
          </a:prstGeom>
          <a:solidFill>
            <a:srgbClr val="FF9999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 smtClean="0">
                <a:latin typeface="Courier New" pitchFamily="49" charset="0"/>
                <a:cs typeface="+mn-cs"/>
              </a:rPr>
              <a:t>39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sp>
        <p:nvSpPr>
          <p:cNvPr id="125" name="Rectangle 27"/>
          <p:cNvSpPr>
            <a:spLocks noChangeArrowheads="1"/>
          </p:cNvSpPr>
          <p:nvPr/>
        </p:nvSpPr>
        <p:spPr bwMode="auto">
          <a:xfrm>
            <a:off x="8178537" y="3119948"/>
            <a:ext cx="449262" cy="304800"/>
          </a:xfrm>
          <a:prstGeom prst="rect">
            <a:avLst/>
          </a:prstGeom>
          <a:solidFill>
            <a:srgbClr val="FF9999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 smtClean="0">
                <a:latin typeface="Courier New" pitchFamily="49" charset="0"/>
                <a:cs typeface="+mn-cs"/>
              </a:rPr>
              <a:t>38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sp>
        <p:nvSpPr>
          <p:cNvPr id="126" name="Rectangle 24"/>
          <p:cNvSpPr>
            <a:spLocks noChangeArrowheads="1"/>
          </p:cNvSpPr>
          <p:nvPr/>
        </p:nvSpPr>
        <p:spPr bwMode="auto">
          <a:xfrm>
            <a:off x="6830749" y="2815148"/>
            <a:ext cx="449263" cy="304800"/>
          </a:xfrm>
          <a:prstGeom prst="rect">
            <a:avLst/>
          </a:prstGeom>
          <a:solidFill>
            <a:srgbClr val="FF9999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 smtClean="0">
                <a:latin typeface="Courier New" pitchFamily="49" charset="0"/>
                <a:cs typeface="+mn-cs"/>
              </a:rPr>
              <a:t>66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sp>
        <p:nvSpPr>
          <p:cNvPr id="127" name="Rectangle 25"/>
          <p:cNvSpPr>
            <a:spLocks noChangeArrowheads="1"/>
          </p:cNvSpPr>
          <p:nvPr/>
        </p:nvSpPr>
        <p:spPr bwMode="auto">
          <a:xfrm>
            <a:off x="7280012" y="2815148"/>
            <a:ext cx="449262" cy="304800"/>
          </a:xfrm>
          <a:prstGeom prst="rect">
            <a:avLst/>
          </a:prstGeom>
          <a:solidFill>
            <a:srgbClr val="FF9999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 smtClean="0">
                <a:latin typeface="Courier New" pitchFamily="49" charset="0"/>
                <a:cs typeface="+mn-cs"/>
              </a:rPr>
              <a:t>65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sp>
        <p:nvSpPr>
          <p:cNvPr id="128" name="Rectangle 26"/>
          <p:cNvSpPr>
            <a:spLocks noChangeArrowheads="1"/>
          </p:cNvSpPr>
          <p:nvPr/>
        </p:nvSpPr>
        <p:spPr bwMode="auto">
          <a:xfrm>
            <a:off x="7729274" y="2815148"/>
            <a:ext cx="449263" cy="304800"/>
          </a:xfrm>
          <a:prstGeom prst="rect">
            <a:avLst/>
          </a:prstGeom>
          <a:solidFill>
            <a:srgbClr val="FF9999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 smtClean="0">
                <a:latin typeface="Courier New" pitchFamily="49" charset="0"/>
                <a:cs typeface="+mn-cs"/>
              </a:rPr>
              <a:t>64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sp>
        <p:nvSpPr>
          <p:cNvPr id="129" name="Rectangle 27"/>
          <p:cNvSpPr>
            <a:spLocks noChangeArrowheads="1"/>
          </p:cNvSpPr>
          <p:nvPr/>
        </p:nvSpPr>
        <p:spPr bwMode="auto">
          <a:xfrm>
            <a:off x="8178537" y="2815148"/>
            <a:ext cx="449262" cy="304800"/>
          </a:xfrm>
          <a:prstGeom prst="rect">
            <a:avLst/>
          </a:prstGeom>
          <a:solidFill>
            <a:srgbClr val="FF9999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 smtClean="0">
                <a:latin typeface="Courier New" pitchFamily="49" charset="0"/>
                <a:cs typeface="+mn-cs"/>
              </a:rPr>
              <a:t>63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sp>
        <p:nvSpPr>
          <p:cNvPr id="130" name="Rectangle 24"/>
          <p:cNvSpPr>
            <a:spLocks noChangeArrowheads="1"/>
          </p:cNvSpPr>
          <p:nvPr/>
        </p:nvSpPr>
        <p:spPr bwMode="auto">
          <a:xfrm>
            <a:off x="6830749" y="2510348"/>
            <a:ext cx="449263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 smtClean="0">
                <a:latin typeface="Courier New" pitchFamily="49" charset="0"/>
                <a:cs typeface="+mn-cs"/>
              </a:rPr>
              <a:t>08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sp>
        <p:nvSpPr>
          <p:cNvPr id="131" name="Rectangle 25"/>
          <p:cNvSpPr>
            <a:spLocks noChangeArrowheads="1"/>
          </p:cNvSpPr>
          <p:nvPr/>
        </p:nvSpPr>
        <p:spPr bwMode="auto">
          <a:xfrm>
            <a:off x="7280012" y="2510348"/>
            <a:ext cx="449262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 smtClean="0">
                <a:latin typeface="Courier New" pitchFamily="49" charset="0"/>
                <a:cs typeface="+mn-cs"/>
              </a:rPr>
              <a:t>04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sp>
        <p:nvSpPr>
          <p:cNvPr id="132" name="Rectangle 26"/>
          <p:cNvSpPr>
            <a:spLocks noChangeArrowheads="1"/>
          </p:cNvSpPr>
          <p:nvPr/>
        </p:nvSpPr>
        <p:spPr bwMode="auto">
          <a:xfrm>
            <a:off x="7729274" y="2510348"/>
            <a:ext cx="449263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 smtClean="0">
                <a:latin typeface="Courier New" pitchFamily="49" charset="0"/>
                <a:cs typeface="+mn-cs"/>
              </a:rPr>
              <a:t>85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sp>
        <p:nvSpPr>
          <p:cNvPr id="133" name="Rectangle 27"/>
          <p:cNvSpPr>
            <a:spLocks noChangeArrowheads="1"/>
          </p:cNvSpPr>
          <p:nvPr/>
        </p:nvSpPr>
        <p:spPr bwMode="auto">
          <a:xfrm>
            <a:off x="8178537" y="2510348"/>
            <a:ext cx="449262" cy="304800"/>
          </a:xfrm>
          <a:prstGeom prst="rect">
            <a:avLst/>
          </a:prstGeom>
          <a:solidFill>
            <a:srgbClr val="FF9999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 smtClean="0">
                <a:latin typeface="Courier New" pitchFamily="49" charset="0"/>
                <a:cs typeface="+mn-cs"/>
              </a:rPr>
              <a:t>00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sp>
        <p:nvSpPr>
          <p:cNvPr id="134" name="Rectangle 24"/>
          <p:cNvSpPr>
            <a:spLocks noChangeArrowheads="1"/>
          </p:cNvSpPr>
          <p:nvPr/>
        </p:nvSpPr>
        <p:spPr bwMode="auto">
          <a:xfrm>
            <a:off x="6830749" y="3424748"/>
            <a:ext cx="449263" cy="304800"/>
          </a:xfrm>
          <a:prstGeom prst="rect">
            <a:avLst/>
          </a:prstGeom>
          <a:solidFill>
            <a:srgbClr val="FF9999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 smtClean="0">
                <a:latin typeface="Courier New" pitchFamily="49" charset="0"/>
                <a:cs typeface="+mn-cs"/>
              </a:rPr>
              <a:t>37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sp>
        <p:nvSpPr>
          <p:cNvPr id="135" name="Rectangle 25"/>
          <p:cNvSpPr>
            <a:spLocks noChangeArrowheads="1"/>
          </p:cNvSpPr>
          <p:nvPr/>
        </p:nvSpPr>
        <p:spPr bwMode="auto">
          <a:xfrm>
            <a:off x="7280012" y="3424748"/>
            <a:ext cx="449262" cy="304800"/>
          </a:xfrm>
          <a:prstGeom prst="rect">
            <a:avLst/>
          </a:prstGeom>
          <a:solidFill>
            <a:srgbClr val="FF9999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 smtClean="0">
                <a:latin typeface="Courier New" pitchFamily="49" charset="0"/>
                <a:cs typeface="+mn-cs"/>
              </a:rPr>
              <a:t>36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sp>
        <p:nvSpPr>
          <p:cNvPr id="136" name="Rectangle 26"/>
          <p:cNvSpPr>
            <a:spLocks noChangeArrowheads="1"/>
          </p:cNvSpPr>
          <p:nvPr/>
        </p:nvSpPr>
        <p:spPr bwMode="auto">
          <a:xfrm>
            <a:off x="7729274" y="3424748"/>
            <a:ext cx="449263" cy="304800"/>
          </a:xfrm>
          <a:prstGeom prst="rect">
            <a:avLst/>
          </a:prstGeom>
          <a:solidFill>
            <a:srgbClr val="FF9999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 smtClean="0">
                <a:latin typeface="Courier New" pitchFamily="49" charset="0"/>
                <a:cs typeface="+mn-cs"/>
              </a:rPr>
              <a:t>35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sp>
        <p:nvSpPr>
          <p:cNvPr id="137" name="Rectangle 27"/>
          <p:cNvSpPr>
            <a:spLocks noChangeArrowheads="1"/>
          </p:cNvSpPr>
          <p:nvPr/>
        </p:nvSpPr>
        <p:spPr bwMode="auto">
          <a:xfrm>
            <a:off x="8178537" y="3424748"/>
            <a:ext cx="449262" cy="304800"/>
          </a:xfrm>
          <a:prstGeom prst="rect">
            <a:avLst/>
          </a:prstGeom>
          <a:solidFill>
            <a:srgbClr val="FF9999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 smtClean="0">
                <a:latin typeface="Courier New" pitchFamily="49" charset="0"/>
                <a:cs typeface="+mn-cs"/>
              </a:rPr>
              <a:t>34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sp>
        <p:nvSpPr>
          <p:cNvPr id="138" name="Rectangle 28"/>
          <p:cNvSpPr>
            <a:spLocks noChangeArrowheads="1"/>
          </p:cNvSpPr>
          <p:nvPr/>
        </p:nvSpPr>
        <p:spPr bwMode="auto">
          <a:xfrm>
            <a:off x="5233724" y="3058036"/>
            <a:ext cx="15970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sz="1800" dirty="0" smtClean="0">
                <a:latin typeface="Calibri"/>
                <a:cs typeface="Calibri"/>
              </a:rPr>
              <a:t>Saved </a:t>
            </a:r>
            <a:r>
              <a:rPr lang="en-US" sz="1800" dirty="0" smtClean="0">
                <a:latin typeface="Courier New" pitchFamily="49" charset="0"/>
              </a:rPr>
              <a:t>%</a:t>
            </a:r>
            <a:r>
              <a:rPr lang="en-US" sz="1800" dirty="0" err="1" smtClean="0">
                <a:latin typeface="Courier New" pitchFamily="49" charset="0"/>
              </a:rPr>
              <a:t>ebx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139" name="Rectangle 28"/>
          <p:cNvSpPr>
            <a:spLocks noChangeArrowheads="1"/>
          </p:cNvSpPr>
          <p:nvPr/>
        </p:nvSpPr>
        <p:spPr bwMode="auto">
          <a:xfrm>
            <a:off x="5233724" y="2448436"/>
            <a:ext cx="159702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sz="1800" dirty="0" smtClean="0">
                <a:latin typeface="Calibri"/>
                <a:cs typeface="Calibri"/>
              </a:rPr>
              <a:t>return address</a:t>
            </a:r>
            <a:endParaRPr lang="en-US" sz="1800" dirty="0">
              <a:latin typeface="Calibri"/>
              <a:cs typeface="Calibri"/>
            </a:endParaRPr>
          </a:p>
        </p:txBody>
      </p:sp>
      <p:sp>
        <p:nvSpPr>
          <p:cNvPr id="140" name="Rectangle 35"/>
          <p:cNvSpPr>
            <a:spLocks noChangeArrowheads="1"/>
          </p:cNvSpPr>
          <p:nvPr/>
        </p:nvSpPr>
        <p:spPr bwMode="auto">
          <a:xfrm>
            <a:off x="4985527" y="4183726"/>
            <a:ext cx="156988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 dirty="0" smtClean="0">
                <a:latin typeface="Courier New" pitchFamily="49" charset="0"/>
              </a:rPr>
              <a:t>0xffffd200</a:t>
            </a:r>
            <a:endParaRPr lang="en-US" sz="1800" dirty="0">
              <a:latin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4595953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Buffer Overflow Example #4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86200" y="1362075"/>
            <a:ext cx="4406900" cy="4972050"/>
          </a:xfrm>
        </p:spPr>
        <p:txBody>
          <a:bodyPr/>
          <a:lstStyle/>
          <a:p>
            <a:r>
              <a:rPr lang="en-US" dirty="0" smtClean="0"/>
              <a:t>Can we trick program into calling a different function?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Idea: Alter return address on stack</a:t>
            </a:r>
          </a:p>
        </p:txBody>
      </p:sp>
      <p:sp>
        <p:nvSpPr>
          <p:cNvPr id="28717" name="Text Box 33"/>
          <p:cNvSpPr txBox="1">
            <a:spLocks noChangeArrowheads="1"/>
          </p:cNvSpPr>
          <p:nvPr/>
        </p:nvSpPr>
        <p:spPr bwMode="auto">
          <a:xfrm>
            <a:off x="4191000" y="4807803"/>
            <a:ext cx="3733800" cy="83099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tabLst>
                <a:tab pos="1255713" algn="l"/>
                <a:tab pos="3146425" algn="l"/>
              </a:tabLst>
            </a:pPr>
            <a:r>
              <a:rPr lang="ro-RO" sz="1600" dirty="0">
                <a:latin typeface="Courier New" pitchFamily="49" charset="0"/>
              </a:rPr>
              <a:t>0804861e &lt;gotcha&gt;:</a:t>
            </a:r>
          </a:p>
          <a:p>
            <a:pPr eaLnBrk="0" hangingPunct="0">
              <a:tabLst>
                <a:tab pos="1255713" algn="l"/>
                <a:tab pos="3146425" algn="l"/>
              </a:tabLst>
            </a:pPr>
            <a:r>
              <a:rPr lang="ro-RO" sz="1600" dirty="0">
                <a:latin typeface="Courier New" pitchFamily="49" charset="0"/>
              </a:rPr>
              <a:t> 804861e: </a:t>
            </a:r>
            <a:r>
              <a:rPr lang="ro-RO" sz="1600" dirty="0" smtClean="0">
                <a:latin typeface="Courier New" pitchFamily="49" charset="0"/>
              </a:rPr>
              <a:t>55  push   </a:t>
            </a:r>
            <a:r>
              <a:rPr lang="ro-RO" sz="1600" dirty="0">
                <a:latin typeface="Courier New" pitchFamily="49" charset="0"/>
              </a:rPr>
              <a:t>%ebp</a:t>
            </a:r>
          </a:p>
          <a:p>
            <a:pPr eaLnBrk="0" hangingPunct="0">
              <a:tabLst>
                <a:tab pos="1255713" algn="l"/>
                <a:tab pos="3146425" algn="l"/>
              </a:tabLst>
            </a:pPr>
            <a:r>
              <a:rPr lang="ro-RO" sz="1600" dirty="0">
                <a:latin typeface="Courier New" pitchFamily="49" charset="0"/>
              </a:rPr>
              <a:t> </a:t>
            </a:r>
            <a:r>
              <a:rPr lang="ro-RO" sz="1600" dirty="0" smtClean="0">
                <a:latin typeface="Courier New" pitchFamily="49" charset="0"/>
              </a:rPr>
              <a:t>. . .</a:t>
            </a:r>
            <a:endParaRPr lang="ro-RO" sz="1600" dirty="0">
              <a:latin typeface="Courier New" pitchFamily="49" charset="0"/>
            </a:endParaRPr>
          </a:p>
        </p:txBody>
      </p:sp>
      <p:sp>
        <p:nvSpPr>
          <p:cNvPr id="48" name="Freeform 47"/>
          <p:cNvSpPr/>
          <p:nvPr/>
        </p:nvSpPr>
        <p:spPr bwMode="auto">
          <a:xfrm>
            <a:off x="1371600" y="2123281"/>
            <a:ext cx="311944" cy="935038"/>
          </a:xfrm>
          <a:custGeom>
            <a:avLst/>
            <a:gdLst>
              <a:gd name="connsiteX0" fmla="*/ 770519 w 770519"/>
              <a:gd name="connsiteY0" fmla="*/ 1505068 h 1505068"/>
              <a:gd name="connsiteX1" fmla="*/ 3786 w 770519"/>
              <a:gd name="connsiteY1" fmla="*/ 726976 h 1505068"/>
              <a:gd name="connsiteX2" fmla="*/ 747801 w 770519"/>
              <a:gd name="connsiteY2" fmla="*/ 0 h 15050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70519" h="1505068">
                <a:moveTo>
                  <a:pt x="770519" y="1505068"/>
                </a:moveTo>
                <a:cubicBezTo>
                  <a:pt x="389045" y="1241444"/>
                  <a:pt x="7572" y="977821"/>
                  <a:pt x="3786" y="726976"/>
                </a:cubicBezTo>
                <a:cubicBezTo>
                  <a:pt x="0" y="476131"/>
                  <a:pt x="373900" y="238065"/>
                  <a:pt x="747801" y="0"/>
                </a:cubicBezTo>
              </a:path>
            </a:pathLst>
          </a:custGeom>
          <a:noFill/>
          <a:ln w="3810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anchor="ctr"/>
          <a:lstStyle/>
          <a:p>
            <a:pPr algn="ctr" eaLnBrk="0" hangingPunct="0">
              <a:defRPr/>
            </a:pPr>
            <a:endParaRPr lang="en-US" dirty="0">
              <a:latin typeface="Calibri" pitchFamily="34" charset="0"/>
              <a:cs typeface="+mn-cs"/>
            </a:endParaRPr>
          </a:p>
        </p:txBody>
      </p:sp>
      <p:grpSp>
        <p:nvGrpSpPr>
          <p:cNvPr id="49" name="Group 48"/>
          <p:cNvGrpSpPr/>
          <p:nvPr/>
        </p:nvGrpSpPr>
        <p:grpSpPr>
          <a:xfrm>
            <a:off x="152400" y="1089966"/>
            <a:ext cx="3429000" cy="4408487"/>
            <a:chOff x="5562600" y="1633685"/>
            <a:chExt cx="3429000" cy="4408487"/>
          </a:xfrm>
        </p:grpSpPr>
        <p:sp>
          <p:nvSpPr>
            <p:cNvPr id="50" name="Line 29"/>
            <p:cNvSpPr>
              <a:spLocks noChangeShapeType="1"/>
            </p:cNvSpPr>
            <p:nvPr/>
          </p:nvSpPr>
          <p:spPr bwMode="auto">
            <a:xfrm>
              <a:off x="6708775" y="3608917"/>
              <a:ext cx="45085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" name="Rectangle 30"/>
            <p:cNvSpPr>
              <a:spLocks noChangeArrowheads="1"/>
            </p:cNvSpPr>
            <p:nvPr/>
          </p:nvSpPr>
          <p:spPr bwMode="auto">
            <a:xfrm>
              <a:off x="5950075" y="3379505"/>
              <a:ext cx="736600" cy="369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800" dirty="0">
                  <a:latin typeface="Courier New" pitchFamily="49" charset="0"/>
                </a:rPr>
                <a:t>%</a:t>
              </a:r>
              <a:r>
                <a:rPr lang="en-US" sz="1800" dirty="0" err="1">
                  <a:latin typeface="Courier New" pitchFamily="49" charset="0"/>
                </a:rPr>
                <a:t>ebp</a:t>
              </a:r>
              <a:endParaRPr lang="en-US" sz="1800" dirty="0">
                <a:latin typeface="Courier New" pitchFamily="49" charset="0"/>
              </a:endParaRPr>
            </a:p>
          </p:txBody>
        </p:sp>
        <p:sp>
          <p:nvSpPr>
            <p:cNvPr id="52" name="Rectangle 28"/>
            <p:cNvSpPr>
              <a:spLocks noChangeArrowheads="1"/>
            </p:cNvSpPr>
            <p:nvPr/>
          </p:nvSpPr>
          <p:spPr bwMode="auto">
            <a:xfrm>
              <a:off x="5562600" y="4339280"/>
              <a:ext cx="1597025" cy="36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r"/>
              <a:r>
                <a:rPr lang="en-US" sz="1800" dirty="0" err="1">
                  <a:latin typeface="Courier New" pitchFamily="49" charset="0"/>
                </a:rPr>
                <a:t>buf</a:t>
              </a:r>
              <a:endParaRPr lang="en-US" sz="1800" dirty="0">
                <a:latin typeface="Courier New" pitchFamily="49" charset="0"/>
              </a:endParaRPr>
            </a:p>
          </p:txBody>
        </p:sp>
        <p:sp>
          <p:nvSpPr>
            <p:cNvPr id="53" name="Rectangle 31"/>
            <p:cNvSpPr>
              <a:spLocks noChangeArrowheads="1"/>
            </p:cNvSpPr>
            <p:nvPr/>
          </p:nvSpPr>
          <p:spPr bwMode="auto">
            <a:xfrm>
              <a:off x="7159625" y="2003572"/>
              <a:ext cx="1797050" cy="1143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/>
            <a:lstStyle/>
            <a:p>
              <a:pPr algn="ctr">
                <a:defRPr/>
              </a:pPr>
              <a:r>
                <a:rPr lang="en-US" sz="1800" b="0" dirty="0">
                  <a:latin typeface="Calibri" pitchFamily="34" charset="0"/>
                  <a:cs typeface="+mn-cs"/>
                </a:rPr>
                <a:t>Stack Frame</a:t>
              </a:r>
            </a:p>
            <a:p>
              <a:pPr algn="ctr">
                <a:defRPr/>
              </a:pPr>
              <a:r>
                <a:rPr lang="en-US" sz="1800" b="0" dirty="0">
                  <a:latin typeface="Calibri" pitchFamily="34" charset="0"/>
                  <a:cs typeface="+mn-cs"/>
                </a:rPr>
                <a:t>for </a:t>
              </a:r>
              <a:r>
                <a:rPr lang="en-US" sz="1800" dirty="0">
                  <a:latin typeface="Courier New" pitchFamily="49" charset="0"/>
                  <a:cs typeface="+mn-cs"/>
                </a:rPr>
                <a:t>main</a:t>
              </a:r>
            </a:p>
          </p:txBody>
        </p:sp>
        <p:sp>
          <p:nvSpPr>
            <p:cNvPr id="54" name="Rectangle 32"/>
            <p:cNvSpPr>
              <a:spLocks noChangeArrowheads="1"/>
            </p:cNvSpPr>
            <p:nvPr/>
          </p:nvSpPr>
          <p:spPr bwMode="auto">
            <a:xfrm>
              <a:off x="7159625" y="4670572"/>
              <a:ext cx="1797050" cy="13716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b"/>
            <a:lstStyle/>
            <a:p>
              <a:pPr algn="ctr">
                <a:defRPr/>
              </a:pPr>
              <a:r>
                <a:rPr lang="en-US" sz="1800" b="0" dirty="0">
                  <a:latin typeface="Calibri" pitchFamily="34" charset="0"/>
                  <a:cs typeface="+mn-cs"/>
                </a:rPr>
                <a:t>Stack Frame</a:t>
              </a:r>
            </a:p>
            <a:p>
              <a:pPr algn="ctr">
                <a:defRPr/>
              </a:pPr>
              <a:r>
                <a:rPr lang="en-US" sz="1800" b="0" dirty="0">
                  <a:latin typeface="Calibri" pitchFamily="34" charset="0"/>
                  <a:cs typeface="+mn-cs"/>
                </a:rPr>
                <a:t>for </a:t>
              </a:r>
              <a:r>
                <a:rPr lang="en-US" sz="1800" dirty="0">
                  <a:latin typeface="Courier New" pitchFamily="49" charset="0"/>
                  <a:cs typeface="+mn-cs"/>
                </a:rPr>
                <a:t>echo</a:t>
              </a:r>
            </a:p>
          </p:txBody>
        </p:sp>
        <p:sp>
          <p:nvSpPr>
            <p:cNvPr id="55" name="Rectangle 24"/>
            <p:cNvSpPr>
              <a:spLocks noChangeArrowheads="1"/>
            </p:cNvSpPr>
            <p:nvPr/>
          </p:nvSpPr>
          <p:spPr bwMode="auto">
            <a:xfrm>
              <a:off x="7159625" y="4365772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xx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56" name="Rectangle 25"/>
            <p:cNvSpPr>
              <a:spLocks noChangeArrowheads="1"/>
            </p:cNvSpPr>
            <p:nvPr/>
          </p:nvSpPr>
          <p:spPr bwMode="auto">
            <a:xfrm>
              <a:off x="7608888" y="4365772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xx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57" name="Rectangle 26"/>
            <p:cNvSpPr>
              <a:spLocks noChangeArrowheads="1"/>
            </p:cNvSpPr>
            <p:nvPr/>
          </p:nvSpPr>
          <p:spPr bwMode="auto">
            <a:xfrm>
              <a:off x="8058150" y="4365772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xx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58" name="Rectangle 27"/>
            <p:cNvSpPr>
              <a:spLocks noChangeArrowheads="1"/>
            </p:cNvSpPr>
            <p:nvPr/>
          </p:nvSpPr>
          <p:spPr bwMode="auto">
            <a:xfrm>
              <a:off x="8507413" y="4365772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xx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59" name="TextBox 58"/>
            <p:cNvSpPr txBox="1">
              <a:spLocks noChangeArrowheads="1"/>
            </p:cNvSpPr>
            <p:nvPr/>
          </p:nvSpPr>
          <p:spPr bwMode="auto">
            <a:xfrm>
              <a:off x="7083425" y="1633685"/>
              <a:ext cx="1908175" cy="369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1800" i="1">
                  <a:solidFill>
                    <a:srgbClr val="C00000"/>
                  </a:solidFill>
                  <a:latin typeface="Calibri" pitchFamily="34" charset="0"/>
                </a:rPr>
                <a:t>Before call to gets</a:t>
              </a:r>
            </a:p>
          </p:txBody>
        </p:sp>
        <p:sp>
          <p:nvSpPr>
            <p:cNvPr id="60" name="Rectangle 24"/>
            <p:cNvSpPr>
              <a:spLocks noChangeArrowheads="1"/>
            </p:cNvSpPr>
            <p:nvPr/>
          </p:nvSpPr>
          <p:spPr bwMode="auto">
            <a:xfrm>
              <a:off x="7159625" y="37338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00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61" name="Rectangle 25"/>
            <p:cNvSpPr>
              <a:spLocks noChangeArrowheads="1"/>
            </p:cNvSpPr>
            <p:nvPr/>
          </p:nvSpPr>
          <p:spPr bwMode="auto">
            <a:xfrm>
              <a:off x="7608888" y="37338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2c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62" name="Rectangle 26"/>
            <p:cNvSpPr>
              <a:spLocks noChangeArrowheads="1"/>
            </p:cNvSpPr>
            <p:nvPr/>
          </p:nvSpPr>
          <p:spPr bwMode="auto">
            <a:xfrm>
              <a:off x="8058150" y="37338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3f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63" name="Rectangle 27"/>
            <p:cNvSpPr>
              <a:spLocks noChangeArrowheads="1"/>
            </p:cNvSpPr>
            <p:nvPr/>
          </p:nvSpPr>
          <p:spPr bwMode="auto">
            <a:xfrm>
              <a:off x="8507413" y="37338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f4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69" name="Rectangle 24"/>
            <p:cNvSpPr>
              <a:spLocks noChangeArrowheads="1"/>
            </p:cNvSpPr>
            <p:nvPr/>
          </p:nvSpPr>
          <p:spPr bwMode="auto">
            <a:xfrm>
              <a:off x="7159625" y="34290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err="1" smtClean="0">
                  <a:latin typeface="Courier New" pitchFamily="49" charset="0"/>
                  <a:cs typeface="+mn-cs"/>
                </a:rPr>
                <a:t>ff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70" name="Rectangle 25"/>
            <p:cNvSpPr>
              <a:spLocks noChangeArrowheads="1"/>
            </p:cNvSpPr>
            <p:nvPr/>
          </p:nvSpPr>
          <p:spPr bwMode="auto">
            <a:xfrm>
              <a:off x="7608888" y="34290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err="1" smtClean="0">
                  <a:latin typeface="Courier New" pitchFamily="49" charset="0"/>
                  <a:cs typeface="+mn-cs"/>
                </a:rPr>
                <a:t>ff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71" name="Rectangle 26"/>
            <p:cNvSpPr>
              <a:spLocks noChangeArrowheads="1"/>
            </p:cNvSpPr>
            <p:nvPr/>
          </p:nvSpPr>
          <p:spPr bwMode="auto">
            <a:xfrm>
              <a:off x="8058150" y="34290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d2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72" name="Rectangle 27"/>
            <p:cNvSpPr>
              <a:spLocks noChangeArrowheads="1"/>
            </p:cNvSpPr>
            <p:nvPr/>
          </p:nvSpPr>
          <p:spPr bwMode="auto">
            <a:xfrm>
              <a:off x="8507413" y="34290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58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73" name="Rectangle 24"/>
            <p:cNvSpPr>
              <a:spLocks noChangeArrowheads="1"/>
            </p:cNvSpPr>
            <p:nvPr/>
          </p:nvSpPr>
          <p:spPr bwMode="auto">
            <a:xfrm>
              <a:off x="7159625" y="3124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08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74" name="Rectangle 25"/>
            <p:cNvSpPr>
              <a:spLocks noChangeArrowheads="1"/>
            </p:cNvSpPr>
            <p:nvPr/>
          </p:nvSpPr>
          <p:spPr bwMode="auto">
            <a:xfrm>
              <a:off x="7608888" y="3124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04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75" name="Rectangle 26"/>
            <p:cNvSpPr>
              <a:spLocks noChangeArrowheads="1"/>
            </p:cNvSpPr>
            <p:nvPr/>
          </p:nvSpPr>
          <p:spPr bwMode="auto">
            <a:xfrm>
              <a:off x="8058150" y="3124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85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76" name="Rectangle 27"/>
            <p:cNvSpPr>
              <a:spLocks noChangeArrowheads="1"/>
            </p:cNvSpPr>
            <p:nvPr/>
          </p:nvSpPr>
          <p:spPr bwMode="auto">
            <a:xfrm>
              <a:off x="8507413" y="3124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err="1" smtClean="0">
                  <a:latin typeface="Courier New" pitchFamily="49" charset="0"/>
                  <a:cs typeface="+mn-cs"/>
                </a:rPr>
                <a:t>ee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77" name="Rectangle 24"/>
            <p:cNvSpPr>
              <a:spLocks noChangeArrowheads="1"/>
            </p:cNvSpPr>
            <p:nvPr/>
          </p:nvSpPr>
          <p:spPr bwMode="auto">
            <a:xfrm>
              <a:off x="7159625" y="40386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xx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79" name="Rectangle 25"/>
            <p:cNvSpPr>
              <a:spLocks noChangeArrowheads="1"/>
            </p:cNvSpPr>
            <p:nvPr/>
          </p:nvSpPr>
          <p:spPr bwMode="auto">
            <a:xfrm>
              <a:off x="7608888" y="40386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xx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80" name="Rectangle 26"/>
            <p:cNvSpPr>
              <a:spLocks noChangeArrowheads="1"/>
            </p:cNvSpPr>
            <p:nvPr/>
          </p:nvSpPr>
          <p:spPr bwMode="auto">
            <a:xfrm>
              <a:off x="8058150" y="40386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xx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81" name="Rectangle 27"/>
            <p:cNvSpPr>
              <a:spLocks noChangeArrowheads="1"/>
            </p:cNvSpPr>
            <p:nvPr/>
          </p:nvSpPr>
          <p:spPr bwMode="auto">
            <a:xfrm>
              <a:off x="8507413" y="40386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xx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87" name="Rectangle 28"/>
            <p:cNvSpPr>
              <a:spLocks noChangeArrowheads="1"/>
            </p:cNvSpPr>
            <p:nvPr/>
          </p:nvSpPr>
          <p:spPr bwMode="auto">
            <a:xfrm>
              <a:off x="5562600" y="3671888"/>
              <a:ext cx="1597025" cy="36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r"/>
              <a:r>
                <a:rPr lang="en-US" sz="1800" dirty="0" smtClean="0">
                  <a:latin typeface="Calibri"/>
                  <a:cs typeface="Calibri"/>
                </a:rPr>
                <a:t>Saved </a:t>
              </a:r>
              <a:r>
                <a:rPr lang="en-US" sz="1800" dirty="0" smtClean="0">
                  <a:latin typeface="Courier New" pitchFamily="49" charset="0"/>
                </a:rPr>
                <a:t>%</a:t>
              </a:r>
              <a:r>
                <a:rPr lang="en-US" sz="1800" dirty="0" err="1" smtClean="0">
                  <a:latin typeface="Courier New" pitchFamily="49" charset="0"/>
                </a:rPr>
                <a:t>ebx</a:t>
              </a:r>
              <a:endParaRPr lang="en-US" sz="1800" dirty="0">
                <a:latin typeface="Courier New" pitchFamily="49" charset="0"/>
              </a:endParaRPr>
            </a:p>
          </p:txBody>
        </p:sp>
        <p:sp>
          <p:nvSpPr>
            <p:cNvPr id="88" name="Rectangle 28"/>
            <p:cNvSpPr>
              <a:spLocks noChangeArrowheads="1"/>
            </p:cNvSpPr>
            <p:nvPr/>
          </p:nvSpPr>
          <p:spPr bwMode="auto">
            <a:xfrm>
              <a:off x="5562600" y="3062288"/>
              <a:ext cx="1597025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r"/>
              <a:r>
                <a:rPr lang="en-US" sz="1800" dirty="0" smtClean="0">
                  <a:latin typeface="Calibri"/>
                  <a:cs typeface="Calibri"/>
                </a:rPr>
                <a:t>return address</a:t>
              </a:r>
              <a:endParaRPr lang="en-US" sz="1800" dirty="0">
                <a:latin typeface="Calibri"/>
                <a:cs typeface="Calibri"/>
              </a:endParaRPr>
            </a:p>
          </p:txBody>
        </p:sp>
      </p:grpSp>
      <p:sp>
        <p:nvSpPr>
          <p:cNvPr id="89" name="Rectangle 35"/>
          <p:cNvSpPr>
            <a:spLocks noChangeArrowheads="1"/>
          </p:cNvSpPr>
          <p:nvPr/>
        </p:nvSpPr>
        <p:spPr bwMode="auto">
          <a:xfrm>
            <a:off x="258914" y="1894681"/>
            <a:ext cx="156988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 dirty="0" smtClean="0">
                <a:latin typeface="Courier New" pitchFamily="49" charset="0"/>
              </a:rPr>
              <a:t>0xffffd258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66" name="Text Box 33"/>
          <p:cNvSpPr txBox="1">
            <a:spLocks noChangeArrowheads="1"/>
          </p:cNvSpPr>
          <p:nvPr/>
        </p:nvSpPr>
        <p:spPr bwMode="auto">
          <a:xfrm>
            <a:off x="3886200" y="2257961"/>
            <a:ext cx="5056187" cy="1323439"/>
          </a:xfrm>
          <a:prstGeom prst="rect">
            <a:avLst/>
          </a:prstGeom>
          <a:solidFill>
            <a:srgbClr val="F6F5BD"/>
          </a:solidFill>
          <a:ln w="2540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tabLst>
                <a:tab pos="1255713" algn="l"/>
                <a:tab pos="3146425" algn="l"/>
              </a:tabLst>
            </a:pPr>
            <a:r>
              <a:rPr lang="ro-RO" sz="1600" dirty="0">
                <a:latin typeface="Courier New" pitchFamily="49" charset="0"/>
              </a:rPr>
              <a:t>void gotcha() {</a:t>
            </a:r>
          </a:p>
          <a:p>
            <a:pPr eaLnBrk="0" hangingPunct="0">
              <a:tabLst>
                <a:tab pos="1255713" algn="l"/>
                <a:tab pos="3146425" algn="l"/>
              </a:tabLst>
            </a:pPr>
            <a:r>
              <a:rPr lang="ro-RO" sz="1600" dirty="0">
                <a:latin typeface="Courier New" pitchFamily="49" charset="0"/>
              </a:rPr>
              <a:t>    printf</a:t>
            </a:r>
            <a:r>
              <a:rPr lang="ro-RO" sz="1600" dirty="0" smtClean="0">
                <a:latin typeface="Courier New" pitchFamily="49" charset="0"/>
              </a:rPr>
              <a:t>(</a:t>
            </a:r>
          </a:p>
          <a:p>
            <a:pPr eaLnBrk="0" hangingPunct="0">
              <a:tabLst>
                <a:tab pos="1255713" algn="l"/>
                <a:tab pos="3146425" algn="l"/>
              </a:tabLst>
            </a:pPr>
            <a:r>
              <a:rPr lang="ro-RO" sz="1600" dirty="0" smtClean="0">
                <a:latin typeface="Courier New" pitchFamily="49" charset="0"/>
              </a:rPr>
              <a:t>"</a:t>
            </a:r>
            <a:r>
              <a:rPr lang="ro-RO" sz="1600" dirty="0">
                <a:latin typeface="Courier New" pitchFamily="49" charset="0"/>
              </a:rPr>
              <a:t>This function should not get called!\</a:t>
            </a:r>
            <a:r>
              <a:rPr lang="ro-RO" sz="1600" dirty="0" smtClean="0">
                <a:latin typeface="Courier New" pitchFamily="49" charset="0"/>
              </a:rPr>
              <a:t>n”</a:t>
            </a:r>
          </a:p>
          <a:p>
            <a:pPr eaLnBrk="0" hangingPunct="0">
              <a:tabLst>
                <a:tab pos="1255713" algn="l"/>
                <a:tab pos="3146425" algn="l"/>
              </a:tabLst>
            </a:pPr>
            <a:r>
              <a:rPr lang="ro-RO" sz="1600" dirty="0">
                <a:latin typeface="Courier New" pitchFamily="49" charset="0"/>
              </a:rPr>
              <a:t> </a:t>
            </a:r>
            <a:r>
              <a:rPr lang="ro-RO" sz="1600" dirty="0" smtClean="0">
                <a:latin typeface="Courier New" pitchFamily="49" charset="0"/>
              </a:rPr>
              <a:t>          )</a:t>
            </a:r>
            <a:r>
              <a:rPr lang="ro-RO" sz="1600" dirty="0">
                <a:latin typeface="Courier New" pitchFamily="49" charset="0"/>
              </a:rPr>
              <a:t>;</a:t>
            </a:r>
          </a:p>
          <a:p>
            <a:pPr eaLnBrk="0" hangingPunct="0">
              <a:tabLst>
                <a:tab pos="1255713" algn="l"/>
                <a:tab pos="3146425" algn="l"/>
              </a:tabLst>
            </a:pPr>
            <a:r>
              <a:rPr lang="ro-RO" sz="1600" dirty="0">
                <a:latin typeface="Courier New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4206962892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Buffer Overflow Example #4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86200" y="1362075"/>
            <a:ext cx="4406900" cy="4972050"/>
          </a:xfrm>
        </p:spPr>
        <p:txBody>
          <a:bodyPr/>
          <a:lstStyle/>
          <a:p>
            <a:r>
              <a:rPr lang="en-US" dirty="0" smtClean="0"/>
              <a:t>Alter return address on stack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Exploit string:</a:t>
            </a:r>
          </a:p>
          <a:p>
            <a:pPr marL="457200" lvl="1" indent="0">
              <a:buNone/>
            </a:pPr>
            <a:r>
              <a:rPr lang="en-US" dirty="0" smtClean="0"/>
              <a:t>00 00 00 00 00 00 00 00   (8X)</a:t>
            </a:r>
          </a:p>
          <a:p>
            <a:pPr marL="457200" lvl="1" indent="0">
              <a:buNone/>
            </a:pPr>
            <a:r>
              <a:rPr lang="en-US" dirty="0"/>
              <a:t>00 00 00 00 00 00 00 00   (8X)</a:t>
            </a:r>
          </a:p>
          <a:p>
            <a:pPr marL="457200" lvl="1" indent="0">
              <a:buNone/>
            </a:pPr>
            <a:r>
              <a:rPr lang="en-US" dirty="0" smtClean="0"/>
              <a:t>1e 86 04 08     (Little Endian)</a:t>
            </a:r>
          </a:p>
          <a:p>
            <a:pPr marL="457200" lvl="1" indent="0">
              <a:buNone/>
            </a:pPr>
            <a:endParaRPr lang="en-US" dirty="0"/>
          </a:p>
          <a:p>
            <a:pPr marL="400050"/>
            <a:r>
              <a:rPr lang="en-US" dirty="0" smtClean="0"/>
              <a:t> Must supply as raw bytes</a:t>
            </a:r>
          </a:p>
          <a:p>
            <a:pPr marL="800100" lvl="1"/>
            <a:r>
              <a:rPr lang="en-US" dirty="0" smtClean="0"/>
              <a:t>E.g., via tool hex2raw</a:t>
            </a:r>
          </a:p>
          <a:p>
            <a:pPr marL="800100" lvl="1"/>
            <a:r>
              <a:rPr lang="en-US" dirty="0" smtClean="0"/>
              <a:t>See Buffer Lab</a:t>
            </a:r>
          </a:p>
        </p:txBody>
      </p:sp>
      <p:sp>
        <p:nvSpPr>
          <p:cNvPr id="28717" name="Text Box 33"/>
          <p:cNvSpPr txBox="1">
            <a:spLocks noChangeArrowheads="1"/>
          </p:cNvSpPr>
          <p:nvPr/>
        </p:nvSpPr>
        <p:spPr bwMode="auto">
          <a:xfrm>
            <a:off x="4191000" y="1981200"/>
            <a:ext cx="3733800" cy="83099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tabLst>
                <a:tab pos="1255713" algn="l"/>
                <a:tab pos="3146425" algn="l"/>
              </a:tabLst>
            </a:pPr>
            <a:r>
              <a:rPr lang="ro-RO" sz="1600" dirty="0">
                <a:latin typeface="Courier New" pitchFamily="49" charset="0"/>
              </a:rPr>
              <a:t>0804861e &lt;gotcha&gt;:</a:t>
            </a:r>
          </a:p>
          <a:p>
            <a:pPr eaLnBrk="0" hangingPunct="0">
              <a:tabLst>
                <a:tab pos="1255713" algn="l"/>
                <a:tab pos="3146425" algn="l"/>
              </a:tabLst>
            </a:pPr>
            <a:r>
              <a:rPr lang="ro-RO" sz="1600" dirty="0">
                <a:latin typeface="Courier New" pitchFamily="49" charset="0"/>
              </a:rPr>
              <a:t> 804861e: </a:t>
            </a:r>
            <a:r>
              <a:rPr lang="ro-RO" sz="1600" dirty="0" smtClean="0">
                <a:latin typeface="Courier New" pitchFamily="49" charset="0"/>
              </a:rPr>
              <a:t>55  push   </a:t>
            </a:r>
            <a:r>
              <a:rPr lang="ro-RO" sz="1600" dirty="0">
                <a:latin typeface="Courier New" pitchFamily="49" charset="0"/>
              </a:rPr>
              <a:t>%ebp</a:t>
            </a:r>
          </a:p>
          <a:p>
            <a:pPr eaLnBrk="0" hangingPunct="0">
              <a:tabLst>
                <a:tab pos="1255713" algn="l"/>
                <a:tab pos="3146425" algn="l"/>
              </a:tabLst>
            </a:pPr>
            <a:r>
              <a:rPr lang="ro-RO" sz="1600" dirty="0">
                <a:latin typeface="Courier New" pitchFamily="49" charset="0"/>
              </a:rPr>
              <a:t> </a:t>
            </a:r>
            <a:r>
              <a:rPr lang="ro-RO" sz="1600" dirty="0" smtClean="0">
                <a:latin typeface="Courier New" pitchFamily="49" charset="0"/>
              </a:rPr>
              <a:t>. . .</a:t>
            </a:r>
            <a:endParaRPr lang="ro-RO" sz="1600" dirty="0">
              <a:latin typeface="Courier New" pitchFamily="49" charset="0"/>
            </a:endParaRPr>
          </a:p>
        </p:txBody>
      </p:sp>
      <p:sp>
        <p:nvSpPr>
          <p:cNvPr id="48" name="Freeform 47"/>
          <p:cNvSpPr/>
          <p:nvPr/>
        </p:nvSpPr>
        <p:spPr bwMode="auto">
          <a:xfrm>
            <a:off x="1371600" y="2123281"/>
            <a:ext cx="311944" cy="935038"/>
          </a:xfrm>
          <a:custGeom>
            <a:avLst/>
            <a:gdLst>
              <a:gd name="connsiteX0" fmla="*/ 770519 w 770519"/>
              <a:gd name="connsiteY0" fmla="*/ 1505068 h 1505068"/>
              <a:gd name="connsiteX1" fmla="*/ 3786 w 770519"/>
              <a:gd name="connsiteY1" fmla="*/ 726976 h 1505068"/>
              <a:gd name="connsiteX2" fmla="*/ 747801 w 770519"/>
              <a:gd name="connsiteY2" fmla="*/ 0 h 15050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70519" h="1505068">
                <a:moveTo>
                  <a:pt x="770519" y="1505068"/>
                </a:moveTo>
                <a:cubicBezTo>
                  <a:pt x="389045" y="1241444"/>
                  <a:pt x="7572" y="977821"/>
                  <a:pt x="3786" y="726976"/>
                </a:cubicBezTo>
                <a:cubicBezTo>
                  <a:pt x="0" y="476131"/>
                  <a:pt x="373900" y="238065"/>
                  <a:pt x="747801" y="0"/>
                </a:cubicBezTo>
              </a:path>
            </a:pathLst>
          </a:custGeom>
          <a:noFill/>
          <a:ln w="3810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anchor="ctr"/>
          <a:lstStyle/>
          <a:p>
            <a:pPr algn="ctr" eaLnBrk="0" hangingPunct="0">
              <a:defRPr/>
            </a:pPr>
            <a:endParaRPr lang="en-US" dirty="0">
              <a:latin typeface="Calibri" pitchFamily="34" charset="0"/>
              <a:cs typeface="+mn-cs"/>
            </a:endParaRPr>
          </a:p>
        </p:txBody>
      </p:sp>
      <p:sp>
        <p:nvSpPr>
          <p:cNvPr id="50" name="Line 29"/>
          <p:cNvSpPr>
            <a:spLocks noChangeShapeType="1"/>
          </p:cNvSpPr>
          <p:nvPr/>
        </p:nvSpPr>
        <p:spPr bwMode="auto">
          <a:xfrm>
            <a:off x="1298575" y="3065198"/>
            <a:ext cx="4508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1" name="Rectangle 30"/>
          <p:cNvSpPr>
            <a:spLocks noChangeArrowheads="1"/>
          </p:cNvSpPr>
          <p:nvPr/>
        </p:nvSpPr>
        <p:spPr bwMode="auto">
          <a:xfrm>
            <a:off x="539875" y="2835786"/>
            <a:ext cx="7366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 dirty="0">
                <a:latin typeface="Courier New" pitchFamily="49" charset="0"/>
              </a:rPr>
              <a:t>%</a:t>
            </a:r>
            <a:r>
              <a:rPr lang="en-US" sz="1800" dirty="0" err="1">
                <a:latin typeface="Courier New" pitchFamily="49" charset="0"/>
              </a:rPr>
              <a:t>ebp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52" name="Rectangle 28"/>
          <p:cNvSpPr>
            <a:spLocks noChangeArrowheads="1"/>
          </p:cNvSpPr>
          <p:nvPr/>
        </p:nvSpPr>
        <p:spPr bwMode="auto">
          <a:xfrm>
            <a:off x="152400" y="3795561"/>
            <a:ext cx="15970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sz="1800" dirty="0" err="1">
                <a:latin typeface="Courier New" pitchFamily="49" charset="0"/>
              </a:rPr>
              <a:t>buf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59" name="TextBox 58"/>
          <p:cNvSpPr txBox="1">
            <a:spLocks noChangeArrowheads="1"/>
          </p:cNvSpPr>
          <p:nvPr/>
        </p:nvSpPr>
        <p:spPr bwMode="auto">
          <a:xfrm>
            <a:off x="1673225" y="1089966"/>
            <a:ext cx="190817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800" i="1">
                <a:solidFill>
                  <a:srgbClr val="C00000"/>
                </a:solidFill>
                <a:latin typeface="Calibri" pitchFamily="34" charset="0"/>
              </a:rPr>
              <a:t>Before call to gets</a:t>
            </a:r>
          </a:p>
        </p:txBody>
      </p:sp>
      <p:sp>
        <p:nvSpPr>
          <p:cNvPr id="53" name="Rectangle 31"/>
          <p:cNvSpPr>
            <a:spLocks noChangeArrowheads="1"/>
          </p:cNvSpPr>
          <p:nvPr/>
        </p:nvSpPr>
        <p:spPr bwMode="auto">
          <a:xfrm>
            <a:off x="1784350" y="1475581"/>
            <a:ext cx="1797050" cy="114300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Stack Frame</a:t>
            </a:r>
          </a:p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for </a:t>
            </a:r>
            <a:r>
              <a:rPr lang="en-US" sz="1800" dirty="0">
                <a:latin typeface="Courier New" pitchFamily="49" charset="0"/>
                <a:cs typeface="+mn-cs"/>
              </a:rPr>
              <a:t>main</a:t>
            </a:r>
          </a:p>
        </p:txBody>
      </p:sp>
      <p:sp>
        <p:nvSpPr>
          <p:cNvPr id="54" name="Rectangle 32"/>
          <p:cNvSpPr>
            <a:spLocks noChangeArrowheads="1"/>
          </p:cNvSpPr>
          <p:nvPr/>
        </p:nvSpPr>
        <p:spPr bwMode="auto">
          <a:xfrm>
            <a:off x="1784350" y="4142581"/>
            <a:ext cx="1797050" cy="1371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b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Stack Frame</a:t>
            </a:r>
          </a:p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for </a:t>
            </a:r>
            <a:r>
              <a:rPr lang="en-US" sz="1800" dirty="0">
                <a:latin typeface="Courier New" pitchFamily="49" charset="0"/>
                <a:cs typeface="+mn-cs"/>
              </a:rPr>
              <a:t>echo</a:t>
            </a:r>
          </a:p>
        </p:txBody>
      </p:sp>
      <p:sp>
        <p:nvSpPr>
          <p:cNvPr id="55" name="Rectangle 24"/>
          <p:cNvSpPr>
            <a:spLocks noChangeArrowheads="1"/>
          </p:cNvSpPr>
          <p:nvPr/>
        </p:nvSpPr>
        <p:spPr bwMode="auto">
          <a:xfrm>
            <a:off x="1784350" y="3837781"/>
            <a:ext cx="449263" cy="304800"/>
          </a:xfrm>
          <a:prstGeom prst="rect">
            <a:avLst/>
          </a:prstGeom>
          <a:solidFill>
            <a:srgbClr val="FF9999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 smtClean="0">
                <a:latin typeface="Courier New" pitchFamily="49" charset="0"/>
                <a:cs typeface="+mn-cs"/>
              </a:rPr>
              <a:t>00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sp>
        <p:nvSpPr>
          <p:cNvPr id="56" name="Rectangle 25"/>
          <p:cNvSpPr>
            <a:spLocks noChangeArrowheads="1"/>
          </p:cNvSpPr>
          <p:nvPr/>
        </p:nvSpPr>
        <p:spPr bwMode="auto">
          <a:xfrm>
            <a:off x="2233613" y="3837781"/>
            <a:ext cx="449262" cy="304800"/>
          </a:xfrm>
          <a:prstGeom prst="rect">
            <a:avLst/>
          </a:prstGeom>
          <a:solidFill>
            <a:srgbClr val="FF9999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 smtClean="0">
                <a:latin typeface="Courier New" pitchFamily="49" charset="0"/>
                <a:cs typeface="+mn-cs"/>
              </a:rPr>
              <a:t>00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sp>
        <p:nvSpPr>
          <p:cNvPr id="57" name="Rectangle 26"/>
          <p:cNvSpPr>
            <a:spLocks noChangeArrowheads="1"/>
          </p:cNvSpPr>
          <p:nvPr/>
        </p:nvSpPr>
        <p:spPr bwMode="auto">
          <a:xfrm>
            <a:off x="2682875" y="3837781"/>
            <a:ext cx="449263" cy="304800"/>
          </a:xfrm>
          <a:prstGeom prst="rect">
            <a:avLst/>
          </a:prstGeom>
          <a:solidFill>
            <a:srgbClr val="FF9999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 smtClean="0">
                <a:latin typeface="Courier New" pitchFamily="49" charset="0"/>
                <a:cs typeface="+mn-cs"/>
              </a:rPr>
              <a:t>00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sp>
        <p:nvSpPr>
          <p:cNvPr id="58" name="Rectangle 27"/>
          <p:cNvSpPr>
            <a:spLocks noChangeArrowheads="1"/>
          </p:cNvSpPr>
          <p:nvPr/>
        </p:nvSpPr>
        <p:spPr bwMode="auto">
          <a:xfrm>
            <a:off x="3132138" y="3837781"/>
            <a:ext cx="449262" cy="304800"/>
          </a:xfrm>
          <a:prstGeom prst="rect">
            <a:avLst/>
          </a:prstGeom>
          <a:solidFill>
            <a:srgbClr val="FF9999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 smtClean="0">
                <a:latin typeface="Courier New" pitchFamily="49" charset="0"/>
                <a:cs typeface="+mn-cs"/>
              </a:rPr>
              <a:t>00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sp>
        <p:nvSpPr>
          <p:cNvPr id="60" name="Rectangle 24"/>
          <p:cNvSpPr>
            <a:spLocks noChangeArrowheads="1"/>
          </p:cNvSpPr>
          <p:nvPr/>
        </p:nvSpPr>
        <p:spPr bwMode="auto">
          <a:xfrm>
            <a:off x="1784350" y="3205809"/>
            <a:ext cx="449263" cy="304800"/>
          </a:xfrm>
          <a:prstGeom prst="rect">
            <a:avLst/>
          </a:prstGeom>
          <a:solidFill>
            <a:srgbClr val="FF9999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 smtClean="0">
                <a:latin typeface="Courier New" pitchFamily="49" charset="0"/>
                <a:cs typeface="+mn-cs"/>
              </a:rPr>
              <a:t>00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sp>
        <p:nvSpPr>
          <p:cNvPr id="61" name="Rectangle 25"/>
          <p:cNvSpPr>
            <a:spLocks noChangeArrowheads="1"/>
          </p:cNvSpPr>
          <p:nvPr/>
        </p:nvSpPr>
        <p:spPr bwMode="auto">
          <a:xfrm>
            <a:off x="2233613" y="3205809"/>
            <a:ext cx="449262" cy="304800"/>
          </a:xfrm>
          <a:prstGeom prst="rect">
            <a:avLst/>
          </a:prstGeom>
          <a:solidFill>
            <a:srgbClr val="FF9999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 smtClean="0">
                <a:latin typeface="Courier New" pitchFamily="49" charset="0"/>
                <a:cs typeface="+mn-cs"/>
              </a:rPr>
              <a:t>00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sp>
        <p:nvSpPr>
          <p:cNvPr id="62" name="Rectangle 26"/>
          <p:cNvSpPr>
            <a:spLocks noChangeArrowheads="1"/>
          </p:cNvSpPr>
          <p:nvPr/>
        </p:nvSpPr>
        <p:spPr bwMode="auto">
          <a:xfrm>
            <a:off x="2682875" y="3205809"/>
            <a:ext cx="449263" cy="304800"/>
          </a:xfrm>
          <a:prstGeom prst="rect">
            <a:avLst/>
          </a:prstGeom>
          <a:solidFill>
            <a:srgbClr val="FF9999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 smtClean="0">
                <a:latin typeface="Courier New" pitchFamily="49" charset="0"/>
                <a:cs typeface="+mn-cs"/>
              </a:rPr>
              <a:t>00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sp>
        <p:nvSpPr>
          <p:cNvPr id="63" name="Rectangle 27"/>
          <p:cNvSpPr>
            <a:spLocks noChangeArrowheads="1"/>
          </p:cNvSpPr>
          <p:nvPr/>
        </p:nvSpPr>
        <p:spPr bwMode="auto">
          <a:xfrm>
            <a:off x="3132138" y="3205809"/>
            <a:ext cx="449262" cy="304800"/>
          </a:xfrm>
          <a:prstGeom prst="rect">
            <a:avLst/>
          </a:prstGeom>
          <a:solidFill>
            <a:srgbClr val="FF9999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 smtClean="0">
                <a:latin typeface="Courier New" pitchFamily="49" charset="0"/>
                <a:cs typeface="+mn-cs"/>
              </a:rPr>
              <a:t>00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sp>
        <p:nvSpPr>
          <p:cNvPr id="69" name="Rectangle 24"/>
          <p:cNvSpPr>
            <a:spLocks noChangeArrowheads="1"/>
          </p:cNvSpPr>
          <p:nvPr/>
        </p:nvSpPr>
        <p:spPr bwMode="auto">
          <a:xfrm>
            <a:off x="1784350" y="2901009"/>
            <a:ext cx="449263" cy="304800"/>
          </a:xfrm>
          <a:prstGeom prst="rect">
            <a:avLst/>
          </a:prstGeom>
          <a:solidFill>
            <a:srgbClr val="FF9999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 smtClean="0">
                <a:latin typeface="Courier New" pitchFamily="49" charset="0"/>
                <a:cs typeface="+mn-cs"/>
              </a:rPr>
              <a:t>00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sp>
        <p:nvSpPr>
          <p:cNvPr id="70" name="Rectangle 25"/>
          <p:cNvSpPr>
            <a:spLocks noChangeArrowheads="1"/>
          </p:cNvSpPr>
          <p:nvPr/>
        </p:nvSpPr>
        <p:spPr bwMode="auto">
          <a:xfrm>
            <a:off x="2233613" y="2901009"/>
            <a:ext cx="449262" cy="304800"/>
          </a:xfrm>
          <a:prstGeom prst="rect">
            <a:avLst/>
          </a:prstGeom>
          <a:solidFill>
            <a:srgbClr val="FF9999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 smtClean="0">
                <a:latin typeface="Courier New" pitchFamily="49" charset="0"/>
                <a:cs typeface="+mn-cs"/>
              </a:rPr>
              <a:t>00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sp>
        <p:nvSpPr>
          <p:cNvPr id="71" name="Rectangle 26"/>
          <p:cNvSpPr>
            <a:spLocks noChangeArrowheads="1"/>
          </p:cNvSpPr>
          <p:nvPr/>
        </p:nvSpPr>
        <p:spPr bwMode="auto">
          <a:xfrm>
            <a:off x="2682875" y="2901009"/>
            <a:ext cx="449263" cy="304800"/>
          </a:xfrm>
          <a:prstGeom prst="rect">
            <a:avLst/>
          </a:prstGeom>
          <a:solidFill>
            <a:srgbClr val="FF9999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 smtClean="0">
                <a:latin typeface="Courier New" pitchFamily="49" charset="0"/>
                <a:cs typeface="+mn-cs"/>
              </a:rPr>
              <a:t>00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sp>
        <p:nvSpPr>
          <p:cNvPr id="72" name="Rectangle 27"/>
          <p:cNvSpPr>
            <a:spLocks noChangeArrowheads="1"/>
          </p:cNvSpPr>
          <p:nvPr/>
        </p:nvSpPr>
        <p:spPr bwMode="auto">
          <a:xfrm>
            <a:off x="3132138" y="2901009"/>
            <a:ext cx="449262" cy="304800"/>
          </a:xfrm>
          <a:prstGeom prst="rect">
            <a:avLst/>
          </a:prstGeom>
          <a:solidFill>
            <a:srgbClr val="FF9999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 smtClean="0">
                <a:latin typeface="Courier New" pitchFamily="49" charset="0"/>
                <a:cs typeface="+mn-cs"/>
              </a:rPr>
              <a:t>00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sp>
        <p:nvSpPr>
          <p:cNvPr id="73" name="Rectangle 24"/>
          <p:cNvSpPr>
            <a:spLocks noChangeArrowheads="1"/>
          </p:cNvSpPr>
          <p:nvPr/>
        </p:nvSpPr>
        <p:spPr bwMode="auto">
          <a:xfrm>
            <a:off x="1784350" y="2596209"/>
            <a:ext cx="449263" cy="304800"/>
          </a:xfrm>
          <a:prstGeom prst="rect">
            <a:avLst/>
          </a:prstGeom>
          <a:solidFill>
            <a:srgbClr val="FF9999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 smtClean="0">
                <a:latin typeface="Courier New" pitchFamily="49" charset="0"/>
                <a:cs typeface="+mn-cs"/>
              </a:rPr>
              <a:t>08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sp>
        <p:nvSpPr>
          <p:cNvPr id="74" name="Rectangle 25"/>
          <p:cNvSpPr>
            <a:spLocks noChangeArrowheads="1"/>
          </p:cNvSpPr>
          <p:nvPr/>
        </p:nvSpPr>
        <p:spPr bwMode="auto">
          <a:xfrm>
            <a:off x="2233613" y="2596209"/>
            <a:ext cx="449262" cy="304800"/>
          </a:xfrm>
          <a:prstGeom prst="rect">
            <a:avLst/>
          </a:prstGeom>
          <a:solidFill>
            <a:srgbClr val="FF9999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 smtClean="0">
                <a:latin typeface="Courier New" pitchFamily="49" charset="0"/>
                <a:cs typeface="+mn-cs"/>
              </a:rPr>
              <a:t>04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sp>
        <p:nvSpPr>
          <p:cNvPr id="75" name="Rectangle 26"/>
          <p:cNvSpPr>
            <a:spLocks noChangeArrowheads="1"/>
          </p:cNvSpPr>
          <p:nvPr/>
        </p:nvSpPr>
        <p:spPr bwMode="auto">
          <a:xfrm>
            <a:off x="2682875" y="2596209"/>
            <a:ext cx="449263" cy="304800"/>
          </a:xfrm>
          <a:prstGeom prst="rect">
            <a:avLst/>
          </a:prstGeom>
          <a:solidFill>
            <a:srgbClr val="FF9999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 smtClean="0">
                <a:latin typeface="Courier New" pitchFamily="49" charset="0"/>
                <a:cs typeface="+mn-cs"/>
              </a:rPr>
              <a:t>86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sp>
        <p:nvSpPr>
          <p:cNvPr id="76" name="Rectangle 27"/>
          <p:cNvSpPr>
            <a:spLocks noChangeArrowheads="1"/>
          </p:cNvSpPr>
          <p:nvPr/>
        </p:nvSpPr>
        <p:spPr bwMode="auto">
          <a:xfrm>
            <a:off x="3132138" y="2596209"/>
            <a:ext cx="449262" cy="304800"/>
          </a:xfrm>
          <a:prstGeom prst="rect">
            <a:avLst/>
          </a:prstGeom>
          <a:solidFill>
            <a:srgbClr val="FF9999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 smtClean="0">
                <a:latin typeface="Courier New" pitchFamily="49" charset="0"/>
                <a:cs typeface="+mn-cs"/>
              </a:rPr>
              <a:t>1e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sp>
        <p:nvSpPr>
          <p:cNvPr id="77" name="Rectangle 24"/>
          <p:cNvSpPr>
            <a:spLocks noChangeArrowheads="1"/>
          </p:cNvSpPr>
          <p:nvPr/>
        </p:nvSpPr>
        <p:spPr bwMode="auto">
          <a:xfrm>
            <a:off x="1784350" y="3510609"/>
            <a:ext cx="449263" cy="304800"/>
          </a:xfrm>
          <a:prstGeom prst="rect">
            <a:avLst/>
          </a:prstGeom>
          <a:solidFill>
            <a:srgbClr val="FF9999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 smtClean="0">
                <a:latin typeface="Courier New" pitchFamily="49" charset="0"/>
                <a:cs typeface="+mn-cs"/>
              </a:rPr>
              <a:t>00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sp>
        <p:nvSpPr>
          <p:cNvPr id="79" name="Rectangle 25"/>
          <p:cNvSpPr>
            <a:spLocks noChangeArrowheads="1"/>
          </p:cNvSpPr>
          <p:nvPr/>
        </p:nvSpPr>
        <p:spPr bwMode="auto">
          <a:xfrm>
            <a:off x="2233613" y="3510609"/>
            <a:ext cx="449262" cy="304800"/>
          </a:xfrm>
          <a:prstGeom prst="rect">
            <a:avLst/>
          </a:prstGeom>
          <a:solidFill>
            <a:srgbClr val="FF9999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 smtClean="0">
                <a:latin typeface="Courier New" pitchFamily="49" charset="0"/>
                <a:cs typeface="+mn-cs"/>
              </a:rPr>
              <a:t>00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sp>
        <p:nvSpPr>
          <p:cNvPr id="80" name="Rectangle 26"/>
          <p:cNvSpPr>
            <a:spLocks noChangeArrowheads="1"/>
          </p:cNvSpPr>
          <p:nvPr/>
        </p:nvSpPr>
        <p:spPr bwMode="auto">
          <a:xfrm>
            <a:off x="2682875" y="3510609"/>
            <a:ext cx="449263" cy="304800"/>
          </a:xfrm>
          <a:prstGeom prst="rect">
            <a:avLst/>
          </a:prstGeom>
          <a:solidFill>
            <a:srgbClr val="FF9999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 smtClean="0">
                <a:latin typeface="Courier New" pitchFamily="49" charset="0"/>
                <a:cs typeface="+mn-cs"/>
              </a:rPr>
              <a:t>00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sp>
        <p:nvSpPr>
          <p:cNvPr id="81" name="Rectangle 27"/>
          <p:cNvSpPr>
            <a:spLocks noChangeArrowheads="1"/>
          </p:cNvSpPr>
          <p:nvPr/>
        </p:nvSpPr>
        <p:spPr bwMode="auto">
          <a:xfrm>
            <a:off x="3132138" y="3510609"/>
            <a:ext cx="449262" cy="304800"/>
          </a:xfrm>
          <a:prstGeom prst="rect">
            <a:avLst/>
          </a:prstGeom>
          <a:solidFill>
            <a:srgbClr val="FF9999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 smtClean="0">
                <a:latin typeface="Courier New" pitchFamily="49" charset="0"/>
                <a:cs typeface="+mn-cs"/>
              </a:rPr>
              <a:t>00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sp>
        <p:nvSpPr>
          <p:cNvPr id="87" name="Rectangle 28"/>
          <p:cNvSpPr>
            <a:spLocks noChangeArrowheads="1"/>
          </p:cNvSpPr>
          <p:nvPr/>
        </p:nvSpPr>
        <p:spPr bwMode="auto">
          <a:xfrm>
            <a:off x="152400" y="3128169"/>
            <a:ext cx="15970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sz="1800" dirty="0" smtClean="0">
                <a:latin typeface="Calibri"/>
                <a:cs typeface="Calibri"/>
              </a:rPr>
              <a:t>Saved </a:t>
            </a:r>
            <a:r>
              <a:rPr lang="en-US" sz="1800" dirty="0" smtClean="0">
                <a:latin typeface="Courier New" pitchFamily="49" charset="0"/>
              </a:rPr>
              <a:t>%</a:t>
            </a:r>
            <a:r>
              <a:rPr lang="en-US" sz="1800" dirty="0" err="1" smtClean="0">
                <a:latin typeface="Courier New" pitchFamily="49" charset="0"/>
              </a:rPr>
              <a:t>ebx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88" name="Rectangle 28"/>
          <p:cNvSpPr>
            <a:spLocks noChangeArrowheads="1"/>
          </p:cNvSpPr>
          <p:nvPr/>
        </p:nvSpPr>
        <p:spPr bwMode="auto">
          <a:xfrm>
            <a:off x="152400" y="2518569"/>
            <a:ext cx="159702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sz="1800" dirty="0" smtClean="0">
                <a:latin typeface="Calibri"/>
                <a:cs typeface="Calibri"/>
              </a:rPr>
              <a:t>return address</a:t>
            </a:r>
            <a:endParaRPr lang="en-US" sz="1800" dirty="0">
              <a:latin typeface="Calibri"/>
              <a:cs typeface="Calibri"/>
            </a:endParaRPr>
          </a:p>
        </p:txBody>
      </p:sp>
      <p:sp>
        <p:nvSpPr>
          <p:cNvPr id="89" name="Rectangle 35"/>
          <p:cNvSpPr>
            <a:spLocks noChangeArrowheads="1"/>
          </p:cNvSpPr>
          <p:nvPr/>
        </p:nvSpPr>
        <p:spPr bwMode="auto">
          <a:xfrm>
            <a:off x="258914" y="1894681"/>
            <a:ext cx="156988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 dirty="0" smtClean="0">
                <a:latin typeface="Courier New" pitchFamily="49" charset="0"/>
              </a:rPr>
              <a:t>0xffffd258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94" name="Rectangle 27"/>
          <p:cNvSpPr>
            <a:spLocks noChangeArrowheads="1"/>
          </p:cNvSpPr>
          <p:nvPr/>
        </p:nvSpPr>
        <p:spPr bwMode="auto">
          <a:xfrm>
            <a:off x="3124200" y="2286000"/>
            <a:ext cx="449262" cy="304800"/>
          </a:xfrm>
          <a:prstGeom prst="rect">
            <a:avLst/>
          </a:prstGeom>
          <a:solidFill>
            <a:srgbClr val="FF9999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 smtClean="0">
                <a:latin typeface="Courier New" pitchFamily="49" charset="0"/>
                <a:cs typeface="+mn-cs"/>
              </a:rPr>
              <a:t>00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49650296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533400"/>
            <a:ext cx="8305800" cy="573088"/>
          </a:xfrm>
        </p:spPr>
        <p:txBody>
          <a:bodyPr/>
          <a:lstStyle/>
          <a:p>
            <a:pPr eaLnBrk="1" hangingPunct="1"/>
            <a:r>
              <a:rPr lang="en-US" smtClean="0"/>
              <a:t>Malicious Use of Buffer Overflow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5562600"/>
            <a:ext cx="8255000" cy="1143000"/>
          </a:xfrm>
        </p:spPr>
        <p:txBody>
          <a:bodyPr anchor="ctr"/>
          <a:lstStyle/>
          <a:p>
            <a:pPr marL="160338" defTabSz="895350" eaLnBrk="1" hangingPunct="1">
              <a:lnSpc>
                <a:spcPct val="90000"/>
              </a:lnSpc>
            </a:pPr>
            <a:r>
              <a:rPr lang="en-US" sz="2000" dirty="0" smtClean="0"/>
              <a:t>Input string contains byte representation of executable code</a:t>
            </a:r>
          </a:p>
          <a:p>
            <a:pPr marL="160338" defTabSz="895350" eaLnBrk="1" hangingPunct="1">
              <a:lnSpc>
                <a:spcPct val="90000"/>
              </a:lnSpc>
            </a:pPr>
            <a:r>
              <a:rPr lang="en-US" sz="2000" dirty="0" smtClean="0"/>
              <a:t>Overwrite return address A with address of buffer B</a:t>
            </a:r>
          </a:p>
          <a:p>
            <a:pPr marL="160338" defTabSz="895350" eaLnBrk="1" hangingPunct="1">
              <a:lnSpc>
                <a:spcPct val="90000"/>
              </a:lnSpc>
            </a:pPr>
            <a:r>
              <a:rPr lang="en-US" sz="2000" dirty="0" smtClean="0"/>
              <a:t>When </a:t>
            </a:r>
            <a:r>
              <a:rPr lang="en-US" sz="2000" dirty="0" smtClean="0">
                <a:latin typeface="Courier New" pitchFamily="49" charset="0"/>
              </a:rPr>
              <a:t>bar()</a:t>
            </a:r>
            <a:r>
              <a:rPr lang="en-US" sz="2000" dirty="0" smtClean="0"/>
              <a:t> executes</a:t>
            </a:r>
            <a:r>
              <a:rPr lang="en-US" sz="2000" dirty="0" smtClean="0">
                <a:latin typeface="Courier New" pitchFamily="49" charset="0"/>
              </a:rPr>
              <a:t> ret</a:t>
            </a:r>
            <a:r>
              <a:rPr lang="en-US" sz="2000" dirty="0" smtClean="0"/>
              <a:t>, will jump to exploit code</a:t>
            </a:r>
          </a:p>
        </p:txBody>
      </p:sp>
      <p:sp>
        <p:nvSpPr>
          <p:cNvPr id="30724" name="Rectangle 4"/>
          <p:cNvSpPr>
            <a:spLocks noChangeArrowheads="1"/>
          </p:cNvSpPr>
          <p:nvPr/>
        </p:nvSpPr>
        <p:spPr bwMode="auto">
          <a:xfrm>
            <a:off x="533400" y="3355975"/>
            <a:ext cx="2438400" cy="174942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>
                <a:latin typeface="Courier New" pitchFamily="49" charset="0"/>
              </a:rPr>
              <a:t>int bar() {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>
                <a:latin typeface="Courier New" pitchFamily="49" charset="0"/>
              </a:rPr>
              <a:t>  char buf[64]; 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>
                <a:latin typeface="Courier New" pitchFamily="49" charset="0"/>
              </a:rPr>
              <a:t>  gets(buf); 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>
                <a:latin typeface="Courier New" pitchFamily="49" charset="0"/>
              </a:rPr>
              <a:t>  ...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>
                <a:latin typeface="Courier New" pitchFamily="49" charset="0"/>
              </a:rPr>
              <a:t>  return ...; 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>
                <a:latin typeface="Courier New" pitchFamily="49" charset="0"/>
              </a:rPr>
              <a:t>}</a:t>
            </a:r>
          </a:p>
        </p:txBody>
      </p:sp>
      <p:sp>
        <p:nvSpPr>
          <p:cNvPr id="30725" name="Rectangle 5"/>
          <p:cNvSpPr>
            <a:spLocks noChangeArrowheads="1"/>
          </p:cNvSpPr>
          <p:nvPr/>
        </p:nvSpPr>
        <p:spPr bwMode="auto">
          <a:xfrm>
            <a:off x="533400" y="1911350"/>
            <a:ext cx="1828800" cy="120015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>
                <a:latin typeface="Courier New" pitchFamily="49" charset="0"/>
              </a:rPr>
              <a:t>void foo(){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>
                <a:latin typeface="Courier New" pitchFamily="49" charset="0"/>
              </a:rPr>
              <a:t>  bar();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>
                <a:latin typeface="Courier New" pitchFamily="49" charset="0"/>
              </a:rPr>
              <a:t>  ...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>
                <a:latin typeface="Courier New" pitchFamily="49" charset="0"/>
              </a:rPr>
              <a:t>}</a:t>
            </a:r>
          </a:p>
        </p:txBody>
      </p:sp>
      <p:sp>
        <p:nvSpPr>
          <p:cNvPr id="30726" name="Text Box 6"/>
          <p:cNvSpPr txBox="1">
            <a:spLocks noChangeArrowheads="1"/>
          </p:cNvSpPr>
          <p:nvPr/>
        </p:nvSpPr>
        <p:spPr bwMode="auto">
          <a:xfrm>
            <a:off x="5630863" y="1154113"/>
            <a:ext cx="2674937" cy="36988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800" b="0">
                <a:latin typeface="Calibri" pitchFamily="34" charset="0"/>
              </a:rPr>
              <a:t>Stack after call to </a:t>
            </a:r>
            <a:r>
              <a:rPr lang="en-US" sz="1800">
                <a:latin typeface="Courier New" pitchFamily="49" charset="0"/>
              </a:rPr>
              <a:t>gets()</a:t>
            </a:r>
          </a:p>
        </p:txBody>
      </p:sp>
      <p:sp>
        <p:nvSpPr>
          <p:cNvPr id="365575" name="Rectangle 7"/>
          <p:cNvSpPr>
            <a:spLocks noChangeArrowheads="1"/>
          </p:cNvSpPr>
          <p:nvPr/>
        </p:nvSpPr>
        <p:spPr bwMode="auto">
          <a:xfrm>
            <a:off x="5727700" y="2819400"/>
            <a:ext cx="1066800" cy="38100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r>
              <a:rPr lang="en-US" sz="1800" dirty="0">
                <a:latin typeface="Calibri" pitchFamily="34" charset="0"/>
                <a:cs typeface="+mn-cs"/>
              </a:rPr>
              <a:t>B</a:t>
            </a:r>
          </a:p>
        </p:txBody>
      </p:sp>
      <p:sp>
        <p:nvSpPr>
          <p:cNvPr id="365576" name="Rectangle 8"/>
          <p:cNvSpPr>
            <a:spLocks noChangeArrowheads="1"/>
          </p:cNvSpPr>
          <p:nvPr/>
        </p:nvSpPr>
        <p:spPr bwMode="auto">
          <a:xfrm>
            <a:off x="5727700" y="1600200"/>
            <a:ext cx="1066800" cy="121920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US" sz="1800" dirty="0">
              <a:latin typeface="Calibri" pitchFamily="34" charset="0"/>
              <a:cs typeface="+mn-cs"/>
            </a:endParaRPr>
          </a:p>
        </p:txBody>
      </p:sp>
      <p:sp>
        <p:nvSpPr>
          <p:cNvPr id="365579" name="Rectangle 11"/>
          <p:cNvSpPr>
            <a:spLocks noChangeArrowheads="1"/>
          </p:cNvSpPr>
          <p:nvPr/>
        </p:nvSpPr>
        <p:spPr bwMode="auto">
          <a:xfrm>
            <a:off x="5727700" y="4724400"/>
            <a:ext cx="1066800" cy="6223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US" sz="1800" dirty="0">
              <a:latin typeface="Calibri" pitchFamily="34" charset="0"/>
              <a:cs typeface="+mn-cs"/>
            </a:endParaRPr>
          </a:p>
          <a:p>
            <a:pPr eaLnBrk="0" hangingPunct="0">
              <a:defRPr/>
            </a:pPr>
            <a:endParaRPr lang="en-US" sz="1800" dirty="0">
              <a:latin typeface="Calibri" pitchFamily="34" charset="0"/>
              <a:cs typeface="+mn-cs"/>
            </a:endParaRPr>
          </a:p>
        </p:txBody>
      </p:sp>
      <p:sp>
        <p:nvSpPr>
          <p:cNvPr id="30730" name="Text Box 12"/>
          <p:cNvSpPr txBox="1">
            <a:spLocks noChangeArrowheads="1"/>
          </p:cNvSpPr>
          <p:nvPr/>
        </p:nvSpPr>
        <p:spPr bwMode="auto">
          <a:xfrm>
            <a:off x="2593975" y="2212975"/>
            <a:ext cx="911225" cy="923925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r>
              <a:rPr lang="en-US" sz="1800" b="0">
                <a:latin typeface="Calibri" pitchFamily="34" charset="0"/>
              </a:rPr>
              <a:t>return</a:t>
            </a:r>
          </a:p>
          <a:p>
            <a:pPr eaLnBrk="0" hangingPunct="0"/>
            <a:r>
              <a:rPr lang="en-US" sz="1800" b="0">
                <a:latin typeface="Calibri" pitchFamily="34" charset="0"/>
              </a:rPr>
              <a:t>address</a:t>
            </a:r>
          </a:p>
          <a:p>
            <a:pPr eaLnBrk="0" hangingPunct="0"/>
            <a:r>
              <a:rPr lang="en-US" sz="1800" b="0">
                <a:latin typeface="Calibri" pitchFamily="34" charset="0"/>
              </a:rPr>
              <a:t>A</a:t>
            </a:r>
          </a:p>
        </p:txBody>
      </p:sp>
      <p:sp>
        <p:nvSpPr>
          <p:cNvPr id="30731" name="Line 13"/>
          <p:cNvSpPr>
            <a:spLocks noChangeShapeType="1"/>
          </p:cNvSpPr>
          <p:nvPr/>
        </p:nvSpPr>
        <p:spPr bwMode="auto">
          <a:xfrm flipH="1">
            <a:off x="1905000" y="2670175"/>
            <a:ext cx="68897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0732" name="Text Box 14"/>
          <p:cNvSpPr txBox="1">
            <a:spLocks noChangeArrowheads="1"/>
          </p:cNvSpPr>
          <p:nvPr/>
        </p:nvSpPr>
        <p:spPr bwMode="auto">
          <a:xfrm>
            <a:off x="7162800" y="2024063"/>
            <a:ext cx="1819275" cy="3683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r>
              <a:rPr lang="en-US" sz="1800">
                <a:latin typeface="Courier New" pitchFamily="49" charset="0"/>
              </a:rPr>
              <a:t>foo</a:t>
            </a:r>
            <a:r>
              <a:rPr lang="en-US" sz="1800" b="0">
                <a:latin typeface="Courier New" pitchFamily="49" charset="0"/>
              </a:rPr>
              <a:t> </a:t>
            </a:r>
            <a:r>
              <a:rPr lang="en-US" sz="1800" b="0">
                <a:latin typeface="Calibri" pitchFamily="34" charset="0"/>
              </a:rPr>
              <a:t>stack frame</a:t>
            </a:r>
          </a:p>
        </p:txBody>
      </p:sp>
      <p:sp>
        <p:nvSpPr>
          <p:cNvPr id="30733" name="Text Box 15"/>
          <p:cNvSpPr txBox="1">
            <a:spLocks noChangeArrowheads="1"/>
          </p:cNvSpPr>
          <p:nvPr/>
        </p:nvSpPr>
        <p:spPr bwMode="auto">
          <a:xfrm>
            <a:off x="7162800" y="4097338"/>
            <a:ext cx="1733550" cy="369887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r>
              <a:rPr lang="en-US" sz="1800">
                <a:latin typeface="Courier New" pitchFamily="49" charset="0"/>
              </a:rPr>
              <a:t>bar</a:t>
            </a:r>
            <a:r>
              <a:rPr lang="en-US" sz="1800" b="0">
                <a:latin typeface="Calibri" pitchFamily="34" charset="0"/>
              </a:rPr>
              <a:t> stack frame</a:t>
            </a:r>
          </a:p>
        </p:txBody>
      </p:sp>
      <p:sp>
        <p:nvSpPr>
          <p:cNvPr id="30734" name="Text Box 16"/>
          <p:cNvSpPr txBox="1">
            <a:spLocks noChangeArrowheads="1"/>
          </p:cNvSpPr>
          <p:nvPr/>
        </p:nvSpPr>
        <p:spPr bwMode="auto">
          <a:xfrm>
            <a:off x="4975225" y="4478338"/>
            <a:ext cx="314325" cy="369887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r>
              <a:rPr lang="en-US" sz="1800">
                <a:latin typeface="Calibri" pitchFamily="34" charset="0"/>
              </a:rPr>
              <a:t>B</a:t>
            </a:r>
          </a:p>
        </p:txBody>
      </p:sp>
      <p:sp>
        <p:nvSpPr>
          <p:cNvPr id="30735" name="Line 17"/>
          <p:cNvSpPr>
            <a:spLocks noChangeShapeType="1"/>
          </p:cNvSpPr>
          <p:nvPr/>
        </p:nvSpPr>
        <p:spPr bwMode="auto">
          <a:xfrm>
            <a:off x="5267325" y="4665663"/>
            <a:ext cx="39687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65586" name="Rectangle 18"/>
          <p:cNvSpPr>
            <a:spLocks noChangeArrowheads="1"/>
          </p:cNvSpPr>
          <p:nvPr/>
        </p:nvSpPr>
        <p:spPr bwMode="auto">
          <a:xfrm>
            <a:off x="5727700" y="4078288"/>
            <a:ext cx="1066800" cy="64611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eaLnBrk="0" hangingPunct="0">
              <a:defRPr/>
            </a:pPr>
            <a:r>
              <a:rPr lang="en-US" sz="1800" dirty="0">
                <a:latin typeface="Calibri" pitchFamily="34" charset="0"/>
                <a:cs typeface="+mn-cs"/>
              </a:rPr>
              <a:t>exploit</a:t>
            </a:r>
          </a:p>
          <a:p>
            <a:pPr eaLnBrk="0" hangingPunct="0">
              <a:defRPr/>
            </a:pPr>
            <a:r>
              <a:rPr lang="en-US" sz="1800" dirty="0">
                <a:latin typeface="Calibri" pitchFamily="34" charset="0"/>
                <a:cs typeface="+mn-cs"/>
              </a:rPr>
              <a:t>code</a:t>
            </a:r>
          </a:p>
        </p:txBody>
      </p:sp>
      <p:sp>
        <p:nvSpPr>
          <p:cNvPr id="365587" name="Rectangle 19"/>
          <p:cNvSpPr>
            <a:spLocks noChangeArrowheads="1"/>
          </p:cNvSpPr>
          <p:nvPr/>
        </p:nvSpPr>
        <p:spPr bwMode="auto">
          <a:xfrm>
            <a:off x="5727700" y="3159125"/>
            <a:ext cx="1065213" cy="93662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eaLnBrk="0" hangingPunct="0">
              <a:defRPr/>
            </a:pPr>
            <a:r>
              <a:rPr lang="en-US" sz="1800" dirty="0">
                <a:latin typeface="Calibri" pitchFamily="34" charset="0"/>
                <a:cs typeface="+mn-cs"/>
              </a:rPr>
              <a:t>pad</a:t>
            </a:r>
          </a:p>
        </p:txBody>
      </p:sp>
      <p:sp>
        <p:nvSpPr>
          <p:cNvPr id="30738" name="Text Box 21"/>
          <p:cNvSpPr txBox="1">
            <a:spLocks noChangeArrowheads="1"/>
          </p:cNvSpPr>
          <p:nvPr/>
        </p:nvSpPr>
        <p:spPr bwMode="auto">
          <a:xfrm>
            <a:off x="4021138" y="3451225"/>
            <a:ext cx="1371600" cy="646113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0" hangingPunct="0"/>
            <a:r>
              <a:rPr lang="en-US" sz="1800" b="0">
                <a:latin typeface="Calibri" pitchFamily="34" charset="0"/>
              </a:rPr>
              <a:t>data written</a:t>
            </a:r>
          </a:p>
          <a:p>
            <a:pPr eaLnBrk="0" hangingPunct="0"/>
            <a:r>
              <a:rPr lang="en-US" sz="1800" b="0">
                <a:latin typeface="Calibri" pitchFamily="34" charset="0"/>
              </a:rPr>
              <a:t>by </a:t>
            </a:r>
            <a:r>
              <a:rPr lang="en-US" sz="1800">
                <a:latin typeface="Courier New" pitchFamily="49" charset="0"/>
              </a:rPr>
              <a:t>gets()</a:t>
            </a:r>
          </a:p>
        </p:txBody>
      </p:sp>
      <p:sp>
        <p:nvSpPr>
          <p:cNvPr id="30739" name="AutoShape 16"/>
          <p:cNvSpPr>
            <a:spLocks/>
          </p:cNvSpPr>
          <p:nvPr/>
        </p:nvSpPr>
        <p:spPr bwMode="auto">
          <a:xfrm rot="10800000">
            <a:off x="6892925" y="1600200"/>
            <a:ext cx="228600" cy="1600200"/>
          </a:xfrm>
          <a:prstGeom prst="leftBrace">
            <a:avLst>
              <a:gd name="adj1" fmla="val 74991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sz="1800">
              <a:latin typeface="Calibri" pitchFamily="34" charset="0"/>
            </a:endParaRPr>
          </a:p>
        </p:txBody>
      </p:sp>
      <p:sp>
        <p:nvSpPr>
          <p:cNvPr id="30740" name="AutoShape 16"/>
          <p:cNvSpPr>
            <a:spLocks/>
          </p:cNvSpPr>
          <p:nvPr/>
        </p:nvSpPr>
        <p:spPr bwMode="auto">
          <a:xfrm rot="10800000">
            <a:off x="6892925" y="3200400"/>
            <a:ext cx="228600" cy="2157413"/>
          </a:xfrm>
          <a:prstGeom prst="leftBrace">
            <a:avLst>
              <a:gd name="adj1" fmla="val 74976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sz="1800">
              <a:latin typeface="Calibri" pitchFamily="34" charset="0"/>
            </a:endParaRPr>
          </a:p>
        </p:txBody>
      </p:sp>
      <p:sp>
        <p:nvSpPr>
          <p:cNvPr id="30741" name="AutoShape 16"/>
          <p:cNvSpPr>
            <a:spLocks/>
          </p:cNvSpPr>
          <p:nvPr/>
        </p:nvSpPr>
        <p:spPr bwMode="auto">
          <a:xfrm rot="10800000" flipH="1">
            <a:off x="5359400" y="2819400"/>
            <a:ext cx="228600" cy="1905000"/>
          </a:xfrm>
          <a:prstGeom prst="leftBrace">
            <a:avLst>
              <a:gd name="adj1" fmla="val 75000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sz="1800">
              <a:latin typeface="Calibri" pitchFamily="34" charset="0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93713"/>
            <a:ext cx="8534400" cy="573087"/>
          </a:xfrm>
        </p:spPr>
        <p:txBody>
          <a:bodyPr/>
          <a:lstStyle/>
          <a:p>
            <a:pPr eaLnBrk="1" hangingPunct="1"/>
            <a:r>
              <a:rPr lang="en-US" smtClean="0"/>
              <a:t>Exploits Based on Buffer Overflows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04813" y="1327150"/>
            <a:ext cx="8281987" cy="5454650"/>
          </a:xfrm>
        </p:spPr>
        <p:txBody>
          <a:bodyPr/>
          <a:lstStyle/>
          <a:p>
            <a:pPr eaLnBrk="1" hangingPunct="1"/>
            <a:r>
              <a:rPr lang="en-US" i="1" smtClean="0">
                <a:solidFill>
                  <a:srgbClr val="C00000"/>
                </a:solidFill>
              </a:rPr>
              <a:t>Buffer overflow bugs allow remote machines to execute arbitrary code on victim machines</a:t>
            </a:r>
          </a:p>
          <a:p>
            <a:pPr eaLnBrk="1" hangingPunct="1"/>
            <a:r>
              <a:rPr lang="en-US" smtClean="0"/>
              <a:t>Internet worm</a:t>
            </a:r>
          </a:p>
          <a:p>
            <a:pPr lvl="1" eaLnBrk="1" hangingPunct="1"/>
            <a:r>
              <a:rPr lang="en-US" smtClean="0"/>
              <a:t>Early versions of the finger server (fingerd) used </a:t>
            </a:r>
            <a:r>
              <a:rPr lang="en-US" b="1" smtClean="0">
                <a:latin typeface="Courier New" pitchFamily="49" charset="0"/>
              </a:rPr>
              <a:t>gets()</a:t>
            </a:r>
            <a:r>
              <a:rPr lang="en-US" b="1" smtClean="0"/>
              <a:t> </a:t>
            </a:r>
            <a:r>
              <a:rPr lang="en-US" smtClean="0"/>
              <a:t>to read the argument sent by the client:</a:t>
            </a:r>
          </a:p>
          <a:p>
            <a:pPr lvl="2" eaLnBrk="1" hangingPunct="1"/>
            <a:r>
              <a:rPr lang="en-US" b="1" smtClean="0">
                <a:latin typeface="Courier New" pitchFamily="49" charset="0"/>
              </a:rPr>
              <a:t>finger droh@cs.cmu.edu</a:t>
            </a:r>
          </a:p>
          <a:p>
            <a:pPr lvl="1" eaLnBrk="1" hangingPunct="1"/>
            <a:r>
              <a:rPr lang="en-US" smtClean="0"/>
              <a:t>Worm attacked fingerd server by sending phony argument:</a:t>
            </a:r>
          </a:p>
          <a:p>
            <a:pPr lvl="2" eaLnBrk="1" hangingPunct="1"/>
            <a:r>
              <a:rPr lang="en-US" b="1" smtClean="0">
                <a:latin typeface="Courier New" pitchFamily="49" charset="0"/>
              </a:rPr>
              <a:t>finger</a:t>
            </a:r>
            <a:r>
              <a:rPr lang="en-US" b="1" i="1" smtClean="0">
                <a:latin typeface="Courier New" pitchFamily="49" charset="0"/>
              </a:rPr>
              <a:t> “exploit-code  padding  new-return-address”</a:t>
            </a:r>
          </a:p>
          <a:p>
            <a:pPr lvl="2" eaLnBrk="1" hangingPunct="1"/>
            <a:r>
              <a:rPr lang="en-US" smtClean="0"/>
              <a:t>exploit code: executed a root shell on the victim machine with a direct TCP connection to the attacker.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533400"/>
            <a:ext cx="8534400" cy="573088"/>
          </a:xfrm>
        </p:spPr>
        <p:txBody>
          <a:bodyPr/>
          <a:lstStyle/>
          <a:p>
            <a:pPr eaLnBrk="1" hangingPunct="1"/>
            <a:r>
              <a:rPr lang="en-US" smtClean="0"/>
              <a:t>Exploits Based on Buffer Overflows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2113" y="1290638"/>
            <a:ext cx="8281987" cy="5454650"/>
          </a:xfrm>
        </p:spPr>
        <p:txBody>
          <a:bodyPr/>
          <a:lstStyle/>
          <a:p>
            <a:pPr eaLnBrk="1" hangingPunct="1"/>
            <a:r>
              <a:rPr lang="en-US" i="1" smtClean="0">
                <a:solidFill>
                  <a:srgbClr val="C00000"/>
                </a:solidFill>
              </a:rPr>
              <a:t>Buffer overflow bugs allow remote machines to execute arbitrary code on victim machines</a:t>
            </a:r>
          </a:p>
          <a:p>
            <a:pPr eaLnBrk="1" hangingPunct="1"/>
            <a:r>
              <a:rPr lang="en-US" smtClean="0"/>
              <a:t>IM War</a:t>
            </a:r>
          </a:p>
          <a:p>
            <a:pPr lvl="1" eaLnBrk="1" hangingPunct="1"/>
            <a:r>
              <a:rPr lang="en-US" smtClean="0"/>
              <a:t>AOL exploited existing buffer overflow bug in AIM clients</a:t>
            </a:r>
          </a:p>
          <a:p>
            <a:pPr lvl="1" eaLnBrk="1" hangingPunct="1"/>
            <a:r>
              <a:rPr lang="en-US" smtClean="0"/>
              <a:t>exploit code: returned 4-byte signature (the bytes at some location in the AIM client) to server. </a:t>
            </a:r>
          </a:p>
          <a:p>
            <a:pPr lvl="1" eaLnBrk="1" hangingPunct="1"/>
            <a:r>
              <a:rPr lang="en-US" smtClean="0"/>
              <a:t>When Microsoft changed code to match signature, AOL changed signature location.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304800"/>
            <a:ext cx="8991600" cy="5486400"/>
          </a:xfrm>
        </p:spPr>
        <p:txBody>
          <a:bodyPr/>
          <a:lstStyle/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 smtClean="0">
                <a:latin typeface="Courier New" pitchFamily="49" charset="0"/>
              </a:rPr>
              <a:t>Date: Wed, 11 Aug 1999 11:30:57 -0700 (PDT) </a:t>
            </a: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 smtClean="0">
                <a:latin typeface="Courier New" pitchFamily="49" charset="0"/>
              </a:rPr>
              <a:t>From: Phil Bucking &lt;philbucking@yahoo.com&gt; </a:t>
            </a: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 smtClean="0">
                <a:latin typeface="Courier New" pitchFamily="49" charset="0"/>
              </a:rPr>
              <a:t>Subject: AOL exploiting buffer overrun bug in their own software! </a:t>
            </a: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 smtClean="0">
                <a:latin typeface="Courier New" pitchFamily="49" charset="0"/>
              </a:rPr>
              <a:t>To: rms@pharlap.com </a:t>
            </a: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endParaRPr lang="en-US" sz="1400" b="0" smtClean="0">
              <a:latin typeface="Courier New" pitchFamily="49" charset="0"/>
            </a:endParaRP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 smtClean="0">
                <a:latin typeface="Courier New" pitchFamily="49" charset="0"/>
              </a:rPr>
              <a:t>Mr. Smith,</a:t>
            </a: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endParaRPr lang="en-US" sz="1400" b="0" smtClean="0">
              <a:latin typeface="Courier New" pitchFamily="49" charset="0"/>
            </a:endParaRP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 smtClean="0">
                <a:latin typeface="Courier New" pitchFamily="49" charset="0"/>
              </a:rPr>
              <a:t>I am writing you because I have discovered something that I think you </a:t>
            </a: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 smtClean="0">
                <a:latin typeface="Courier New" pitchFamily="49" charset="0"/>
              </a:rPr>
              <a:t>might find interesting because you are an Internet security expert with </a:t>
            </a: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 smtClean="0">
                <a:latin typeface="Courier New" pitchFamily="49" charset="0"/>
              </a:rPr>
              <a:t>experience in this area. I have also tried to contact AOL but received </a:t>
            </a: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 smtClean="0">
                <a:latin typeface="Courier New" pitchFamily="49" charset="0"/>
              </a:rPr>
              <a:t>no response.</a:t>
            </a: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endParaRPr lang="en-US" sz="1400" b="0" smtClean="0">
              <a:latin typeface="Courier New" pitchFamily="49" charset="0"/>
            </a:endParaRP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 smtClean="0">
                <a:latin typeface="Courier New" pitchFamily="49" charset="0"/>
              </a:rPr>
              <a:t>I am a developer who has been working on a revolutionary new instant </a:t>
            </a: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 smtClean="0">
                <a:latin typeface="Courier New" pitchFamily="49" charset="0"/>
              </a:rPr>
              <a:t>messaging client that should be released later this year.</a:t>
            </a: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 smtClean="0">
                <a:latin typeface="Courier New" pitchFamily="49" charset="0"/>
              </a:rPr>
              <a:t>...</a:t>
            </a: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 smtClean="0">
                <a:latin typeface="Courier New" pitchFamily="49" charset="0"/>
              </a:rPr>
              <a:t>It appears that the AIM client has a buffer overrun bug. By itself </a:t>
            </a: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 smtClean="0">
                <a:latin typeface="Courier New" pitchFamily="49" charset="0"/>
              </a:rPr>
              <a:t>this might not be the end of the world, as MS surely has had its share. </a:t>
            </a: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 smtClean="0">
                <a:latin typeface="Courier New" pitchFamily="49" charset="0"/>
              </a:rPr>
              <a:t>But AOL is now *exploiting their own buffer overrun bug* to help in </a:t>
            </a: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 smtClean="0">
                <a:latin typeface="Courier New" pitchFamily="49" charset="0"/>
              </a:rPr>
              <a:t>its efforts to block MS Instant Messenger.</a:t>
            </a: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 smtClean="0">
                <a:latin typeface="Courier New" pitchFamily="49" charset="0"/>
              </a:rPr>
              <a:t>....</a:t>
            </a: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 smtClean="0">
                <a:latin typeface="Courier New" pitchFamily="49" charset="0"/>
              </a:rPr>
              <a:t>Since you have significant credibility with the press I hope that you</a:t>
            </a: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 smtClean="0">
                <a:latin typeface="Courier New" pitchFamily="49" charset="0"/>
              </a:rPr>
              <a:t>can use this information to help inform people that behind AOL's</a:t>
            </a: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 smtClean="0">
                <a:latin typeface="Courier New" pitchFamily="49" charset="0"/>
              </a:rPr>
              <a:t>friendly exterior they are nefariously compromising peoples' security.</a:t>
            </a: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endParaRPr lang="en-US" sz="1400" b="0" smtClean="0">
              <a:latin typeface="Courier New" pitchFamily="49" charset="0"/>
            </a:endParaRP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 smtClean="0">
                <a:latin typeface="Courier New" pitchFamily="49" charset="0"/>
              </a:rPr>
              <a:t>Sincerely,</a:t>
            </a: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 smtClean="0">
                <a:latin typeface="Courier New" pitchFamily="49" charset="0"/>
              </a:rPr>
              <a:t>Phil Bucking </a:t>
            </a: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 smtClean="0">
                <a:latin typeface="Courier New" pitchFamily="49" charset="0"/>
              </a:rPr>
              <a:t>Founder, Bucking Consulting </a:t>
            </a: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 smtClean="0">
                <a:latin typeface="Courier New" pitchFamily="49" charset="0"/>
              </a:rPr>
              <a:t>philbucking@yahoo.com</a:t>
            </a:r>
          </a:p>
        </p:txBody>
      </p:sp>
      <p:sp>
        <p:nvSpPr>
          <p:cNvPr id="367620" name="Text Box 4"/>
          <p:cNvSpPr txBox="1">
            <a:spLocks noChangeArrowheads="1"/>
          </p:cNvSpPr>
          <p:nvPr/>
        </p:nvSpPr>
        <p:spPr bwMode="auto">
          <a:xfrm>
            <a:off x="4114800" y="5429250"/>
            <a:ext cx="4419600" cy="1200150"/>
          </a:xfrm>
          <a:prstGeom prst="rect">
            <a:avLst/>
          </a:prstGeom>
          <a:solidFill>
            <a:schemeClr val="bg1"/>
          </a:solidFill>
          <a:ln w="254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i="1" dirty="0">
                <a:latin typeface="Calibri" pitchFamily="34" charset="0"/>
              </a:rPr>
              <a:t>It was later determined that this email originated from within Microsoft!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7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7620" grpId="0" animBg="1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485775" y="457200"/>
            <a:ext cx="7591425" cy="762000"/>
          </a:xfrm>
        </p:spPr>
        <p:txBody>
          <a:bodyPr/>
          <a:lstStyle/>
          <a:p>
            <a:pPr eaLnBrk="1" hangingPunct="1"/>
            <a:r>
              <a:rPr lang="en-US" smtClean="0"/>
              <a:t>Avoiding Overflow Vulnerability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19113" y="4038600"/>
            <a:ext cx="8091487" cy="2482850"/>
          </a:xfrm>
        </p:spPr>
        <p:txBody>
          <a:bodyPr/>
          <a:lstStyle/>
          <a:p>
            <a:pPr eaLnBrk="1" hangingPunct="1">
              <a:lnSpc>
                <a:spcPct val="85000"/>
              </a:lnSpc>
            </a:pPr>
            <a:r>
              <a:rPr lang="en-US" dirty="0" smtClean="0"/>
              <a:t>Use library routines that limit string lengths</a:t>
            </a:r>
          </a:p>
          <a:p>
            <a:pPr lvl="1" eaLnBrk="1" hangingPunct="1">
              <a:lnSpc>
                <a:spcPct val="90000"/>
              </a:lnSpc>
            </a:pPr>
            <a:r>
              <a:rPr lang="en-US" b="1" dirty="0" err="1" smtClean="0">
                <a:latin typeface="Courier New" pitchFamily="49" charset="0"/>
              </a:rPr>
              <a:t>fgets</a:t>
            </a:r>
            <a:r>
              <a:rPr lang="en-US" dirty="0" smtClean="0"/>
              <a:t> instead of </a:t>
            </a:r>
            <a:r>
              <a:rPr lang="en-US" b="1" dirty="0" smtClean="0">
                <a:latin typeface="Courier New" pitchFamily="49" charset="0"/>
              </a:rPr>
              <a:t>gets</a:t>
            </a:r>
          </a:p>
          <a:p>
            <a:pPr lvl="1" eaLnBrk="1" hangingPunct="1">
              <a:lnSpc>
                <a:spcPct val="90000"/>
              </a:lnSpc>
            </a:pP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strncpy</a:t>
            </a:r>
            <a:r>
              <a:rPr lang="en-US" dirty="0" smtClean="0"/>
              <a:t> instead of </a:t>
            </a:r>
            <a:r>
              <a:rPr lang="en-US" b="1" dirty="0" err="1" smtClean="0">
                <a:latin typeface="Courier New" pitchFamily="49" charset="0"/>
              </a:rPr>
              <a:t>strcpy</a:t>
            </a:r>
            <a:endParaRPr lang="en-US" b="1" dirty="0" smtClean="0">
              <a:latin typeface="Courier New" pitchFamily="49" charset="0"/>
            </a:endParaRPr>
          </a:p>
          <a:p>
            <a:pPr lvl="1" eaLnBrk="1" hangingPunct="1">
              <a:lnSpc>
                <a:spcPct val="90000"/>
              </a:lnSpc>
            </a:pPr>
            <a:r>
              <a:rPr lang="en-US" dirty="0" smtClean="0"/>
              <a:t>Don’t use </a:t>
            </a:r>
            <a:r>
              <a:rPr lang="en-US" b="1" dirty="0" err="1" smtClean="0">
                <a:latin typeface="Courier New" pitchFamily="49" charset="0"/>
              </a:rPr>
              <a:t>scanf</a:t>
            </a:r>
            <a:r>
              <a:rPr lang="en-US" dirty="0" smtClean="0"/>
              <a:t> with </a:t>
            </a:r>
            <a:r>
              <a:rPr lang="en-US" b="1" dirty="0" smtClean="0">
                <a:latin typeface="Courier New" pitchFamily="49" charset="0"/>
              </a:rPr>
              <a:t>%s</a:t>
            </a:r>
            <a:r>
              <a:rPr lang="en-US" dirty="0" smtClean="0"/>
              <a:t> conversion specification</a:t>
            </a:r>
          </a:p>
          <a:p>
            <a:pPr lvl="2" eaLnBrk="1" hangingPunct="1">
              <a:lnSpc>
                <a:spcPct val="97000"/>
              </a:lnSpc>
            </a:pPr>
            <a:r>
              <a:rPr lang="en-US" dirty="0" smtClean="0"/>
              <a:t>Use </a:t>
            </a:r>
            <a:r>
              <a:rPr lang="en-US" b="1" dirty="0" err="1" smtClean="0">
                <a:latin typeface="Courier New" pitchFamily="49" charset="0"/>
              </a:rPr>
              <a:t>fgets</a:t>
            </a:r>
            <a:r>
              <a:rPr lang="en-US" dirty="0" smtClean="0"/>
              <a:t> to read the string</a:t>
            </a:r>
          </a:p>
          <a:p>
            <a:pPr lvl="2" eaLnBrk="1" hangingPunct="1">
              <a:lnSpc>
                <a:spcPct val="97000"/>
              </a:lnSpc>
            </a:pPr>
            <a:r>
              <a:rPr lang="en-US" dirty="0" smtClean="0"/>
              <a:t>Or use </a:t>
            </a:r>
            <a:r>
              <a:rPr lang="en-US" b="1" dirty="0" smtClean="0">
                <a:latin typeface="Courier New" pitchFamily="49" charset="0"/>
              </a:rPr>
              <a:t>%ns</a:t>
            </a:r>
            <a:r>
              <a:rPr lang="en-US" b="1" dirty="0" smtClean="0"/>
              <a:t>  </a:t>
            </a:r>
            <a:r>
              <a:rPr lang="en-US" dirty="0" smtClean="0"/>
              <a:t>where </a:t>
            </a:r>
            <a:r>
              <a:rPr lang="en-US" b="1" dirty="0" smtClean="0">
                <a:latin typeface="Courier New" pitchFamily="49" charset="0"/>
              </a:rPr>
              <a:t>n</a:t>
            </a:r>
            <a:r>
              <a:rPr lang="en-US" dirty="0" smtClean="0"/>
              <a:t> is a suitable integer</a:t>
            </a:r>
          </a:p>
        </p:txBody>
      </p:sp>
      <p:sp>
        <p:nvSpPr>
          <p:cNvPr id="37892" name="Rectangle 4"/>
          <p:cNvSpPr>
            <a:spLocks noChangeArrowheads="1"/>
          </p:cNvSpPr>
          <p:nvPr/>
        </p:nvSpPr>
        <p:spPr bwMode="auto">
          <a:xfrm>
            <a:off x="609600" y="1447800"/>
            <a:ext cx="5943600" cy="2028761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>
                <a:latin typeface="Courier New" pitchFamily="49" charset="0"/>
                <a:ea typeface="MS Mincho" pitchFamily="49" charset="-128"/>
              </a:rPr>
              <a:t>/* Echo Line */</a:t>
            </a:r>
            <a:br>
              <a:rPr lang="en-US" sz="1800">
                <a:latin typeface="Courier New" pitchFamily="49" charset="0"/>
                <a:ea typeface="MS Mincho" pitchFamily="49" charset="-128"/>
              </a:rPr>
            </a:br>
            <a:r>
              <a:rPr lang="en-US" sz="1800">
                <a:latin typeface="Courier New" pitchFamily="49" charset="0"/>
                <a:ea typeface="MS Mincho" pitchFamily="49" charset="-128"/>
              </a:rPr>
              <a:t>void echo()</a:t>
            </a:r>
            <a:br>
              <a:rPr lang="en-US" sz="1800">
                <a:latin typeface="Courier New" pitchFamily="49" charset="0"/>
                <a:ea typeface="MS Mincho" pitchFamily="49" charset="-128"/>
              </a:rPr>
            </a:br>
            <a:r>
              <a:rPr lang="en-US" sz="1800">
                <a:latin typeface="Courier New" pitchFamily="49" charset="0"/>
                <a:ea typeface="MS Mincho" pitchFamily="49" charset="-128"/>
              </a:rPr>
              <a:t>{</a:t>
            </a:r>
            <a:br>
              <a:rPr lang="en-US" sz="1800">
                <a:latin typeface="Courier New" pitchFamily="49" charset="0"/>
                <a:ea typeface="MS Mincho" pitchFamily="49" charset="-128"/>
              </a:rPr>
            </a:br>
            <a:r>
              <a:rPr lang="en-US" sz="1800">
                <a:latin typeface="Courier New" pitchFamily="49" charset="0"/>
                <a:ea typeface="MS Mincho" pitchFamily="49" charset="-128"/>
              </a:rPr>
              <a:t>    char buf[4];  /* Way too small! */</a:t>
            </a:r>
            <a:br>
              <a:rPr lang="en-US" sz="1800">
                <a:latin typeface="Courier New" pitchFamily="49" charset="0"/>
                <a:ea typeface="MS Mincho" pitchFamily="49" charset="-128"/>
              </a:rPr>
            </a:br>
            <a:r>
              <a:rPr lang="en-US" sz="1800">
                <a:latin typeface="Courier New" pitchFamily="49" charset="0"/>
                <a:ea typeface="MS Mincho" pitchFamily="49" charset="-128"/>
              </a:rPr>
              <a:t>    fgets(buf, 4, stdin);</a:t>
            </a:r>
            <a:br>
              <a:rPr lang="en-US" sz="1800">
                <a:latin typeface="Courier New" pitchFamily="49" charset="0"/>
                <a:ea typeface="MS Mincho" pitchFamily="49" charset="-128"/>
              </a:rPr>
            </a:br>
            <a:r>
              <a:rPr lang="en-US" sz="1800">
                <a:latin typeface="Courier New" pitchFamily="49" charset="0"/>
                <a:ea typeface="MS Mincho" pitchFamily="49" charset="-128"/>
              </a:rPr>
              <a:t>    puts(buf);</a:t>
            </a:r>
            <a:br>
              <a:rPr lang="en-US" sz="1800">
                <a:latin typeface="Courier New" pitchFamily="49" charset="0"/>
                <a:ea typeface="MS Mincho" pitchFamily="49" charset="-128"/>
              </a:rPr>
            </a:br>
            <a:r>
              <a:rPr lang="en-US" sz="1800">
                <a:latin typeface="Courier New" pitchFamily="49" charset="0"/>
                <a:ea typeface="MS Mincho" pitchFamily="49" charset="-128"/>
              </a:rPr>
              <a:t>}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3"/>
          <p:cNvSpPr>
            <a:spLocks noGrp="1" noChangeArrowheads="1"/>
          </p:cNvSpPr>
          <p:nvPr>
            <p:ph type="title"/>
          </p:nvPr>
        </p:nvSpPr>
        <p:spPr>
          <a:xfrm>
            <a:off x="381000" y="254000"/>
            <a:ext cx="8382000" cy="660400"/>
          </a:xfrm>
          <a:ln/>
        </p:spPr>
        <p:txBody>
          <a:bodyPr/>
          <a:lstStyle/>
          <a:p>
            <a:pPr marL="119063" indent="-119063"/>
            <a:r>
              <a:rPr lang="en-US"/>
              <a:t>Specific Cases of Alignment (IA32)</a:t>
            </a:r>
          </a:p>
        </p:txBody>
      </p:sp>
      <p:sp>
        <p:nvSpPr>
          <p:cNvPr id="23556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81000" y="914400"/>
            <a:ext cx="8382000" cy="5918200"/>
          </a:xfrm>
          <a:ln/>
        </p:spPr>
        <p:txBody>
          <a:bodyPr/>
          <a:lstStyle/>
          <a:p>
            <a:pPr>
              <a:spcBef>
                <a:spcPct val="0"/>
              </a:spcBef>
            </a:pPr>
            <a:r>
              <a:rPr lang="en-US" sz="2100" dirty="0"/>
              <a:t>1 byte: </a:t>
            </a:r>
            <a:r>
              <a:rPr lang="en-US" sz="2100" dirty="0">
                <a:latin typeface="Courier New Bold" charset="0"/>
                <a:cs typeface="Courier New Bold" charset="0"/>
                <a:sym typeface="Courier New Bold" charset="0"/>
              </a:rPr>
              <a:t>char</a:t>
            </a:r>
            <a:r>
              <a:rPr lang="en-US" sz="2100" dirty="0"/>
              <a:t>, …</a:t>
            </a:r>
          </a:p>
          <a:p>
            <a:pPr marL="552450" lvl="1">
              <a:spcBef>
                <a:spcPts val="450"/>
              </a:spcBef>
            </a:pPr>
            <a:r>
              <a:rPr lang="en-US" sz="1800" dirty="0"/>
              <a:t>no restrictions on address</a:t>
            </a:r>
          </a:p>
          <a:p>
            <a:pPr>
              <a:spcBef>
                <a:spcPts val="538"/>
              </a:spcBef>
            </a:pPr>
            <a:r>
              <a:rPr lang="en-US" sz="2100" dirty="0"/>
              <a:t>2 bytes: </a:t>
            </a:r>
            <a:r>
              <a:rPr lang="en-US" sz="2100" dirty="0">
                <a:latin typeface="Courier New Bold" charset="0"/>
                <a:cs typeface="Courier New Bold" charset="0"/>
                <a:sym typeface="Courier New Bold" charset="0"/>
              </a:rPr>
              <a:t>short</a:t>
            </a:r>
            <a:r>
              <a:rPr lang="en-US" sz="2100" dirty="0"/>
              <a:t>, …</a:t>
            </a:r>
          </a:p>
          <a:p>
            <a:pPr marL="552450" lvl="1">
              <a:spcBef>
                <a:spcPts val="450"/>
              </a:spcBef>
            </a:pPr>
            <a:r>
              <a:rPr lang="en-US" sz="1800" dirty="0"/>
              <a:t>lowest 1 bit of address must be 0</a:t>
            </a:r>
            <a:r>
              <a:rPr lang="en-US" sz="1800" baseline="-6000" dirty="0"/>
              <a:t>2</a:t>
            </a:r>
            <a:endParaRPr lang="en-US" sz="1800" dirty="0"/>
          </a:p>
          <a:p>
            <a:pPr>
              <a:spcBef>
                <a:spcPts val="538"/>
              </a:spcBef>
            </a:pPr>
            <a:r>
              <a:rPr lang="en-US" sz="2100" dirty="0"/>
              <a:t>4 bytes: </a:t>
            </a:r>
            <a:r>
              <a:rPr lang="en-US" sz="2100" dirty="0" err="1">
                <a:latin typeface="Courier New Bold" charset="0"/>
                <a:cs typeface="Courier New Bold" charset="0"/>
                <a:sym typeface="Courier New Bold" charset="0"/>
              </a:rPr>
              <a:t>int</a:t>
            </a:r>
            <a:r>
              <a:rPr lang="en-US" sz="2100" dirty="0"/>
              <a:t>, </a:t>
            </a:r>
            <a:r>
              <a:rPr lang="en-US" sz="2100" dirty="0">
                <a:latin typeface="Courier New Bold" charset="0"/>
                <a:cs typeface="Courier New Bold" charset="0"/>
                <a:sym typeface="Courier New Bold" charset="0"/>
              </a:rPr>
              <a:t>float</a:t>
            </a:r>
            <a:r>
              <a:rPr lang="en-US" sz="2100" dirty="0"/>
              <a:t>, </a:t>
            </a:r>
            <a:r>
              <a:rPr lang="en-US" sz="2100" dirty="0">
                <a:latin typeface="Courier New Bold" charset="0"/>
                <a:cs typeface="Courier New Bold" charset="0"/>
                <a:sym typeface="Courier New Bold" charset="0"/>
              </a:rPr>
              <a:t>char *</a:t>
            </a:r>
            <a:r>
              <a:rPr lang="en-US" sz="2100" dirty="0"/>
              <a:t>, …</a:t>
            </a:r>
          </a:p>
          <a:p>
            <a:pPr marL="552450" lvl="1">
              <a:spcBef>
                <a:spcPts val="450"/>
              </a:spcBef>
            </a:pPr>
            <a:r>
              <a:rPr lang="en-US" sz="1800" dirty="0"/>
              <a:t>lowest 2 bits of address must be 00</a:t>
            </a:r>
            <a:r>
              <a:rPr lang="en-US" sz="1800" baseline="-6000" dirty="0"/>
              <a:t>2</a:t>
            </a:r>
            <a:endParaRPr lang="en-US" sz="1800" dirty="0"/>
          </a:p>
          <a:p>
            <a:pPr>
              <a:spcBef>
                <a:spcPts val="538"/>
              </a:spcBef>
            </a:pPr>
            <a:r>
              <a:rPr lang="en-US" sz="2100" dirty="0"/>
              <a:t>8 bytes: </a:t>
            </a:r>
            <a:r>
              <a:rPr lang="en-US" sz="2100" dirty="0">
                <a:latin typeface="Courier New Bold" charset="0"/>
                <a:cs typeface="Courier New Bold" charset="0"/>
                <a:sym typeface="Courier New Bold" charset="0"/>
              </a:rPr>
              <a:t>double</a:t>
            </a:r>
            <a:r>
              <a:rPr lang="en-US" sz="2100" dirty="0"/>
              <a:t>, …</a:t>
            </a:r>
          </a:p>
          <a:p>
            <a:pPr marL="552450" lvl="1">
              <a:spcBef>
                <a:spcPts val="450"/>
              </a:spcBef>
            </a:pPr>
            <a:r>
              <a:rPr lang="en-US" sz="1800" dirty="0"/>
              <a:t>Windows (and most other OS’s &amp; instruction sets):</a:t>
            </a:r>
          </a:p>
          <a:p>
            <a:pPr marL="838200" lvl="2">
              <a:spcBef>
                <a:spcPts val="450"/>
              </a:spcBef>
            </a:pPr>
            <a:r>
              <a:rPr lang="en-US" sz="1800" dirty="0"/>
              <a:t>lowest 3 bits of address must be 000</a:t>
            </a:r>
            <a:r>
              <a:rPr lang="en-US" sz="1800" baseline="-6000" dirty="0"/>
              <a:t>2</a:t>
            </a:r>
            <a:endParaRPr lang="en-US" sz="1800" dirty="0"/>
          </a:p>
          <a:p>
            <a:pPr marL="552450" lvl="1">
              <a:spcBef>
                <a:spcPts val="450"/>
              </a:spcBef>
            </a:pPr>
            <a:r>
              <a:rPr lang="en-US" sz="1800" dirty="0"/>
              <a:t>Linux:</a:t>
            </a:r>
          </a:p>
          <a:p>
            <a:pPr marL="838200" lvl="2">
              <a:spcBef>
                <a:spcPts val="450"/>
              </a:spcBef>
            </a:pPr>
            <a:r>
              <a:rPr lang="en-US" sz="1800" dirty="0"/>
              <a:t>lowest 2 bits of address must be 00</a:t>
            </a:r>
            <a:r>
              <a:rPr lang="en-US" sz="1800" baseline="-6000" dirty="0"/>
              <a:t>2</a:t>
            </a:r>
            <a:endParaRPr lang="en-US" sz="1800" dirty="0"/>
          </a:p>
          <a:p>
            <a:pPr marL="838200" lvl="2">
              <a:spcBef>
                <a:spcPts val="450"/>
              </a:spcBef>
            </a:pPr>
            <a:r>
              <a:rPr lang="en-US" sz="1800" dirty="0"/>
              <a:t>i.e., treated the same as a 4-byte primitive data type</a:t>
            </a:r>
          </a:p>
          <a:p>
            <a:pPr>
              <a:spcBef>
                <a:spcPts val="538"/>
              </a:spcBef>
            </a:pPr>
            <a:r>
              <a:rPr lang="en-US" sz="2100" dirty="0"/>
              <a:t>12 bytes: </a:t>
            </a:r>
            <a:r>
              <a:rPr lang="en-US" sz="2100" dirty="0">
                <a:latin typeface="Courier New Bold" charset="0"/>
                <a:cs typeface="Courier New Bold" charset="0"/>
                <a:sym typeface="Courier New Bold" charset="0"/>
              </a:rPr>
              <a:t>long double</a:t>
            </a:r>
            <a:endParaRPr lang="en-US" sz="2100" dirty="0"/>
          </a:p>
          <a:p>
            <a:pPr marL="552450" lvl="1">
              <a:spcBef>
                <a:spcPts val="450"/>
              </a:spcBef>
            </a:pPr>
            <a:r>
              <a:rPr lang="en-US" sz="1800" dirty="0" smtClean="0"/>
              <a:t>Windows (GCC), </a:t>
            </a:r>
            <a:r>
              <a:rPr lang="en-US" sz="1800" dirty="0"/>
              <a:t>Linux:</a:t>
            </a:r>
          </a:p>
          <a:p>
            <a:pPr marL="838200" lvl="2">
              <a:spcBef>
                <a:spcPts val="450"/>
              </a:spcBef>
            </a:pPr>
            <a:r>
              <a:rPr lang="en-US" sz="1800" dirty="0"/>
              <a:t>lowest 2 bits of address must be 00</a:t>
            </a:r>
            <a:r>
              <a:rPr lang="en-US" sz="1800" baseline="-6000" dirty="0"/>
              <a:t>2</a:t>
            </a:r>
            <a:endParaRPr lang="en-US" sz="1800" dirty="0"/>
          </a:p>
          <a:p>
            <a:pPr marL="838200" lvl="2">
              <a:spcBef>
                <a:spcPts val="450"/>
              </a:spcBef>
            </a:pPr>
            <a:r>
              <a:rPr lang="en-US" sz="1800" dirty="0"/>
              <a:t>i.e., treated the same as a 4-byte primitive data </a:t>
            </a:r>
            <a:r>
              <a:rPr lang="en-US" sz="1800" dirty="0" smtClean="0"/>
              <a:t>type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533400"/>
            <a:ext cx="8077200" cy="533400"/>
          </a:xfrm>
        </p:spPr>
        <p:txBody>
          <a:bodyPr/>
          <a:lstStyle/>
          <a:p>
            <a:pPr eaLnBrk="1" hangingPunct="1"/>
            <a:r>
              <a:rPr lang="en-US" smtClean="0"/>
              <a:t>System-Level Protections</a:t>
            </a:r>
          </a:p>
        </p:txBody>
      </p:sp>
      <p:sp>
        <p:nvSpPr>
          <p:cNvPr id="452612" name="Text Box 4"/>
          <p:cNvSpPr txBox="1">
            <a:spLocks noChangeArrowheads="1"/>
          </p:cNvSpPr>
          <p:nvPr/>
        </p:nvSpPr>
        <p:spPr bwMode="auto">
          <a:xfrm>
            <a:off x="6307138" y="1447800"/>
            <a:ext cx="2532062" cy="3540125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1600">
                <a:latin typeface="Courier New" pitchFamily="49" charset="0"/>
                <a:cs typeface="+mn-cs"/>
              </a:rPr>
              <a:t>unix&gt; </a:t>
            </a:r>
            <a:r>
              <a:rPr lang="en-US" sz="1600" i="1">
                <a:latin typeface="Courier New" pitchFamily="49" charset="0"/>
                <a:cs typeface="+mn-cs"/>
              </a:rPr>
              <a:t>gdb bufdemo</a:t>
            </a:r>
          </a:p>
          <a:p>
            <a:pPr eaLnBrk="0" hangingPunct="0">
              <a:defRPr/>
            </a:pPr>
            <a:r>
              <a:rPr lang="en-US" sz="1600">
                <a:latin typeface="Courier New" pitchFamily="49" charset="0"/>
                <a:cs typeface="+mn-cs"/>
              </a:rPr>
              <a:t>(gdb) </a:t>
            </a:r>
            <a:r>
              <a:rPr lang="en-US" sz="1600" i="1">
                <a:latin typeface="Courier New" pitchFamily="49" charset="0"/>
                <a:cs typeface="+mn-cs"/>
              </a:rPr>
              <a:t>break echo</a:t>
            </a:r>
          </a:p>
          <a:p>
            <a:pPr eaLnBrk="0" hangingPunct="0">
              <a:defRPr/>
            </a:pPr>
            <a:endParaRPr lang="en-US" sz="1600">
              <a:latin typeface="Courier New" pitchFamily="49" charset="0"/>
              <a:cs typeface="+mn-cs"/>
            </a:endParaRPr>
          </a:p>
          <a:p>
            <a:pPr eaLnBrk="0" hangingPunct="0">
              <a:defRPr/>
            </a:pPr>
            <a:r>
              <a:rPr lang="en-US" sz="1600">
                <a:latin typeface="Courier New" pitchFamily="49" charset="0"/>
                <a:cs typeface="+mn-cs"/>
              </a:rPr>
              <a:t>(gdb) </a:t>
            </a:r>
            <a:r>
              <a:rPr lang="en-US" sz="1600" i="1">
                <a:latin typeface="Courier New" pitchFamily="49" charset="0"/>
                <a:cs typeface="+mn-cs"/>
              </a:rPr>
              <a:t>run</a:t>
            </a:r>
          </a:p>
          <a:p>
            <a:pPr eaLnBrk="0" hangingPunct="0">
              <a:defRPr/>
            </a:pPr>
            <a:r>
              <a:rPr lang="en-US" sz="1600">
                <a:latin typeface="Courier New" pitchFamily="49" charset="0"/>
                <a:cs typeface="+mn-cs"/>
              </a:rPr>
              <a:t>(gdb) print /x $ebp</a:t>
            </a:r>
          </a:p>
          <a:p>
            <a:pPr eaLnBrk="0" hangingPunct="0">
              <a:defRPr/>
            </a:pPr>
            <a:r>
              <a:rPr lang="en-US" sz="1600">
                <a:latin typeface="Courier New" pitchFamily="49" charset="0"/>
                <a:cs typeface="+mn-cs"/>
              </a:rPr>
              <a:t>$1 = 0xffffc638</a:t>
            </a:r>
          </a:p>
          <a:p>
            <a:pPr eaLnBrk="0" hangingPunct="0">
              <a:defRPr/>
            </a:pPr>
            <a:endParaRPr lang="en-US" sz="1600">
              <a:latin typeface="Courier New" pitchFamily="49" charset="0"/>
              <a:cs typeface="+mn-cs"/>
            </a:endParaRPr>
          </a:p>
          <a:p>
            <a:pPr eaLnBrk="0" hangingPunct="0">
              <a:defRPr/>
            </a:pPr>
            <a:r>
              <a:rPr lang="en-US" sz="1600">
                <a:latin typeface="Courier New" pitchFamily="49" charset="0"/>
                <a:cs typeface="+mn-cs"/>
              </a:rPr>
              <a:t>(gdb) run</a:t>
            </a:r>
          </a:p>
          <a:p>
            <a:pPr eaLnBrk="0" hangingPunct="0">
              <a:defRPr/>
            </a:pPr>
            <a:r>
              <a:rPr lang="en-US" sz="1600">
                <a:latin typeface="Courier New" pitchFamily="49" charset="0"/>
                <a:cs typeface="+mn-cs"/>
              </a:rPr>
              <a:t>(gdb) print /x $ebp</a:t>
            </a:r>
          </a:p>
          <a:p>
            <a:pPr eaLnBrk="0" hangingPunct="0">
              <a:defRPr/>
            </a:pPr>
            <a:r>
              <a:rPr lang="en-US" sz="1600">
                <a:latin typeface="Courier New" pitchFamily="49" charset="0"/>
                <a:cs typeface="+mn-cs"/>
              </a:rPr>
              <a:t>$2 = 0xffffbb08</a:t>
            </a:r>
          </a:p>
          <a:p>
            <a:pPr eaLnBrk="0" hangingPunct="0">
              <a:defRPr/>
            </a:pPr>
            <a:endParaRPr lang="en-US" sz="1600">
              <a:latin typeface="Courier New" pitchFamily="49" charset="0"/>
              <a:cs typeface="+mn-cs"/>
            </a:endParaRPr>
          </a:p>
          <a:p>
            <a:pPr eaLnBrk="0" hangingPunct="0">
              <a:defRPr/>
            </a:pPr>
            <a:r>
              <a:rPr lang="en-US" sz="1600">
                <a:latin typeface="Courier New" pitchFamily="49" charset="0"/>
                <a:cs typeface="+mn-cs"/>
              </a:rPr>
              <a:t>(gdb) run</a:t>
            </a:r>
          </a:p>
          <a:p>
            <a:pPr eaLnBrk="0" hangingPunct="0">
              <a:defRPr/>
            </a:pPr>
            <a:r>
              <a:rPr lang="en-US" sz="1600">
                <a:latin typeface="Courier New" pitchFamily="49" charset="0"/>
                <a:cs typeface="+mn-cs"/>
              </a:rPr>
              <a:t>(gdb) print /x $ebp</a:t>
            </a:r>
          </a:p>
          <a:p>
            <a:pPr eaLnBrk="0" hangingPunct="0">
              <a:defRPr/>
            </a:pPr>
            <a:r>
              <a:rPr lang="en-US" sz="1600">
                <a:latin typeface="Courier New" pitchFamily="49" charset="0"/>
                <a:cs typeface="+mn-cs"/>
              </a:rPr>
              <a:t>$3 = 0xffffc6a8</a:t>
            </a:r>
          </a:p>
        </p:txBody>
      </p:sp>
      <p:sp>
        <p:nvSpPr>
          <p:cNvPr id="38916" name="Rectangle 44"/>
          <p:cNvSpPr>
            <a:spLocks noGrp="1" noChangeArrowheads="1"/>
          </p:cNvSpPr>
          <p:nvPr>
            <p:ph type="body" idx="1"/>
          </p:nvPr>
        </p:nvSpPr>
        <p:spPr>
          <a:xfrm>
            <a:off x="366713" y="1328738"/>
            <a:ext cx="5729287" cy="5224462"/>
          </a:xfrm>
        </p:spPr>
        <p:txBody>
          <a:bodyPr/>
          <a:lstStyle/>
          <a:p>
            <a:pPr eaLnBrk="1" hangingPunct="1"/>
            <a:r>
              <a:rPr lang="en-US" dirty="0" smtClean="0"/>
              <a:t>Randomized stack offsets</a:t>
            </a:r>
          </a:p>
          <a:p>
            <a:pPr lvl="1" eaLnBrk="1" hangingPunct="1"/>
            <a:r>
              <a:rPr lang="en-US" dirty="0" smtClean="0"/>
              <a:t>At start of program, allocate random amount of space on stack</a:t>
            </a:r>
          </a:p>
          <a:p>
            <a:pPr lvl="1" eaLnBrk="1" hangingPunct="1"/>
            <a:r>
              <a:rPr lang="en-US" dirty="0" smtClean="0"/>
              <a:t>Makes it difficult for hacker to predict beginning of inserted code</a:t>
            </a:r>
          </a:p>
          <a:p>
            <a:pPr lvl="1" eaLnBrk="1" hangingPunct="1"/>
            <a:r>
              <a:rPr lang="en-US" dirty="0" smtClean="0"/>
              <a:t>Currently disabled on shark machines</a:t>
            </a:r>
          </a:p>
          <a:p>
            <a:pPr eaLnBrk="1" hangingPunct="1"/>
            <a:endParaRPr lang="en-US" dirty="0" smtClean="0"/>
          </a:p>
          <a:p>
            <a:pPr eaLnBrk="1" hangingPunct="1"/>
            <a:r>
              <a:rPr lang="en-US" dirty="0" err="1" smtClean="0"/>
              <a:t>Nonexecutable</a:t>
            </a:r>
            <a:r>
              <a:rPr lang="en-US" dirty="0" smtClean="0"/>
              <a:t> code segments</a:t>
            </a:r>
          </a:p>
          <a:p>
            <a:pPr lvl="1" eaLnBrk="1" hangingPunct="1"/>
            <a:r>
              <a:rPr lang="en-US" dirty="0" smtClean="0"/>
              <a:t>In traditional x86, can mark region of memory as either “read-only” or “writeable”</a:t>
            </a:r>
          </a:p>
          <a:p>
            <a:pPr lvl="2" eaLnBrk="1" hangingPunct="1"/>
            <a:r>
              <a:rPr lang="en-US" dirty="0" smtClean="0"/>
              <a:t>Can execute anything readable</a:t>
            </a:r>
          </a:p>
          <a:p>
            <a:pPr lvl="1" eaLnBrk="1" hangingPunct="1"/>
            <a:r>
              <a:rPr lang="en-US" dirty="0" smtClean="0"/>
              <a:t>X86-64 added  explicit “execute” permission</a:t>
            </a:r>
          </a:p>
          <a:p>
            <a:pPr lvl="1" eaLnBrk="1" hangingPunct="1"/>
            <a:endParaRPr lang="en-US" dirty="0" smtClean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533400"/>
            <a:ext cx="8077200" cy="533400"/>
          </a:xfrm>
        </p:spPr>
        <p:txBody>
          <a:bodyPr/>
          <a:lstStyle/>
          <a:p>
            <a:pPr eaLnBrk="1" hangingPunct="1"/>
            <a:r>
              <a:rPr lang="en-US" dirty="0" smtClean="0"/>
              <a:t>Stack Canaries</a:t>
            </a:r>
          </a:p>
        </p:txBody>
      </p:sp>
      <p:sp>
        <p:nvSpPr>
          <p:cNvPr id="38916" name="Rectangle 44"/>
          <p:cNvSpPr>
            <a:spLocks noGrp="1" noChangeArrowheads="1"/>
          </p:cNvSpPr>
          <p:nvPr>
            <p:ph type="body" idx="1"/>
          </p:nvPr>
        </p:nvSpPr>
        <p:spPr>
          <a:xfrm>
            <a:off x="366713" y="1328738"/>
            <a:ext cx="7939087" cy="5224462"/>
          </a:xfrm>
        </p:spPr>
        <p:txBody>
          <a:bodyPr/>
          <a:lstStyle/>
          <a:p>
            <a:pPr eaLnBrk="1" hangingPunct="1"/>
            <a:r>
              <a:rPr lang="en-US" dirty="0" smtClean="0"/>
              <a:t>Idea</a:t>
            </a:r>
          </a:p>
          <a:p>
            <a:pPr lvl="1" eaLnBrk="1" hangingPunct="1"/>
            <a:r>
              <a:rPr lang="en-US" dirty="0" smtClean="0"/>
              <a:t>Place special value (“canary”) on stack just beyond buffer</a:t>
            </a:r>
          </a:p>
          <a:p>
            <a:pPr lvl="1" eaLnBrk="1" hangingPunct="1"/>
            <a:r>
              <a:rPr lang="en-US" dirty="0" smtClean="0"/>
              <a:t>Check for corruption before exiting function</a:t>
            </a:r>
          </a:p>
          <a:p>
            <a:pPr eaLnBrk="1" hangingPunct="1"/>
            <a:r>
              <a:rPr lang="en-US" dirty="0" smtClean="0"/>
              <a:t>GCC Implementation</a:t>
            </a:r>
          </a:p>
          <a:p>
            <a:pPr lvl="1" eaLnBrk="1" hangingPunct="1"/>
            <a:r>
              <a:rPr lang="en-US" dirty="0" smtClean="0"/>
              <a:t>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-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fstack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-protector</a:t>
            </a:r>
          </a:p>
          <a:p>
            <a:pPr lvl="1" eaLnBrk="1" hangingPunct="1"/>
            <a:r>
              <a:rPr lang="en-US" dirty="0" smtClean="0"/>
              <a:t>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-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fstack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-protector-all</a:t>
            </a: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1828800" y="3981450"/>
            <a:ext cx="4152900" cy="828675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unix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&gt;</a:t>
            </a:r>
            <a:r>
              <a:rPr lang="en-US" sz="1600" i="1" dirty="0">
                <a:latin typeface="Courier New" pitchFamily="49" charset="0"/>
                <a:ea typeface="MS Mincho" pitchFamily="49" charset="-128"/>
                <a:cs typeface="+mn-cs"/>
              </a:rPr>
              <a:t>./</a:t>
            </a:r>
            <a:r>
              <a:rPr lang="en-US" sz="1600" i="1" dirty="0" err="1" smtClean="0">
                <a:latin typeface="Courier New" pitchFamily="49" charset="0"/>
                <a:ea typeface="MS Mincho" pitchFamily="49" charset="-128"/>
                <a:cs typeface="+mn-cs"/>
              </a:rPr>
              <a:t>bufdemo</a:t>
            </a:r>
            <a:r>
              <a:rPr lang="en-US" sz="1600" i="1" dirty="0" smtClean="0">
                <a:latin typeface="Courier New" pitchFamily="49" charset="0"/>
                <a:ea typeface="MS Mincho" pitchFamily="49" charset="-128"/>
                <a:cs typeface="+mn-cs"/>
              </a:rPr>
              <a:t>-protected</a:t>
            </a:r>
            <a:endParaRPr lang="en-US" sz="1600" i="1" dirty="0">
              <a:latin typeface="Courier New" pitchFamily="49" charset="0"/>
              <a:ea typeface="MS Mincho" pitchFamily="49" charset="-128"/>
              <a:cs typeface="+mn-cs"/>
            </a:endParaRPr>
          </a:p>
          <a:p>
            <a:pPr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Type a </a:t>
            </a: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string:</a:t>
            </a:r>
            <a:r>
              <a:rPr lang="en-US" sz="1600" i="1" dirty="0" smtClean="0">
                <a:latin typeface="Courier New" pitchFamily="49" charset="0"/>
                <a:ea typeface="MS Mincho" pitchFamily="49" charset="-128"/>
                <a:cs typeface="+mn-cs"/>
              </a:rPr>
              <a:t>123</a:t>
            </a:r>
            <a:endParaRPr lang="en-US" sz="1600" i="1" dirty="0">
              <a:latin typeface="Courier New" pitchFamily="49" charset="0"/>
              <a:ea typeface="MS Mincho" pitchFamily="49" charset="-128"/>
              <a:cs typeface="+mn-cs"/>
            </a:endParaRPr>
          </a:p>
          <a:p>
            <a:pPr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123</a:t>
            </a:r>
            <a:endParaRPr lang="en-US" sz="1600" dirty="0">
              <a:latin typeface="Courier New" pitchFamily="49" charset="0"/>
              <a:ea typeface="MS Mincho" pitchFamily="49" charset="-128"/>
              <a:cs typeface="+mn-cs"/>
            </a:endParaRP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1828800" y="4886325"/>
            <a:ext cx="4152900" cy="828675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unix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&gt;./</a:t>
            </a:r>
            <a:r>
              <a:rPr lang="en-US" sz="1600" dirty="0" err="1" smtClean="0">
                <a:latin typeface="Courier New" pitchFamily="49" charset="0"/>
                <a:ea typeface="MS Mincho" pitchFamily="49" charset="-128"/>
                <a:cs typeface="+mn-cs"/>
              </a:rPr>
              <a:t>bufdemo</a:t>
            </a: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-protected</a:t>
            </a:r>
            <a:endParaRPr lang="en-US" sz="1600" dirty="0">
              <a:latin typeface="Courier New" pitchFamily="49" charset="0"/>
              <a:ea typeface="MS Mincho" pitchFamily="49" charset="-128"/>
              <a:cs typeface="+mn-cs"/>
            </a:endParaRPr>
          </a:p>
          <a:p>
            <a:pPr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Type a </a:t>
            </a: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string:</a:t>
            </a:r>
            <a:r>
              <a:rPr lang="en-US" sz="1600" i="1" dirty="0" smtClean="0">
                <a:latin typeface="Courier New" pitchFamily="49" charset="0"/>
                <a:ea typeface="MS Mincho" pitchFamily="49" charset="-128"/>
                <a:cs typeface="+mn-cs"/>
              </a:rPr>
              <a:t>1234</a:t>
            </a:r>
            <a:endParaRPr lang="en-US" sz="1600" i="1" dirty="0">
              <a:latin typeface="Courier New" pitchFamily="49" charset="0"/>
              <a:ea typeface="MS Mincho" pitchFamily="49" charset="-128"/>
              <a:cs typeface="+mn-cs"/>
            </a:endParaRPr>
          </a:p>
          <a:p>
            <a:pPr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*** stack smashing detected ***</a:t>
            </a:r>
            <a:endParaRPr lang="en-US" sz="1600" dirty="0">
              <a:latin typeface="Courier New" pitchFamily="49" charset="0"/>
              <a:ea typeface="MS Mincho" pitchFamily="49" charset="-128"/>
              <a:cs typeface="+mn-cs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444500" y="417513"/>
            <a:ext cx="7099300" cy="573087"/>
          </a:xfrm>
        </p:spPr>
        <p:txBody>
          <a:bodyPr/>
          <a:lstStyle/>
          <a:p>
            <a:pPr eaLnBrk="1" hangingPunct="1"/>
            <a:r>
              <a:rPr lang="en-US" dirty="0" smtClean="0"/>
              <a:t>Protected Buffer Disassembly</a:t>
            </a:r>
          </a:p>
        </p:txBody>
      </p:sp>
      <p:sp>
        <p:nvSpPr>
          <p:cNvPr id="448516" name="Rectangle 4"/>
          <p:cNvSpPr>
            <a:spLocks noChangeArrowheads="1"/>
          </p:cNvSpPr>
          <p:nvPr/>
        </p:nvSpPr>
        <p:spPr bwMode="auto">
          <a:xfrm>
            <a:off x="92075" y="999654"/>
            <a:ext cx="8899526" cy="5629747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ro-RO" sz="1800" dirty="0" smtClean="0">
                <a:latin typeface="Courier New" pitchFamily="49" charset="0"/>
                <a:ea typeface="MS Mincho" pitchFamily="49" charset="-128"/>
                <a:cs typeface="+mn-cs"/>
              </a:rPr>
              <a:t> 804864b</a:t>
            </a:r>
            <a:r>
              <a:rPr lang="ro-RO" sz="1800" dirty="0">
                <a:latin typeface="Courier New" pitchFamily="49" charset="0"/>
                <a:ea typeface="MS Mincho" pitchFamily="49" charset="-128"/>
                <a:cs typeface="+mn-cs"/>
              </a:rPr>
              <a:t>:  55                   push   %ebp</a:t>
            </a:r>
          </a:p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ro-RO" sz="1800" dirty="0">
                <a:latin typeface="Courier New" pitchFamily="49" charset="0"/>
                <a:ea typeface="MS Mincho" pitchFamily="49" charset="-128"/>
                <a:cs typeface="+mn-cs"/>
              </a:rPr>
              <a:t> 804864c:  89 e5                mov    %esp,%ebp</a:t>
            </a:r>
          </a:p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ro-RO" sz="1800" dirty="0">
                <a:latin typeface="Courier New" pitchFamily="49" charset="0"/>
                <a:ea typeface="MS Mincho" pitchFamily="49" charset="-128"/>
                <a:cs typeface="+mn-cs"/>
              </a:rPr>
              <a:t> 804864e:  53                   push   %ebx</a:t>
            </a:r>
          </a:p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ro-RO" sz="1800" dirty="0">
                <a:latin typeface="Courier New" pitchFamily="49" charset="0"/>
                <a:ea typeface="MS Mincho" pitchFamily="49" charset="-128"/>
                <a:cs typeface="+mn-cs"/>
              </a:rPr>
              <a:t> 804864f:  83 ec 24             sub    $0x24,%esp</a:t>
            </a:r>
          </a:p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ro-RO" sz="1800" dirty="0">
                <a:solidFill>
                  <a:srgbClr val="FF0000"/>
                </a:solidFill>
                <a:latin typeface="Courier New" pitchFamily="49" charset="0"/>
                <a:ea typeface="MS Mincho" pitchFamily="49" charset="-128"/>
                <a:cs typeface="+mn-cs"/>
              </a:rPr>
              <a:t> 8048652:  65 a1 14 00 00 00    mov    %gs:0x14,%eax</a:t>
            </a:r>
          </a:p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ro-RO" sz="1800" dirty="0">
                <a:solidFill>
                  <a:srgbClr val="FF0000"/>
                </a:solidFill>
                <a:latin typeface="Courier New" pitchFamily="49" charset="0"/>
                <a:ea typeface="MS Mincho" pitchFamily="49" charset="-128"/>
                <a:cs typeface="+mn-cs"/>
              </a:rPr>
              <a:t> 8048658:  89 45 f4             mov    %eax,-0xc(%ebp)</a:t>
            </a:r>
          </a:p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ro-RO" sz="1800" dirty="0">
                <a:solidFill>
                  <a:srgbClr val="FF0000"/>
                </a:solidFill>
                <a:latin typeface="Courier New" pitchFamily="49" charset="0"/>
                <a:ea typeface="MS Mincho" pitchFamily="49" charset="-128"/>
                <a:cs typeface="+mn-cs"/>
              </a:rPr>
              <a:t> 804865b:  31 c0                xor    %eax,%eax</a:t>
            </a:r>
          </a:p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ro-RO" sz="1800" dirty="0">
                <a:latin typeface="Courier New" pitchFamily="49" charset="0"/>
                <a:ea typeface="MS Mincho" pitchFamily="49" charset="-128"/>
                <a:cs typeface="+mn-cs"/>
              </a:rPr>
              <a:t> 804865d:  8d 5d f0             lea    -0x10(%ebp),%ebx</a:t>
            </a:r>
          </a:p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ro-RO" sz="1800" dirty="0">
                <a:latin typeface="Courier New" pitchFamily="49" charset="0"/>
                <a:ea typeface="MS Mincho" pitchFamily="49" charset="-128"/>
                <a:cs typeface="+mn-cs"/>
              </a:rPr>
              <a:t> 8048660:  89 1c 24             mov    %ebx,(%esp)</a:t>
            </a:r>
          </a:p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ro-RO" sz="1800" dirty="0">
                <a:latin typeface="Courier New" pitchFamily="49" charset="0"/>
                <a:ea typeface="MS Mincho" pitchFamily="49" charset="-128"/>
                <a:cs typeface="+mn-cs"/>
              </a:rPr>
              <a:t> 8048663:  e8 77 ff ff ff       call   80485df &lt;gets&gt;</a:t>
            </a:r>
          </a:p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ro-RO" sz="1800" dirty="0">
                <a:latin typeface="Courier New" pitchFamily="49" charset="0"/>
                <a:ea typeface="MS Mincho" pitchFamily="49" charset="-128"/>
                <a:cs typeface="+mn-cs"/>
              </a:rPr>
              <a:t> 8048668:  89 1c 24             mov    %ebx,(%esp)</a:t>
            </a:r>
          </a:p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ro-RO" sz="1800" dirty="0">
                <a:latin typeface="Courier New" pitchFamily="49" charset="0"/>
                <a:ea typeface="MS Mincho" pitchFamily="49" charset="-128"/>
                <a:cs typeface="+mn-cs"/>
              </a:rPr>
              <a:t> 804866b:  e8 f0 fd ff ff       call   8048460 &lt;puts@plt&gt;</a:t>
            </a:r>
          </a:p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ro-RO" sz="1800" dirty="0">
                <a:solidFill>
                  <a:srgbClr val="FF0000"/>
                </a:solidFill>
                <a:latin typeface="Courier New" pitchFamily="49" charset="0"/>
                <a:ea typeface="MS Mincho" pitchFamily="49" charset="-128"/>
                <a:cs typeface="+mn-cs"/>
              </a:rPr>
              <a:t> 8048670:  8b 45 f4             mov    -0xc(%ebp),%eax</a:t>
            </a:r>
          </a:p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ro-RO" sz="1800" dirty="0">
                <a:solidFill>
                  <a:srgbClr val="FF0000"/>
                </a:solidFill>
                <a:latin typeface="Courier New" pitchFamily="49" charset="0"/>
                <a:ea typeface="MS Mincho" pitchFamily="49" charset="-128"/>
                <a:cs typeface="+mn-cs"/>
              </a:rPr>
              <a:t> 8048673:  65 33 05 14 00 00 00 xor    %gs:0x14,%eax</a:t>
            </a:r>
          </a:p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ro-RO" sz="1800" dirty="0">
                <a:solidFill>
                  <a:srgbClr val="FF0000"/>
                </a:solidFill>
                <a:latin typeface="Courier New" pitchFamily="49" charset="0"/>
                <a:ea typeface="MS Mincho" pitchFamily="49" charset="-128"/>
                <a:cs typeface="+mn-cs"/>
              </a:rPr>
              <a:t> 804867a:  74 05                je     8048681 &lt;echo+0x36&gt;</a:t>
            </a:r>
          </a:p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ro-RO" sz="1800" dirty="0">
                <a:solidFill>
                  <a:srgbClr val="FF0000"/>
                </a:solidFill>
                <a:latin typeface="Courier New" pitchFamily="49" charset="0"/>
                <a:ea typeface="MS Mincho" pitchFamily="49" charset="-128"/>
                <a:cs typeface="+mn-cs"/>
              </a:rPr>
              <a:t> 804867c:  e8 cf fd ff ff       call   8048450 </a:t>
            </a:r>
            <a:r>
              <a:rPr lang="ro-RO" sz="1800" dirty="0" smtClean="0">
                <a:solidFill>
                  <a:srgbClr val="FF0000"/>
                </a:solidFill>
                <a:latin typeface="Courier New" pitchFamily="49" charset="0"/>
                <a:ea typeface="MS Mincho" pitchFamily="49" charset="-128"/>
                <a:cs typeface="+mn-cs"/>
              </a:rPr>
              <a:t>&lt;...fail...&gt;</a:t>
            </a:r>
            <a:endParaRPr lang="ro-RO" sz="1800" dirty="0">
              <a:solidFill>
                <a:srgbClr val="FF0000"/>
              </a:solidFill>
              <a:latin typeface="Courier New" pitchFamily="49" charset="0"/>
              <a:ea typeface="MS Mincho" pitchFamily="49" charset="-128"/>
              <a:cs typeface="+mn-cs"/>
            </a:endParaRPr>
          </a:p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ro-RO" sz="1800" dirty="0">
                <a:latin typeface="Courier New" pitchFamily="49" charset="0"/>
                <a:ea typeface="MS Mincho" pitchFamily="49" charset="-128"/>
                <a:cs typeface="+mn-cs"/>
              </a:rPr>
              <a:t> 8048681:  83 c4 24             add    $0x24,%esp</a:t>
            </a:r>
          </a:p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ro-RO" sz="1800" dirty="0">
                <a:latin typeface="Courier New" pitchFamily="49" charset="0"/>
                <a:ea typeface="MS Mincho" pitchFamily="49" charset="-128"/>
                <a:cs typeface="+mn-cs"/>
              </a:rPr>
              <a:t> 8048684:  5b                   pop    %ebx</a:t>
            </a:r>
          </a:p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ro-RO" sz="1800" dirty="0">
                <a:latin typeface="Courier New" pitchFamily="49" charset="0"/>
                <a:ea typeface="MS Mincho" pitchFamily="49" charset="-128"/>
                <a:cs typeface="+mn-cs"/>
              </a:rPr>
              <a:t> 8048685:  5d                   pop    %ebp</a:t>
            </a:r>
          </a:p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ro-RO" sz="1800" dirty="0">
                <a:latin typeface="Courier New" pitchFamily="49" charset="0"/>
                <a:ea typeface="MS Mincho" pitchFamily="49" charset="-128"/>
                <a:cs typeface="+mn-cs"/>
              </a:rPr>
              <a:t> 8048686:  c3                   </a:t>
            </a:r>
            <a:r>
              <a:rPr lang="ro-RO" sz="1800" dirty="0" smtClean="0">
                <a:latin typeface="Courier New" pitchFamily="49" charset="0"/>
                <a:ea typeface="MS Mincho" pitchFamily="49" charset="-128"/>
                <a:cs typeface="+mn-cs"/>
              </a:rPr>
              <a:t>ret</a:t>
            </a:r>
            <a:endParaRPr lang="ro-RO" sz="1800" dirty="0">
              <a:latin typeface="Courier New" pitchFamily="49" charset="0"/>
              <a:ea typeface="MS Mincho" pitchFamily="49" charset="-128"/>
              <a:cs typeface="+mn-cs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660225" y="417513"/>
            <a:ext cx="88357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 pitchFamily="34" charset="0"/>
              </a:rPr>
              <a:t>echo: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419100" y="493713"/>
            <a:ext cx="6489700" cy="573087"/>
          </a:xfrm>
        </p:spPr>
        <p:txBody>
          <a:bodyPr/>
          <a:lstStyle/>
          <a:p>
            <a:pPr eaLnBrk="1" hangingPunct="1"/>
            <a:r>
              <a:rPr lang="en-US" dirty="0" smtClean="0"/>
              <a:t>Setting Up Canary</a:t>
            </a:r>
          </a:p>
        </p:txBody>
      </p:sp>
      <p:sp>
        <p:nvSpPr>
          <p:cNvPr id="360451" name="Rectangle 3"/>
          <p:cNvSpPr>
            <a:spLocks noChangeArrowheads="1"/>
          </p:cNvSpPr>
          <p:nvPr/>
        </p:nvSpPr>
        <p:spPr bwMode="auto">
          <a:xfrm>
            <a:off x="2624432" y="4779052"/>
            <a:ext cx="6183312" cy="1567096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543050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echo:</a:t>
            </a:r>
          </a:p>
          <a:p>
            <a:pPr eaLnBrk="0" hangingPunct="0">
              <a:tabLst>
                <a:tab pos="457200" algn="l"/>
                <a:tab pos="1543050" algn="l"/>
              </a:tabLst>
              <a:defRPr/>
            </a:pPr>
            <a:r>
              <a:rPr lang="en-US" sz="1600" dirty="0" smtClean="0">
                <a:latin typeface="Courier New" pitchFamily="49" charset="0"/>
                <a:ea typeface="MS Mincho" pitchFamily="49" charset="-128"/>
              </a:rPr>
              <a:t>	. . .</a:t>
            </a:r>
          </a:p>
          <a:p>
            <a:pPr eaLnBrk="0" hangingPunct="0">
              <a:tabLst>
                <a:tab pos="457200" algn="l"/>
                <a:tab pos="1543050" algn="l"/>
              </a:tabLst>
              <a:defRPr/>
            </a:pP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	</a:t>
            </a:r>
            <a:r>
              <a:rPr lang="en-US" sz="1600" dirty="0" err="1" smtClean="0">
                <a:latin typeface="Courier New" pitchFamily="49" charset="0"/>
                <a:ea typeface="MS Mincho" pitchFamily="49" charset="-128"/>
                <a:cs typeface="+mn-cs"/>
              </a:rPr>
              <a:t>movl</a:t>
            </a: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	%gs:20, %</a:t>
            </a:r>
            <a:r>
              <a:rPr lang="en-US" sz="1600" dirty="0" err="1" smtClean="0">
                <a:latin typeface="Courier New" pitchFamily="49" charset="0"/>
                <a:ea typeface="MS Mincho" pitchFamily="49" charset="-128"/>
                <a:cs typeface="+mn-cs"/>
              </a:rPr>
              <a:t>eax</a:t>
            </a: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	# Get canary</a:t>
            </a:r>
          </a:p>
          <a:p>
            <a:pPr eaLnBrk="0" hangingPunct="0">
              <a:tabLst>
                <a:tab pos="457200" algn="l"/>
                <a:tab pos="1543050" algn="l"/>
              </a:tabLst>
              <a:defRPr/>
            </a:pP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	</a:t>
            </a:r>
            <a:r>
              <a:rPr lang="en-US" sz="1600" dirty="0" err="1" smtClean="0">
                <a:latin typeface="Courier New" pitchFamily="49" charset="0"/>
                <a:ea typeface="MS Mincho" pitchFamily="49" charset="-128"/>
                <a:cs typeface="+mn-cs"/>
              </a:rPr>
              <a:t>movl</a:t>
            </a: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	%</a:t>
            </a:r>
            <a:r>
              <a:rPr lang="en-US" sz="1600" dirty="0" err="1" smtClean="0">
                <a:latin typeface="Courier New" pitchFamily="49" charset="0"/>
                <a:ea typeface="MS Mincho" pitchFamily="49" charset="-128"/>
                <a:cs typeface="+mn-cs"/>
              </a:rPr>
              <a:t>eax</a:t>
            </a: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, -12(%</a:t>
            </a:r>
            <a:r>
              <a:rPr lang="en-US" sz="1600" dirty="0" err="1" smtClean="0">
                <a:latin typeface="Courier New" pitchFamily="49" charset="0"/>
                <a:ea typeface="MS Mincho" pitchFamily="49" charset="-128"/>
                <a:cs typeface="+mn-cs"/>
              </a:rPr>
              <a:t>ebp</a:t>
            </a: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)	# Put on stack</a:t>
            </a:r>
          </a:p>
          <a:p>
            <a:pPr eaLnBrk="0" hangingPunct="0">
              <a:tabLst>
                <a:tab pos="457200" algn="l"/>
                <a:tab pos="1543050" algn="l"/>
              </a:tabLst>
              <a:defRPr/>
            </a:pP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	</a:t>
            </a:r>
            <a:r>
              <a:rPr lang="en-US" sz="1600" dirty="0" err="1" smtClean="0">
                <a:latin typeface="Courier New" pitchFamily="49" charset="0"/>
                <a:ea typeface="MS Mincho" pitchFamily="49" charset="-128"/>
                <a:cs typeface="+mn-cs"/>
              </a:rPr>
              <a:t>xorl</a:t>
            </a: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	%</a:t>
            </a:r>
            <a:r>
              <a:rPr lang="en-US" sz="1600" dirty="0" err="1" smtClean="0">
                <a:latin typeface="Courier New" pitchFamily="49" charset="0"/>
                <a:ea typeface="MS Mincho" pitchFamily="49" charset="-128"/>
                <a:cs typeface="+mn-cs"/>
              </a:rPr>
              <a:t>eax</a:t>
            </a: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, %</a:t>
            </a:r>
            <a:r>
              <a:rPr lang="en-US" sz="1600" dirty="0" err="1" smtClean="0">
                <a:latin typeface="Courier New" pitchFamily="49" charset="0"/>
                <a:ea typeface="MS Mincho" pitchFamily="49" charset="-128"/>
                <a:cs typeface="+mn-cs"/>
              </a:rPr>
              <a:t>eax</a:t>
            </a: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 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	</a:t>
            </a: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# Erase canary</a:t>
            </a:r>
          </a:p>
          <a:p>
            <a:pPr eaLnBrk="0" hangingPunct="0">
              <a:tabLst>
                <a:tab pos="457200" algn="l"/>
                <a:tab pos="1543050" algn="l"/>
              </a:tabLst>
              <a:defRPr/>
            </a:pP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	. 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. .</a:t>
            </a:r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3124200" y="1235075"/>
            <a:ext cx="5105400" cy="181292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600" dirty="0">
                <a:latin typeface="Courier New" pitchFamily="49" charset="0"/>
                <a:ea typeface="MS Mincho" pitchFamily="49" charset="-128"/>
              </a:rPr>
              <a:t>/* Echo Line */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void echo()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{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    char </a:t>
            </a:r>
            <a:r>
              <a:rPr lang="en-US" sz="1600" dirty="0" err="1">
                <a:latin typeface="Courier New" pitchFamily="49" charset="0"/>
                <a:ea typeface="MS Mincho" pitchFamily="49" charset="-128"/>
              </a:rPr>
              <a:t>buf</a:t>
            </a:r>
            <a:r>
              <a:rPr lang="en-US" sz="1600" dirty="0">
                <a:latin typeface="Courier New" pitchFamily="49" charset="0"/>
                <a:ea typeface="MS Mincho" pitchFamily="49" charset="-128"/>
              </a:rPr>
              <a:t>[4];  /* Way too small! */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    gets(</a:t>
            </a:r>
            <a:r>
              <a:rPr lang="en-US" sz="1600" dirty="0" err="1">
                <a:latin typeface="Courier New" pitchFamily="49" charset="0"/>
                <a:ea typeface="MS Mincho" pitchFamily="49" charset="-128"/>
              </a:rPr>
              <a:t>buf</a:t>
            </a:r>
            <a:r>
              <a:rPr lang="en-US" sz="1600" dirty="0">
                <a:latin typeface="Courier New" pitchFamily="49" charset="0"/>
                <a:ea typeface="MS Mincho" pitchFamily="49" charset="-128"/>
              </a:rPr>
              <a:t>);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    puts(</a:t>
            </a:r>
            <a:r>
              <a:rPr lang="en-US" sz="1600" dirty="0" err="1">
                <a:latin typeface="Courier New" pitchFamily="49" charset="0"/>
                <a:ea typeface="MS Mincho" pitchFamily="49" charset="-128"/>
              </a:rPr>
              <a:t>buf</a:t>
            </a:r>
            <a:r>
              <a:rPr lang="en-US" sz="1600" dirty="0">
                <a:latin typeface="Courier New" pitchFamily="49" charset="0"/>
                <a:ea typeface="MS Mincho" pitchFamily="49" charset="-128"/>
              </a:rPr>
              <a:t>);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}</a:t>
            </a:r>
          </a:p>
        </p:txBody>
      </p:sp>
      <p:sp>
        <p:nvSpPr>
          <p:cNvPr id="360470" name="Rectangle 22"/>
          <p:cNvSpPr>
            <a:spLocks noChangeArrowheads="1"/>
          </p:cNvSpPr>
          <p:nvPr/>
        </p:nvSpPr>
        <p:spPr bwMode="auto">
          <a:xfrm>
            <a:off x="533400" y="2743200"/>
            <a:ext cx="179705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Return Address</a:t>
            </a:r>
          </a:p>
        </p:txBody>
      </p:sp>
      <p:sp>
        <p:nvSpPr>
          <p:cNvPr id="360471" name="Rectangle 23"/>
          <p:cNvSpPr>
            <a:spLocks noChangeArrowheads="1"/>
          </p:cNvSpPr>
          <p:nvPr/>
        </p:nvSpPr>
        <p:spPr bwMode="auto">
          <a:xfrm>
            <a:off x="533400" y="3048000"/>
            <a:ext cx="179705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Saved </a:t>
            </a:r>
            <a:r>
              <a:rPr lang="en-US" sz="1800" dirty="0">
                <a:latin typeface="Courier New" pitchFamily="49" charset="0"/>
                <a:cs typeface="+mn-cs"/>
              </a:rPr>
              <a:t>%</a:t>
            </a:r>
            <a:r>
              <a:rPr lang="en-US" sz="1800" dirty="0" err="1">
                <a:latin typeface="Courier New" pitchFamily="49" charset="0"/>
                <a:cs typeface="+mn-cs"/>
              </a:rPr>
              <a:t>ebp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sp>
        <p:nvSpPr>
          <p:cNvPr id="360477" name="Line 29"/>
          <p:cNvSpPr>
            <a:spLocks noChangeShapeType="1"/>
          </p:cNvSpPr>
          <p:nvPr/>
        </p:nvSpPr>
        <p:spPr bwMode="auto">
          <a:xfrm flipH="1">
            <a:off x="2330450" y="3221038"/>
            <a:ext cx="4508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60478" name="Rectangle 30"/>
          <p:cNvSpPr>
            <a:spLocks noChangeArrowheads="1"/>
          </p:cNvSpPr>
          <p:nvPr/>
        </p:nvSpPr>
        <p:spPr bwMode="auto">
          <a:xfrm>
            <a:off x="2743200" y="3048000"/>
            <a:ext cx="7366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>
                <a:latin typeface="Courier New" pitchFamily="49" charset="0"/>
              </a:rPr>
              <a:t>%ebp</a:t>
            </a:r>
          </a:p>
        </p:txBody>
      </p:sp>
      <p:sp>
        <p:nvSpPr>
          <p:cNvPr id="360479" name="Rectangle 31"/>
          <p:cNvSpPr>
            <a:spLocks noChangeArrowheads="1"/>
          </p:cNvSpPr>
          <p:nvPr/>
        </p:nvSpPr>
        <p:spPr bwMode="auto">
          <a:xfrm>
            <a:off x="533400" y="1600200"/>
            <a:ext cx="1797050" cy="114300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Stack Frame</a:t>
            </a:r>
          </a:p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for </a:t>
            </a:r>
            <a:r>
              <a:rPr lang="en-US" sz="1800" dirty="0">
                <a:latin typeface="Courier New" pitchFamily="49" charset="0"/>
                <a:cs typeface="+mn-cs"/>
              </a:rPr>
              <a:t>main</a:t>
            </a:r>
          </a:p>
        </p:txBody>
      </p:sp>
      <p:sp>
        <p:nvSpPr>
          <p:cNvPr id="360480" name="Rectangle 32"/>
          <p:cNvSpPr>
            <a:spLocks noChangeArrowheads="1"/>
          </p:cNvSpPr>
          <p:nvPr/>
        </p:nvSpPr>
        <p:spPr bwMode="auto">
          <a:xfrm>
            <a:off x="533400" y="3352800"/>
            <a:ext cx="1797050" cy="2209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b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Stack Frame</a:t>
            </a:r>
          </a:p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for </a:t>
            </a:r>
            <a:r>
              <a:rPr lang="en-US" sz="1800" dirty="0">
                <a:latin typeface="Courier New" pitchFamily="49" charset="0"/>
                <a:cs typeface="+mn-cs"/>
              </a:rPr>
              <a:t>echo</a:t>
            </a:r>
          </a:p>
        </p:txBody>
      </p:sp>
      <p:sp>
        <p:nvSpPr>
          <p:cNvPr id="360472" name="Rectangle 24"/>
          <p:cNvSpPr>
            <a:spLocks noChangeArrowheads="1"/>
          </p:cNvSpPr>
          <p:nvPr/>
        </p:nvSpPr>
        <p:spPr bwMode="auto">
          <a:xfrm>
            <a:off x="533400" y="4267200"/>
            <a:ext cx="449263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>
                <a:latin typeface="Courier New" pitchFamily="49" charset="0"/>
                <a:cs typeface="+mn-cs"/>
              </a:rPr>
              <a:t>[3]</a:t>
            </a:r>
          </a:p>
        </p:txBody>
      </p:sp>
      <p:sp>
        <p:nvSpPr>
          <p:cNvPr id="360473" name="Rectangle 25"/>
          <p:cNvSpPr>
            <a:spLocks noChangeArrowheads="1"/>
          </p:cNvSpPr>
          <p:nvPr/>
        </p:nvSpPr>
        <p:spPr bwMode="auto">
          <a:xfrm>
            <a:off x="982663" y="4267200"/>
            <a:ext cx="449262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>
                <a:latin typeface="Courier New" pitchFamily="49" charset="0"/>
                <a:cs typeface="+mn-cs"/>
              </a:rPr>
              <a:t>[2]</a:t>
            </a:r>
          </a:p>
        </p:txBody>
      </p:sp>
      <p:sp>
        <p:nvSpPr>
          <p:cNvPr id="360474" name="Rectangle 26"/>
          <p:cNvSpPr>
            <a:spLocks noChangeArrowheads="1"/>
          </p:cNvSpPr>
          <p:nvPr/>
        </p:nvSpPr>
        <p:spPr bwMode="auto">
          <a:xfrm>
            <a:off x="1431925" y="4267200"/>
            <a:ext cx="449263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>
                <a:latin typeface="Courier New" pitchFamily="49" charset="0"/>
                <a:cs typeface="+mn-cs"/>
              </a:rPr>
              <a:t>[1]</a:t>
            </a:r>
          </a:p>
        </p:txBody>
      </p:sp>
      <p:sp>
        <p:nvSpPr>
          <p:cNvPr id="360475" name="Rectangle 27"/>
          <p:cNvSpPr>
            <a:spLocks noChangeArrowheads="1"/>
          </p:cNvSpPr>
          <p:nvPr/>
        </p:nvSpPr>
        <p:spPr bwMode="auto">
          <a:xfrm>
            <a:off x="1881188" y="4267200"/>
            <a:ext cx="449262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>
                <a:latin typeface="Courier New" pitchFamily="49" charset="0"/>
                <a:cs typeface="+mn-cs"/>
              </a:rPr>
              <a:t>[0]</a:t>
            </a:r>
          </a:p>
        </p:txBody>
      </p:sp>
      <p:sp>
        <p:nvSpPr>
          <p:cNvPr id="360476" name="Rectangle 28"/>
          <p:cNvSpPr>
            <a:spLocks noChangeArrowheads="1"/>
          </p:cNvSpPr>
          <p:nvPr/>
        </p:nvSpPr>
        <p:spPr bwMode="auto">
          <a:xfrm>
            <a:off x="2330450" y="4281488"/>
            <a:ext cx="5937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>
                <a:latin typeface="Courier New" pitchFamily="49" charset="0"/>
              </a:rPr>
              <a:t>buf</a:t>
            </a: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457200" y="1230313"/>
            <a:ext cx="190817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800" i="1">
                <a:solidFill>
                  <a:srgbClr val="C00000"/>
                </a:solidFill>
                <a:latin typeface="Calibri" pitchFamily="34" charset="0"/>
              </a:rPr>
              <a:t>Before call to gets</a:t>
            </a:r>
          </a:p>
        </p:txBody>
      </p:sp>
      <p:sp>
        <p:nvSpPr>
          <p:cNvPr id="19" name="Rectangle 23"/>
          <p:cNvSpPr>
            <a:spLocks noChangeArrowheads="1"/>
          </p:cNvSpPr>
          <p:nvPr/>
        </p:nvSpPr>
        <p:spPr bwMode="auto">
          <a:xfrm>
            <a:off x="533400" y="3352800"/>
            <a:ext cx="179705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Saved </a:t>
            </a:r>
            <a:r>
              <a:rPr lang="en-US" sz="1800" dirty="0">
                <a:latin typeface="Courier New" pitchFamily="49" charset="0"/>
                <a:cs typeface="+mn-cs"/>
              </a:rPr>
              <a:t>%</a:t>
            </a:r>
            <a:r>
              <a:rPr lang="en-US" sz="1800" dirty="0" err="1" smtClean="0">
                <a:latin typeface="Courier New" pitchFamily="49" charset="0"/>
                <a:cs typeface="+mn-cs"/>
              </a:rPr>
              <a:t>ebx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sp>
        <p:nvSpPr>
          <p:cNvPr id="20" name="Rectangle 23"/>
          <p:cNvSpPr>
            <a:spLocks noChangeArrowheads="1"/>
          </p:cNvSpPr>
          <p:nvPr/>
        </p:nvSpPr>
        <p:spPr bwMode="auto">
          <a:xfrm>
            <a:off x="533400" y="3962400"/>
            <a:ext cx="179705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 smtClean="0">
                <a:latin typeface="Calibri" pitchFamily="34" charset="0"/>
                <a:cs typeface="+mn-cs"/>
              </a:rPr>
              <a:t>Canary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419100" y="493713"/>
            <a:ext cx="6489700" cy="573087"/>
          </a:xfrm>
        </p:spPr>
        <p:txBody>
          <a:bodyPr/>
          <a:lstStyle/>
          <a:p>
            <a:pPr eaLnBrk="1" hangingPunct="1"/>
            <a:r>
              <a:rPr lang="en-US" dirty="0" smtClean="0"/>
              <a:t>Checking Canary</a:t>
            </a:r>
          </a:p>
        </p:txBody>
      </p:sp>
      <p:sp>
        <p:nvSpPr>
          <p:cNvPr id="360451" name="Rectangle 3"/>
          <p:cNvSpPr>
            <a:spLocks noChangeArrowheads="1"/>
          </p:cNvSpPr>
          <p:nvPr/>
        </p:nvSpPr>
        <p:spPr bwMode="auto">
          <a:xfrm>
            <a:off x="2517775" y="4646062"/>
            <a:ext cx="6473825" cy="2059538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543050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echo:</a:t>
            </a:r>
          </a:p>
          <a:p>
            <a:pPr eaLnBrk="0" hangingPunct="0">
              <a:tabLst>
                <a:tab pos="457200" algn="l"/>
                <a:tab pos="1543050" algn="l"/>
              </a:tabLst>
              <a:defRPr/>
            </a:pPr>
            <a:r>
              <a:rPr lang="en-US" sz="1600" dirty="0" smtClean="0">
                <a:latin typeface="Courier New" pitchFamily="49" charset="0"/>
                <a:ea typeface="MS Mincho" pitchFamily="49" charset="-128"/>
              </a:rPr>
              <a:t>	. . .</a:t>
            </a:r>
          </a:p>
          <a:p>
            <a:pPr eaLnBrk="0" hangingPunct="0">
              <a:tabLst>
                <a:tab pos="457200" algn="l"/>
                <a:tab pos="1543050" algn="l"/>
              </a:tabLst>
              <a:defRPr/>
            </a:pP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	</a:t>
            </a:r>
            <a:r>
              <a:rPr lang="en-US" sz="1600" dirty="0" err="1" smtClean="0">
                <a:latin typeface="Courier New" pitchFamily="49" charset="0"/>
                <a:ea typeface="MS Mincho" pitchFamily="49" charset="-128"/>
                <a:cs typeface="+mn-cs"/>
              </a:rPr>
              <a:t>movl</a:t>
            </a: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	-12(%</a:t>
            </a:r>
            <a:r>
              <a:rPr lang="en-US" sz="1600" dirty="0" err="1" smtClean="0">
                <a:latin typeface="Courier New" pitchFamily="49" charset="0"/>
                <a:ea typeface="MS Mincho" pitchFamily="49" charset="-128"/>
                <a:cs typeface="+mn-cs"/>
              </a:rPr>
              <a:t>ebp</a:t>
            </a: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), %</a:t>
            </a:r>
            <a:r>
              <a:rPr lang="en-US" sz="1600" dirty="0" err="1" smtClean="0">
                <a:latin typeface="Courier New" pitchFamily="49" charset="0"/>
                <a:ea typeface="MS Mincho" pitchFamily="49" charset="-128"/>
                <a:cs typeface="+mn-cs"/>
              </a:rPr>
              <a:t>eax</a:t>
            </a: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	# Retrieve from stack</a:t>
            </a:r>
          </a:p>
          <a:p>
            <a:pPr eaLnBrk="0" hangingPunct="0">
              <a:tabLst>
                <a:tab pos="457200" algn="l"/>
                <a:tab pos="1543050" algn="l"/>
              </a:tabLst>
              <a:defRPr/>
            </a:pP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	</a:t>
            </a:r>
            <a:r>
              <a:rPr lang="en-US" sz="1600" dirty="0" err="1" smtClean="0">
                <a:latin typeface="Courier New" pitchFamily="49" charset="0"/>
                <a:ea typeface="MS Mincho" pitchFamily="49" charset="-128"/>
                <a:cs typeface="+mn-cs"/>
              </a:rPr>
              <a:t>xorl</a:t>
            </a: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	%gs:20, %</a:t>
            </a:r>
            <a:r>
              <a:rPr lang="en-US" sz="1600" dirty="0" err="1" smtClean="0">
                <a:latin typeface="Courier New" pitchFamily="49" charset="0"/>
                <a:ea typeface="MS Mincho" pitchFamily="49" charset="-128"/>
                <a:cs typeface="+mn-cs"/>
              </a:rPr>
              <a:t>eax</a:t>
            </a: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	# Compare with Canary</a:t>
            </a:r>
          </a:p>
          <a:p>
            <a:pPr eaLnBrk="0" hangingPunct="0">
              <a:tabLst>
                <a:tab pos="457200" algn="l"/>
                <a:tab pos="1543050" algn="l"/>
              </a:tabLst>
              <a:defRPr/>
            </a:pP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	je	.L24		# Same: skip ahead</a:t>
            </a:r>
          </a:p>
          <a:p>
            <a:pPr eaLnBrk="0" hangingPunct="0">
              <a:tabLst>
                <a:tab pos="457200" algn="l"/>
                <a:tab pos="1543050" algn="l"/>
              </a:tabLst>
              <a:defRPr/>
            </a:pP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	call	_</a:t>
            </a:r>
            <a:r>
              <a:rPr lang="en-US" sz="1600" dirty="0" err="1" smtClean="0">
                <a:latin typeface="Courier New" pitchFamily="49" charset="0"/>
                <a:ea typeface="MS Mincho" pitchFamily="49" charset="-128"/>
                <a:cs typeface="+mn-cs"/>
              </a:rPr>
              <a:t>stack_chk_fail</a:t>
            </a: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	# ERROR</a:t>
            </a:r>
          </a:p>
          <a:p>
            <a:pPr eaLnBrk="0" hangingPunct="0">
              <a:tabLst>
                <a:tab pos="457200" algn="l"/>
                <a:tab pos="1543050" algn="l"/>
              </a:tabLst>
              <a:defRPr/>
            </a:pP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.L24:</a:t>
            </a:r>
          </a:p>
          <a:p>
            <a:pPr eaLnBrk="0" hangingPunct="0">
              <a:tabLst>
                <a:tab pos="457200" algn="l"/>
                <a:tab pos="1543050" algn="l"/>
              </a:tabLst>
              <a:defRPr/>
            </a:pP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	. 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. .</a:t>
            </a:r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3124200" y="1235075"/>
            <a:ext cx="5105400" cy="181292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600">
                <a:latin typeface="Courier New" pitchFamily="49" charset="0"/>
                <a:ea typeface="MS Mincho" pitchFamily="49" charset="-128"/>
              </a:rPr>
              <a:t>/* Echo Line */</a:t>
            </a:r>
            <a:br>
              <a:rPr lang="en-US" sz="1600">
                <a:latin typeface="Courier New" pitchFamily="49" charset="0"/>
                <a:ea typeface="MS Mincho" pitchFamily="49" charset="-128"/>
              </a:rPr>
            </a:br>
            <a:r>
              <a:rPr lang="en-US" sz="1600">
                <a:latin typeface="Courier New" pitchFamily="49" charset="0"/>
                <a:ea typeface="MS Mincho" pitchFamily="49" charset="-128"/>
              </a:rPr>
              <a:t>void echo()</a:t>
            </a:r>
            <a:br>
              <a:rPr lang="en-US" sz="1600">
                <a:latin typeface="Courier New" pitchFamily="49" charset="0"/>
                <a:ea typeface="MS Mincho" pitchFamily="49" charset="-128"/>
              </a:rPr>
            </a:br>
            <a:r>
              <a:rPr lang="en-US" sz="1600">
                <a:latin typeface="Courier New" pitchFamily="49" charset="0"/>
                <a:ea typeface="MS Mincho" pitchFamily="49" charset="-128"/>
              </a:rPr>
              <a:t>{</a:t>
            </a:r>
            <a:br>
              <a:rPr lang="en-US" sz="1600">
                <a:latin typeface="Courier New" pitchFamily="49" charset="0"/>
                <a:ea typeface="MS Mincho" pitchFamily="49" charset="-128"/>
              </a:rPr>
            </a:br>
            <a:r>
              <a:rPr lang="en-US" sz="1600">
                <a:latin typeface="Courier New" pitchFamily="49" charset="0"/>
                <a:ea typeface="MS Mincho" pitchFamily="49" charset="-128"/>
              </a:rPr>
              <a:t>    char buf[4];  /* Way too small! */</a:t>
            </a:r>
            <a:br>
              <a:rPr lang="en-US" sz="1600">
                <a:latin typeface="Courier New" pitchFamily="49" charset="0"/>
                <a:ea typeface="MS Mincho" pitchFamily="49" charset="-128"/>
              </a:rPr>
            </a:br>
            <a:r>
              <a:rPr lang="en-US" sz="1600">
                <a:latin typeface="Courier New" pitchFamily="49" charset="0"/>
                <a:ea typeface="MS Mincho" pitchFamily="49" charset="-128"/>
              </a:rPr>
              <a:t>    gets(buf);</a:t>
            </a:r>
            <a:br>
              <a:rPr lang="en-US" sz="1600">
                <a:latin typeface="Courier New" pitchFamily="49" charset="0"/>
                <a:ea typeface="MS Mincho" pitchFamily="49" charset="-128"/>
              </a:rPr>
            </a:br>
            <a:r>
              <a:rPr lang="en-US" sz="1600">
                <a:latin typeface="Courier New" pitchFamily="49" charset="0"/>
                <a:ea typeface="MS Mincho" pitchFamily="49" charset="-128"/>
              </a:rPr>
              <a:t>    puts(buf);</a:t>
            </a:r>
            <a:br>
              <a:rPr lang="en-US" sz="1600">
                <a:latin typeface="Courier New" pitchFamily="49" charset="0"/>
                <a:ea typeface="MS Mincho" pitchFamily="49" charset="-128"/>
              </a:rPr>
            </a:br>
            <a:r>
              <a:rPr lang="en-US" sz="1600">
                <a:latin typeface="Courier New" pitchFamily="49" charset="0"/>
                <a:ea typeface="MS Mincho" pitchFamily="49" charset="-128"/>
              </a:rPr>
              <a:t>}</a:t>
            </a:r>
          </a:p>
        </p:txBody>
      </p:sp>
      <p:sp>
        <p:nvSpPr>
          <p:cNvPr id="21" name="Rectangle 22"/>
          <p:cNvSpPr>
            <a:spLocks noChangeArrowheads="1"/>
          </p:cNvSpPr>
          <p:nvPr/>
        </p:nvSpPr>
        <p:spPr bwMode="auto">
          <a:xfrm>
            <a:off x="533400" y="2743200"/>
            <a:ext cx="179705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Return Address</a:t>
            </a:r>
          </a:p>
        </p:txBody>
      </p:sp>
      <p:sp>
        <p:nvSpPr>
          <p:cNvPr id="22" name="Rectangle 23"/>
          <p:cNvSpPr>
            <a:spLocks noChangeArrowheads="1"/>
          </p:cNvSpPr>
          <p:nvPr/>
        </p:nvSpPr>
        <p:spPr bwMode="auto">
          <a:xfrm>
            <a:off x="533400" y="3048000"/>
            <a:ext cx="179705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Saved </a:t>
            </a:r>
            <a:r>
              <a:rPr lang="en-US" sz="1800" dirty="0">
                <a:latin typeface="Courier New" pitchFamily="49" charset="0"/>
                <a:cs typeface="+mn-cs"/>
              </a:rPr>
              <a:t>%</a:t>
            </a:r>
            <a:r>
              <a:rPr lang="en-US" sz="1800" dirty="0" err="1">
                <a:latin typeface="Courier New" pitchFamily="49" charset="0"/>
                <a:cs typeface="+mn-cs"/>
              </a:rPr>
              <a:t>ebp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sp>
        <p:nvSpPr>
          <p:cNvPr id="23" name="Line 29"/>
          <p:cNvSpPr>
            <a:spLocks noChangeShapeType="1"/>
          </p:cNvSpPr>
          <p:nvPr/>
        </p:nvSpPr>
        <p:spPr bwMode="auto">
          <a:xfrm flipH="1">
            <a:off x="2330450" y="3221038"/>
            <a:ext cx="4508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4" name="Rectangle 30"/>
          <p:cNvSpPr>
            <a:spLocks noChangeArrowheads="1"/>
          </p:cNvSpPr>
          <p:nvPr/>
        </p:nvSpPr>
        <p:spPr bwMode="auto">
          <a:xfrm>
            <a:off x="2743200" y="3048000"/>
            <a:ext cx="7366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>
                <a:latin typeface="Courier New" pitchFamily="49" charset="0"/>
              </a:rPr>
              <a:t>%ebp</a:t>
            </a:r>
          </a:p>
        </p:txBody>
      </p:sp>
      <p:sp>
        <p:nvSpPr>
          <p:cNvPr id="25" name="Rectangle 31"/>
          <p:cNvSpPr>
            <a:spLocks noChangeArrowheads="1"/>
          </p:cNvSpPr>
          <p:nvPr/>
        </p:nvSpPr>
        <p:spPr bwMode="auto">
          <a:xfrm>
            <a:off x="533400" y="1600200"/>
            <a:ext cx="1797050" cy="114300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Stack Frame</a:t>
            </a:r>
          </a:p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for </a:t>
            </a:r>
            <a:r>
              <a:rPr lang="en-US" sz="1800" dirty="0">
                <a:latin typeface="Courier New" pitchFamily="49" charset="0"/>
                <a:cs typeface="+mn-cs"/>
              </a:rPr>
              <a:t>main</a:t>
            </a:r>
          </a:p>
        </p:txBody>
      </p:sp>
      <p:sp>
        <p:nvSpPr>
          <p:cNvPr id="26" name="Rectangle 32"/>
          <p:cNvSpPr>
            <a:spLocks noChangeArrowheads="1"/>
          </p:cNvSpPr>
          <p:nvPr/>
        </p:nvSpPr>
        <p:spPr bwMode="auto">
          <a:xfrm>
            <a:off x="533400" y="3352800"/>
            <a:ext cx="1797050" cy="2209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b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Stack Frame</a:t>
            </a:r>
          </a:p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for </a:t>
            </a:r>
            <a:r>
              <a:rPr lang="en-US" sz="1800" dirty="0">
                <a:latin typeface="Courier New" pitchFamily="49" charset="0"/>
                <a:cs typeface="+mn-cs"/>
              </a:rPr>
              <a:t>echo</a:t>
            </a:r>
          </a:p>
        </p:txBody>
      </p:sp>
      <p:sp>
        <p:nvSpPr>
          <p:cNvPr id="27" name="Rectangle 24"/>
          <p:cNvSpPr>
            <a:spLocks noChangeArrowheads="1"/>
          </p:cNvSpPr>
          <p:nvPr/>
        </p:nvSpPr>
        <p:spPr bwMode="auto">
          <a:xfrm>
            <a:off x="533400" y="4267200"/>
            <a:ext cx="449263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>
                <a:latin typeface="Courier New" pitchFamily="49" charset="0"/>
                <a:cs typeface="+mn-cs"/>
              </a:rPr>
              <a:t>[3]</a:t>
            </a:r>
          </a:p>
        </p:txBody>
      </p:sp>
      <p:sp>
        <p:nvSpPr>
          <p:cNvPr id="28" name="Rectangle 25"/>
          <p:cNvSpPr>
            <a:spLocks noChangeArrowheads="1"/>
          </p:cNvSpPr>
          <p:nvPr/>
        </p:nvSpPr>
        <p:spPr bwMode="auto">
          <a:xfrm>
            <a:off x="982663" y="4267200"/>
            <a:ext cx="449262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>
                <a:latin typeface="Courier New" pitchFamily="49" charset="0"/>
                <a:cs typeface="+mn-cs"/>
              </a:rPr>
              <a:t>[2]</a:t>
            </a:r>
          </a:p>
        </p:txBody>
      </p:sp>
      <p:sp>
        <p:nvSpPr>
          <p:cNvPr id="29" name="Rectangle 26"/>
          <p:cNvSpPr>
            <a:spLocks noChangeArrowheads="1"/>
          </p:cNvSpPr>
          <p:nvPr/>
        </p:nvSpPr>
        <p:spPr bwMode="auto">
          <a:xfrm>
            <a:off x="1431925" y="4267200"/>
            <a:ext cx="449263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>
                <a:latin typeface="Courier New" pitchFamily="49" charset="0"/>
                <a:cs typeface="+mn-cs"/>
              </a:rPr>
              <a:t>[1]</a:t>
            </a:r>
          </a:p>
        </p:txBody>
      </p:sp>
      <p:sp>
        <p:nvSpPr>
          <p:cNvPr id="30" name="Rectangle 27"/>
          <p:cNvSpPr>
            <a:spLocks noChangeArrowheads="1"/>
          </p:cNvSpPr>
          <p:nvPr/>
        </p:nvSpPr>
        <p:spPr bwMode="auto">
          <a:xfrm>
            <a:off x="1881188" y="4267200"/>
            <a:ext cx="449262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>
                <a:latin typeface="Courier New" pitchFamily="49" charset="0"/>
                <a:cs typeface="+mn-cs"/>
              </a:rPr>
              <a:t>[0]</a:t>
            </a:r>
          </a:p>
        </p:txBody>
      </p:sp>
      <p:sp>
        <p:nvSpPr>
          <p:cNvPr id="31" name="Rectangle 28"/>
          <p:cNvSpPr>
            <a:spLocks noChangeArrowheads="1"/>
          </p:cNvSpPr>
          <p:nvPr/>
        </p:nvSpPr>
        <p:spPr bwMode="auto">
          <a:xfrm>
            <a:off x="2330450" y="4281488"/>
            <a:ext cx="5937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>
                <a:latin typeface="Courier New" pitchFamily="49" charset="0"/>
              </a:rPr>
              <a:t>buf</a:t>
            </a:r>
          </a:p>
        </p:txBody>
      </p:sp>
      <p:sp>
        <p:nvSpPr>
          <p:cNvPr id="32" name="TextBox 31"/>
          <p:cNvSpPr txBox="1">
            <a:spLocks noChangeArrowheads="1"/>
          </p:cNvSpPr>
          <p:nvPr/>
        </p:nvSpPr>
        <p:spPr bwMode="auto">
          <a:xfrm>
            <a:off x="457200" y="1230313"/>
            <a:ext cx="190817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800" i="1">
                <a:solidFill>
                  <a:srgbClr val="C00000"/>
                </a:solidFill>
                <a:latin typeface="Calibri" pitchFamily="34" charset="0"/>
              </a:rPr>
              <a:t>Before call to gets</a:t>
            </a:r>
          </a:p>
        </p:txBody>
      </p:sp>
      <p:sp>
        <p:nvSpPr>
          <p:cNvPr id="33" name="Rectangle 23"/>
          <p:cNvSpPr>
            <a:spLocks noChangeArrowheads="1"/>
          </p:cNvSpPr>
          <p:nvPr/>
        </p:nvSpPr>
        <p:spPr bwMode="auto">
          <a:xfrm>
            <a:off x="533400" y="3352800"/>
            <a:ext cx="179705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Saved </a:t>
            </a:r>
            <a:r>
              <a:rPr lang="en-US" sz="1800" dirty="0">
                <a:latin typeface="Courier New" pitchFamily="49" charset="0"/>
                <a:cs typeface="+mn-cs"/>
              </a:rPr>
              <a:t>%</a:t>
            </a:r>
            <a:r>
              <a:rPr lang="en-US" sz="1800" dirty="0" err="1" smtClean="0">
                <a:latin typeface="Courier New" pitchFamily="49" charset="0"/>
                <a:cs typeface="+mn-cs"/>
              </a:rPr>
              <a:t>ebx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sp>
        <p:nvSpPr>
          <p:cNvPr id="34" name="Rectangle 23"/>
          <p:cNvSpPr>
            <a:spLocks noChangeArrowheads="1"/>
          </p:cNvSpPr>
          <p:nvPr/>
        </p:nvSpPr>
        <p:spPr bwMode="auto">
          <a:xfrm>
            <a:off x="533400" y="3962400"/>
            <a:ext cx="179705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 smtClean="0">
                <a:latin typeface="Calibri" pitchFamily="34" charset="0"/>
                <a:cs typeface="+mn-cs"/>
              </a:rPr>
              <a:t>Canary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Canary Example</a:t>
            </a:r>
          </a:p>
        </p:txBody>
      </p:sp>
      <p:sp>
        <p:nvSpPr>
          <p:cNvPr id="360451" name="Rectangle 3"/>
          <p:cNvSpPr>
            <a:spLocks noChangeArrowheads="1"/>
          </p:cNvSpPr>
          <p:nvPr/>
        </p:nvSpPr>
        <p:spPr bwMode="auto">
          <a:xfrm>
            <a:off x="357018" y="5308526"/>
            <a:ext cx="5029200" cy="1320874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543050" algn="l"/>
              </a:tabLst>
              <a:defRPr/>
            </a:pP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(</a:t>
            </a:r>
            <a:r>
              <a:rPr lang="en-US" sz="1600" dirty="0" err="1" smtClean="0">
                <a:latin typeface="Courier New" pitchFamily="49" charset="0"/>
                <a:ea typeface="MS Mincho" pitchFamily="49" charset="-128"/>
                <a:cs typeface="+mn-cs"/>
              </a:rPr>
              <a:t>gdb</a:t>
            </a: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) break echo</a:t>
            </a:r>
          </a:p>
          <a:p>
            <a:pPr eaLnBrk="0" hangingPunct="0">
              <a:tabLst>
                <a:tab pos="457200" algn="l"/>
                <a:tab pos="1543050" algn="l"/>
              </a:tabLst>
              <a:defRPr/>
            </a:pP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(</a:t>
            </a:r>
            <a:r>
              <a:rPr lang="en-US" sz="1600" dirty="0" err="1" smtClean="0">
                <a:latin typeface="Courier New" pitchFamily="49" charset="0"/>
                <a:ea typeface="MS Mincho" pitchFamily="49" charset="-128"/>
                <a:cs typeface="+mn-cs"/>
              </a:rPr>
              <a:t>gdb</a:t>
            </a: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) run</a:t>
            </a:r>
          </a:p>
          <a:p>
            <a:pPr eaLnBrk="0" hangingPunct="0">
              <a:tabLst>
                <a:tab pos="457200" algn="l"/>
                <a:tab pos="1543050" algn="l"/>
              </a:tabLst>
              <a:defRPr/>
            </a:pP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(</a:t>
            </a:r>
            <a:r>
              <a:rPr lang="en-US" sz="1600" dirty="0" err="1" smtClean="0">
                <a:latin typeface="Courier New" pitchFamily="49" charset="0"/>
                <a:ea typeface="MS Mincho" pitchFamily="49" charset="-128"/>
                <a:cs typeface="+mn-cs"/>
              </a:rPr>
              <a:t>gdb</a:t>
            </a: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) </a:t>
            </a:r>
            <a:r>
              <a:rPr lang="en-US" sz="1600" dirty="0" err="1" smtClean="0">
                <a:latin typeface="Courier New" pitchFamily="49" charset="0"/>
                <a:ea typeface="MS Mincho" pitchFamily="49" charset="-128"/>
                <a:cs typeface="+mn-cs"/>
              </a:rPr>
              <a:t>stepi</a:t>
            </a: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 3</a:t>
            </a:r>
          </a:p>
          <a:p>
            <a:pPr eaLnBrk="0" hangingPunct="0">
              <a:tabLst>
                <a:tab pos="457200" algn="l"/>
                <a:tab pos="1543050" algn="l"/>
              </a:tabLst>
              <a:defRPr/>
            </a:pP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(</a:t>
            </a:r>
            <a:r>
              <a:rPr lang="en-US" sz="1600" dirty="0" err="1" smtClean="0">
                <a:latin typeface="Courier New" pitchFamily="49" charset="0"/>
                <a:ea typeface="MS Mincho" pitchFamily="49" charset="-128"/>
                <a:cs typeface="+mn-cs"/>
              </a:rPr>
              <a:t>gdb</a:t>
            </a: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) print /x *((unsigned *) $</a:t>
            </a:r>
            <a:r>
              <a:rPr lang="en-US" sz="1600" dirty="0" err="1" smtClean="0">
                <a:latin typeface="Courier New" pitchFamily="49" charset="0"/>
                <a:ea typeface="MS Mincho" pitchFamily="49" charset="-128"/>
                <a:cs typeface="+mn-cs"/>
              </a:rPr>
              <a:t>ebp</a:t>
            </a: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 - 3)</a:t>
            </a:r>
          </a:p>
          <a:p>
            <a:pPr eaLnBrk="0" hangingPunct="0">
              <a:tabLst>
                <a:tab pos="457200" algn="l"/>
                <a:tab pos="1543050" algn="l"/>
              </a:tabLst>
              <a:defRPr/>
            </a:pP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$1 = dafccb23</a:t>
            </a:r>
            <a:endParaRPr lang="en-US" sz="1600" dirty="0">
              <a:latin typeface="Courier New" pitchFamily="49" charset="0"/>
              <a:ea typeface="MS Mincho" pitchFamily="49" charset="-128"/>
              <a:cs typeface="+mn-cs"/>
            </a:endParaRPr>
          </a:p>
        </p:txBody>
      </p:sp>
      <p:sp>
        <p:nvSpPr>
          <p:cNvPr id="360470" name="Rectangle 22"/>
          <p:cNvSpPr>
            <a:spLocks noChangeArrowheads="1"/>
          </p:cNvSpPr>
          <p:nvPr/>
        </p:nvSpPr>
        <p:spPr bwMode="auto">
          <a:xfrm>
            <a:off x="533400" y="2743200"/>
            <a:ext cx="179705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Return Address</a:t>
            </a:r>
          </a:p>
        </p:txBody>
      </p:sp>
      <p:sp>
        <p:nvSpPr>
          <p:cNvPr id="360471" name="Rectangle 23"/>
          <p:cNvSpPr>
            <a:spLocks noChangeArrowheads="1"/>
          </p:cNvSpPr>
          <p:nvPr/>
        </p:nvSpPr>
        <p:spPr bwMode="auto">
          <a:xfrm>
            <a:off x="533400" y="3048000"/>
            <a:ext cx="179705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Saved </a:t>
            </a:r>
            <a:r>
              <a:rPr lang="en-US" sz="1800" dirty="0">
                <a:latin typeface="Courier New" pitchFamily="49" charset="0"/>
                <a:cs typeface="+mn-cs"/>
              </a:rPr>
              <a:t>%</a:t>
            </a:r>
            <a:r>
              <a:rPr lang="en-US" sz="1800" dirty="0" err="1">
                <a:latin typeface="Courier New" pitchFamily="49" charset="0"/>
                <a:cs typeface="+mn-cs"/>
              </a:rPr>
              <a:t>ebp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sp>
        <p:nvSpPr>
          <p:cNvPr id="360477" name="Line 29"/>
          <p:cNvSpPr>
            <a:spLocks noChangeShapeType="1"/>
          </p:cNvSpPr>
          <p:nvPr/>
        </p:nvSpPr>
        <p:spPr bwMode="auto">
          <a:xfrm flipH="1">
            <a:off x="2330450" y="3221038"/>
            <a:ext cx="4508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60478" name="Rectangle 30"/>
          <p:cNvSpPr>
            <a:spLocks noChangeArrowheads="1"/>
          </p:cNvSpPr>
          <p:nvPr/>
        </p:nvSpPr>
        <p:spPr bwMode="auto">
          <a:xfrm>
            <a:off x="2743200" y="3048000"/>
            <a:ext cx="7366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>
                <a:latin typeface="Courier New" pitchFamily="49" charset="0"/>
              </a:rPr>
              <a:t>%ebp</a:t>
            </a:r>
          </a:p>
        </p:txBody>
      </p:sp>
      <p:sp>
        <p:nvSpPr>
          <p:cNvPr id="360479" name="Rectangle 31"/>
          <p:cNvSpPr>
            <a:spLocks noChangeArrowheads="1"/>
          </p:cNvSpPr>
          <p:nvPr/>
        </p:nvSpPr>
        <p:spPr bwMode="auto">
          <a:xfrm>
            <a:off x="533400" y="1600200"/>
            <a:ext cx="1797050" cy="114300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Stack Frame</a:t>
            </a:r>
          </a:p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for </a:t>
            </a:r>
            <a:r>
              <a:rPr lang="en-US" sz="1800" dirty="0">
                <a:latin typeface="Courier New" pitchFamily="49" charset="0"/>
                <a:cs typeface="+mn-cs"/>
              </a:rPr>
              <a:t>main</a:t>
            </a:r>
          </a:p>
        </p:txBody>
      </p:sp>
      <p:sp>
        <p:nvSpPr>
          <p:cNvPr id="360480" name="Rectangle 32"/>
          <p:cNvSpPr>
            <a:spLocks noChangeArrowheads="1"/>
          </p:cNvSpPr>
          <p:nvPr/>
        </p:nvSpPr>
        <p:spPr bwMode="auto">
          <a:xfrm>
            <a:off x="533400" y="3352800"/>
            <a:ext cx="1797050" cy="1905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b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Stack Frame</a:t>
            </a:r>
          </a:p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for </a:t>
            </a:r>
            <a:r>
              <a:rPr lang="en-US" sz="1800" dirty="0">
                <a:latin typeface="Courier New" pitchFamily="49" charset="0"/>
                <a:cs typeface="+mn-cs"/>
              </a:rPr>
              <a:t>echo</a:t>
            </a:r>
          </a:p>
        </p:txBody>
      </p:sp>
      <p:sp>
        <p:nvSpPr>
          <p:cNvPr id="360472" name="Rectangle 24"/>
          <p:cNvSpPr>
            <a:spLocks noChangeArrowheads="1"/>
          </p:cNvSpPr>
          <p:nvPr/>
        </p:nvSpPr>
        <p:spPr bwMode="auto">
          <a:xfrm>
            <a:off x="533400" y="4267200"/>
            <a:ext cx="449263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>
                <a:latin typeface="Courier New" pitchFamily="49" charset="0"/>
                <a:cs typeface="+mn-cs"/>
              </a:rPr>
              <a:t>[3]</a:t>
            </a:r>
          </a:p>
        </p:txBody>
      </p:sp>
      <p:sp>
        <p:nvSpPr>
          <p:cNvPr id="360473" name="Rectangle 25"/>
          <p:cNvSpPr>
            <a:spLocks noChangeArrowheads="1"/>
          </p:cNvSpPr>
          <p:nvPr/>
        </p:nvSpPr>
        <p:spPr bwMode="auto">
          <a:xfrm>
            <a:off x="982663" y="4267200"/>
            <a:ext cx="449262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>
                <a:latin typeface="Courier New" pitchFamily="49" charset="0"/>
                <a:cs typeface="+mn-cs"/>
              </a:rPr>
              <a:t>[2]</a:t>
            </a:r>
          </a:p>
        </p:txBody>
      </p:sp>
      <p:sp>
        <p:nvSpPr>
          <p:cNvPr id="360474" name="Rectangle 26"/>
          <p:cNvSpPr>
            <a:spLocks noChangeArrowheads="1"/>
          </p:cNvSpPr>
          <p:nvPr/>
        </p:nvSpPr>
        <p:spPr bwMode="auto">
          <a:xfrm>
            <a:off x="1431925" y="4267200"/>
            <a:ext cx="449263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>
                <a:latin typeface="Courier New" pitchFamily="49" charset="0"/>
                <a:cs typeface="+mn-cs"/>
              </a:rPr>
              <a:t>[1]</a:t>
            </a:r>
          </a:p>
        </p:txBody>
      </p:sp>
      <p:sp>
        <p:nvSpPr>
          <p:cNvPr id="360475" name="Rectangle 27"/>
          <p:cNvSpPr>
            <a:spLocks noChangeArrowheads="1"/>
          </p:cNvSpPr>
          <p:nvPr/>
        </p:nvSpPr>
        <p:spPr bwMode="auto">
          <a:xfrm>
            <a:off x="1881188" y="4267200"/>
            <a:ext cx="449262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>
                <a:latin typeface="Courier New" pitchFamily="49" charset="0"/>
                <a:cs typeface="+mn-cs"/>
              </a:rPr>
              <a:t>[0]</a:t>
            </a:r>
          </a:p>
        </p:txBody>
      </p:sp>
      <p:sp>
        <p:nvSpPr>
          <p:cNvPr id="360476" name="Rectangle 28"/>
          <p:cNvSpPr>
            <a:spLocks noChangeArrowheads="1"/>
          </p:cNvSpPr>
          <p:nvPr/>
        </p:nvSpPr>
        <p:spPr bwMode="auto">
          <a:xfrm>
            <a:off x="2330450" y="4281488"/>
            <a:ext cx="5937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>
                <a:latin typeface="Courier New" pitchFamily="49" charset="0"/>
              </a:rPr>
              <a:t>buf</a:t>
            </a: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457200" y="1230313"/>
            <a:ext cx="190817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800" i="1">
                <a:solidFill>
                  <a:srgbClr val="C00000"/>
                </a:solidFill>
                <a:latin typeface="Calibri" pitchFamily="34" charset="0"/>
              </a:rPr>
              <a:t>Before call to gets</a:t>
            </a:r>
          </a:p>
        </p:txBody>
      </p:sp>
      <p:sp>
        <p:nvSpPr>
          <p:cNvPr id="19" name="Rectangle 23"/>
          <p:cNvSpPr>
            <a:spLocks noChangeArrowheads="1"/>
          </p:cNvSpPr>
          <p:nvPr/>
        </p:nvSpPr>
        <p:spPr bwMode="auto">
          <a:xfrm>
            <a:off x="533400" y="3352800"/>
            <a:ext cx="179705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Saved </a:t>
            </a:r>
            <a:r>
              <a:rPr lang="en-US" sz="1800" dirty="0">
                <a:latin typeface="Courier New" pitchFamily="49" charset="0"/>
                <a:cs typeface="+mn-cs"/>
              </a:rPr>
              <a:t>%</a:t>
            </a:r>
            <a:r>
              <a:rPr lang="en-US" sz="1800" dirty="0" err="1" smtClean="0">
                <a:latin typeface="Courier New" pitchFamily="49" charset="0"/>
                <a:cs typeface="+mn-cs"/>
              </a:rPr>
              <a:t>ebx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sp>
        <p:nvSpPr>
          <p:cNvPr id="21" name="Rectangle 24"/>
          <p:cNvSpPr>
            <a:spLocks noChangeArrowheads="1"/>
          </p:cNvSpPr>
          <p:nvPr/>
        </p:nvSpPr>
        <p:spPr bwMode="auto">
          <a:xfrm>
            <a:off x="533400" y="3962400"/>
            <a:ext cx="449263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 smtClean="0">
                <a:latin typeface="Courier New" pitchFamily="49" charset="0"/>
                <a:cs typeface="+mn-cs"/>
              </a:rPr>
              <a:t>da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sp>
        <p:nvSpPr>
          <p:cNvPr id="22" name="Rectangle 25"/>
          <p:cNvSpPr>
            <a:spLocks noChangeArrowheads="1"/>
          </p:cNvSpPr>
          <p:nvPr/>
        </p:nvSpPr>
        <p:spPr bwMode="auto">
          <a:xfrm>
            <a:off x="982663" y="3962400"/>
            <a:ext cx="449262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 smtClean="0">
                <a:latin typeface="Courier New" pitchFamily="49" charset="0"/>
                <a:cs typeface="+mn-cs"/>
              </a:rPr>
              <a:t>fc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sp>
        <p:nvSpPr>
          <p:cNvPr id="23" name="Rectangle 26"/>
          <p:cNvSpPr>
            <a:spLocks noChangeArrowheads="1"/>
          </p:cNvSpPr>
          <p:nvPr/>
        </p:nvSpPr>
        <p:spPr bwMode="auto">
          <a:xfrm>
            <a:off x="1431925" y="3962400"/>
            <a:ext cx="449263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 err="1" smtClean="0">
                <a:latin typeface="Courier New" pitchFamily="49" charset="0"/>
                <a:cs typeface="+mn-cs"/>
              </a:rPr>
              <a:t>cb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sp>
        <p:nvSpPr>
          <p:cNvPr id="24" name="Rectangle 27"/>
          <p:cNvSpPr>
            <a:spLocks noChangeArrowheads="1"/>
          </p:cNvSpPr>
          <p:nvPr/>
        </p:nvSpPr>
        <p:spPr bwMode="auto">
          <a:xfrm>
            <a:off x="1881188" y="3962400"/>
            <a:ext cx="449262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 smtClean="0">
                <a:latin typeface="Courier New" pitchFamily="49" charset="0"/>
                <a:cs typeface="+mn-cs"/>
              </a:rPr>
              <a:t>23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sp>
        <p:nvSpPr>
          <p:cNvPr id="26" name="Rectangle 22"/>
          <p:cNvSpPr>
            <a:spLocks noChangeArrowheads="1"/>
          </p:cNvSpPr>
          <p:nvPr/>
        </p:nvSpPr>
        <p:spPr bwMode="auto">
          <a:xfrm>
            <a:off x="5054600" y="2732087"/>
            <a:ext cx="179705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Return Address</a:t>
            </a:r>
          </a:p>
        </p:txBody>
      </p:sp>
      <p:sp>
        <p:nvSpPr>
          <p:cNvPr id="27" name="Rectangle 23"/>
          <p:cNvSpPr>
            <a:spLocks noChangeArrowheads="1"/>
          </p:cNvSpPr>
          <p:nvPr/>
        </p:nvSpPr>
        <p:spPr bwMode="auto">
          <a:xfrm>
            <a:off x="5054600" y="3036887"/>
            <a:ext cx="179705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Saved </a:t>
            </a:r>
            <a:r>
              <a:rPr lang="en-US" sz="1800" dirty="0">
                <a:latin typeface="Courier New" pitchFamily="49" charset="0"/>
                <a:cs typeface="+mn-cs"/>
              </a:rPr>
              <a:t>%</a:t>
            </a:r>
            <a:r>
              <a:rPr lang="en-US" sz="1800" dirty="0" err="1">
                <a:latin typeface="Courier New" pitchFamily="49" charset="0"/>
                <a:cs typeface="+mn-cs"/>
              </a:rPr>
              <a:t>ebp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sp>
        <p:nvSpPr>
          <p:cNvPr id="28" name="Line 29"/>
          <p:cNvSpPr>
            <a:spLocks noChangeShapeType="1"/>
          </p:cNvSpPr>
          <p:nvPr/>
        </p:nvSpPr>
        <p:spPr bwMode="auto">
          <a:xfrm flipH="1">
            <a:off x="6851650" y="3209925"/>
            <a:ext cx="4508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9" name="Rectangle 30"/>
          <p:cNvSpPr>
            <a:spLocks noChangeArrowheads="1"/>
          </p:cNvSpPr>
          <p:nvPr/>
        </p:nvSpPr>
        <p:spPr bwMode="auto">
          <a:xfrm>
            <a:off x="7264400" y="3036887"/>
            <a:ext cx="7366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>
                <a:latin typeface="Courier New" pitchFamily="49" charset="0"/>
              </a:rPr>
              <a:t>%ebp</a:t>
            </a:r>
          </a:p>
        </p:txBody>
      </p:sp>
      <p:sp>
        <p:nvSpPr>
          <p:cNvPr id="30" name="Rectangle 31"/>
          <p:cNvSpPr>
            <a:spLocks noChangeArrowheads="1"/>
          </p:cNvSpPr>
          <p:nvPr/>
        </p:nvSpPr>
        <p:spPr bwMode="auto">
          <a:xfrm>
            <a:off x="5054600" y="1589087"/>
            <a:ext cx="1797050" cy="114300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Stack Frame</a:t>
            </a:r>
          </a:p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for </a:t>
            </a:r>
            <a:r>
              <a:rPr lang="en-US" sz="1800" dirty="0">
                <a:latin typeface="Courier New" pitchFamily="49" charset="0"/>
                <a:cs typeface="+mn-cs"/>
              </a:rPr>
              <a:t>main</a:t>
            </a:r>
          </a:p>
        </p:txBody>
      </p:sp>
      <p:sp>
        <p:nvSpPr>
          <p:cNvPr id="31" name="Rectangle 32"/>
          <p:cNvSpPr>
            <a:spLocks noChangeArrowheads="1"/>
          </p:cNvSpPr>
          <p:nvPr/>
        </p:nvSpPr>
        <p:spPr bwMode="auto">
          <a:xfrm>
            <a:off x="5054600" y="3341686"/>
            <a:ext cx="1797050" cy="191611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b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Stack Frame</a:t>
            </a:r>
          </a:p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for </a:t>
            </a:r>
            <a:r>
              <a:rPr lang="en-US" sz="1800" dirty="0">
                <a:latin typeface="Courier New" pitchFamily="49" charset="0"/>
                <a:cs typeface="+mn-cs"/>
              </a:rPr>
              <a:t>echo</a:t>
            </a:r>
          </a:p>
        </p:txBody>
      </p:sp>
      <p:sp>
        <p:nvSpPr>
          <p:cNvPr id="36" name="Rectangle 28"/>
          <p:cNvSpPr>
            <a:spLocks noChangeArrowheads="1"/>
          </p:cNvSpPr>
          <p:nvPr/>
        </p:nvSpPr>
        <p:spPr bwMode="auto">
          <a:xfrm>
            <a:off x="6851650" y="4281488"/>
            <a:ext cx="5937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>
                <a:latin typeface="Courier New" pitchFamily="49" charset="0"/>
              </a:rPr>
              <a:t>buf</a:t>
            </a:r>
          </a:p>
        </p:txBody>
      </p:sp>
      <p:sp>
        <p:nvSpPr>
          <p:cNvPr id="37" name="TextBox 36"/>
          <p:cNvSpPr txBox="1">
            <a:spLocks noChangeArrowheads="1"/>
          </p:cNvSpPr>
          <p:nvPr/>
        </p:nvSpPr>
        <p:spPr bwMode="auto">
          <a:xfrm>
            <a:off x="4978400" y="1219200"/>
            <a:ext cx="121219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800" i="1" dirty="0" smtClean="0">
                <a:solidFill>
                  <a:srgbClr val="C00000"/>
                </a:solidFill>
                <a:latin typeface="Calibri" pitchFamily="34" charset="0"/>
              </a:rPr>
              <a:t>Input 1234</a:t>
            </a:r>
            <a:endParaRPr lang="en-US" sz="1800" i="1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38" name="Rectangle 23"/>
          <p:cNvSpPr>
            <a:spLocks noChangeArrowheads="1"/>
          </p:cNvSpPr>
          <p:nvPr/>
        </p:nvSpPr>
        <p:spPr bwMode="auto">
          <a:xfrm>
            <a:off x="5054600" y="3341687"/>
            <a:ext cx="179705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Saved </a:t>
            </a:r>
            <a:r>
              <a:rPr lang="en-US" sz="1800" dirty="0">
                <a:latin typeface="Courier New" pitchFamily="49" charset="0"/>
                <a:cs typeface="+mn-cs"/>
              </a:rPr>
              <a:t>%</a:t>
            </a:r>
            <a:r>
              <a:rPr lang="en-US" sz="1800" dirty="0" err="1" smtClean="0">
                <a:latin typeface="Courier New" pitchFamily="49" charset="0"/>
                <a:cs typeface="+mn-cs"/>
              </a:rPr>
              <a:t>ebx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sp>
        <p:nvSpPr>
          <p:cNvPr id="39" name="Rectangle 24"/>
          <p:cNvSpPr>
            <a:spLocks noChangeArrowheads="1"/>
          </p:cNvSpPr>
          <p:nvPr/>
        </p:nvSpPr>
        <p:spPr bwMode="auto">
          <a:xfrm>
            <a:off x="5054600" y="3962400"/>
            <a:ext cx="449263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 smtClean="0">
                <a:latin typeface="Courier New" pitchFamily="49" charset="0"/>
                <a:cs typeface="+mn-cs"/>
              </a:rPr>
              <a:t>da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sp>
        <p:nvSpPr>
          <p:cNvPr id="40" name="Rectangle 25"/>
          <p:cNvSpPr>
            <a:spLocks noChangeArrowheads="1"/>
          </p:cNvSpPr>
          <p:nvPr/>
        </p:nvSpPr>
        <p:spPr bwMode="auto">
          <a:xfrm>
            <a:off x="5503863" y="3962400"/>
            <a:ext cx="449262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 smtClean="0">
                <a:latin typeface="Courier New" pitchFamily="49" charset="0"/>
                <a:cs typeface="+mn-cs"/>
              </a:rPr>
              <a:t>fc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sp>
        <p:nvSpPr>
          <p:cNvPr id="41" name="Rectangle 26"/>
          <p:cNvSpPr>
            <a:spLocks noChangeArrowheads="1"/>
          </p:cNvSpPr>
          <p:nvPr/>
        </p:nvSpPr>
        <p:spPr bwMode="auto">
          <a:xfrm>
            <a:off x="5953125" y="3962400"/>
            <a:ext cx="449263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 err="1" smtClean="0">
                <a:latin typeface="Courier New" pitchFamily="49" charset="0"/>
                <a:cs typeface="+mn-cs"/>
              </a:rPr>
              <a:t>cb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sp>
        <p:nvSpPr>
          <p:cNvPr id="42" name="Rectangle 27"/>
          <p:cNvSpPr>
            <a:spLocks noChangeArrowheads="1"/>
          </p:cNvSpPr>
          <p:nvPr/>
        </p:nvSpPr>
        <p:spPr bwMode="auto">
          <a:xfrm>
            <a:off x="6402388" y="3962400"/>
            <a:ext cx="449262" cy="304800"/>
          </a:xfrm>
          <a:prstGeom prst="rect">
            <a:avLst/>
          </a:prstGeom>
          <a:solidFill>
            <a:srgbClr val="FF9999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 smtClean="0">
                <a:latin typeface="Courier New" pitchFamily="49" charset="0"/>
                <a:cs typeface="+mn-cs"/>
              </a:rPr>
              <a:t>00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sp>
        <p:nvSpPr>
          <p:cNvPr id="43" name="Rectangle 24"/>
          <p:cNvSpPr>
            <a:spLocks noChangeArrowheads="1"/>
          </p:cNvSpPr>
          <p:nvPr/>
        </p:nvSpPr>
        <p:spPr bwMode="auto">
          <a:xfrm>
            <a:off x="5062538" y="4278313"/>
            <a:ext cx="449262" cy="3048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>
                <a:latin typeface="Courier New" pitchFamily="49" charset="0"/>
                <a:cs typeface="+mn-cs"/>
              </a:rPr>
              <a:t>34</a:t>
            </a:r>
          </a:p>
        </p:txBody>
      </p:sp>
      <p:sp>
        <p:nvSpPr>
          <p:cNvPr id="44" name="Rectangle 25"/>
          <p:cNvSpPr>
            <a:spLocks noChangeArrowheads="1"/>
          </p:cNvSpPr>
          <p:nvPr/>
        </p:nvSpPr>
        <p:spPr bwMode="auto">
          <a:xfrm>
            <a:off x="5510213" y="4278313"/>
            <a:ext cx="449262" cy="3048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>
                <a:latin typeface="Courier New" pitchFamily="49" charset="0"/>
                <a:cs typeface="+mn-cs"/>
              </a:rPr>
              <a:t>33</a:t>
            </a:r>
          </a:p>
        </p:txBody>
      </p:sp>
      <p:sp>
        <p:nvSpPr>
          <p:cNvPr id="45" name="Rectangle 26"/>
          <p:cNvSpPr>
            <a:spLocks noChangeArrowheads="1"/>
          </p:cNvSpPr>
          <p:nvPr/>
        </p:nvSpPr>
        <p:spPr bwMode="auto">
          <a:xfrm>
            <a:off x="5959475" y="4278313"/>
            <a:ext cx="449263" cy="3048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>
                <a:latin typeface="Courier New" pitchFamily="49" charset="0"/>
                <a:cs typeface="+mn-cs"/>
              </a:rPr>
              <a:t>32</a:t>
            </a:r>
          </a:p>
        </p:txBody>
      </p:sp>
      <p:sp>
        <p:nvSpPr>
          <p:cNvPr id="46" name="Rectangle 27"/>
          <p:cNvSpPr>
            <a:spLocks noChangeArrowheads="1"/>
          </p:cNvSpPr>
          <p:nvPr/>
        </p:nvSpPr>
        <p:spPr bwMode="auto">
          <a:xfrm>
            <a:off x="6408738" y="4278313"/>
            <a:ext cx="449262" cy="3048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>
                <a:latin typeface="Courier New" pitchFamily="49" charset="0"/>
                <a:cs typeface="+mn-cs"/>
              </a:rPr>
              <a:t>31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5715000" y="5562600"/>
            <a:ext cx="3200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Canary corrupted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le 1"/>
          <p:cNvSpPr>
            <a:spLocks noGrp="1"/>
          </p:cNvSpPr>
          <p:nvPr>
            <p:ph type="title"/>
          </p:nvPr>
        </p:nvSpPr>
        <p:spPr>
          <a:xfrm>
            <a:off x="357188" y="434975"/>
            <a:ext cx="7591425" cy="762000"/>
          </a:xfrm>
        </p:spPr>
        <p:txBody>
          <a:bodyPr/>
          <a:lstStyle/>
          <a:p>
            <a:pPr eaLnBrk="1" hangingPunct="1"/>
            <a:r>
              <a:rPr lang="en-US" smtClean="0"/>
              <a:t>Worms and Viruses</a:t>
            </a:r>
          </a:p>
        </p:txBody>
      </p:sp>
      <p:sp>
        <p:nvSpPr>
          <p:cNvPr id="3993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Worm: A program that</a:t>
            </a:r>
          </a:p>
          <a:p>
            <a:pPr lvl="1" eaLnBrk="1" hangingPunct="1"/>
            <a:r>
              <a:rPr lang="en-US" smtClean="0"/>
              <a:t>Can run by itself</a:t>
            </a:r>
          </a:p>
          <a:p>
            <a:pPr lvl="1" eaLnBrk="1" hangingPunct="1"/>
            <a:r>
              <a:rPr lang="en-US" smtClean="0"/>
              <a:t>Can propagate a fully working version of itself to other computers</a:t>
            </a:r>
          </a:p>
          <a:p>
            <a:pPr eaLnBrk="1" hangingPunct="1">
              <a:buFont typeface="Wingdings 2" pitchFamily="18" charset="2"/>
              <a:buNone/>
            </a:pPr>
            <a:endParaRPr lang="en-US" smtClean="0"/>
          </a:p>
          <a:p>
            <a:pPr eaLnBrk="1" hangingPunct="1"/>
            <a:r>
              <a:rPr lang="en-US" smtClean="0"/>
              <a:t>Virus: Code that</a:t>
            </a:r>
          </a:p>
          <a:p>
            <a:pPr lvl="1" eaLnBrk="1" hangingPunct="1"/>
            <a:r>
              <a:rPr lang="en-US" smtClean="0"/>
              <a:t>Add itself to other programs</a:t>
            </a:r>
          </a:p>
          <a:p>
            <a:pPr lvl="1" eaLnBrk="1" hangingPunct="1"/>
            <a:r>
              <a:rPr lang="en-US" smtClean="0"/>
              <a:t>Cannot run independently</a:t>
            </a:r>
          </a:p>
          <a:p>
            <a:pPr lvl="1" eaLnBrk="1" hangingPunct="1"/>
            <a:endParaRPr lang="en-US" smtClean="0"/>
          </a:p>
          <a:p>
            <a:pPr eaLnBrk="1" hangingPunct="1"/>
            <a:r>
              <a:rPr lang="en-US" smtClean="0"/>
              <a:t>Both are (usually) designed to spread among computers and to wreak havoc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3" name="Title 1"/>
          <p:cNvSpPr>
            <a:spLocks noGrp="1"/>
          </p:cNvSpPr>
          <p:nvPr>
            <p:ph type="title"/>
          </p:nvPr>
        </p:nvSpPr>
        <p:spPr>
          <a:xfrm>
            <a:off x="357188" y="434975"/>
            <a:ext cx="7591425" cy="762000"/>
          </a:xfrm>
        </p:spPr>
        <p:txBody>
          <a:bodyPr/>
          <a:lstStyle/>
          <a:p>
            <a:r>
              <a:rPr lang="en-US" dirty="0" smtClean="0">
                <a:latin typeface="Calibri" pitchFamily="-96" charset="0"/>
              </a:rPr>
              <a:t>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 2" pitchFamily="18" charset="2"/>
              <a:buChar char="¢"/>
              <a:defRPr/>
            </a:pPr>
            <a:r>
              <a:rPr lang="en-US" dirty="0" smtClean="0">
                <a:ea typeface="+mn-ea"/>
                <a:cs typeface="+mn-cs"/>
              </a:rPr>
              <a:t>Structures</a:t>
            </a:r>
            <a:endParaRPr lang="en-US" dirty="0">
              <a:ea typeface="+mn-ea"/>
              <a:cs typeface="+mn-cs"/>
            </a:endParaRPr>
          </a:p>
          <a:p>
            <a:pPr lvl="1">
              <a:buFont typeface="Wingdings" pitchFamily="2" charset="2"/>
              <a:buChar char="§"/>
              <a:defRPr/>
            </a:pPr>
            <a:r>
              <a:rPr lang="en-US" dirty="0" smtClean="0"/>
              <a:t>Alignment</a:t>
            </a:r>
          </a:p>
          <a:p>
            <a:pPr>
              <a:defRPr/>
            </a:pPr>
            <a:r>
              <a:rPr lang="en-US" dirty="0" smtClean="0"/>
              <a:t>Unions</a:t>
            </a:r>
          </a:p>
          <a:p>
            <a:pPr>
              <a:defRPr/>
            </a:pPr>
            <a:r>
              <a:rPr lang="en-US" dirty="0" smtClean="0"/>
              <a:t>Memory Layout</a:t>
            </a:r>
          </a:p>
          <a:p>
            <a:pPr>
              <a:defRPr/>
            </a:pPr>
            <a:r>
              <a:rPr lang="en-US" dirty="0" smtClean="0"/>
              <a:t>Buffer Overflow</a:t>
            </a:r>
          </a:p>
          <a:p>
            <a:pPr lvl="1">
              <a:defRPr/>
            </a:pPr>
            <a:r>
              <a:rPr lang="en-US" dirty="0" smtClean="0"/>
              <a:t>Vulnerability</a:t>
            </a:r>
          </a:p>
          <a:p>
            <a:pPr lvl="1">
              <a:defRPr/>
            </a:pPr>
            <a:r>
              <a:rPr lang="en-US" dirty="0" smtClean="0"/>
              <a:t>Protection</a:t>
            </a:r>
          </a:p>
          <a:p>
            <a:pPr>
              <a:buFont typeface="Wingdings" pitchFamily="2" charset="2"/>
              <a:buChar char="§"/>
              <a:defRPr/>
            </a:pPr>
            <a:endParaRPr lang="en-US" dirty="0" smtClean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Specific Cases of Alignment (x86-64)</a:t>
            </a:r>
          </a:p>
        </p:txBody>
      </p:sp>
      <p:sp>
        <p:nvSpPr>
          <p:cNvPr id="2458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96875" y="1219200"/>
            <a:ext cx="7896225" cy="4972050"/>
          </a:xfrm>
          <a:ln/>
        </p:spPr>
        <p:txBody>
          <a:bodyPr/>
          <a:lstStyle/>
          <a:p>
            <a:r>
              <a:rPr lang="en-US" dirty="0" smtClean="0"/>
              <a:t>1 </a:t>
            </a:r>
            <a:r>
              <a:rPr lang="en-US" dirty="0"/>
              <a:t>byte: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char</a:t>
            </a:r>
            <a:r>
              <a:rPr lang="en-US" dirty="0"/>
              <a:t>, …</a:t>
            </a:r>
          </a:p>
          <a:p>
            <a:pPr marL="552450" lvl="1"/>
            <a:r>
              <a:rPr lang="en-US" dirty="0"/>
              <a:t>no restrictions on </a:t>
            </a:r>
            <a:r>
              <a:rPr lang="en-US" dirty="0" smtClean="0"/>
              <a:t>address</a:t>
            </a:r>
            <a:endParaRPr lang="en-US" dirty="0"/>
          </a:p>
          <a:p>
            <a:r>
              <a:rPr lang="en-US" dirty="0"/>
              <a:t>2 bytes: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short</a:t>
            </a:r>
            <a:r>
              <a:rPr lang="en-US" dirty="0"/>
              <a:t>, …</a:t>
            </a:r>
          </a:p>
          <a:p>
            <a:pPr marL="552450" lvl="1"/>
            <a:r>
              <a:rPr lang="en-US" dirty="0"/>
              <a:t>lowest 1 bit of address must be 0</a:t>
            </a:r>
            <a:r>
              <a:rPr lang="en-US" baseline="-6000" dirty="0"/>
              <a:t>2</a:t>
            </a:r>
            <a:endParaRPr lang="en-US" dirty="0"/>
          </a:p>
          <a:p>
            <a:r>
              <a:rPr lang="en-US" dirty="0"/>
              <a:t>4 bytes: 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int</a:t>
            </a:r>
            <a:r>
              <a:rPr lang="en-US" dirty="0"/>
              <a:t>,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float</a:t>
            </a:r>
            <a:r>
              <a:rPr lang="en-US" dirty="0"/>
              <a:t>, …</a:t>
            </a:r>
          </a:p>
          <a:p>
            <a:pPr marL="552450" lvl="1"/>
            <a:r>
              <a:rPr lang="en-US" dirty="0"/>
              <a:t>lowest 2 bits of address must be 00</a:t>
            </a:r>
            <a:r>
              <a:rPr lang="en-US" baseline="-6000" dirty="0"/>
              <a:t>2</a:t>
            </a:r>
            <a:endParaRPr lang="en-US" dirty="0"/>
          </a:p>
          <a:p>
            <a:r>
              <a:rPr lang="en-US" dirty="0"/>
              <a:t>8 bytes: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double</a:t>
            </a:r>
            <a:r>
              <a:rPr lang="en-US" dirty="0"/>
              <a:t>, </a:t>
            </a:r>
            <a:r>
              <a:rPr lang="en-US" dirty="0" smtClean="0">
                <a:latin typeface="Courier New"/>
                <a:cs typeface="Courier New"/>
              </a:rPr>
              <a:t>long,</a:t>
            </a:r>
            <a:r>
              <a:rPr lang="en-US" dirty="0" smtClean="0"/>
              <a:t> </a:t>
            </a:r>
            <a:r>
              <a:rPr lang="en-US" dirty="0" smtClean="0">
                <a:latin typeface="Courier New Bold" charset="0"/>
                <a:cs typeface="Courier New Bold" charset="0"/>
                <a:sym typeface="Courier New Bold" charset="0"/>
              </a:rPr>
              <a:t>char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*</a:t>
            </a:r>
            <a:r>
              <a:rPr lang="en-US" dirty="0"/>
              <a:t>, …</a:t>
            </a:r>
          </a:p>
          <a:p>
            <a:pPr marL="552450" lvl="1"/>
            <a:r>
              <a:rPr lang="en-US" dirty="0" smtClean="0"/>
              <a:t>lowest </a:t>
            </a:r>
            <a:r>
              <a:rPr lang="en-US" dirty="0"/>
              <a:t>3 bits of address must be 000</a:t>
            </a:r>
            <a:r>
              <a:rPr lang="en-US" baseline="-6000" dirty="0"/>
              <a:t>2</a:t>
            </a:r>
            <a:endParaRPr lang="en-US" dirty="0"/>
          </a:p>
          <a:p>
            <a:r>
              <a:rPr lang="en-US" dirty="0" smtClean="0"/>
              <a:t>16 bytes: </a:t>
            </a:r>
            <a:r>
              <a:rPr lang="en-US" dirty="0" smtClean="0">
                <a:latin typeface="Courier New Bold" charset="0"/>
                <a:cs typeface="Courier New Bold" charset="0"/>
                <a:sym typeface="Courier New Bold" charset="0"/>
              </a:rPr>
              <a:t>long </a:t>
            </a:r>
            <a:r>
              <a:rPr lang="en-US" dirty="0" smtClean="0">
                <a:latin typeface="Courier New Bold" charset="0"/>
                <a:cs typeface="Courier New Bold" charset="0"/>
                <a:sym typeface="Courier New Bold" charset="0"/>
              </a:rPr>
              <a:t>double</a:t>
            </a:r>
            <a:r>
              <a:rPr lang="en-US" b="0" dirty="0" smtClean="0">
                <a:latin typeface="Calibri"/>
                <a:cs typeface="Calibri"/>
                <a:sym typeface="Courier New Bold" charset="0"/>
              </a:rPr>
              <a:t> (GCC on Linux or Windows)</a:t>
            </a:r>
            <a:endParaRPr lang="en-US" dirty="0" smtClean="0">
              <a:latin typeface="Courier New Bold" charset="0"/>
              <a:cs typeface="Courier New Bold" charset="0"/>
              <a:sym typeface="Courier New Bold" charset="0"/>
            </a:endParaRPr>
          </a:p>
          <a:p>
            <a:pPr lvl="1"/>
            <a:r>
              <a:rPr lang="en-US" dirty="0" smtClean="0"/>
              <a:t>lowest </a:t>
            </a:r>
            <a:r>
              <a:rPr lang="en-US" dirty="0"/>
              <a:t>4</a:t>
            </a:r>
            <a:r>
              <a:rPr lang="en-US" dirty="0" smtClean="0"/>
              <a:t> </a:t>
            </a:r>
            <a:r>
              <a:rPr lang="en-US" dirty="0"/>
              <a:t>bits of address must be </a:t>
            </a:r>
            <a:r>
              <a:rPr lang="en-US" dirty="0" smtClean="0"/>
              <a:t>0000</a:t>
            </a:r>
            <a:r>
              <a:rPr lang="en-US" baseline="-6000" dirty="0" smtClean="0"/>
              <a:t>2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3"/>
          <p:cNvSpPr>
            <a:spLocks/>
          </p:cNvSpPr>
          <p:nvPr/>
        </p:nvSpPr>
        <p:spPr bwMode="auto">
          <a:xfrm>
            <a:off x="6642100" y="1355724"/>
            <a:ext cx="2222500" cy="1539875"/>
          </a:xfrm>
          <a:prstGeom prst="rect">
            <a:avLst/>
          </a:prstGeom>
          <a:solidFill>
            <a:srgbClr val="FFFEB2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struct S1 {</a:t>
            </a:r>
            <a:endParaRPr lang="en-US" sz="2400" b="1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char c;</a:t>
            </a:r>
            <a:endParaRPr lang="en-US" sz="2400" b="1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int i[2];</a:t>
            </a:r>
            <a:endParaRPr lang="en-US" sz="2400" b="1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double v;</a:t>
            </a:r>
            <a:endParaRPr lang="en-US" sz="2400" b="1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*p;</a:t>
            </a:r>
          </a:p>
        </p:txBody>
      </p:sp>
      <p:sp>
        <p:nvSpPr>
          <p:cNvPr id="25604" name="Rectangle 4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Satisfying Alignment with Structures</a:t>
            </a:r>
          </a:p>
        </p:txBody>
      </p:sp>
      <p:sp>
        <p:nvSpPr>
          <p:cNvPr id="25605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81000" y="1130300"/>
            <a:ext cx="8382000" cy="3187700"/>
          </a:xfrm>
          <a:ln/>
        </p:spPr>
        <p:txBody>
          <a:bodyPr/>
          <a:lstStyle/>
          <a:p>
            <a:r>
              <a:rPr lang="en-US"/>
              <a:t>Within structure:</a:t>
            </a:r>
          </a:p>
          <a:p>
            <a:pPr marL="552450" lvl="1"/>
            <a:r>
              <a:rPr lang="en-US"/>
              <a:t>Must satisfy each element’s alignment requirement</a:t>
            </a:r>
          </a:p>
          <a:p>
            <a:r>
              <a:rPr lang="en-US"/>
              <a:t>Overall structure placement</a:t>
            </a:r>
          </a:p>
          <a:p>
            <a:pPr marL="552450" lvl="1"/>
            <a:r>
              <a:rPr lang="en-US"/>
              <a:t>Each structure has alignment requirement </a:t>
            </a:r>
            <a:r>
              <a:rPr lang="en-US"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K</a:t>
            </a:r>
            <a:endParaRPr lang="en-US"/>
          </a:p>
          <a:p>
            <a:pPr marL="838200" lvl="2"/>
            <a:r>
              <a:rPr lang="en-US"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K</a:t>
            </a:r>
            <a:r>
              <a:rPr lang="en-US"/>
              <a:t> = Largest alignment of any element</a:t>
            </a:r>
          </a:p>
          <a:p>
            <a:pPr marL="552450" lvl="1"/>
            <a:r>
              <a:rPr lang="en-US"/>
              <a:t>Initial address &amp; structure length must be multiples of </a:t>
            </a:r>
            <a:r>
              <a:rPr lang="en-US"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K</a:t>
            </a:r>
            <a:endParaRPr lang="en-US"/>
          </a:p>
          <a:p>
            <a:r>
              <a:rPr lang="en-US"/>
              <a:t>Example (under Windows or x86-64):</a:t>
            </a:r>
          </a:p>
          <a:p>
            <a:pPr marL="552450" lvl="1"/>
            <a:r>
              <a:rPr lang="en-US"/>
              <a:t>K = 8, due to </a:t>
            </a:r>
            <a:r>
              <a:rPr lang="en-US">
                <a:latin typeface="Courier New Bold" charset="0"/>
                <a:cs typeface="Courier New Bold" charset="0"/>
                <a:sym typeface="Courier New Bold" charset="0"/>
              </a:rPr>
              <a:t>double</a:t>
            </a:r>
            <a:r>
              <a:rPr lang="en-US"/>
              <a:t> element</a:t>
            </a:r>
          </a:p>
        </p:txBody>
      </p:sp>
      <p:sp>
        <p:nvSpPr>
          <p:cNvPr id="25607" name="Rectangle 7"/>
          <p:cNvSpPr>
            <a:spLocks/>
          </p:cNvSpPr>
          <p:nvPr/>
        </p:nvSpPr>
        <p:spPr bwMode="auto">
          <a:xfrm>
            <a:off x="633413" y="4572000"/>
            <a:ext cx="317500" cy="381000"/>
          </a:xfrm>
          <a:prstGeom prst="rect">
            <a:avLst/>
          </a:prstGeom>
          <a:solidFill>
            <a:srgbClr val="F6F5BD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20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</a:t>
            </a:r>
          </a:p>
        </p:txBody>
      </p:sp>
      <p:sp>
        <p:nvSpPr>
          <p:cNvPr id="25608" name="Rectangle 8"/>
          <p:cNvSpPr>
            <a:spLocks/>
          </p:cNvSpPr>
          <p:nvPr/>
        </p:nvSpPr>
        <p:spPr bwMode="auto">
          <a:xfrm>
            <a:off x="1903413" y="4572000"/>
            <a:ext cx="12700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20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i[0]</a:t>
            </a:r>
          </a:p>
        </p:txBody>
      </p:sp>
      <p:sp>
        <p:nvSpPr>
          <p:cNvPr id="25609" name="Rectangle 9"/>
          <p:cNvSpPr>
            <a:spLocks/>
          </p:cNvSpPr>
          <p:nvPr/>
        </p:nvSpPr>
        <p:spPr bwMode="auto">
          <a:xfrm>
            <a:off x="3173413" y="4572000"/>
            <a:ext cx="12700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20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i[1]</a:t>
            </a:r>
          </a:p>
        </p:txBody>
      </p:sp>
      <p:sp>
        <p:nvSpPr>
          <p:cNvPr id="25610" name="Rectangle 10"/>
          <p:cNvSpPr>
            <a:spLocks/>
          </p:cNvSpPr>
          <p:nvPr/>
        </p:nvSpPr>
        <p:spPr bwMode="auto">
          <a:xfrm>
            <a:off x="5713413" y="4572000"/>
            <a:ext cx="25400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v</a:t>
            </a:r>
          </a:p>
        </p:txBody>
      </p:sp>
      <p:sp>
        <p:nvSpPr>
          <p:cNvPr id="25611" name="Rectangle 11"/>
          <p:cNvSpPr>
            <a:spLocks/>
          </p:cNvSpPr>
          <p:nvPr/>
        </p:nvSpPr>
        <p:spPr bwMode="auto">
          <a:xfrm>
            <a:off x="950913" y="4572000"/>
            <a:ext cx="952500" cy="381000"/>
          </a:xfrm>
          <a:prstGeom prst="rect">
            <a:avLst/>
          </a:prstGeom>
          <a:solidFill>
            <a:srgbClr val="B2B2B2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3 bytes</a:t>
            </a:r>
          </a:p>
        </p:txBody>
      </p:sp>
      <p:sp>
        <p:nvSpPr>
          <p:cNvPr id="25612" name="Rectangle 12"/>
          <p:cNvSpPr>
            <a:spLocks/>
          </p:cNvSpPr>
          <p:nvPr/>
        </p:nvSpPr>
        <p:spPr bwMode="auto">
          <a:xfrm>
            <a:off x="4443413" y="4572000"/>
            <a:ext cx="1270000" cy="381000"/>
          </a:xfrm>
          <a:prstGeom prst="rect">
            <a:avLst/>
          </a:prstGeom>
          <a:solidFill>
            <a:srgbClr val="B2B2B2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4 bytes</a:t>
            </a:r>
          </a:p>
        </p:txBody>
      </p:sp>
      <p:sp>
        <p:nvSpPr>
          <p:cNvPr id="25613" name="Rectangle 13"/>
          <p:cNvSpPr>
            <a:spLocks/>
          </p:cNvSpPr>
          <p:nvPr/>
        </p:nvSpPr>
        <p:spPr bwMode="auto">
          <a:xfrm>
            <a:off x="381000" y="4965700"/>
            <a:ext cx="490519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p+0</a:t>
            </a:r>
          </a:p>
        </p:txBody>
      </p:sp>
      <p:sp>
        <p:nvSpPr>
          <p:cNvPr id="25614" name="Rectangle 14"/>
          <p:cNvSpPr>
            <a:spLocks/>
          </p:cNvSpPr>
          <p:nvPr/>
        </p:nvSpPr>
        <p:spPr bwMode="auto">
          <a:xfrm>
            <a:off x="1652588" y="4965700"/>
            <a:ext cx="490519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p+4</a:t>
            </a:r>
          </a:p>
        </p:txBody>
      </p:sp>
      <p:sp>
        <p:nvSpPr>
          <p:cNvPr id="25615" name="Rectangle 15"/>
          <p:cNvSpPr>
            <a:spLocks/>
          </p:cNvSpPr>
          <p:nvPr/>
        </p:nvSpPr>
        <p:spPr bwMode="auto">
          <a:xfrm>
            <a:off x="2908300" y="4965700"/>
            <a:ext cx="490519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p+8</a:t>
            </a:r>
          </a:p>
        </p:txBody>
      </p:sp>
      <p:sp>
        <p:nvSpPr>
          <p:cNvPr id="25616" name="Rectangle 16"/>
          <p:cNvSpPr>
            <a:spLocks/>
          </p:cNvSpPr>
          <p:nvPr/>
        </p:nvSpPr>
        <p:spPr bwMode="auto">
          <a:xfrm>
            <a:off x="5387975" y="4965700"/>
            <a:ext cx="628377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p+16</a:t>
            </a:r>
          </a:p>
        </p:txBody>
      </p:sp>
      <p:sp>
        <p:nvSpPr>
          <p:cNvPr id="25617" name="Rectangle 17"/>
          <p:cNvSpPr>
            <a:spLocks/>
          </p:cNvSpPr>
          <p:nvPr/>
        </p:nvSpPr>
        <p:spPr bwMode="auto">
          <a:xfrm>
            <a:off x="7934325" y="4965700"/>
            <a:ext cx="628377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p+24</a:t>
            </a:r>
          </a:p>
        </p:txBody>
      </p:sp>
      <p:sp>
        <p:nvSpPr>
          <p:cNvPr id="25618" name="Line 18"/>
          <p:cNvSpPr>
            <a:spLocks noChangeShapeType="1"/>
          </p:cNvSpPr>
          <p:nvPr/>
        </p:nvSpPr>
        <p:spPr bwMode="auto">
          <a:xfrm rot="10800000" flipH="1">
            <a:off x="1903413" y="5314950"/>
            <a:ext cx="0" cy="3810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5619" name="Rectangle 19"/>
          <p:cNvSpPr>
            <a:spLocks/>
          </p:cNvSpPr>
          <p:nvPr/>
        </p:nvSpPr>
        <p:spPr bwMode="auto">
          <a:xfrm>
            <a:off x="1382713" y="5648325"/>
            <a:ext cx="2070100" cy="3556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>
              <a:spcBef>
                <a:spcPts val="638"/>
              </a:spcBef>
            </a:pPr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Multiple of 4</a:t>
            </a:r>
          </a:p>
        </p:txBody>
      </p:sp>
      <p:sp>
        <p:nvSpPr>
          <p:cNvPr id="25620" name="Rectangle 20"/>
          <p:cNvSpPr>
            <a:spLocks/>
          </p:cNvSpPr>
          <p:nvPr/>
        </p:nvSpPr>
        <p:spPr bwMode="auto">
          <a:xfrm>
            <a:off x="4799013" y="5648325"/>
            <a:ext cx="1905000" cy="3556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>
              <a:spcBef>
                <a:spcPts val="638"/>
              </a:spcBef>
            </a:pPr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Multiple of 8</a:t>
            </a:r>
          </a:p>
        </p:txBody>
      </p:sp>
      <p:sp>
        <p:nvSpPr>
          <p:cNvPr id="25621" name="Line 21"/>
          <p:cNvSpPr>
            <a:spLocks noChangeShapeType="1"/>
          </p:cNvSpPr>
          <p:nvPr/>
        </p:nvSpPr>
        <p:spPr bwMode="auto">
          <a:xfrm rot="10800000" flipH="1">
            <a:off x="5713413" y="5314950"/>
            <a:ext cx="0" cy="3810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5622" name="Rectangle 22"/>
          <p:cNvSpPr>
            <a:spLocks/>
          </p:cNvSpPr>
          <p:nvPr/>
        </p:nvSpPr>
        <p:spPr bwMode="auto">
          <a:xfrm>
            <a:off x="404813" y="6159500"/>
            <a:ext cx="1536700" cy="3556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>
              <a:spcBef>
                <a:spcPts val="638"/>
              </a:spcBef>
            </a:pPr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Multiple of 8</a:t>
            </a:r>
          </a:p>
        </p:txBody>
      </p:sp>
      <p:sp>
        <p:nvSpPr>
          <p:cNvPr id="25623" name="Line 23"/>
          <p:cNvSpPr>
            <a:spLocks noChangeShapeType="1"/>
          </p:cNvSpPr>
          <p:nvPr/>
        </p:nvSpPr>
        <p:spPr bwMode="auto">
          <a:xfrm rot="10800000" flipH="1">
            <a:off x="633413" y="5314950"/>
            <a:ext cx="0" cy="8382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5624" name="Rectangle 24"/>
          <p:cNvSpPr>
            <a:spLocks/>
          </p:cNvSpPr>
          <p:nvPr/>
        </p:nvSpPr>
        <p:spPr bwMode="auto">
          <a:xfrm>
            <a:off x="6945313" y="6159500"/>
            <a:ext cx="1536700" cy="3556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>
              <a:spcBef>
                <a:spcPts val="638"/>
              </a:spcBef>
            </a:pPr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Multiple of 8</a:t>
            </a:r>
          </a:p>
        </p:txBody>
      </p:sp>
      <p:sp>
        <p:nvSpPr>
          <p:cNvPr id="25625" name="Line 25"/>
          <p:cNvSpPr>
            <a:spLocks noChangeShapeType="1"/>
          </p:cNvSpPr>
          <p:nvPr/>
        </p:nvSpPr>
        <p:spPr bwMode="auto">
          <a:xfrm rot="10800000" flipH="1">
            <a:off x="8253413" y="5314950"/>
            <a:ext cx="0" cy="8382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Different Alignment Conventions</a:t>
            </a:r>
          </a:p>
        </p:txBody>
      </p:sp>
      <p:sp>
        <p:nvSpPr>
          <p:cNvPr id="2662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81000" y="1397000"/>
            <a:ext cx="8382000" cy="3594100"/>
          </a:xfrm>
          <a:ln/>
        </p:spPr>
        <p:txBody>
          <a:bodyPr/>
          <a:lstStyle/>
          <a:p>
            <a:r>
              <a:rPr lang="en-US" dirty="0" smtClean="0"/>
              <a:t>Windows, x86-64</a:t>
            </a:r>
            <a:endParaRPr lang="en-US" dirty="0"/>
          </a:p>
          <a:p>
            <a:pPr marL="552450" lvl="1"/>
            <a:r>
              <a:rPr lang="en-US" dirty="0"/>
              <a:t>K = 8, due to </a:t>
            </a:r>
            <a:r>
              <a:rPr lang="en-US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double</a:t>
            </a:r>
            <a:r>
              <a:rPr lang="en-US" dirty="0"/>
              <a:t> element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IA32 Linux</a:t>
            </a:r>
          </a:p>
          <a:p>
            <a:pPr marL="552450" lvl="1"/>
            <a:r>
              <a:rPr lang="en-US" dirty="0"/>
              <a:t>K = 4;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double</a:t>
            </a:r>
            <a:r>
              <a:rPr lang="en-US" dirty="0"/>
              <a:t> treated like a 4-byte data type</a:t>
            </a:r>
          </a:p>
        </p:txBody>
      </p:sp>
      <p:sp>
        <p:nvSpPr>
          <p:cNvPr id="26629" name="Rectangle 5"/>
          <p:cNvSpPr>
            <a:spLocks/>
          </p:cNvSpPr>
          <p:nvPr/>
        </p:nvSpPr>
        <p:spPr bwMode="auto">
          <a:xfrm>
            <a:off x="6519863" y="1197678"/>
            <a:ext cx="2222500" cy="1529647"/>
          </a:xfrm>
          <a:prstGeom prst="rect">
            <a:avLst/>
          </a:prstGeom>
          <a:solidFill>
            <a:srgbClr val="FFFEB2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struct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S1 {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char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i[2];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double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v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*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</p:txBody>
      </p:sp>
      <p:graphicFrame>
        <p:nvGraphicFramePr>
          <p:cNvPr id="26630" name="Group 6"/>
          <p:cNvGraphicFramePr>
            <a:graphicFrameLocks noGrp="1"/>
          </p:cNvGraphicFramePr>
          <p:nvPr/>
        </p:nvGraphicFramePr>
        <p:xfrm>
          <a:off x="406400" y="2921000"/>
          <a:ext cx="8337550" cy="762000"/>
        </p:xfrm>
        <a:graphic>
          <a:graphicData uri="http://schemas.openxmlformats.org/drawingml/2006/table">
            <a:tbl>
              <a:tblPr/>
              <a:tblGrid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</a:tblGrid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c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Calibri Bold Italic" charset="0"/>
                          <a:cs typeface="Courier New" pitchFamily="49" charset="0"/>
                          <a:sym typeface="Calibri Bold Italic" charset="0"/>
                        </a:rPr>
                        <a:t>3 bytes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3B3B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i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[0]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i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[1]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Calibri Bold Italic" charset="0"/>
                          <a:cs typeface="Courier New" pitchFamily="49" charset="0"/>
                          <a:sym typeface="Calibri Bold Italic" charset="0"/>
                        </a:rPr>
                        <a:t>4 bytes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3B3B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v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D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100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p+0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p+4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p+8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p+16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p+24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26746" name="Group 122"/>
          <p:cNvGraphicFramePr>
            <a:graphicFrameLocks noGrp="1"/>
          </p:cNvGraphicFramePr>
          <p:nvPr/>
        </p:nvGraphicFramePr>
        <p:xfrm>
          <a:off x="406400" y="5410200"/>
          <a:ext cx="8335963" cy="762000"/>
        </p:xfrm>
        <a:graphic>
          <a:graphicData uri="http://schemas.openxmlformats.org/drawingml/2006/table">
            <a:tbl>
              <a:tblPr/>
              <a:tblGrid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  <a:gridCol w="639763"/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</a:tblGrid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c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Calibri Bold Italic" charset="0"/>
                          <a:cs typeface="Courier New" pitchFamily="49" charset="0"/>
                          <a:sym typeface="Calibri Bold Italic" charset="0"/>
                        </a:rPr>
                        <a:t>3 bytes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3B3B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i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[0]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i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[1]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v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D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100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p+0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p+4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p+8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p+12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p+20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3"/>
          <p:cNvSpPr>
            <a:spLocks noGrp="1" noChangeArrowheads="1"/>
          </p:cNvSpPr>
          <p:nvPr>
            <p:ph type="title"/>
          </p:nvPr>
        </p:nvSpPr>
        <p:spPr>
          <a:xfrm>
            <a:off x="357018" y="435678"/>
            <a:ext cx="8359945" cy="762000"/>
          </a:xfrm>
          <a:ln/>
        </p:spPr>
        <p:txBody>
          <a:bodyPr/>
          <a:lstStyle/>
          <a:p>
            <a:pPr marL="119063" indent="-119063"/>
            <a:r>
              <a:rPr lang="en-US" dirty="0" smtClean="0"/>
              <a:t>Meeting Overall Alignment Requirement (Windows, x86-64)</a:t>
            </a:r>
            <a:endParaRPr lang="en-US" dirty="0"/>
          </a:p>
        </p:txBody>
      </p:sp>
      <p:sp>
        <p:nvSpPr>
          <p:cNvPr id="27652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dirty="0"/>
          </a:p>
          <a:p>
            <a:r>
              <a:rPr lang="en-US" dirty="0" smtClean="0"/>
              <a:t>For largest alignment requirement K</a:t>
            </a:r>
          </a:p>
          <a:p>
            <a:r>
              <a:rPr lang="en-US" dirty="0" smtClean="0"/>
              <a:t>Overall structure must be multiple of K</a:t>
            </a:r>
            <a:endParaRPr lang="en-US" dirty="0"/>
          </a:p>
        </p:txBody>
      </p:sp>
      <p:sp>
        <p:nvSpPr>
          <p:cNvPr id="27654" name="Rectangle 6"/>
          <p:cNvSpPr>
            <a:spLocks/>
          </p:cNvSpPr>
          <p:nvPr/>
        </p:nvSpPr>
        <p:spPr bwMode="auto">
          <a:xfrm>
            <a:off x="6069012" y="1905000"/>
            <a:ext cx="2224088" cy="1524000"/>
          </a:xfrm>
          <a:prstGeom prst="rect">
            <a:avLst/>
          </a:prstGeom>
          <a:solidFill>
            <a:srgbClr val="FFFEB2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struct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S2 {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double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v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i[2];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char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*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</p:txBody>
      </p:sp>
      <p:graphicFrame>
        <p:nvGraphicFramePr>
          <p:cNvPr id="13" name="Group 7"/>
          <p:cNvGraphicFramePr>
            <a:graphicFrameLocks noGrp="1"/>
          </p:cNvGraphicFramePr>
          <p:nvPr/>
        </p:nvGraphicFramePr>
        <p:xfrm>
          <a:off x="381000" y="4495800"/>
          <a:ext cx="8335963" cy="762000"/>
        </p:xfrm>
        <a:graphic>
          <a:graphicData uri="http://schemas.openxmlformats.org/drawingml/2006/table">
            <a:tbl>
              <a:tblPr/>
              <a:tblGrid>
                <a:gridCol w="320675"/>
                <a:gridCol w="320675"/>
                <a:gridCol w="320675"/>
                <a:gridCol w="320675"/>
                <a:gridCol w="639763"/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</a:tblGrid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v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D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i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[0]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i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[1]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c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 Bold Italic" charset="0"/>
                          <a:ea typeface="Calibri Bold Italic" charset="0"/>
                          <a:cs typeface="Calibri Bold Italic" charset="0"/>
                          <a:sym typeface="Calibri Bold Italic" charset="0"/>
                        </a:rPr>
                        <a:t>7 bytes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3B3B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100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p+0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p+8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p+16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p+24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3" name="Straight Arrow Connector 2"/>
          <p:cNvCxnSpPr/>
          <p:nvPr/>
        </p:nvCxnSpPr>
        <p:spPr bwMode="auto">
          <a:xfrm flipV="1">
            <a:off x="7467600" y="5257800"/>
            <a:ext cx="685800" cy="685800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" name="TextBox 3"/>
          <p:cNvSpPr txBox="1"/>
          <p:nvPr/>
        </p:nvSpPr>
        <p:spPr>
          <a:xfrm>
            <a:off x="5840437" y="5943600"/>
            <a:ext cx="16594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800" dirty="0" smtClean="0">
                <a:latin typeface="Calibri" pitchFamily="34" charset="0"/>
              </a:rPr>
              <a:t>Multiple of K=8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INIT" val=""/>
  <p:tag name="USEAMSFONTS" val="True"/>
  <p:tag name="EMBEDFONTS" val="False"/>
  <p:tag name="USEBOLDAMS" val="False"/>
  <p:tag name="DEFAULTDISPLAYSOURCE" val="\documentclass{slides}\pagestyle{empty}&#10;\begin{document}&#10;&#10;\end{document}&#10;"/>
  <p:tag name="TEX2PS" val="latex $(base).tex; dvips -D $(res) -E -o $(base).ps $(base).dvi"/>
  <p:tag name="EXTERNALEDITCOMMAND" val="notepad %"/>
  <p:tag name="GHOSTSCRIPTCOMMAND" val="gswin32c"/>
  <p:tag name="DEFAULTBITMAP" val="pngmono"/>
  <p:tag name="DEFAULTBLEND" val="False"/>
  <p:tag name="DEFAULTTRANSPARENT" val="False"/>
  <p:tag name="DEFAULTWORKAROUNDTRANSPARENCYBUG" val="False"/>
  <p:tag name="DEFAULTRESOLUTION" val="1200"/>
  <p:tag name="DEFAULTMAGNIFICATION" val="0.8"/>
  <p:tag name="DEFAULTFONTSIZE" val="10"/>
  <p:tag name="DEFAULTWIDTH" val="418"/>
  <p:tag name="DEFAULTHEIGHT" val="316"/>
</p:tagLst>
</file>

<file path=ppt/theme/theme1.xml><?xml version="1.0" encoding="utf-8"?>
<a:theme xmlns:a="http://schemas.openxmlformats.org/drawingml/2006/main" name="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Custom 1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1">
            <a:lumMod val="85000"/>
          </a:schemeClr>
        </a:solidFill>
        <a:ln w="25400" cap="flat" cmpd="sng" algn="ctr">
          <a:noFill/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rtlCol="0" anchor="ctr" anchorCtr="1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dirty="0" smtClean="0">
            <a:latin typeface="Calibri" pitchFamily="34" charset="0"/>
          </a:defRPr>
        </a:defPPr>
      </a:lstStyle>
    </a:spDef>
    <a:lnDef>
      <a:spPr bwMode="auto">
        <a:noFill/>
        <a:ln w="25400" cap="flat" cmpd="sng" algn="ctr">
          <a:solidFill>
            <a:schemeClr val="tx1">
              <a:lumMod val="50000"/>
              <a:lumOff val="50000"/>
            </a:schemeClr>
          </a:solidFill>
          <a:prstDash val="solid"/>
          <a:round/>
          <a:headEnd type="none" w="med" len="med"/>
          <a:tailEnd type="none" w="med" len="med"/>
        </a:ln>
        <a:effectLst/>
      </a:spPr>
      <a:bodyPr/>
      <a:lstStyle/>
    </a:lnDef>
    <a:txDef>
      <a:spPr>
        <a:noFill/>
      </a:spPr>
      <a:bodyPr wrap="none" rtlCol="0">
        <a:spAutoFit/>
      </a:bodyPr>
      <a:lstStyle>
        <a:defPPr>
          <a:defRPr sz="1800"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template2007</Template>
  <TotalTime>16023</TotalTime>
  <Words>5090</Words>
  <Application>Microsoft Macintosh PowerPoint</Application>
  <PresentationFormat>On-screen Show (4:3)</PresentationFormat>
  <Paragraphs>1379</Paragraphs>
  <Slides>57</Slides>
  <Notes>36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57</vt:i4>
      </vt:variant>
    </vt:vector>
  </HeadingPairs>
  <TitlesOfParts>
    <vt:vector size="58" baseType="lpstr">
      <vt:lpstr>template2007</vt:lpstr>
      <vt:lpstr>Machine-Level Programming V: Advanced Topics  15-213 / 18-213: Introduction to Computer Systems 9th Lecture, Sep. 24, 2013</vt:lpstr>
      <vt:lpstr>Today</vt:lpstr>
      <vt:lpstr>Structures &amp; Alignment</vt:lpstr>
      <vt:lpstr>Alignment Principles</vt:lpstr>
      <vt:lpstr>Specific Cases of Alignment (IA32)</vt:lpstr>
      <vt:lpstr>Specific Cases of Alignment (x86-64)</vt:lpstr>
      <vt:lpstr>Satisfying Alignment with Structures</vt:lpstr>
      <vt:lpstr>Different Alignment Conventions</vt:lpstr>
      <vt:lpstr>Meeting Overall Alignment Requirement (Windows, x86-64)</vt:lpstr>
      <vt:lpstr>Arrays of Structures (Windows, x86-64)</vt:lpstr>
      <vt:lpstr>Meeting Overall Alignment Requirement (IA32 Linux)</vt:lpstr>
      <vt:lpstr>Arrays of Structures (IA32 Linux)</vt:lpstr>
      <vt:lpstr>Accessing Array Elements</vt:lpstr>
      <vt:lpstr>Saving Space</vt:lpstr>
      <vt:lpstr>Today</vt:lpstr>
      <vt:lpstr>Union Allocation</vt:lpstr>
      <vt:lpstr>Using Union to Access Bit Patterns</vt:lpstr>
      <vt:lpstr>Byte Ordering Revisited</vt:lpstr>
      <vt:lpstr>Byte Ordering Example</vt:lpstr>
      <vt:lpstr>Byte Ordering Example (Cont).</vt:lpstr>
      <vt:lpstr>Byte Ordering on IA32</vt:lpstr>
      <vt:lpstr>Byte Ordering on Sun</vt:lpstr>
      <vt:lpstr>Byte Ordering on x86-64</vt:lpstr>
      <vt:lpstr>Summary</vt:lpstr>
      <vt:lpstr>Today</vt:lpstr>
      <vt:lpstr>IA32 Linux Memory Layout</vt:lpstr>
      <vt:lpstr>Memory Allocation Example</vt:lpstr>
      <vt:lpstr>IA32 Example Addresses</vt:lpstr>
      <vt:lpstr>x86-64 Example Addresses</vt:lpstr>
      <vt:lpstr>Today</vt:lpstr>
      <vt:lpstr>Internet Worm and IM War</vt:lpstr>
      <vt:lpstr>Internet Worm and IM War</vt:lpstr>
      <vt:lpstr>Internet Worm and IM War (cont.)</vt:lpstr>
      <vt:lpstr>Internet Worm and IM War (cont.)</vt:lpstr>
      <vt:lpstr>String Library Code</vt:lpstr>
      <vt:lpstr>Vulnerable Buffer Code</vt:lpstr>
      <vt:lpstr>Buffer Overflow Disassembly</vt:lpstr>
      <vt:lpstr>Buffer Overflow Stack</vt:lpstr>
      <vt:lpstr>Buffer Overflow Stack Example</vt:lpstr>
      <vt:lpstr>Buffer Overflow Example #1</vt:lpstr>
      <vt:lpstr>Buffer Overflow Example #2</vt:lpstr>
      <vt:lpstr>Buffer Overflow Example #3</vt:lpstr>
      <vt:lpstr>Buffer Overflow Example #4</vt:lpstr>
      <vt:lpstr>Buffer Overflow Example #4</vt:lpstr>
      <vt:lpstr>Malicious Use of Buffer Overflow</vt:lpstr>
      <vt:lpstr>Exploits Based on Buffer Overflows</vt:lpstr>
      <vt:lpstr>Exploits Based on Buffer Overflows</vt:lpstr>
      <vt:lpstr>PowerPoint Presentation</vt:lpstr>
      <vt:lpstr>Avoiding Overflow Vulnerability</vt:lpstr>
      <vt:lpstr>System-Level Protections</vt:lpstr>
      <vt:lpstr>Stack Canaries</vt:lpstr>
      <vt:lpstr>Protected Buffer Disassembly</vt:lpstr>
      <vt:lpstr>Setting Up Canary</vt:lpstr>
      <vt:lpstr>Checking Canary</vt:lpstr>
      <vt:lpstr>Canary Example</vt:lpstr>
      <vt:lpstr>Worms and Viruses</vt:lpstr>
      <vt:lpstr>Summary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Computer Systems 15-213/18-243, spring 2009</dc:title>
  <dc:creator>Markus Pueschel</dc:creator>
  <dc:description>Redesign of slides created by Randal E. Bryant and David R. O'Hallaron</dc:description>
  <cp:lastModifiedBy>Randy Bryant</cp:lastModifiedBy>
  <cp:revision>387</cp:revision>
  <cp:lastPrinted>2013-09-24T14:00:48Z</cp:lastPrinted>
  <dcterms:created xsi:type="dcterms:W3CDTF">2012-10-15T22:47:51Z</dcterms:created>
  <dcterms:modified xsi:type="dcterms:W3CDTF">2013-10-18T16:47:43Z</dcterms:modified>
</cp:coreProperties>
</file>