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76"/>
  </p:notesMasterIdLst>
  <p:sldIdLst>
    <p:sldId id="335" r:id="rId7"/>
    <p:sldId id="260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365" r:id="rId16"/>
    <p:sldId id="367" r:id="rId17"/>
    <p:sldId id="353" r:id="rId18"/>
    <p:sldId id="276" r:id="rId19"/>
    <p:sldId id="277" r:id="rId20"/>
    <p:sldId id="278" r:id="rId21"/>
    <p:sldId id="279" r:id="rId22"/>
    <p:sldId id="354" r:id="rId23"/>
    <p:sldId id="280" r:id="rId24"/>
    <p:sldId id="281" r:id="rId25"/>
    <p:sldId id="287" r:id="rId26"/>
    <p:sldId id="288" r:id="rId27"/>
    <p:sldId id="289" r:id="rId28"/>
    <p:sldId id="290" r:id="rId29"/>
    <p:sldId id="256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09" r:id="rId48"/>
    <p:sldId id="310" r:id="rId49"/>
    <p:sldId id="311" r:id="rId50"/>
    <p:sldId id="346" r:id="rId51"/>
    <p:sldId id="312" r:id="rId52"/>
    <p:sldId id="347" r:id="rId53"/>
    <p:sldId id="348" r:id="rId54"/>
    <p:sldId id="349" r:id="rId55"/>
    <p:sldId id="324" r:id="rId56"/>
    <p:sldId id="363" r:id="rId57"/>
    <p:sldId id="325" r:id="rId58"/>
    <p:sldId id="326" r:id="rId59"/>
    <p:sldId id="327" r:id="rId60"/>
    <p:sldId id="364" r:id="rId61"/>
    <p:sldId id="328" r:id="rId62"/>
    <p:sldId id="355" r:id="rId63"/>
    <p:sldId id="356" r:id="rId64"/>
    <p:sldId id="357" r:id="rId65"/>
    <p:sldId id="358" r:id="rId66"/>
    <p:sldId id="359" r:id="rId67"/>
    <p:sldId id="366" r:id="rId68"/>
    <p:sldId id="329" r:id="rId69"/>
    <p:sldId id="361" r:id="rId70"/>
    <p:sldId id="330" r:id="rId71"/>
    <p:sldId id="362" r:id="rId72"/>
    <p:sldId id="368" r:id="rId73"/>
    <p:sldId id="369" r:id="rId74"/>
    <p:sldId id="334" r:id="rId7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5" autoAdjust="0"/>
    <p:restoredTop sz="94660"/>
  </p:normalViewPr>
  <p:slideViewPr>
    <p:cSldViewPr>
      <p:cViewPr varScale="1">
        <p:scale>
          <a:sx n="72" d="100"/>
          <a:sy n="72" d="100"/>
        </p:scale>
        <p:origin x="-6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80" Type="http://schemas.openxmlformats.org/officeDocument/2006/relationships/theme" Target="theme/theme1.xml"/><Relationship Id="rId81" Type="http://schemas.openxmlformats.org/officeDocument/2006/relationships/tableStyles" Target="tableStyles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notesMaster" Target="notesMasters/notesMaster1.xml"/><Relationship Id="rId77" Type="http://schemas.openxmlformats.org/officeDocument/2006/relationships/printerSettings" Target="printerSettings/printerSettings1.bin"/><Relationship Id="rId78" Type="http://schemas.openxmlformats.org/officeDocument/2006/relationships/presProps" Target="presProps.xml"/><Relationship Id="rId79" Type="http://schemas.openxmlformats.org/officeDocument/2006/relationships/viewProps" Target="viewProps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9/17/13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2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Leave: 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ebp</a:t>
            </a:r>
            <a:r>
              <a:rPr lang="en-US" dirty="0" smtClean="0"/>
              <a:t>,</a:t>
            </a:r>
            <a:r>
              <a:rPr lang="en-US" baseline="0" dirty="0" smtClean="0"/>
              <a:t> %</a:t>
            </a:r>
            <a:r>
              <a:rPr lang="en-US" baseline="0" dirty="0" err="1" smtClean="0"/>
              <a:t>esp</a:t>
            </a:r>
            <a:r>
              <a:rPr lang="en-US" baseline="0" dirty="0" smtClean="0"/>
              <a:t>   # set stack pointer to beginning of frame</a:t>
            </a:r>
          </a:p>
          <a:p>
            <a:r>
              <a:rPr lang="en-US" baseline="0" dirty="0" err="1" smtClean="0"/>
              <a:t>Popl</a:t>
            </a:r>
            <a:r>
              <a:rPr lang="en-US" baseline="0" dirty="0" smtClean="0"/>
              <a:t> %</a:t>
            </a:r>
            <a:r>
              <a:rPr lang="en-US" baseline="0" dirty="0" err="1" smtClean="0"/>
              <a:t>ebp</a:t>
            </a:r>
            <a:r>
              <a:rPr lang="en-US" baseline="0" dirty="0" smtClean="0"/>
              <a:t>              # restore beginning of </a:t>
            </a:r>
            <a:r>
              <a:rPr lang="en-US" baseline="0" smtClean="0"/>
              <a:t>previous frame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08000" indent="-22860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774700" indent="-1778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572000"/>
            <a:ext cx="5179879" cy="75341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Randy Bryant, Dave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O’Hallaron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and Greg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Kesden</a:t>
            </a:r>
            <a:endParaRPr lang="en-US" sz="2000" dirty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1752600"/>
            <a:ext cx="8356600" cy="25908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Machine-Level Programming III:</a:t>
            </a:r>
            <a:br>
              <a:rPr lang="en-US" b="1" dirty="0" smtClean="0"/>
            </a:br>
            <a:r>
              <a:rPr lang="en-US" b="1" dirty="0" smtClean="0"/>
              <a:t>Switch Statements  </a:t>
            </a:r>
            <a:r>
              <a:rPr lang="en-US" b="1" dirty="0"/>
              <a:t>and </a:t>
            </a:r>
            <a:r>
              <a:rPr lang="en-US" b="1" dirty="0" smtClean="0"/>
              <a:t>IA32 Procedures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/>
              <a:t>15-213 / 18-213: Introduction to Computer Systems</a:t>
            </a:r>
            <a:br>
              <a:rPr lang="en-US" sz="2000" dirty="0" smtClean="0"/>
            </a:b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Lecture, Sep </a:t>
            </a:r>
            <a:r>
              <a:rPr lang="en-US" sz="2000" dirty="0" smtClean="0"/>
              <a:t>17, 2013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</a:t>
            </a:r>
            <a:r>
              <a:rPr lang="en-US" dirty="0" smtClean="0"/>
              <a:t>x == 2, x == 3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== 2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cltd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16(%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== 3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16(%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+= 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222203522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</a:t>
            </a:r>
            <a:r>
              <a:rPr lang="en-US" dirty="0" smtClean="0"/>
              <a:t>x == 5, x == 6, default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== 5, 6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16(%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     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             #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$2, 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.L2:                # done: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5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// .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Switch Code (Finish)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2819400"/>
            <a:ext cx="8382000" cy="4013200"/>
          </a:xfrm>
        </p:spPr>
        <p:txBody>
          <a:bodyPr/>
          <a:lstStyle/>
          <a:p>
            <a:r>
              <a:rPr lang="en-US" dirty="0" smtClean="0"/>
              <a:t>Noteworthy Features</a:t>
            </a:r>
          </a:p>
          <a:p>
            <a:pPr lvl="1"/>
            <a:r>
              <a:rPr lang="en-US" dirty="0" smtClean="0"/>
              <a:t>Jump table avoids sequencing through cases</a:t>
            </a:r>
          </a:p>
          <a:p>
            <a:pPr lvl="2"/>
            <a:r>
              <a:rPr lang="en-US" dirty="0" smtClean="0"/>
              <a:t>Constant time, rather than linear</a:t>
            </a:r>
            <a:endParaRPr lang="en-US" dirty="0"/>
          </a:p>
          <a:p>
            <a:pPr lvl="1"/>
            <a:r>
              <a:rPr lang="en-US" dirty="0" smtClean="0"/>
              <a:t>Use jump table to handle holes and duplicate tags</a:t>
            </a:r>
          </a:p>
          <a:p>
            <a:pPr lvl="1"/>
            <a:r>
              <a:rPr lang="en-US" dirty="0" smtClean="0"/>
              <a:t>Use program sequencing </a:t>
            </a:r>
            <a:r>
              <a:rPr lang="en-US" dirty="0" smtClean="0"/>
              <a:t>and/or jumps to </a:t>
            </a:r>
            <a:r>
              <a:rPr lang="en-US" dirty="0" smtClean="0"/>
              <a:t>handle fall-through</a:t>
            </a:r>
          </a:p>
          <a:p>
            <a:pPr lvl="1"/>
            <a:r>
              <a:rPr lang="en-US" dirty="0" smtClean="0"/>
              <a:t>Don’t initialize w = 1 unless really need it</a:t>
            </a:r>
            <a:endParaRPr lang="en-US" dirty="0"/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228600" y="1431925"/>
            <a:ext cx="3975100" cy="4730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 w;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4267200" y="1295400"/>
            <a:ext cx="4737100" cy="1295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L2: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# done: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Switch Implementation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5416550" y="2865438"/>
            <a:ext cx="3517900" cy="2925762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.section	.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0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2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3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4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5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6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5334000" y="2511425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781800" cy="1384300"/>
          </a:xfrm>
          <a:ln/>
        </p:spPr>
        <p:txBody>
          <a:bodyPr/>
          <a:lstStyle/>
          <a:p>
            <a:r>
              <a:rPr lang="en-US" dirty="0"/>
              <a:t>Same general idea, adapted to 64-bit code</a:t>
            </a:r>
          </a:p>
          <a:p>
            <a:r>
              <a:rPr lang="en-US" dirty="0"/>
              <a:t>Table entries 64 bits (pointers)</a:t>
            </a:r>
          </a:p>
          <a:p>
            <a:r>
              <a:rPr lang="en-US" dirty="0"/>
              <a:t>Cases use revised code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33400" y="4924425"/>
            <a:ext cx="4038600" cy="137160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33400" y="2867024"/>
            <a:ext cx="3975100" cy="19335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Setup</a:t>
            </a:r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L8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0x80484b8</a:t>
            </a:r>
            <a:endParaRPr lang="en-US" dirty="0"/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0x8048680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30725" name="Rectangle 5"/>
          <p:cNvSpPr>
            <a:spLocks/>
          </p:cNvSpPr>
          <p:nvPr/>
        </p:nvSpPr>
        <p:spPr bwMode="auto">
          <a:xfrm>
            <a:off x="457200" y="5048250"/>
            <a:ext cx="8623300" cy="120015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08048480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8048489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77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2d      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80484b8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&lt;switch_eg+0x38&gt;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804848b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ff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24 85 80 86 04 08 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*0x8048680(,%eax,4)</a:t>
            </a:r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469900" y="3067050"/>
            <a:ext cx="7607300" cy="1276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7" name="Rectangle 7"/>
          <p:cNvSpPr>
            <a:spLocks/>
          </p:cNvSpPr>
          <p:nvPr/>
        </p:nvSpPr>
        <p:spPr bwMode="auto">
          <a:xfrm>
            <a:off x="381000" y="2635250"/>
            <a:ext cx="345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Assembly Code</a:t>
            </a:r>
          </a:p>
        </p:txBody>
      </p:sp>
      <p:sp>
        <p:nvSpPr>
          <p:cNvPr id="30728" name="Rectangle 8"/>
          <p:cNvSpPr>
            <a:spLocks/>
          </p:cNvSpPr>
          <p:nvPr/>
        </p:nvSpPr>
        <p:spPr bwMode="auto">
          <a:xfrm>
            <a:off x="346075" y="4622800"/>
            <a:ext cx="51181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Disassembled Object Code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2768600"/>
          </a:xfrm>
          <a:ln/>
        </p:spPr>
        <p:txBody>
          <a:bodyPr/>
          <a:lstStyle/>
          <a:p>
            <a:r>
              <a:rPr lang="en-US" dirty="0"/>
              <a:t>Jump Table</a:t>
            </a:r>
          </a:p>
          <a:p>
            <a:pPr marL="552450" lvl="1"/>
            <a:r>
              <a:rPr lang="en-US" dirty="0"/>
              <a:t>Doesn’t show up in disassembled code</a:t>
            </a:r>
          </a:p>
          <a:p>
            <a:pPr marL="552450" lvl="1"/>
            <a:r>
              <a:rPr lang="en-US" dirty="0"/>
              <a:t>Can inspect using GDB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switch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) x/7xw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0x8048680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838200" lvl="2"/>
            <a:r>
              <a:rPr lang="en-US" dirty="0"/>
              <a:t>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amine </a:t>
            </a:r>
            <a:r>
              <a:rPr lang="en-US" u="sng" dirty="0"/>
              <a:t>7</a:t>
            </a:r>
            <a:r>
              <a:rPr lang="en-US" dirty="0"/>
              <a:t> he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adecimal format “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w</a:t>
            </a:r>
            <a:r>
              <a:rPr lang="en-US" dirty="0"/>
              <a:t>ords” (4-bytes each)</a:t>
            </a:r>
          </a:p>
          <a:p>
            <a:pPr marL="838200" lvl="2"/>
            <a:r>
              <a:rPr lang="en-US" dirty="0"/>
              <a:t>Use command “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help x</a:t>
            </a:r>
            <a:r>
              <a:rPr lang="en-US" dirty="0"/>
              <a:t>” to get format </a:t>
            </a:r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4306669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0x8048680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: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0x080484b8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0x08048492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0x0804849b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0x080484a4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0x8048690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: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0x080484b8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0x080484ae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0x080484ae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482600"/>
          </a:xfrm>
          <a:ln/>
        </p:spPr>
        <p:txBody>
          <a:bodyPr/>
          <a:lstStyle/>
          <a:p>
            <a:r>
              <a:rPr lang="en-US" dirty="0" smtClean="0"/>
              <a:t>Deciphering Jump Table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1600200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0x8048680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: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0x080484b8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0x08048492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0x0804849b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0x080484a4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0x8048690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: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0x080484b8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0x080484ae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0x080484ae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41287"/>
              </p:ext>
            </p:extLst>
          </p:nvPr>
        </p:nvGraphicFramePr>
        <p:xfrm>
          <a:off x="1981200" y="2514600"/>
          <a:ext cx="4724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37080"/>
                <a:gridCol w="629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0x8048680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0x80484b8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0x8048684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0x8048492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0x8048688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0x804849b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0x804868c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0x80484a4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0x8048690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0x80484b8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0x8048694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0x80484ae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0x8048698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0x80484ae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Disassembled Targets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304800" y="1209675"/>
            <a:ext cx="8153400" cy="3209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8048492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    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8b 45 0c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8048495:      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45 10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8048499: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22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80484bd &lt;switch_eg+0x3d&gt;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804849b: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   8b 45 0c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804849e:       99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cltd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804849f:       f7 7d 10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80484a2: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80484a9 &lt;switch_eg+0x29&gt;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80484a4: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80484a9:       03 45 10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80484ac: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0f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80484bd &lt;switch_eg+0x3d&gt;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80484ae:    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80484b3:       2b 45 10                sub  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80484b6: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80484bd &lt;switch_eg+0x3d&gt;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80484b8:    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4"/>
          <p:cNvSpPr>
            <a:spLocks/>
          </p:cNvSpPr>
          <p:nvPr/>
        </p:nvSpPr>
        <p:spPr bwMode="auto">
          <a:xfrm>
            <a:off x="3962400" y="1219200"/>
            <a:ext cx="7696200" cy="3209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8048492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:    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8b 45 0c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8048495:      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45 10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8048499: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22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80484bd &lt;switch_eg+0x3d&gt;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804849b: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   8b 45 0c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804849e:       99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cltd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804849f:       f7 7d 10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80484a2: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80484a9 &lt;switch_eg+0x29&gt;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80484a4: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80484a9:       03 45 10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80484ac: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0f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80484bd &lt;switch_eg+0x3d&gt;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80484ae:    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80484b3:       2b 45 10                sub    0x10(%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80484b6: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80484bd &lt;switch_eg+0x3d&gt;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80484b8:    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</p:txBody>
      </p:sp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Matching Disassembled Targets</a:t>
            </a:r>
          </a:p>
        </p:txBody>
      </p:sp>
      <p:sp>
        <p:nvSpPr>
          <p:cNvPr id="33798" name="Freeform 6"/>
          <p:cNvSpPr>
            <a:spLocks/>
          </p:cNvSpPr>
          <p:nvPr/>
        </p:nvSpPr>
        <p:spPr bwMode="auto">
          <a:xfrm flipV="1">
            <a:off x="1524000" y="1371599"/>
            <a:ext cx="2362200" cy="129381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21600" y="21229"/>
              </a:cxn>
            </a:cxnLst>
            <a:rect l="0" t="0" r="r" b="b"/>
            <a:pathLst>
              <a:path w="21600" h="21230">
                <a:moveTo>
                  <a:pt x="0" y="1"/>
                </a:moveTo>
                <a:cubicBezTo>
                  <a:pt x="12634" y="-185"/>
                  <a:pt x="8558" y="21415"/>
                  <a:pt x="21600" y="2122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799" name="Freeform 7"/>
          <p:cNvSpPr>
            <a:spLocks/>
          </p:cNvSpPr>
          <p:nvPr/>
        </p:nvSpPr>
        <p:spPr bwMode="auto">
          <a:xfrm flipV="1">
            <a:off x="1524000" y="2317750"/>
            <a:ext cx="2514600" cy="18732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8599" y="21497"/>
                  <a:pt x="9213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1600200" y="2057400"/>
            <a:ext cx="2286000" cy="10033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0596" y="21472"/>
                  <a:pt x="11309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1524000" y="2895600"/>
            <a:ext cx="2362200" cy="5334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1265" y="21140"/>
                  <a:pt x="11368" y="46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2" name="Freeform 10"/>
          <p:cNvSpPr>
            <a:spLocks/>
          </p:cNvSpPr>
          <p:nvPr/>
        </p:nvSpPr>
        <p:spPr bwMode="auto">
          <a:xfrm flipV="1">
            <a:off x="1600200" y="3797300"/>
            <a:ext cx="2438400" cy="3937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142" y="21600"/>
                  <a:pt x="7736" y="1256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3" name="Freeform 11"/>
          <p:cNvSpPr>
            <a:spLocks/>
          </p:cNvSpPr>
          <p:nvPr/>
        </p:nvSpPr>
        <p:spPr bwMode="auto">
          <a:xfrm>
            <a:off x="1600200" y="3352800"/>
            <a:ext cx="2286000" cy="779463"/>
          </a:xfrm>
          <a:custGeom>
            <a:avLst/>
            <a:gdLst/>
            <a:ahLst/>
            <a:cxnLst>
              <a:cxn ang="0">
                <a:pos x="0" y="15366"/>
              </a:cxn>
              <a:cxn ang="0">
                <a:pos x="21600" y="1809"/>
              </a:cxn>
            </a:cxnLst>
            <a:rect l="0" t="0" r="r" b="b"/>
            <a:pathLst>
              <a:path w="21600" h="15366">
                <a:moveTo>
                  <a:pt x="0" y="15366"/>
                </a:moveTo>
                <a:cubicBezTo>
                  <a:pt x="10596" y="15136"/>
                  <a:pt x="8864" y="-6234"/>
                  <a:pt x="21600" y="180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1600200" y="3505200"/>
            <a:ext cx="2286000" cy="10033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874" y="21386"/>
                  <a:pt x="9154" y="663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23049"/>
              </p:ext>
            </p:extLst>
          </p:nvPr>
        </p:nvGraphicFramePr>
        <p:xfrm>
          <a:off x="16933" y="1752600"/>
          <a:ext cx="1524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0x80484b8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0x8048492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0x804849b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0x80484a4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0x80484b8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0x80484ae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0x80484ae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Switch </a:t>
            </a:r>
            <a:r>
              <a:rPr lang="en-US" dirty="0"/>
              <a:t>statements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IA 32 Procedures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Illustrations of Recursion &amp; Pointers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</a:t>
            </a:r>
          </a:p>
          <a:p>
            <a:pPr marL="546100" lvl="1"/>
            <a:r>
              <a:rPr lang="en-US" dirty="0" smtClean="0"/>
              <a:t>Compiler generates code sequence </a:t>
            </a:r>
            <a:r>
              <a:rPr lang="en-US" dirty="0"/>
              <a:t>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</a:t>
            </a:r>
            <a:r>
              <a:rPr lang="en-US" dirty="0" smtClean="0"/>
              <a:t>oops </a:t>
            </a:r>
            <a:r>
              <a:rPr lang="en-US" dirty="0"/>
              <a:t>converted to do-while form</a:t>
            </a:r>
          </a:p>
          <a:p>
            <a:pPr marL="546100" lvl="1"/>
            <a:r>
              <a:rPr lang="en-US" dirty="0" smtClean="0"/>
              <a:t>Large </a:t>
            </a:r>
            <a:r>
              <a:rPr lang="en-US" dirty="0"/>
              <a:t>switch statements use jump tables</a:t>
            </a:r>
          </a:p>
          <a:p>
            <a:pPr marL="546100" lvl="1"/>
            <a:r>
              <a:rPr lang="en-US" dirty="0"/>
              <a:t>Sparse switch statements may use decision </a:t>
            </a:r>
            <a:r>
              <a:rPr lang="en-US" dirty="0" smtClean="0"/>
              <a:t>trees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/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/>
              <a:t>Region of memory managed with stack discipline</a:t>
            </a:r>
          </a:p>
          <a:p>
            <a:r>
              <a:rPr lang="en-US"/>
              <a:t>Grows toward lower addresses</a:t>
            </a:r>
          </a:p>
          <a:p>
            <a:endParaRPr lang="en-US"/>
          </a:p>
          <a:p>
            <a:r>
              <a:rPr lang="en-US"/>
              <a:t>Register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contains </a:t>
            </a:r>
            <a:br>
              <a:rPr lang="en-US"/>
            </a:br>
            <a:r>
              <a:rPr lang="en-US"/>
              <a:t>lowest  stack address</a:t>
            </a:r>
          </a:p>
          <a:p>
            <a:pPr marL="552450" lvl="1"/>
            <a:r>
              <a:rPr lang="en-US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 by 4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19" y="0"/>
              <a:ext cx="160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-4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451100" y="4759325"/>
            <a:ext cx="4735513" cy="1628775"/>
            <a:chOff x="0" y="0"/>
            <a:chExt cx="2983" cy="1026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0" y="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746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506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240" presetClass="entr" presetSubtype="13902625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463800" y="4797425"/>
            <a:ext cx="263525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41350" cy="317500"/>
            <a:chOff x="0" y="0"/>
            <a:chExt cx="404" cy="200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19" y="0"/>
              <a:ext cx="185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+4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popl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 smtClean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dirty="0" smtClean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Increment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 smtClean="0"/>
              <a:t> by 4</a:t>
            </a:r>
          </a:p>
          <a:p>
            <a:pPr marL="552450" lvl="1"/>
            <a:r>
              <a:rPr lang="en-US" dirty="0" smtClean="0"/>
              <a:t>Store value at </a:t>
            </a:r>
            <a:r>
              <a:rPr lang="en-US" dirty="0" err="1" smtClean="0"/>
              <a:t>Dest</a:t>
            </a:r>
            <a:r>
              <a:rPr lang="en-US" dirty="0" smtClean="0"/>
              <a:t> (must be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685800" y="4167188"/>
            <a:ext cx="7937500" cy="6858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>
              <a:lnSpc>
                <a:spcPct val="80000"/>
              </a:lnSpc>
            </a:pPr>
            <a:endParaRPr lang="en-US" b="1" dirty="0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pPr marL="552450" lvl="1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804854e:</a:t>
            </a:r>
            <a:r>
              <a:rPr lang="en-US" sz="1800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e8 3d 06 00 00 </a:t>
            </a:r>
            <a:r>
              <a:rPr lang="en-US" sz="1800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   8048b90 &lt;main&gt;</a:t>
            </a:r>
            <a:endParaRPr lang="en-US" sz="1800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8048553:</a:t>
            </a:r>
            <a:r>
              <a:rPr lang="en-US" sz="1800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50             </a:t>
            </a:r>
            <a:r>
              <a:rPr lang="en-US" sz="1800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/>
            <a:r>
              <a:rPr lang="en-US" dirty="0"/>
              <a:t>Return address =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  <a:endParaRPr lang="en-US" dirty="0"/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4381500" y="4191000"/>
            <a:ext cx="13462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4381500" y="48768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83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6084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5" name="Rectangle 5"/>
          <p:cNvSpPr>
            <a:spLocks/>
          </p:cNvSpPr>
          <p:nvPr/>
        </p:nvSpPr>
        <p:spPr bwMode="auto">
          <a:xfrm>
            <a:off x="7461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6" name="Rectangle 6"/>
          <p:cNvSpPr>
            <a:spLocks/>
          </p:cNvSpPr>
          <p:nvPr/>
        </p:nvSpPr>
        <p:spPr bwMode="auto">
          <a:xfrm>
            <a:off x="7461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7" name="Rectangle 7"/>
          <p:cNvSpPr>
            <a:spLocks/>
          </p:cNvSpPr>
          <p:nvPr/>
        </p:nvSpPr>
        <p:spPr bwMode="auto">
          <a:xfrm>
            <a:off x="36417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8" name="Rectangle 8"/>
          <p:cNvSpPr>
            <a:spLocks/>
          </p:cNvSpPr>
          <p:nvPr/>
        </p:nvSpPr>
        <p:spPr bwMode="auto">
          <a:xfrm>
            <a:off x="36417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9" name="Rectangle 9"/>
          <p:cNvSpPr>
            <a:spLocks/>
          </p:cNvSpPr>
          <p:nvPr/>
        </p:nvSpPr>
        <p:spPr bwMode="auto">
          <a:xfrm>
            <a:off x="4381500" y="5486400"/>
            <a:ext cx="1347788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0x8048b90</a:t>
            </a:r>
          </a:p>
        </p:txBody>
      </p:sp>
      <p:sp>
        <p:nvSpPr>
          <p:cNvPr id="46090" name="Rectangle 10"/>
          <p:cNvSpPr>
            <a:spLocks/>
          </p:cNvSpPr>
          <p:nvPr/>
        </p:nvSpPr>
        <p:spPr bwMode="auto">
          <a:xfrm>
            <a:off x="35036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1" name="Rectangle 11"/>
          <p:cNvSpPr>
            <a:spLocks/>
          </p:cNvSpPr>
          <p:nvPr/>
        </p:nvSpPr>
        <p:spPr bwMode="auto">
          <a:xfrm>
            <a:off x="35036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092" name="Rectangle 12"/>
          <p:cNvSpPr>
            <a:spLocks/>
          </p:cNvSpPr>
          <p:nvPr/>
        </p:nvSpPr>
        <p:spPr bwMode="auto">
          <a:xfrm>
            <a:off x="35036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093" name="Rectangle 13"/>
          <p:cNvSpPr>
            <a:spLocks/>
          </p:cNvSpPr>
          <p:nvPr/>
        </p:nvSpPr>
        <p:spPr bwMode="auto">
          <a:xfrm>
            <a:off x="3503613" y="4191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94" name="Rectangle 14"/>
          <p:cNvSpPr>
            <a:spLocks/>
          </p:cNvSpPr>
          <p:nvPr/>
        </p:nvSpPr>
        <p:spPr bwMode="auto">
          <a:xfrm>
            <a:off x="1460500" y="54864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0x804854e</a:t>
            </a:r>
          </a:p>
        </p:txBody>
      </p:sp>
      <p:sp>
        <p:nvSpPr>
          <p:cNvPr id="46095" name="Rectangle 15"/>
          <p:cNvSpPr>
            <a:spLocks/>
          </p:cNvSpPr>
          <p:nvPr/>
        </p:nvSpPr>
        <p:spPr bwMode="auto">
          <a:xfrm>
            <a:off x="4381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096" name="Rectangle 16"/>
          <p:cNvSpPr>
            <a:spLocks/>
          </p:cNvSpPr>
          <p:nvPr/>
        </p:nvSpPr>
        <p:spPr bwMode="auto">
          <a:xfrm>
            <a:off x="4381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Rectangle 1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Call Example</a:t>
            </a:r>
          </a:p>
        </p:txBody>
      </p:sp>
      <p:sp>
        <p:nvSpPr>
          <p:cNvPr id="46098" name="Rectangle 18"/>
          <p:cNvSpPr>
            <a:spLocks/>
          </p:cNvSpPr>
          <p:nvPr/>
        </p:nvSpPr>
        <p:spPr bwMode="auto">
          <a:xfrm>
            <a:off x="6080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9" name="Rectangle 19"/>
          <p:cNvSpPr>
            <a:spLocks/>
          </p:cNvSpPr>
          <p:nvPr/>
        </p:nvSpPr>
        <p:spPr bwMode="auto">
          <a:xfrm>
            <a:off x="6080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100" name="Rectangle 20"/>
          <p:cNvSpPr>
            <a:spLocks/>
          </p:cNvSpPr>
          <p:nvPr/>
        </p:nvSpPr>
        <p:spPr bwMode="auto">
          <a:xfrm>
            <a:off x="6080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101" name="Rectangle 21"/>
          <p:cNvSpPr>
            <a:spLocks/>
          </p:cNvSpPr>
          <p:nvPr/>
        </p:nvSpPr>
        <p:spPr bwMode="auto">
          <a:xfrm>
            <a:off x="1460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102" name="Rectangle 22"/>
          <p:cNvSpPr>
            <a:spLocks/>
          </p:cNvSpPr>
          <p:nvPr/>
        </p:nvSpPr>
        <p:spPr bwMode="auto">
          <a:xfrm>
            <a:off x="1460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Rectangle 23"/>
          <p:cNvSpPr>
            <a:spLocks/>
          </p:cNvSpPr>
          <p:nvPr/>
        </p:nvSpPr>
        <p:spPr bwMode="auto">
          <a:xfrm>
            <a:off x="1460500" y="48768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104" name="Rectangle 24"/>
          <p:cNvSpPr>
            <a:spLocks/>
          </p:cNvSpPr>
          <p:nvPr/>
        </p:nvSpPr>
        <p:spPr bwMode="auto">
          <a:xfrm>
            <a:off x="4110038" y="2146300"/>
            <a:ext cx="173513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call 8048b90</a:t>
            </a:r>
          </a:p>
        </p:txBody>
      </p:sp>
      <p:sp>
        <p:nvSpPr>
          <p:cNvPr id="46105" name="Rectangle 25"/>
          <p:cNvSpPr>
            <a:spLocks/>
          </p:cNvSpPr>
          <p:nvPr/>
        </p:nvSpPr>
        <p:spPr bwMode="auto">
          <a:xfrm>
            <a:off x="454025" y="1187450"/>
            <a:ext cx="7620000" cy="609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804854e:	e8 3d 06 00 00 	call   8048b90 &lt;main&gt;</a:t>
            </a:r>
          </a:p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8048553:	50             	pushl  %eax</a:t>
            </a:r>
          </a:p>
        </p:txBody>
      </p:sp>
      <p:sp>
        <p:nvSpPr>
          <p:cNvPr id="46106" name="Rectangle 26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/>
          </p:cNvSpPr>
          <p:nvPr/>
        </p:nvSpPr>
        <p:spPr bwMode="auto">
          <a:xfrm>
            <a:off x="3641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08" name="Rectangle 4"/>
          <p:cNvSpPr>
            <a:spLocks/>
          </p:cNvSpPr>
          <p:nvPr/>
        </p:nvSpPr>
        <p:spPr bwMode="auto">
          <a:xfrm>
            <a:off x="3641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09" name="Rectangle 5"/>
          <p:cNvSpPr>
            <a:spLocks/>
          </p:cNvSpPr>
          <p:nvPr/>
        </p:nvSpPr>
        <p:spPr bwMode="auto">
          <a:xfrm>
            <a:off x="3503613" y="4038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0" name="Rectangle 6"/>
          <p:cNvSpPr>
            <a:spLocks/>
          </p:cNvSpPr>
          <p:nvPr/>
        </p:nvSpPr>
        <p:spPr bwMode="auto">
          <a:xfrm>
            <a:off x="6689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11" name="Rectangle 7"/>
          <p:cNvSpPr>
            <a:spLocks/>
          </p:cNvSpPr>
          <p:nvPr/>
        </p:nvSpPr>
        <p:spPr bwMode="auto">
          <a:xfrm>
            <a:off x="6689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12" name="Rectangle 8"/>
          <p:cNvSpPr>
            <a:spLocks/>
          </p:cNvSpPr>
          <p:nvPr/>
        </p:nvSpPr>
        <p:spPr bwMode="auto">
          <a:xfrm>
            <a:off x="4381500" y="53340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0x8048591</a:t>
            </a:r>
          </a:p>
        </p:txBody>
      </p:sp>
      <p:sp>
        <p:nvSpPr>
          <p:cNvPr id="47113" name="Rectangle 9"/>
          <p:cNvSpPr>
            <a:spLocks/>
          </p:cNvSpPr>
          <p:nvPr/>
        </p:nvSpPr>
        <p:spPr bwMode="auto">
          <a:xfrm>
            <a:off x="43815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4" name="Rectangle 10"/>
          <p:cNvSpPr>
            <a:spLocks/>
          </p:cNvSpPr>
          <p:nvPr/>
        </p:nvSpPr>
        <p:spPr bwMode="auto">
          <a:xfrm>
            <a:off x="3503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15" name="Rectangle 11"/>
          <p:cNvSpPr>
            <a:spLocks/>
          </p:cNvSpPr>
          <p:nvPr/>
        </p:nvSpPr>
        <p:spPr bwMode="auto">
          <a:xfrm>
            <a:off x="3503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16" name="Rectangle 12"/>
          <p:cNvSpPr>
            <a:spLocks/>
          </p:cNvSpPr>
          <p:nvPr/>
        </p:nvSpPr>
        <p:spPr bwMode="auto">
          <a:xfrm>
            <a:off x="3503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17" name="Rectangle 13"/>
          <p:cNvSpPr>
            <a:spLocks/>
          </p:cNvSpPr>
          <p:nvPr/>
        </p:nvSpPr>
        <p:spPr bwMode="auto">
          <a:xfrm>
            <a:off x="43815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18" name="Rectangle 14"/>
          <p:cNvSpPr>
            <a:spLocks/>
          </p:cNvSpPr>
          <p:nvPr/>
        </p:nvSpPr>
        <p:spPr bwMode="auto">
          <a:xfrm>
            <a:off x="4381500" y="3657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19" name="Rectangle 15"/>
          <p:cNvSpPr>
            <a:spLocks/>
          </p:cNvSpPr>
          <p:nvPr/>
        </p:nvSpPr>
        <p:spPr bwMode="auto">
          <a:xfrm>
            <a:off x="43815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Return Example</a:t>
            </a:r>
          </a:p>
        </p:txBody>
      </p:sp>
      <p:sp>
        <p:nvSpPr>
          <p:cNvPr id="47121" name="Rectangle 17"/>
          <p:cNvSpPr>
            <a:spLocks/>
          </p:cNvSpPr>
          <p:nvPr/>
        </p:nvSpPr>
        <p:spPr bwMode="auto">
          <a:xfrm>
            <a:off x="6551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2" name="Rectangle 18"/>
          <p:cNvSpPr>
            <a:spLocks/>
          </p:cNvSpPr>
          <p:nvPr/>
        </p:nvSpPr>
        <p:spPr bwMode="auto">
          <a:xfrm>
            <a:off x="6551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23" name="Rectangle 19"/>
          <p:cNvSpPr>
            <a:spLocks/>
          </p:cNvSpPr>
          <p:nvPr/>
        </p:nvSpPr>
        <p:spPr bwMode="auto">
          <a:xfrm>
            <a:off x="6551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24" name="Rectangle 20"/>
          <p:cNvSpPr>
            <a:spLocks/>
          </p:cNvSpPr>
          <p:nvPr/>
        </p:nvSpPr>
        <p:spPr bwMode="auto">
          <a:xfrm>
            <a:off x="7454900" y="3657600"/>
            <a:ext cx="1346200" cy="381000"/>
          </a:xfrm>
          <a:prstGeom prst="rect">
            <a:avLst/>
          </a:prstGeom>
          <a:solidFill>
            <a:srgbClr val="AC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25" name="Rectangle 21"/>
          <p:cNvSpPr>
            <a:spLocks/>
          </p:cNvSpPr>
          <p:nvPr/>
        </p:nvSpPr>
        <p:spPr bwMode="auto">
          <a:xfrm>
            <a:off x="74549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Rectangle 22"/>
          <p:cNvSpPr>
            <a:spLocks/>
          </p:cNvSpPr>
          <p:nvPr/>
        </p:nvSpPr>
        <p:spPr bwMode="auto">
          <a:xfrm>
            <a:off x="7748588" y="2057400"/>
            <a:ext cx="500062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ret</a:t>
            </a:r>
          </a:p>
        </p:txBody>
      </p:sp>
      <p:sp>
        <p:nvSpPr>
          <p:cNvPr id="47127" name="Rectangle 23"/>
          <p:cNvSpPr>
            <a:spLocks/>
          </p:cNvSpPr>
          <p:nvPr/>
        </p:nvSpPr>
        <p:spPr bwMode="auto">
          <a:xfrm>
            <a:off x="457200" y="1371600"/>
            <a:ext cx="6515100" cy="355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38100" tIns="38100" rIns="38100" bIns="38100">
            <a:spAutoFit/>
          </a:bodyPr>
          <a:lstStyle/>
          <a:p>
            <a:pPr marL="419100" indent="-346075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8048591:	c3             	ret	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" charset="0"/>
              </a:rPr>
              <a:t>	</a:t>
            </a:r>
          </a:p>
        </p:txBody>
      </p:sp>
      <p:sp>
        <p:nvSpPr>
          <p:cNvPr id="47128" name="Rectangle 24"/>
          <p:cNvSpPr>
            <a:spLocks/>
          </p:cNvSpPr>
          <p:nvPr/>
        </p:nvSpPr>
        <p:spPr bwMode="auto">
          <a:xfrm>
            <a:off x="7454900" y="47244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9" name="Rectangle 25"/>
          <p:cNvSpPr>
            <a:spLocks/>
          </p:cNvSpPr>
          <p:nvPr/>
        </p:nvSpPr>
        <p:spPr bwMode="auto">
          <a:xfrm>
            <a:off x="7454900" y="5334000"/>
            <a:ext cx="1346200" cy="381000"/>
          </a:xfrm>
          <a:prstGeom prst="rect">
            <a:avLst/>
          </a:prstGeom>
          <a:solidFill>
            <a:srgbClr val="FF99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0" name="Rectangle 26"/>
          <p:cNvSpPr>
            <a:spLocks/>
          </p:cNvSpPr>
          <p:nvPr/>
        </p:nvSpPr>
        <p:spPr bwMode="auto">
          <a:xfrm>
            <a:off x="74549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1" name="Rectangle 27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324600" y="2573338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3808413" y="2386013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/>
              <a:t>Contents</a:t>
            </a:r>
          </a:p>
          <a:p>
            <a:pPr marL="552450" lvl="1"/>
            <a:r>
              <a:rPr lang="en-US"/>
              <a:t>Local variables</a:t>
            </a:r>
          </a:p>
          <a:p>
            <a:pPr marL="552450" lvl="1"/>
            <a:r>
              <a:rPr lang="en-US"/>
              <a:t>Return information</a:t>
            </a:r>
          </a:p>
          <a:p>
            <a:pPr marL="552450" lvl="1"/>
            <a:r>
              <a:rPr lang="en-US"/>
              <a:t>Temporary 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Management</a:t>
            </a:r>
          </a:p>
          <a:p>
            <a:pPr marL="552450" lvl="1"/>
            <a:r>
              <a:rPr lang="en-US"/>
              <a:t>Space allocated when enter procedure</a:t>
            </a:r>
          </a:p>
          <a:p>
            <a:pPr marL="838200" lvl="2"/>
            <a:r>
              <a:rPr lang="en-US"/>
              <a:t>“Set-up” code</a:t>
            </a:r>
          </a:p>
          <a:p>
            <a:pPr marL="552450" lvl="1"/>
            <a:r>
              <a:rPr lang="en-US"/>
              <a:t>Deallocated when return</a:t>
            </a:r>
          </a:p>
          <a:p>
            <a:pPr marL="838200" lvl="2"/>
            <a:r>
              <a:rPr lang="en-US"/>
              <a:t>“Finish” code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334125" y="3943350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3857625" y="3754438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994525" y="4581525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461250" y="42037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099300" y="698500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984500" cy="60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target = JTab[x];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 *target;</a:t>
            </a: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797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365875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5897563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4114800"/>
            <a:ext cx="39751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3975100" cy="187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course2 =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18213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swap(&amp;course1, &amp;course2);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4648200" y="1447800"/>
            <a:ext cx="4279900" cy="20574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$24,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$course2,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$course1,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call	swap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</a:p>
        </p:txBody>
      </p:sp>
      <p:sp>
        <p:nvSpPr>
          <p:cNvPr id="63495" name="Rectangle 7"/>
          <p:cNvSpPr>
            <a:spLocks/>
          </p:cNvSpPr>
          <p:nvPr/>
        </p:nvSpPr>
        <p:spPr bwMode="auto">
          <a:xfrm>
            <a:off x="4648200" y="4876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6" name="Rectangle 8"/>
          <p:cNvSpPr>
            <a:spLocks/>
          </p:cNvSpPr>
          <p:nvPr/>
        </p:nvSpPr>
        <p:spPr bwMode="auto">
          <a:xfrm>
            <a:off x="4648200" y="5257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7" name="Rectangle 9"/>
          <p:cNvSpPr>
            <a:spLocks/>
          </p:cNvSpPr>
          <p:nvPr/>
        </p:nvSpPr>
        <p:spPr bwMode="auto">
          <a:xfrm>
            <a:off x="4648200" y="5638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002362" y="5873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508775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6483350" y="3886200"/>
            <a:ext cx="1060450" cy="685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4648200" y="3962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63502" name="Rectangle 14"/>
          <p:cNvSpPr>
            <a:spLocks/>
          </p:cNvSpPr>
          <p:nvPr/>
        </p:nvSpPr>
        <p:spPr bwMode="auto">
          <a:xfrm>
            <a:off x="4595813" y="1066800"/>
            <a:ext cx="3455987" cy="393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from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call_swap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4516" name="Rectangle 4"/>
          <p:cNvSpPr>
            <a:spLocks/>
          </p:cNvSpPr>
          <p:nvPr/>
        </p:nvSpPr>
        <p:spPr bwMode="auto">
          <a:xfrm>
            <a:off x="457200" y="1828800"/>
            <a:ext cx="39751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517" name="Rectangle 5"/>
          <p:cNvSpPr>
            <a:spLocks/>
          </p:cNvSpPr>
          <p:nvPr/>
        </p:nvSpPr>
        <p:spPr bwMode="auto">
          <a:xfrm>
            <a:off x="4648200" y="1308100"/>
            <a:ext cx="3365500" cy="4140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4518" name="AutoShape 6"/>
          <p:cNvSpPr>
            <a:spLocks/>
          </p:cNvSpPr>
          <p:nvPr/>
        </p:nvSpPr>
        <p:spPr bwMode="auto">
          <a:xfrm>
            <a:off x="7848600" y="2667000"/>
            <a:ext cx="228600" cy="1600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19" name="Rectangle 7"/>
          <p:cNvSpPr>
            <a:spLocks/>
          </p:cNvSpPr>
          <p:nvPr/>
        </p:nvSpPr>
        <p:spPr bwMode="auto">
          <a:xfrm>
            <a:off x="8208963" y="3302000"/>
            <a:ext cx="56991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sp>
        <p:nvSpPr>
          <p:cNvPr id="64520" name="AutoShape 8"/>
          <p:cNvSpPr>
            <a:spLocks/>
          </p:cNvSpPr>
          <p:nvPr/>
        </p:nvSpPr>
        <p:spPr bwMode="auto">
          <a:xfrm>
            <a:off x="7848600" y="1689100"/>
            <a:ext cx="2286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1" name="Rectangle 9"/>
          <p:cNvSpPr>
            <a:spLocks/>
          </p:cNvSpPr>
          <p:nvPr/>
        </p:nvSpPr>
        <p:spPr bwMode="auto">
          <a:xfrm>
            <a:off x="8207375" y="1765300"/>
            <a:ext cx="3905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</a:t>
            </a:r>
          </a:p>
        </p:txBody>
      </p:sp>
      <p:sp>
        <p:nvSpPr>
          <p:cNvPr id="64522" name="AutoShape 10"/>
          <p:cNvSpPr>
            <a:spLocks/>
          </p:cNvSpPr>
          <p:nvPr/>
        </p:nvSpPr>
        <p:spPr bwMode="auto">
          <a:xfrm>
            <a:off x="7848600" y="4572000"/>
            <a:ext cx="228600" cy="99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3" name="Rectangle 11"/>
          <p:cNvSpPr>
            <a:spLocks/>
          </p:cNvSpPr>
          <p:nvPr/>
        </p:nvSpPr>
        <p:spPr bwMode="auto">
          <a:xfrm>
            <a:off x="8207375" y="4889500"/>
            <a:ext cx="642938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Finish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55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#1</a:t>
            </a:r>
          </a:p>
        </p:txBody>
      </p:sp>
      <p:sp>
        <p:nvSpPr>
          <p:cNvPr id="65540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5541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5542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3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4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46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47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5548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0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1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5552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5553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54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 flipH="1">
            <a:off x="7073900" y="1993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6" name="Rectangle 20"/>
          <p:cNvSpPr>
            <a:spLocks/>
          </p:cNvSpPr>
          <p:nvPr/>
        </p:nvSpPr>
        <p:spPr bwMode="auto">
          <a:xfrm>
            <a:off x="7720013" y="18224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7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9" name="Rectangle 23"/>
          <p:cNvSpPr>
            <a:spLocks/>
          </p:cNvSpPr>
          <p:nvPr/>
        </p:nvSpPr>
        <p:spPr bwMode="auto">
          <a:xfrm>
            <a:off x="7710488" y="4445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60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65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#2</a:t>
            </a:r>
          </a:p>
        </p:txBody>
      </p:sp>
      <p:sp>
        <p:nvSpPr>
          <p:cNvPr id="66564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6565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6566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7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8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0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71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6572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4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5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6576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6577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78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H="1">
            <a:off x="7061200" y="4418013"/>
            <a:ext cx="454025" cy="101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0" name="Rectangle 20"/>
          <p:cNvSpPr>
            <a:spLocks/>
          </p:cNvSpPr>
          <p:nvPr/>
        </p:nvSpPr>
        <p:spPr bwMode="auto">
          <a:xfrm>
            <a:off x="7580313" y="42735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81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H="1">
            <a:off x="7064375" y="46926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3" name="Rectangle 23"/>
          <p:cNvSpPr>
            <a:spLocks/>
          </p:cNvSpPr>
          <p:nvPr/>
        </p:nvSpPr>
        <p:spPr bwMode="auto">
          <a:xfrm>
            <a:off x="7558088" y="4533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84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75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#3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u="sng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8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599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7600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7601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602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4" name="Rectangle 20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5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7" name="Rectangle 23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608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9" name="Rectangle 25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/>
          </p:cNvSpPr>
          <p:nvPr/>
        </p:nvSpPr>
        <p:spPr bwMode="auto">
          <a:xfrm>
            <a:off x="2298700" y="4025900"/>
            <a:ext cx="3403600" cy="381000"/>
          </a:xfrm>
          <a:prstGeom prst="rect">
            <a:avLst/>
          </a:prstGeom>
          <a:solidFill>
            <a:srgbClr val="F1C7C7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0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8611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Body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1003300" y="5359400"/>
            <a:ext cx="50419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get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get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8615" name="Rectangle 7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6" name="Rectangle 8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3" name="Rectangle 15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4" name="Rectangle 16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8625" name="Rectangle 17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8626" name="Rectangle 18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27" name="Rectangle 19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9" name="Rectangle 21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30" name="Rectangle 22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2" name="Rectangle 24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33" name="Freeform 25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4" name="Rectangle 26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68635" name="Rectangle 27"/>
          <p:cNvSpPr>
            <a:spLocks/>
          </p:cNvSpPr>
          <p:nvPr/>
        </p:nvSpPr>
        <p:spPr bwMode="auto">
          <a:xfrm>
            <a:off x="2298700" y="3276600"/>
            <a:ext cx="3403600" cy="381000"/>
          </a:xfrm>
          <a:prstGeom prst="rect">
            <a:avLst/>
          </a:prstGeom>
          <a:solidFill>
            <a:srgbClr val="CDF1C5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6" name="Rectangle 28"/>
          <p:cNvSpPr>
            <a:spLocks/>
          </p:cNvSpPr>
          <p:nvPr/>
        </p:nvSpPr>
        <p:spPr bwMode="auto">
          <a:xfrm>
            <a:off x="2298700" y="3644900"/>
            <a:ext cx="3403600" cy="381000"/>
          </a:xfrm>
          <a:prstGeom prst="rect">
            <a:avLst/>
          </a:prstGeom>
          <a:solidFill>
            <a:srgbClr val="FFFEB2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7" name="Rectangle 29"/>
          <p:cNvSpPr>
            <a:spLocks/>
          </p:cNvSpPr>
          <p:nvPr/>
        </p:nvSpPr>
        <p:spPr bwMode="auto">
          <a:xfrm>
            <a:off x="3446463" y="2921000"/>
            <a:ext cx="225425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66666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Offset relative to %ebp</a:t>
            </a:r>
          </a:p>
        </p:txBody>
      </p:sp>
      <p:sp>
        <p:nvSpPr>
          <p:cNvPr id="68638" name="Rectangle 30"/>
          <p:cNvSpPr>
            <a:spLocks/>
          </p:cNvSpPr>
          <p:nvPr/>
        </p:nvSpPr>
        <p:spPr bwMode="auto">
          <a:xfrm>
            <a:off x="5327650" y="3289300"/>
            <a:ext cx="320675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</a:t>
            </a:r>
          </a:p>
        </p:txBody>
      </p:sp>
      <p:sp>
        <p:nvSpPr>
          <p:cNvPr id="68639" name="Rectangle 31"/>
          <p:cNvSpPr>
            <a:spLocks/>
          </p:cNvSpPr>
          <p:nvPr/>
        </p:nvSpPr>
        <p:spPr bwMode="auto">
          <a:xfrm>
            <a:off x="5441950" y="3657600"/>
            <a:ext cx="204788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8</a:t>
            </a:r>
          </a:p>
        </p:txBody>
      </p:sp>
      <p:sp>
        <p:nvSpPr>
          <p:cNvPr id="68640" name="Rectangle 32"/>
          <p:cNvSpPr>
            <a:spLocks/>
          </p:cNvSpPr>
          <p:nvPr/>
        </p:nvSpPr>
        <p:spPr bwMode="auto">
          <a:xfrm>
            <a:off x="5448300" y="4038600"/>
            <a:ext cx="2032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96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dirty="0"/>
              <a:t> </a:t>
            </a:r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69637" name="Rectangle 5"/>
          <p:cNvSpPr>
            <a:spLocks/>
          </p:cNvSpPr>
          <p:nvPr/>
        </p:nvSpPr>
        <p:spPr bwMode="auto">
          <a:xfrm>
            <a:off x="609600" y="1274763"/>
            <a:ext cx="207486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Before Finish</a:t>
            </a:r>
          </a:p>
        </p:txBody>
      </p:sp>
      <p:sp>
        <p:nvSpPr>
          <p:cNvPr id="69649" name="Rectangle 17"/>
          <p:cNvSpPr>
            <a:spLocks/>
          </p:cNvSpPr>
          <p:nvPr/>
        </p:nvSpPr>
        <p:spPr bwMode="auto">
          <a:xfrm>
            <a:off x="3340100" y="2565400"/>
            <a:ext cx="3136900" cy="109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69651" name="Group 19"/>
          <p:cNvGrpSpPr>
            <a:grpSpLocks/>
          </p:cNvGrpSpPr>
          <p:nvPr/>
        </p:nvGrpSpPr>
        <p:grpSpPr bwMode="auto">
          <a:xfrm>
            <a:off x="1016000" y="1828800"/>
            <a:ext cx="2516188" cy="3352800"/>
            <a:chOff x="0" y="0"/>
            <a:chExt cx="1585" cy="2112"/>
          </a:xfrm>
        </p:grpSpPr>
        <p:sp>
          <p:nvSpPr>
            <p:cNvPr id="69652" name="Rectangle 20"/>
            <p:cNvSpPr>
              <a:spLocks/>
            </p:cNvSpPr>
            <p:nvPr/>
          </p:nvSpPr>
          <p:spPr bwMode="auto">
            <a:xfrm>
              <a:off x="0" y="91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yp</a:t>
              </a:r>
            </a:p>
          </p:txBody>
        </p:sp>
        <p:sp>
          <p:nvSpPr>
            <p:cNvPr id="69653" name="Rectangle 21"/>
            <p:cNvSpPr>
              <a:spLocks/>
            </p:cNvSpPr>
            <p:nvPr/>
          </p:nvSpPr>
          <p:spPr bwMode="auto">
            <a:xfrm>
              <a:off x="0" y="115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xp</a:t>
              </a:r>
            </a:p>
          </p:txBody>
        </p:sp>
        <p:sp>
          <p:nvSpPr>
            <p:cNvPr id="69654" name="Rectangle 22"/>
            <p:cNvSpPr>
              <a:spLocks/>
            </p:cNvSpPr>
            <p:nvPr/>
          </p:nvSpPr>
          <p:spPr bwMode="auto">
            <a:xfrm>
              <a:off x="0" y="139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Rtn adr</a:t>
              </a:r>
            </a:p>
          </p:txBody>
        </p:sp>
        <p:sp>
          <p:nvSpPr>
            <p:cNvPr id="69655" name="Rectangle 23"/>
            <p:cNvSpPr>
              <a:spLocks/>
            </p:cNvSpPr>
            <p:nvPr/>
          </p:nvSpPr>
          <p:spPr bwMode="auto">
            <a:xfrm>
              <a:off x="0" y="163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 flipH="1">
              <a:off x="848" y="1992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57" name="Rectangle 25"/>
            <p:cNvSpPr>
              <a:spLocks/>
            </p:cNvSpPr>
            <p:nvPr/>
          </p:nvSpPr>
          <p:spPr bwMode="auto">
            <a:xfrm>
              <a:off x="1184" y="1656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8" name="Rectangle 26"/>
            <p:cNvSpPr>
              <a:spLocks/>
            </p:cNvSpPr>
            <p:nvPr/>
          </p:nvSpPr>
          <p:spPr bwMode="auto">
            <a:xfrm>
              <a:off x="0" y="0"/>
              <a:ext cx="800" cy="912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</a:p>
          </p:txBody>
        </p:sp>
        <p:sp>
          <p:nvSpPr>
            <p:cNvPr id="69659" name="Line 27"/>
            <p:cNvSpPr>
              <a:spLocks noChangeShapeType="1"/>
            </p:cNvSpPr>
            <p:nvPr/>
          </p:nvSpPr>
          <p:spPr bwMode="auto">
            <a:xfrm flipH="1">
              <a:off x="848" y="1760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0" name="Rectangle 28"/>
            <p:cNvSpPr>
              <a:spLocks/>
            </p:cNvSpPr>
            <p:nvPr/>
          </p:nvSpPr>
          <p:spPr bwMode="auto">
            <a:xfrm>
              <a:off x="1184" y="1888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69661" name="Freeform 29"/>
            <p:cNvSpPr>
              <a:spLocks/>
            </p:cNvSpPr>
            <p:nvPr/>
          </p:nvSpPr>
          <p:spPr bwMode="auto">
            <a:xfrm>
              <a:off x="704" y="144"/>
              <a:ext cx="640" cy="1584"/>
            </a:xfrm>
            <a:custGeom>
              <a:avLst/>
              <a:gdLst/>
              <a:ahLst/>
              <a:cxnLst>
                <a:cxn ang="0">
                  <a:pos x="0" y="21600"/>
                </a:cxn>
                <a:cxn ang="0">
                  <a:pos x="21600" y="10473"/>
                </a:cxn>
                <a:cxn ang="0">
                  <a:pos x="7830" y="0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21600"/>
                    <a:pt x="21600" y="17345"/>
                    <a:pt x="21600" y="10473"/>
                  </a:cubicBezTo>
                  <a:cubicBezTo>
                    <a:pt x="21600" y="3600"/>
                    <a:pt x="7830" y="0"/>
                    <a:pt x="7830" y="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miter lim="800000"/>
              <a:headEnd type="oval" w="med" len="med"/>
              <a:tailEnd type="stealth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2" name="Rectangle 30"/>
            <p:cNvSpPr>
              <a:spLocks/>
            </p:cNvSpPr>
            <p:nvPr/>
          </p:nvSpPr>
          <p:spPr bwMode="auto">
            <a:xfrm>
              <a:off x="0" y="187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</p:grpSp>
      <p:sp>
        <p:nvSpPr>
          <p:cNvPr id="41" name="Rectangle 4"/>
          <p:cNvSpPr>
            <a:spLocks/>
          </p:cNvSpPr>
          <p:nvPr/>
        </p:nvSpPr>
        <p:spPr bwMode="auto">
          <a:xfrm>
            <a:off x="5891213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6283325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43" name="Rectangle 7"/>
          <p:cNvSpPr>
            <a:spLocks/>
          </p:cNvSpPr>
          <p:nvPr/>
        </p:nvSpPr>
        <p:spPr bwMode="auto">
          <a:xfrm>
            <a:off x="6283325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44" name="Rectangle 8"/>
          <p:cNvSpPr>
            <a:spLocks/>
          </p:cNvSpPr>
          <p:nvPr/>
        </p:nvSpPr>
        <p:spPr bwMode="auto">
          <a:xfrm>
            <a:off x="6283325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45" name="Rectangle 9"/>
          <p:cNvSpPr>
            <a:spLocks/>
          </p:cNvSpPr>
          <p:nvPr/>
        </p:nvSpPr>
        <p:spPr bwMode="auto">
          <a:xfrm>
            <a:off x="6283325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 flipH="1">
            <a:off x="7629525" y="194151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" name="Rectangle 24"/>
          <p:cNvSpPr>
            <a:spLocks/>
          </p:cNvSpPr>
          <p:nvPr/>
        </p:nvSpPr>
        <p:spPr bwMode="auto">
          <a:xfrm>
            <a:off x="8123238" y="17716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 flipH="1">
            <a:off x="7632700" y="42608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Rectangle 26"/>
          <p:cNvSpPr>
            <a:spLocks/>
          </p:cNvSpPr>
          <p:nvPr/>
        </p:nvSpPr>
        <p:spPr bwMode="auto">
          <a:xfrm>
            <a:off x="8126413" y="41021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" name="Rectangle 26"/>
          <p:cNvSpPr txBox="1">
            <a:spLocks noChangeArrowheads="1"/>
          </p:cNvSpPr>
          <p:nvPr/>
        </p:nvSpPr>
        <p:spPr bwMode="auto">
          <a:xfrm>
            <a:off x="4114800" y="4800600"/>
            <a:ext cx="4800600" cy="1473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15900" marR="0" lvl="0" indent="-215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Observation</a:t>
            </a: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Saved and restored register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%ebx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Not so for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%eax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%ecx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%edx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609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438400" y="2667000"/>
            <a:ext cx="6705601" cy="3048000"/>
            <a:chOff x="2438400" y="2667000"/>
            <a:chExt cx="6705601" cy="30480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 rot="10800000" flipV="1">
              <a:off x="2438400" y="3810000"/>
              <a:ext cx="4267200" cy="1905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705601" y="2667000"/>
              <a:ext cx="2438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 smtClean="0">
                  <a:latin typeface="+mj-lt"/>
                </a:rPr>
                <a:t>What range of values takes default?</a:t>
              </a:r>
              <a:endParaRPr lang="en-US" sz="2400" dirty="0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37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Disassembled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73732" name="Rectangle 4"/>
          <p:cNvSpPr>
            <a:spLocks/>
          </p:cNvSpPr>
          <p:nvPr/>
        </p:nvSpPr>
        <p:spPr bwMode="auto">
          <a:xfrm>
            <a:off x="152400" y="1219200"/>
            <a:ext cx="8610600" cy="337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08048490 &lt;swap&gt;: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8048490:       55                      push   %ebp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8048491:       89 e5                   mov    %esp,%ebp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8048493:       53                      push   %ebx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8048494:       8b 55 08                mov    0x8(%ebp),%edx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8048497:       8b 45 0c                mov    0xc(%ebp),%eax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804849a:       8b 0a                   mov    (%edx),%ecx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804849c:       8b 18                   mov    (%eax),%ebx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804849e:       89 1a                   mov    %ebx,(%edx)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80484a0:       89 08                   mov    %ecx,(%eax)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80484a2:       5b                      pop    %ebx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80484a3:       5d                      pop    %ebp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80484a4:       c3                      ret</a:t>
            </a:r>
          </a:p>
        </p:txBody>
      </p:sp>
      <p:sp>
        <p:nvSpPr>
          <p:cNvPr id="73733" name="Rectangle 5"/>
          <p:cNvSpPr>
            <a:spLocks/>
          </p:cNvSpPr>
          <p:nvPr/>
        </p:nvSpPr>
        <p:spPr bwMode="auto">
          <a:xfrm>
            <a:off x="152400" y="5181600"/>
            <a:ext cx="8839200" cy="584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8048426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c7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44 24 04 18 98 04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$0x8049818,0x4(%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804842d: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804842e: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c7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04 24 1c 98 04 08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$0x804981c,(%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8048435: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e8 56 00 00 00          call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8048490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&lt;swap&gt;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804843a: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c9                      leave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804843b: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c3                      ret</a:t>
            </a:r>
          </a:p>
        </p:txBody>
      </p:sp>
      <p:sp>
        <p:nvSpPr>
          <p:cNvPr id="73734" name="Rectangle 6"/>
          <p:cNvSpPr>
            <a:spLocks/>
          </p:cNvSpPr>
          <p:nvPr/>
        </p:nvSpPr>
        <p:spPr bwMode="auto">
          <a:xfrm>
            <a:off x="319088" y="4832350"/>
            <a:ext cx="138430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Code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b="1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/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18213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IA32/</a:t>
            </a:r>
            <a:r>
              <a:rPr lang="en-US" dirty="0" err="1" smtClean="0"/>
              <a:t>Linux+Windows</a:t>
            </a:r>
            <a:r>
              <a:rPr lang="en-US" dirty="0" smtClean="0"/>
              <a:t> </a:t>
            </a:r>
            <a:r>
              <a:rPr lang="en-US" dirty="0"/>
              <a:t>Register Usage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 saves prior to call if values are used later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also used to return integer value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esi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edi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saves if wants to use them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special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values upon exit from procedure</a:t>
            </a:r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50000" y="16002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50000" y="20574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50000" y="2514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350000" y="2971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76809" name="Rectangle 9"/>
          <p:cNvSpPr>
            <a:spLocks/>
          </p:cNvSpPr>
          <p:nvPr/>
        </p:nvSpPr>
        <p:spPr bwMode="auto">
          <a:xfrm>
            <a:off x="6350000" y="3429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76810" name="Rectangle 10"/>
          <p:cNvSpPr>
            <a:spLocks/>
          </p:cNvSpPr>
          <p:nvPr/>
        </p:nvSpPr>
        <p:spPr bwMode="auto">
          <a:xfrm>
            <a:off x="6350000" y="3886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350000" y="43434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6812" name="Rectangle 12"/>
          <p:cNvSpPr>
            <a:spLocks/>
          </p:cNvSpPr>
          <p:nvPr/>
        </p:nvSpPr>
        <p:spPr bwMode="auto">
          <a:xfrm>
            <a:off x="6350000" y="4800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16002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867400" y="29718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867400" y="4343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97400" y="1905000"/>
            <a:ext cx="12620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618038" y="32766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5086350" y="4572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/>
              <a:t>Illustrations of Recursion &amp; Pointers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/>
          </p:cNvSpPr>
          <p:nvPr/>
        </p:nvSpPr>
        <p:spPr bwMode="auto">
          <a:xfrm>
            <a:off x="6934200" y="2286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086600" y="4191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096000" y="5562600"/>
            <a:ext cx="1219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5486400" y="1447800"/>
            <a:ext cx="1981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8"/>
          <p:cNvSpPr>
            <a:spLocks/>
          </p:cNvSpPr>
          <p:nvPr/>
        </p:nvSpPr>
        <p:spPr bwMode="auto">
          <a:xfrm>
            <a:off x="7620000" y="19812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8"/>
          <p:cNvSpPr>
            <a:spLocks/>
          </p:cNvSpPr>
          <p:nvPr/>
        </p:nvSpPr>
        <p:spPr bwMode="auto">
          <a:xfrm>
            <a:off x="990600" y="48768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676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914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3434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/>
              <a:t>Registers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/>
              <a:t>used </a:t>
            </a:r>
            <a:r>
              <a:rPr lang="en-US" dirty="0"/>
              <a:t>without first saving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 used, but saved at beginning &amp; restored at </a:t>
            </a:r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029200" y="654050"/>
            <a:ext cx="3962400" cy="591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$20,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$20,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#1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Save old value of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on stack</a:t>
            </a:r>
          </a:p>
          <a:p>
            <a:pPr lvl="1"/>
            <a:r>
              <a:rPr lang="en-US" dirty="0" smtClean="0"/>
              <a:t>Allocate space for argument to recursive call</a:t>
            </a:r>
          </a:p>
          <a:p>
            <a:pPr lvl="1"/>
            <a:r>
              <a:rPr lang="en-US" dirty="0" smtClean="0"/>
              <a:t>Store x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304800"/>
            <a:ext cx="35179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$20,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" name="Rectangle 21"/>
          <p:cNvSpPr>
            <a:spLocks/>
          </p:cNvSpPr>
          <p:nvPr/>
        </p:nvSpPr>
        <p:spPr bwMode="auto">
          <a:xfrm>
            <a:off x="5257800" y="35052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257800" y="38862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257800" y="42672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604000" y="6248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137400" y="43053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257800" y="2667000"/>
            <a:ext cx="1270000" cy="838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604000" y="447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137400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375400" y="2209800"/>
            <a:ext cx="1016000" cy="22098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257800" y="46482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257800" y="5029200"/>
            <a:ext cx="1270000" cy="10668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+mn-lt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30"/>
          <p:cNvSpPr>
            <a:spLocks/>
          </p:cNvSpPr>
          <p:nvPr/>
        </p:nvSpPr>
        <p:spPr bwMode="auto">
          <a:xfrm>
            <a:off x="5257800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#2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If x == 0, return</a:t>
            </a:r>
          </a:p>
          <a:p>
            <a:pPr lvl="2"/>
            <a:r>
              <a:rPr lang="en-US" dirty="0" smtClean="0"/>
              <a:t>with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set to 0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7620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#3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Store x &gt;&gt; 1 on stack</a:t>
            </a:r>
          </a:p>
          <a:p>
            <a:pPr lvl="1"/>
            <a:r>
              <a:rPr lang="en-US" dirty="0" smtClean="0">
                <a:latin typeface="+mn-lt"/>
              </a:rPr>
              <a:t>Make recursive call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+mn-lt"/>
              </a:rPr>
              <a:t> still has value of x</a:t>
            </a:r>
            <a:endParaRPr lang="en-US" dirty="0">
              <a:latin typeface="+mn-lt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6858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561012" y="38862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561012" y="42672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9072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440612" y="43053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561012" y="2971800"/>
            <a:ext cx="12700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907212" y="447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4406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678612" y="25146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561012" y="46482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5610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 &gt;&gt; 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6248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6248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Rectangle 30"/>
          <p:cNvSpPr>
            <a:spLocks/>
          </p:cNvSpPr>
          <p:nvPr/>
        </p:nvSpPr>
        <p:spPr bwMode="auto">
          <a:xfrm>
            <a:off x="5562600" y="5029200"/>
            <a:ext cx="1270000" cy="10668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+mn-lt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6388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890588" y="5918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L4: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#4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876800" cy="2082800"/>
          </a:xfrm>
          <a:ln/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value from recursive call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x</a:t>
            </a:r>
          </a:p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Compute (x &amp; 1) + computed value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295400"/>
            <a:ext cx="40386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 • • •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5867400" y="45720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5105400" y="45720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9906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736600"/>
          </a:xfrm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#5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3505200"/>
            <a:ext cx="2819400" cy="25146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Restore </a:t>
            </a:r>
            <a:r>
              <a:rPr lang="en-US" dirty="0" smtClean="0">
                <a:latin typeface="+mn-lt"/>
              </a:rPr>
              <a:t>values of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+mn-lt"/>
              </a:rPr>
              <a:t> and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ebp</a:t>
            </a:r>
            <a:endParaRPr lang="en-US" dirty="0" smtClean="0">
              <a:latin typeface="Courier New Bold"/>
            </a:endParaRPr>
          </a:p>
          <a:p>
            <a:pPr lvl="1"/>
            <a:r>
              <a:rPr lang="en-US" dirty="0" smtClean="0">
                <a:latin typeface="+mn-lt"/>
              </a:rPr>
              <a:t>Restore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esp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105400" y="1143000"/>
            <a:ext cx="3517900" cy="152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L3: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$20,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6399212" y="59436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Old 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6400800" y="56388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7669212" y="4787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" name="Rectangle 25"/>
          <p:cNvSpPr>
            <a:spLocks/>
          </p:cNvSpPr>
          <p:nvPr/>
        </p:nvSpPr>
        <p:spPr bwMode="auto">
          <a:xfrm>
            <a:off x="8202612" y="3479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0" name="Rectangle 26"/>
          <p:cNvSpPr>
            <a:spLocks/>
          </p:cNvSpPr>
          <p:nvPr/>
        </p:nvSpPr>
        <p:spPr bwMode="auto">
          <a:xfrm>
            <a:off x="6323012" y="3479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7669212" y="3644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8202612" y="4622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3581400" y="41148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43" name="Rectangle 23"/>
          <p:cNvSpPr>
            <a:spLocks/>
          </p:cNvSpPr>
          <p:nvPr/>
        </p:nvSpPr>
        <p:spPr bwMode="auto">
          <a:xfrm>
            <a:off x="3581400" y="44958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4" name="Line 24"/>
          <p:cNvSpPr>
            <a:spLocks noChangeShapeType="1"/>
          </p:cNvSpPr>
          <p:nvPr/>
        </p:nvSpPr>
        <p:spPr bwMode="auto">
          <a:xfrm flipH="1">
            <a:off x="4927600" y="64897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5" name="Rectangle 26"/>
          <p:cNvSpPr>
            <a:spLocks/>
          </p:cNvSpPr>
          <p:nvPr/>
        </p:nvSpPr>
        <p:spPr bwMode="auto">
          <a:xfrm>
            <a:off x="3581400" y="3200400"/>
            <a:ext cx="12700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4927600" y="46990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" name="Freeform 29"/>
          <p:cNvSpPr>
            <a:spLocks/>
          </p:cNvSpPr>
          <p:nvPr/>
        </p:nvSpPr>
        <p:spPr bwMode="auto">
          <a:xfrm>
            <a:off x="4699000" y="27432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8" name="Rectangle 30"/>
          <p:cNvSpPr>
            <a:spLocks/>
          </p:cNvSpPr>
          <p:nvPr/>
        </p:nvSpPr>
        <p:spPr bwMode="auto">
          <a:xfrm>
            <a:off x="3581400" y="48768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9" name="Rectangle 30"/>
          <p:cNvSpPr>
            <a:spLocks/>
          </p:cNvSpPr>
          <p:nvPr/>
        </p:nvSpPr>
        <p:spPr bwMode="auto">
          <a:xfrm>
            <a:off x="3581400" y="6324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 &gt;&gt; 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" name="Rectangle 30"/>
          <p:cNvSpPr>
            <a:spLocks/>
          </p:cNvSpPr>
          <p:nvPr/>
        </p:nvSpPr>
        <p:spPr bwMode="auto">
          <a:xfrm>
            <a:off x="3582988" y="5257800"/>
            <a:ext cx="1270000" cy="10668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+mn-lt"/>
              <a:cs typeface="Courier New Bold" charset="0"/>
              <a:sym typeface="Courier New Bold" charset="0"/>
            </a:endParaRPr>
          </a:p>
        </p:txBody>
      </p:sp>
      <p:sp>
        <p:nvSpPr>
          <p:cNvPr id="51" name="Rectangle 25"/>
          <p:cNvSpPr>
            <a:spLocks/>
          </p:cNvSpPr>
          <p:nvPr/>
        </p:nvSpPr>
        <p:spPr bwMode="auto">
          <a:xfrm>
            <a:off x="5410200" y="45085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2" name="Rectangle 28"/>
          <p:cNvSpPr>
            <a:spLocks/>
          </p:cNvSpPr>
          <p:nvPr/>
        </p:nvSpPr>
        <p:spPr bwMode="auto">
          <a:xfrm>
            <a:off x="5410200" y="62992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88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Pointer Code</a:t>
            </a:r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503238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46088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943600"/>
            <a:ext cx="7329487" cy="685800"/>
          </a:xfrm>
          <a:ln/>
        </p:spPr>
        <p:txBody>
          <a:bodyPr/>
          <a:lstStyle/>
          <a:p>
            <a:pPr marL="304800" indent="-304800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add3</a:t>
            </a:r>
            <a:r>
              <a:rPr lang="en-US" dirty="0" smtClean="0"/>
              <a:t> creates pointer and passes it to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incrk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514350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and Initializing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/>
              <a:t>Variable </a:t>
            </a:r>
            <a:r>
              <a:rPr lang="en-US" dirty="0" err="1" smtClean="0"/>
              <a:t>localx</a:t>
            </a:r>
            <a:r>
              <a:rPr lang="en-US" dirty="0" smtClean="0"/>
              <a:t> </a:t>
            </a:r>
            <a:r>
              <a:rPr lang="en-US" dirty="0"/>
              <a:t>must be stored on stack</a:t>
            </a:r>
          </a:p>
          <a:p>
            <a:pPr marL="552450" lvl="1"/>
            <a:r>
              <a:rPr lang="en-US" dirty="0"/>
              <a:t>Because: Need to create pointer to it</a:t>
            </a:r>
          </a:p>
          <a:p>
            <a:r>
              <a:rPr lang="en-US" dirty="0"/>
              <a:t>Compute pointer as -4(%</a:t>
            </a:r>
            <a:r>
              <a:rPr lang="en-US" dirty="0" err="1"/>
              <a:t>ebp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117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First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=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8288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add3: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Alloc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24 bytes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Set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x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Pointer as Argument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leal</a:t>
            </a:r>
            <a:r>
              <a:rPr lang="en-US" dirty="0" smtClean="0"/>
              <a:t> instruction to compute address of </a:t>
            </a:r>
            <a:r>
              <a:rPr lang="en-US" dirty="0" err="1" smtClean="0"/>
              <a:t>localx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26985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Middle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219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		# 2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nd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3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			# 1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 flipH="1">
            <a:off x="7875588" y="58864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Rectangle 5"/>
          <p:cNvSpPr>
            <a:spLocks/>
          </p:cNvSpPr>
          <p:nvPr/>
        </p:nvSpPr>
        <p:spPr bwMode="auto">
          <a:xfrm>
            <a:off x="8126413" y="5715000"/>
            <a:ext cx="91691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esp+4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Freeform 29"/>
          <p:cNvSpPr>
            <a:spLocks/>
          </p:cNvSpPr>
          <p:nvPr/>
        </p:nvSpPr>
        <p:spPr bwMode="auto">
          <a:xfrm>
            <a:off x="7620000" y="44196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Retrieving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Retrieve </a:t>
            </a:r>
            <a:r>
              <a:rPr lang="en-US" dirty="0" err="1" smtClean="0"/>
              <a:t>localx</a:t>
            </a:r>
            <a:r>
              <a:rPr lang="en-US" dirty="0" smtClean="0"/>
              <a:t> from stack as return value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7108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152400" y="4419600"/>
            <a:ext cx="6019800" cy="914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#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leave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88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IA32 Optimization: </a:t>
            </a:r>
            <a:r>
              <a:rPr lang="en-US" dirty="0" err="1" smtClean="0"/>
              <a:t>Inlining</a:t>
            </a:r>
            <a:endParaRPr lang="en-US" dirty="0"/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503238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46088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953000" y="1371600"/>
            <a:ext cx="3733800" cy="685800"/>
          </a:xfrm>
          <a:ln/>
        </p:spPr>
        <p:txBody>
          <a:bodyPr/>
          <a:lstStyle/>
          <a:p>
            <a:pPr marL="304800" indent="-304800"/>
            <a:r>
              <a:rPr lang="en-US" b="0" dirty="0" smtClean="0">
                <a:cs typeface="Courier New" pitchFamily="49" charset="0"/>
              </a:rPr>
              <a:t>When both functions in same file:</a:t>
            </a:r>
          </a:p>
          <a:p>
            <a:pPr marL="304800" indent="-304800"/>
            <a:endParaRPr lang="en-US" b="0" dirty="0">
              <a:cs typeface="Courier New" pitchFamily="49" charset="0"/>
            </a:endParaRPr>
          </a:p>
          <a:p>
            <a:pPr marL="304800" indent="-304800"/>
            <a:endParaRPr lang="en-US" b="0" dirty="0" smtClean="0">
              <a:cs typeface="Courier New" pitchFamily="49" charset="0"/>
            </a:endParaRPr>
          </a:p>
          <a:p>
            <a:pPr marL="304800" indent="-304800"/>
            <a:endParaRPr lang="en-US" b="0" dirty="0">
              <a:cs typeface="Courier New" pitchFamily="49" charset="0"/>
            </a:endParaRPr>
          </a:p>
          <a:p>
            <a:pPr marL="304800" indent="-304800"/>
            <a:endParaRPr lang="en-US" b="0" dirty="0" smtClean="0">
              <a:cs typeface="Courier New" pitchFamily="49" charset="0"/>
            </a:endParaRPr>
          </a:p>
          <a:p>
            <a:pPr marL="304800" indent="-304800"/>
            <a:endParaRPr lang="en-US" b="0" dirty="0">
              <a:cs typeface="Courier New" pitchFamily="49" charset="0"/>
            </a:endParaRPr>
          </a:p>
          <a:p>
            <a:pPr marL="0" indent="0">
              <a:buNone/>
            </a:pPr>
            <a:endParaRPr lang="en-US" b="0" dirty="0" smtClean="0">
              <a:cs typeface="Courier New" pitchFamily="49" charset="0"/>
            </a:endParaRP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514350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2" name="Rectangle 27"/>
          <p:cNvSpPr>
            <a:spLocks/>
          </p:cNvSpPr>
          <p:nvPr/>
        </p:nvSpPr>
        <p:spPr bwMode="auto">
          <a:xfrm>
            <a:off x="5257800" y="2362200"/>
            <a:ext cx="3582300" cy="22098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$3,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cs-CZ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0432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88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How </a:t>
            </a:r>
            <a:r>
              <a:rPr lang="en-US" dirty="0" err="1" smtClean="0"/>
              <a:t>Inlining</a:t>
            </a:r>
            <a:r>
              <a:rPr lang="en-US" dirty="0" smtClean="0"/>
              <a:t> Works</a:t>
            </a:r>
            <a:endParaRPr lang="en-US" dirty="0"/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4618038" y="2133600"/>
            <a:ext cx="4068762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add3_inline(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+=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340231" y="1524000"/>
            <a:ext cx="3103915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Expand </a:t>
            </a:r>
            <a:r>
              <a:rPr lang="en-US" sz="2400" dirty="0" err="1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into caller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3" name="Rectangle 4"/>
          <p:cNvSpPr>
            <a:spLocks/>
          </p:cNvSpPr>
          <p:nvPr/>
        </p:nvSpPr>
        <p:spPr bwMode="auto">
          <a:xfrm>
            <a:off x="285750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4" name="Rectangle 7"/>
          <p:cNvSpPr>
            <a:spLocks/>
          </p:cNvSpPr>
          <p:nvPr/>
        </p:nvSpPr>
        <p:spPr bwMode="auto">
          <a:xfrm>
            <a:off x="228600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96862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239712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366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 32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endParaRPr lang="en-US" dirty="0" smtClean="0">
              <a:latin typeface="Courier New Bold"/>
            </a:endParaRPr>
          </a:p>
          <a:p>
            <a:r>
              <a:rPr lang="en-US" b="0" dirty="0" smtClean="0"/>
              <a:t>Pointers are addresses of values</a:t>
            </a:r>
          </a:p>
          <a:p>
            <a:pPr lvl="1"/>
            <a:r>
              <a:rPr lang="en-US" dirty="0" smtClean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4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L4(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,%eax,4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pPr marL="552450" lvl="1"/>
            <a:r>
              <a:rPr lang="en-US" dirty="0"/>
              <a:t>Must scale by factor of 4 (labels have 32-bits = 4 Bytes on IA32)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*4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L4: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11303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L4: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</a:t>
            </a:r>
            <a:r>
              <a:rPr lang="en-US" dirty="0" smtClean="0"/>
              <a:t>x == 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L3:		# x ==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16(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w = y*z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wo Colum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wo Columns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wo Colum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6679</TotalTime>
  <Pages>0</Pages>
  <Words>5022</Words>
  <Characters>0</Characters>
  <Application>Microsoft Macintosh PowerPoint</Application>
  <PresentationFormat>On-screen Show (4:3)</PresentationFormat>
  <Lines>0</Lines>
  <Paragraphs>1700</Paragraphs>
  <Slides>69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69</vt:i4>
      </vt:variant>
    </vt:vector>
  </HeadingPairs>
  <TitlesOfParts>
    <vt:vector size="75" baseType="lpstr">
      <vt:lpstr>Title Slide</vt:lpstr>
      <vt:lpstr>Title and Content</vt:lpstr>
      <vt:lpstr>Title Only</vt:lpstr>
      <vt:lpstr>Title Only: Build</vt:lpstr>
      <vt:lpstr>Two Columns</vt:lpstr>
      <vt:lpstr>Title and Content: Build</vt:lpstr>
      <vt:lpstr>Machine-Level Programming III: Switch Statements  and IA32 Procedures  15-213 / 18-213: Introduction to Computer Systems 7th Lecture, Sep 17, 2013</vt:lpstr>
      <vt:lpstr>Today</vt:lpstr>
      <vt:lpstr>Switch Statement Example</vt:lpstr>
      <vt:lpstr>Jump Table Structure</vt:lpstr>
      <vt:lpstr>Switch Statement Example (IA32)</vt:lpstr>
      <vt:lpstr>Switch Statement Example (IA32)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Switch Code (Finish)</vt:lpstr>
      <vt:lpstr>x86-64 Switch Implementation</vt:lpstr>
      <vt:lpstr>IA32 Object Code</vt:lpstr>
      <vt:lpstr>IA32 Object Code (cont.)</vt:lpstr>
      <vt:lpstr>IA32 Object Code (cont.)</vt:lpstr>
      <vt:lpstr>Disassembled Targets</vt:lpstr>
      <vt:lpstr>Matching Disassembled Targets</vt:lpstr>
      <vt:lpstr>Summarizing</vt:lpstr>
      <vt:lpstr>Today</vt:lpstr>
      <vt:lpstr>IA32 Stack</vt:lpstr>
      <vt:lpstr>IA32 Stack: Push</vt:lpstr>
      <vt:lpstr>IA32 Stack: Pop</vt:lpstr>
      <vt:lpstr>Procedure Control Flow</vt:lpstr>
      <vt:lpstr>Procedure Call Example</vt:lpstr>
      <vt:lpstr>Procedure Return Example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IA32/Linux Stack Frame</vt:lpstr>
      <vt:lpstr>Revisiting swap</vt:lpstr>
      <vt:lpstr>Revisiting swap</vt:lpstr>
      <vt:lpstr>swap Setup #1</vt:lpstr>
      <vt:lpstr>swap Setup #2</vt:lpstr>
      <vt:lpstr>swap Setup #3</vt:lpstr>
      <vt:lpstr>swap Body</vt:lpstr>
      <vt:lpstr>swap Finish</vt:lpstr>
      <vt:lpstr>Disassembled swap</vt:lpstr>
      <vt:lpstr>Today</vt:lpstr>
      <vt:lpstr>Register Saving Conventions</vt:lpstr>
      <vt:lpstr>Register Saving Conventions</vt:lpstr>
      <vt:lpstr>IA32/Linux+Windows Register Usage</vt:lpstr>
      <vt:lpstr>Today</vt:lpstr>
      <vt:lpstr>Recursive Function</vt:lpstr>
      <vt:lpstr>Recursive Call #1</vt:lpstr>
      <vt:lpstr>Recursive Call #2</vt:lpstr>
      <vt:lpstr>Recursive Call #3</vt:lpstr>
      <vt:lpstr>Recursive Call #4</vt:lpstr>
      <vt:lpstr>Recursive Call #5</vt:lpstr>
      <vt:lpstr>Observations About Recursion</vt:lpstr>
      <vt:lpstr>Pointer Code</vt:lpstr>
      <vt:lpstr>Creating and Initializing Local Variable</vt:lpstr>
      <vt:lpstr>Creating Pointer as Argument</vt:lpstr>
      <vt:lpstr>Retrieving local variable</vt:lpstr>
      <vt:lpstr>IA32 Optimization: Inlining</vt:lpstr>
      <vt:lpstr>How Inlining Works</vt:lpstr>
      <vt:lpstr>IA 32 Procedure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346</cp:revision>
  <dcterms:created xsi:type="dcterms:W3CDTF">2012-09-18T14:16:22Z</dcterms:created>
  <dcterms:modified xsi:type="dcterms:W3CDTF">2013-09-17T15:36:23Z</dcterms:modified>
</cp:coreProperties>
</file>