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3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embeddings/oleObject4.bin" ContentType="application/vnd.openxmlformats-officedocument.oleObject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embeddings/oleObject5.bin" ContentType="application/vnd.openxmlformats-officedocument.oleObject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4" r:id="rId2"/>
    <p:sldMasterId id="2147483666" r:id="rId3"/>
  </p:sldMasterIdLst>
  <p:notesMasterIdLst>
    <p:notesMasterId r:id="rId88"/>
  </p:notesMasterIdLst>
  <p:handoutMasterIdLst>
    <p:handoutMasterId r:id="rId89"/>
  </p:handoutMasterIdLst>
  <p:sldIdLst>
    <p:sldId id="542" r:id="rId4"/>
    <p:sldId id="681" r:id="rId5"/>
    <p:sldId id="692" r:id="rId6"/>
    <p:sldId id="658" r:id="rId7"/>
    <p:sldId id="690" r:id="rId8"/>
    <p:sldId id="683" r:id="rId9"/>
    <p:sldId id="671" r:id="rId10"/>
    <p:sldId id="673" r:id="rId11"/>
    <p:sldId id="674" r:id="rId12"/>
    <p:sldId id="675" r:id="rId13"/>
    <p:sldId id="676" r:id="rId14"/>
    <p:sldId id="691" r:id="rId15"/>
    <p:sldId id="677" r:id="rId16"/>
    <p:sldId id="684" r:id="rId17"/>
    <p:sldId id="591" r:id="rId18"/>
    <p:sldId id="592" r:id="rId19"/>
    <p:sldId id="693" r:id="rId20"/>
    <p:sldId id="593" r:id="rId21"/>
    <p:sldId id="594" r:id="rId22"/>
    <p:sldId id="595" r:id="rId23"/>
    <p:sldId id="685" r:id="rId24"/>
    <p:sldId id="596" r:id="rId25"/>
    <p:sldId id="597" r:id="rId26"/>
    <p:sldId id="645" r:id="rId27"/>
    <p:sldId id="599" r:id="rId28"/>
    <p:sldId id="602" r:id="rId29"/>
    <p:sldId id="600" r:id="rId30"/>
    <p:sldId id="601" r:id="rId31"/>
    <p:sldId id="694" r:id="rId32"/>
    <p:sldId id="695" r:id="rId33"/>
    <p:sldId id="696" r:id="rId34"/>
    <p:sldId id="648" r:id="rId35"/>
    <p:sldId id="686" r:id="rId36"/>
    <p:sldId id="606" r:id="rId37"/>
    <p:sldId id="607" r:id="rId38"/>
    <p:sldId id="649" r:id="rId39"/>
    <p:sldId id="687" r:id="rId40"/>
    <p:sldId id="611" r:id="rId41"/>
    <p:sldId id="612" r:id="rId42"/>
    <p:sldId id="613" r:id="rId43"/>
    <p:sldId id="615" r:id="rId44"/>
    <p:sldId id="616" r:id="rId45"/>
    <p:sldId id="617" r:id="rId46"/>
    <p:sldId id="697" r:id="rId47"/>
    <p:sldId id="698" r:id="rId48"/>
    <p:sldId id="699" r:id="rId49"/>
    <p:sldId id="620" r:id="rId50"/>
    <p:sldId id="621" r:id="rId51"/>
    <p:sldId id="700" r:id="rId52"/>
    <p:sldId id="701" r:id="rId53"/>
    <p:sldId id="702" r:id="rId54"/>
    <p:sldId id="625" r:id="rId55"/>
    <p:sldId id="626" r:id="rId56"/>
    <p:sldId id="628" r:id="rId57"/>
    <p:sldId id="630" r:id="rId58"/>
    <p:sldId id="631" r:id="rId59"/>
    <p:sldId id="632" r:id="rId60"/>
    <p:sldId id="689" r:id="rId61"/>
    <p:sldId id="651" r:id="rId62"/>
    <p:sldId id="650" r:id="rId63"/>
    <p:sldId id="688" r:id="rId64"/>
    <p:sldId id="659" r:id="rId65"/>
    <p:sldId id="703" r:id="rId66"/>
    <p:sldId id="661" r:id="rId67"/>
    <p:sldId id="662" r:id="rId68"/>
    <p:sldId id="704" r:id="rId69"/>
    <p:sldId id="664" r:id="rId70"/>
    <p:sldId id="668" r:id="rId71"/>
    <p:sldId id="666" r:id="rId72"/>
    <p:sldId id="667" r:id="rId73"/>
    <p:sldId id="669" r:id="rId74"/>
    <p:sldId id="705" r:id="rId75"/>
    <p:sldId id="636" r:id="rId76"/>
    <p:sldId id="644" r:id="rId77"/>
    <p:sldId id="672" r:id="rId78"/>
    <p:sldId id="614" r:id="rId79"/>
    <p:sldId id="619" r:id="rId80"/>
    <p:sldId id="627" r:id="rId81"/>
    <p:sldId id="629" r:id="rId82"/>
    <p:sldId id="633" r:id="rId83"/>
    <p:sldId id="652" r:id="rId84"/>
    <p:sldId id="634" r:id="rId85"/>
    <p:sldId id="635" r:id="rId86"/>
    <p:sldId id="665" r:id="rId87"/>
  </p:sldIdLst>
  <p:sldSz cx="9144000" cy="6858000" type="screen4x3"/>
  <p:notesSz cx="7302500" cy="9586913"/>
  <p:custDataLst>
    <p:tags r:id="rId9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0F4E3"/>
    <a:srgbClr val="E0E0E0"/>
    <a:srgbClr val="E3E4E6"/>
    <a:srgbClr val="FFFF99"/>
    <a:srgbClr val="FF9999"/>
    <a:srgbClr val="EFBFBF"/>
    <a:srgbClr val="A8E799"/>
    <a:srgbClr val="CDF1C5"/>
    <a:srgbClr val="F1C7C7"/>
    <a:srgbClr val="C5F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86" autoAdjust="0"/>
    <p:restoredTop sz="94660"/>
  </p:normalViewPr>
  <p:slideViewPr>
    <p:cSldViewPr snapToObjects="1">
      <p:cViewPr varScale="1">
        <p:scale>
          <a:sx n="94" d="100"/>
          <a:sy n="94" d="100"/>
        </p:scale>
        <p:origin x="-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000"/>
    </p:cViewPr>
  </p:sorterViewPr>
  <p:notesViewPr>
    <p:cSldViewPr snapToObjects="1">
      <p:cViewPr varScale="1">
        <p:scale>
          <a:sx n="70" d="100"/>
          <a:sy n="70" d="100"/>
        </p:scale>
        <p:origin x="-2384" y="-120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slide" Target="slides/slide71.xml"/><Relationship Id="rId75" Type="http://schemas.openxmlformats.org/officeDocument/2006/relationships/slide" Target="slides/slide72.xml"/><Relationship Id="rId76" Type="http://schemas.openxmlformats.org/officeDocument/2006/relationships/slide" Target="slides/slide73.xml"/><Relationship Id="rId77" Type="http://schemas.openxmlformats.org/officeDocument/2006/relationships/slide" Target="slides/slide74.xml"/><Relationship Id="rId78" Type="http://schemas.openxmlformats.org/officeDocument/2006/relationships/slide" Target="slides/slide75.xml"/><Relationship Id="rId79" Type="http://schemas.openxmlformats.org/officeDocument/2006/relationships/slide" Target="slides/slide76.xml"/><Relationship Id="rId90" Type="http://schemas.openxmlformats.org/officeDocument/2006/relationships/printerSettings" Target="printerSettings/printerSettings1.bin"/><Relationship Id="rId91" Type="http://schemas.openxmlformats.org/officeDocument/2006/relationships/tags" Target="tags/tag1.xml"/><Relationship Id="rId92" Type="http://schemas.openxmlformats.org/officeDocument/2006/relationships/presProps" Target="presProps.xml"/><Relationship Id="rId93" Type="http://schemas.openxmlformats.org/officeDocument/2006/relationships/viewProps" Target="viewProps.xml"/><Relationship Id="rId94" Type="http://schemas.openxmlformats.org/officeDocument/2006/relationships/theme" Target="theme/theme1.xml"/><Relationship Id="rId95" Type="http://schemas.openxmlformats.org/officeDocument/2006/relationships/tableStyles" Target="tableStyles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80" Type="http://schemas.openxmlformats.org/officeDocument/2006/relationships/slide" Target="slides/slide77.xml"/><Relationship Id="rId81" Type="http://schemas.openxmlformats.org/officeDocument/2006/relationships/slide" Target="slides/slide78.xml"/><Relationship Id="rId82" Type="http://schemas.openxmlformats.org/officeDocument/2006/relationships/slide" Target="slides/slide79.xml"/><Relationship Id="rId83" Type="http://schemas.openxmlformats.org/officeDocument/2006/relationships/slide" Target="slides/slide80.xml"/><Relationship Id="rId84" Type="http://schemas.openxmlformats.org/officeDocument/2006/relationships/slide" Target="slides/slide81.xml"/><Relationship Id="rId85" Type="http://schemas.openxmlformats.org/officeDocument/2006/relationships/slide" Target="slides/slide82.xml"/><Relationship Id="rId86" Type="http://schemas.openxmlformats.org/officeDocument/2006/relationships/slide" Target="slides/slide83.xml"/><Relationship Id="rId87" Type="http://schemas.openxmlformats.org/officeDocument/2006/relationships/slide" Target="slides/slide84.xml"/><Relationship Id="rId88" Type="http://schemas.openxmlformats.org/officeDocument/2006/relationships/notesMaster" Target="notesMasters/notesMaster1.xml"/><Relationship Id="rId8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image" Target="../media/image7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548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5213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3999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57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3900"/>
            <a:ext cx="4776787" cy="3584575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5686"/>
            <a:ext cx="5356434" cy="431316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eaLnBrk="0" fontAlgn="base" hangingPunct="0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6.wmf"/><Relationship Id="rId8" Type="http://schemas.openxmlformats.org/officeDocument/2006/relationships/oleObject" Target="../embeddings/Microsoft_Word_97_-_2004_Document1.doc"/><Relationship Id="rId9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Microsoft_Word_97_-_2004_Document2.doc"/><Relationship Id="rId5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9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Microsoft_Word_97_-_2004_Document3.doc"/><Relationship Id="rId5" Type="http://schemas.openxmlformats.org/officeDocument/2006/relationships/image" Target="../media/image10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Microsoft_Word_97_-_2004_Document4.doc"/><Relationship Id="rId5" Type="http://schemas.openxmlformats.org/officeDocument/2006/relationships/image" Target="../media/image11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4" Type="http://schemas.openxmlformats.org/officeDocument/2006/relationships/oleObject" Target="../embeddings/Microsoft_Excel_97_-_2004_Worksheet5.xls"/><Relationship Id="rId5" Type="http://schemas.openxmlformats.org/officeDocument/2006/relationships/image" Target="../media/image12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4" Type="http://schemas.openxmlformats.org/officeDocument/2006/relationships/oleObject" Target="../embeddings/Microsoft_Excel_97_-_2004_Worksheet6.xls"/><Relationship Id="rId5" Type="http://schemas.openxmlformats.org/officeDocument/2006/relationships/image" Target="../media/image13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4" Type="http://schemas.openxmlformats.org/officeDocument/2006/relationships/oleObject" Target="../embeddings/Microsoft_Excel_97_-_2004_Worksheet7.xls"/><Relationship Id="rId5" Type="http://schemas.openxmlformats.org/officeDocument/2006/relationships/image" Target="../media/image14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15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4" Type="http://schemas.openxmlformats.org/officeDocument/2006/relationships/oleObject" Target="../embeddings/Microsoft_Word_97_-_2004_Document8.doc"/><Relationship Id="rId5" Type="http://schemas.openxmlformats.org/officeDocument/2006/relationships/image" Target="../media/image16.emf"/><Relationship Id="rId6" Type="http://schemas.openxmlformats.org/officeDocument/2006/relationships/oleObject" Target="../embeddings/Microsoft_Word_97_-_2004_Document9.doc"/><Relationship Id="rId7" Type="http://schemas.openxmlformats.org/officeDocument/2006/relationships/image" Target="../media/image17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4" Type="http://schemas.openxmlformats.org/officeDocument/2006/relationships/oleObject" Target="../embeddings/Microsoft_Word_97_-_2004_Document10.doc"/><Relationship Id="rId5" Type="http://schemas.openxmlformats.org/officeDocument/2006/relationships/image" Target="../media/image18.e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4" Type="http://schemas.openxmlformats.org/officeDocument/2006/relationships/oleObject" Target="../embeddings/Microsoft_Word_97_-_2004_Document11.doc"/><Relationship Id="rId5" Type="http://schemas.openxmlformats.org/officeDocument/2006/relationships/image" Target="../media/image19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20.w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Bits, Bytes, and Integers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</a:t>
            </a:r>
            <a:r>
              <a:rPr lang="en-US" sz="2000" b="0" baseline="30000" dirty="0" smtClean="0"/>
              <a:t>nd</a:t>
            </a:r>
            <a:r>
              <a:rPr lang="en-US" sz="2000" b="0" dirty="0" smtClean="0"/>
              <a:t> and 3</a:t>
            </a:r>
            <a:r>
              <a:rPr lang="en-US" sz="2000" b="0" baseline="30000" dirty="0" smtClean="0"/>
              <a:t>rd</a:t>
            </a:r>
            <a:r>
              <a:rPr lang="en-US" sz="2000" b="0" dirty="0" smtClean="0"/>
              <a:t> Lectures,  Aug 29 and Sep 3, 2013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O’Hallaron</a:t>
            </a:r>
            <a:r>
              <a:rPr lang="en-US" smtClean="0"/>
              <a:t>, and </a:t>
            </a:r>
            <a:r>
              <a:rPr lang="en-US" dirty="0" smtClean="0"/>
              <a:t>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Bit-Level Operations in C</a:t>
            </a:r>
          </a:p>
        </p:txBody>
      </p:sp>
      <p:sp>
        <p:nvSpPr>
          <p:cNvPr id="6042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Operations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&amp;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|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~</a:t>
            </a:r>
            <a:r>
              <a:rPr lang="en-US"/>
              <a:t>, 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^</a:t>
            </a:r>
            <a:r>
              <a:rPr lang="en-US"/>
              <a:t> Available in C</a:t>
            </a:r>
          </a:p>
          <a:p>
            <a:pPr marL="552450" lvl="1" eaLnBrk="1" hangingPunct="1"/>
            <a:r>
              <a:rPr lang="en-US"/>
              <a:t>Apply to any “integral” data type</a:t>
            </a: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long, int, short, char, unsigned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/>
              <a:t>View arguments as bit vectors</a:t>
            </a:r>
          </a:p>
          <a:p>
            <a:pPr marL="552450" lvl="1" eaLnBrk="1" hangingPunct="1"/>
            <a:r>
              <a:rPr lang="en-US"/>
              <a:t>Arguments applied bit-wise</a:t>
            </a:r>
          </a:p>
          <a:p>
            <a:pPr eaLnBrk="1" hangingPunct="1"/>
            <a:r>
              <a:rPr lang="en-US"/>
              <a:t>Examples (Char data type)</a:t>
            </a: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~0x41 ➙ 0xBE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~01000001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10111110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~0x00 ➙ 0xFF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~00000000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11111111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 0x55 ➙ 0x41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&amp; 01010101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 ➙ 01000001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 0x55 ➙ 0x7D</a:t>
            </a:r>
            <a:endParaRPr lang="en-US" sz="180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01101001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| 01010101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>
                <a:latin typeface="Monaco" charset="0"/>
                <a:ea typeface="Zapf Dingbats" charset="2"/>
                <a:cs typeface="Zapf Dingbats" charset="2"/>
                <a:sym typeface="Monaco" charset="0"/>
              </a:rPr>
              <a:t>➙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 01111101</a:t>
            </a:r>
            <a:r>
              <a:rPr lang="en-US" sz="1800" baseline="-600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1800" baseline="-600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Contrast: Logic Operations in C</a:t>
            </a:r>
          </a:p>
        </p:txBody>
      </p:sp>
      <p:sp>
        <p:nvSpPr>
          <p:cNvPr id="6144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Contrast to Logical Operators</a:t>
            </a:r>
          </a:p>
          <a:p>
            <a:pPr marL="552450" lvl="1" eaLnBrk="1" hangingPunct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&amp;&amp;, ||, !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 eaLnBrk="1" hangingPunct="1"/>
            <a:r>
              <a:rPr lang="en-US" dirty="0"/>
              <a:t>View 0 as “False”</a:t>
            </a:r>
          </a:p>
          <a:p>
            <a:pPr marL="838200" lvl="2" eaLnBrk="1" hangingPunct="1"/>
            <a:r>
              <a:rPr lang="en-US" dirty="0"/>
              <a:t>Anything nonzero as “True”</a:t>
            </a:r>
          </a:p>
          <a:p>
            <a:pPr marL="838200" lvl="2" eaLnBrk="1" hangingPunct="1"/>
            <a:r>
              <a:rPr lang="en-US" dirty="0"/>
              <a:t>Always return 0 or 1</a:t>
            </a:r>
          </a:p>
          <a:p>
            <a:pPr marL="838200" lvl="2" eaLnBrk="1" hangingPunct="1"/>
            <a:r>
              <a:rPr lang="en-US" dirty="0">
                <a:solidFill>
                  <a:srgbClr val="980002"/>
                </a:solidFill>
              </a:rPr>
              <a:t>Early termination</a:t>
            </a:r>
          </a:p>
          <a:p>
            <a:pPr eaLnBrk="1" hangingPunct="1"/>
            <a:r>
              <a:rPr lang="en-US" dirty="0"/>
              <a:t>Examples (char data type)</a:t>
            </a: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!0x41  ➙  0x00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!0x00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!!0x41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>
              <a:spcBef>
                <a:spcPts val="2100"/>
              </a:spcBef>
            </a:pPr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&amp;&amp;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>
                <a:latin typeface="Monaco" charset="0"/>
                <a:ea typeface="Zapf Dingbats" charset="2"/>
                <a:cs typeface="Zapf Dingbats" charset="2"/>
                <a:sym typeface="Monaco" charset="0"/>
              </a:rPr>
              <a:t>0x69 || 0x55  ➙  0x01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 eaLnBrk="1" hangingPunct="1"/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&amp;&amp; *</a:t>
            </a:r>
            <a:r>
              <a:rPr lang="en-US" sz="18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p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/>
              <a:t>	(avoids null pointer access)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892300" y="2743200"/>
            <a:ext cx="6400800" cy="2590800"/>
          </a:xfrm>
          <a:prstGeom prst="wedgeRoundRectCallout">
            <a:avLst>
              <a:gd name="adj1" fmla="val -40824"/>
              <a:gd name="adj2" fmla="val -88541"/>
              <a:gd name="adj3" fmla="val 16667"/>
            </a:avLst>
          </a:prstGeom>
          <a:solidFill>
            <a:srgbClr val="FF9900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prstTxWarp prst="textNoShape">
              <a:avLst/>
            </a:prstTxWarp>
          </a:bodyPr>
          <a:lstStyle/>
          <a:p>
            <a:r>
              <a:rPr lang="en-US" sz="3200" dirty="0">
                <a:solidFill>
                  <a:srgbClr val="000000"/>
                </a:solidFill>
              </a:rPr>
              <a:t>Watch out for &amp;&amp; vs. &amp; (and || vs. |)…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one </a:t>
            </a:r>
            <a:r>
              <a:rPr lang="en-US" sz="3200" dirty="0">
                <a:solidFill>
                  <a:srgbClr val="000000"/>
                </a:solidFill>
              </a:rPr>
              <a:t>of the more common </a:t>
            </a:r>
            <a:r>
              <a:rPr lang="en-US" sz="3200" dirty="0" err="1">
                <a:solidFill>
                  <a:srgbClr val="000000"/>
                </a:solidFill>
              </a:rPr>
              <a:t>oopsies</a:t>
            </a:r>
            <a:r>
              <a:rPr lang="en-US" sz="3200" dirty="0">
                <a:solidFill>
                  <a:srgbClr val="000000"/>
                </a:solidFill>
              </a:rPr>
              <a:t> in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C </a:t>
            </a:r>
            <a:r>
              <a:rPr lang="en-US" sz="3200" dirty="0">
                <a:solidFill>
                  <a:srgbClr val="000000"/>
                </a:solidFill>
              </a:rPr>
              <a:t>programming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Shift Operations</a:t>
            </a:r>
          </a:p>
        </p:txBody>
      </p:sp>
      <p:sp>
        <p:nvSpPr>
          <p:cNvPr id="624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Left Shift: 	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&lt;&lt;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endParaRPr lang="en-US" dirty="0"/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left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1181100" lvl="3" eaLnBrk="1" hangingPunct="1"/>
            <a:r>
              <a:rPr lang="en-US" dirty="0"/>
              <a:t>Throw away extra bits on left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 right</a:t>
            </a:r>
          </a:p>
          <a:p>
            <a:pPr eaLnBrk="1" hangingPunct="1"/>
            <a:r>
              <a:rPr lang="en-US" dirty="0"/>
              <a:t>Right Shift: 	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&gt;&gt;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endParaRPr lang="en-US" dirty="0"/>
          </a:p>
          <a:p>
            <a:pPr marL="552450" lvl="1" eaLnBrk="1" hangingPunct="1"/>
            <a:r>
              <a:rPr lang="en-US" dirty="0"/>
              <a:t>Shift bit-vector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x</a:t>
            </a:r>
            <a:r>
              <a:rPr lang="en-US" dirty="0"/>
              <a:t> right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dirty="0"/>
              <a:t> positions</a:t>
            </a:r>
          </a:p>
          <a:p>
            <a:pPr marL="838200" lvl="2" eaLnBrk="1" hangingPunct="1"/>
            <a:r>
              <a:rPr lang="en-US" dirty="0"/>
              <a:t>Throw away extra bits on right</a:t>
            </a:r>
          </a:p>
          <a:p>
            <a:pPr marL="552450" lvl="1" eaLnBrk="1" hangingPunct="1"/>
            <a:r>
              <a:rPr lang="en-US" dirty="0"/>
              <a:t>Logical shift</a:t>
            </a:r>
          </a:p>
          <a:p>
            <a:pPr marL="838200" lvl="2" eaLnBrk="1" hangingPunct="1"/>
            <a:r>
              <a:rPr lang="en-US" dirty="0"/>
              <a:t>Fill with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dirty="0"/>
              <a:t>’s on</a:t>
            </a:r>
            <a:r>
              <a:rPr lang="en-US" dirty="0" smtClean="0"/>
              <a:t> left</a:t>
            </a:r>
          </a:p>
          <a:p>
            <a:pPr marL="552450" lvl="1" eaLnBrk="1" hangingPunct="1"/>
            <a:r>
              <a:rPr lang="en-US" dirty="0"/>
              <a:t>Arithmetic shift</a:t>
            </a:r>
          </a:p>
          <a:p>
            <a:pPr marL="838200" lvl="2" eaLnBrk="1" hangingPunct="1"/>
            <a:r>
              <a:rPr lang="en-US" dirty="0"/>
              <a:t>Replicate most significant bit </a:t>
            </a:r>
            <a:r>
              <a:rPr lang="en-US"/>
              <a:t>on</a:t>
            </a:r>
            <a:r>
              <a:rPr lang="en-US" smtClean="0"/>
              <a:t> left</a:t>
            </a:r>
          </a:p>
          <a:p>
            <a:pPr eaLnBrk="1" hangingPunct="1"/>
            <a:r>
              <a:rPr lang="en-US" dirty="0"/>
              <a:t>Undefined Behavior</a:t>
            </a:r>
          </a:p>
          <a:p>
            <a:pPr marL="552450" lvl="1" eaLnBrk="1" hangingPunct="1"/>
            <a:r>
              <a:rPr lang="en-US" dirty="0"/>
              <a:t>Shift amount &lt; 0 or ≥ word size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81800" y="1371600"/>
            <a:ext cx="1371600" cy="457200"/>
            <a:chOff x="0" y="0"/>
            <a:chExt cx="864" cy="288"/>
          </a:xfrm>
        </p:grpSpPr>
        <p:sp>
          <p:nvSpPr>
            <p:cNvPr id="62552" name="Rectangle 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3" name="Rectangle 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01100010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76863" y="1371600"/>
            <a:ext cx="1436687" cy="457200"/>
            <a:chOff x="0" y="0"/>
            <a:chExt cx="904" cy="288"/>
          </a:xfrm>
        </p:grpSpPr>
        <p:sp>
          <p:nvSpPr>
            <p:cNvPr id="62550" name="Rectangle 9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51" name="Rectangle 10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48" name="Rectangle 1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9" name="Rectangle 1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410200" y="1828800"/>
            <a:ext cx="1371600" cy="457200"/>
            <a:chOff x="0" y="0"/>
            <a:chExt cx="864" cy="288"/>
          </a:xfrm>
        </p:grpSpPr>
        <p:sp>
          <p:nvSpPr>
            <p:cNvPr id="62546" name="Rectangle 1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7" name="Rectangle 16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44" name="Rectangle 1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5" name="Rectangle 1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410200" y="2286000"/>
            <a:ext cx="1371600" cy="457200"/>
            <a:chOff x="0" y="0"/>
            <a:chExt cx="864" cy="288"/>
          </a:xfrm>
        </p:grpSpPr>
        <p:sp>
          <p:nvSpPr>
            <p:cNvPr id="62542" name="Rectangle 2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3" name="Rectangle 22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40" name="Rectangle 2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41" name="Rectangle 2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410200" y="2743200"/>
            <a:ext cx="1371600" cy="457200"/>
            <a:chOff x="0" y="0"/>
            <a:chExt cx="864" cy="288"/>
          </a:xfrm>
        </p:grpSpPr>
        <p:sp>
          <p:nvSpPr>
            <p:cNvPr id="62538" name="Rectangle 2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9" name="Rectangle 28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781800" y="3581400"/>
            <a:ext cx="1371600" cy="457200"/>
            <a:chOff x="0" y="0"/>
            <a:chExt cx="864" cy="288"/>
          </a:xfrm>
        </p:grpSpPr>
        <p:sp>
          <p:nvSpPr>
            <p:cNvPr id="62536" name="Rectangle 3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7" name="Rectangle 3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10100010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5376863" y="3581400"/>
            <a:ext cx="1436687" cy="457200"/>
            <a:chOff x="0" y="0"/>
            <a:chExt cx="904" cy="288"/>
          </a:xfrm>
        </p:grpSpPr>
        <p:sp>
          <p:nvSpPr>
            <p:cNvPr id="62534" name="Rectangle 33"/>
            <p:cNvSpPr>
              <a:spLocks/>
            </p:cNvSpPr>
            <p:nvPr/>
          </p:nvSpPr>
          <p:spPr bwMode="auto">
            <a:xfrm>
              <a:off x="2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5" name="Rectangle 34"/>
            <p:cNvSpPr>
              <a:spLocks/>
            </p:cNvSpPr>
            <p:nvPr/>
          </p:nvSpPr>
          <p:spPr bwMode="auto">
            <a:xfrm>
              <a:off x="0" y="16"/>
              <a:ext cx="904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Argument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x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32" name="Rectangle 3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3" name="Rectangle 3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10200" y="4038600"/>
            <a:ext cx="1371600" cy="457200"/>
            <a:chOff x="0" y="0"/>
            <a:chExt cx="864" cy="288"/>
          </a:xfrm>
        </p:grpSpPr>
        <p:sp>
          <p:nvSpPr>
            <p:cNvPr id="62530" name="Rectangle 3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31" name="Rectangle 40"/>
            <p:cNvSpPr>
              <a:spLocks/>
            </p:cNvSpPr>
            <p:nvPr/>
          </p:nvSpPr>
          <p:spPr bwMode="auto">
            <a:xfrm>
              <a:off x="210" y="32"/>
              <a:ext cx="44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&lt;&lt; 3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28" name="Rectangle 4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9" name="Rectangle 4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5410200" y="4495800"/>
            <a:ext cx="1371600" cy="457200"/>
            <a:chOff x="0" y="0"/>
            <a:chExt cx="864" cy="288"/>
          </a:xfrm>
        </p:grpSpPr>
        <p:sp>
          <p:nvSpPr>
            <p:cNvPr id="62526" name="Rectangle 4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7" name="Rectangle 46"/>
            <p:cNvSpPr>
              <a:spLocks/>
            </p:cNvSpPr>
            <p:nvPr/>
          </p:nvSpPr>
          <p:spPr bwMode="auto">
            <a:xfrm>
              <a:off x="38" y="16"/>
              <a:ext cx="787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Log.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24" name="Rectangle 4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5" name="Rectangle 4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FFFFFF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17" name="Group 50"/>
          <p:cNvGrpSpPr>
            <a:grpSpLocks/>
          </p:cNvGrpSpPr>
          <p:nvPr/>
        </p:nvGrpSpPr>
        <p:grpSpPr bwMode="auto">
          <a:xfrm>
            <a:off x="5410200" y="4953000"/>
            <a:ext cx="1371600" cy="457200"/>
            <a:chOff x="0" y="0"/>
            <a:chExt cx="864" cy="288"/>
          </a:xfrm>
        </p:grpSpPr>
        <p:sp>
          <p:nvSpPr>
            <p:cNvPr id="62522" name="Rectangle 5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3" name="Rectangle 52"/>
            <p:cNvSpPr>
              <a:spLocks/>
            </p:cNvSpPr>
            <p:nvPr/>
          </p:nvSpPr>
          <p:spPr bwMode="auto">
            <a:xfrm>
              <a:off x="2" y="16"/>
              <a:ext cx="859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Arith. 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&gt;&gt; 2</a:t>
              </a:r>
            </a:p>
          </p:txBody>
        </p:sp>
      </p:grpSp>
      <p:grpSp>
        <p:nvGrpSpPr>
          <p:cNvPr id="18" name="Group 53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20" name="Rectangle 5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21" name="Rectangle 5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19" name="Group 56"/>
          <p:cNvGrpSpPr>
            <a:grpSpLocks/>
          </p:cNvGrpSpPr>
          <p:nvPr/>
        </p:nvGrpSpPr>
        <p:grpSpPr bwMode="auto">
          <a:xfrm>
            <a:off x="6781800" y="1828800"/>
            <a:ext cx="1371600" cy="457200"/>
            <a:chOff x="0" y="0"/>
            <a:chExt cx="864" cy="288"/>
          </a:xfrm>
        </p:grpSpPr>
        <p:sp>
          <p:nvSpPr>
            <p:cNvPr id="62518" name="Rectangle 5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9" name="Rectangle 5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6" name="Rectangle 60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7" name="Rectangle 61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1" name="Group 62"/>
          <p:cNvGrpSpPr>
            <a:grpSpLocks/>
          </p:cNvGrpSpPr>
          <p:nvPr/>
        </p:nvGrpSpPr>
        <p:grpSpPr bwMode="auto">
          <a:xfrm>
            <a:off x="6781800" y="2286000"/>
            <a:ext cx="1371600" cy="457200"/>
            <a:chOff x="0" y="0"/>
            <a:chExt cx="864" cy="288"/>
          </a:xfrm>
        </p:grpSpPr>
        <p:sp>
          <p:nvSpPr>
            <p:cNvPr id="62514" name="Rectangle 63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5" name="Rectangle 64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2" name="Group 65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2" name="Rectangle 66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3" name="Rectangle 67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6781800" y="2743200"/>
            <a:ext cx="1371600" cy="457200"/>
            <a:chOff x="0" y="0"/>
            <a:chExt cx="864" cy="288"/>
          </a:xfrm>
        </p:grpSpPr>
        <p:sp>
          <p:nvSpPr>
            <p:cNvPr id="62510" name="Rectangle 69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11" name="Rectangle 70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011000</a:t>
              </a:r>
            </a:p>
          </p:txBody>
        </p:sp>
      </p:grpSp>
      <p:grpSp>
        <p:nvGrpSpPr>
          <p:cNvPr id="24" name="Group 71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8" name="Rectangle 72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9" name="Rectangle 73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6" name="Rectangle 75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7" name="Rectangle 76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6" name="Group 77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504" name="Rectangle 78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5" name="Rectangle 79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FFFFFF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7" name="Group 80"/>
          <p:cNvGrpSpPr>
            <a:grpSpLocks/>
          </p:cNvGrpSpPr>
          <p:nvPr/>
        </p:nvGrpSpPr>
        <p:grpSpPr bwMode="auto">
          <a:xfrm>
            <a:off x="6781800" y="4038600"/>
            <a:ext cx="1371600" cy="457200"/>
            <a:chOff x="0" y="0"/>
            <a:chExt cx="864" cy="288"/>
          </a:xfrm>
        </p:grpSpPr>
        <p:sp>
          <p:nvSpPr>
            <p:cNvPr id="62502" name="Rectangle 81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3" name="Rectangle 82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00010</a:t>
              </a:r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000</a:t>
              </a:r>
            </a:p>
          </p:txBody>
        </p:sp>
      </p:grp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781800" y="4495800"/>
            <a:ext cx="1371600" cy="457200"/>
            <a:chOff x="0" y="0"/>
            <a:chExt cx="864" cy="288"/>
          </a:xfrm>
        </p:grpSpPr>
        <p:sp>
          <p:nvSpPr>
            <p:cNvPr id="62500" name="Rectangle 84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501" name="Rectangle 85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00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  <p:grpSp>
        <p:nvGrpSpPr>
          <p:cNvPr id="29" name="Group 86"/>
          <p:cNvGrpSpPr>
            <a:grpSpLocks/>
          </p:cNvGrpSpPr>
          <p:nvPr/>
        </p:nvGrpSpPr>
        <p:grpSpPr bwMode="auto">
          <a:xfrm>
            <a:off x="6781800" y="4953000"/>
            <a:ext cx="1371600" cy="457200"/>
            <a:chOff x="0" y="0"/>
            <a:chExt cx="864" cy="288"/>
          </a:xfrm>
        </p:grpSpPr>
        <p:sp>
          <p:nvSpPr>
            <p:cNvPr id="62498" name="Rectangle 87"/>
            <p:cNvSpPr>
              <a:spLocks/>
            </p:cNvSpPr>
            <p:nvPr/>
          </p:nvSpPr>
          <p:spPr bwMode="auto">
            <a:xfrm>
              <a:off x="0" y="0"/>
              <a:ext cx="864" cy="2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62499" name="Rectangle 88"/>
            <p:cNvSpPr>
              <a:spLocks/>
            </p:cNvSpPr>
            <p:nvPr/>
          </p:nvSpPr>
          <p:spPr bwMode="auto">
            <a:xfrm>
              <a:off x="37" y="32"/>
              <a:ext cx="7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 anchor="ctr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Courier New Bold Italic" charset="0"/>
                  <a:ea typeface="Courier New Bold Italic" charset="0"/>
                  <a:cs typeface="Courier New Bold Italic" charset="0"/>
                  <a:sym typeface="Courier New Bold Italic" charset="0"/>
                </a:rPr>
                <a:t>11</a:t>
              </a: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101000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6116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Encoding Integers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1752600" y="2362200"/>
            <a:ext cx="34290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 =  15213;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= -15213;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 </a:t>
            </a:r>
            <a:r>
              <a:rPr lang="en-US" dirty="0" smtClean="0">
                <a:latin typeface="Courier New" pitchFamily="49" charset="0"/>
              </a:rPr>
              <a:t>short</a:t>
            </a:r>
            <a:r>
              <a:rPr lang="en-US" dirty="0" smtClean="0"/>
              <a:t> 2 bytes long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Sign Bit</a:t>
            </a:r>
          </a:p>
          <a:p>
            <a:pPr lvl="1" eaLnBrk="1" hangingPunct="1">
              <a:defRPr/>
            </a:pPr>
            <a:r>
              <a:rPr lang="en-US" dirty="0" smtClean="0"/>
              <a:t>For 2’s complement, most significant bit indicates sign</a:t>
            </a:r>
          </a:p>
          <a:p>
            <a:pPr lvl="2" eaLnBrk="1" hangingPunct="1">
              <a:defRPr/>
            </a:pPr>
            <a:r>
              <a:rPr lang="en-US" dirty="0" smtClean="0"/>
              <a:t>0 for nonnegative</a:t>
            </a:r>
          </a:p>
          <a:p>
            <a:pPr lvl="2" eaLnBrk="1" hangingPunct="1">
              <a:defRPr/>
            </a:pPr>
            <a:r>
              <a:rPr lang="en-US" dirty="0" smtClean="0"/>
              <a:t>1 for negative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800600" y="15240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8" name="Equation" r:id="rId4" imgW="3340100" imgH="596900" progId="Equation.3">
                  <p:embed/>
                </p:oleObj>
              </mc:Choice>
              <mc:Fallback>
                <p:oleObj name="Equation" r:id="rId4" imgW="3340100" imgH="596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524000"/>
                        <a:ext cx="334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990600" y="152400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9" name="Equation" r:id="rId6" imgW="2133600" imgH="596900" progId="Equation.3">
                  <p:embed/>
                </p:oleObj>
              </mc:Choice>
              <mc:Fallback>
                <p:oleObj name="Equation" r:id="rId6" imgW="2133600" imgH="596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213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138050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Unsigned</a:t>
            </a:r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800600" y="1143000"/>
            <a:ext cx="262469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Two’s Complement</a:t>
            </a:r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 flipH="1" flipV="1">
            <a:off x="6629400" y="2057400"/>
            <a:ext cx="10668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7848600" y="2590800"/>
            <a:ext cx="714938" cy="8284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Sign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Bit</a:t>
            </a:r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/>
        </p:nvGraphicFramePr>
        <p:xfrm>
          <a:off x="1674813" y="3584575"/>
          <a:ext cx="56403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0" name="Document" r:id="rId8" imgW="5969000" imgH="1016000" progId="Word.Document.8">
                  <p:embed/>
                </p:oleObj>
              </mc:Choice>
              <mc:Fallback>
                <p:oleObj name="Document" r:id="rId8" imgW="5969000" imgH="1016000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3584575"/>
                        <a:ext cx="56403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3850"/>
            <a:ext cx="8763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Two-complement Encoding Example (Cont.)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752600" y="990600"/>
            <a:ext cx="5410200" cy="646331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x =      15213: 00111011 01101101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y =     -15213: 11000100 10010011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920875" y="1779588"/>
          <a:ext cx="5535613" cy="520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2" name="Document" r:id="rId4" imgW="5600700" imgH="5219700" progId="Word.Document.8">
                  <p:embed/>
                </p:oleObj>
              </mc:Choice>
              <mc:Fallback>
                <p:oleObj name="Document" r:id="rId4" imgW="5600700" imgH="52197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1779588"/>
                        <a:ext cx="5535613" cy="520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2" y="493712"/>
            <a:ext cx="6116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Binary Number Property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305800" cy="3505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 = 0:</a:t>
            </a:r>
          </a:p>
          <a:p>
            <a:pPr lvl="1">
              <a:defRPr/>
            </a:pPr>
            <a:r>
              <a:rPr lang="en-US" dirty="0" smtClean="0"/>
              <a:t>1 = 2</a:t>
            </a:r>
            <a:r>
              <a:rPr lang="en-US" baseline="30000" dirty="0" smtClean="0"/>
              <a:t>0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Assume true for w-1:</a:t>
            </a:r>
          </a:p>
          <a:p>
            <a:pPr lvl="1">
              <a:defRPr/>
            </a:pPr>
            <a:r>
              <a:rPr lang="en-US" dirty="0"/>
              <a:t>1 + 1 + 2 + 4 + 8 + … + 2</a:t>
            </a:r>
            <a:r>
              <a:rPr lang="en-US" i="1" baseline="30000" dirty="0"/>
              <a:t>w</a:t>
            </a:r>
            <a:r>
              <a:rPr lang="en-US" baseline="30000" dirty="0"/>
              <a:t>-1 </a:t>
            </a:r>
            <a:r>
              <a:rPr lang="en-US" dirty="0"/>
              <a:t>+ 2</a:t>
            </a:r>
            <a:r>
              <a:rPr lang="en-US" i="1" baseline="30000" dirty="0"/>
              <a:t>w</a:t>
            </a:r>
            <a:r>
              <a:rPr lang="en-US" baseline="30000" dirty="0"/>
              <a:t>    </a:t>
            </a:r>
            <a:r>
              <a:rPr lang="en-US" dirty="0"/>
              <a:t>=    2</a:t>
            </a:r>
            <a:r>
              <a:rPr lang="en-US" i="1" baseline="30000" dirty="0"/>
              <a:t>w </a:t>
            </a:r>
            <a:r>
              <a:rPr lang="en-US" dirty="0"/>
              <a:t>+</a:t>
            </a:r>
            <a:r>
              <a:rPr lang="en-US" i="1" dirty="0"/>
              <a:t> </a:t>
            </a:r>
            <a:r>
              <a:rPr lang="en-US" dirty="0"/>
              <a:t>2</a:t>
            </a:r>
            <a:r>
              <a:rPr lang="en-US" i="1" baseline="30000" dirty="0"/>
              <a:t>w    </a:t>
            </a:r>
            <a:r>
              <a:rPr lang="en-US" dirty="0"/>
              <a:t>=    2</a:t>
            </a:r>
            <a:r>
              <a:rPr lang="en-US" i="1" baseline="30000" dirty="0"/>
              <a:t>w</a:t>
            </a:r>
            <a:r>
              <a:rPr lang="en-US" baseline="30000" dirty="0"/>
              <a:t>+1</a:t>
            </a:r>
            <a:r>
              <a:rPr lang="en-US" i="1" baseline="30000" dirty="0"/>
              <a:t>  </a:t>
            </a:r>
          </a:p>
          <a:p>
            <a:pPr lvl="1">
              <a:defRPr/>
            </a:pPr>
            <a:endParaRPr lang="en-US" dirty="0" smtClean="0"/>
          </a:p>
        </p:txBody>
      </p:sp>
      <p:graphicFrame>
        <p:nvGraphicFramePr>
          <p:cNvPr id="10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399459"/>
              </p:ext>
            </p:extLst>
          </p:nvPr>
        </p:nvGraphicFramePr>
        <p:xfrm>
          <a:off x="2822575" y="2089150"/>
          <a:ext cx="2349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4" imgW="2349500" imgH="1028700" progId="Equation.3">
                  <p:embed/>
                </p:oleObj>
              </mc:Choice>
              <mc:Fallback>
                <p:oleObj name="Equation" r:id="rId4" imgW="2349500" imgH="1028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2089150"/>
                        <a:ext cx="23495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9010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Claim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25051" y="1609356"/>
            <a:ext cx="4114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>
                <a:latin typeface="Calibri" pitchFamily="34" charset="0"/>
              </a:rPr>
              <a:t>1 + 1 + 2 + 4 + 8 + … + 2</a:t>
            </a:r>
            <a:r>
              <a:rPr lang="en-US" b="0" i="1" baseline="30000" dirty="0" smtClean="0">
                <a:latin typeface="Calibri" pitchFamily="34" charset="0"/>
              </a:rPr>
              <a:t>w</a:t>
            </a:r>
            <a:r>
              <a:rPr lang="en-US" b="0" baseline="30000" dirty="0" smtClean="0">
                <a:latin typeface="Calibri" pitchFamily="34" charset="0"/>
              </a:rPr>
              <a:t>-1  </a:t>
            </a:r>
            <a:r>
              <a:rPr lang="en-US" b="0" dirty="0" smtClean="0">
                <a:latin typeface="Calibri" pitchFamily="34" charset="0"/>
              </a:rPr>
              <a:t>= 2</a:t>
            </a:r>
            <a:r>
              <a:rPr lang="en-US" b="0" i="1" baseline="30000" dirty="0" smtClean="0">
                <a:latin typeface="Calibri" pitchFamily="34" charset="0"/>
              </a:rPr>
              <a:t>w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19200" y="4724400"/>
            <a:ext cx="2743200" cy="849972"/>
            <a:chOff x="1219200" y="4724400"/>
            <a:chExt cx="2743200" cy="849972"/>
          </a:xfrm>
        </p:grpSpPr>
        <p:sp>
          <p:nvSpPr>
            <p:cNvPr id="3" name="Left Brace 2"/>
            <p:cNvSpPr/>
            <p:nvPr/>
          </p:nvSpPr>
          <p:spPr bwMode="auto">
            <a:xfrm rot="16200000">
              <a:off x="2400300" y="3543300"/>
              <a:ext cx="381000" cy="2743200"/>
            </a:xfrm>
            <a:prstGeom prst="leftBrac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133600" y="5112707"/>
              <a:ext cx="92845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0" kern="0" dirty="0">
                  <a:solidFill>
                    <a:srgbClr val="000000"/>
                  </a:solidFill>
                  <a:latin typeface="Calibri" pitchFamily="34" charset="0"/>
                </a:rPr>
                <a:t>=    2</a:t>
              </a:r>
              <a:r>
                <a:rPr lang="en-US" b="0" i="1" kern="0" baseline="30000" dirty="0">
                  <a:solidFill>
                    <a:srgbClr val="000000"/>
                  </a:solidFill>
                  <a:latin typeface="Calibri" pitchFamily="34" charset="0"/>
                </a:rPr>
                <a:t>w</a:t>
              </a:r>
              <a:endParaRPr lang="en-US" b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79883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11175"/>
            <a:ext cx="5822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Numeric Ranges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20788"/>
            <a:ext cx="4078287" cy="5224462"/>
          </a:xfrm>
        </p:spPr>
        <p:txBody>
          <a:bodyPr lIns="90487" tIns="44450" rIns="90487" bIns="44450"/>
          <a:lstStyle/>
          <a:p>
            <a:pPr marL="227013" indent="-227013">
              <a:tabLst>
                <a:tab pos="1828800" algn="l"/>
                <a:tab pos="2235200" algn="l"/>
              </a:tabLst>
              <a:defRPr/>
            </a:pPr>
            <a:r>
              <a:rPr lang="en-US" sz="2000" dirty="0" smtClean="0"/>
              <a:t>Unsigned Values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UMin</a:t>
            </a:r>
            <a:r>
              <a:rPr lang="en-US" sz="2000" b="0" dirty="0" smtClean="0"/>
              <a:t>	=	0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000…0</a:t>
            </a:r>
          </a:p>
          <a:p>
            <a:pPr lvl="1" eaLnBrk="1" hangingPunct="1">
              <a:tabLst>
                <a:tab pos="1828800" algn="l"/>
                <a:tab pos="2235200" algn="l"/>
              </a:tabLst>
              <a:defRPr/>
            </a:pPr>
            <a:r>
              <a:rPr lang="en-US" sz="2000" b="0" i="1" dirty="0" err="1" smtClean="0"/>
              <a:t>UMax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828800" algn="l"/>
                <a:tab pos="22352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62488" y="1362075"/>
            <a:ext cx="4100512" cy="4972050"/>
          </a:xfrm>
        </p:spPr>
        <p:txBody>
          <a:bodyPr lIns="90487" tIns="44450" rIns="90487" bIns="44450"/>
          <a:lstStyle/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Two’s Complement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TMin</a:t>
            </a:r>
            <a:r>
              <a:rPr lang="en-US" sz="2000" b="0" dirty="0" smtClean="0"/>
              <a:t>	=	 –2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100…0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i="1" dirty="0" err="1" smtClean="0"/>
              <a:t>TMax</a:t>
            </a:r>
            <a:r>
              <a:rPr lang="en-US" sz="2000" dirty="0" smtClean="0"/>
              <a:t> 	=	 </a:t>
            </a:r>
            <a:r>
              <a:rPr lang="en-US" sz="2000" b="0" dirty="0" smtClean="0"/>
              <a:t>2</a:t>
            </a:r>
            <a:r>
              <a:rPr lang="en-US" sz="2000" b="0" i="1" baseline="30000" dirty="0" smtClean="0"/>
              <a:t>w</a:t>
            </a:r>
            <a:r>
              <a:rPr lang="en-US" sz="2000" b="0" baseline="30000" dirty="0" smtClean="0"/>
              <a:t>–1</a:t>
            </a:r>
            <a:r>
              <a:rPr lang="en-US" sz="2000" b="0" dirty="0" smtClean="0"/>
              <a:t> –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011…1</a:t>
            </a:r>
          </a:p>
          <a:p>
            <a:pPr marL="0" indent="0">
              <a:tabLst>
                <a:tab pos="1714500" algn="l"/>
                <a:tab pos="2286000" algn="l"/>
              </a:tabLst>
              <a:defRPr/>
            </a:pPr>
            <a:r>
              <a:rPr lang="en-US" sz="2000" dirty="0" smtClean="0"/>
              <a:t> Other Values</a:t>
            </a:r>
          </a:p>
          <a:p>
            <a:pPr lvl="1" eaLnBrk="1" hangingPunct="1">
              <a:tabLst>
                <a:tab pos="1714500" algn="l"/>
                <a:tab pos="2286000" algn="l"/>
              </a:tabLst>
              <a:defRPr/>
            </a:pPr>
            <a:r>
              <a:rPr lang="en-US" sz="2000" b="0" dirty="0" smtClean="0"/>
              <a:t>Minus 1</a:t>
            </a:r>
          </a:p>
          <a:p>
            <a:pPr lvl="2" eaLnBrk="1" hangingPunct="1">
              <a:buFont typeface="Wingdings" pitchFamily="2" charset="2"/>
              <a:buNone/>
              <a:tabLst>
                <a:tab pos="1714500" algn="l"/>
                <a:tab pos="2286000" algn="l"/>
              </a:tabLst>
              <a:defRPr/>
            </a:pPr>
            <a:r>
              <a:rPr lang="en-US" sz="1800" dirty="0" smtClean="0"/>
              <a:t>111…1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374775" y="4638675"/>
          <a:ext cx="5872163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6" name="Document" r:id="rId4" imgW="6083300" imgH="1943100" progId="Word.Document.8">
                  <p:embed/>
                </p:oleObj>
              </mc:Choice>
              <mc:Fallback>
                <p:oleObj name="Document" r:id="rId4" imgW="6083300" imgH="19431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4638675"/>
                        <a:ext cx="5872163" cy="191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295400" y="4240152"/>
            <a:ext cx="204049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Values for </a:t>
            </a:r>
            <a:r>
              <a:rPr lang="en-US" sz="2000" i="1" dirty="0">
                <a:solidFill>
                  <a:schemeClr val="tx2"/>
                </a:solidFill>
                <a:latin typeface="Calibri" pitchFamily="34" charset="0"/>
              </a:rPr>
              <a:t>W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16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uiExpand="1" build="p"/>
      <p:bldP spid="107524" grpId="0" uiExpand="1" build="p"/>
      <p:bldP spid="307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30885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Values for Different Word Sizes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398837"/>
            <a:ext cx="4146550" cy="2314575"/>
          </a:xfrm>
        </p:spPr>
        <p:txBody>
          <a:bodyPr lIns="90487" tIns="44450" rIns="90487" bIns="44450"/>
          <a:lstStyle/>
          <a:p>
            <a:pPr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dirty="0" smtClean="0"/>
              <a:t>Observations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|</a:t>
            </a:r>
            <a:r>
              <a:rPr lang="en-US" b="0" i="1" dirty="0" err="1" smtClean="0"/>
              <a:t>TMin</a:t>
            </a:r>
            <a:r>
              <a:rPr lang="en-US" b="0" i="1" dirty="0" smtClean="0"/>
              <a:t> </a:t>
            </a:r>
            <a:r>
              <a:rPr lang="en-US" b="0" dirty="0" smtClean="0"/>
              <a:t>| 	= 	</a:t>
            </a:r>
            <a:r>
              <a:rPr lang="en-US" b="0" i="1" dirty="0" err="1" smtClean="0"/>
              <a:t>TMax</a:t>
            </a:r>
            <a:r>
              <a:rPr lang="en-US" b="0" dirty="0" smtClean="0"/>
              <a:t> + 1</a:t>
            </a:r>
          </a:p>
          <a:p>
            <a:pPr lvl="2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dirty="0" smtClean="0"/>
              <a:t>Asymmetric range</a:t>
            </a:r>
          </a:p>
          <a:p>
            <a:pPr lvl="1" eaLnBrk="1" hangingPunct="1">
              <a:tabLst>
                <a:tab pos="1714500" algn="l"/>
                <a:tab pos="2171700" algn="l"/>
                <a:tab pos="5435600" algn="r"/>
              </a:tabLst>
              <a:defRPr/>
            </a:pPr>
            <a:r>
              <a:rPr lang="en-US" b="0" i="1" dirty="0" err="1" smtClean="0"/>
              <a:t>UMax</a:t>
            </a:r>
            <a:r>
              <a:rPr lang="en-US" b="0" dirty="0" smtClean="0"/>
              <a:t>	=	2 * </a:t>
            </a:r>
            <a:r>
              <a:rPr lang="en-US" b="0" i="1" dirty="0" err="1" smtClean="0"/>
              <a:t>TMax</a:t>
            </a:r>
            <a:r>
              <a:rPr lang="en-US" b="0" dirty="0" smtClean="0"/>
              <a:t> + 1 		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441325" y="1554163"/>
          <a:ext cx="8321675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0" name="Document" r:id="rId4" imgW="8724900" imgH="1816100" progId="Word.Document.8">
                  <p:embed/>
                </p:oleObj>
              </mc:Choice>
              <mc:Fallback>
                <p:oleObj name="Document" r:id="rId4" imgW="8724900" imgH="181610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1554163"/>
                        <a:ext cx="8321675" cy="179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27550" y="3398837"/>
            <a:ext cx="4968876" cy="345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 Programming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#include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&lt;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limits.h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&gt;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Declares constants, e.g.,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ULONG_MAX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LONG_MAX</a:t>
            </a:r>
          </a:p>
          <a:p>
            <a:pPr marL="1200150" lvl="2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LONG_MIN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1714500" algn="l"/>
                <a:tab pos="4460875" algn="l"/>
                <a:tab pos="5435600" algn="r"/>
              </a:tabLst>
              <a:defRPr/>
            </a:pPr>
            <a:r>
              <a:rPr lang="en-US" sz="2000" b="0" kern="0" dirty="0" smtClean="0">
                <a:latin typeface="Calibri" pitchFamily="34" charset="0"/>
              </a:rPr>
              <a:t>Values platform specific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Representing information as bits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4975"/>
            <a:ext cx="8305800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smtClean="0"/>
              <a:t>Unsigned &amp; Signed Numeric Values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066800"/>
            <a:ext cx="44592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Equivalence</a:t>
            </a:r>
          </a:p>
          <a:p>
            <a:pPr lvl="1" eaLnBrk="1" hangingPunct="1">
              <a:defRPr/>
            </a:pPr>
            <a:r>
              <a:rPr lang="en-US" dirty="0" smtClean="0"/>
              <a:t>Same encodings for nonnegative values</a:t>
            </a:r>
          </a:p>
          <a:p>
            <a:pPr eaLnBrk="1" hangingPunct="1">
              <a:defRPr/>
            </a:pPr>
            <a:r>
              <a:rPr lang="en-US" dirty="0" smtClean="0"/>
              <a:t>Uniqueness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Every bit pattern represents unique integer value</a:t>
            </a:r>
          </a:p>
          <a:p>
            <a:pPr lvl="1" eaLnBrk="1" hangingPunct="1">
              <a:defRPr/>
            </a:pPr>
            <a:r>
              <a:rPr lang="en-US" dirty="0" smtClean="0"/>
              <a:t>Each </a:t>
            </a:r>
            <a:r>
              <a:rPr lang="en-US" dirty="0" err="1" smtClean="0"/>
              <a:t>representable</a:t>
            </a:r>
            <a:r>
              <a:rPr lang="en-US" dirty="0" smtClean="0"/>
              <a:t> integer has unique bit encoding</a:t>
            </a:r>
          </a:p>
          <a:p>
            <a:pPr eaLnBrk="1" hangingPunct="1">
              <a:defRPr/>
            </a:pP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 Can Invert Mappings</a:t>
            </a:r>
          </a:p>
          <a:p>
            <a:pPr lvl="1" eaLnBrk="1" hangingPunct="1">
              <a:defRPr/>
            </a:pPr>
            <a:r>
              <a:rPr lang="en-US" dirty="0" smtClean="0"/>
              <a:t>U2B(</a:t>
            </a:r>
            <a:r>
              <a:rPr lang="en-US" b="0" i="1" dirty="0" smtClean="0"/>
              <a:t>x</a:t>
            </a:r>
            <a:r>
              <a:rPr lang="en-US" dirty="0" smtClean="0"/>
              <a:t>)  =  B2U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unsigned integer</a:t>
            </a:r>
          </a:p>
          <a:p>
            <a:pPr lvl="1" eaLnBrk="1" hangingPunct="1">
              <a:defRPr/>
            </a:pPr>
            <a:r>
              <a:rPr lang="en-US" dirty="0" smtClean="0"/>
              <a:t>T2B(</a:t>
            </a:r>
            <a:r>
              <a:rPr lang="en-US" b="0" i="1" dirty="0" smtClean="0"/>
              <a:t>x</a:t>
            </a:r>
            <a:r>
              <a:rPr lang="en-US" dirty="0" smtClean="0"/>
              <a:t>)  =  B2T</a:t>
            </a:r>
            <a:r>
              <a:rPr lang="en-US" b="0" baseline="30000" dirty="0" smtClean="0"/>
              <a:t>-1</a:t>
            </a:r>
            <a:r>
              <a:rPr lang="en-US" dirty="0" smtClean="0"/>
              <a:t>(</a:t>
            </a:r>
            <a:r>
              <a:rPr lang="en-US" b="0" i="1" dirty="0" smtClean="0"/>
              <a:t>x</a:t>
            </a:r>
            <a:r>
              <a:rPr lang="en-US" dirty="0" smtClean="0"/>
              <a:t>)</a:t>
            </a:r>
          </a:p>
          <a:p>
            <a:pPr lvl="2" eaLnBrk="1" hangingPunct="1">
              <a:defRPr/>
            </a:pPr>
            <a:r>
              <a:rPr lang="en-US" dirty="0" smtClean="0"/>
              <a:t>Bit pattern for two’s comp integer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2300" y="1219200"/>
            <a:ext cx="3111500" cy="5168900"/>
            <a:chOff x="480" y="768"/>
            <a:chExt cx="1960" cy="3256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480" y="76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824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B2T(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200" y="76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dirty="0">
                  <a:latin typeface="Calibri" pitchFamily="34" charset="0"/>
                </a:rPr>
                <a:t>B2U(</a:t>
              </a:r>
              <a:r>
                <a:rPr lang="en-US" sz="1800" i="1" dirty="0">
                  <a:latin typeface="Calibri" pitchFamily="34" charset="0"/>
                </a:rPr>
                <a:t>X</a:t>
              </a:r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480" y="96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0000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824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80" y="115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0001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824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80" y="134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0010</a:t>
              </a: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824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80" y="153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0011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824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480" y="172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0100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1824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480" y="192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0101</a:t>
              </a: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1824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52" name="Rectangle 20"/>
            <p:cNvSpPr>
              <a:spLocks noChangeArrowheads="1"/>
            </p:cNvSpPr>
            <p:nvPr/>
          </p:nvSpPr>
          <p:spPr bwMode="auto">
            <a:xfrm>
              <a:off x="480" y="211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0110</a:t>
              </a:r>
            </a:p>
          </p:txBody>
        </p:sp>
        <p:sp>
          <p:nvSpPr>
            <p:cNvPr id="18453" name="Rectangle 21"/>
            <p:cNvSpPr>
              <a:spLocks noChangeArrowheads="1"/>
            </p:cNvSpPr>
            <p:nvPr/>
          </p:nvSpPr>
          <p:spPr bwMode="auto">
            <a:xfrm>
              <a:off x="1824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54" name="Rectangle 22"/>
            <p:cNvSpPr>
              <a:spLocks noChangeArrowheads="1"/>
            </p:cNvSpPr>
            <p:nvPr/>
          </p:nvSpPr>
          <p:spPr bwMode="auto">
            <a:xfrm>
              <a:off x="480" y="230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0111</a:t>
              </a:r>
            </a:p>
          </p:txBody>
        </p: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1824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56" name="Rectangle 24"/>
            <p:cNvSpPr>
              <a:spLocks noChangeArrowheads="1"/>
            </p:cNvSpPr>
            <p:nvPr/>
          </p:nvSpPr>
          <p:spPr bwMode="auto">
            <a:xfrm>
              <a:off x="1824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–8</a:t>
              </a:r>
            </a:p>
          </p:txBody>
        </p:sp>
        <p:sp>
          <p:nvSpPr>
            <p:cNvPr id="18457" name="Rectangle 25"/>
            <p:cNvSpPr>
              <a:spLocks noChangeArrowheads="1"/>
            </p:cNvSpPr>
            <p:nvPr/>
          </p:nvSpPr>
          <p:spPr bwMode="auto">
            <a:xfrm>
              <a:off x="1200" y="249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8</a:t>
              </a: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824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–7</a:t>
              </a:r>
            </a:p>
          </p:txBody>
        </p:sp>
        <p:sp>
          <p:nvSpPr>
            <p:cNvPr id="18459" name="Rectangle 27"/>
            <p:cNvSpPr>
              <a:spLocks noChangeArrowheads="1"/>
            </p:cNvSpPr>
            <p:nvPr/>
          </p:nvSpPr>
          <p:spPr bwMode="auto">
            <a:xfrm>
              <a:off x="1200" y="268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9</a:t>
              </a:r>
            </a:p>
          </p:txBody>
        </p:sp>
        <p:sp>
          <p:nvSpPr>
            <p:cNvPr id="18460" name="Rectangle 28"/>
            <p:cNvSpPr>
              <a:spLocks noChangeArrowheads="1"/>
            </p:cNvSpPr>
            <p:nvPr/>
          </p:nvSpPr>
          <p:spPr bwMode="auto">
            <a:xfrm>
              <a:off x="1824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–6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1200" y="288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10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1824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–5</a:t>
              </a:r>
            </a:p>
          </p:txBody>
        </p:sp>
        <p:sp>
          <p:nvSpPr>
            <p:cNvPr id="18463" name="Rectangle 31"/>
            <p:cNvSpPr>
              <a:spLocks noChangeArrowheads="1"/>
            </p:cNvSpPr>
            <p:nvPr/>
          </p:nvSpPr>
          <p:spPr bwMode="auto">
            <a:xfrm>
              <a:off x="1200" y="3072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1824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–4</a:t>
              </a:r>
            </a:p>
          </p:txBody>
        </p:sp>
        <p:sp>
          <p:nvSpPr>
            <p:cNvPr id="18465" name="Rectangle 33"/>
            <p:cNvSpPr>
              <a:spLocks noChangeArrowheads="1"/>
            </p:cNvSpPr>
            <p:nvPr/>
          </p:nvSpPr>
          <p:spPr bwMode="auto">
            <a:xfrm>
              <a:off x="1200" y="3264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>
              <a:off x="1824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–3</a:t>
              </a:r>
            </a:p>
          </p:txBody>
        </p:sp>
        <p:sp>
          <p:nvSpPr>
            <p:cNvPr id="18467" name="Rectangle 35"/>
            <p:cNvSpPr>
              <a:spLocks noChangeArrowheads="1"/>
            </p:cNvSpPr>
            <p:nvPr/>
          </p:nvSpPr>
          <p:spPr bwMode="auto">
            <a:xfrm>
              <a:off x="1200" y="3456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18468" name="Rectangle 36"/>
            <p:cNvSpPr>
              <a:spLocks noChangeArrowheads="1"/>
            </p:cNvSpPr>
            <p:nvPr/>
          </p:nvSpPr>
          <p:spPr bwMode="auto">
            <a:xfrm>
              <a:off x="1824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–2</a:t>
              </a:r>
            </a:p>
          </p:txBody>
        </p:sp>
        <p:sp>
          <p:nvSpPr>
            <p:cNvPr id="18469" name="Rectangle 37"/>
            <p:cNvSpPr>
              <a:spLocks noChangeArrowheads="1"/>
            </p:cNvSpPr>
            <p:nvPr/>
          </p:nvSpPr>
          <p:spPr bwMode="auto">
            <a:xfrm>
              <a:off x="1200" y="3648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1824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–1</a:t>
              </a:r>
            </a:p>
          </p:txBody>
        </p:sp>
        <p:sp>
          <p:nvSpPr>
            <p:cNvPr id="18471" name="Rectangle 39"/>
            <p:cNvSpPr>
              <a:spLocks noChangeArrowheads="1"/>
            </p:cNvSpPr>
            <p:nvPr/>
          </p:nvSpPr>
          <p:spPr bwMode="auto">
            <a:xfrm>
              <a:off x="1200" y="3840"/>
              <a:ext cx="616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8472" name="Rectangle 40"/>
            <p:cNvSpPr>
              <a:spLocks noChangeArrowheads="1"/>
            </p:cNvSpPr>
            <p:nvPr/>
          </p:nvSpPr>
          <p:spPr bwMode="auto">
            <a:xfrm>
              <a:off x="480" y="249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1000</a:t>
              </a:r>
            </a:p>
          </p:txBody>
        </p:sp>
        <p:sp>
          <p:nvSpPr>
            <p:cNvPr id="18473" name="Rectangle 41"/>
            <p:cNvSpPr>
              <a:spLocks noChangeArrowheads="1"/>
            </p:cNvSpPr>
            <p:nvPr/>
          </p:nvSpPr>
          <p:spPr bwMode="auto">
            <a:xfrm>
              <a:off x="480" y="268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1001</a:t>
              </a:r>
            </a:p>
          </p:txBody>
        </p:sp>
        <p:sp>
          <p:nvSpPr>
            <p:cNvPr id="18474" name="Rectangle 42"/>
            <p:cNvSpPr>
              <a:spLocks noChangeArrowheads="1"/>
            </p:cNvSpPr>
            <p:nvPr/>
          </p:nvSpPr>
          <p:spPr bwMode="auto">
            <a:xfrm>
              <a:off x="480" y="288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1010</a:t>
              </a:r>
            </a:p>
          </p:txBody>
        </p:sp>
        <p:sp>
          <p:nvSpPr>
            <p:cNvPr id="18475" name="Rectangle 43"/>
            <p:cNvSpPr>
              <a:spLocks noChangeArrowheads="1"/>
            </p:cNvSpPr>
            <p:nvPr/>
          </p:nvSpPr>
          <p:spPr bwMode="auto">
            <a:xfrm>
              <a:off x="480" y="3072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1011</a:t>
              </a:r>
            </a:p>
          </p:txBody>
        </p:sp>
        <p:sp>
          <p:nvSpPr>
            <p:cNvPr id="18476" name="Rectangle 44"/>
            <p:cNvSpPr>
              <a:spLocks noChangeArrowheads="1"/>
            </p:cNvSpPr>
            <p:nvPr/>
          </p:nvSpPr>
          <p:spPr bwMode="auto">
            <a:xfrm>
              <a:off x="480" y="3264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1100</a:t>
              </a:r>
            </a:p>
          </p:txBody>
        </p:sp>
        <p:sp>
          <p:nvSpPr>
            <p:cNvPr id="18477" name="Rectangle 45"/>
            <p:cNvSpPr>
              <a:spLocks noChangeArrowheads="1"/>
            </p:cNvSpPr>
            <p:nvPr/>
          </p:nvSpPr>
          <p:spPr bwMode="auto">
            <a:xfrm>
              <a:off x="480" y="3456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1101</a:t>
              </a:r>
            </a:p>
          </p:txBody>
        </p:sp>
        <p:sp>
          <p:nvSpPr>
            <p:cNvPr id="18478" name="Rectangle 46"/>
            <p:cNvSpPr>
              <a:spLocks noChangeArrowheads="1"/>
            </p:cNvSpPr>
            <p:nvPr/>
          </p:nvSpPr>
          <p:spPr bwMode="auto">
            <a:xfrm>
              <a:off x="480" y="3648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>
                  <a:latin typeface="Calibri" pitchFamily="34" charset="0"/>
                </a:rPr>
                <a:t>1110</a:t>
              </a:r>
            </a:p>
          </p:txBody>
        </p:sp>
        <p:sp>
          <p:nvSpPr>
            <p:cNvPr id="18479" name="Rectangle 47"/>
            <p:cNvSpPr>
              <a:spLocks noChangeArrowheads="1"/>
            </p:cNvSpPr>
            <p:nvPr/>
          </p:nvSpPr>
          <p:spPr bwMode="auto">
            <a:xfrm>
              <a:off x="480" y="3840"/>
              <a:ext cx="712" cy="1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1111</a:t>
              </a:r>
            </a:p>
          </p:txBody>
        </p:sp>
        <p:sp>
          <p:nvSpPr>
            <p:cNvPr id="18480" name="Rectangle 48"/>
            <p:cNvSpPr>
              <a:spLocks noChangeArrowheads="1"/>
            </p:cNvSpPr>
            <p:nvPr/>
          </p:nvSpPr>
          <p:spPr bwMode="auto">
            <a:xfrm>
              <a:off x="1200" y="96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1200" y="115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482" name="Rectangle 50"/>
            <p:cNvSpPr>
              <a:spLocks noChangeArrowheads="1"/>
            </p:cNvSpPr>
            <p:nvPr/>
          </p:nvSpPr>
          <p:spPr bwMode="auto">
            <a:xfrm>
              <a:off x="1200" y="134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8483" name="Rectangle 51"/>
            <p:cNvSpPr>
              <a:spLocks noChangeArrowheads="1"/>
            </p:cNvSpPr>
            <p:nvPr/>
          </p:nvSpPr>
          <p:spPr bwMode="auto">
            <a:xfrm>
              <a:off x="1200" y="1536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1200" y="1728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00" y="1920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486" name="Rectangle 54"/>
            <p:cNvSpPr>
              <a:spLocks noChangeArrowheads="1"/>
            </p:cNvSpPr>
            <p:nvPr/>
          </p:nvSpPr>
          <p:spPr bwMode="auto">
            <a:xfrm>
              <a:off x="1200" y="2112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487" name="Rectangle 55"/>
            <p:cNvSpPr>
              <a:spLocks noChangeArrowheads="1"/>
            </p:cNvSpPr>
            <p:nvPr/>
          </p:nvSpPr>
          <p:spPr bwMode="auto">
            <a:xfrm>
              <a:off x="1200" y="2304"/>
              <a:ext cx="616" cy="184"/>
            </a:xfrm>
            <a:prstGeom prst="rect">
              <a:avLst/>
            </a:prstGeom>
            <a:solidFill>
              <a:srgbClr val="CDF1C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8488" name="Rectangle 56"/>
            <p:cNvSpPr>
              <a:spLocks noChangeArrowheads="1"/>
            </p:cNvSpPr>
            <p:nvPr/>
          </p:nvSpPr>
          <p:spPr bwMode="auto">
            <a:xfrm>
              <a:off x="484" y="772"/>
              <a:ext cx="1952" cy="1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489" name="Rectangle 57"/>
            <p:cNvSpPr>
              <a:spLocks noChangeArrowheads="1"/>
            </p:cNvSpPr>
            <p:nvPr/>
          </p:nvSpPr>
          <p:spPr bwMode="auto">
            <a:xfrm>
              <a:off x="484" y="964"/>
              <a:ext cx="1952" cy="30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b="1" dirty="0" smtClean="0"/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3" name="Rectangle 3"/>
          <p:cNvSpPr>
            <a:spLocks noChangeArrowheads="1"/>
          </p:cNvSpPr>
          <p:nvPr/>
        </p:nvSpPr>
        <p:spPr bwMode="auto">
          <a:xfrm>
            <a:off x="3213100" y="1841499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19474" name="Rectangle 4"/>
          <p:cNvSpPr>
            <a:spLocks noChangeArrowheads="1"/>
          </p:cNvSpPr>
          <p:nvPr/>
        </p:nvSpPr>
        <p:spPr bwMode="auto">
          <a:xfrm>
            <a:off x="3517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19475" name="Rectangle 5"/>
          <p:cNvSpPr>
            <a:spLocks noChangeArrowheads="1"/>
          </p:cNvSpPr>
          <p:nvPr/>
        </p:nvSpPr>
        <p:spPr bwMode="auto">
          <a:xfrm>
            <a:off x="4660900" y="2222499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19476" name="Line 6"/>
          <p:cNvSpPr>
            <a:spLocks noChangeShapeType="1"/>
          </p:cNvSpPr>
          <p:nvPr/>
        </p:nvSpPr>
        <p:spPr bwMode="auto">
          <a:xfrm>
            <a:off x="25273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7" name="Line 7"/>
          <p:cNvSpPr>
            <a:spLocks noChangeShapeType="1"/>
          </p:cNvSpPr>
          <p:nvPr/>
        </p:nvSpPr>
        <p:spPr bwMode="auto">
          <a:xfrm>
            <a:off x="5270500" y="2362199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8" name="Line 8"/>
          <p:cNvSpPr>
            <a:spLocks noChangeShapeType="1"/>
          </p:cNvSpPr>
          <p:nvPr/>
        </p:nvSpPr>
        <p:spPr bwMode="auto">
          <a:xfrm>
            <a:off x="4127500" y="2362199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79" name="Rectangle 9"/>
          <p:cNvSpPr>
            <a:spLocks noChangeArrowheads="1"/>
          </p:cNvSpPr>
          <p:nvPr/>
        </p:nvSpPr>
        <p:spPr bwMode="auto">
          <a:xfrm>
            <a:off x="0" y="1674812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80" name="Rectangle 10"/>
          <p:cNvSpPr>
            <a:spLocks noChangeArrowheads="1"/>
          </p:cNvSpPr>
          <p:nvPr/>
        </p:nvSpPr>
        <p:spPr bwMode="auto">
          <a:xfrm>
            <a:off x="6324600" y="1612105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19481" name="Rectangle 11"/>
          <p:cNvSpPr>
            <a:spLocks noChangeArrowheads="1"/>
          </p:cNvSpPr>
          <p:nvPr/>
        </p:nvSpPr>
        <p:spPr bwMode="auto">
          <a:xfrm>
            <a:off x="2947988" y="2949574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82" name="Rectangle 12"/>
          <p:cNvSpPr>
            <a:spLocks noChangeArrowheads="1"/>
          </p:cNvSpPr>
          <p:nvPr/>
        </p:nvSpPr>
        <p:spPr bwMode="auto">
          <a:xfrm>
            <a:off x="2043113" y="2131700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83" name="Rectangle 13"/>
          <p:cNvSpPr>
            <a:spLocks noChangeArrowheads="1"/>
          </p:cNvSpPr>
          <p:nvPr/>
        </p:nvSpPr>
        <p:spPr bwMode="auto">
          <a:xfrm>
            <a:off x="6310313" y="2131700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19484" name="Rectangle 14"/>
          <p:cNvSpPr>
            <a:spLocks noChangeArrowheads="1"/>
          </p:cNvSpPr>
          <p:nvPr/>
        </p:nvSpPr>
        <p:spPr bwMode="auto">
          <a:xfrm>
            <a:off x="4176713" y="2304884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8694" name="Rectangle 38"/>
          <p:cNvSpPr>
            <a:spLocks noGrp="1" noChangeArrowheads="1"/>
          </p:cNvSpPr>
          <p:nvPr>
            <p:ph type="title"/>
          </p:nvPr>
        </p:nvSpPr>
        <p:spPr>
          <a:xfrm>
            <a:off x="357018" y="5334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Mapping Between Signed &amp; Unsigned</a:t>
            </a:r>
          </a:p>
        </p:txBody>
      </p:sp>
      <p:sp>
        <p:nvSpPr>
          <p:cNvPr id="19460" name="Rectangle 42"/>
          <p:cNvSpPr>
            <a:spLocks noChangeArrowheads="1"/>
          </p:cNvSpPr>
          <p:nvPr/>
        </p:nvSpPr>
        <p:spPr bwMode="auto">
          <a:xfrm>
            <a:off x="3224213" y="3709988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U2T</a:t>
            </a:r>
          </a:p>
        </p:txBody>
      </p:sp>
      <p:sp>
        <p:nvSpPr>
          <p:cNvPr id="19461" name="Rectangle 43"/>
          <p:cNvSpPr>
            <a:spLocks noChangeArrowheads="1"/>
          </p:cNvSpPr>
          <p:nvPr/>
        </p:nvSpPr>
        <p:spPr bwMode="auto">
          <a:xfrm>
            <a:off x="3529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U2B</a:t>
            </a:r>
          </a:p>
        </p:txBody>
      </p:sp>
      <p:sp>
        <p:nvSpPr>
          <p:cNvPr id="19462" name="Rectangle 44"/>
          <p:cNvSpPr>
            <a:spLocks noChangeArrowheads="1"/>
          </p:cNvSpPr>
          <p:nvPr/>
        </p:nvSpPr>
        <p:spPr bwMode="auto">
          <a:xfrm>
            <a:off x="4672013" y="4090988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B2T</a:t>
            </a:r>
          </a:p>
        </p:txBody>
      </p:sp>
      <p:sp>
        <p:nvSpPr>
          <p:cNvPr id="19463" name="Line 45"/>
          <p:cNvSpPr>
            <a:spLocks noChangeShapeType="1"/>
          </p:cNvSpPr>
          <p:nvPr/>
        </p:nvSpPr>
        <p:spPr bwMode="auto">
          <a:xfrm>
            <a:off x="25384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Line 46"/>
          <p:cNvSpPr>
            <a:spLocks noChangeShapeType="1"/>
          </p:cNvSpPr>
          <p:nvPr/>
        </p:nvSpPr>
        <p:spPr bwMode="auto">
          <a:xfrm>
            <a:off x="5281613" y="4230688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Line 47"/>
          <p:cNvSpPr>
            <a:spLocks noChangeShapeType="1"/>
          </p:cNvSpPr>
          <p:nvPr/>
        </p:nvSpPr>
        <p:spPr bwMode="auto">
          <a:xfrm>
            <a:off x="4138613" y="4230688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48"/>
          <p:cNvSpPr>
            <a:spLocks noChangeArrowheads="1"/>
          </p:cNvSpPr>
          <p:nvPr/>
        </p:nvSpPr>
        <p:spPr bwMode="auto">
          <a:xfrm>
            <a:off x="6324600" y="3580606"/>
            <a:ext cx="262276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19467" name="Rectangle 49"/>
          <p:cNvSpPr>
            <a:spLocks noChangeArrowheads="1"/>
          </p:cNvSpPr>
          <p:nvPr/>
        </p:nvSpPr>
        <p:spPr bwMode="auto">
          <a:xfrm>
            <a:off x="1243968" y="3657600"/>
            <a:ext cx="137858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Unsigned</a:t>
            </a:r>
          </a:p>
        </p:txBody>
      </p:sp>
      <p:sp>
        <p:nvSpPr>
          <p:cNvPr id="19468" name="Rectangle 50"/>
          <p:cNvSpPr>
            <a:spLocks noChangeArrowheads="1"/>
          </p:cNvSpPr>
          <p:nvPr/>
        </p:nvSpPr>
        <p:spPr bwMode="auto">
          <a:xfrm>
            <a:off x="2947306" y="4818063"/>
            <a:ext cx="292009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19469" name="Rectangle 51"/>
          <p:cNvSpPr>
            <a:spLocks noChangeArrowheads="1"/>
          </p:cNvSpPr>
          <p:nvPr/>
        </p:nvSpPr>
        <p:spPr bwMode="auto">
          <a:xfrm>
            <a:off x="2054225" y="3962400"/>
            <a:ext cx="3968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Times" pitchFamily="18" charset="0"/>
              </a:rPr>
              <a:t>ux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19470" name="Rectangle 52"/>
          <p:cNvSpPr>
            <a:spLocks noChangeArrowheads="1"/>
          </p:cNvSpPr>
          <p:nvPr/>
        </p:nvSpPr>
        <p:spPr bwMode="auto">
          <a:xfrm>
            <a:off x="6321425" y="3962400"/>
            <a:ext cx="2825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  <a:endParaRPr lang="en-US" b="0" i="1">
              <a:latin typeface="Symbol" pitchFamily="18" charset="2"/>
            </a:endParaRPr>
          </a:p>
        </p:txBody>
      </p:sp>
      <p:sp>
        <p:nvSpPr>
          <p:cNvPr id="19471" name="Rectangle 53"/>
          <p:cNvSpPr>
            <a:spLocks noChangeArrowheads="1"/>
          </p:cNvSpPr>
          <p:nvPr/>
        </p:nvSpPr>
        <p:spPr bwMode="auto">
          <a:xfrm>
            <a:off x="4173971" y="4170219"/>
            <a:ext cx="320675" cy="3635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19472" name="Rectangle 56"/>
          <p:cNvSpPr>
            <a:spLocks noGrp="1" noChangeArrowheads="1"/>
          </p:cNvSpPr>
          <p:nvPr>
            <p:ph type="body" idx="1"/>
          </p:nvPr>
        </p:nvSpPr>
        <p:spPr>
          <a:xfrm>
            <a:off x="290513" y="5670550"/>
            <a:ext cx="8656855" cy="882650"/>
          </a:xfrm>
        </p:spPr>
        <p:txBody>
          <a:bodyPr/>
          <a:lstStyle/>
          <a:p>
            <a:r>
              <a:rPr lang="en-US" dirty="0" smtClean="0"/>
              <a:t>Mappings between unsigned and two’s complement numbers: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keep bit representations and reinterpret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1004379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124"/>
          <p:cNvGrpSpPr>
            <a:grpSpLocks/>
          </p:cNvGrpSpPr>
          <p:nvPr/>
        </p:nvGrpSpPr>
        <p:grpSpPr bwMode="auto">
          <a:xfrm>
            <a:off x="5181600" y="3530600"/>
            <a:ext cx="1574800" cy="279400"/>
            <a:chOff x="3264" y="2608"/>
            <a:chExt cx="992" cy="176"/>
          </a:xfrm>
        </p:grpSpPr>
        <p:sp>
          <p:nvSpPr>
            <p:cNvPr id="20602" name="Rectangle 117"/>
            <p:cNvSpPr>
              <a:spLocks noChangeArrowheads="1"/>
            </p:cNvSpPr>
            <p:nvPr/>
          </p:nvSpPr>
          <p:spPr bwMode="auto">
            <a:xfrm>
              <a:off x="3552" y="260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U2T</a:t>
              </a:r>
            </a:p>
          </p:txBody>
        </p:sp>
        <p:sp>
          <p:nvSpPr>
            <p:cNvPr id="20603" name="Line 118"/>
            <p:cNvSpPr>
              <a:spLocks noChangeShapeType="1"/>
            </p:cNvSpPr>
            <p:nvPr/>
          </p:nvSpPr>
          <p:spPr bwMode="auto">
            <a:xfrm flipH="1" flipV="1">
              <a:off x="3264" y="270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4" name="Line 119"/>
            <p:cNvSpPr>
              <a:spLocks noChangeShapeType="1"/>
            </p:cNvSpPr>
            <p:nvPr/>
          </p:nvSpPr>
          <p:spPr bwMode="auto">
            <a:xfrm flipH="1">
              <a:off x="3936" y="269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5181600" y="3098800"/>
            <a:ext cx="1574800" cy="279400"/>
            <a:chOff x="3264" y="2128"/>
            <a:chExt cx="992" cy="176"/>
          </a:xfrm>
        </p:grpSpPr>
        <p:sp>
          <p:nvSpPr>
            <p:cNvPr id="20599" name="Rectangle 120"/>
            <p:cNvSpPr>
              <a:spLocks noChangeArrowheads="1"/>
            </p:cNvSpPr>
            <p:nvPr/>
          </p:nvSpPr>
          <p:spPr bwMode="auto">
            <a:xfrm>
              <a:off x="3552" y="2128"/>
              <a:ext cx="368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T2U</a:t>
              </a:r>
            </a:p>
          </p:txBody>
        </p:sp>
        <p:sp>
          <p:nvSpPr>
            <p:cNvPr id="20600" name="Line 121"/>
            <p:cNvSpPr>
              <a:spLocks noChangeShapeType="1"/>
            </p:cNvSpPr>
            <p:nvPr/>
          </p:nvSpPr>
          <p:spPr bwMode="auto">
            <a:xfrm flipH="1" flipV="1">
              <a:off x="3264" y="222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Line 122"/>
            <p:cNvSpPr>
              <a:spLocks noChangeShapeType="1"/>
            </p:cNvSpPr>
            <p:nvPr/>
          </p:nvSpPr>
          <p:spPr bwMode="auto">
            <a:xfrm flipH="1">
              <a:off x="3936" y="2216"/>
              <a:ext cx="3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824662" cy="555625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dirty="0" smtClean="0"/>
              <a:t>Mapping Signed </a:t>
            </a:r>
            <a:r>
              <a:rPr lang="en-US" dirty="0" smtClean="0">
                <a:sym typeface="Symbol" pitchFamily="18" charset="2"/>
              </a:rPr>
              <a:t></a:t>
            </a:r>
            <a:r>
              <a:rPr lang="en-US" dirty="0" smtClean="0"/>
              <a:t> Unsigned</a:t>
            </a:r>
          </a:p>
        </p:txBody>
      </p:sp>
      <p:graphicFrame>
        <p:nvGraphicFramePr>
          <p:cNvPr id="203779" name="Group 3"/>
          <p:cNvGraphicFramePr>
            <a:graphicFrameLocks noGrp="1"/>
          </p:cNvGraphicFramePr>
          <p:nvPr/>
        </p:nvGraphicFramePr>
        <p:xfrm>
          <a:off x="37338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-1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17" name="Group 41"/>
          <p:cNvGraphicFramePr>
            <a:graphicFrameLocks noGrp="1"/>
          </p:cNvGraphicFramePr>
          <p:nvPr/>
        </p:nvGraphicFramePr>
        <p:xfrm>
          <a:off x="70104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Unsigned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855" name="Group 79"/>
          <p:cNvGraphicFramePr>
            <a:graphicFrameLocks noGrp="1"/>
          </p:cNvGraphicFramePr>
          <p:nvPr/>
        </p:nvGraphicFramePr>
        <p:xfrm>
          <a:off x="1752600" y="990600"/>
          <a:ext cx="1143000" cy="5548821"/>
        </p:xfrm>
        <a:graphic>
          <a:graphicData uri="http://schemas.openxmlformats.org/drawingml/2006/table">
            <a:tbl>
              <a:tblPr/>
              <a:tblGrid>
                <a:gridCol w="11430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</a:rPr>
                        <a:t>Bits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0111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1011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1101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 pitchFamily="49" charset="0"/>
                        </a:rPr>
                        <a:t>1111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5257800" y="2286000"/>
            <a:ext cx="1447800" cy="584200"/>
            <a:chOff x="3312" y="1226"/>
            <a:chExt cx="912" cy="368"/>
          </a:xfrm>
        </p:grpSpPr>
        <p:sp>
          <p:nvSpPr>
            <p:cNvPr id="15" name="Line 121"/>
            <p:cNvSpPr>
              <a:spLocks noChangeShapeType="1"/>
            </p:cNvSpPr>
            <p:nvPr/>
          </p:nvSpPr>
          <p:spPr bwMode="auto">
            <a:xfrm flipH="1" flipV="1">
              <a:off x="3312" y="1536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24"/>
            <p:cNvSpPr txBox="1">
              <a:spLocks noChangeArrowheads="1"/>
            </p:cNvSpPr>
            <p:nvPr/>
          </p:nvSpPr>
          <p:spPr bwMode="auto">
            <a:xfrm>
              <a:off x="3696" y="1226"/>
              <a:ext cx="187" cy="36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pPr algn="ctr"/>
              <a:r>
                <a:rPr lang="en-US" sz="3200" dirty="0">
                  <a:latin typeface="Calibri" pitchFamily="34" charset="0"/>
                </a:rPr>
                <a:t>=</a:t>
              </a:r>
            </a:p>
          </p:txBody>
        </p:sp>
      </p:grpSp>
      <p:grpSp>
        <p:nvGrpSpPr>
          <p:cNvPr id="17" name="Group 127"/>
          <p:cNvGrpSpPr>
            <a:grpSpLocks/>
          </p:cNvGrpSpPr>
          <p:nvPr/>
        </p:nvGrpSpPr>
        <p:grpSpPr bwMode="auto">
          <a:xfrm>
            <a:off x="5257800" y="4724396"/>
            <a:ext cx="1447800" cy="492124"/>
            <a:chOff x="3312" y="2762"/>
            <a:chExt cx="912" cy="310"/>
          </a:xfrm>
        </p:grpSpPr>
        <p:sp>
          <p:nvSpPr>
            <p:cNvPr id="18" name="Line 123"/>
            <p:cNvSpPr>
              <a:spLocks noChangeShapeType="1"/>
            </p:cNvSpPr>
            <p:nvPr/>
          </p:nvSpPr>
          <p:spPr bwMode="auto">
            <a:xfrm flipH="1" flipV="1">
              <a:off x="3312" y="3072"/>
              <a:ext cx="91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25"/>
            <p:cNvSpPr txBox="1">
              <a:spLocks noChangeArrowheads="1"/>
            </p:cNvSpPr>
            <p:nvPr/>
          </p:nvSpPr>
          <p:spPr bwMode="auto">
            <a:xfrm>
              <a:off x="3504" y="2762"/>
              <a:ext cx="329" cy="291"/>
            </a:xfrm>
            <a:prstGeom prst="rect">
              <a:avLst/>
            </a:prstGeom>
            <a:noFill/>
            <a:ln w="57150">
              <a:noFill/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r>
                <a:rPr lang="en-US" dirty="0" smtClean="0">
                  <a:latin typeface="Calibri" pitchFamily="34" charset="0"/>
                </a:rPr>
                <a:t>+/- 16</a:t>
              </a:r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52600" y="3810000"/>
            <a:ext cx="2743200" cy="228600"/>
            <a:chOff x="2832" y="2208"/>
            <a:chExt cx="1728" cy="144"/>
          </a:xfrm>
        </p:grpSpPr>
        <p:sp>
          <p:nvSpPr>
            <p:cNvPr id="5142" name="Rectangle 17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3" name="Rectangle 18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4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5" name="Rectangle 20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6" name="Rectangle 21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7" name="Rectangle 22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8" name="Rectangle 23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752600" y="4267200"/>
            <a:ext cx="2743200" cy="228600"/>
            <a:chOff x="2832" y="2208"/>
            <a:chExt cx="1728" cy="144"/>
          </a:xfrm>
        </p:grpSpPr>
        <p:sp>
          <p:nvSpPr>
            <p:cNvPr id="5135" name="Rectangle 25"/>
            <p:cNvSpPr>
              <a:spLocks noChangeArrowheads="1"/>
            </p:cNvSpPr>
            <p:nvPr/>
          </p:nvSpPr>
          <p:spPr bwMode="auto">
            <a:xfrm>
              <a:off x="283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-</a:t>
              </a:r>
            </a:p>
          </p:txBody>
        </p:sp>
        <p:sp>
          <p:nvSpPr>
            <p:cNvPr id="5136" name="Rectangle 26"/>
            <p:cNvSpPr>
              <a:spLocks noChangeArrowheads="1"/>
            </p:cNvSpPr>
            <p:nvPr/>
          </p:nvSpPr>
          <p:spPr bwMode="auto">
            <a:xfrm>
              <a:off x="297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7" name="Rectangle 27"/>
            <p:cNvSpPr>
              <a:spLocks noChangeArrowheads="1"/>
            </p:cNvSpPr>
            <p:nvPr/>
          </p:nvSpPr>
          <p:spPr bwMode="auto">
            <a:xfrm>
              <a:off x="3120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8" name="Rectangle 28"/>
            <p:cNvSpPr>
              <a:spLocks noChangeArrowheads="1"/>
            </p:cNvSpPr>
            <p:nvPr/>
          </p:nvSpPr>
          <p:spPr bwMode="auto">
            <a:xfrm>
              <a:off x="4128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39" name="Rectangle 29"/>
            <p:cNvSpPr>
              <a:spLocks noChangeArrowheads="1"/>
            </p:cNvSpPr>
            <p:nvPr/>
          </p:nvSpPr>
          <p:spPr bwMode="auto">
            <a:xfrm>
              <a:off x="4272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0" name="Rectangle 30"/>
            <p:cNvSpPr>
              <a:spLocks noChangeArrowheads="1"/>
            </p:cNvSpPr>
            <p:nvPr/>
          </p:nvSpPr>
          <p:spPr bwMode="auto">
            <a:xfrm>
              <a:off x="4416" y="2208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+</a:t>
              </a:r>
            </a:p>
          </p:txBody>
        </p:sp>
        <p:sp>
          <p:nvSpPr>
            <p:cNvPr id="5141" name="Rectangle 31"/>
            <p:cNvSpPr>
              <a:spLocks noChangeArrowheads="1"/>
            </p:cNvSpPr>
            <p:nvPr/>
          </p:nvSpPr>
          <p:spPr bwMode="auto">
            <a:xfrm>
              <a:off x="3264" y="2208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5126" name="Rectangle 32"/>
          <p:cNvSpPr>
            <a:spLocks noChangeArrowheads="1"/>
          </p:cNvSpPr>
          <p:nvPr/>
        </p:nvSpPr>
        <p:spPr bwMode="auto">
          <a:xfrm>
            <a:off x="1219200" y="3657600"/>
            <a:ext cx="400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127" name="Rectangle 33"/>
          <p:cNvSpPr>
            <a:spLocks noChangeArrowheads="1"/>
          </p:cNvSpPr>
          <p:nvPr/>
        </p:nvSpPr>
        <p:spPr bwMode="auto">
          <a:xfrm>
            <a:off x="1219200" y="4114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5128" name="Rectangle 36"/>
          <p:cNvSpPr>
            <a:spLocks noChangeArrowheads="1"/>
          </p:cNvSpPr>
          <p:nvPr/>
        </p:nvSpPr>
        <p:spPr bwMode="auto">
          <a:xfrm>
            <a:off x="1600200" y="3429000"/>
            <a:ext cx="565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i="1">
                <a:latin typeface="Times" pitchFamily="18" charset="0"/>
              </a:rPr>
              <a:t>w</a:t>
            </a:r>
            <a:r>
              <a:rPr lang="en-US" sz="1800" b="0">
                <a:latin typeface="Times" pitchFamily="18" charset="0"/>
              </a:rPr>
              <a:t>–1</a:t>
            </a:r>
            <a:endParaRPr lang="en-US" sz="1800" b="0" i="1">
              <a:latin typeface="Times" pitchFamily="18" charset="0"/>
            </a:endParaRPr>
          </a:p>
        </p:txBody>
      </p:sp>
      <p:sp>
        <p:nvSpPr>
          <p:cNvPr id="5129" name="Rectangle 37"/>
          <p:cNvSpPr>
            <a:spLocks noChangeArrowheads="1"/>
          </p:cNvSpPr>
          <p:nvPr/>
        </p:nvSpPr>
        <p:spPr bwMode="auto">
          <a:xfrm>
            <a:off x="4267200" y="3429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>
                <a:latin typeface="Times" pitchFamily="18" charset="0"/>
              </a:rPr>
              <a:t>0</a:t>
            </a:r>
          </a:p>
        </p:txBody>
      </p:sp>
      <p:sp>
        <p:nvSpPr>
          <p:cNvPr id="18948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Relation between Signed &amp; Unsigned</a:t>
            </a:r>
          </a:p>
        </p:txBody>
      </p:sp>
      <p:sp>
        <p:nvSpPr>
          <p:cNvPr id="5132" name="Line 43"/>
          <p:cNvSpPr>
            <a:spLocks noChangeShapeType="1"/>
          </p:cNvSpPr>
          <p:nvPr/>
        </p:nvSpPr>
        <p:spPr bwMode="auto">
          <a:xfrm flipV="1">
            <a:off x="1828800" y="4648200"/>
            <a:ext cx="0" cy="533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5133" name="Text Box 44"/>
          <p:cNvSpPr txBox="1">
            <a:spLocks noChangeArrowheads="1"/>
          </p:cNvSpPr>
          <p:nvPr/>
        </p:nvSpPr>
        <p:spPr bwMode="auto">
          <a:xfrm>
            <a:off x="582613" y="5257800"/>
            <a:ext cx="2880725" cy="120032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Large negative weight</a:t>
            </a:r>
          </a:p>
          <a:p>
            <a:pPr algn="ctr"/>
            <a:r>
              <a:rPr lang="en-US" b="0" i="1" dirty="0" smtClean="0">
                <a:latin typeface="Calibri" pitchFamily="34" charset="0"/>
                <a:sym typeface="Symbol" pitchFamily="18" charset="2"/>
              </a:rPr>
              <a:t>becomes</a:t>
            </a:r>
            <a:endParaRPr lang="en-US" b="0" i="1" dirty="0">
              <a:latin typeface="Calibri" pitchFamily="34" charset="0"/>
              <a:sym typeface="Symbol" pitchFamily="18" charset="2"/>
            </a:endParaRPr>
          </a:p>
          <a:p>
            <a:pPr algn="ctr"/>
            <a:r>
              <a:rPr lang="en-US" dirty="0">
                <a:latin typeface="Calibri" pitchFamily="34" charset="0"/>
              </a:rPr>
              <a:t>Large positive weight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3587750" y="1753394"/>
            <a:ext cx="2336800" cy="1041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Ctr="1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T2U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3892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T2B</a:t>
            </a: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5035550" y="2134394"/>
            <a:ext cx="584200" cy="279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 pitchFamily="34" charset="0"/>
              </a:rPr>
              <a:t>B2U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29019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>
            <a:off x="5645150" y="2274094"/>
            <a:ext cx="96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>
            <a:off x="4502150" y="2274094"/>
            <a:ext cx="50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74650" y="1586707"/>
            <a:ext cx="26225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Calibri" pitchFamily="34" charset="0"/>
              </a:rPr>
              <a:t>Two’s Complement</a:t>
            </a:r>
          </a:p>
        </p:txBody>
      </p:sp>
      <p:sp>
        <p:nvSpPr>
          <p:cNvPr id="48" name="Rectangle 10"/>
          <p:cNvSpPr>
            <a:spLocks noChangeArrowheads="1"/>
          </p:cNvSpPr>
          <p:nvPr/>
        </p:nvSpPr>
        <p:spPr bwMode="auto">
          <a:xfrm>
            <a:off x="6699250" y="1524000"/>
            <a:ext cx="1377950" cy="458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Unsigned</a:t>
            </a:r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3322638" y="2861469"/>
            <a:ext cx="29194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Maintain Same Bit Pattern</a:t>
            </a:r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2417763" y="2043595"/>
            <a:ext cx="31899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684963" y="2043595"/>
            <a:ext cx="47288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ux</a:t>
            </a:r>
          </a:p>
        </p:txBody>
      </p:sp>
      <p:sp>
        <p:nvSpPr>
          <p:cNvPr id="52" name="Rectangle 14"/>
          <p:cNvSpPr>
            <a:spLocks noChangeArrowheads="1"/>
          </p:cNvSpPr>
          <p:nvPr/>
        </p:nvSpPr>
        <p:spPr bwMode="auto">
          <a:xfrm>
            <a:off x="4551363" y="2216779"/>
            <a:ext cx="37029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>
                <a:latin typeface="Times" pitchFamily="18" charset="0"/>
              </a:rPr>
              <a:t>X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56753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998914" y="3124200"/>
            <a:ext cx="457200" cy="1828800"/>
          </a:xfrm>
          <a:prstGeom prst="rect">
            <a:avLst/>
          </a:prstGeom>
          <a:solidFill>
            <a:srgbClr val="CDF1C5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3998914" y="49530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5675314" y="1600200"/>
            <a:ext cx="457200" cy="1524000"/>
          </a:xfrm>
          <a:prstGeom prst="rect">
            <a:avLst/>
          </a:prstGeom>
          <a:solidFill>
            <a:srgbClr val="EFBFB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Oval 8"/>
          <p:cNvSpPr>
            <a:spLocks noChangeArrowheads="1"/>
          </p:cNvSpPr>
          <p:nvPr/>
        </p:nvSpPr>
        <p:spPr bwMode="auto">
          <a:xfrm>
            <a:off x="40751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Text Box 9"/>
          <p:cNvSpPr txBox="1">
            <a:spLocks noChangeArrowheads="1"/>
          </p:cNvSpPr>
          <p:nvPr/>
        </p:nvSpPr>
        <p:spPr bwMode="auto">
          <a:xfrm>
            <a:off x="3160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592" name="Line 10"/>
          <p:cNvSpPr>
            <a:spLocks noChangeShapeType="1"/>
          </p:cNvSpPr>
          <p:nvPr/>
        </p:nvSpPr>
        <p:spPr bwMode="auto">
          <a:xfrm>
            <a:off x="4227514" y="4800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Oval 11"/>
          <p:cNvSpPr>
            <a:spLocks noChangeArrowheads="1"/>
          </p:cNvSpPr>
          <p:nvPr/>
        </p:nvSpPr>
        <p:spPr bwMode="auto">
          <a:xfrm>
            <a:off x="40751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Text Box 12"/>
          <p:cNvSpPr txBox="1">
            <a:spLocks noChangeArrowheads="1"/>
          </p:cNvSpPr>
          <p:nvPr/>
        </p:nvSpPr>
        <p:spPr bwMode="auto">
          <a:xfrm>
            <a:off x="3101976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5" name="Line 13"/>
          <p:cNvSpPr>
            <a:spLocks noChangeShapeType="1"/>
          </p:cNvSpPr>
          <p:nvPr/>
        </p:nvSpPr>
        <p:spPr bwMode="auto">
          <a:xfrm>
            <a:off x="4227514" y="3276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Oval 14"/>
          <p:cNvSpPr>
            <a:spLocks noChangeArrowheads="1"/>
          </p:cNvSpPr>
          <p:nvPr/>
        </p:nvSpPr>
        <p:spPr bwMode="auto">
          <a:xfrm>
            <a:off x="4075114" y="6248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15"/>
          <p:cNvSpPr txBox="1">
            <a:spLocks noChangeArrowheads="1"/>
          </p:cNvSpPr>
          <p:nvPr/>
        </p:nvSpPr>
        <p:spPr bwMode="auto">
          <a:xfrm>
            <a:off x="3089276" y="6172200"/>
            <a:ext cx="8270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TMin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98" name="Oval 16"/>
          <p:cNvSpPr>
            <a:spLocks noChangeArrowheads="1"/>
          </p:cNvSpPr>
          <p:nvPr/>
        </p:nvSpPr>
        <p:spPr bwMode="auto">
          <a:xfrm>
            <a:off x="4075114" y="5029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Text Box 17"/>
          <p:cNvSpPr txBox="1">
            <a:spLocks noChangeArrowheads="1"/>
          </p:cNvSpPr>
          <p:nvPr/>
        </p:nvSpPr>
        <p:spPr bwMode="auto">
          <a:xfrm>
            <a:off x="3160714" y="49530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–1</a:t>
            </a:r>
          </a:p>
        </p:txBody>
      </p:sp>
      <p:sp>
        <p:nvSpPr>
          <p:cNvPr id="24600" name="Oval 18"/>
          <p:cNvSpPr>
            <a:spLocks noChangeArrowheads="1"/>
          </p:cNvSpPr>
          <p:nvPr/>
        </p:nvSpPr>
        <p:spPr bwMode="auto">
          <a:xfrm>
            <a:off x="4075114" y="53340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19"/>
          <p:cNvSpPr txBox="1">
            <a:spLocks noChangeArrowheads="1"/>
          </p:cNvSpPr>
          <p:nvPr/>
        </p:nvSpPr>
        <p:spPr bwMode="auto">
          <a:xfrm>
            <a:off x="3160714" y="52578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–2</a:t>
            </a:r>
          </a:p>
        </p:txBody>
      </p:sp>
      <p:sp>
        <p:nvSpPr>
          <p:cNvPr id="24602" name="Oval 20"/>
          <p:cNvSpPr>
            <a:spLocks noChangeArrowheads="1"/>
          </p:cNvSpPr>
          <p:nvPr/>
        </p:nvSpPr>
        <p:spPr bwMode="auto">
          <a:xfrm>
            <a:off x="5903914" y="4724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Oval 21"/>
          <p:cNvSpPr>
            <a:spLocks noChangeArrowheads="1"/>
          </p:cNvSpPr>
          <p:nvPr/>
        </p:nvSpPr>
        <p:spPr bwMode="auto">
          <a:xfrm>
            <a:off x="5903914" y="3200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2"/>
          <p:cNvSpPr>
            <a:spLocks noChangeArrowheads="1"/>
          </p:cNvSpPr>
          <p:nvPr/>
        </p:nvSpPr>
        <p:spPr bwMode="auto">
          <a:xfrm>
            <a:off x="5903914" y="28956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Oval 23"/>
          <p:cNvSpPr>
            <a:spLocks noChangeArrowheads="1"/>
          </p:cNvSpPr>
          <p:nvPr/>
        </p:nvSpPr>
        <p:spPr bwMode="auto">
          <a:xfrm>
            <a:off x="5903914" y="16764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Oval 24"/>
          <p:cNvSpPr>
            <a:spLocks noChangeArrowheads="1"/>
          </p:cNvSpPr>
          <p:nvPr/>
        </p:nvSpPr>
        <p:spPr bwMode="auto">
          <a:xfrm>
            <a:off x="5903914" y="1981200"/>
            <a:ext cx="152400" cy="15240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Freeform 25"/>
          <p:cNvSpPr>
            <a:spLocks/>
          </p:cNvSpPr>
          <p:nvPr/>
        </p:nvSpPr>
        <p:spPr bwMode="auto">
          <a:xfrm>
            <a:off x="4227514" y="17526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Freeform 26"/>
          <p:cNvSpPr>
            <a:spLocks/>
          </p:cNvSpPr>
          <p:nvPr/>
        </p:nvSpPr>
        <p:spPr bwMode="auto">
          <a:xfrm>
            <a:off x="4227514" y="20574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Freeform 27"/>
          <p:cNvSpPr>
            <a:spLocks/>
          </p:cNvSpPr>
          <p:nvPr/>
        </p:nvSpPr>
        <p:spPr bwMode="auto">
          <a:xfrm>
            <a:off x="4227514" y="2971800"/>
            <a:ext cx="1676400" cy="3352800"/>
          </a:xfrm>
          <a:custGeom>
            <a:avLst/>
            <a:gdLst>
              <a:gd name="T0" fmla="*/ 0 w 1056"/>
              <a:gd name="T1" fmla="*/ 2112 h 2112"/>
              <a:gd name="T2" fmla="*/ 144 w 1056"/>
              <a:gd name="T3" fmla="*/ 2112 h 2112"/>
              <a:gd name="T4" fmla="*/ 912 w 1056"/>
              <a:gd name="T5" fmla="*/ 0 h 2112"/>
              <a:gd name="T6" fmla="*/ 1056 w 1056"/>
              <a:gd name="T7" fmla="*/ 0 h 2112"/>
              <a:gd name="T8" fmla="*/ 0 60000 65536"/>
              <a:gd name="T9" fmla="*/ 0 60000 65536"/>
              <a:gd name="T10" fmla="*/ 0 60000 65536"/>
              <a:gd name="T11" fmla="*/ 0 60000 65536"/>
              <a:gd name="T12" fmla="*/ 0 w 1056"/>
              <a:gd name="T13" fmla="*/ 0 h 2112"/>
              <a:gd name="T14" fmla="*/ 1056 w 1056"/>
              <a:gd name="T15" fmla="*/ 2112 h 2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6" h="2112">
                <a:moveTo>
                  <a:pt x="0" y="2112"/>
                </a:moveTo>
                <a:lnTo>
                  <a:pt x="144" y="2112"/>
                </a:lnTo>
                <a:lnTo>
                  <a:pt x="912" y="0"/>
                </a:lnTo>
                <a:lnTo>
                  <a:pt x="1056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28"/>
          <p:cNvSpPr txBox="1">
            <a:spLocks noChangeArrowheads="1"/>
          </p:cNvSpPr>
          <p:nvPr/>
        </p:nvSpPr>
        <p:spPr bwMode="auto">
          <a:xfrm>
            <a:off x="6208714" y="4648200"/>
            <a:ext cx="762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0</a:t>
            </a:r>
          </a:p>
        </p:txBody>
      </p:sp>
      <p:sp>
        <p:nvSpPr>
          <p:cNvPr id="24611" name="Text Box 29"/>
          <p:cNvSpPr txBox="1">
            <a:spLocks noChangeArrowheads="1"/>
          </p:cNvSpPr>
          <p:nvPr/>
        </p:nvSpPr>
        <p:spPr bwMode="auto">
          <a:xfrm>
            <a:off x="6132514" y="1524000"/>
            <a:ext cx="11430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2" name="Text Box 30"/>
          <p:cNvSpPr txBox="1">
            <a:spLocks noChangeArrowheads="1"/>
          </p:cNvSpPr>
          <p:nvPr/>
        </p:nvSpPr>
        <p:spPr bwMode="auto">
          <a:xfrm>
            <a:off x="6132514" y="1828800"/>
            <a:ext cx="144780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UMax</a:t>
            </a:r>
            <a:r>
              <a:rPr lang="en-US" b="0" dirty="0">
                <a:latin typeface="Calibri" pitchFamily="34" charset="0"/>
              </a:rPr>
              <a:t> –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3" name="Text Box 31"/>
          <p:cNvSpPr txBox="1">
            <a:spLocks noChangeArrowheads="1"/>
          </p:cNvSpPr>
          <p:nvPr/>
        </p:nvSpPr>
        <p:spPr bwMode="auto">
          <a:xfrm>
            <a:off x="6208714" y="3124200"/>
            <a:ext cx="8905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614" name="Text Box 32"/>
          <p:cNvSpPr txBox="1">
            <a:spLocks noChangeArrowheads="1"/>
          </p:cNvSpPr>
          <p:nvPr/>
        </p:nvSpPr>
        <p:spPr bwMode="auto">
          <a:xfrm>
            <a:off x="6208714" y="2819400"/>
            <a:ext cx="14065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 dirty="0" err="1">
                <a:latin typeface="Calibri" pitchFamily="34" charset="0"/>
              </a:rPr>
              <a:t>TMax</a:t>
            </a:r>
            <a:r>
              <a:rPr lang="en-US" b="0" i="1" dirty="0">
                <a:latin typeface="Calibri" pitchFamily="34" charset="0"/>
              </a:rPr>
              <a:t>  </a:t>
            </a:r>
            <a:r>
              <a:rPr lang="en-US" b="0" dirty="0">
                <a:latin typeface="Calibri" pitchFamily="34" charset="0"/>
              </a:rPr>
              <a:t>+ 1</a:t>
            </a:r>
            <a:endParaRPr lang="en-US" b="0" i="1" dirty="0">
              <a:latin typeface="Calibri" pitchFamily="34" charset="0"/>
            </a:endParaRPr>
          </a:p>
        </p:txBody>
      </p:sp>
      <p:sp>
        <p:nvSpPr>
          <p:cNvPr id="24586" name="Rectangle 33"/>
          <p:cNvSpPr>
            <a:spLocks noChangeArrowheads="1"/>
          </p:cNvSpPr>
          <p:nvPr/>
        </p:nvSpPr>
        <p:spPr bwMode="auto">
          <a:xfrm>
            <a:off x="685801" y="4549775"/>
            <a:ext cx="213360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2’s </a:t>
            </a:r>
            <a:r>
              <a:rPr lang="en-US" sz="2000" b="0" dirty="0" smtClean="0">
                <a:latin typeface="Calibri" pitchFamily="34" charset="0"/>
              </a:rPr>
              <a:t>Complement Range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24587" name="Freeform 34"/>
          <p:cNvSpPr>
            <a:spLocks/>
          </p:cNvSpPr>
          <p:nvPr/>
        </p:nvSpPr>
        <p:spPr bwMode="auto">
          <a:xfrm>
            <a:off x="2971801" y="32004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Freeform 35"/>
          <p:cNvSpPr>
            <a:spLocks/>
          </p:cNvSpPr>
          <p:nvPr/>
        </p:nvSpPr>
        <p:spPr bwMode="auto">
          <a:xfrm flipH="1">
            <a:off x="7564439" y="1600200"/>
            <a:ext cx="152400" cy="3352800"/>
          </a:xfrm>
          <a:custGeom>
            <a:avLst/>
            <a:gdLst>
              <a:gd name="T0" fmla="*/ 96 w 144"/>
              <a:gd name="T1" fmla="*/ 2160 h 2160"/>
              <a:gd name="T2" fmla="*/ 0 w 144"/>
              <a:gd name="T3" fmla="*/ 2160 h 2160"/>
              <a:gd name="T4" fmla="*/ 0 w 144"/>
              <a:gd name="T5" fmla="*/ 0 h 2160"/>
              <a:gd name="T6" fmla="*/ 144 w 144"/>
              <a:gd name="T7" fmla="*/ 0 h 2160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2160"/>
              <a:gd name="T14" fmla="*/ 144 w 144"/>
              <a:gd name="T15" fmla="*/ 2160 h 2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2160">
                <a:moveTo>
                  <a:pt x="96" y="2160"/>
                </a:moveTo>
                <a:lnTo>
                  <a:pt x="0" y="2160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36"/>
          <p:cNvSpPr>
            <a:spLocks noChangeArrowheads="1"/>
          </p:cNvSpPr>
          <p:nvPr/>
        </p:nvSpPr>
        <p:spPr bwMode="auto">
          <a:xfrm>
            <a:off x="7753352" y="2895600"/>
            <a:ext cx="1162050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Unsigned</a:t>
            </a:r>
          </a:p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Range</a:t>
            </a:r>
          </a:p>
        </p:txBody>
      </p:sp>
      <p:sp>
        <p:nvSpPr>
          <p:cNvPr id="123941" name="Rectangle 37"/>
          <p:cNvSpPr>
            <a:spLocks noGrp="1" noChangeArrowheads="1"/>
          </p:cNvSpPr>
          <p:nvPr>
            <p:ph type="title"/>
          </p:nvPr>
        </p:nvSpPr>
        <p:spPr>
          <a:xfrm>
            <a:off x="270412" y="5334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Conversion Visualized</a:t>
            </a:r>
          </a:p>
        </p:txBody>
      </p:sp>
      <p:sp>
        <p:nvSpPr>
          <p:cNvPr id="123942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4159250" cy="1716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2’s Comp.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Unsigned</a:t>
            </a:r>
          </a:p>
          <a:p>
            <a:pPr lvl="1" eaLnBrk="1" hangingPunct="1">
              <a:defRPr/>
            </a:pPr>
            <a:r>
              <a:rPr lang="en-US" smtClean="0"/>
              <a:t>Ordering Inversion</a:t>
            </a:r>
          </a:p>
          <a:p>
            <a:pPr lvl="1" eaLnBrk="1" hangingPunct="1">
              <a:defRPr/>
            </a:pPr>
            <a:r>
              <a:rPr lang="en-US" smtClean="0"/>
              <a:t>Negative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Big Positive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 animBg="1"/>
      <p:bldP spid="24593" grpId="0" animBg="1"/>
      <p:bldP spid="24595" grpId="0" animBg="1"/>
      <p:bldP spid="24596" grpId="0" animBg="1"/>
      <p:bldP spid="24598" grpId="0" animBg="1"/>
      <p:bldP spid="24600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  <p:bldP spid="24608" grpId="0" animBg="1"/>
      <p:bldP spid="24609" grpId="0" animBg="1"/>
      <p:bldP spid="24587" grpId="0" animBg="1"/>
      <p:bldP spid="2458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3231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Signed vs. Unsigned in C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Constants</a:t>
            </a:r>
          </a:p>
          <a:p>
            <a:pPr lvl="1" eaLnBrk="1" hangingPunct="1">
              <a:defRPr/>
            </a:pPr>
            <a:r>
              <a:rPr lang="en-US" dirty="0" smtClean="0"/>
              <a:t>By default are considered to be signed integers</a:t>
            </a:r>
          </a:p>
          <a:p>
            <a:pPr lvl="1" eaLnBrk="1" hangingPunct="1">
              <a:defRPr/>
            </a:pPr>
            <a:r>
              <a:rPr lang="en-US" dirty="0" smtClean="0"/>
              <a:t>Unsigned if have “U” as suffix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latin typeface="Courier New" pitchFamily="49" charset="0"/>
              </a:rPr>
              <a:t>0U, 4294967259U</a:t>
            </a:r>
          </a:p>
          <a:p>
            <a:pPr eaLnBrk="1" hangingPunct="1">
              <a:defRPr/>
            </a:pPr>
            <a:r>
              <a:rPr lang="en-US" dirty="0" smtClean="0"/>
              <a:t>Casting</a:t>
            </a:r>
          </a:p>
          <a:p>
            <a:pPr lvl="1" eaLnBrk="1" hangingPunct="1">
              <a:defRPr/>
            </a:pPr>
            <a:r>
              <a:rPr lang="en-US" dirty="0" smtClean="0"/>
              <a:t>Explicit casting between signed &amp; unsigned same as U2T and T2U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, </a:t>
            </a: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(unsigned)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Implicit casting also occurs via assignments and procedure calls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tx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ux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uy</a:t>
            </a:r>
            <a:r>
              <a:rPr lang="en-US" sz="1800" b="1" dirty="0" smtClean="0">
                <a:latin typeface="Courier New" pitchFamily="49" charset="0"/>
              </a:rPr>
              <a:t> = </a:t>
            </a:r>
            <a:r>
              <a:rPr lang="en-US" sz="1800" b="1" dirty="0" err="1" smtClean="0">
                <a:latin typeface="Courier New" pitchFamily="49" charset="0"/>
              </a:rPr>
              <a:t>ty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eaLnBrk="1" hangingPunct="1">
              <a:defRPr/>
            </a:pPr>
            <a:endParaRPr lang="en-US" sz="1800" b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290513" y="3276600"/>
            <a:ext cx="8853487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0	0U	</a:t>
            </a:r>
            <a:r>
              <a:rPr lang="en-US" sz="2000" dirty="0"/>
              <a:t>==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	</a:t>
            </a:r>
            <a:r>
              <a:rPr lang="en-US" sz="2000" dirty="0"/>
              <a:t>&lt;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0U	</a:t>
            </a:r>
            <a:r>
              <a:rPr lang="en-US" sz="2000" dirty="0"/>
              <a:t>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	-2147483648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2147483647U	-2147483648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(unsigned) -1	-2</a:t>
            </a:r>
            <a:r>
              <a:rPr lang="en-US" sz="2000" dirty="0"/>
              <a:t> 	&gt;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2147483648U</a:t>
            </a:r>
            <a:r>
              <a:rPr lang="en-US" sz="2000" dirty="0"/>
              <a:t> 	&lt;	</a:t>
            </a:r>
            <a:r>
              <a:rPr lang="en-US" sz="2000" dirty="0">
                <a:latin typeface="Calibri" pitchFamily="34" charset="0"/>
              </a:rPr>
              <a:t>unsigned</a:t>
            </a:r>
            <a:endParaRPr lang="en-US" sz="2000" dirty="0"/>
          </a:p>
          <a:p>
            <a:pPr marL="687388" lvl="1" indent="-187325" defTabSz="895350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tabLst>
                <a:tab pos="457200" algn="l"/>
                <a:tab pos="2857500" algn="l"/>
                <a:tab pos="5549900" algn="l"/>
                <a:tab pos="6972300" algn="l"/>
              </a:tabLst>
            </a:pPr>
            <a:r>
              <a:rPr lang="en-US" sz="2000" dirty="0">
                <a:solidFill>
                  <a:schemeClr val="bg1"/>
                </a:solidFill>
              </a:rPr>
              <a:t>	 2147483647 	(</a:t>
            </a:r>
            <a:r>
              <a:rPr lang="en-US" sz="2000" dirty="0" err="1">
                <a:solidFill>
                  <a:schemeClr val="bg1"/>
                </a:solidFill>
              </a:rPr>
              <a:t>int</a:t>
            </a:r>
            <a:r>
              <a:rPr lang="en-US" sz="2000" dirty="0">
                <a:solidFill>
                  <a:schemeClr val="bg1"/>
                </a:solidFill>
              </a:rPr>
              <a:t>) 2147483648U</a:t>
            </a:r>
            <a:r>
              <a:rPr lang="en-US" sz="2000" dirty="0"/>
              <a:t>	&gt;	</a:t>
            </a:r>
            <a:r>
              <a:rPr lang="en-US" sz="2000" dirty="0">
                <a:latin typeface="Calibri" pitchFamily="34" charset="0"/>
              </a:rPr>
              <a:t>signed</a:t>
            </a:r>
            <a:endParaRPr lang="en-US" sz="2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652462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Casting Surprises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9005887" cy="5867400"/>
          </a:xfrm>
        </p:spPr>
        <p:txBody>
          <a:bodyPr lIns="90487" tIns="44450" rIns="90487" bIns="44450"/>
          <a:lstStyle/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Expression Evaluation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If there is a mix of unsigned and signed in single expression, </a:t>
            </a:r>
            <a:br>
              <a:rPr lang="en-US" dirty="0" smtClean="0"/>
            </a:br>
            <a:r>
              <a:rPr lang="en-US" b="1" i="1" dirty="0" smtClean="0">
                <a:solidFill>
                  <a:srgbClr val="C00000"/>
                </a:solidFill>
              </a:rPr>
              <a:t>signed values implicitly cast to unsigned</a:t>
            </a:r>
          </a:p>
          <a:p>
            <a:pPr marL="687388" lvl="1" indent="-187325"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Including comparison operations </a:t>
            </a:r>
            <a:r>
              <a:rPr lang="en-US" b="1" dirty="0" smtClean="0">
                <a:latin typeface="Courier New" pitchFamily="49" charset="0"/>
              </a:rPr>
              <a:t>&lt;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==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&lt;=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&gt;=</a:t>
            </a:r>
          </a:p>
          <a:p>
            <a:pPr marL="687388" lvl="1" indent="-187325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Examples for </a:t>
            </a:r>
            <a:r>
              <a:rPr lang="en-US" i="1" dirty="0" smtClean="0"/>
              <a:t>W</a:t>
            </a:r>
            <a:r>
              <a:rPr lang="en-US" dirty="0" smtClean="0"/>
              <a:t> = 32:    </a:t>
            </a:r>
            <a:r>
              <a:rPr lang="en-US" b="1" dirty="0" smtClean="0">
                <a:solidFill>
                  <a:srgbClr val="C00000"/>
                </a:solidFill>
              </a:rPr>
              <a:t>TMIN = -2,147,483,648 ,     TMAX = 2,147,483,647</a:t>
            </a:r>
          </a:p>
          <a:p>
            <a:pPr eaLnBrk="1" hangingPunct="1">
              <a:tabLst>
                <a:tab pos="457200" algn="l"/>
                <a:tab pos="2857500" algn="l"/>
                <a:tab pos="5549900" algn="l"/>
                <a:tab pos="6972300" algn="l"/>
              </a:tabLst>
              <a:defRPr/>
            </a:pPr>
            <a:r>
              <a:rPr lang="en-US" dirty="0" smtClean="0"/>
              <a:t>Constant</a:t>
            </a:r>
            <a:r>
              <a:rPr lang="en-US" baseline="-25000" dirty="0" smtClean="0"/>
              <a:t>1</a:t>
            </a:r>
            <a:r>
              <a:rPr lang="en-US" dirty="0" smtClean="0"/>
              <a:t>	Constant</a:t>
            </a:r>
            <a:r>
              <a:rPr lang="en-US" baseline="-25000" dirty="0" smtClean="0"/>
              <a:t>2</a:t>
            </a:r>
            <a:r>
              <a:rPr lang="en-US" dirty="0" smtClean="0"/>
              <a:t>	Relation	Evaluation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657850" algn="l"/>
                <a:tab pos="6972300" algn="l"/>
              </a:tabLst>
              <a:defRPr/>
            </a:pPr>
            <a:r>
              <a:rPr lang="en-US" sz="2100" dirty="0" smtClean="0"/>
              <a:t>	0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0U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2147483647U	-2147483647-1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(unsigned)-1	-2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713413" algn="l"/>
                <a:tab pos="6972300" algn="l"/>
              </a:tabLst>
              <a:defRPr/>
            </a:pPr>
            <a:r>
              <a:rPr lang="en-US" sz="2100" dirty="0" smtClean="0"/>
              <a:t>	 2147483647 	2147483648U 	</a:t>
            </a:r>
          </a:p>
          <a:p>
            <a:pPr marL="288925" lvl="1" indent="-117475" eaLnBrk="1" hangingPunct="1">
              <a:buFont typeface="Wingdings" pitchFamily="2" charset="2"/>
              <a:buNone/>
              <a:tabLst>
                <a:tab pos="227013" algn="l"/>
                <a:tab pos="2860675" algn="l"/>
                <a:tab pos="5549900" algn="l"/>
                <a:tab pos="6972300" algn="l"/>
              </a:tabLst>
              <a:defRPr/>
            </a:pPr>
            <a:r>
              <a:rPr lang="en-US" sz="2100" dirty="0" smtClean="0"/>
              <a:t>	 2147483647 	(</a:t>
            </a:r>
            <a:r>
              <a:rPr lang="en-US" sz="2100" dirty="0" err="1" smtClean="0"/>
              <a:t>int</a:t>
            </a:r>
            <a:r>
              <a:rPr lang="en-US" sz="2100" dirty="0" smtClean="0"/>
              <a:t>) 2147483648U </a:t>
            </a:r>
            <a:r>
              <a:rPr lang="en-US" dirty="0" smtClean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Security Example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1345" y="4759038"/>
            <a:ext cx="8307387" cy="1644650"/>
          </a:xfrm>
        </p:spPr>
        <p:txBody>
          <a:bodyPr/>
          <a:lstStyle/>
          <a:p>
            <a:r>
              <a:rPr lang="en-US" dirty="0"/>
              <a:t>Similar to code found in FreeBSD’s implementation of </a:t>
            </a:r>
            <a:r>
              <a:rPr lang="en-US" dirty="0" err="1" smtClean="0"/>
              <a:t>getpeername</a:t>
            </a:r>
            <a:endParaRPr lang="en-US" dirty="0"/>
          </a:p>
          <a:p>
            <a:r>
              <a:rPr lang="en-US" dirty="0"/>
              <a:t>There are legions of smart people trying to find vulnerabilities in </a:t>
            </a:r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87644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[KSIZE];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4394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Representations</a:t>
            </a:r>
          </a:p>
        </p:txBody>
      </p:sp>
      <p:sp>
        <p:nvSpPr>
          <p:cNvPr id="9243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 2 Number Representation</a:t>
            </a:r>
          </a:p>
          <a:p>
            <a:pPr lvl="1"/>
            <a:r>
              <a:rPr lang="en-US" dirty="0"/>
              <a:t>Represent 15213</a:t>
            </a:r>
            <a:r>
              <a:rPr lang="en-US" baseline="-25000" dirty="0"/>
              <a:t>10</a:t>
            </a:r>
            <a:r>
              <a:rPr lang="en-US" dirty="0"/>
              <a:t> as 11101101101101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Represent 1.20</a:t>
            </a:r>
            <a:r>
              <a:rPr lang="en-US" baseline="-25000" dirty="0"/>
              <a:t>10</a:t>
            </a:r>
            <a:r>
              <a:rPr lang="en-US" dirty="0"/>
              <a:t> as 1.0011001100110011[0011]…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Represent 1.5213 X 10</a:t>
            </a:r>
            <a:r>
              <a:rPr lang="en-US" baseline="30000" dirty="0"/>
              <a:t>4</a:t>
            </a:r>
            <a:r>
              <a:rPr lang="en-US" dirty="0"/>
              <a:t>  as 1.1101101101101</a:t>
            </a:r>
            <a:r>
              <a:rPr lang="en-US" baseline="-25000" dirty="0"/>
              <a:t>2</a:t>
            </a:r>
            <a:r>
              <a:rPr lang="en-US" dirty="0"/>
              <a:t> X 2</a:t>
            </a:r>
            <a:r>
              <a:rPr lang="en-US" baseline="30000" dirty="0"/>
              <a:t>13</a:t>
            </a:r>
          </a:p>
          <a:p>
            <a:r>
              <a:rPr lang="en-US" dirty="0"/>
              <a:t>Electronic Implementation</a:t>
            </a:r>
          </a:p>
          <a:p>
            <a:pPr lvl="1"/>
            <a:r>
              <a:rPr lang="en-US" dirty="0"/>
              <a:t>Easy to store with </a:t>
            </a:r>
            <a:r>
              <a:rPr lang="en-US" dirty="0" err="1"/>
              <a:t>bistable</a:t>
            </a:r>
            <a:r>
              <a:rPr lang="en-US" dirty="0"/>
              <a:t> elements</a:t>
            </a:r>
          </a:p>
          <a:p>
            <a:pPr lvl="1"/>
            <a:r>
              <a:rPr lang="en-US" dirty="0"/>
              <a:t>Reliably transmitted on noisy and inaccurate wires </a:t>
            </a:r>
          </a:p>
        </p:txBody>
      </p:sp>
      <p:grpSp>
        <p:nvGrpSpPr>
          <p:cNvPr id="26" name="Group 4"/>
          <p:cNvGrpSpPr>
            <a:grpSpLocks/>
          </p:cNvGrpSpPr>
          <p:nvPr/>
        </p:nvGrpSpPr>
        <p:grpSpPr bwMode="auto">
          <a:xfrm>
            <a:off x="889000" y="4267200"/>
            <a:ext cx="6858000" cy="2209800"/>
            <a:chOff x="0" y="0"/>
            <a:chExt cx="4320" cy="1392"/>
          </a:xfrm>
        </p:grpSpPr>
        <p:sp>
          <p:nvSpPr>
            <p:cNvPr id="27" name="Rectangle 5"/>
            <p:cNvSpPr>
              <a:spLocks/>
            </p:cNvSpPr>
            <p:nvPr/>
          </p:nvSpPr>
          <p:spPr bwMode="auto">
            <a:xfrm>
              <a:off x="575" y="1008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8" name="Rectangle 6"/>
            <p:cNvSpPr>
              <a:spLocks/>
            </p:cNvSpPr>
            <p:nvPr/>
          </p:nvSpPr>
          <p:spPr bwMode="auto">
            <a:xfrm>
              <a:off x="575" y="384"/>
              <a:ext cx="3745" cy="240"/>
            </a:xfrm>
            <a:prstGeom prst="rect">
              <a:avLst/>
            </a:prstGeom>
            <a:solidFill>
              <a:srgbClr val="00FF99"/>
            </a:solidFill>
            <a:ln w="254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576" y="484"/>
              <a:ext cx="3732" cy="716"/>
            </a:xfrm>
            <a:custGeom>
              <a:avLst/>
              <a:gdLst>
                <a:gd name="T0" fmla="*/ 0 w 21600"/>
                <a:gd name="T1" fmla="*/ 21298 h 21600"/>
                <a:gd name="T2" fmla="*/ 948 w 21600"/>
                <a:gd name="T3" fmla="*/ 19699 h 21600"/>
                <a:gd name="T4" fmla="*/ 1775 w 21600"/>
                <a:gd name="T5" fmla="*/ 19398 h 21600"/>
                <a:gd name="T6" fmla="*/ 3302 w 21600"/>
                <a:gd name="T7" fmla="*/ 20665 h 21600"/>
                <a:gd name="T8" fmla="*/ 4636 w 21600"/>
                <a:gd name="T9" fmla="*/ 19699 h 21600"/>
                <a:gd name="T10" fmla="*/ 5397 w 21600"/>
                <a:gd name="T11" fmla="*/ 19066 h 21600"/>
                <a:gd name="T12" fmla="*/ 6164 w 21600"/>
                <a:gd name="T13" fmla="*/ 20031 h 21600"/>
                <a:gd name="T14" fmla="*/ 7111 w 21600"/>
                <a:gd name="T15" fmla="*/ 20333 h 21600"/>
                <a:gd name="T16" fmla="*/ 7685 w 21600"/>
                <a:gd name="T17" fmla="*/ 20031 h 21600"/>
                <a:gd name="T18" fmla="*/ 7878 w 21600"/>
                <a:gd name="T19" fmla="*/ 19699 h 21600"/>
                <a:gd name="T20" fmla="*/ 8132 w 21600"/>
                <a:gd name="T21" fmla="*/ 17165 h 21600"/>
                <a:gd name="T22" fmla="*/ 8832 w 21600"/>
                <a:gd name="T23" fmla="*/ 7632 h 21600"/>
                <a:gd name="T24" fmla="*/ 9339 w 21600"/>
                <a:gd name="T25" fmla="*/ 3499 h 21600"/>
                <a:gd name="T26" fmla="*/ 9913 w 21600"/>
                <a:gd name="T27" fmla="*/ 1599 h 21600"/>
                <a:gd name="T28" fmla="*/ 11054 w 21600"/>
                <a:gd name="T29" fmla="*/ 634 h 21600"/>
                <a:gd name="T30" fmla="*/ 12261 w 21600"/>
                <a:gd name="T31" fmla="*/ 965 h 21600"/>
                <a:gd name="T32" fmla="*/ 12514 w 21600"/>
                <a:gd name="T33" fmla="*/ 1267 h 21600"/>
                <a:gd name="T34" fmla="*/ 13595 w 21600"/>
                <a:gd name="T35" fmla="*/ 332 h 21600"/>
                <a:gd name="T36" fmla="*/ 13975 w 21600"/>
                <a:gd name="T37" fmla="*/ 1267 h 21600"/>
                <a:gd name="T38" fmla="*/ 14422 w 21600"/>
                <a:gd name="T39" fmla="*/ 1599 h 21600"/>
                <a:gd name="T40" fmla="*/ 15436 w 21600"/>
                <a:gd name="T41" fmla="*/ 1267 h 21600"/>
                <a:gd name="T42" fmla="*/ 15817 w 21600"/>
                <a:gd name="T43" fmla="*/ 1931 h 21600"/>
                <a:gd name="T44" fmla="*/ 16390 w 21600"/>
                <a:gd name="T45" fmla="*/ 332 h 21600"/>
                <a:gd name="T46" fmla="*/ 16710 w 21600"/>
                <a:gd name="T47" fmla="*/ 0 h 21600"/>
                <a:gd name="T48" fmla="*/ 18358 w 21600"/>
                <a:gd name="T49" fmla="*/ 12399 h 21600"/>
                <a:gd name="T50" fmla="*/ 19058 w 21600"/>
                <a:gd name="T51" fmla="*/ 19398 h 21600"/>
                <a:gd name="T52" fmla="*/ 20205 w 21600"/>
                <a:gd name="T53" fmla="*/ 21600 h 21600"/>
                <a:gd name="T54" fmla="*/ 20773 w 21600"/>
                <a:gd name="T55" fmla="*/ 21298 h 21600"/>
                <a:gd name="T56" fmla="*/ 20900 w 21600"/>
                <a:gd name="T57" fmla="*/ 20333 h 21600"/>
                <a:gd name="T58" fmla="*/ 21600 w 21600"/>
                <a:gd name="T59" fmla="*/ 19699 h 216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1600"/>
                <a:gd name="T91" fmla="*/ 0 h 21600"/>
                <a:gd name="T92" fmla="*/ 21600 w 21600"/>
                <a:gd name="T93" fmla="*/ 21600 h 2160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1600" h="21600">
                  <a:moveTo>
                    <a:pt x="0" y="21298"/>
                  </a:moveTo>
                  <a:cubicBezTo>
                    <a:pt x="326" y="20936"/>
                    <a:pt x="610" y="19820"/>
                    <a:pt x="948" y="19699"/>
                  </a:cubicBezTo>
                  <a:cubicBezTo>
                    <a:pt x="1219" y="19579"/>
                    <a:pt x="1497" y="19488"/>
                    <a:pt x="1775" y="19398"/>
                  </a:cubicBezTo>
                  <a:cubicBezTo>
                    <a:pt x="2276" y="19850"/>
                    <a:pt x="2789" y="20212"/>
                    <a:pt x="3302" y="20665"/>
                  </a:cubicBezTo>
                  <a:cubicBezTo>
                    <a:pt x="3791" y="19760"/>
                    <a:pt x="3984" y="19911"/>
                    <a:pt x="4636" y="19699"/>
                  </a:cubicBezTo>
                  <a:cubicBezTo>
                    <a:pt x="4781" y="19549"/>
                    <a:pt x="5282" y="19066"/>
                    <a:pt x="5397" y="19066"/>
                  </a:cubicBezTo>
                  <a:cubicBezTo>
                    <a:pt x="5663" y="19066"/>
                    <a:pt x="5898" y="19880"/>
                    <a:pt x="6164" y="20031"/>
                  </a:cubicBezTo>
                  <a:cubicBezTo>
                    <a:pt x="6478" y="20182"/>
                    <a:pt x="6792" y="20212"/>
                    <a:pt x="7111" y="20333"/>
                  </a:cubicBezTo>
                  <a:cubicBezTo>
                    <a:pt x="7299" y="20212"/>
                    <a:pt x="7492" y="20182"/>
                    <a:pt x="7685" y="20031"/>
                  </a:cubicBezTo>
                  <a:cubicBezTo>
                    <a:pt x="7751" y="19971"/>
                    <a:pt x="7836" y="19941"/>
                    <a:pt x="7878" y="19699"/>
                  </a:cubicBezTo>
                  <a:cubicBezTo>
                    <a:pt x="7993" y="18945"/>
                    <a:pt x="8023" y="17950"/>
                    <a:pt x="8132" y="17165"/>
                  </a:cubicBezTo>
                  <a:cubicBezTo>
                    <a:pt x="8548" y="13937"/>
                    <a:pt x="8566" y="10921"/>
                    <a:pt x="8832" y="7632"/>
                  </a:cubicBezTo>
                  <a:cubicBezTo>
                    <a:pt x="8935" y="6305"/>
                    <a:pt x="9176" y="4616"/>
                    <a:pt x="9339" y="3499"/>
                  </a:cubicBezTo>
                  <a:cubicBezTo>
                    <a:pt x="9466" y="2594"/>
                    <a:pt x="9689" y="1810"/>
                    <a:pt x="9913" y="1599"/>
                  </a:cubicBezTo>
                  <a:cubicBezTo>
                    <a:pt x="10287" y="1207"/>
                    <a:pt x="11054" y="634"/>
                    <a:pt x="11054" y="634"/>
                  </a:cubicBezTo>
                  <a:cubicBezTo>
                    <a:pt x="11452" y="724"/>
                    <a:pt x="11856" y="784"/>
                    <a:pt x="12261" y="965"/>
                  </a:cubicBezTo>
                  <a:cubicBezTo>
                    <a:pt x="12345" y="996"/>
                    <a:pt x="12424" y="1267"/>
                    <a:pt x="12514" y="1267"/>
                  </a:cubicBezTo>
                  <a:cubicBezTo>
                    <a:pt x="12859" y="1267"/>
                    <a:pt x="13245" y="603"/>
                    <a:pt x="13595" y="332"/>
                  </a:cubicBezTo>
                  <a:cubicBezTo>
                    <a:pt x="13728" y="513"/>
                    <a:pt x="13837" y="1056"/>
                    <a:pt x="13975" y="1267"/>
                  </a:cubicBezTo>
                  <a:cubicBezTo>
                    <a:pt x="14114" y="1478"/>
                    <a:pt x="14271" y="1478"/>
                    <a:pt x="14422" y="1599"/>
                  </a:cubicBezTo>
                  <a:cubicBezTo>
                    <a:pt x="14790" y="1086"/>
                    <a:pt x="15050" y="935"/>
                    <a:pt x="15436" y="1267"/>
                  </a:cubicBezTo>
                  <a:cubicBezTo>
                    <a:pt x="15563" y="1478"/>
                    <a:pt x="15684" y="2142"/>
                    <a:pt x="15817" y="1931"/>
                  </a:cubicBezTo>
                  <a:cubicBezTo>
                    <a:pt x="16022" y="1569"/>
                    <a:pt x="16173" y="543"/>
                    <a:pt x="16390" y="332"/>
                  </a:cubicBezTo>
                  <a:cubicBezTo>
                    <a:pt x="16493" y="211"/>
                    <a:pt x="16601" y="91"/>
                    <a:pt x="16710" y="0"/>
                  </a:cubicBezTo>
                  <a:cubicBezTo>
                    <a:pt x="17682" y="4857"/>
                    <a:pt x="17851" y="5038"/>
                    <a:pt x="18358" y="12399"/>
                  </a:cubicBezTo>
                  <a:cubicBezTo>
                    <a:pt x="18539" y="15023"/>
                    <a:pt x="18527" y="18010"/>
                    <a:pt x="19058" y="19398"/>
                  </a:cubicBezTo>
                  <a:cubicBezTo>
                    <a:pt x="19855" y="18674"/>
                    <a:pt x="19445" y="17799"/>
                    <a:pt x="20205" y="21600"/>
                  </a:cubicBezTo>
                  <a:cubicBezTo>
                    <a:pt x="20393" y="21479"/>
                    <a:pt x="20592" y="21600"/>
                    <a:pt x="20773" y="21298"/>
                  </a:cubicBezTo>
                  <a:cubicBezTo>
                    <a:pt x="20839" y="21147"/>
                    <a:pt x="20839" y="20544"/>
                    <a:pt x="20900" y="20333"/>
                  </a:cubicBezTo>
                  <a:cubicBezTo>
                    <a:pt x="21063" y="19669"/>
                    <a:pt x="21401" y="19699"/>
                    <a:pt x="21600" y="19699"/>
                  </a:cubicBezTo>
                </a:path>
              </a:pathLst>
            </a:cu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0" name="Line 8"/>
            <p:cNvSpPr>
              <a:spLocks noChangeShapeType="1"/>
            </p:cNvSpPr>
            <p:nvPr/>
          </p:nvSpPr>
          <p:spPr bwMode="auto">
            <a:xfrm flipH="1">
              <a:off x="432" y="124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 flipH="1">
              <a:off x="432" y="38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2" name="Rectangle 10"/>
            <p:cNvSpPr>
              <a:spLocks/>
            </p:cNvSpPr>
            <p:nvPr/>
          </p:nvSpPr>
          <p:spPr bwMode="auto">
            <a:xfrm>
              <a:off x="0" y="115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0.0V</a:t>
              </a:r>
            </a:p>
          </p:txBody>
        </p:sp>
        <p:sp>
          <p:nvSpPr>
            <p:cNvPr id="33" name="Rectangle 11"/>
            <p:cNvSpPr>
              <a:spLocks/>
            </p:cNvSpPr>
            <p:nvPr/>
          </p:nvSpPr>
          <p:spPr bwMode="auto">
            <a:xfrm>
              <a:off x="0" y="912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0.5V</a:t>
              </a:r>
            </a:p>
          </p:txBody>
        </p:sp>
        <p:sp>
          <p:nvSpPr>
            <p:cNvPr id="34" name="Rectangle 12"/>
            <p:cNvSpPr>
              <a:spLocks/>
            </p:cNvSpPr>
            <p:nvPr/>
          </p:nvSpPr>
          <p:spPr bwMode="auto">
            <a:xfrm>
              <a:off x="0" y="528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2.8V</a:t>
              </a:r>
            </a:p>
          </p:txBody>
        </p:sp>
        <p:sp>
          <p:nvSpPr>
            <p:cNvPr id="35" name="Rectangle 13"/>
            <p:cNvSpPr>
              <a:spLocks/>
            </p:cNvSpPr>
            <p:nvPr/>
          </p:nvSpPr>
          <p:spPr bwMode="auto">
            <a:xfrm>
              <a:off x="0" y="288"/>
              <a:ext cx="393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3.3V</a:t>
              </a: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576" y="96"/>
              <a:ext cx="13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2160" y="96"/>
              <a:ext cx="144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3792" y="96"/>
              <a:ext cx="480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1968" y="48"/>
              <a:ext cx="1" cy="100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216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>
              <a:off x="3600" y="48"/>
              <a:ext cx="1" cy="576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3792" y="48"/>
              <a:ext cx="1" cy="96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3" name="Rectangle 21"/>
            <p:cNvSpPr>
              <a:spLocks/>
            </p:cNvSpPr>
            <p:nvPr/>
          </p:nvSpPr>
          <p:spPr bwMode="auto">
            <a:xfrm>
              <a:off x="1105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4" name="Rectangle 22"/>
            <p:cNvSpPr>
              <a:spLocks/>
            </p:cNvSpPr>
            <p:nvPr/>
          </p:nvSpPr>
          <p:spPr bwMode="auto">
            <a:xfrm>
              <a:off x="2641" y="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1</a:t>
              </a:r>
            </a:p>
          </p:txBody>
        </p:sp>
        <p:sp>
          <p:nvSpPr>
            <p:cNvPr id="45" name="Rectangle 23"/>
            <p:cNvSpPr>
              <a:spLocks/>
            </p:cNvSpPr>
            <p:nvPr/>
          </p:nvSpPr>
          <p:spPr bwMode="auto">
            <a:xfrm>
              <a:off x="3936" y="0"/>
              <a:ext cx="200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0</a:t>
              </a:r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 flipH="1">
              <a:off x="432" y="1008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 flipH="1">
              <a:off x="432" y="624"/>
              <a:ext cx="144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Usage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522288" y="1450975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kbuf[KSIZE];</a:t>
            </a:r>
          </a:p>
          <a:p>
            <a:pPr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maxlen bytes from kernel region to user buffer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int copy_from_kernel(void *user_dest, int maxlen) {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Byte count len is minimum of buffer size and maxlen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int len = KSIZE &lt; maxlen ? KSIZE : maxlen;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memcpy(user_dest, kbuf, len);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len;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522288" y="4495800"/>
            <a:ext cx="4497388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void getstuff()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char mybuf[MSIZE];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copy_from_kernel(mybuf, 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    printf(“%s\n”, mybuf);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1063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Malicious Usage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522288" y="1447800"/>
            <a:ext cx="8164512" cy="2816225"/>
          </a:xfrm>
          <a:prstGeom prst="rect">
            <a:avLst/>
          </a:prstGeom>
          <a:solidFill>
            <a:srgbClr val="F7F5CD"/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Kernel memory region holding user-accessible data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KSIZE 1024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char </a:t>
            </a:r>
            <a:r>
              <a:rPr lang="en-US" sz="1600" dirty="0" err="1">
                <a:latin typeface="Courier New" pitchFamily="49" charset="0"/>
              </a:rPr>
              <a:t>kbuf[KSIZE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/* Copy at most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bytes from kernel region to user buffer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copy_from_kernel(void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/</a:t>
            </a:r>
            <a:r>
              <a:rPr lang="en-US" sz="1600" dirty="0">
                <a:latin typeface="Courier New" pitchFamily="49" charset="0"/>
              </a:rPr>
              <a:t>* Byte count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is minimum of buffer size and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 = KSIZE &lt;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 ? KSIZE :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memcpy(user_dest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kbuf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522288" y="4495800"/>
            <a:ext cx="4619625" cy="1838325"/>
          </a:xfrm>
          <a:prstGeom prst="rect">
            <a:avLst/>
          </a:prstGeom>
          <a:solidFill>
            <a:srgbClr val="CDF1C5"/>
          </a:solidFill>
          <a:ln w="6350" cmpd="dbl">
            <a:solidFill>
              <a:srgbClr val="CDF1C5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#define MSIZE 528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>
              <a:ln>
                <a:solidFill>
                  <a:srgbClr val="CDF1C5"/>
                </a:solidFill>
              </a:ln>
              <a:solidFill>
                <a:srgbClr val="CDF1C5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getstuff</a:t>
            </a:r>
            <a:r>
              <a:rPr lang="en-US" sz="1600" dirty="0">
                <a:latin typeface="Courier New" pitchFamily="49" charset="0"/>
              </a:rPr>
              <a:t>()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  char </a:t>
            </a:r>
            <a:r>
              <a:rPr lang="en-US" sz="1600" dirty="0" err="1">
                <a:latin typeface="Courier New" pitchFamily="49" charset="0"/>
              </a:rPr>
              <a:t>mybuf[MSIZE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copy_from_kernel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mybuf</a:t>
            </a:r>
            <a:r>
              <a:rPr lang="en-US" sz="1600" dirty="0">
                <a:latin typeface="Courier New" pitchFamily="49" charset="0"/>
              </a:rPr>
              <a:t>, -MSIZE);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63604" y="774745"/>
            <a:ext cx="5123196" cy="5206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/* Declaration of library function memcpy */</a:t>
            </a:r>
          </a:p>
          <a:p>
            <a:pPr>
              <a:tabLst>
                <a:tab pos="914400" algn="l"/>
                <a:tab pos="2286000" algn="l"/>
              </a:tabLst>
            </a:pPr>
            <a:r>
              <a:rPr lang="en-US" sz="1400" dirty="0">
                <a:latin typeface="Courier New" pitchFamily="49" charset="0"/>
              </a:rPr>
              <a:t>void *memcpy(void *dest, void *src, size_t n);</a:t>
            </a:r>
          </a:p>
        </p:txBody>
      </p:sp>
    </p:spTree>
    <p:extLst>
      <p:ext uri="{BB962C8B-B14F-4D97-AF65-F5344CB8AC3E}">
        <p14:creationId xmlns:p14="http://schemas.microsoft.com/office/powerpoint/2010/main" val="284095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177382" cy="762000"/>
          </a:xfrm>
        </p:spPr>
        <p:txBody>
          <a:bodyPr/>
          <a:lstStyle/>
          <a:p>
            <a:pPr marL="0" indent="0"/>
            <a:r>
              <a:rPr lang="en-US" dirty="0" smtClean="0"/>
              <a:t>Summary</a:t>
            </a:r>
            <a:br>
              <a:rPr lang="en-US" dirty="0" smtClean="0"/>
            </a:br>
            <a:r>
              <a:rPr lang="en-US" dirty="0" smtClean="0"/>
              <a:t>Casting Signed ↔ Unsigned: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09750"/>
            <a:ext cx="7896225" cy="4972050"/>
          </a:xfrm>
        </p:spPr>
        <p:txBody>
          <a:bodyPr/>
          <a:lstStyle/>
          <a:p>
            <a:r>
              <a:rPr lang="en-US" dirty="0" smtClean="0"/>
              <a:t>Bit pattern is maintained</a:t>
            </a:r>
          </a:p>
          <a:p>
            <a:r>
              <a:rPr lang="en-US" dirty="0" smtClean="0"/>
              <a:t>But reinterpreted</a:t>
            </a:r>
          </a:p>
          <a:p>
            <a:r>
              <a:rPr lang="en-US" dirty="0" smtClean="0"/>
              <a:t>Can have unexpected effects: adding or subtracting 2</a:t>
            </a:r>
            <a:r>
              <a:rPr lang="en-US" baseline="30000" dirty="0" smtClean="0"/>
              <a:t>w</a:t>
            </a:r>
          </a:p>
          <a:p>
            <a:endParaRPr lang="en-US" dirty="0" smtClean="0"/>
          </a:p>
          <a:p>
            <a:r>
              <a:rPr lang="en-US" dirty="0" smtClean="0"/>
              <a:t>Expression containing signed and unsigned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is cast to </a:t>
            </a:r>
            <a:r>
              <a:rPr lang="en-US" dirty="0" smtClean="0">
                <a:latin typeface="Courier New"/>
                <a:cs typeface="Courier New"/>
              </a:rPr>
              <a:t>unsigned</a:t>
            </a:r>
            <a:r>
              <a:rPr lang="en-US" dirty="0" smtClean="0"/>
              <a:t>!!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b="1" dirty="0" smtClean="0"/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Task:</a:t>
            </a:r>
          </a:p>
          <a:p>
            <a:pPr lvl="1" eaLnBrk="1" hangingPunct="1">
              <a:defRPr/>
            </a:pPr>
            <a:r>
              <a:rPr lang="en-US" smtClean="0"/>
              <a:t>Given </a:t>
            </a:r>
            <a:r>
              <a:rPr lang="en-US" i="1" smtClean="0"/>
              <a:t>w</a:t>
            </a:r>
            <a:r>
              <a:rPr lang="en-US" smtClean="0"/>
              <a:t>-bit signed integer </a:t>
            </a:r>
            <a:r>
              <a:rPr lang="en-US" i="1" smtClean="0"/>
              <a:t>x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Convert it to </a:t>
            </a:r>
            <a:r>
              <a:rPr lang="en-US" i="1" smtClean="0"/>
              <a:t>w</a:t>
            </a:r>
            <a:r>
              <a:rPr lang="en-US" smtClean="0"/>
              <a:t>+</a:t>
            </a:r>
            <a:r>
              <a:rPr lang="en-US" i="1" smtClean="0"/>
              <a:t>k</a:t>
            </a:r>
            <a:r>
              <a:rPr lang="en-US" smtClean="0"/>
              <a:t>-bit integer with same value</a:t>
            </a:r>
          </a:p>
          <a:p>
            <a:pPr eaLnBrk="1" hangingPunct="1">
              <a:defRPr/>
            </a:pPr>
            <a:r>
              <a:rPr lang="en-US" smtClean="0"/>
              <a:t>Rule:</a:t>
            </a:r>
          </a:p>
          <a:p>
            <a:pPr lvl="1" eaLnBrk="1" hangingPunct="1">
              <a:defRPr/>
            </a:pPr>
            <a:r>
              <a:rPr lang="en-US" smtClean="0"/>
              <a:t>Make </a:t>
            </a:r>
            <a:r>
              <a:rPr lang="en-US" i="1" smtClean="0"/>
              <a:t>k</a:t>
            </a:r>
            <a:r>
              <a:rPr lang="en-US" smtClean="0"/>
              <a:t> copies of sign bit:</a:t>
            </a:r>
          </a:p>
          <a:p>
            <a:pPr lvl="1" eaLnBrk="1" hangingPunct="1">
              <a:defRPr/>
            </a:pPr>
            <a:r>
              <a:rPr lang="en-US" b="0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</a:t>
            </a:r>
            <a:r>
              <a:rPr lang="en-US" smtClean="0"/>
              <a:t> = 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–2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baseline="-25000" smtClean="0"/>
              <a:t>0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48 h 49"/>
              <a:gd name="T4" fmla="*/ 816 w 817"/>
              <a:gd name="T5" fmla="*/ 48 h 49"/>
              <a:gd name="T6" fmla="*/ 816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  <a:gd name="T12" fmla="*/ 0 w 817"/>
              <a:gd name="T13" fmla="*/ 0 h 49"/>
              <a:gd name="T14" fmla="*/ 817 w 817"/>
              <a:gd name="T15" fmla="*/ 49 h 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447800" y="3962400"/>
            <a:ext cx="152984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</a:rPr>
              <a:t> copies of MSB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3887788"/>
            <a:ext cx="5181600" cy="2913062"/>
            <a:chOff x="1392" y="2104"/>
            <a:chExt cx="3264" cy="183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endParaRPr lang="en-US" b="0"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i="1">
                    <a:latin typeface="Times" pitchFamily="18" charset="0"/>
                  </a:rPr>
                  <a:t>X</a:t>
                </a:r>
                <a:r>
                  <a:rPr lang="en-US" b="0">
                    <a:latin typeface="Times" pitchFamily="18" charset="0"/>
                  </a:rPr>
                  <a:t> </a:t>
                </a:r>
                <a:r>
                  <a:rPr lang="en-US" b="0"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b="0"/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</a:pPr>
                  <a:endParaRPr lang="en-US" b="0"/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 b="0"/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b="0"/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b="0"/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i="1" dirty="0">
                  <a:latin typeface="Calibri" pitchFamily="34" charset="0"/>
                </a:rPr>
                <a:t>k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r>
              <a:rPr lang="en-US" dirty="0" smtClean="0"/>
              <a:t>Converting from smaller to larger integer data type</a:t>
            </a:r>
          </a:p>
          <a:p>
            <a:r>
              <a:rPr lang="en-US" dirty="0" smtClean="0"/>
              <a:t>C automatically performs sign extension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284982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-15213;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685800"/>
            <a:ext cx="7592093" cy="762000"/>
          </a:xfrm>
        </p:spPr>
        <p:txBody>
          <a:bodyPr/>
          <a:lstStyle/>
          <a:p>
            <a:pPr marL="0" indent="0"/>
            <a:r>
              <a:rPr lang="en-US" dirty="0" smtClean="0"/>
              <a:t>Summary:</a:t>
            </a:r>
            <a:br>
              <a:rPr lang="en-US" dirty="0" smtClean="0"/>
            </a:br>
            <a:r>
              <a:rPr lang="en-US" dirty="0" smtClean="0"/>
              <a:t>Expanding, Truncating: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85950"/>
            <a:ext cx="7896225" cy="4972050"/>
          </a:xfrm>
        </p:spPr>
        <p:txBody>
          <a:bodyPr/>
          <a:lstStyle/>
          <a:p>
            <a:r>
              <a:rPr lang="en-US" dirty="0" smtClean="0"/>
              <a:t>Expanding (e.g., short </a:t>
            </a:r>
            <a:r>
              <a:rPr lang="en-US" dirty="0" err="1" smtClean="0"/>
              <a:t>int</a:t>
            </a:r>
            <a:r>
              <a:rPr lang="en-US" dirty="0" smtClean="0"/>
              <a:t> to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Unsigned: zeros added</a:t>
            </a:r>
          </a:p>
          <a:p>
            <a:pPr lvl="1"/>
            <a:r>
              <a:rPr lang="en-US" dirty="0" smtClean="0"/>
              <a:t>Signed: sign extension</a:t>
            </a:r>
          </a:p>
          <a:p>
            <a:pPr lvl="1"/>
            <a:r>
              <a:rPr lang="en-US" dirty="0" smtClean="0"/>
              <a:t>Both yield expected result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Truncating (e.g., unsigned to unsigned short)</a:t>
            </a:r>
          </a:p>
          <a:p>
            <a:pPr lvl="1"/>
            <a:r>
              <a:rPr lang="en-US" dirty="0" smtClean="0"/>
              <a:t>Unsigned/signed: bits are truncated</a:t>
            </a:r>
          </a:p>
          <a:p>
            <a:pPr lvl="1"/>
            <a:r>
              <a:rPr lang="en-US" dirty="0" smtClean="0"/>
              <a:t>Result reinterpreted</a:t>
            </a:r>
          </a:p>
          <a:p>
            <a:pPr lvl="1"/>
            <a:r>
              <a:rPr lang="en-US" dirty="0" smtClean="0"/>
              <a:t>Unsigned: mod operation</a:t>
            </a:r>
          </a:p>
          <a:p>
            <a:pPr lvl="1"/>
            <a:r>
              <a:rPr lang="en-US" dirty="0" smtClean="0"/>
              <a:t>Signed: similar to mod</a:t>
            </a:r>
          </a:p>
          <a:p>
            <a:pPr lvl="1"/>
            <a:r>
              <a:rPr lang="en-US" dirty="0" smtClean="0"/>
              <a:t>For small numbers yields expected </a:t>
            </a:r>
            <a:r>
              <a:rPr lang="en-US" dirty="0" err="1" smtClean="0"/>
              <a:t>behavour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b="1" dirty="0" smtClean="0"/>
              <a:t>Addition, negation, multiplication, shifting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Summary</a:t>
            </a:r>
            <a:endParaRPr lang="en-US" dirty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533775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 smtClean="0"/>
              <a:t>s</a:t>
            </a:r>
            <a:r>
              <a:rPr lang="en-US" b="0" dirty="0" smtClean="0"/>
              <a:t>		=	 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	=	</a:t>
            </a:r>
            <a:r>
              <a:rPr lang="en-US" b="0" i="1" dirty="0" smtClean="0"/>
              <a:t>u</a:t>
            </a:r>
            <a:r>
              <a:rPr lang="en-US" b="0" dirty="0" smtClean="0"/>
              <a:t> + </a:t>
            </a:r>
            <a:r>
              <a:rPr lang="en-US" b="0" i="1" dirty="0" smtClean="0"/>
              <a:t>v</a:t>
            </a:r>
            <a:r>
              <a:rPr lang="en-US" b="0" dirty="0" smtClean="0"/>
              <a:t>  mod 2</a:t>
            </a:r>
            <a:r>
              <a:rPr lang="en-US" b="0" i="1" baseline="30000" dirty="0" smtClean="0"/>
              <a:t>w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UAdd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6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12950"/>
                        <a:ext cx="4560888" cy="397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(Mathematical) Integer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 smtClean="0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4-bit integers </a:t>
            </a:r>
            <a:r>
              <a:rPr lang="en-US" i="1" smtClean="0"/>
              <a:t>u</a:t>
            </a:r>
            <a:r>
              <a:rPr lang="en-US" smtClean="0"/>
              <a:t>, </a:t>
            </a:r>
            <a:r>
              <a:rPr lang="en-US" i="1" smtClean="0"/>
              <a:t>v</a:t>
            </a:r>
            <a:endParaRPr lang="en-US" smtClean="0"/>
          </a:p>
          <a:p>
            <a:pPr marL="635000" lvl="1" indent="-228600" eaLnBrk="1" hangingPunct="1">
              <a:defRPr/>
            </a:pPr>
            <a:r>
              <a:rPr lang="en-US" smtClean="0"/>
              <a:t>Compute true sum Add</a:t>
            </a:r>
            <a:r>
              <a:rPr lang="en-US" baseline="-25000" smtClean="0"/>
              <a:t>4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Values increase linearly with </a:t>
            </a:r>
            <a:r>
              <a:rPr lang="en-US" i="1" smtClean="0"/>
              <a:t>u</a:t>
            </a:r>
            <a:r>
              <a:rPr lang="en-US" smtClean="0"/>
              <a:t> and </a:t>
            </a:r>
            <a:r>
              <a:rPr lang="en-US" i="1" smtClean="0"/>
              <a:t>v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Encoding Byte Values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Byte = 8 bits</a:t>
            </a:r>
          </a:p>
          <a:p>
            <a:pPr marL="552450" lvl="1" eaLnBrk="1" hangingPunct="1"/>
            <a:r>
              <a:rPr lang="en-US" dirty="0"/>
              <a:t>Binary 00000000</a:t>
            </a:r>
            <a:r>
              <a:rPr lang="en-US" baseline="-6000" dirty="0"/>
              <a:t>2</a:t>
            </a:r>
            <a:r>
              <a:rPr lang="en-US" dirty="0"/>
              <a:t> to 11111111</a:t>
            </a:r>
            <a:r>
              <a:rPr lang="en-US" baseline="-6000" dirty="0"/>
              <a:t>2</a:t>
            </a:r>
            <a:endParaRPr lang="en-US" dirty="0"/>
          </a:p>
          <a:p>
            <a:pPr marL="552450" lvl="1" eaLnBrk="1" hangingPunct="1"/>
            <a:r>
              <a:rPr lang="en-US" dirty="0"/>
              <a:t>Decimal: 0</a:t>
            </a:r>
            <a:r>
              <a:rPr lang="en-US" baseline="-6000" dirty="0"/>
              <a:t>10</a:t>
            </a:r>
            <a:r>
              <a:rPr lang="en-US" dirty="0"/>
              <a:t> to </a:t>
            </a:r>
            <a:r>
              <a:rPr lang="en-US" dirty="0" smtClean="0"/>
              <a:t>255</a:t>
            </a:r>
            <a:r>
              <a:rPr lang="en-US" baseline="-6000" dirty="0" smtClean="0"/>
              <a:t>10</a:t>
            </a:r>
            <a:endParaRPr lang="en-US" dirty="0" smtClean="0"/>
          </a:p>
          <a:p>
            <a:pPr marL="552450" lvl="1" eaLnBrk="1" hangingPunct="1"/>
            <a:r>
              <a:rPr lang="en-US" dirty="0"/>
              <a:t>Hexadecimal 00</a:t>
            </a:r>
            <a:r>
              <a:rPr lang="en-US" baseline="-6000" dirty="0"/>
              <a:t>16</a:t>
            </a:r>
            <a:r>
              <a:rPr lang="en-US" dirty="0"/>
              <a:t> to FF</a:t>
            </a:r>
            <a:r>
              <a:rPr lang="en-US" baseline="-6000" dirty="0"/>
              <a:t>16</a:t>
            </a:r>
            <a:endParaRPr lang="en-US" dirty="0"/>
          </a:p>
          <a:p>
            <a:pPr marL="838200" lvl="2" eaLnBrk="1" hangingPunct="1"/>
            <a:r>
              <a:rPr lang="en-US" dirty="0"/>
              <a:t>Base 16 number representation</a:t>
            </a:r>
          </a:p>
          <a:p>
            <a:pPr marL="838200" lvl="2" eaLnBrk="1" hangingPunct="1"/>
            <a:r>
              <a:rPr lang="en-US" dirty="0"/>
              <a:t>Use characters ‘0’ to ‘9’ and ‘A’ to ‘F’</a:t>
            </a:r>
          </a:p>
          <a:p>
            <a:pPr marL="838200" lvl="2" eaLnBrk="1" hangingPunct="1"/>
            <a:r>
              <a:rPr lang="en-US" dirty="0"/>
              <a:t>Write FA1D37B</a:t>
            </a:r>
            <a:r>
              <a:rPr lang="en-US" baseline="-6000" dirty="0"/>
              <a:t>16</a:t>
            </a:r>
            <a:r>
              <a:rPr lang="en-US" dirty="0"/>
              <a:t> in C </a:t>
            </a:r>
            <a:r>
              <a:rPr lang="en-US" dirty="0" smtClean="0"/>
              <a:t>as</a:t>
            </a:r>
          </a:p>
          <a:p>
            <a:pPr marL="1295400" lvl="3"/>
            <a:r>
              <a:rPr lang="en-US" dirty="0" smtClean="0"/>
              <a:t>0xFA1D37B</a:t>
            </a:r>
          </a:p>
          <a:p>
            <a:pPr marL="1295400" lvl="3"/>
            <a:r>
              <a:rPr lang="en-US" dirty="0" smtClean="0"/>
              <a:t>0xfa1d37b </a:t>
            </a:r>
          </a:p>
          <a:p>
            <a:pPr marL="1181100" lvl="3" eaLnBrk="1" hangingPunct="1">
              <a:buNone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553200" y="1106488"/>
            <a:ext cx="1851025" cy="4591050"/>
            <a:chOff x="0" y="0"/>
            <a:chExt cx="1166" cy="2891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507"/>
              <a:ext cx="1104" cy="2384"/>
              <a:chOff x="0" y="0"/>
              <a:chExt cx="1104" cy="2384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288" cy="224"/>
                <a:chOff x="0" y="0"/>
                <a:chExt cx="288" cy="224"/>
              </a:xfrm>
            </p:grpSpPr>
            <p:sp>
              <p:nvSpPr>
                <p:cNvPr id="43161" name="Rectangle 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2" name="Rectangle 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288" y="0"/>
                <a:ext cx="288" cy="224"/>
                <a:chOff x="0" y="0"/>
                <a:chExt cx="288" cy="224"/>
              </a:xfrm>
            </p:grpSpPr>
            <p:sp>
              <p:nvSpPr>
                <p:cNvPr id="43159" name="Rectangle 1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60" name="Rectangle 1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</a:t>
                  </a:r>
                </a:p>
              </p:txBody>
            </p:sp>
          </p:grpSp>
          <p:grpSp>
            <p:nvGrpSpPr>
              <p:cNvPr id="6" name="Group 13"/>
              <p:cNvGrpSpPr>
                <a:grpSpLocks/>
              </p:cNvGrpSpPr>
              <p:nvPr/>
            </p:nvGrpSpPr>
            <p:grpSpPr bwMode="auto">
              <a:xfrm>
                <a:off x="576" y="0"/>
                <a:ext cx="528" cy="224"/>
                <a:chOff x="0" y="0"/>
                <a:chExt cx="528" cy="224"/>
              </a:xfrm>
            </p:grpSpPr>
            <p:sp>
              <p:nvSpPr>
                <p:cNvPr id="43157" name="Rectangle 1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8" name="Rectangle 1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0" y="144"/>
                <a:ext cx="288" cy="224"/>
                <a:chOff x="0" y="0"/>
                <a:chExt cx="288" cy="224"/>
              </a:xfrm>
            </p:grpSpPr>
            <p:sp>
              <p:nvSpPr>
                <p:cNvPr id="43155" name="Rectangle 1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6" name="Rectangle 1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288" y="144"/>
                <a:ext cx="288" cy="224"/>
                <a:chOff x="0" y="0"/>
                <a:chExt cx="288" cy="224"/>
              </a:xfrm>
            </p:grpSpPr>
            <p:sp>
              <p:nvSpPr>
                <p:cNvPr id="43153" name="Rectangle 2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4" name="Rectangle 2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</a:t>
                  </a:r>
                </a:p>
              </p:txBody>
            </p:sp>
          </p:grpSp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576" y="144"/>
                <a:ext cx="528" cy="224"/>
                <a:chOff x="0" y="0"/>
                <a:chExt cx="528" cy="224"/>
              </a:xfrm>
            </p:grpSpPr>
            <p:sp>
              <p:nvSpPr>
                <p:cNvPr id="43151" name="Rectangle 2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2" name="Rectangle 2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0001</a:t>
                  </a:r>
                </a:p>
              </p:txBody>
            </p: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288"/>
                <a:ext cx="288" cy="224"/>
                <a:chOff x="0" y="0"/>
                <a:chExt cx="288" cy="224"/>
              </a:xfrm>
            </p:grpSpPr>
            <p:sp>
              <p:nvSpPr>
                <p:cNvPr id="43149" name="Rectangle 2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50" name="Rectangle 2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288" y="288"/>
                <a:ext cx="288" cy="224"/>
                <a:chOff x="0" y="0"/>
                <a:chExt cx="288" cy="224"/>
              </a:xfrm>
            </p:grpSpPr>
            <p:sp>
              <p:nvSpPr>
                <p:cNvPr id="43147" name="Rectangle 2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8" name="Rectangle 3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2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576" y="288"/>
                <a:ext cx="528" cy="224"/>
                <a:chOff x="0" y="0"/>
                <a:chExt cx="528" cy="224"/>
              </a:xfrm>
            </p:grpSpPr>
            <p:sp>
              <p:nvSpPr>
                <p:cNvPr id="43145" name="Rectangle 3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6" name="Rectangle 3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432"/>
                <a:ext cx="288" cy="224"/>
                <a:chOff x="0" y="0"/>
                <a:chExt cx="288" cy="224"/>
              </a:xfrm>
            </p:grpSpPr>
            <p:sp>
              <p:nvSpPr>
                <p:cNvPr id="43143" name="Rectangle 3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4" name="Rectangle 3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288" y="432"/>
                <a:ext cx="288" cy="224"/>
                <a:chOff x="0" y="0"/>
                <a:chExt cx="288" cy="224"/>
              </a:xfrm>
            </p:grpSpPr>
            <p:sp>
              <p:nvSpPr>
                <p:cNvPr id="43141" name="Rectangle 3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2" name="Rectangle 3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</a:t>
                  </a:r>
                </a:p>
              </p:txBody>
            </p:sp>
          </p:grpSp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576" y="432"/>
                <a:ext cx="528" cy="224"/>
                <a:chOff x="0" y="0"/>
                <a:chExt cx="528" cy="224"/>
              </a:xfrm>
            </p:grpSpPr>
            <p:sp>
              <p:nvSpPr>
                <p:cNvPr id="43139" name="Rectangle 4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40" name="Rectangle 4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0011</a:t>
                  </a:r>
                </a:p>
              </p:txBody>
            </p:sp>
          </p:grpSp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0" y="576"/>
                <a:ext cx="288" cy="224"/>
                <a:chOff x="0" y="0"/>
                <a:chExt cx="288" cy="224"/>
              </a:xfrm>
            </p:grpSpPr>
            <p:sp>
              <p:nvSpPr>
                <p:cNvPr id="43137" name="Rectangle 4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8" name="Rectangle 4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88" y="576"/>
                <a:ext cx="288" cy="224"/>
                <a:chOff x="0" y="0"/>
                <a:chExt cx="288" cy="224"/>
              </a:xfrm>
            </p:grpSpPr>
            <p:sp>
              <p:nvSpPr>
                <p:cNvPr id="43135" name="Rectangle 4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6" name="Rectangle 4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4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576" y="576"/>
                <a:ext cx="528" cy="224"/>
                <a:chOff x="0" y="0"/>
                <a:chExt cx="528" cy="224"/>
              </a:xfrm>
            </p:grpSpPr>
            <p:sp>
              <p:nvSpPr>
                <p:cNvPr id="43133" name="Rectangle 5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4" name="Rectangle 5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0100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720"/>
                <a:ext cx="288" cy="224"/>
                <a:chOff x="0" y="0"/>
                <a:chExt cx="288" cy="224"/>
              </a:xfrm>
            </p:grpSpPr>
            <p:sp>
              <p:nvSpPr>
                <p:cNvPr id="43131" name="Rectangle 5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2" name="Rectangle 5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288" y="720"/>
                <a:ext cx="288" cy="224"/>
                <a:chOff x="0" y="0"/>
                <a:chExt cx="288" cy="224"/>
              </a:xfrm>
            </p:grpSpPr>
            <p:sp>
              <p:nvSpPr>
                <p:cNvPr id="43129" name="Rectangle 5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30" name="Rectangle 5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5</a:t>
                  </a:r>
                </a:p>
              </p:txBody>
            </p:sp>
          </p:grpSp>
          <p:grpSp>
            <p:nvGrpSpPr>
              <p:cNvPr id="21" name="Group 58"/>
              <p:cNvGrpSpPr>
                <a:grpSpLocks/>
              </p:cNvGrpSpPr>
              <p:nvPr/>
            </p:nvGrpSpPr>
            <p:grpSpPr bwMode="auto">
              <a:xfrm>
                <a:off x="576" y="720"/>
                <a:ext cx="528" cy="224"/>
                <a:chOff x="0" y="0"/>
                <a:chExt cx="528" cy="224"/>
              </a:xfrm>
            </p:grpSpPr>
            <p:sp>
              <p:nvSpPr>
                <p:cNvPr id="43127" name="Rectangle 5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8" name="Rectangle 6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0101</a:t>
                  </a:r>
                </a:p>
              </p:txBody>
            </p:sp>
          </p:grpSp>
          <p:grpSp>
            <p:nvGrpSpPr>
              <p:cNvPr id="22" name="Group 61"/>
              <p:cNvGrpSpPr>
                <a:grpSpLocks/>
              </p:cNvGrpSpPr>
              <p:nvPr/>
            </p:nvGrpSpPr>
            <p:grpSpPr bwMode="auto">
              <a:xfrm>
                <a:off x="0" y="864"/>
                <a:ext cx="288" cy="224"/>
                <a:chOff x="0" y="0"/>
                <a:chExt cx="288" cy="224"/>
              </a:xfrm>
            </p:grpSpPr>
            <p:sp>
              <p:nvSpPr>
                <p:cNvPr id="43125" name="Rectangle 6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6" name="Rectangle 6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3" name="Group 64"/>
              <p:cNvGrpSpPr>
                <a:grpSpLocks/>
              </p:cNvGrpSpPr>
              <p:nvPr/>
            </p:nvGrpSpPr>
            <p:grpSpPr bwMode="auto">
              <a:xfrm>
                <a:off x="288" y="864"/>
                <a:ext cx="288" cy="224"/>
                <a:chOff x="0" y="0"/>
                <a:chExt cx="288" cy="224"/>
              </a:xfrm>
            </p:grpSpPr>
            <p:sp>
              <p:nvSpPr>
                <p:cNvPr id="43123" name="Rectangle 6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4" name="Rectangle 6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</a:t>
                  </a:r>
                </a:p>
              </p:txBody>
            </p:sp>
          </p:grpSp>
          <p:grpSp>
            <p:nvGrpSpPr>
              <p:cNvPr id="24" name="Group 67"/>
              <p:cNvGrpSpPr>
                <a:grpSpLocks/>
              </p:cNvGrpSpPr>
              <p:nvPr/>
            </p:nvGrpSpPr>
            <p:grpSpPr bwMode="auto">
              <a:xfrm>
                <a:off x="576" y="864"/>
                <a:ext cx="528" cy="224"/>
                <a:chOff x="0" y="0"/>
                <a:chExt cx="528" cy="224"/>
              </a:xfrm>
            </p:grpSpPr>
            <p:sp>
              <p:nvSpPr>
                <p:cNvPr id="43121" name="Rectangle 68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2" name="Rectangle 69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0110</a:t>
                  </a:r>
                </a:p>
              </p:txBody>
            </p:sp>
          </p:grpSp>
          <p:grpSp>
            <p:nvGrpSpPr>
              <p:cNvPr id="25" name="Group 70"/>
              <p:cNvGrpSpPr>
                <a:grpSpLocks/>
              </p:cNvGrpSpPr>
              <p:nvPr/>
            </p:nvGrpSpPr>
            <p:grpSpPr bwMode="auto">
              <a:xfrm>
                <a:off x="0" y="1008"/>
                <a:ext cx="288" cy="224"/>
                <a:chOff x="0" y="0"/>
                <a:chExt cx="288" cy="224"/>
              </a:xfrm>
            </p:grpSpPr>
            <p:sp>
              <p:nvSpPr>
                <p:cNvPr id="43119" name="Rectangle 7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20" name="Rectangle 72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6" name="Group 73"/>
              <p:cNvGrpSpPr>
                <a:grpSpLocks/>
              </p:cNvGrpSpPr>
              <p:nvPr/>
            </p:nvGrpSpPr>
            <p:grpSpPr bwMode="auto">
              <a:xfrm>
                <a:off x="288" y="1008"/>
                <a:ext cx="288" cy="224"/>
                <a:chOff x="0" y="0"/>
                <a:chExt cx="288" cy="224"/>
              </a:xfrm>
            </p:grpSpPr>
            <p:sp>
              <p:nvSpPr>
                <p:cNvPr id="43117" name="Rectangle 7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8" name="Rectangle 7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7</a:t>
                  </a:r>
                </a:p>
              </p:txBody>
            </p:sp>
          </p:grpSp>
          <p:grpSp>
            <p:nvGrpSpPr>
              <p:cNvPr id="27" name="Group 76"/>
              <p:cNvGrpSpPr>
                <a:grpSpLocks/>
              </p:cNvGrpSpPr>
              <p:nvPr/>
            </p:nvGrpSpPr>
            <p:grpSpPr bwMode="auto">
              <a:xfrm>
                <a:off x="576" y="1008"/>
                <a:ext cx="528" cy="224"/>
                <a:chOff x="0" y="0"/>
                <a:chExt cx="528" cy="224"/>
              </a:xfrm>
            </p:grpSpPr>
            <p:sp>
              <p:nvSpPr>
                <p:cNvPr id="43115" name="Rectangle 77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6" name="Rectangle 78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0111</a:t>
                  </a:r>
                </a:p>
              </p:txBody>
            </p:sp>
          </p:grpSp>
          <p:grpSp>
            <p:nvGrpSpPr>
              <p:cNvPr id="28" name="Group 79"/>
              <p:cNvGrpSpPr>
                <a:grpSpLocks/>
              </p:cNvGrpSpPr>
              <p:nvPr/>
            </p:nvGrpSpPr>
            <p:grpSpPr bwMode="auto">
              <a:xfrm>
                <a:off x="0" y="1152"/>
                <a:ext cx="288" cy="224"/>
                <a:chOff x="0" y="0"/>
                <a:chExt cx="288" cy="224"/>
              </a:xfrm>
            </p:grpSpPr>
            <p:sp>
              <p:nvSpPr>
                <p:cNvPr id="43113" name="Rectangle 8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4" name="Rectangle 81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288" y="1152"/>
                <a:ext cx="288" cy="224"/>
                <a:chOff x="0" y="0"/>
                <a:chExt cx="288" cy="224"/>
              </a:xfrm>
            </p:grpSpPr>
            <p:sp>
              <p:nvSpPr>
                <p:cNvPr id="43111" name="Rectangle 8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2" name="Rectangle 8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8</a:t>
                  </a:r>
                </a:p>
              </p:txBody>
            </p:sp>
          </p:grpSp>
          <p:grpSp>
            <p:nvGrpSpPr>
              <p:cNvPr id="30" name="Group 85"/>
              <p:cNvGrpSpPr>
                <a:grpSpLocks/>
              </p:cNvGrpSpPr>
              <p:nvPr/>
            </p:nvGrpSpPr>
            <p:grpSpPr bwMode="auto">
              <a:xfrm>
                <a:off x="576" y="1152"/>
                <a:ext cx="528" cy="224"/>
                <a:chOff x="0" y="0"/>
                <a:chExt cx="528" cy="224"/>
              </a:xfrm>
            </p:grpSpPr>
            <p:sp>
              <p:nvSpPr>
                <p:cNvPr id="43109" name="Rectangle 86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10" name="Rectangle 87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1000</a:t>
                  </a:r>
                </a:p>
              </p:txBody>
            </p:sp>
          </p:grpSp>
          <p:grpSp>
            <p:nvGrpSpPr>
              <p:cNvPr id="31" name="Group 88"/>
              <p:cNvGrpSpPr>
                <a:grpSpLocks/>
              </p:cNvGrpSpPr>
              <p:nvPr/>
            </p:nvGrpSpPr>
            <p:grpSpPr bwMode="auto">
              <a:xfrm>
                <a:off x="0" y="1296"/>
                <a:ext cx="288" cy="224"/>
                <a:chOff x="0" y="0"/>
                <a:chExt cx="288" cy="224"/>
              </a:xfrm>
            </p:grpSpPr>
            <p:sp>
              <p:nvSpPr>
                <p:cNvPr id="43107" name="Rectangle 8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8" name="Rectangle 90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8" name="Group 91"/>
              <p:cNvGrpSpPr>
                <a:grpSpLocks/>
              </p:cNvGrpSpPr>
              <p:nvPr/>
            </p:nvGrpSpPr>
            <p:grpSpPr bwMode="auto">
              <a:xfrm>
                <a:off x="288" y="1296"/>
                <a:ext cx="288" cy="224"/>
                <a:chOff x="0" y="0"/>
                <a:chExt cx="288" cy="224"/>
              </a:xfrm>
            </p:grpSpPr>
            <p:sp>
              <p:nvSpPr>
                <p:cNvPr id="43105" name="Rectangle 92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6" name="Rectangle 93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</a:t>
                  </a:r>
                </a:p>
              </p:txBody>
            </p:sp>
          </p:grpSp>
          <p:grpSp>
            <p:nvGrpSpPr>
              <p:cNvPr id="43009" name="Group 94"/>
              <p:cNvGrpSpPr>
                <a:grpSpLocks/>
              </p:cNvGrpSpPr>
              <p:nvPr/>
            </p:nvGrpSpPr>
            <p:grpSpPr bwMode="auto">
              <a:xfrm>
                <a:off x="576" y="1296"/>
                <a:ext cx="528" cy="224"/>
                <a:chOff x="0" y="0"/>
                <a:chExt cx="528" cy="224"/>
              </a:xfrm>
            </p:grpSpPr>
            <p:sp>
              <p:nvSpPr>
                <p:cNvPr id="43103" name="Rectangle 95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4" name="Rectangle 96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1001</a:t>
                  </a:r>
                </a:p>
              </p:txBody>
            </p:sp>
          </p:grpSp>
          <p:grpSp>
            <p:nvGrpSpPr>
              <p:cNvPr id="43014" name="Group 97"/>
              <p:cNvGrpSpPr>
                <a:grpSpLocks/>
              </p:cNvGrpSpPr>
              <p:nvPr/>
            </p:nvGrpSpPr>
            <p:grpSpPr bwMode="auto">
              <a:xfrm>
                <a:off x="0" y="1440"/>
                <a:ext cx="288" cy="224"/>
                <a:chOff x="0" y="0"/>
                <a:chExt cx="288" cy="224"/>
              </a:xfrm>
            </p:grpSpPr>
            <p:sp>
              <p:nvSpPr>
                <p:cNvPr id="43101" name="Rectangle 9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2" name="Rectangle 99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A</a:t>
                  </a:r>
                </a:p>
              </p:txBody>
            </p:sp>
          </p:grpSp>
          <p:grpSp>
            <p:nvGrpSpPr>
              <p:cNvPr id="43015" name="Group 100"/>
              <p:cNvGrpSpPr>
                <a:grpSpLocks/>
              </p:cNvGrpSpPr>
              <p:nvPr/>
            </p:nvGrpSpPr>
            <p:grpSpPr bwMode="auto">
              <a:xfrm>
                <a:off x="288" y="1440"/>
                <a:ext cx="288" cy="224"/>
                <a:chOff x="0" y="0"/>
                <a:chExt cx="288" cy="224"/>
              </a:xfrm>
            </p:grpSpPr>
            <p:sp>
              <p:nvSpPr>
                <p:cNvPr id="43099" name="Rectangle 101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100" name="Rectangle 102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</a:t>
                  </a:r>
                </a:p>
              </p:txBody>
            </p:sp>
          </p:grpSp>
          <p:grpSp>
            <p:nvGrpSpPr>
              <p:cNvPr id="43019" name="Group 103"/>
              <p:cNvGrpSpPr>
                <a:grpSpLocks/>
              </p:cNvGrpSpPr>
              <p:nvPr/>
            </p:nvGrpSpPr>
            <p:grpSpPr bwMode="auto">
              <a:xfrm>
                <a:off x="576" y="1440"/>
                <a:ext cx="528" cy="224"/>
                <a:chOff x="0" y="0"/>
                <a:chExt cx="528" cy="224"/>
              </a:xfrm>
            </p:grpSpPr>
            <p:sp>
              <p:nvSpPr>
                <p:cNvPr id="43097" name="Rectangle 104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8" name="Rectangle 105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1010</a:t>
                  </a:r>
                </a:p>
              </p:txBody>
            </p:sp>
          </p:grpSp>
          <p:grpSp>
            <p:nvGrpSpPr>
              <p:cNvPr id="43020" name="Group 106"/>
              <p:cNvGrpSpPr>
                <a:grpSpLocks/>
              </p:cNvGrpSpPr>
              <p:nvPr/>
            </p:nvGrpSpPr>
            <p:grpSpPr bwMode="auto">
              <a:xfrm>
                <a:off x="0" y="1584"/>
                <a:ext cx="288" cy="224"/>
                <a:chOff x="0" y="0"/>
                <a:chExt cx="288" cy="224"/>
              </a:xfrm>
            </p:grpSpPr>
            <p:sp>
              <p:nvSpPr>
                <p:cNvPr id="43095" name="Rectangle 10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6" name="Rectangle 108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B</a:t>
                  </a:r>
                </a:p>
              </p:txBody>
            </p:sp>
          </p:grpSp>
          <p:grpSp>
            <p:nvGrpSpPr>
              <p:cNvPr id="43021" name="Group 109"/>
              <p:cNvGrpSpPr>
                <a:grpSpLocks/>
              </p:cNvGrpSpPr>
              <p:nvPr/>
            </p:nvGrpSpPr>
            <p:grpSpPr bwMode="auto">
              <a:xfrm>
                <a:off x="288" y="1584"/>
                <a:ext cx="288" cy="224"/>
                <a:chOff x="0" y="0"/>
                <a:chExt cx="288" cy="224"/>
              </a:xfrm>
            </p:grpSpPr>
            <p:sp>
              <p:nvSpPr>
                <p:cNvPr id="43093" name="Rectangle 110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4" name="Rectangle 111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</a:t>
                  </a:r>
                </a:p>
              </p:txBody>
            </p:sp>
          </p:grpSp>
          <p:grpSp>
            <p:nvGrpSpPr>
              <p:cNvPr id="43022" name="Group 112"/>
              <p:cNvGrpSpPr>
                <a:grpSpLocks/>
              </p:cNvGrpSpPr>
              <p:nvPr/>
            </p:nvGrpSpPr>
            <p:grpSpPr bwMode="auto">
              <a:xfrm>
                <a:off x="576" y="1584"/>
                <a:ext cx="528" cy="224"/>
                <a:chOff x="0" y="0"/>
                <a:chExt cx="528" cy="224"/>
              </a:xfrm>
            </p:grpSpPr>
            <p:sp>
              <p:nvSpPr>
                <p:cNvPr id="43091" name="Rectangle 113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2" name="Rectangle 114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1011</a:t>
                  </a:r>
                </a:p>
              </p:txBody>
            </p:sp>
          </p:grpSp>
          <p:grpSp>
            <p:nvGrpSpPr>
              <p:cNvPr id="43023" name="Group 115"/>
              <p:cNvGrpSpPr>
                <a:grpSpLocks/>
              </p:cNvGrpSpPr>
              <p:nvPr/>
            </p:nvGrpSpPr>
            <p:grpSpPr bwMode="auto">
              <a:xfrm>
                <a:off x="0" y="1728"/>
                <a:ext cx="288" cy="224"/>
                <a:chOff x="0" y="0"/>
                <a:chExt cx="288" cy="224"/>
              </a:xfrm>
            </p:grpSpPr>
            <p:sp>
              <p:nvSpPr>
                <p:cNvPr id="43089" name="Rectangle 11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90" name="Rectangle 117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</a:t>
                  </a:r>
                </a:p>
              </p:txBody>
            </p:sp>
          </p:grpSp>
          <p:grpSp>
            <p:nvGrpSpPr>
              <p:cNvPr id="43024" name="Group 118"/>
              <p:cNvGrpSpPr>
                <a:grpSpLocks/>
              </p:cNvGrpSpPr>
              <p:nvPr/>
            </p:nvGrpSpPr>
            <p:grpSpPr bwMode="auto">
              <a:xfrm>
                <a:off x="288" y="1728"/>
                <a:ext cx="288" cy="224"/>
                <a:chOff x="0" y="0"/>
                <a:chExt cx="288" cy="224"/>
              </a:xfrm>
            </p:grpSpPr>
            <p:sp>
              <p:nvSpPr>
                <p:cNvPr id="43087" name="Rectangle 119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8" name="Rectangle 120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12</a:t>
                  </a:r>
                </a:p>
              </p:txBody>
            </p:sp>
          </p:grpSp>
          <p:grpSp>
            <p:nvGrpSpPr>
              <p:cNvPr id="43025" name="Group 121"/>
              <p:cNvGrpSpPr>
                <a:grpSpLocks/>
              </p:cNvGrpSpPr>
              <p:nvPr/>
            </p:nvGrpSpPr>
            <p:grpSpPr bwMode="auto">
              <a:xfrm>
                <a:off x="576" y="1728"/>
                <a:ext cx="528" cy="224"/>
                <a:chOff x="0" y="0"/>
                <a:chExt cx="528" cy="224"/>
              </a:xfrm>
            </p:grpSpPr>
            <p:sp>
              <p:nvSpPr>
                <p:cNvPr id="43085" name="Rectangle 122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6" name="Rectangle 123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1100</a:t>
                  </a:r>
                </a:p>
              </p:txBody>
            </p:sp>
          </p:grpSp>
          <p:grpSp>
            <p:nvGrpSpPr>
              <p:cNvPr id="43026" name="Group 124"/>
              <p:cNvGrpSpPr>
                <a:grpSpLocks/>
              </p:cNvGrpSpPr>
              <p:nvPr/>
            </p:nvGrpSpPr>
            <p:grpSpPr bwMode="auto">
              <a:xfrm>
                <a:off x="0" y="1872"/>
                <a:ext cx="288" cy="224"/>
                <a:chOff x="0" y="0"/>
                <a:chExt cx="288" cy="224"/>
              </a:xfrm>
            </p:grpSpPr>
            <p:sp>
              <p:nvSpPr>
                <p:cNvPr id="43083" name="Rectangle 125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4" name="Rectangle 126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D</a:t>
                  </a:r>
                </a:p>
              </p:txBody>
            </p:sp>
          </p:grpSp>
          <p:grpSp>
            <p:nvGrpSpPr>
              <p:cNvPr id="43027" name="Group 127"/>
              <p:cNvGrpSpPr>
                <a:grpSpLocks/>
              </p:cNvGrpSpPr>
              <p:nvPr/>
            </p:nvGrpSpPr>
            <p:grpSpPr bwMode="auto">
              <a:xfrm>
                <a:off x="288" y="1872"/>
                <a:ext cx="288" cy="224"/>
                <a:chOff x="0" y="0"/>
                <a:chExt cx="288" cy="224"/>
              </a:xfrm>
            </p:grpSpPr>
            <p:sp>
              <p:nvSpPr>
                <p:cNvPr id="43081" name="Rectangle 128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2" name="Rectangle 129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13</a:t>
                  </a:r>
                </a:p>
              </p:txBody>
            </p:sp>
          </p:grpSp>
          <p:grpSp>
            <p:nvGrpSpPr>
              <p:cNvPr id="43028" name="Group 130"/>
              <p:cNvGrpSpPr>
                <a:grpSpLocks/>
              </p:cNvGrpSpPr>
              <p:nvPr/>
            </p:nvGrpSpPr>
            <p:grpSpPr bwMode="auto">
              <a:xfrm>
                <a:off x="576" y="1872"/>
                <a:ext cx="528" cy="224"/>
                <a:chOff x="0" y="0"/>
                <a:chExt cx="528" cy="224"/>
              </a:xfrm>
            </p:grpSpPr>
            <p:sp>
              <p:nvSpPr>
                <p:cNvPr id="43079" name="Rectangle 131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80" name="Rectangle 132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1101</a:t>
                  </a:r>
                </a:p>
              </p:txBody>
            </p:sp>
          </p:grpSp>
          <p:grpSp>
            <p:nvGrpSpPr>
              <p:cNvPr id="43029" name="Group 133"/>
              <p:cNvGrpSpPr>
                <a:grpSpLocks/>
              </p:cNvGrpSpPr>
              <p:nvPr/>
            </p:nvGrpSpPr>
            <p:grpSpPr bwMode="auto">
              <a:xfrm>
                <a:off x="0" y="2016"/>
                <a:ext cx="288" cy="224"/>
                <a:chOff x="0" y="0"/>
                <a:chExt cx="288" cy="224"/>
              </a:xfrm>
            </p:grpSpPr>
            <p:sp>
              <p:nvSpPr>
                <p:cNvPr id="43077" name="Rectangle 134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8" name="Rectangle 135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E</a:t>
                  </a:r>
                </a:p>
              </p:txBody>
            </p:sp>
          </p:grpSp>
          <p:grpSp>
            <p:nvGrpSpPr>
              <p:cNvPr id="43030" name="Group 136"/>
              <p:cNvGrpSpPr>
                <a:grpSpLocks/>
              </p:cNvGrpSpPr>
              <p:nvPr/>
            </p:nvGrpSpPr>
            <p:grpSpPr bwMode="auto">
              <a:xfrm>
                <a:off x="288" y="2016"/>
                <a:ext cx="288" cy="224"/>
                <a:chOff x="0" y="0"/>
                <a:chExt cx="288" cy="224"/>
              </a:xfrm>
            </p:grpSpPr>
            <p:sp>
              <p:nvSpPr>
                <p:cNvPr id="43075" name="Rectangle 137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6" name="Rectangle 138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14</a:t>
                  </a:r>
                </a:p>
              </p:txBody>
            </p:sp>
          </p:grpSp>
          <p:grpSp>
            <p:nvGrpSpPr>
              <p:cNvPr id="43031" name="Group 139"/>
              <p:cNvGrpSpPr>
                <a:grpSpLocks/>
              </p:cNvGrpSpPr>
              <p:nvPr/>
            </p:nvGrpSpPr>
            <p:grpSpPr bwMode="auto">
              <a:xfrm>
                <a:off x="576" y="2016"/>
                <a:ext cx="528" cy="224"/>
                <a:chOff x="0" y="0"/>
                <a:chExt cx="528" cy="224"/>
              </a:xfrm>
            </p:grpSpPr>
            <p:sp>
              <p:nvSpPr>
                <p:cNvPr id="43073" name="Rectangle 140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4" name="Rectangle 141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1110</a:t>
                  </a:r>
                </a:p>
              </p:txBody>
            </p:sp>
          </p:grpSp>
          <p:grpSp>
            <p:nvGrpSpPr>
              <p:cNvPr id="43032" name="Group 142"/>
              <p:cNvGrpSpPr>
                <a:grpSpLocks/>
              </p:cNvGrpSpPr>
              <p:nvPr/>
            </p:nvGrpSpPr>
            <p:grpSpPr bwMode="auto">
              <a:xfrm>
                <a:off x="0" y="2160"/>
                <a:ext cx="288" cy="224"/>
                <a:chOff x="0" y="0"/>
                <a:chExt cx="288" cy="224"/>
              </a:xfrm>
            </p:grpSpPr>
            <p:sp>
              <p:nvSpPr>
                <p:cNvPr id="43071" name="Rectangle 143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2" name="Rectangle 144"/>
                <p:cNvSpPr>
                  <a:spLocks/>
                </p:cNvSpPr>
                <p:nvPr/>
              </p:nvSpPr>
              <p:spPr bwMode="auto">
                <a:xfrm>
                  <a:off x="51" y="0"/>
                  <a:ext cx="185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</a:t>
                  </a:r>
                </a:p>
              </p:txBody>
            </p:sp>
          </p:grpSp>
          <p:grpSp>
            <p:nvGrpSpPr>
              <p:cNvPr id="43033" name="Group 145"/>
              <p:cNvGrpSpPr>
                <a:grpSpLocks/>
              </p:cNvGrpSpPr>
              <p:nvPr/>
            </p:nvGrpSpPr>
            <p:grpSpPr bwMode="auto">
              <a:xfrm>
                <a:off x="288" y="2160"/>
                <a:ext cx="288" cy="224"/>
                <a:chOff x="0" y="0"/>
                <a:chExt cx="288" cy="224"/>
              </a:xfrm>
            </p:grpSpPr>
            <p:sp>
              <p:nvSpPr>
                <p:cNvPr id="43069" name="Rectangle 146"/>
                <p:cNvSpPr>
                  <a:spLocks/>
                </p:cNvSpPr>
                <p:nvPr/>
              </p:nvSpPr>
              <p:spPr bwMode="auto">
                <a:xfrm>
                  <a:off x="0" y="40"/>
                  <a:ext cx="28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70" name="Rectangle 147"/>
                <p:cNvSpPr>
                  <a:spLocks/>
                </p:cNvSpPr>
                <p:nvPr/>
              </p:nvSpPr>
              <p:spPr bwMode="auto">
                <a:xfrm>
                  <a:off x="8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15</a:t>
                  </a:r>
                </a:p>
              </p:txBody>
            </p:sp>
          </p:grpSp>
          <p:grpSp>
            <p:nvGrpSpPr>
              <p:cNvPr id="43034" name="Group 148"/>
              <p:cNvGrpSpPr>
                <a:grpSpLocks/>
              </p:cNvGrpSpPr>
              <p:nvPr/>
            </p:nvGrpSpPr>
            <p:grpSpPr bwMode="auto">
              <a:xfrm>
                <a:off x="576" y="2160"/>
                <a:ext cx="528" cy="224"/>
                <a:chOff x="0" y="0"/>
                <a:chExt cx="528" cy="224"/>
              </a:xfrm>
            </p:grpSpPr>
            <p:sp>
              <p:nvSpPr>
                <p:cNvPr id="43067" name="Rectangle 149"/>
                <p:cNvSpPr>
                  <a:spLocks/>
                </p:cNvSpPr>
                <p:nvPr/>
              </p:nvSpPr>
              <p:spPr bwMode="auto">
                <a:xfrm>
                  <a:off x="0" y="40"/>
                  <a:ext cx="528" cy="144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3068" name="Rectangle 150"/>
                <p:cNvSpPr>
                  <a:spLocks/>
                </p:cNvSpPr>
                <p:nvPr/>
              </p:nvSpPr>
              <p:spPr bwMode="auto">
                <a:xfrm>
                  <a:off x="42" y="0"/>
                  <a:ext cx="443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1111</a:t>
                  </a:r>
                </a:p>
              </p:txBody>
            </p:sp>
          </p:grpSp>
        </p:grpSp>
        <p:sp>
          <p:nvSpPr>
            <p:cNvPr id="43016" name="Rectangle 151"/>
            <p:cNvSpPr>
              <a:spLocks/>
            </p:cNvSpPr>
            <p:nvPr/>
          </p:nvSpPr>
          <p:spPr bwMode="auto">
            <a:xfrm rot="-2340000">
              <a:off x="50" y="267"/>
              <a:ext cx="362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Hex</a:t>
              </a:r>
            </a:p>
          </p:txBody>
        </p:sp>
        <p:sp>
          <p:nvSpPr>
            <p:cNvPr id="43017" name="Rectangle 152"/>
            <p:cNvSpPr>
              <a:spLocks/>
            </p:cNvSpPr>
            <p:nvPr/>
          </p:nvSpPr>
          <p:spPr bwMode="auto">
            <a:xfrm rot="-2340000">
              <a:off x="307" y="177"/>
              <a:ext cx="64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Decimal</a:t>
              </a:r>
            </a:p>
          </p:txBody>
        </p:sp>
        <p:sp>
          <p:nvSpPr>
            <p:cNvPr id="43018" name="Rectangle 153"/>
            <p:cNvSpPr>
              <a:spLocks/>
            </p:cNvSpPr>
            <p:nvPr/>
          </p:nvSpPr>
          <p:spPr bwMode="auto">
            <a:xfrm rot="-2340000">
              <a:off x="606" y="210"/>
              <a:ext cx="54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Binary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0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4155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true sum ≥ 2</a:t>
            </a:r>
            <a:r>
              <a:rPr lang="en-US" i="1" baseline="30000" smtClean="0"/>
              <a:t>w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2</a:t>
              </a:r>
              <a:r>
                <a:rPr lang="en-US" b="0" i="1" baseline="30000" dirty="0">
                  <a:latin typeface="Calibri" pitchFamily="34" charset="0"/>
                </a:rPr>
                <a:t>w</a:t>
              </a:r>
              <a:r>
                <a:rPr lang="en-US" b="0" baseline="30000" dirty="0"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UAdd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 smtClean="0"/>
              <a:t>TAdd</a:t>
            </a:r>
            <a:r>
              <a:rPr lang="en-US" dirty="0" smtClean="0"/>
              <a:t> and </a:t>
            </a:r>
            <a:r>
              <a:rPr lang="en-US" dirty="0" err="1" smtClean="0"/>
              <a:t>UAdd</a:t>
            </a:r>
            <a:r>
              <a:rPr lang="en-US" dirty="0" smtClean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s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392381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1849581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316181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1773381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1543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1773381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306781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endParaRPr lang="en-US" b="0"/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/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154381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+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2763981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6115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Sum: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Carry: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668671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latin typeface="Times" pitchFamily="18" charset="0"/>
              </a:rPr>
              <a:t>TAdd</a:t>
            </a:r>
            <a:r>
              <a:rPr lang="en-US" sz="2000" b="0" i="1" baseline="-25000">
                <a:latin typeface="Times" pitchFamily="18" charset="0"/>
              </a:rPr>
              <a:t>w</a:t>
            </a:r>
            <a:r>
              <a:rPr lang="en-US" sz="2000" b="0">
                <a:latin typeface="Times" pitchFamily="18" charset="0"/>
              </a:rPr>
              <a:t>(</a:t>
            </a:r>
            <a:r>
              <a:rPr lang="en-US" sz="2000" b="0" i="1">
                <a:latin typeface="Times" pitchFamily="18" charset="0"/>
              </a:rPr>
              <a:t>u</a:t>
            </a:r>
            <a:r>
              <a:rPr lang="en-US" sz="2000" b="0">
                <a:latin typeface="Times" pitchFamily="18" charset="0"/>
              </a:rPr>
              <a:t> , </a:t>
            </a:r>
            <a:r>
              <a:rPr lang="en-US" sz="2000" b="0" i="1">
                <a:latin typeface="Times" pitchFamily="18" charset="0"/>
              </a:rPr>
              <a:t>v</a:t>
            </a:r>
            <a:r>
              <a:rPr lang="en-US" sz="2000" b="0"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TAdd Overflow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57337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4959240" y="4066687"/>
            <a:ext cx="714137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</a:t>
            </a:r>
            <a:r>
              <a:rPr lang="en-US" sz="1800" b="0" baseline="30000" dirty="0" smtClean="0">
                <a:latin typeface="Calibri" pitchFamily="34" charset="0"/>
              </a:rPr>
              <a:t>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47593" y="4752111"/>
            <a:ext cx="52578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–2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</a:p>
        </p:txBody>
      </p:sp>
      <p:sp>
        <p:nvSpPr>
          <p:cNvPr id="34835" name="Line 8"/>
          <p:cNvSpPr>
            <a:spLocks noChangeShapeType="1"/>
          </p:cNvSpPr>
          <p:nvPr/>
        </p:nvSpPr>
        <p:spPr bwMode="auto">
          <a:xfrm>
            <a:off x="5818911" y="22018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9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10"/>
          <p:cNvSpPr>
            <a:spLocks noChangeShapeType="1"/>
          </p:cNvSpPr>
          <p:nvPr/>
        </p:nvSpPr>
        <p:spPr bwMode="auto">
          <a:xfrm>
            <a:off x="5754696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11"/>
          <p:cNvSpPr>
            <a:spLocks noChangeShapeType="1"/>
          </p:cNvSpPr>
          <p:nvPr/>
        </p:nvSpPr>
        <p:spPr bwMode="auto">
          <a:xfrm>
            <a:off x="5754696" y="21891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12"/>
          <p:cNvSpPr>
            <a:spLocks noChangeShapeType="1"/>
          </p:cNvSpPr>
          <p:nvPr/>
        </p:nvSpPr>
        <p:spPr bwMode="auto">
          <a:xfrm>
            <a:off x="7113598" y="28876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13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14"/>
          <p:cNvSpPr>
            <a:spLocks noChangeShapeType="1"/>
          </p:cNvSpPr>
          <p:nvPr/>
        </p:nvSpPr>
        <p:spPr bwMode="auto">
          <a:xfrm>
            <a:off x="7050098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15"/>
          <p:cNvSpPr>
            <a:spLocks noChangeShapeType="1"/>
          </p:cNvSpPr>
          <p:nvPr/>
        </p:nvSpPr>
        <p:spPr bwMode="auto">
          <a:xfrm>
            <a:off x="5983296" y="31035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Freeform 16"/>
          <p:cNvSpPr>
            <a:spLocks/>
          </p:cNvSpPr>
          <p:nvPr/>
        </p:nvSpPr>
        <p:spPr bwMode="auto">
          <a:xfrm>
            <a:off x="5970596" y="2570162"/>
            <a:ext cx="992189" cy="1296988"/>
          </a:xfrm>
          <a:custGeom>
            <a:avLst/>
            <a:gdLst>
              <a:gd name="T0" fmla="*/ 0 w 625"/>
              <a:gd name="T1" fmla="*/ 0 h 817"/>
              <a:gd name="T2" fmla="*/ 240 w 625"/>
              <a:gd name="T3" fmla="*/ 0 h 817"/>
              <a:gd name="T4" fmla="*/ 384 w 625"/>
              <a:gd name="T5" fmla="*/ 816 h 817"/>
              <a:gd name="T6" fmla="*/ 624 w 625"/>
              <a:gd name="T7" fmla="*/ 816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0"/>
                </a:moveTo>
                <a:lnTo>
                  <a:pt x="240" y="0"/>
                </a:lnTo>
                <a:lnTo>
                  <a:pt x="384" y="816"/>
                </a:lnTo>
                <a:lnTo>
                  <a:pt x="624" y="816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44" name="Rectangle 17"/>
          <p:cNvSpPr>
            <a:spLocks noChangeArrowheads="1"/>
          </p:cNvSpPr>
          <p:nvPr/>
        </p:nvSpPr>
        <p:spPr bwMode="auto">
          <a:xfrm>
            <a:off x="5373616" y="3373581"/>
            <a:ext cx="299761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18"/>
          <p:cNvSpPr>
            <a:spLocks noChangeArrowheads="1"/>
          </p:cNvSpPr>
          <p:nvPr/>
        </p:nvSpPr>
        <p:spPr bwMode="auto">
          <a:xfrm>
            <a:off x="4959240" y="2695087"/>
            <a:ext cx="944143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 </a:t>
            </a:r>
            <a:r>
              <a:rPr lang="en-US" sz="1800" b="0" baseline="30000" dirty="0">
                <a:latin typeface="Calibri" pitchFamily="34" charset="0"/>
              </a:rPr>
              <a:t>–</a:t>
            </a:r>
            <a:r>
              <a:rPr lang="en-US" sz="1800" b="0" baseline="30000" dirty="0" smtClean="0">
                <a:latin typeface="Calibri" pitchFamily="34" charset="0"/>
              </a:rPr>
              <a:t>1</a:t>
            </a:r>
            <a:r>
              <a:rPr lang="en-US" sz="1800" b="0" dirty="0" smtClean="0">
                <a:latin typeface="Calibri" pitchFamily="34" charset="0"/>
              </a:rPr>
              <a:t>–1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4846" name="Rectangle 19"/>
          <p:cNvSpPr>
            <a:spLocks noChangeArrowheads="1"/>
          </p:cNvSpPr>
          <p:nvPr/>
        </p:nvSpPr>
        <p:spPr bwMode="auto">
          <a:xfrm>
            <a:off x="5030573" y="2001981"/>
            <a:ext cx="64280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2</a:t>
            </a:r>
            <a:r>
              <a:rPr lang="en-US" sz="1800" b="0" i="1" baseline="30000" dirty="0">
                <a:latin typeface="Calibri" pitchFamily="34" charset="0"/>
              </a:rPr>
              <a:t>w</a:t>
            </a:r>
            <a:r>
              <a:rPr lang="en-US" sz="1800" b="0" dirty="0">
                <a:latin typeface="Calibri" pitchFamily="34" charset="0"/>
              </a:rPr>
              <a:t>–1</a:t>
            </a:r>
          </a:p>
        </p:txBody>
      </p:sp>
      <p:sp>
        <p:nvSpPr>
          <p:cNvPr id="34847" name="Line 20"/>
          <p:cNvSpPr>
            <a:spLocks noChangeShapeType="1"/>
          </p:cNvSpPr>
          <p:nvPr/>
        </p:nvSpPr>
        <p:spPr bwMode="auto">
          <a:xfrm>
            <a:off x="5818196" y="35734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Line 21"/>
          <p:cNvSpPr>
            <a:spLocks noChangeShapeType="1"/>
          </p:cNvSpPr>
          <p:nvPr/>
        </p:nvSpPr>
        <p:spPr bwMode="auto">
          <a:xfrm>
            <a:off x="5754696" y="49323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9" name="Line 22"/>
          <p:cNvSpPr>
            <a:spLocks noChangeShapeType="1"/>
          </p:cNvSpPr>
          <p:nvPr/>
        </p:nvSpPr>
        <p:spPr bwMode="auto">
          <a:xfrm>
            <a:off x="5754696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0" name="Line 23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1" name="Line 24"/>
          <p:cNvSpPr>
            <a:spLocks noChangeShapeType="1"/>
          </p:cNvSpPr>
          <p:nvPr/>
        </p:nvSpPr>
        <p:spPr bwMode="auto">
          <a:xfrm>
            <a:off x="7113598" y="35734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Line 25"/>
          <p:cNvSpPr>
            <a:spLocks noChangeShapeType="1"/>
          </p:cNvSpPr>
          <p:nvPr/>
        </p:nvSpPr>
        <p:spPr bwMode="auto">
          <a:xfrm>
            <a:off x="7050098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3" name="Line 26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Line 27"/>
          <p:cNvSpPr>
            <a:spLocks noChangeShapeType="1"/>
          </p:cNvSpPr>
          <p:nvPr/>
        </p:nvSpPr>
        <p:spPr bwMode="auto">
          <a:xfrm>
            <a:off x="5983296" y="40179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5" name="Freeform 28"/>
          <p:cNvSpPr>
            <a:spLocks/>
          </p:cNvSpPr>
          <p:nvPr/>
        </p:nvSpPr>
        <p:spPr bwMode="auto">
          <a:xfrm>
            <a:off x="5970596" y="3332162"/>
            <a:ext cx="992189" cy="1296988"/>
          </a:xfrm>
          <a:custGeom>
            <a:avLst/>
            <a:gdLst>
              <a:gd name="T0" fmla="*/ 0 w 625"/>
              <a:gd name="T1" fmla="*/ 816 h 817"/>
              <a:gd name="T2" fmla="*/ 240 w 625"/>
              <a:gd name="T3" fmla="*/ 816 h 817"/>
              <a:gd name="T4" fmla="*/ 384 w 625"/>
              <a:gd name="T5" fmla="*/ 0 h 817"/>
              <a:gd name="T6" fmla="*/ 624 w 625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816"/>
                </a:moveTo>
                <a:lnTo>
                  <a:pt x="240" y="816"/>
                </a:lnTo>
                <a:lnTo>
                  <a:pt x="384" y="0"/>
                </a:lnTo>
                <a:lnTo>
                  <a:pt x="624" y="0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Rectangle 29"/>
          <p:cNvSpPr>
            <a:spLocks noChangeArrowheads="1"/>
          </p:cNvSpPr>
          <p:nvPr/>
        </p:nvSpPr>
        <p:spPr bwMode="auto">
          <a:xfrm>
            <a:off x="5181600" y="1524000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True Sum</a:t>
            </a:r>
          </a:p>
        </p:txBody>
      </p:sp>
      <p:sp>
        <p:nvSpPr>
          <p:cNvPr id="34824" name="Rectangle 30"/>
          <p:cNvSpPr>
            <a:spLocks noChangeArrowheads="1"/>
          </p:cNvSpPr>
          <p:nvPr/>
        </p:nvSpPr>
        <p:spPr bwMode="auto">
          <a:xfrm>
            <a:off x="6781800" y="2286000"/>
            <a:ext cx="16913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TAdd</a:t>
            </a:r>
            <a:r>
              <a:rPr lang="en-US" dirty="0">
                <a:latin typeface="Calibri" pitchFamily="34" charset="0"/>
              </a:rPr>
              <a:t> Result</a:t>
            </a:r>
          </a:p>
        </p:txBody>
      </p:sp>
      <p:sp>
        <p:nvSpPr>
          <p:cNvPr id="34825" name="Rectangle 31"/>
          <p:cNvSpPr>
            <a:spLocks noChangeArrowheads="1"/>
          </p:cNvSpPr>
          <p:nvPr/>
        </p:nvSpPr>
        <p:spPr bwMode="auto">
          <a:xfrm>
            <a:off x="3886200" y="47275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3886200" y="40417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1</a:t>
            </a:r>
            <a:r>
              <a:rPr lang="en-US" sz="1400" b="0" dirty="0">
                <a:latin typeface="Calibri" pitchFamily="34" charset="0"/>
              </a:rPr>
              <a:t> 011…1</a:t>
            </a:r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3886200" y="33559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000…0</a:t>
            </a:r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886200" y="26701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100…0</a:t>
            </a:r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3886200" y="19843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0</a:t>
            </a:r>
            <a:r>
              <a:rPr lang="en-US" sz="1400" b="0" dirty="0">
                <a:latin typeface="Calibri" pitchFamily="34" charset="0"/>
              </a:rPr>
              <a:t> 111…1</a:t>
            </a:r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7391400" y="41179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100…0</a:t>
            </a:r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7391400" y="34321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000…0</a:t>
            </a:r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391400" y="27463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>
                <a:latin typeface="Calibri" pitchFamily="34" charset="0"/>
              </a:rPr>
              <a:t>011…1</a:t>
            </a:r>
          </a:p>
        </p:txBody>
      </p:sp>
      <p:sp>
        <p:nvSpPr>
          <p:cNvPr id="34833" name="Text Box 39"/>
          <p:cNvSpPr txBox="1">
            <a:spLocks noChangeArrowheads="1"/>
          </p:cNvSpPr>
          <p:nvPr/>
        </p:nvSpPr>
        <p:spPr bwMode="auto">
          <a:xfrm>
            <a:off x="5867400" y="2243137"/>
            <a:ext cx="79008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PosOver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4834" name="Text Box 40"/>
          <p:cNvSpPr txBox="1">
            <a:spLocks noChangeArrowheads="1"/>
          </p:cNvSpPr>
          <p:nvPr/>
        </p:nvSpPr>
        <p:spPr bwMode="auto">
          <a:xfrm>
            <a:off x="5943600" y="4681537"/>
            <a:ext cx="82573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NegOver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4" name="Chart" r:id="rId4" imgW="6146800" imgH="5067300" progId="Excel.Sheet.8">
                  <p:embed/>
                </p:oleObj>
              </mc:Choice>
              <mc:Fallback>
                <p:oleObj name="Chart" r:id="rId4" imgW="6146800" imgH="50673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Values</a:t>
            </a:r>
          </a:p>
          <a:p>
            <a:pPr lvl="1" eaLnBrk="1" hangingPunct="1">
              <a:defRPr/>
            </a:pPr>
            <a:r>
              <a:rPr lang="en-US" smtClean="0"/>
              <a:t>4-bit two’s comp.</a:t>
            </a:r>
          </a:p>
          <a:p>
            <a:pPr lvl="1" eaLnBrk="1" hangingPunct="1">
              <a:defRPr/>
            </a:pPr>
            <a:r>
              <a:rPr lang="en-US" smtClean="0"/>
              <a:t>Range from -8 to +7</a:t>
            </a:r>
          </a:p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sum </a:t>
            </a:r>
            <a:r>
              <a:rPr lang="en-US" smtClean="0">
                <a:sym typeface="Symbol" pitchFamily="18" charset="2"/>
              </a:rPr>
              <a:t> </a:t>
            </a:r>
            <a:r>
              <a:rPr lang="en-US" smtClean="0"/>
              <a:t>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negative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  <a:p>
            <a:pPr lvl="1" eaLnBrk="1" hangingPunct="1">
              <a:defRPr/>
            </a:pPr>
            <a:r>
              <a:rPr lang="en-US" smtClean="0"/>
              <a:t>If sum &lt; –2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positive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63880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TAdd</a:t>
            </a:r>
            <a:r>
              <a:rPr lang="en-US" baseline="-25000" dirty="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, </a:t>
            </a: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spcBef>
                <a:spcPct val="30000"/>
              </a:spcBef>
            </a:pPr>
            <a:r>
              <a:rPr lang="en-US" i="1" dirty="0">
                <a:solidFill>
                  <a:schemeClr val="tx2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91400" y="5562600"/>
            <a:ext cx="89434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PosOver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93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NegOver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Characterizing TAdd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3537"/>
            <a:ext cx="3810000" cy="34718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graphicFrame>
        <p:nvGraphicFramePr>
          <p:cNvPr id="11266" name="Object 40"/>
          <p:cNvGraphicFramePr>
            <a:graphicFrameLocks/>
          </p:cNvGraphicFramePr>
          <p:nvPr/>
        </p:nvGraphicFramePr>
        <p:xfrm>
          <a:off x="1866900" y="4953000"/>
          <a:ext cx="5473700" cy="120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1" name="Equation" r:id="rId4" imgW="6096000" imgH="4064000" progId="Equation.3">
                  <p:embed/>
                </p:oleObj>
              </mc:Choice>
              <mc:Fallback>
                <p:oleObj name="Equation" r:id="rId4" imgW="6096000" imgH="40640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0396" b="70523"/>
                      <a:stretch>
                        <a:fillRect/>
                      </a:stretch>
                    </p:blipFill>
                    <p:spPr bwMode="auto">
                      <a:xfrm>
                        <a:off x="1866900" y="4953000"/>
                        <a:ext cx="5473700" cy="12017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41"/>
          <p:cNvSpPr txBox="1">
            <a:spLocks noChangeArrowheads="1"/>
          </p:cNvSpPr>
          <p:nvPr/>
        </p:nvSpPr>
        <p:spPr bwMode="auto">
          <a:xfrm>
            <a:off x="6286500" y="4951413"/>
            <a:ext cx="94923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NegOver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sp>
        <p:nvSpPr>
          <p:cNvPr id="11270" name="Text Box 42"/>
          <p:cNvSpPr txBox="1">
            <a:spLocks noChangeArrowheads="1"/>
          </p:cNvSpPr>
          <p:nvPr/>
        </p:nvSpPr>
        <p:spPr bwMode="auto">
          <a:xfrm>
            <a:off x="6362700" y="5713413"/>
            <a:ext cx="917495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(</a:t>
            </a:r>
            <a:r>
              <a:rPr lang="en-US" sz="1400" dirty="0" err="1">
                <a:latin typeface="Calibri" pitchFamily="34" charset="0"/>
              </a:rPr>
              <a:t>PosOver</a:t>
            </a:r>
            <a:r>
              <a:rPr lang="en-US" sz="1400" dirty="0">
                <a:latin typeface="Calibri" pitchFamily="34" charset="0"/>
              </a:rPr>
              <a:t>)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314824" y="1444625"/>
            <a:ext cx="3609976" cy="2670175"/>
            <a:chOff x="-105" y="2016"/>
            <a:chExt cx="2274" cy="1682"/>
          </a:xfrm>
        </p:grpSpPr>
        <p:sp>
          <p:nvSpPr>
            <p:cNvPr id="11272" name="Rectangle 44"/>
            <p:cNvSpPr>
              <a:spLocks noChangeArrowheads="1"/>
            </p:cNvSpPr>
            <p:nvPr/>
          </p:nvSpPr>
          <p:spPr bwMode="auto">
            <a:xfrm>
              <a:off x="720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45"/>
            <p:cNvSpPr>
              <a:spLocks noChangeArrowheads="1"/>
            </p:cNvSpPr>
            <p:nvPr/>
          </p:nvSpPr>
          <p:spPr bwMode="auto">
            <a:xfrm>
              <a:off x="1056" y="3312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u</a:t>
              </a:r>
            </a:p>
          </p:txBody>
        </p:sp>
        <p:sp>
          <p:nvSpPr>
            <p:cNvPr id="11274" name="Rectangle 46"/>
            <p:cNvSpPr>
              <a:spLocks noChangeArrowheads="1"/>
            </p:cNvSpPr>
            <p:nvPr/>
          </p:nvSpPr>
          <p:spPr bwMode="auto">
            <a:xfrm>
              <a:off x="192" y="2670"/>
              <a:ext cx="205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dirty="0"/>
                <a:t>v</a:t>
              </a:r>
            </a:p>
          </p:txBody>
        </p:sp>
        <p:sp>
          <p:nvSpPr>
            <p:cNvPr id="11275" name="Rectangle 47"/>
            <p:cNvSpPr>
              <a:spLocks noChangeArrowheads="1"/>
            </p:cNvSpPr>
            <p:nvPr/>
          </p:nvSpPr>
          <p:spPr bwMode="auto">
            <a:xfrm>
              <a:off x="768" y="3216"/>
              <a:ext cx="696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6" name="Rectangle 48"/>
            <p:cNvSpPr>
              <a:spLocks noChangeArrowheads="1"/>
            </p:cNvSpPr>
            <p:nvPr/>
          </p:nvSpPr>
          <p:spPr bwMode="auto">
            <a:xfrm>
              <a:off x="1200" y="3216"/>
              <a:ext cx="48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7" name="Rectangle 49"/>
            <p:cNvSpPr>
              <a:spLocks noChangeArrowheads="1"/>
            </p:cNvSpPr>
            <p:nvPr/>
          </p:nvSpPr>
          <p:spPr bwMode="auto">
            <a:xfrm>
              <a:off x="240" y="2880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&lt; 0</a:t>
              </a:r>
            </a:p>
          </p:txBody>
        </p:sp>
        <p:sp>
          <p:nvSpPr>
            <p:cNvPr id="11278" name="Rectangle 50"/>
            <p:cNvSpPr>
              <a:spLocks noChangeArrowheads="1"/>
            </p:cNvSpPr>
            <p:nvPr/>
          </p:nvSpPr>
          <p:spPr bwMode="auto">
            <a:xfrm>
              <a:off x="240" y="2496"/>
              <a:ext cx="464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latin typeface="Calibri" pitchFamily="34" charset="0"/>
                </a:rPr>
                <a:t>&gt; 0</a:t>
              </a:r>
            </a:p>
          </p:txBody>
        </p:sp>
        <p:sp>
          <p:nvSpPr>
            <p:cNvPr id="11279" name="Rectangle 51"/>
            <p:cNvSpPr>
              <a:spLocks noChangeArrowheads="1"/>
            </p:cNvSpPr>
            <p:nvPr/>
          </p:nvSpPr>
          <p:spPr bwMode="auto">
            <a:xfrm>
              <a:off x="-105" y="3504"/>
              <a:ext cx="969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Negative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0" name="Rectangle 52"/>
            <p:cNvSpPr>
              <a:spLocks noChangeArrowheads="1"/>
            </p:cNvSpPr>
            <p:nvPr/>
          </p:nvSpPr>
          <p:spPr bwMode="auto">
            <a:xfrm>
              <a:off x="1248" y="2016"/>
              <a:ext cx="921" cy="1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dirty="0" smtClean="0">
                  <a:latin typeface="Calibri" pitchFamily="34" charset="0"/>
                </a:rPr>
                <a:t>Positive Overflow</a:t>
              </a:r>
              <a:endParaRPr lang="en-US" sz="1400" b="0" dirty="0">
                <a:latin typeface="Calibri" pitchFamily="34" charset="0"/>
              </a:endParaRPr>
            </a:p>
          </p:txBody>
        </p:sp>
        <p:sp>
          <p:nvSpPr>
            <p:cNvPr id="11281" name="Rectangle 53"/>
            <p:cNvSpPr>
              <a:spLocks noChangeArrowheads="1"/>
            </p:cNvSpPr>
            <p:nvPr/>
          </p:nvSpPr>
          <p:spPr bwMode="auto">
            <a:xfrm>
              <a:off x="1152" y="2448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54"/>
            <p:cNvSpPr>
              <a:spLocks noChangeArrowheads="1"/>
            </p:cNvSpPr>
            <p:nvPr/>
          </p:nvSpPr>
          <p:spPr bwMode="auto">
            <a:xfrm>
              <a:off x="720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Rectangle 55"/>
            <p:cNvSpPr>
              <a:spLocks noChangeArrowheads="1"/>
            </p:cNvSpPr>
            <p:nvPr/>
          </p:nvSpPr>
          <p:spPr bwMode="auto">
            <a:xfrm>
              <a:off x="1152" y="2832"/>
              <a:ext cx="432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Freeform 56"/>
            <p:cNvSpPr>
              <a:spLocks/>
            </p:cNvSpPr>
            <p:nvPr/>
          </p:nvSpPr>
          <p:spPr bwMode="auto">
            <a:xfrm rot="5400000" flipH="1">
              <a:off x="1176" y="2424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Freeform 57"/>
            <p:cNvSpPr>
              <a:spLocks/>
            </p:cNvSpPr>
            <p:nvPr/>
          </p:nvSpPr>
          <p:spPr bwMode="auto">
            <a:xfrm rot="16200000" flipH="1">
              <a:off x="744" y="2808"/>
              <a:ext cx="384" cy="432"/>
            </a:xfrm>
            <a:custGeom>
              <a:avLst/>
              <a:gdLst>
                <a:gd name="T0" fmla="*/ 0 w 432"/>
                <a:gd name="T1" fmla="*/ 0 h 384"/>
                <a:gd name="T2" fmla="*/ 432 w 432"/>
                <a:gd name="T3" fmla="*/ 384 h 384"/>
                <a:gd name="T4" fmla="*/ 432 w 432"/>
                <a:gd name="T5" fmla="*/ 0 h 384"/>
                <a:gd name="T6" fmla="*/ 0 w 432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2"/>
                <a:gd name="T13" fmla="*/ 0 h 384"/>
                <a:gd name="T14" fmla="*/ 432 w 432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2" h="384">
                  <a:moveTo>
                    <a:pt x="0" y="0"/>
                  </a:moveTo>
                  <a:lnTo>
                    <a:pt x="432" y="384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58"/>
            <p:cNvSpPr>
              <a:spLocks noChangeShapeType="1"/>
            </p:cNvSpPr>
            <p:nvPr/>
          </p:nvSpPr>
          <p:spPr bwMode="auto">
            <a:xfrm flipV="1">
              <a:off x="672" y="3072"/>
              <a:ext cx="144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59"/>
            <p:cNvSpPr>
              <a:spLocks noChangeShapeType="1"/>
            </p:cNvSpPr>
            <p:nvPr/>
          </p:nvSpPr>
          <p:spPr bwMode="auto">
            <a:xfrm flipH="1">
              <a:off x="1440" y="2256"/>
              <a:ext cx="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60"/>
            <p:cNvSpPr>
              <a:spLocks noChangeArrowheads="1"/>
            </p:cNvSpPr>
            <p:nvPr/>
          </p:nvSpPr>
          <p:spPr bwMode="auto">
            <a:xfrm>
              <a:off x="144" y="2159"/>
              <a:ext cx="97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dirty="0" err="1">
                  <a:solidFill>
                    <a:schemeClr val="tx2"/>
                  </a:solidFill>
                  <a:latin typeface="Calibri" pitchFamily="34" charset="0"/>
                </a:rPr>
                <a:t>TAdd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(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u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 , </a:t>
              </a:r>
              <a:r>
                <a:rPr lang="en-US" i="1" dirty="0">
                  <a:solidFill>
                    <a:schemeClr val="tx2"/>
                  </a:solidFill>
                  <a:latin typeface="Calibri" pitchFamily="34" charset="0"/>
                </a:rPr>
                <a:t>v</a:t>
              </a:r>
              <a:r>
                <a:rPr lang="en-US" dirty="0">
                  <a:solidFill>
                    <a:schemeClr val="tx2"/>
                  </a:solidFill>
                  <a:latin typeface="Calibri" pitchFamily="34" charset="0"/>
                </a:rPr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35302" y="4953000"/>
            <a:ext cx="551010" cy="36353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88970" y="5619690"/>
            <a:ext cx="551010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0" i="1" baseline="30000" dirty="0" smtClean="0"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62030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813" y="457200"/>
            <a:ext cx="8866187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Negation: Complement &amp; Increment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143000"/>
            <a:ext cx="785495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Claim: Following Holds for 2’s Complement</a:t>
            </a:r>
          </a:p>
          <a:p>
            <a:pPr lvl="1" eaLnBrk="1" hangingPunct="1">
              <a:buFont typeface="Wingdings" pitchFamily="2" charset="2"/>
              <a:buNone/>
              <a:tabLst>
                <a:tab pos="3200400" algn="l"/>
                <a:tab pos="4114800" algn="l"/>
              </a:tabLst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~x + 1 == -x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Complement</a:t>
            </a:r>
          </a:p>
          <a:p>
            <a:pPr lvl="1"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Observation: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~x + x == 1111…111 == -1</a:t>
            </a:r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3200400" algn="l"/>
                <a:tab pos="4114800" algn="l"/>
              </a:tabLst>
              <a:defRPr/>
            </a:pPr>
            <a:r>
              <a:rPr lang="en-US" dirty="0" smtClean="0"/>
              <a:t>Complete Proof?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03537" y="2819401"/>
            <a:ext cx="2971800" cy="1604963"/>
            <a:chOff x="2160" y="1968"/>
            <a:chExt cx="1872" cy="101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448" y="1968"/>
              <a:ext cx="1536" cy="291"/>
              <a:chOff x="2448" y="1968"/>
              <a:chExt cx="1536" cy="291"/>
            </a:xfrm>
          </p:grpSpPr>
          <p:sp>
            <p:nvSpPr>
              <p:cNvPr id="31777" name="Rectangle 6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8" name="Rectangle 7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9" name="Rectangle 8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0" name="Rectangle 9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1" name="Rectangle 10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82" name="Rectangle 11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3" name="Rectangle 12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4" name="Rectangle 13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85" name="Rectangle 14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49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 x</a:t>
                </a: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8" y="2304"/>
              <a:ext cx="1536" cy="291"/>
              <a:chOff x="2448" y="2448"/>
              <a:chExt cx="1536" cy="291"/>
            </a:xfrm>
          </p:grpSpPr>
          <p:sp>
            <p:nvSpPr>
              <p:cNvPr id="31768" name="Rectangle 16"/>
              <p:cNvSpPr>
                <a:spLocks noChangeArrowheads="1"/>
              </p:cNvSpPr>
              <p:nvPr/>
            </p:nvSpPr>
            <p:spPr bwMode="auto">
              <a:xfrm>
                <a:off x="283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69" name="Rectangle 17"/>
              <p:cNvSpPr>
                <a:spLocks noChangeArrowheads="1"/>
              </p:cNvSpPr>
              <p:nvPr/>
            </p:nvSpPr>
            <p:spPr bwMode="auto">
              <a:xfrm>
                <a:off x="297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0" name="Rectangle 18"/>
              <p:cNvSpPr>
                <a:spLocks noChangeArrowheads="1"/>
              </p:cNvSpPr>
              <p:nvPr/>
            </p:nvSpPr>
            <p:spPr bwMode="auto">
              <a:xfrm>
                <a:off x="312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1" name="Rectangle 19"/>
              <p:cNvSpPr>
                <a:spLocks noChangeArrowheads="1"/>
              </p:cNvSpPr>
              <p:nvPr/>
            </p:nvSpPr>
            <p:spPr bwMode="auto">
              <a:xfrm>
                <a:off x="3552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2" name="Rectangle 20"/>
              <p:cNvSpPr>
                <a:spLocks noChangeArrowheads="1"/>
              </p:cNvSpPr>
              <p:nvPr/>
            </p:nvSpPr>
            <p:spPr bwMode="auto">
              <a:xfrm>
                <a:off x="3696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73" name="Rectangle 21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4" name="Rectangle 22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5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31776" name="Rectangle 24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302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~x</a:t>
                </a:r>
              </a:p>
            </p:txBody>
          </p:sp>
        </p:grpSp>
        <p:sp>
          <p:nvSpPr>
            <p:cNvPr id="31756" name="Rectangle 25"/>
            <p:cNvSpPr>
              <a:spLocks noChangeArrowheads="1"/>
            </p:cNvSpPr>
            <p:nvPr/>
          </p:nvSpPr>
          <p:spPr bwMode="auto">
            <a:xfrm>
              <a:off x="2160" y="2304"/>
              <a:ext cx="213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latin typeface="Calibri" pitchFamily="34" charset="0"/>
                </a:rPr>
                <a:t>+</a:t>
              </a:r>
            </a:p>
          </p:txBody>
        </p:sp>
        <p:sp>
          <p:nvSpPr>
            <p:cNvPr id="31757" name="Line 26"/>
            <p:cNvSpPr>
              <a:spLocks noChangeShapeType="1"/>
            </p:cNvSpPr>
            <p:nvPr/>
          </p:nvSpPr>
          <p:spPr bwMode="auto">
            <a:xfrm>
              <a:off x="2208" y="2640"/>
              <a:ext cx="1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0">
                <a:latin typeface="Calibri" pitchFamily="34" charset="0"/>
              </a:endParaRPr>
            </a:p>
          </p:txBody>
        </p: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448" y="2688"/>
              <a:ext cx="1536" cy="291"/>
              <a:chOff x="2448" y="1968"/>
              <a:chExt cx="1536" cy="291"/>
            </a:xfrm>
          </p:grpSpPr>
          <p:sp>
            <p:nvSpPr>
              <p:cNvPr id="31759" name="Rectangle 28"/>
              <p:cNvSpPr>
                <a:spLocks noChangeArrowheads="1"/>
              </p:cNvSpPr>
              <p:nvPr/>
            </p:nvSpPr>
            <p:spPr bwMode="auto">
              <a:xfrm>
                <a:off x="283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0" name="Rectangle 29"/>
              <p:cNvSpPr>
                <a:spLocks noChangeArrowheads="1"/>
              </p:cNvSpPr>
              <p:nvPr/>
            </p:nvSpPr>
            <p:spPr bwMode="auto">
              <a:xfrm>
                <a:off x="297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1" name="Rectangle 30"/>
              <p:cNvSpPr>
                <a:spLocks noChangeArrowheads="1"/>
              </p:cNvSpPr>
              <p:nvPr/>
            </p:nvSpPr>
            <p:spPr bwMode="auto">
              <a:xfrm>
                <a:off x="312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2" name="Rectangle 31"/>
              <p:cNvSpPr>
                <a:spLocks noChangeArrowheads="1"/>
              </p:cNvSpPr>
              <p:nvPr/>
            </p:nvSpPr>
            <p:spPr bwMode="auto">
              <a:xfrm>
                <a:off x="3552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3" name="Rectangle 32"/>
              <p:cNvSpPr>
                <a:spLocks noChangeArrowheads="1"/>
              </p:cNvSpPr>
              <p:nvPr/>
            </p:nvSpPr>
            <p:spPr bwMode="auto">
              <a:xfrm>
                <a:off x="3696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4" name="Rectangle 33"/>
              <p:cNvSpPr>
                <a:spLocks noChangeArrowheads="1"/>
              </p:cNvSpPr>
              <p:nvPr/>
            </p:nvSpPr>
            <p:spPr bwMode="auto">
              <a:xfrm>
                <a:off x="3840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5" name="Rectangle 34"/>
              <p:cNvSpPr>
                <a:spLocks noChangeArrowheads="1"/>
              </p:cNvSpPr>
              <p:nvPr/>
            </p:nvSpPr>
            <p:spPr bwMode="auto">
              <a:xfrm>
                <a:off x="3264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6" name="Rectangle 3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44" cy="19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b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31767" name="Rectangle 36"/>
              <p:cNvSpPr>
                <a:spLocks noChangeArrowheads="1"/>
              </p:cNvSpPr>
              <p:nvPr/>
            </p:nvSpPr>
            <p:spPr bwMode="auto">
              <a:xfrm>
                <a:off x="2448" y="1968"/>
                <a:ext cx="274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latin typeface="Calibri" pitchFamily="34" charset="0"/>
                  </a:rPr>
                  <a:t>-1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1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2564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Complement &amp; Increment Examples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1447800" y="1828800"/>
          <a:ext cx="6015038" cy="209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9" name="Document" r:id="rId4" imgW="6184900" imgH="2108200" progId="Word.Document.8">
                  <p:embed/>
                </p:oleObj>
              </mc:Choice>
              <mc:Fallback>
                <p:oleObj name="Document" r:id="rId4" imgW="6184900" imgH="21082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28800"/>
                        <a:ext cx="6015038" cy="209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143000" y="1257300"/>
            <a:ext cx="13869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x = 15213</a:t>
            </a:r>
          </a:p>
        </p:txBody>
      </p:sp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1447800" y="4241800"/>
          <a:ext cx="590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0" name="Document" r:id="rId6" imgW="6083300" imgH="1371600" progId="Word.Document.8">
                  <p:embed/>
                </p:oleObj>
              </mc:Choice>
              <mc:Fallback>
                <p:oleObj name="Document" r:id="rId6" imgW="6083300" imgH="13716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41800"/>
                        <a:ext cx="590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3746500"/>
            <a:ext cx="7922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x = 0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83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5908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28737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Goal: Computing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But, exact results can be bigger than </a:t>
            </a:r>
            <a:r>
              <a:rPr lang="en-US" b="0" i="1" dirty="0" err="1" smtClean="0"/>
              <a:t>w</a:t>
            </a:r>
            <a:r>
              <a:rPr lang="en-US" b="0" i="1" dirty="0" smtClean="0"/>
              <a:t> </a:t>
            </a:r>
            <a:r>
              <a:rPr lang="en-US" dirty="0" smtClean="0"/>
              <a:t>bits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2">
              <a:defRPr/>
            </a:pPr>
            <a:r>
              <a:rPr lang="en-US" b="0" dirty="0" smtClean="0"/>
              <a:t>Result range: 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 (negative): Up to 2</a:t>
            </a:r>
            <a:r>
              <a:rPr lang="en-US" i="1" dirty="0" smtClean="0"/>
              <a:t>w</a:t>
            </a:r>
            <a:r>
              <a:rPr lang="en-US" dirty="0" smtClean="0"/>
              <a:t>-1 bits</a:t>
            </a:r>
          </a:p>
          <a:p>
            <a:pPr lvl="2">
              <a:defRPr/>
            </a:pPr>
            <a:r>
              <a:rPr lang="en-US" b="0" dirty="0" smtClean="0"/>
              <a:t>Result range</a:t>
            </a:r>
            <a:r>
              <a:rPr lang="en-US" b="0" i="1" dirty="0" smtClean="0"/>
              <a:t>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1">
              <a:defRPr/>
            </a:pPr>
            <a:r>
              <a:rPr lang="en-US" dirty="0" smtClean="0"/>
              <a:t>Two’s complement max (positive): 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smtClean="0"/>
              <a:t>TMin</a:t>
            </a:r>
            <a:r>
              <a:rPr lang="en-US" i="1" baseline="-25000" dirty="0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lvl="2">
              <a:defRPr/>
            </a:pPr>
            <a:r>
              <a:rPr lang="en-US" b="0" dirty="0" smtClean="0"/>
              <a:t>Result range: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eaLnBrk="1" hangingPunct="1">
              <a:defRPr/>
            </a:pPr>
            <a:r>
              <a:rPr lang="en-US" dirty="0" smtClean="0"/>
              <a:t>So, maintaining exact results…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is done in software, if needed</a:t>
            </a:r>
          </a:p>
          <a:p>
            <a:pPr lvl="2">
              <a:defRPr/>
            </a:pPr>
            <a:r>
              <a:rPr lang="en-US" dirty="0" smtClean="0"/>
              <a:t>e.g., by “arbitrary precision” arithmetic packages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368935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smtClean="0"/>
              <a:t>UMult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  ·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UMult</a:t>
            </a:r>
            <a:r>
              <a:rPr lang="en-US" b="0" i="1" baseline="-25000">
                <a:latin typeface="Times" pitchFamily="18" charset="0"/>
              </a:rPr>
              <a:t>w</a:t>
            </a:r>
            <a:r>
              <a:rPr lang="en-US" b="0">
                <a:latin typeface="Times" pitchFamily="18" charset="0"/>
              </a:rPr>
              <a:t>(</a:t>
            </a:r>
            <a:r>
              <a:rPr lang="en-US" b="0" i="1">
                <a:latin typeface="Times" pitchFamily="18" charset="0"/>
              </a:rPr>
              <a:t>u</a:t>
            </a:r>
            <a:r>
              <a:rPr lang="en-US" b="0">
                <a:latin typeface="Times" pitchFamily="18" charset="0"/>
              </a:rPr>
              <a:t> , </a:t>
            </a:r>
            <a:r>
              <a:rPr lang="en-US" b="0" i="1">
                <a:latin typeface="Times" pitchFamily="18" charset="0"/>
              </a:rPr>
              <a:t>v</a:t>
            </a:r>
            <a:r>
              <a:rPr lang="en-US" b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Code Security Example #2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0950"/>
            <a:ext cx="8307388" cy="1644650"/>
          </a:xfrm>
        </p:spPr>
        <p:txBody>
          <a:bodyPr/>
          <a:lstStyle/>
          <a:p>
            <a:r>
              <a:rPr lang="en-US" dirty="0" smtClean="0"/>
              <a:t>SUN XDR library</a:t>
            </a:r>
          </a:p>
          <a:p>
            <a:pPr lvl="1"/>
            <a:r>
              <a:rPr lang="en-US" dirty="0" smtClean="0"/>
              <a:t>Widely used library for transferring data between machines</a:t>
            </a:r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381000" y="2362200"/>
            <a:ext cx="8452634" cy="33598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void* copy_elements(void *ele_src[], int ele_cnt, size_t ele_size);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466850" y="2968064"/>
            <a:ext cx="6762750" cy="1714500"/>
            <a:chOff x="1308" y="1224"/>
            <a:chExt cx="4260" cy="1080"/>
          </a:xfrm>
        </p:grpSpPr>
        <p:sp>
          <p:nvSpPr>
            <p:cNvPr id="37904" name="Rectangle 5"/>
            <p:cNvSpPr>
              <a:spLocks noChangeArrowheads="1"/>
            </p:cNvSpPr>
            <p:nvPr/>
          </p:nvSpPr>
          <p:spPr bwMode="auto">
            <a:xfrm>
              <a:off x="2400" y="1296"/>
              <a:ext cx="384" cy="52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5" name="Rectangle 6"/>
            <p:cNvSpPr>
              <a:spLocks noChangeArrowheads="1"/>
            </p:cNvSpPr>
            <p:nvPr/>
          </p:nvSpPr>
          <p:spPr bwMode="auto">
            <a:xfrm>
              <a:off x="3168" y="1488"/>
              <a:ext cx="384" cy="528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6" name="Rectangle 7"/>
            <p:cNvSpPr>
              <a:spLocks noChangeArrowheads="1"/>
            </p:cNvSpPr>
            <p:nvPr/>
          </p:nvSpPr>
          <p:spPr bwMode="auto">
            <a:xfrm>
              <a:off x="4032" y="1296"/>
              <a:ext cx="384" cy="528"/>
            </a:xfrm>
            <a:prstGeom prst="rect">
              <a:avLst/>
            </a:prstGeom>
            <a:solidFill>
              <a:srgbClr val="FFCC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7" name="Rectangle 8"/>
            <p:cNvSpPr>
              <a:spLocks noChangeArrowheads="1"/>
            </p:cNvSpPr>
            <p:nvPr/>
          </p:nvSpPr>
          <p:spPr bwMode="auto">
            <a:xfrm>
              <a:off x="5184" y="1728"/>
              <a:ext cx="384" cy="528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392" y="1584"/>
              <a:ext cx="384" cy="720"/>
              <a:chOff x="288" y="2352"/>
              <a:chExt cx="384" cy="720"/>
            </a:xfrm>
          </p:grpSpPr>
          <p:sp>
            <p:nvSpPr>
              <p:cNvPr id="37925" name="Oval 11"/>
              <p:cNvSpPr>
                <a:spLocks noChangeArrowheads="1"/>
              </p:cNvSpPr>
              <p:nvPr/>
            </p:nvSpPr>
            <p:spPr bwMode="auto">
              <a:xfrm>
                <a:off x="432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288" y="2496"/>
                <a:ext cx="384" cy="192"/>
                <a:chOff x="288" y="2304"/>
                <a:chExt cx="384" cy="192"/>
              </a:xfrm>
            </p:grpSpPr>
            <p:sp>
              <p:nvSpPr>
                <p:cNvPr id="37922" name="Rectangle 14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3" name="Oval 15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288" y="2688"/>
                <a:ext cx="384" cy="192"/>
                <a:chOff x="288" y="2304"/>
                <a:chExt cx="384" cy="192"/>
              </a:xfrm>
            </p:grpSpPr>
            <p:sp>
              <p:nvSpPr>
                <p:cNvPr id="37920" name="Rectangle 17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21" name="Oval 18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288" y="2880"/>
                <a:ext cx="384" cy="192"/>
                <a:chOff x="288" y="2304"/>
                <a:chExt cx="384" cy="192"/>
              </a:xfrm>
            </p:grpSpPr>
            <p:sp>
              <p:nvSpPr>
                <p:cNvPr id="37918" name="Rectangle 20"/>
                <p:cNvSpPr>
                  <a:spLocks noChangeArrowheads="1"/>
                </p:cNvSpPr>
                <p:nvPr/>
              </p:nvSpPr>
              <p:spPr bwMode="auto">
                <a:xfrm>
                  <a:off x="288" y="2304"/>
                  <a:ext cx="384" cy="192"/>
                </a:xfrm>
                <a:prstGeom prst="rect">
                  <a:avLst/>
                </a:prstGeom>
                <a:noFill/>
                <a:ln w="190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919" name="Oval 21"/>
                <p:cNvSpPr>
                  <a:spLocks noChangeArrowheads="1"/>
                </p:cNvSpPr>
                <p:nvPr/>
              </p:nvSpPr>
              <p:spPr bwMode="auto">
                <a:xfrm>
                  <a:off x="432" y="235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7909" name="Text Box 23"/>
            <p:cNvSpPr txBox="1">
              <a:spLocks noChangeArrowheads="1"/>
            </p:cNvSpPr>
            <p:nvPr/>
          </p:nvSpPr>
          <p:spPr bwMode="auto">
            <a:xfrm>
              <a:off x="1308" y="1224"/>
              <a:ext cx="66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ele_src</a:t>
              </a:r>
            </a:p>
          </p:txBody>
        </p:sp>
        <p:sp>
          <p:nvSpPr>
            <p:cNvPr id="37910" name="Freeform 24"/>
            <p:cNvSpPr>
              <a:spLocks/>
            </p:cNvSpPr>
            <p:nvPr/>
          </p:nvSpPr>
          <p:spPr bwMode="auto">
            <a:xfrm>
              <a:off x="1584" y="1776"/>
              <a:ext cx="3600" cy="488"/>
            </a:xfrm>
            <a:custGeom>
              <a:avLst/>
              <a:gdLst>
                <a:gd name="T0" fmla="*/ 0 w 3600"/>
                <a:gd name="T1" fmla="*/ 432 h 488"/>
                <a:gd name="T2" fmla="*/ 2736 w 3600"/>
                <a:gd name="T3" fmla="*/ 432 h 488"/>
                <a:gd name="T4" fmla="*/ 3408 w 3600"/>
                <a:gd name="T5" fmla="*/ 96 h 488"/>
                <a:gd name="T6" fmla="*/ 3600 w 3600"/>
                <a:gd name="T7" fmla="*/ 0 h 4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00"/>
                <a:gd name="T13" fmla="*/ 0 h 488"/>
                <a:gd name="T14" fmla="*/ 3600 w 3600"/>
                <a:gd name="T15" fmla="*/ 488 h 4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00" h="488">
                  <a:moveTo>
                    <a:pt x="0" y="432"/>
                  </a:moveTo>
                  <a:cubicBezTo>
                    <a:pt x="1084" y="460"/>
                    <a:pt x="2168" y="488"/>
                    <a:pt x="2736" y="432"/>
                  </a:cubicBezTo>
                  <a:cubicBezTo>
                    <a:pt x="3304" y="376"/>
                    <a:pt x="3264" y="168"/>
                    <a:pt x="3408" y="96"/>
                  </a:cubicBezTo>
                  <a:cubicBezTo>
                    <a:pt x="3552" y="24"/>
                    <a:pt x="3576" y="12"/>
                    <a:pt x="360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1" name="Freeform 25"/>
            <p:cNvSpPr>
              <a:spLocks/>
            </p:cNvSpPr>
            <p:nvPr/>
          </p:nvSpPr>
          <p:spPr bwMode="auto">
            <a:xfrm>
              <a:off x="1584" y="1294"/>
              <a:ext cx="2448" cy="932"/>
            </a:xfrm>
            <a:custGeom>
              <a:avLst/>
              <a:gdLst>
                <a:gd name="T0" fmla="*/ 0 w 2448"/>
                <a:gd name="T1" fmla="*/ 722 h 932"/>
                <a:gd name="T2" fmla="*/ 930 w 2448"/>
                <a:gd name="T3" fmla="*/ 812 h 932"/>
                <a:gd name="T4" fmla="*/ 2064 w 2448"/>
                <a:gd name="T5" fmla="*/ 818 h 932"/>
                <a:gd name="T6" fmla="*/ 2148 w 2448"/>
                <a:gd name="T7" fmla="*/ 128 h 932"/>
                <a:gd name="T8" fmla="*/ 2448 w 2448"/>
                <a:gd name="T9" fmla="*/ 50 h 9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48"/>
                <a:gd name="T16" fmla="*/ 0 h 932"/>
                <a:gd name="T17" fmla="*/ 2448 w 2448"/>
                <a:gd name="T18" fmla="*/ 932 h 9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48" h="932">
                  <a:moveTo>
                    <a:pt x="0" y="722"/>
                  </a:moveTo>
                  <a:cubicBezTo>
                    <a:pt x="155" y="737"/>
                    <a:pt x="586" y="796"/>
                    <a:pt x="930" y="812"/>
                  </a:cubicBezTo>
                  <a:cubicBezTo>
                    <a:pt x="1274" y="828"/>
                    <a:pt x="1861" y="932"/>
                    <a:pt x="2064" y="818"/>
                  </a:cubicBezTo>
                  <a:cubicBezTo>
                    <a:pt x="2267" y="704"/>
                    <a:pt x="2084" y="256"/>
                    <a:pt x="2148" y="128"/>
                  </a:cubicBezTo>
                  <a:cubicBezTo>
                    <a:pt x="2212" y="0"/>
                    <a:pt x="2386" y="66"/>
                    <a:pt x="2448" y="5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2" name="Freeform 26"/>
            <p:cNvSpPr>
              <a:spLocks/>
            </p:cNvSpPr>
            <p:nvPr/>
          </p:nvSpPr>
          <p:spPr bwMode="auto">
            <a:xfrm>
              <a:off x="1584" y="1505"/>
              <a:ext cx="1584" cy="416"/>
            </a:xfrm>
            <a:custGeom>
              <a:avLst/>
              <a:gdLst>
                <a:gd name="T0" fmla="*/ 0 w 1584"/>
                <a:gd name="T1" fmla="*/ 319 h 416"/>
                <a:gd name="T2" fmla="*/ 960 w 1584"/>
                <a:gd name="T3" fmla="*/ 415 h 416"/>
                <a:gd name="T4" fmla="*/ 1296 w 1584"/>
                <a:gd name="T5" fmla="*/ 325 h 416"/>
                <a:gd name="T6" fmla="*/ 1422 w 1584"/>
                <a:gd name="T7" fmla="*/ 49 h 416"/>
                <a:gd name="T8" fmla="*/ 1584 w 1584"/>
                <a:gd name="T9" fmla="*/ 31 h 4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4"/>
                <a:gd name="T16" fmla="*/ 0 h 416"/>
                <a:gd name="T17" fmla="*/ 1584 w 1584"/>
                <a:gd name="T18" fmla="*/ 416 h 4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4" h="416">
                  <a:moveTo>
                    <a:pt x="0" y="319"/>
                  </a:moveTo>
                  <a:cubicBezTo>
                    <a:pt x="364" y="367"/>
                    <a:pt x="744" y="414"/>
                    <a:pt x="960" y="415"/>
                  </a:cubicBezTo>
                  <a:cubicBezTo>
                    <a:pt x="1176" y="416"/>
                    <a:pt x="1219" y="386"/>
                    <a:pt x="1296" y="325"/>
                  </a:cubicBezTo>
                  <a:cubicBezTo>
                    <a:pt x="1373" y="264"/>
                    <a:pt x="1374" y="98"/>
                    <a:pt x="1422" y="49"/>
                  </a:cubicBezTo>
                  <a:cubicBezTo>
                    <a:pt x="1470" y="0"/>
                    <a:pt x="1550" y="35"/>
                    <a:pt x="1584" y="3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13" name="Freeform 27"/>
            <p:cNvSpPr>
              <a:spLocks/>
            </p:cNvSpPr>
            <p:nvPr/>
          </p:nvSpPr>
          <p:spPr bwMode="auto">
            <a:xfrm>
              <a:off x="1584" y="1384"/>
              <a:ext cx="816" cy="304"/>
            </a:xfrm>
            <a:custGeom>
              <a:avLst/>
              <a:gdLst>
                <a:gd name="T0" fmla="*/ 0 w 816"/>
                <a:gd name="T1" fmla="*/ 248 h 304"/>
                <a:gd name="T2" fmla="*/ 342 w 816"/>
                <a:gd name="T3" fmla="*/ 272 h 304"/>
                <a:gd name="T4" fmla="*/ 576 w 816"/>
                <a:gd name="T5" fmla="*/ 56 h 304"/>
                <a:gd name="T6" fmla="*/ 816 w 816"/>
                <a:gd name="T7" fmla="*/ 8 h 3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304"/>
                <a:gd name="T14" fmla="*/ 816 w 816"/>
                <a:gd name="T15" fmla="*/ 304 h 3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304">
                  <a:moveTo>
                    <a:pt x="0" y="248"/>
                  </a:moveTo>
                  <a:cubicBezTo>
                    <a:pt x="57" y="252"/>
                    <a:pt x="246" y="304"/>
                    <a:pt x="342" y="272"/>
                  </a:cubicBezTo>
                  <a:cubicBezTo>
                    <a:pt x="438" y="240"/>
                    <a:pt x="497" y="100"/>
                    <a:pt x="576" y="56"/>
                  </a:cubicBezTo>
                  <a:cubicBezTo>
                    <a:pt x="655" y="12"/>
                    <a:pt x="736" y="0"/>
                    <a:pt x="816" y="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1371600" y="5065717"/>
            <a:ext cx="2590800" cy="1335088"/>
            <a:chOff x="864" y="3191"/>
            <a:chExt cx="1632" cy="841"/>
          </a:xfrm>
        </p:grpSpPr>
        <p:sp>
          <p:nvSpPr>
            <p:cNvPr id="37902" name="Rectangle 34"/>
            <p:cNvSpPr>
              <a:spLocks noChangeArrowheads="1"/>
            </p:cNvSpPr>
            <p:nvPr/>
          </p:nvSpPr>
          <p:spPr bwMode="auto">
            <a:xfrm>
              <a:off x="960" y="3504"/>
              <a:ext cx="1536" cy="528"/>
            </a:xfrm>
            <a:prstGeom prst="rect">
              <a:avLst/>
            </a:prstGeom>
            <a:noFill/>
            <a:ln w="571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7903" name="Text Box 42"/>
            <p:cNvSpPr txBox="1">
              <a:spLocks noChangeArrowheads="1"/>
            </p:cNvSpPr>
            <p:nvPr/>
          </p:nvSpPr>
          <p:spPr bwMode="auto">
            <a:xfrm>
              <a:off x="864" y="3191"/>
              <a:ext cx="1432" cy="21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wrap="none" lIns="45720" rIns="45720">
              <a:spAutoFit/>
            </a:bodyPr>
            <a:lstStyle/>
            <a:p>
              <a:r>
                <a:rPr lang="en-US" sz="1600" dirty="0" err="1">
                  <a:latin typeface="Calibri" pitchFamily="34" charset="0"/>
                </a:rPr>
                <a:t>malloc</a:t>
              </a:r>
              <a:r>
                <a:rPr lang="en-US" sz="1600" dirty="0">
                  <a:latin typeface="Calibri" pitchFamily="34" charset="0"/>
                </a:rPr>
                <a:t>(</a:t>
              </a:r>
              <a:r>
                <a:rPr lang="en-US" sz="1600" dirty="0" err="1">
                  <a:latin typeface="Calibri" pitchFamily="34" charset="0"/>
                </a:rPr>
                <a:t>ele_cnt</a:t>
              </a:r>
              <a:r>
                <a:rPr lang="en-US" sz="1600" dirty="0">
                  <a:latin typeface="Calibri" pitchFamily="34" charset="0"/>
                </a:rPr>
                <a:t> * </a:t>
              </a:r>
              <a:r>
                <a:rPr lang="en-US" sz="1600" dirty="0" err="1">
                  <a:latin typeface="Calibri" pitchFamily="34" charset="0"/>
                </a:rPr>
                <a:t>ele_size</a:t>
              </a:r>
              <a:r>
                <a:rPr lang="en-US" sz="1600" dirty="0">
                  <a:latin typeface="Calibri" pitchFamily="34" charset="0"/>
                </a:rPr>
                <a:t>)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1524000" y="5562600"/>
            <a:ext cx="2438400" cy="838200"/>
            <a:chOff x="2976" y="3504"/>
            <a:chExt cx="1536" cy="528"/>
          </a:xfrm>
        </p:grpSpPr>
        <p:grpSp>
          <p:nvGrpSpPr>
            <p:cNvPr id="10" name="Group 35"/>
            <p:cNvGrpSpPr>
              <a:grpSpLocks/>
            </p:cNvGrpSpPr>
            <p:nvPr/>
          </p:nvGrpSpPr>
          <p:grpSpPr bwMode="auto">
            <a:xfrm>
              <a:off x="2976" y="3504"/>
              <a:ext cx="1536" cy="528"/>
              <a:chOff x="960" y="3504"/>
              <a:chExt cx="1536" cy="528"/>
            </a:xfrm>
          </p:grpSpPr>
          <p:sp>
            <p:nvSpPr>
              <p:cNvPr id="37898" name="Rectangle 36"/>
              <p:cNvSpPr>
                <a:spLocks noChangeArrowheads="1"/>
              </p:cNvSpPr>
              <p:nvPr/>
            </p:nvSpPr>
            <p:spPr bwMode="auto">
              <a:xfrm>
                <a:off x="960" y="3504"/>
                <a:ext cx="384" cy="52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99" name="Rectangle 37"/>
              <p:cNvSpPr>
                <a:spLocks noChangeArrowheads="1"/>
              </p:cNvSpPr>
              <p:nvPr/>
            </p:nvSpPr>
            <p:spPr bwMode="auto">
              <a:xfrm>
                <a:off x="1344" y="3504"/>
                <a:ext cx="384" cy="528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0" name="Rectangle 38"/>
              <p:cNvSpPr>
                <a:spLocks noChangeArrowheads="1"/>
              </p:cNvSpPr>
              <p:nvPr/>
            </p:nvSpPr>
            <p:spPr bwMode="auto">
              <a:xfrm>
                <a:off x="1728" y="3504"/>
                <a:ext cx="384" cy="528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1" name="Rectangle 39"/>
              <p:cNvSpPr>
                <a:spLocks noChangeArrowheads="1"/>
              </p:cNvSpPr>
              <p:nvPr/>
            </p:nvSpPr>
            <p:spPr bwMode="auto">
              <a:xfrm>
                <a:off x="2112" y="3504"/>
                <a:ext cx="384" cy="52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7897" name="Rectangle 40"/>
            <p:cNvSpPr>
              <a:spLocks noChangeArrowheads="1"/>
            </p:cNvSpPr>
            <p:nvPr/>
          </p:nvSpPr>
          <p:spPr bwMode="auto">
            <a:xfrm>
              <a:off x="2976" y="3504"/>
              <a:ext cx="1536" cy="52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1600200" y="3460189"/>
            <a:ext cx="609600" cy="304800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6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Data 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1549400" y="1524000"/>
          <a:ext cx="6032500" cy="46228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Intel IA32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int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XDR Code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381000" y="1400175"/>
            <a:ext cx="8531225" cy="4772025"/>
          </a:xfrm>
          <a:prstGeom prst="rect">
            <a:avLst/>
          </a:prstGeo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void*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copy_elements(void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/*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Allocate buffer for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objects, each of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bytes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 and copy from locations designated by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*result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malloc(ele_cnt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(result == NULL)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failed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void *next =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ele_cnt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/* Copy object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to destination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memcpy(next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ele_src[i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/* Move pointer to next memory region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next +=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ele_size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   return result;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2796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XDR Vulnerability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89150"/>
            <a:ext cx="8307387" cy="4540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if: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ele_cnt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	= 2</a:t>
            </a:r>
            <a:r>
              <a:rPr lang="en-US" baseline="30000" dirty="0" smtClean="0"/>
              <a:t>20</a:t>
            </a:r>
            <a:r>
              <a:rPr lang="en-US" dirty="0" smtClean="0"/>
              <a:t> + 1</a:t>
            </a:r>
          </a:p>
          <a:p>
            <a:pPr lvl="1" eaLnBrk="1" hangingPunct="1">
              <a:defRPr/>
            </a:pPr>
            <a:r>
              <a:rPr lang="en-US" b="1" dirty="0" err="1" smtClean="0">
                <a:latin typeface="Courier New" pitchFamily="49" charset="0"/>
              </a:rPr>
              <a:t>ele_size</a:t>
            </a:r>
            <a:r>
              <a:rPr lang="en-US" dirty="0" smtClean="0"/>
              <a:t> 	= 4096 		= 2</a:t>
            </a:r>
            <a:r>
              <a:rPr lang="en-US" baseline="30000" dirty="0" smtClean="0"/>
              <a:t>12</a:t>
            </a:r>
          </a:p>
          <a:p>
            <a:pPr lvl="1" eaLnBrk="1" hangingPunct="1">
              <a:defRPr/>
            </a:pPr>
            <a:r>
              <a:rPr lang="en-US" dirty="0" smtClean="0"/>
              <a:t>Allocation	= ??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How can I make this function secure?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81000" y="1367135"/>
            <a:ext cx="337150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malloc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ele_cnt</a:t>
            </a:r>
            <a:r>
              <a:rPr lang="en-US" sz="2400" dirty="0">
                <a:latin typeface="Calibri" pitchFamily="34" charset="0"/>
              </a:rPr>
              <a:t> * </a:t>
            </a:r>
            <a:r>
              <a:rPr lang="en-US" sz="2400" dirty="0" err="1">
                <a:latin typeface="Calibri" pitchFamily="34" charset="0"/>
              </a:rPr>
              <a:t>ele_size</a:t>
            </a:r>
            <a:r>
              <a:rPr lang="en-US" sz="24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568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3690937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048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620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4286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18858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2668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18858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192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2668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</a:t>
            </a:r>
            <a:r>
              <a:rPr lang="en-US" b="0" i="1"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764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27240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3430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2*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16572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29526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272409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 err="1">
                <a:latin typeface="Times" pitchFamily="18" charset="0"/>
              </a:rPr>
              <a:t>TMult</a:t>
            </a:r>
            <a:r>
              <a:rPr lang="en-US" b="0" i="1" baseline="-25000" dirty="0" err="1">
                <a:latin typeface="Times" pitchFamily="18" charset="0"/>
              </a:rPr>
              <a:t>w</a:t>
            </a:r>
            <a:r>
              <a:rPr lang="en-US" b="0" dirty="0">
                <a:latin typeface="Times" pitchFamily="18" charset="0"/>
              </a:rPr>
              <a:t>(</a:t>
            </a:r>
            <a:r>
              <a:rPr lang="en-US" b="0" i="1" dirty="0">
                <a:latin typeface="Times" pitchFamily="18" charset="0"/>
              </a:rPr>
              <a:t>u</a:t>
            </a:r>
            <a:r>
              <a:rPr lang="en-US" b="0" dirty="0">
                <a:latin typeface="Times" pitchFamily="18" charset="0"/>
              </a:rPr>
              <a:t> , </a:t>
            </a:r>
            <a:r>
              <a:rPr lang="en-US" b="0" i="1" dirty="0">
                <a:latin typeface="Times" pitchFamily="18" charset="0"/>
              </a:rPr>
              <a:t>v</a:t>
            </a:r>
            <a:r>
              <a:rPr lang="en-US" b="0" dirty="0"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192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 • •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k</a:t>
            </a:r>
            <a:r>
              <a:rPr lang="en-US" b="1" dirty="0" smtClean="0"/>
              <a:t> </a:t>
            </a:r>
            <a:r>
              <a:rPr lang="en-US" dirty="0" smtClean="0"/>
              <a:t>gives </a:t>
            </a:r>
            <a:r>
              <a:rPr lang="en-US" b="1" dirty="0" smtClean="0">
                <a:latin typeface="Courier New" pitchFamily="49" charset="0"/>
              </a:rPr>
              <a:t>u *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5 - u &lt;&lt; 3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514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2971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438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2895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276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2895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276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·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3733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352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True Product: </a:t>
            </a:r>
            <a:r>
              <a:rPr lang="en-US" sz="2000" b="0" i="1" dirty="0" err="1">
                <a:latin typeface="Calibri" pitchFamily="34" charset="0"/>
              </a:rPr>
              <a:t>w</a:t>
            </a:r>
            <a:r>
              <a:rPr lang="en-US" sz="2000" b="0" dirty="0" err="1">
                <a:latin typeface="Calibri" pitchFamily="34" charset="0"/>
              </a:rPr>
              <a:t>+</a:t>
            </a:r>
            <a:r>
              <a:rPr lang="en-US" sz="2000" b="0" i="1" dirty="0" err="1">
                <a:latin typeface="Calibri" pitchFamily="34" charset="0"/>
              </a:rPr>
              <a:t>k</a:t>
            </a:r>
            <a:r>
              <a:rPr lang="en-US" sz="2000" b="0" dirty="0"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2667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3795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Discard </a:t>
            </a:r>
            <a:r>
              <a:rPr lang="en-US" sz="2000" b="0" i="1" dirty="0">
                <a:latin typeface="Calibri" pitchFamily="34" charset="0"/>
              </a:rPr>
              <a:t>k </a:t>
            </a:r>
            <a:r>
              <a:rPr lang="en-US" sz="2000" b="0" dirty="0">
                <a:latin typeface="Calibri" pitchFamily="34" charset="0"/>
              </a:rPr>
              <a:t> bits: </a:t>
            </a:r>
            <a:r>
              <a:rPr lang="en-US" sz="2000" b="0" i="1" dirty="0">
                <a:latin typeface="Calibri" pitchFamily="34" charset="0"/>
              </a:rPr>
              <a:t>w</a:t>
            </a:r>
            <a:r>
              <a:rPr lang="en-US" sz="2000" b="0" dirty="0"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3795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latin typeface="Times" pitchFamily="18" charset="0"/>
              </a:rPr>
              <a:t>UMult</a:t>
            </a:r>
            <a:r>
              <a:rPr lang="en-US" sz="1600" b="0" i="1" baseline="-25000">
                <a:latin typeface="Times" pitchFamily="18" charset="0"/>
              </a:rPr>
              <a:t>w</a:t>
            </a:r>
            <a:r>
              <a:rPr lang="en-US" sz="1600" b="0">
                <a:latin typeface="Times" pitchFamily="18" charset="0"/>
              </a:rPr>
              <a:t>(</a:t>
            </a:r>
            <a:r>
              <a:rPr lang="en-US" sz="1600" b="0" i="1">
                <a:latin typeface="Times" pitchFamily="18" charset="0"/>
              </a:rPr>
              <a:t>u</a:t>
            </a:r>
            <a:r>
              <a:rPr lang="en-US" sz="1600" b="0">
                <a:latin typeface="Times" pitchFamily="18" charset="0"/>
              </a:rPr>
              <a:t> , 2</a:t>
            </a:r>
            <a:r>
              <a:rPr lang="en-US" sz="1600" b="0" i="1" baseline="30000">
                <a:latin typeface="Times" pitchFamily="18" charset="0"/>
              </a:rPr>
              <a:t>k</a:t>
            </a:r>
            <a:r>
              <a:rPr lang="en-US" sz="1600" b="0"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057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429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 dirty="0"/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429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066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latin typeface="Times" pitchFamily="18" charset="0"/>
              </a:rPr>
              <a:t>TMult</a:t>
            </a:r>
            <a:r>
              <a:rPr lang="en-US" sz="1600" b="0" i="1" baseline="-25000" dirty="0" err="1">
                <a:latin typeface="Times" pitchFamily="18" charset="0"/>
              </a:rPr>
              <a:t>w</a:t>
            </a:r>
            <a:r>
              <a:rPr lang="en-US" sz="1600" b="0" dirty="0">
                <a:latin typeface="Times" pitchFamily="18" charset="0"/>
              </a:rPr>
              <a:t>(</a:t>
            </a:r>
            <a:r>
              <a:rPr lang="en-US" sz="1600" b="0" i="1" dirty="0">
                <a:latin typeface="Times" pitchFamily="18" charset="0"/>
              </a:rPr>
              <a:t>u</a:t>
            </a:r>
            <a:r>
              <a:rPr lang="en-US" sz="1600" b="0" dirty="0">
                <a:latin typeface="Times" pitchFamily="18" charset="0"/>
              </a:rPr>
              <a:t> , 2</a:t>
            </a:r>
            <a:r>
              <a:rPr lang="en-US" sz="1600" b="0" i="1" baseline="30000" dirty="0">
                <a:latin typeface="Times" pitchFamily="18" charset="0"/>
              </a:rPr>
              <a:t>k</a:t>
            </a:r>
            <a:r>
              <a:rPr lang="en-US" sz="1600" b="0" dirty="0"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3886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3886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•••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u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6" name="Document" r:id="rId4" imgW="7988300" imgH="1651000" progId="Word.Document.8">
                  <p:embed/>
                </p:oleObj>
              </mc:Choice>
              <mc:Fallback>
                <p:oleObj name="Document" r:id="rId4" imgW="7988300" imgH="16510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149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2000" b="0"/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latin typeface="Times" pitchFamily="18" charset="0"/>
              </a:rPr>
              <a:t> </a:t>
            </a:r>
            <a:r>
              <a:rPr lang="en-US" b="0" i="1" dirty="0">
                <a:latin typeface="Times" pitchFamily="18" charset="0"/>
              </a:rPr>
              <a:t>u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 </a:t>
            </a:r>
            <a:r>
              <a:rPr lang="en-US" b="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 smtClean="0"/>
              <a:t>0</a:t>
            </a:r>
            <a:endParaRPr lang="en-US" sz="2000" b="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566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Power-of-2 Divide with Shift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x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arithmetic shift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Rounds wrong direction when </a:t>
            </a:r>
            <a:r>
              <a:rPr lang="en-US" b="1" dirty="0" smtClean="0">
                <a:latin typeface="Courier New" pitchFamily="49" charset="0"/>
              </a:rPr>
              <a:t>u &lt; 0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3962400" y="29622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41910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5105400" y="29622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3962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0</a:t>
            </a:r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48768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5105400" y="3419475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334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62484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6477000" y="34194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41910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 dirty="0"/>
              <a:t>•••</a:t>
            </a:r>
          </a:p>
        </p:txBody>
      </p:sp>
      <p:sp>
        <p:nvSpPr>
          <p:cNvPr id="14352" name="Rectangle 15"/>
          <p:cNvSpPr>
            <a:spLocks noChangeArrowheads="1"/>
          </p:cNvSpPr>
          <p:nvPr/>
        </p:nvSpPr>
        <p:spPr bwMode="auto">
          <a:xfrm>
            <a:off x="3352800" y="28860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14353" name="Rectangle 16"/>
          <p:cNvSpPr>
            <a:spLocks noChangeArrowheads="1"/>
          </p:cNvSpPr>
          <p:nvPr/>
        </p:nvSpPr>
        <p:spPr bwMode="auto">
          <a:xfrm>
            <a:off x="3352800" y="3343275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4" name="Line 17"/>
          <p:cNvSpPr>
            <a:spLocks noChangeShapeType="1"/>
          </p:cNvSpPr>
          <p:nvPr/>
        </p:nvSpPr>
        <p:spPr bwMode="auto">
          <a:xfrm>
            <a:off x="2209800" y="37242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8"/>
          <p:cNvSpPr>
            <a:spLocks noChangeArrowheads="1"/>
          </p:cNvSpPr>
          <p:nvPr/>
        </p:nvSpPr>
        <p:spPr bwMode="auto">
          <a:xfrm>
            <a:off x="2971800" y="3343275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14356" name="Rectangle 19"/>
          <p:cNvSpPr>
            <a:spLocks noChangeArrowheads="1"/>
          </p:cNvSpPr>
          <p:nvPr/>
        </p:nvSpPr>
        <p:spPr bwMode="auto">
          <a:xfrm>
            <a:off x="3060700" y="3800475"/>
            <a:ext cx="6461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533400" y="3800475"/>
            <a:ext cx="113188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Division: 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533400" y="3114675"/>
            <a:ext cx="12652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Operands:</a:t>
            </a:r>
          </a:p>
        </p:txBody>
      </p:sp>
      <p:sp>
        <p:nvSpPr>
          <p:cNvPr id="14359" name="Rectangle 22"/>
          <p:cNvSpPr>
            <a:spLocks noChangeArrowheads="1"/>
          </p:cNvSpPr>
          <p:nvPr/>
        </p:nvSpPr>
        <p:spPr bwMode="auto">
          <a:xfrm>
            <a:off x="5562600" y="34194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0" name="Rectangle 23"/>
          <p:cNvSpPr>
            <a:spLocks noChangeArrowheads="1"/>
          </p:cNvSpPr>
          <p:nvPr/>
        </p:nvSpPr>
        <p:spPr bwMode="auto">
          <a:xfrm>
            <a:off x="5029200" y="2581275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4419600" y="29622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34000" y="2962275"/>
            <a:ext cx="1371600" cy="228600"/>
            <a:chOff x="3744" y="1488"/>
            <a:chExt cx="864" cy="144"/>
          </a:xfrm>
        </p:grpSpPr>
        <p:sp>
          <p:nvSpPr>
            <p:cNvPr id="14392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3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4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5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53340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4" name="Rectangle 31"/>
          <p:cNvSpPr>
            <a:spLocks noChangeArrowheads="1"/>
          </p:cNvSpPr>
          <p:nvPr/>
        </p:nvSpPr>
        <p:spPr bwMode="auto">
          <a:xfrm>
            <a:off x="55626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5" name="Rectangle 32"/>
          <p:cNvSpPr>
            <a:spLocks noChangeArrowheads="1"/>
          </p:cNvSpPr>
          <p:nvPr/>
        </p:nvSpPr>
        <p:spPr bwMode="auto">
          <a:xfrm>
            <a:off x="6477000" y="38766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6" name="Rectangle 33"/>
          <p:cNvSpPr>
            <a:spLocks noChangeArrowheads="1"/>
          </p:cNvSpPr>
          <p:nvPr/>
        </p:nvSpPr>
        <p:spPr bwMode="auto">
          <a:xfrm>
            <a:off x="5791200" y="38766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67" name="Rectangle 34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48768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69" name="Rectangle 36"/>
          <p:cNvSpPr>
            <a:spLocks noChangeArrowheads="1"/>
          </p:cNvSpPr>
          <p:nvPr/>
        </p:nvSpPr>
        <p:spPr bwMode="auto">
          <a:xfrm>
            <a:off x="5105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0" name="Rectangle 37"/>
          <p:cNvSpPr>
            <a:spLocks noChangeArrowheads="1"/>
          </p:cNvSpPr>
          <p:nvPr/>
        </p:nvSpPr>
        <p:spPr bwMode="auto">
          <a:xfrm>
            <a:off x="4191000" y="38766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781800" y="3876675"/>
            <a:ext cx="1371600" cy="228600"/>
            <a:chOff x="4416" y="2256"/>
            <a:chExt cx="864" cy="144"/>
          </a:xfrm>
        </p:grpSpPr>
        <p:sp>
          <p:nvSpPr>
            <p:cNvPr id="14388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89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0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14391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b="0"/>
                <a:t>•••</a:t>
              </a:r>
            </a:p>
          </p:txBody>
        </p:sp>
      </p:grpSp>
      <p:sp>
        <p:nvSpPr>
          <p:cNvPr id="14372" name="Line 43"/>
          <p:cNvSpPr>
            <a:spLocks noChangeShapeType="1"/>
          </p:cNvSpPr>
          <p:nvPr/>
        </p:nvSpPr>
        <p:spPr bwMode="auto">
          <a:xfrm>
            <a:off x="2209800" y="425767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Rectangle 44"/>
          <p:cNvSpPr>
            <a:spLocks noChangeArrowheads="1"/>
          </p:cNvSpPr>
          <p:nvPr/>
        </p:nvSpPr>
        <p:spPr bwMode="auto">
          <a:xfrm>
            <a:off x="1603375" y="4267200"/>
            <a:ext cx="228282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 dirty="0" err="1">
                <a:latin typeface="Times" pitchFamily="18" charset="0"/>
              </a:rPr>
              <a:t>RoundDown</a:t>
            </a:r>
            <a:r>
              <a:rPr lang="en-US" sz="2000" b="0" dirty="0">
                <a:latin typeface="Times" pitchFamily="18" charset="0"/>
              </a:rPr>
              <a:t>(</a:t>
            </a:r>
            <a:r>
              <a:rPr lang="en-US" sz="2000" b="0" i="1" dirty="0">
                <a:latin typeface="Times" pitchFamily="18" charset="0"/>
              </a:rPr>
              <a:t>x</a:t>
            </a:r>
            <a:r>
              <a:rPr lang="en-US" b="0" i="1" dirty="0">
                <a:latin typeface="Times" pitchFamily="18" charset="0"/>
              </a:rPr>
              <a:t> </a:t>
            </a:r>
            <a:r>
              <a:rPr lang="en-US" b="0" dirty="0">
                <a:latin typeface="Times" pitchFamily="18" charset="0"/>
              </a:rPr>
              <a:t>/ 2</a:t>
            </a:r>
            <a:r>
              <a:rPr lang="en-US" b="0" i="1" baseline="30000" dirty="0">
                <a:latin typeface="Times" pitchFamily="18" charset="0"/>
              </a:rPr>
              <a:t>k</a:t>
            </a:r>
            <a:r>
              <a:rPr lang="en-US" b="0" dirty="0">
                <a:latin typeface="Times" pitchFamily="18" charset="0"/>
                <a:sym typeface="Symbol" pitchFamily="18" charset="2"/>
              </a:rPr>
              <a:t>)</a:t>
            </a:r>
            <a:endParaRPr lang="en-US" b="0" dirty="0">
              <a:latin typeface="Times" pitchFamily="18" charset="0"/>
            </a:endParaRPr>
          </a:p>
        </p:txBody>
      </p:sp>
      <p:sp>
        <p:nvSpPr>
          <p:cNvPr id="14374" name="Rectangle 45"/>
          <p:cNvSpPr>
            <a:spLocks noChangeArrowheads="1"/>
          </p:cNvSpPr>
          <p:nvPr/>
        </p:nvSpPr>
        <p:spPr bwMode="auto">
          <a:xfrm>
            <a:off x="53340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5" name="Rectangle 46"/>
          <p:cNvSpPr>
            <a:spLocks noChangeArrowheads="1"/>
          </p:cNvSpPr>
          <p:nvPr/>
        </p:nvSpPr>
        <p:spPr bwMode="auto">
          <a:xfrm>
            <a:off x="55626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6" name="Rectangle 47"/>
          <p:cNvSpPr>
            <a:spLocks noChangeArrowheads="1"/>
          </p:cNvSpPr>
          <p:nvPr/>
        </p:nvSpPr>
        <p:spPr bwMode="auto">
          <a:xfrm>
            <a:off x="6477000" y="44100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77" name="Rectangle 48"/>
          <p:cNvSpPr>
            <a:spLocks noChangeArrowheads="1"/>
          </p:cNvSpPr>
          <p:nvPr/>
        </p:nvSpPr>
        <p:spPr bwMode="auto">
          <a:xfrm>
            <a:off x="5791200" y="44100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78" name="Text Box 49"/>
          <p:cNvSpPr txBox="1">
            <a:spLocks noChangeArrowheads="1"/>
          </p:cNvSpPr>
          <p:nvPr/>
        </p:nvSpPr>
        <p:spPr bwMode="auto">
          <a:xfrm>
            <a:off x="533400" y="4333875"/>
            <a:ext cx="898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Result:</a:t>
            </a:r>
          </a:p>
        </p:txBody>
      </p:sp>
      <p:sp>
        <p:nvSpPr>
          <p:cNvPr id="14379" name="Text Box 50"/>
          <p:cNvSpPr txBox="1">
            <a:spLocks noChangeArrowheads="1"/>
          </p:cNvSpPr>
          <p:nvPr/>
        </p:nvSpPr>
        <p:spPr bwMode="auto">
          <a:xfrm>
            <a:off x="6629400" y="3800475"/>
            <a:ext cx="26193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.</a:t>
            </a:r>
          </a:p>
        </p:txBody>
      </p:sp>
      <p:sp>
        <p:nvSpPr>
          <p:cNvPr id="14380" name="Text Box 51"/>
          <p:cNvSpPr txBox="1">
            <a:spLocks noChangeArrowheads="1"/>
          </p:cNvSpPr>
          <p:nvPr/>
        </p:nvSpPr>
        <p:spPr bwMode="auto">
          <a:xfrm>
            <a:off x="6934200" y="2886075"/>
            <a:ext cx="1695450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14381" name="Line 52"/>
          <p:cNvSpPr>
            <a:spLocks noChangeShapeType="1"/>
          </p:cNvSpPr>
          <p:nvPr/>
        </p:nvSpPr>
        <p:spPr bwMode="auto">
          <a:xfrm flipH="1">
            <a:off x="6781800" y="3267075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Rectangle 53"/>
          <p:cNvSpPr>
            <a:spLocks noChangeArrowheads="1"/>
          </p:cNvSpPr>
          <p:nvPr/>
        </p:nvSpPr>
        <p:spPr bwMode="auto">
          <a:xfrm>
            <a:off x="3962400" y="38766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3" name="Rectangle 54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0</a:t>
            </a:r>
          </a:p>
        </p:txBody>
      </p:sp>
      <p:sp>
        <p:nvSpPr>
          <p:cNvPr id="14384" name="Rectangle 55"/>
          <p:cNvSpPr>
            <a:spLocks noChangeArrowheads="1"/>
          </p:cNvSpPr>
          <p:nvPr/>
        </p:nvSpPr>
        <p:spPr bwMode="auto">
          <a:xfrm>
            <a:off x="48768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5" name="Rectangle 56"/>
          <p:cNvSpPr>
            <a:spLocks noChangeArrowheads="1"/>
          </p:cNvSpPr>
          <p:nvPr/>
        </p:nvSpPr>
        <p:spPr bwMode="auto">
          <a:xfrm>
            <a:off x="5105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sp>
        <p:nvSpPr>
          <p:cNvPr id="14386" name="Rectangle 57"/>
          <p:cNvSpPr>
            <a:spLocks noChangeArrowheads="1"/>
          </p:cNvSpPr>
          <p:nvPr/>
        </p:nvSpPr>
        <p:spPr bwMode="auto">
          <a:xfrm>
            <a:off x="4191000" y="4410075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b="0"/>
              <a:t>•••</a:t>
            </a:r>
          </a:p>
        </p:txBody>
      </p:sp>
      <p:sp>
        <p:nvSpPr>
          <p:cNvPr id="14387" name="Rectangle 58"/>
          <p:cNvSpPr>
            <a:spLocks noChangeArrowheads="1"/>
          </p:cNvSpPr>
          <p:nvPr/>
        </p:nvSpPr>
        <p:spPr bwMode="auto">
          <a:xfrm>
            <a:off x="3962400" y="44100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b="0"/>
          </a:p>
        </p:txBody>
      </p:sp>
      <p:graphicFrame>
        <p:nvGraphicFramePr>
          <p:cNvPr id="14338" name="Object 59"/>
          <p:cNvGraphicFramePr>
            <a:graphicFrameLocks noChangeAspect="1"/>
          </p:cNvGraphicFramePr>
          <p:nvPr/>
        </p:nvGraphicFramePr>
        <p:xfrm>
          <a:off x="687388" y="4983162"/>
          <a:ext cx="7670800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0" name="Document" r:id="rId4" imgW="7848600" imgH="1651000" progId="Word.Document.8">
                  <p:embed/>
                </p:oleObj>
              </mc:Choice>
              <mc:Fallback>
                <p:oleObj name="Document" r:id="rId4" imgW="7848600" imgH="1651000" progId="Word.Document.8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983162"/>
                        <a:ext cx="7670800" cy="164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2" grpId="0" animBg="1"/>
      <p:bldP spid="14372" grpId="1" animBg="1"/>
      <p:bldP spid="14373" grpId="0"/>
      <p:bldP spid="14374" grpId="0" animBg="1"/>
      <p:bldP spid="14375" grpId="0" animBg="1"/>
      <p:bldP spid="14376" grpId="0" animBg="1"/>
      <p:bldP spid="14377" grpId="0" animBg="1"/>
      <p:bldP spid="14378" grpId="0"/>
      <p:bldP spid="14379" grpId="0"/>
      <p:bldP spid="14380" grpId="0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533400"/>
            <a:ext cx="70818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Negative Number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Want  </a:t>
            </a:r>
            <a:r>
              <a:rPr lang="en-US" b="1" dirty="0" smtClean="0">
                <a:sym typeface="Symbol" pitchFamily="18" charset="2"/>
              </a:rPr>
              <a:t> </a:t>
            </a:r>
            <a:r>
              <a:rPr lang="en-US" b="1" dirty="0" smtClean="0">
                <a:latin typeface="Courier New" pitchFamily="49" charset="0"/>
              </a:rPr>
              <a:t>x 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    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dirty="0" smtClean="0"/>
              <a:t>Round Toward 0)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/>
              <a:t>Compute as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(x+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</a:t>
            </a:r>
            <a:r>
              <a:rPr lang="en-US" b="1" dirty="0" smtClean="0">
                <a:latin typeface="Courier New" pitchFamily="49" charset="0"/>
              </a:rPr>
              <a:t>-1)/ </a:t>
            </a:r>
            <a:r>
              <a:rPr lang="en-US" b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In C: </a:t>
            </a:r>
            <a:r>
              <a:rPr lang="en-US" b="1" dirty="0" smtClean="0">
                <a:latin typeface="Courier New" pitchFamily="49" charset="0"/>
              </a:rPr>
              <a:t>(x + (1&lt;&lt;k)-1) &gt;&gt; k</a:t>
            </a:r>
            <a:endParaRPr lang="en-US" b="1" dirty="0" smtClean="0"/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Biases dividend toward 0</a:t>
            </a:r>
          </a:p>
          <a:p>
            <a:pPr lvl="2"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tabLst>
                <a:tab pos="2971800" algn="l"/>
              </a:tabLst>
              <a:defRPr/>
            </a:pPr>
            <a:r>
              <a:rPr lang="en-US" dirty="0" smtClean="0">
                <a:effectLst/>
              </a:rPr>
              <a:t>Case 1: No rounding</a:t>
            </a:r>
            <a:endParaRPr lang="en-US" dirty="0" smtClean="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3813175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114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0292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5257800" y="5105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5486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64008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29400" y="5105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434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05200" y="3813175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u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3505200" y="5029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2362200" y="5410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24200" y="5029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2895600" y="5486400"/>
            <a:ext cx="10429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u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715000" y="5105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222850" y="3518950"/>
            <a:ext cx="2984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i="1">
                <a:latin typeface="Times" pitchFamily="18" charset="0"/>
              </a:rPr>
              <a:t>k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114800" y="388937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3434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5257800" y="388937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572000" y="388937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5486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64008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6629400" y="3889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5715000" y="3889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54864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57150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6" name="Rectangle 30"/>
          <p:cNvSpPr>
            <a:spLocks noChangeArrowheads="1"/>
          </p:cNvSpPr>
          <p:nvPr/>
        </p:nvSpPr>
        <p:spPr bwMode="auto">
          <a:xfrm>
            <a:off x="6629400" y="5562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5943600" y="5562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50292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5257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4343400" y="55626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6781800" y="54864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7086600" y="4572000"/>
            <a:ext cx="144642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H="1">
            <a:off x="6934200" y="4953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4114800" y="55626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096" name="Rectangle 40"/>
          <p:cNvSpPr>
            <a:spLocks noChangeArrowheads="1"/>
          </p:cNvSpPr>
          <p:nvPr/>
        </p:nvSpPr>
        <p:spPr bwMode="auto">
          <a:xfrm>
            <a:off x="4114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7" name="Rectangle 41"/>
          <p:cNvSpPr>
            <a:spLocks noChangeArrowheads="1"/>
          </p:cNvSpPr>
          <p:nvPr/>
        </p:nvSpPr>
        <p:spPr bwMode="auto">
          <a:xfrm>
            <a:off x="50292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8" name="Rectangle 42"/>
          <p:cNvSpPr>
            <a:spLocks noChangeArrowheads="1"/>
          </p:cNvSpPr>
          <p:nvPr/>
        </p:nvSpPr>
        <p:spPr bwMode="auto">
          <a:xfrm>
            <a:off x="5257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5486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0" name="Rectangle 44"/>
          <p:cNvSpPr>
            <a:spLocks noChangeArrowheads="1"/>
          </p:cNvSpPr>
          <p:nvPr/>
        </p:nvSpPr>
        <p:spPr bwMode="auto">
          <a:xfrm>
            <a:off x="64008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1" name="Rectangle 45"/>
          <p:cNvSpPr>
            <a:spLocks noChangeArrowheads="1"/>
          </p:cNvSpPr>
          <p:nvPr/>
        </p:nvSpPr>
        <p:spPr bwMode="auto">
          <a:xfrm>
            <a:off x="6629400" y="4270375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2" name="Rectangle 46"/>
          <p:cNvSpPr>
            <a:spLocks noChangeArrowheads="1"/>
          </p:cNvSpPr>
          <p:nvPr/>
        </p:nvSpPr>
        <p:spPr bwMode="auto">
          <a:xfrm>
            <a:off x="43434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3" name="Rectangle 47"/>
          <p:cNvSpPr>
            <a:spLocks noChangeArrowheads="1"/>
          </p:cNvSpPr>
          <p:nvPr/>
        </p:nvSpPr>
        <p:spPr bwMode="auto">
          <a:xfrm>
            <a:off x="3100388" y="4194175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5104" name="Rectangle 48"/>
          <p:cNvSpPr>
            <a:spLocks noChangeArrowheads="1"/>
          </p:cNvSpPr>
          <p:nvPr/>
        </p:nvSpPr>
        <p:spPr bwMode="auto">
          <a:xfrm>
            <a:off x="5715000" y="4270375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5" name="Rectangle 49"/>
          <p:cNvSpPr>
            <a:spLocks noChangeArrowheads="1"/>
          </p:cNvSpPr>
          <p:nvPr/>
        </p:nvSpPr>
        <p:spPr bwMode="auto">
          <a:xfrm>
            <a:off x="7010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6" name="Rectangle 50"/>
          <p:cNvSpPr>
            <a:spLocks noChangeArrowheads="1"/>
          </p:cNvSpPr>
          <p:nvPr/>
        </p:nvSpPr>
        <p:spPr bwMode="auto">
          <a:xfrm>
            <a:off x="79248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8153400" y="5562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7239000" y="55626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>
            <a:off x="25146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4343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45720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6400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5715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1219200" y="6110288"/>
            <a:ext cx="3051926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has no effect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/>
      <p:bldP spid="45070" grpId="0"/>
      <p:bldP spid="45071" grpId="0" animBg="1"/>
      <p:bldP spid="45072" grpId="0"/>
      <p:bldP spid="45073" grpId="0"/>
      <p:bldP spid="45074" grpId="0" animBg="1"/>
      <p:bldP spid="45075" grpId="0"/>
      <p:bldP spid="45076" grpId="0" animBg="1"/>
      <p:bldP spid="45077" grpId="0" animBg="1"/>
      <p:bldP spid="45078" grpId="0" animBg="1"/>
      <p:bldP spid="45079" grpId="0" animBg="1"/>
      <p:bldP spid="45080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6" grpId="0" animBg="1"/>
      <p:bldP spid="45087" grpId="0" animBg="1"/>
      <p:bldP spid="45088" grpId="0" animBg="1"/>
      <p:bldP spid="45089" grpId="0" animBg="1"/>
      <p:bldP spid="45090" grpId="0" animBg="1"/>
      <p:bldP spid="45091" grpId="0" animBg="1"/>
      <p:bldP spid="45092" grpId="0"/>
      <p:bldP spid="45093" grpId="0"/>
      <p:bldP spid="45094" grpId="0" animBg="1"/>
      <p:bldP spid="45095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1" grpId="0" animBg="1"/>
      <p:bldP spid="45102" grpId="0" animBg="1"/>
      <p:bldP spid="45103" grpId="0"/>
      <p:bldP spid="45104" grpId="0" animBg="1"/>
      <p:bldP spid="45105" grpId="0" animBg="1"/>
      <p:bldP spid="45106" grpId="0" animBg="1"/>
      <p:bldP spid="45107" grpId="0" animBg="1"/>
      <p:bldP spid="45108" grpId="0" animBg="1"/>
      <p:bldP spid="45109" grpId="0" animBg="1"/>
      <p:bldP spid="45110" grpId="0" animBg="1"/>
      <p:bldP spid="45111" grpId="0" animBg="1"/>
      <p:bldP spid="45112" grpId="0" animBg="1"/>
      <p:bldP spid="45113" grpId="0" animBg="1"/>
      <p:bldP spid="45114" grpId="0" animBg="1"/>
      <p:bldP spid="45115" grpId="0" animBg="1"/>
      <p:bldP spid="45116" grpId="0" animBg="1"/>
      <p:bldP spid="45117" grpId="0" animBg="1"/>
      <p:bldP spid="4511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22312"/>
            <a:ext cx="78819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Correct Power-of-2 Divide (Cont.)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1910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04800" y="1597025"/>
            <a:ext cx="23721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Case 2: Rounding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2672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1910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2</a:t>
            </a:r>
            <a:r>
              <a:rPr lang="en-US" b="0" i="1" baseline="30000">
                <a:latin typeface="Times" pitchFamily="18" charset="0"/>
              </a:rPr>
              <a:t>k</a:t>
            </a:r>
            <a:endParaRPr lang="en-US" b="0" i="1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191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572000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47244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46482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37338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1148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4648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4102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6" grpId="0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4" grpId="0"/>
      <p:bldP spid="46095" grpId="0" animBg="1"/>
      <p:bldP spid="46096" grpId="0"/>
      <p:bldP spid="46097" grpId="0"/>
      <p:bldP spid="46098" grpId="0" animBg="1"/>
      <p:bldP spid="46108" grpId="0" animBg="1"/>
      <p:bldP spid="46109" grpId="0" animBg="1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nimBg="1"/>
      <p:bldP spid="46116" grpId="0"/>
      <p:bldP spid="46117" grpId="0"/>
      <p:bldP spid="46118" grpId="0" animBg="1"/>
      <p:bldP spid="46119" grpId="0" animBg="1"/>
      <p:bldP spid="46138" grpId="0"/>
      <p:bldP spid="46139" grpId="0" animBg="1"/>
      <p:bldP spid="46140" grpId="0" animBg="1"/>
      <p:bldP spid="46141" grpId="0" animBg="1"/>
      <p:bldP spid="46142" grpId="0" animBg="1"/>
      <p:bldP spid="46143" grpId="0" animBg="1"/>
      <p:bldP spid="46144" grpId="0"/>
      <p:bldP spid="46145" grpId="0" animBg="1"/>
      <p:bldP spid="46146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b="1" dirty="0" smtClean="0"/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Addition:</a:t>
            </a:r>
          </a:p>
          <a:p>
            <a:pPr lvl="1"/>
            <a:r>
              <a:rPr lang="en-US" dirty="0" smtClean="0"/>
              <a:t>Unsigned/signed: Normal addition followed by truncate,</a:t>
            </a:r>
            <a:br>
              <a:rPr lang="en-US" dirty="0" smtClean="0"/>
            </a:br>
            <a:r>
              <a:rPr lang="en-US" dirty="0" smtClean="0"/>
              <a:t>same operation on bit level</a:t>
            </a:r>
          </a:p>
          <a:p>
            <a:pPr lvl="1"/>
            <a:r>
              <a:rPr lang="en-US" dirty="0" smtClean="0"/>
              <a:t>Unsigned: addition mod 2</a:t>
            </a:r>
            <a:r>
              <a:rPr lang="en-US" baseline="30000" dirty="0" smtClean="0"/>
              <a:t>w</a:t>
            </a:r>
          </a:p>
          <a:p>
            <a:pPr lvl="2"/>
            <a:r>
              <a:rPr lang="en-US" dirty="0" smtClean="0"/>
              <a:t>Mathematical addition + possible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1"/>
            <a:r>
              <a:rPr lang="en-US" dirty="0" smtClean="0"/>
              <a:t>Signed: modified addition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  <a:p>
            <a:pPr lvl="2"/>
            <a:r>
              <a:rPr lang="en-US" dirty="0" smtClean="0"/>
              <a:t>Mathematical addition + possible addition or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Unsigned/signed: Normal multiplication followed by truncate, same operation on bit level</a:t>
            </a:r>
          </a:p>
          <a:p>
            <a:pPr lvl="1"/>
            <a:r>
              <a:rPr lang="en-US" dirty="0" smtClean="0"/>
              <a:t>Unsigned: multiplication mod 2</a:t>
            </a:r>
            <a:r>
              <a:rPr lang="en-US" baseline="30000" dirty="0" smtClean="0"/>
              <a:t>w</a:t>
            </a:r>
          </a:p>
          <a:p>
            <a:pPr lvl="1"/>
            <a:r>
              <a:rPr lang="en-US" dirty="0" smtClean="0"/>
              <a:t>Signed: modified multiplication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/>
              <a:t>Bit-level manipulations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Don’t</a:t>
            </a:r>
            <a:r>
              <a:rPr lang="en-US" dirty="0" smtClean="0"/>
              <a:t> Use Just Because Number Nonnegative</a:t>
            </a:r>
          </a:p>
          <a:p>
            <a:pPr lvl="1" eaLnBrk="1" hangingPunct="1">
              <a:defRPr/>
            </a:pPr>
            <a:r>
              <a:rPr lang="en-US" dirty="0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r>
              <a:rPr lang="en-US" dirty="0" smtClean="0"/>
              <a:t>Can be very subtle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#define DELTA </a:t>
            </a:r>
            <a:r>
              <a:rPr lang="en-US" sz="1800" b="1" dirty="0" err="1" smtClean="0">
                <a:latin typeface="Courier New" pitchFamily="49" charset="0"/>
              </a:rPr>
              <a:t>sizeof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</a:t>
            </a:r>
          </a:p>
          <a:p>
            <a:pPr lvl="2"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-DELTA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-= DELTA)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. . .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 smtClean="0"/>
              <a:t>Logical right shift, no sign extension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Bits, Bytes, and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Representing information as bits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Bit-level manipulations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Integers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Representation: unsigned and signed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Conversion, casting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Expanding, truncating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Addition, negation, multiplication, shifting</a:t>
            </a:r>
          </a:p>
          <a:p>
            <a:pPr lvl="1"/>
            <a:r>
              <a:rPr lang="en-US" dirty="0" smtClean="0">
                <a:solidFill>
                  <a:srgbClr val="A6A6A6"/>
                </a:solidFill>
              </a:rPr>
              <a:t>Summary</a:t>
            </a:r>
          </a:p>
          <a:p>
            <a:r>
              <a:rPr lang="en-US" dirty="0" smtClean="0"/>
              <a:t>Representations in memory, pointers, strings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228601" y="2809875"/>
            <a:ext cx="8686800" cy="3743325"/>
          </a:xfrm>
        </p:spPr>
        <p:txBody>
          <a:bodyPr/>
          <a:lstStyle/>
          <a:p>
            <a:pPr eaLnBrk="1" hangingPunct="1"/>
            <a:r>
              <a:rPr lang="en-US" dirty="0"/>
              <a:t>Programs</a:t>
            </a:r>
            <a:r>
              <a:rPr lang="en-US" dirty="0" smtClean="0"/>
              <a:t> refer </a:t>
            </a:r>
            <a:r>
              <a:rPr lang="en-US" dirty="0"/>
              <a:t>to</a:t>
            </a:r>
            <a:r>
              <a:rPr lang="en-US" dirty="0" smtClean="0"/>
              <a:t> data by address</a:t>
            </a:r>
          </a:p>
          <a:p>
            <a:pPr marL="552450" lvl="1" eaLnBrk="1" hangingPunct="1"/>
            <a:r>
              <a:rPr lang="en-US" dirty="0" smtClean="0"/>
              <a:t>Conceptually, envision it as a very </a:t>
            </a:r>
            <a:r>
              <a:rPr lang="en-US" dirty="0"/>
              <a:t>large array of </a:t>
            </a:r>
            <a:r>
              <a:rPr lang="en-US" dirty="0" smtClean="0"/>
              <a:t>bytes</a:t>
            </a:r>
          </a:p>
          <a:p>
            <a:pPr marL="952500" lvl="2"/>
            <a:r>
              <a:rPr lang="en-US" dirty="0" smtClean="0"/>
              <a:t>In reality, it’s not, but can think of it that way</a:t>
            </a:r>
          </a:p>
          <a:p>
            <a:pPr marL="552450" lvl="1" eaLnBrk="1" hangingPunct="1"/>
            <a:r>
              <a:rPr lang="en-US" dirty="0" smtClean="0"/>
              <a:t>An address is like an index into that array</a:t>
            </a:r>
          </a:p>
          <a:p>
            <a:pPr marL="952500" lvl="2"/>
            <a:r>
              <a:rPr lang="en-US" dirty="0" smtClean="0"/>
              <a:t>and, a pointer variable stores an address</a:t>
            </a:r>
          </a:p>
          <a:p>
            <a:pPr marL="952500" lvl="2"/>
            <a:endParaRPr lang="en-US" dirty="0" smtClean="0"/>
          </a:p>
          <a:p>
            <a:pPr marL="152400"/>
            <a:r>
              <a:rPr lang="en-US" dirty="0" smtClean="0"/>
              <a:t>Note: system </a:t>
            </a:r>
            <a:r>
              <a:rPr lang="en-US" dirty="0"/>
              <a:t>provides</a:t>
            </a:r>
            <a:r>
              <a:rPr lang="en-US" dirty="0" smtClean="0"/>
              <a:t> private address spaces to each “</a:t>
            </a:r>
            <a:r>
              <a:rPr lang="en-US" dirty="0"/>
              <a:t>process”</a:t>
            </a:r>
            <a:endParaRPr lang="en-US" dirty="0" smtClean="0"/>
          </a:p>
          <a:p>
            <a:pPr marL="438150" lvl="1"/>
            <a:r>
              <a:rPr lang="en-US" dirty="0" smtClean="0"/>
              <a:t>Think of a process as a program </a:t>
            </a:r>
            <a:r>
              <a:rPr lang="en-US" dirty="0"/>
              <a:t>being executed</a:t>
            </a:r>
            <a:endParaRPr lang="en-US" dirty="0" smtClean="0"/>
          </a:p>
          <a:p>
            <a:pPr marL="438150" lvl="1"/>
            <a:r>
              <a:rPr lang="en-US" dirty="0" smtClean="0"/>
              <a:t>So, a program </a:t>
            </a:r>
            <a:r>
              <a:rPr lang="en-US" dirty="0"/>
              <a:t>can clobber its own data, but not that of </a:t>
            </a:r>
            <a:r>
              <a:rPr lang="en-US" dirty="0" smtClean="0"/>
              <a:t>others</a:t>
            </a: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90000"/>
                </a:lnSpc>
              </a:pPr>
              <a:r>
                <a:rPr lang="en-US" sz="1800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Any given computer has a “</a:t>
            </a:r>
            <a:r>
              <a:rPr lang="en-US" dirty="0"/>
              <a:t>Word Size”</a:t>
            </a:r>
          </a:p>
          <a:p>
            <a:pPr marL="552450" lvl="1" eaLnBrk="1" hangingPunct="1"/>
            <a:r>
              <a:rPr lang="en-US" dirty="0"/>
              <a:t>Nominal size of integer-valued data</a:t>
            </a:r>
            <a:endParaRPr lang="en-US" dirty="0" smtClean="0"/>
          </a:p>
          <a:p>
            <a:pPr marL="838200" lvl="2" eaLnBrk="1" hangingPunct="1"/>
            <a:r>
              <a:rPr lang="en-US" dirty="0" smtClean="0"/>
              <a:t>and of addresses</a:t>
            </a:r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Until recently, most </a:t>
            </a:r>
            <a:r>
              <a:rPr lang="en-US" dirty="0"/>
              <a:t>machines </a:t>
            </a:r>
            <a:r>
              <a:rPr lang="en-US" dirty="0" smtClean="0"/>
              <a:t>used </a:t>
            </a:r>
            <a:r>
              <a:rPr lang="en-US" dirty="0"/>
              <a:t>32 bits (4 bytes)</a:t>
            </a:r>
            <a:r>
              <a:rPr lang="en-US" dirty="0" smtClean="0"/>
              <a:t> as word size</a:t>
            </a:r>
          </a:p>
          <a:p>
            <a:pPr marL="838200" lvl="2" eaLnBrk="1" hangingPunct="1"/>
            <a:r>
              <a:rPr lang="en-US" dirty="0"/>
              <a:t>Limits addresses to </a:t>
            </a:r>
            <a:r>
              <a:rPr lang="en-US" dirty="0" smtClean="0"/>
              <a:t>4GB (2</a:t>
            </a:r>
            <a:r>
              <a:rPr lang="en-US" baseline="30000" dirty="0" smtClean="0"/>
              <a:t>32</a:t>
            </a:r>
            <a:r>
              <a:rPr lang="en-US" dirty="0" smtClean="0"/>
              <a:t> bytes</a:t>
            </a:r>
            <a:r>
              <a:rPr lang="en-US" dirty="0" smtClean="0"/>
              <a:t>)</a:t>
            </a:r>
          </a:p>
          <a:p>
            <a:pPr marL="438150" lvl="1"/>
            <a:endParaRPr lang="en-US" dirty="0" smtClean="0"/>
          </a:p>
          <a:p>
            <a:pPr marL="438150" lvl="1"/>
            <a:r>
              <a:rPr lang="en-US" dirty="0" smtClean="0"/>
              <a:t>Increasingly, machines have 64-bit word size</a:t>
            </a:r>
            <a:endParaRPr lang="en-US" dirty="0" smtClean="0"/>
          </a:p>
          <a:p>
            <a:pPr marL="838200" lvl="2" eaLnBrk="1" hangingPunct="1"/>
            <a:r>
              <a:rPr lang="en-US" dirty="0" smtClean="0"/>
              <a:t>Potentially, could have 18 PB (petabytes) of addressable memory</a:t>
            </a:r>
          </a:p>
          <a:p>
            <a:pPr marL="838200" lvl="2" eaLnBrk="1" hangingPunct="1"/>
            <a:r>
              <a:rPr lang="en-US" dirty="0" smtClean="0"/>
              <a:t>That’s 18.4 X 10</a:t>
            </a:r>
            <a:r>
              <a:rPr lang="en-US" baseline="30000" dirty="0" smtClean="0"/>
              <a:t>15</a:t>
            </a:r>
            <a:endParaRPr lang="en-US" baseline="30000" dirty="0" smtClean="0"/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Machines still support </a:t>
            </a:r>
            <a:r>
              <a:rPr lang="en-US" dirty="0"/>
              <a:t>multiple data formats</a:t>
            </a:r>
          </a:p>
          <a:p>
            <a:pPr marL="838200" lvl="2" eaLnBrk="1" hangingPunct="1"/>
            <a:r>
              <a:rPr lang="en-US" dirty="0"/>
              <a:t>Fractions or multiples of word size</a:t>
            </a:r>
          </a:p>
          <a:p>
            <a:pPr marL="838200" lvl="2" eaLnBrk="1" hangingPunct="1"/>
            <a:r>
              <a:rPr lang="en-US" dirty="0"/>
              <a:t>Always integral number of bytes</a:t>
            </a:r>
          </a:p>
        </p:txBody>
      </p:sp>
    </p:spTree>
    <p:extLst>
      <p:ext uri="{BB962C8B-B14F-4D97-AF65-F5344CB8AC3E}">
        <p14:creationId xmlns:p14="http://schemas.microsoft.com/office/powerpoint/2010/main" val="310364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19700" y="1143000"/>
            <a:ext cx="3467100" cy="5591175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algn="ctr" eaLnBrk="1" hangingPunct="1"/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algn="ctr" eaLnBrk="1" hangingPunct="1"/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pPr marL="119063" indent="-119063" eaLnBrk="1" hangingPunct="1"/>
            <a:r>
              <a:rPr lang="en-US" dirty="0" smtClean="0"/>
              <a:t>For other data representations too … </a:t>
            </a:r>
            <a:endParaRPr lang="en-US" dirty="0"/>
          </a:p>
        </p:txBody>
      </p:sp>
      <p:graphicFrame>
        <p:nvGraphicFramePr>
          <p:cNvPr id="12292" name="Group 4"/>
          <p:cNvGraphicFramePr>
            <a:graphicFrameLocks noGrp="1"/>
          </p:cNvGraphicFramePr>
          <p:nvPr/>
        </p:nvGraphicFramePr>
        <p:xfrm>
          <a:off x="1549400" y="1524000"/>
          <a:ext cx="6032500" cy="46228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Intel IA32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 Bold" charset="0"/>
                          <a:ea typeface="Arial Narrow Bold" charset="0"/>
                          <a:cs typeface="Arial Narrow Bold" charset="0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int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So, how are the bytes </a:t>
            </a:r>
            <a:r>
              <a:rPr lang="en-US" dirty="0"/>
              <a:t>within a multi-byte word</a:t>
            </a:r>
            <a:r>
              <a:rPr lang="en-US" dirty="0" smtClean="0"/>
              <a:t> ordered </a:t>
            </a:r>
            <a:r>
              <a:rPr lang="en-US" dirty="0"/>
              <a:t>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Endian: </a:t>
            </a:r>
            <a:r>
              <a:rPr lang="en-US" dirty="0" smtClean="0"/>
              <a:t>x86, ARM processors running Android, </a:t>
            </a:r>
            <a:r>
              <a:rPr lang="en-US" dirty="0" err="1" smtClean="0"/>
              <a:t>iOS</a:t>
            </a:r>
            <a:r>
              <a:rPr lang="en-US" dirty="0" smtClean="0"/>
              <a:t>, and Windows</a:t>
            </a:r>
            <a:endParaRPr lang="en-US" dirty="0"/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  <p:extLst>
      <p:ext uri="{BB962C8B-B14F-4D97-AF65-F5344CB8AC3E}">
        <p14:creationId xmlns:p14="http://schemas.microsoft.com/office/powerpoint/2010/main" val="264465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524001"/>
            <a:ext cx="7896225" cy="4810124"/>
          </a:xfrm>
        </p:spPr>
        <p:txBody>
          <a:bodyPr/>
          <a:lstStyle/>
          <a:p>
            <a:pPr eaLnBrk="1" hangingPunct="1"/>
            <a:r>
              <a:rPr lang="en-US" dirty="0" smtClean="0"/>
              <a:t>Example</a:t>
            </a:r>
            <a:endParaRPr lang="en-US" dirty="0"/>
          </a:p>
          <a:p>
            <a:pPr marL="552450" lvl="1" eaLnBrk="1" hangingPunct="1"/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</a:t>
            </a:r>
            <a:r>
              <a:rPr lang="en-US" dirty="0" smtClean="0"/>
              <a:t> value of 0x01234567</a:t>
            </a:r>
            <a:endParaRPr lang="en-US" dirty="0"/>
          </a:p>
          <a:p>
            <a:pPr marL="552450" lvl="1" eaLnBrk="1" hangingPunct="1"/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57400" y="34798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2057400" y="43180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838200" y="34036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Endian</a:t>
            </a: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838200" y="42418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Endian</a:t>
            </a: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429000" y="37592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429000" y="45974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4432300" y="2324100"/>
            <a:ext cx="4381500" cy="31496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749300" y="476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749300" y="222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Representing Integers</a:t>
            </a:r>
          </a:p>
        </p:txBody>
      </p:sp>
      <p:sp>
        <p:nvSpPr>
          <p:cNvPr id="18439" name="Rectangle 7"/>
          <p:cNvSpPr>
            <a:spLocks/>
          </p:cNvSpPr>
          <p:nvPr/>
        </p:nvSpPr>
        <p:spPr bwMode="auto">
          <a:xfrm>
            <a:off x="5080000" y="292100"/>
            <a:ext cx="3975100" cy="1295400"/>
          </a:xfrm>
          <a:prstGeom prst="rect">
            <a:avLst/>
          </a:prstGeom>
          <a:solidFill>
            <a:srgbClr val="FFFF99"/>
          </a:solidFill>
          <a:ln w="12700" cap="flat">
            <a:solidFill>
              <a:srgbClr val="000066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Decimal:	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15213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Binary: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0011 1011 0110 1101</a:t>
            </a:r>
          </a:p>
          <a:p>
            <a:pPr eaLnBrk="1" hangingPunct="1"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Hex: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  3    B    6    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36600" y="2208213"/>
            <a:ext cx="1476375" cy="1703387"/>
            <a:chOff x="0" y="0"/>
            <a:chExt cx="930" cy="1073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98" name="Rectangle 1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9" name="Rectangle 1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96" name="Rectangle 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7" name="Rectangle 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94" name="Rectangle 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5" name="Rectangle 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92" name="Rectangle 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3" name="Rectangle 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87" name="Rectangle 22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641600" y="2208213"/>
            <a:ext cx="617538" cy="1703387"/>
            <a:chOff x="0" y="0"/>
            <a:chExt cx="389" cy="1073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84" name="Rectangle 2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5" name="Rectangle 2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82" name="Rectangle 2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3" name="Rectangle 3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80" name="Rectangle 3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1" name="Rectangle 3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78" name="Rectangle 3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79" name="Rectangle 3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73" name="Rectangle 37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1574800" y="2819400"/>
            <a:ext cx="1066800" cy="914400"/>
            <a:chOff x="0" y="0"/>
            <a:chExt cx="672" cy="576"/>
          </a:xfrm>
        </p:grpSpPr>
        <p:sp>
          <p:nvSpPr>
            <p:cNvPr id="53368" name="Line 39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69" name="Line 40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0" name="Line 41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1" name="Line 42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0" name="Rectangle 43"/>
          <p:cNvSpPr>
            <a:spLocks/>
          </p:cNvSpPr>
          <p:nvPr/>
        </p:nvSpPr>
        <p:spPr bwMode="auto">
          <a:xfrm>
            <a:off x="357188" y="17526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A = 15213;</a:t>
            </a:r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749300" y="4773613"/>
            <a:ext cx="1476375" cy="1703387"/>
            <a:chOff x="0" y="0"/>
            <a:chExt cx="930" cy="1073"/>
          </a:xfrm>
        </p:grpSpPr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66" name="Rectangle 4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7" name="Rectangle 4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64" name="Rectangle 5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5" name="Rectangle 5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62" name="Rectangle 5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3" name="Rectangle 5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60" name="Rectangle 5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1" name="Rectangle 5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55" name="Rectangle 58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21" name="Group 59"/>
          <p:cNvGrpSpPr>
            <a:grpSpLocks/>
          </p:cNvGrpSpPr>
          <p:nvPr/>
        </p:nvGrpSpPr>
        <p:grpSpPr bwMode="auto">
          <a:xfrm>
            <a:off x="2654300" y="4773613"/>
            <a:ext cx="617538" cy="1703387"/>
            <a:chOff x="0" y="0"/>
            <a:chExt cx="389" cy="1073"/>
          </a:xfrm>
        </p:grpSpPr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23" name="Group 61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52" name="Rectangle 6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3" name="Rectangle 6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24" name="Group 64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50" name="Rectangle 6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1" name="Rectangle 6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25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48" name="Rectangle 6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9" name="Rectangle 6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6" name="Group 70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46" name="Rectangle 7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7" name="Rectangle 7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41" name="Rectangle 73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27" name="Group 74"/>
          <p:cNvGrpSpPr>
            <a:grpSpLocks/>
          </p:cNvGrpSpPr>
          <p:nvPr/>
        </p:nvGrpSpPr>
        <p:grpSpPr bwMode="auto">
          <a:xfrm>
            <a:off x="1587500" y="5384800"/>
            <a:ext cx="1066800" cy="914400"/>
            <a:chOff x="0" y="0"/>
            <a:chExt cx="672" cy="576"/>
          </a:xfrm>
        </p:grpSpPr>
        <p:sp>
          <p:nvSpPr>
            <p:cNvPr id="53336" name="Line 75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7" name="Line 76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8" name="Line 77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9" name="Line 78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4" name="Rectangle 79"/>
          <p:cNvSpPr>
            <a:spLocks/>
          </p:cNvSpPr>
          <p:nvPr/>
        </p:nvSpPr>
        <p:spPr bwMode="auto">
          <a:xfrm>
            <a:off x="3810000" y="6030913"/>
            <a:ext cx="3872001" cy="379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Two’s complement </a:t>
            </a:r>
            <a:r>
              <a:rPr lang="en-US" sz="1800" dirty="0" smtClean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representation</a:t>
            </a:r>
          </a:p>
        </p:txBody>
      </p:sp>
      <p:sp>
        <p:nvSpPr>
          <p:cNvPr id="53265" name="Line 80"/>
          <p:cNvSpPr>
            <a:spLocks noChangeShapeType="1"/>
          </p:cNvSpPr>
          <p:nvPr/>
        </p:nvSpPr>
        <p:spPr bwMode="auto">
          <a:xfrm rot="10800000">
            <a:off x="3352800" y="5638800"/>
            <a:ext cx="914400" cy="38100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66" name="Rectangle 81"/>
          <p:cNvSpPr>
            <a:spLocks/>
          </p:cNvSpPr>
          <p:nvPr/>
        </p:nvSpPr>
        <p:spPr bwMode="auto">
          <a:xfrm>
            <a:off x="355600" y="43180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B = -15213;</a:t>
            </a:r>
          </a:p>
        </p:txBody>
      </p:sp>
      <p:sp>
        <p:nvSpPr>
          <p:cNvPr id="53267" name="Rectangle 82"/>
          <p:cNvSpPr>
            <a:spLocks/>
          </p:cNvSpPr>
          <p:nvPr/>
        </p:nvSpPr>
        <p:spPr bwMode="auto">
          <a:xfrm>
            <a:off x="4152900" y="1866900"/>
            <a:ext cx="3733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/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long int C = 15213;</a:t>
            </a:r>
          </a:p>
        </p:txBody>
      </p: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337300" y="4051300"/>
            <a:ext cx="609600" cy="1270000"/>
            <a:chOff x="0" y="0"/>
            <a:chExt cx="384" cy="800"/>
          </a:xfrm>
        </p:grpSpPr>
        <p:grpSp>
          <p:nvGrpSpPr>
            <p:cNvPr id="29" name="Group 84"/>
            <p:cNvGrpSpPr>
              <a:grpSpLocks/>
            </p:cNvGrpSpPr>
            <p:nvPr/>
          </p:nvGrpSpPr>
          <p:grpSpPr bwMode="auto">
            <a:xfrm>
              <a:off x="0" y="0"/>
              <a:ext cx="384" cy="224"/>
              <a:chOff x="0" y="0"/>
              <a:chExt cx="384" cy="224"/>
            </a:xfrm>
          </p:grpSpPr>
          <p:sp>
            <p:nvSpPr>
              <p:cNvPr id="53334" name="Rectangle 85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5" name="Rectangle 86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0" name="Group 87"/>
            <p:cNvGrpSpPr>
              <a:grpSpLocks/>
            </p:cNvGrpSpPr>
            <p:nvPr/>
          </p:nvGrpSpPr>
          <p:grpSpPr bwMode="auto">
            <a:xfrm>
              <a:off x="0" y="192"/>
              <a:ext cx="384" cy="224"/>
              <a:chOff x="0" y="0"/>
              <a:chExt cx="384" cy="224"/>
            </a:xfrm>
          </p:grpSpPr>
          <p:sp>
            <p:nvSpPr>
              <p:cNvPr id="53332" name="Rectangle 88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3" name="Rectangle 89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1" name="Group 90"/>
            <p:cNvGrpSpPr>
              <a:grpSpLocks/>
            </p:cNvGrpSpPr>
            <p:nvPr/>
          </p:nvGrpSpPr>
          <p:grpSpPr bwMode="auto">
            <a:xfrm>
              <a:off x="0" y="384"/>
              <a:ext cx="384" cy="224"/>
              <a:chOff x="0" y="0"/>
              <a:chExt cx="384" cy="224"/>
            </a:xfrm>
          </p:grpSpPr>
          <p:sp>
            <p:nvSpPr>
              <p:cNvPr id="53330" name="Rectangle 91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1" name="Rectangle 92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53312" name="Group 93"/>
            <p:cNvGrpSpPr>
              <a:grpSpLocks/>
            </p:cNvGrpSpPr>
            <p:nvPr/>
          </p:nvGrpSpPr>
          <p:grpSpPr bwMode="auto">
            <a:xfrm>
              <a:off x="0" y="576"/>
              <a:ext cx="384" cy="224"/>
              <a:chOff x="0" y="0"/>
              <a:chExt cx="384" cy="224"/>
            </a:xfrm>
          </p:grpSpPr>
          <p:sp>
            <p:nvSpPr>
              <p:cNvPr id="53328" name="Rectangle 94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29" name="Rectangle 95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</p:grpSp>
      <p:grpSp>
        <p:nvGrpSpPr>
          <p:cNvPr id="53313" name="Group 96"/>
          <p:cNvGrpSpPr>
            <a:grpSpLocks/>
          </p:cNvGrpSpPr>
          <p:nvPr/>
        </p:nvGrpSpPr>
        <p:grpSpPr bwMode="auto">
          <a:xfrm>
            <a:off x="6107113" y="2398713"/>
            <a:ext cx="866775" cy="1703387"/>
            <a:chOff x="0" y="0"/>
            <a:chExt cx="545" cy="1073"/>
          </a:xfrm>
        </p:grpSpPr>
        <p:grpSp>
          <p:nvGrpSpPr>
            <p:cNvPr id="53314" name="Group 97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15" name="Group 98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22" name="Rectangle 9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3" name="Rectangle 10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24" name="Group 101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20" name="Rectangle 10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1" name="Rectangle 10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25" name="Group 104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18" name="Rectangle 10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9" name="Rectangle 10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26" name="Group 107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16" name="Rectangle 10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7" name="Rectangle 10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11" name="Rectangle 110"/>
            <p:cNvSpPr>
              <a:spLocks/>
            </p:cNvSpPr>
            <p:nvPr/>
          </p:nvSpPr>
          <p:spPr bwMode="auto">
            <a:xfrm>
              <a:off x="0" y="0"/>
              <a:ext cx="545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x86-64</a:t>
              </a:r>
            </a:p>
          </p:txBody>
        </p:sp>
      </p:grpSp>
      <p:grpSp>
        <p:nvGrpSpPr>
          <p:cNvPr id="53327" name="Group 111"/>
          <p:cNvGrpSpPr>
            <a:grpSpLocks/>
          </p:cNvGrpSpPr>
          <p:nvPr/>
        </p:nvGrpSpPr>
        <p:grpSpPr bwMode="auto">
          <a:xfrm>
            <a:off x="8013700" y="2398713"/>
            <a:ext cx="617538" cy="1703387"/>
            <a:chOff x="0" y="0"/>
            <a:chExt cx="389" cy="1073"/>
          </a:xfrm>
        </p:grpSpPr>
        <p:grpSp>
          <p:nvGrpSpPr>
            <p:cNvPr id="53340" name="Group 112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53342" name="Group 113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08" name="Rectangle 1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9" name="Rectangle 1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43" name="Group 116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06" name="Rectangle 1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7" name="Rectangle 1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44" name="Group 119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04" name="Rectangle 1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5" name="Rectangle 1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45" name="Group 122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02" name="Rectangle 12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3" name="Rectangle 12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97" name="Rectangle 125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53354" name="Group 126"/>
          <p:cNvGrpSpPr>
            <a:grpSpLocks/>
          </p:cNvGrpSpPr>
          <p:nvPr/>
        </p:nvGrpSpPr>
        <p:grpSpPr bwMode="auto">
          <a:xfrm>
            <a:off x="6946900" y="3009900"/>
            <a:ext cx="1066800" cy="914400"/>
            <a:chOff x="0" y="0"/>
            <a:chExt cx="672" cy="576"/>
          </a:xfrm>
        </p:grpSpPr>
        <p:sp>
          <p:nvSpPr>
            <p:cNvPr id="53292" name="Line 127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3" name="Line 128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4" name="Line 129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5" name="Line 13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53356" name="Group 131"/>
          <p:cNvGrpSpPr>
            <a:grpSpLocks/>
          </p:cNvGrpSpPr>
          <p:nvPr/>
        </p:nvGrpSpPr>
        <p:grpSpPr bwMode="auto">
          <a:xfrm>
            <a:off x="4432300" y="2398713"/>
            <a:ext cx="838200" cy="1703387"/>
            <a:chOff x="0" y="0"/>
            <a:chExt cx="528" cy="1073"/>
          </a:xfrm>
        </p:grpSpPr>
        <p:grpSp>
          <p:nvGrpSpPr>
            <p:cNvPr id="53357" name="Group 132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58" name="Group 133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290" name="Rectangle 13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91" name="Rectangle 13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59" name="Group 136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288" name="Rectangle 13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9" name="Rectangle 13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72" name="Group 139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286" name="Rectangle 14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7" name="Rectangle 14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74" name="Group 142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284" name="Rectangle 14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algn="ctr" eaLnBrk="1" hangingPunct="1"/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5" name="Rectangle 14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r>
                    <a:rPr lang="en-US" sz="1800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79" name="Rectangle 145"/>
            <p:cNvSpPr>
              <a:spLocks/>
            </p:cNvSpPr>
            <p:nvPr/>
          </p:nvSpPr>
          <p:spPr bwMode="auto">
            <a:xfrm>
              <a:off x="0" y="0"/>
              <a:ext cx="401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</a:t>
              </a:r>
            </a:p>
          </p:txBody>
        </p:sp>
      </p:grpSp>
      <p:grpSp>
        <p:nvGrpSpPr>
          <p:cNvPr id="53375" name="Group 146"/>
          <p:cNvGrpSpPr>
            <a:grpSpLocks/>
          </p:cNvGrpSpPr>
          <p:nvPr/>
        </p:nvGrpSpPr>
        <p:grpSpPr bwMode="auto">
          <a:xfrm>
            <a:off x="5270500" y="3009900"/>
            <a:ext cx="1066800" cy="915988"/>
            <a:chOff x="0" y="0"/>
            <a:chExt cx="672" cy="577"/>
          </a:xfrm>
        </p:grpSpPr>
        <p:sp>
          <p:nvSpPr>
            <p:cNvPr id="53274" name="Line 147"/>
            <p:cNvSpPr>
              <a:spLocks noChangeShapeType="1"/>
            </p:cNvSpPr>
            <p:nvPr/>
          </p:nvSpPr>
          <p:spPr bwMode="auto">
            <a:xfrm>
              <a:off x="0" y="576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5" name="Line 148"/>
            <p:cNvSpPr>
              <a:spLocks noChangeShapeType="1"/>
            </p:cNvSpPr>
            <p:nvPr/>
          </p:nvSpPr>
          <p:spPr bwMode="auto">
            <a:xfrm>
              <a:off x="0" y="192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6" name="Line 149"/>
            <p:cNvSpPr>
              <a:spLocks noChangeShapeType="1"/>
            </p:cNvSpPr>
            <p:nvPr/>
          </p:nvSpPr>
          <p:spPr bwMode="auto">
            <a:xfrm rot="10800000" flipH="1">
              <a:off x="0" y="384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7" name="Line 15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Examining Data Representations</a:t>
            </a:r>
          </a:p>
        </p:txBody>
      </p:sp>
      <p:sp>
        <p:nvSpPr>
          <p:cNvPr id="5120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to Print Byte Representation of Data</a:t>
            </a:r>
          </a:p>
          <a:p>
            <a:pPr marL="552450" lvl="1" eaLnBrk="1" hangingPunct="1"/>
            <a:r>
              <a:rPr lang="en-US" dirty="0"/>
              <a:t>Casting pointer to unsigned char *</a:t>
            </a:r>
            <a:r>
              <a:rPr lang="en-US" dirty="0" smtClean="0"/>
              <a:t> allows treatment as a byte </a:t>
            </a:r>
            <a:r>
              <a:rPr lang="en-US" dirty="0"/>
              <a:t>array</a:t>
            </a:r>
          </a:p>
        </p:txBody>
      </p:sp>
      <p:sp>
        <p:nvSpPr>
          <p:cNvPr id="51206" name="Rectangle 5"/>
          <p:cNvSpPr>
            <a:spLocks/>
          </p:cNvSpPr>
          <p:nvPr/>
        </p:nvSpPr>
        <p:spPr bwMode="auto">
          <a:xfrm>
            <a:off x="5092700" y="5307013"/>
            <a:ext cx="28575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tabLst>
                <a:tab pos="785813" algn="l"/>
              </a:tabLst>
            </a:pP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Printf directives:</a:t>
            </a: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%p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pointer</a:t>
            </a:r>
            <a:endParaRPr lang="en-US" sz="1800">
              <a:solidFill>
                <a:srgbClr val="0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39688" eaLnBrk="1" hangingPunct="1">
              <a:tabLst>
                <a:tab pos="785813" algn="l"/>
              </a:tabLst>
            </a:pPr>
            <a:r>
              <a:rPr lang="en-US" sz="1800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%x</a:t>
            </a:r>
            <a:r>
              <a:rPr lang="en-US" sz="18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sz="1800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Hexadecimal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193800" y="2362200"/>
            <a:ext cx="6743700" cy="26416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unsigned char *pointer;</a:t>
            </a:r>
          </a:p>
          <a:p>
            <a:pPr eaLnBrk="1" hangingPunct="1">
              <a:defRPr/>
            </a:pPr>
            <a:endParaRPr lang="en-US" sz="1600" dirty="0">
              <a:solidFill>
                <a:srgbClr val="000000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show_bytes(pointer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start,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(”%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p\t0x%.2x\n",start+i,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start[i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printf("\n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Boolean Algebra</a:t>
            </a:r>
          </a:p>
        </p:txBody>
      </p:sp>
      <p:sp>
        <p:nvSpPr>
          <p:cNvPr id="5632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Developed by George Boole in 19th Century</a:t>
            </a:r>
          </a:p>
          <a:p>
            <a:pPr marL="552450" lvl="1" eaLnBrk="1" hangingPunct="1"/>
            <a:r>
              <a:rPr lang="en-US"/>
              <a:t>Algebraic representation of logic</a:t>
            </a:r>
          </a:p>
          <a:p>
            <a:pPr marL="838200" lvl="2" eaLnBrk="1" hangingPunct="1"/>
            <a:r>
              <a:rPr lang="en-US"/>
              <a:t>Encode “True” as 1 and “False” as 0</a:t>
            </a:r>
          </a:p>
        </p:txBody>
      </p:sp>
      <p:sp>
        <p:nvSpPr>
          <p:cNvPr id="56326" name="Rectangle 5"/>
          <p:cNvSpPr>
            <a:spLocks/>
          </p:cNvSpPr>
          <p:nvPr/>
        </p:nvSpPr>
        <p:spPr bwMode="auto">
          <a:xfrm>
            <a:off x="3175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And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&amp;B = 1 when both A=1 and B=1</a:t>
            </a:r>
          </a:p>
        </p:txBody>
      </p:sp>
      <p:pic>
        <p:nvPicPr>
          <p:cNvPr id="56327" name="Picture 6"/>
          <p:cNvPicPr>
            <a:picLocks noChangeArrowheads="1"/>
          </p:cNvPicPr>
          <p:nvPr/>
        </p:nvPicPr>
        <p:blipFill>
          <a:blip r:embed="rId2"/>
          <a:srcRect r="77623"/>
          <a:stretch>
            <a:fillRect/>
          </a:stretch>
        </p:blipFill>
        <p:spPr bwMode="auto">
          <a:xfrm>
            <a:off x="584200" y="3429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8" name="Rectangle 7"/>
          <p:cNvSpPr>
            <a:spLocks/>
          </p:cNvSpPr>
          <p:nvPr/>
        </p:nvSpPr>
        <p:spPr bwMode="auto">
          <a:xfrm>
            <a:off x="4419600" y="2603500"/>
            <a:ext cx="3746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Or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|B = 1 when either A=1 or B=1</a:t>
            </a:r>
          </a:p>
        </p:txBody>
      </p:sp>
      <p:pic>
        <p:nvPicPr>
          <p:cNvPr id="56329" name="Picture 8"/>
          <p:cNvPicPr>
            <a:picLocks noChangeArrowheads="1"/>
          </p:cNvPicPr>
          <p:nvPr/>
        </p:nvPicPr>
        <p:blipFill>
          <a:blip r:embed="rId3"/>
          <a:srcRect r="77623"/>
          <a:stretch>
            <a:fillRect/>
          </a:stretch>
        </p:blipFill>
        <p:spPr bwMode="auto">
          <a:xfrm>
            <a:off x="4762500" y="3436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0" name="Picture 9"/>
          <p:cNvPicPr>
            <a:picLocks noChangeArrowheads="1"/>
          </p:cNvPicPr>
          <p:nvPr/>
        </p:nvPicPr>
        <p:blipFill>
          <a:blip r:embed="rId4"/>
          <a:srcRect r="77623"/>
          <a:stretch>
            <a:fillRect/>
          </a:stretch>
        </p:blipFill>
        <p:spPr bwMode="auto">
          <a:xfrm>
            <a:off x="584200" y="5461000"/>
            <a:ext cx="1397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0"/>
          <p:cNvSpPr>
            <a:spLocks/>
          </p:cNvSpPr>
          <p:nvPr/>
        </p:nvSpPr>
        <p:spPr bwMode="auto">
          <a:xfrm>
            <a:off x="317500" y="4635500"/>
            <a:ext cx="20955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Not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~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 = 1 when A=0</a:t>
            </a:r>
          </a:p>
        </p:txBody>
      </p:sp>
      <p:pic>
        <p:nvPicPr>
          <p:cNvPr id="56332" name="Picture 11"/>
          <p:cNvPicPr>
            <a:picLocks noChangeArrowheads="1"/>
          </p:cNvPicPr>
          <p:nvPr/>
        </p:nvPicPr>
        <p:blipFill>
          <a:blip r:embed="rId5"/>
          <a:srcRect r="77623"/>
          <a:stretch>
            <a:fillRect/>
          </a:stretch>
        </p:blipFill>
        <p:spPr bwMode="auto">
          <a:xfrm>
            <a:off x="4762500" y="5468938"/>
            <a:ext cx="1397000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3" name="Rectangle 12"/>
          <p:cNvSpPr>
            <a:spLocks/>
          </p:cNvSpPr>
          <p:nvPr/>
        </p:nvSpPr>
        <p:spPr bwMode="auto">
          <a:xfrm>
            <a:off x="3568700" y="4635500"/>
            <a:ext cx="51816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spcBef>
                <a:spcPts val="575"/>
              </a:spcBef>
            </a:pP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Exclusive-Or (</a:t>
            </a:r>
            <a:r>
              <a:rPr lang="en-US" b="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Xor</a:t>
            </a:r>
            <a:r>
              <a:rPr lang="en-US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  <a:endParaRPr lang="en-US" b="0" dirty="0" smtClean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eaLnBrk="1" hangingPunct="1">
              <a:spcBef>
                <a:spcPts val="575"/>
              </a:spcBef>
              <a:buClr>
                <a:srgbClr val="980002"/>
              </a:buClr>
              <a:buSzPct val="60000"/>
              <a:buFont typeface="Wingdings" charset="2"/>
              <a:buChar char="n"/>
            </a:pPr>
            <a:r>
              <a:rPr lang="en-US" sz="2000" b="0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</a:t>
            </a:r>
            <a:r>
              <a:rPr lang="en-US" sz="2000" b="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^B = 1 when either A=1 or B=1, but not both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show_bytes</a:t>
            </a:r>
            <a:r>
              <a:rPr lang="en-US"/>
              <a:t> Execution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952500" y="1447800"/>
            <a:ext cx="7226300" cy="13716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15213;\n");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show_bytes((pointer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&amp;a, </a:t>
            </a: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sizeof(int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));</a:t>
            </a:r>
          </a:p>
        </p:txBody>
      </p:sp>
      <p:sp>
        <p:nvSpPr>
          <p:cNvPr id="52230" name="Rectangle 5"/>
          <p:cNvSpPr>
            <a:spLocks/>
          </p:cNvSpPr>
          <p:nvPr/>
        </p:nvSpPr>
        <p:spPr bwMode="auto">
          <a:xfrm>
            <a:off x="2995612" y="3203575"/>
            <a:ext cx="2262188" cy="444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 eaLnBrk="1" hangingPunct="1"/>
            <a:r>
              <a:rPr lang="en-US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Result (Linux):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476500" y="3733800"/>
            <a:ext cx="3340100" cy="2260600"/>
          </a:xfrm>
          <a:prstGeom prst="rect">
            <a:avLst/>
          </a:prstGeom>
          <a:solidFill>
            <a:srgbClr val="E0E0E0"/>
          </a:solidFill>
          <a:ln w="6350" cap="flat">
            <a:solidFill>
              <a:srgbClr val="DBF2D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0x11ffffcb8	0x6d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0x11ffffcb9	0x3b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0x11ffffcba	0x00</a:t>
            </a:r>
          </a:p>
          <a:p>
            <a:pPr marL="39688" eaLnBrk="1" hangingPunct="1"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0x11ffffcbb	0x00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Pointers</a:t>
            </a:r>
          </a:p>
        </p:txBody>
      </p:sp>
      <p:sp>
        <p:nvSpPr>
          <p:cNvPr id="54277" name="Rectangle 4"/>
          <p:cNvSpPr>
            <a:spLocks/>
          </p:cNvSpPr>
          <p:nvPr/>
        </p:nvSpPr>
        <p:spPr bwMode="auto">
          <a:xfrm>
            <a:off x="152400" y="5918200"/>
            <a:ext cx="8839200" cy="469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eaLnBrk="1" hangingPunct="1"/>
            <a:r>
              <a:rPr lang="en-US" b="0" dirty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Different compilers &amp; machines assign different locations to objects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412750" y="1365647"/>
            <a:ext cx="2308700" cy="615553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 = -15213;</a:t>
            </a:r>
          </a:p>
          <a:p>
            <a:pPr eaLnBrk="1" hangingPunct="1"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*P = &amp;B;</a:t>
            </a:r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5784850" y="2133600"/>
            <a:ext cx="8651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x86-64</a:t>
            </a:r>
          </a:p>
        </p:txBody>
      </p:sp>
      <p:sp>
        <p:nvSpPr>
          <p:cNvPr id="54280" name="Rectangle 7"/>
          <p:cNvSpPr>
            <a:spLocks/>
          </p:cNvSpPr>
          <p:nvPr/>
        </p:nvSpPr>
        <p:spPr bwMode="auto">
          <a:xfrm>
            <a:off x="3581400" y="2133600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sp>
        <p:nvSpPr>
          <p:cNvPr id="54281" name="Rectangle 8"/>
          <p:cNvSpPr>
            <a:spLocks/>
          </p:cNvSpPr>
          <p:nvPr/>
        </p:nvSpPr>
        <p:spPr bwMode="auto">
          <a:xfrm>
            <a:off x="4733925" y="2133600"/>
            <a:ext cx="6365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/>
        </p:nvGraphicFramePr>
        <p:xfrm>
          <a:off x="35909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FB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483" name="Group 27"/>
          <p:cNvGraphicFramePr>
            <a:graphicFrameLocks noGrp="1"/>
          </p:cNvGraphicFramePr>
          <p:nvPr/>
        </p:nvGraphicFramePr>
        <p:xfrm>
          <a:off x="47466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D4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BF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501" name="Group 45"/>
          <p:cNvGraphicFramePr>
            <a:graphicFrameLocks noGrp="1"/>
          </p:cNvGraphicFramePr>
          <p:nvPr/>
        </p:nvGraphicFramePr>
        <p:xfrm>
          <a:off x="5902325" y="2527300"/>
          <a:ext cx="635000" cy="3048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89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7F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>
            <a:prstTxWarp prst="textNoShape">
              <a:avLst/>
            </a:prstTxWarp>
          </a:bodyPr>
          <a:lstStyle/>
          <a:p>
            <a:pPr marL="398463" indent="-385763" algn="ctr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</a:t>
            </a:r>
            <a:r>
              <a:rPr lang="en-US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18213</a:t>
            </a: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";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</a:t>
            </a:r>
            <a:r>
              <a:rPr lang="en-US" dirty="0" smtClean="0"/>
              <a:t> Strings</a:t>
            </a:r>
            <a:endParaRPr lang="en-US" dirty="0"/>
          </a:p>
        </p:txBody>
      </p:sp>
      <p:sp>
        <p:nvSpPr>
          <p:cNvPr id="5530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Strings in C</a:t>
            </a:r>
          </a:p>
          <a:p>
            <a:pPr marL="552450" lvl="1" eaLnBrk="1" hangingPunct="1"/>
            <a:r>
              <a:rPr lang="en-US" dirty="0"/>
              <a:t>Represented by array of characters</a:t>
            </a:r>
          </a:p>
          <a:p>
            <a:pPr marL="552450" lvl="1" eaLnBrk="1" hangingPunct="1"/>
            <a:r>
              <a:rPr lang="en-US" dirty="0"/>
              <a:t>Each character encoded in ASCII format</a:t>
            </a:r>
          </a:p>
          <a:p>
            <a:pPr marL="838200" lvl="2" eaLnBrk="1" hangingPunct="1"/>
            <a:r>
              <a:rPr lang="en-US" dirty="0"/>
              <a:t>Standard 7-bit encoding of character set</a:t>
            </a:r>
          </a:p>
          <a:p>
            <a:pPr marL="838200" lvl="2" eaLnBrk="1" hangingPunct="1"/>
            <a:r>
              <a:rPr lang="en-US" dirty="0"/>
              <a:t>Character “0” has code 0x30</a:t>
            </a:r>
          </a:p>
          <a:p>
            <a:pPr marL="1181100" lvl="3" eaLnBrk="1" hangingPunct="1"/>
            <a:r>
              <a:rPr lang="en-US" dirty="0"/>
              <a:t>Digit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dirty="0"/>
          </a:p>
          <a:p>
            <a:pPr marL="552450" lvl="1" eaLnBrk="1" hangingPunct="1"/>
            <a:r>
              <a:rPr lang="en-US" dirty="0"/>
              <a:t>String should be null-terminated</a:t>
            </a:r>
          </a:p>
          <a:p>
            <a:pPr marL="838200" lvl="2" eaLnBrk="1" hangingPunct="1"/>
            <a:r>
              <a:rPr lang="en-US" dirty="0"/>
              <a:t>Final character = 0</a:t>
            </a:r>
          </a:p>
          <a:p>
            <a:pPr eaLnBrk="1" hangingPunct="1"/>
            <a:r>
              <a:rPr lang="en-US" dirty="0"/>
              <a:t>Compatibility</a:t>
            </a:r>
          </a:p>
          <a:p>
            <a:pPr marL="552450" lvl="1" eaLnBrk="1" hangingPunct="1"/>
            <a:r>
              <a:rPr lang="en-US" dirty="0"/>
              <a:t>Byte ordering not an issue</a:t>
            </a:r>
          </a:p>
        </p:txBody>
      </p:sp>
      <p:sp>
        <p:nvSpPr>
          <p:cNvPr id="55302" name="Rectangle 5"/>
          <p:cNvSpPr>
            <a:spLocks/>
          </p:cNvSpPr>
          <p:nvPr/>
        </p:nvSpPr>
        <p:spPr bwMode="auto">
          <a:xfrm>
            <a:off x="5867400" y="2246313"/>
            <a:ext cx="1463675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Linux/Alpha</a:t>
            </a:r>
          </a:p>
        </p:txBody>
      </p:sp>
      <p:sp>
        <p:nvSpPr>
          <p:cNvPr id="55303" name="Rectangle 6"/>
          <p:cNvSpPr>
            <a:spLocks/>
          </p:cNvSpPr>
          <p:nvPr/>
        </p:nvSpPr>
        <p:spPr bwMode="auto">
          <a:xfrm>
            <a:off x="7894637" y="2246313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80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935787" y="2832100"/>
            <a:ext cx="914400" cy="1906588"/>
            <a:chOff x="0" y="0"/>
            <a:chExt cx="576" cy="1201"/>
          </a:xfrm>
        </p:grpSpPr>
        <p:sp>
          <p:nvSpPr>
            <p:cNvPr id="55337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8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39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0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1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5342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048373"/>
              </p:ext>
            </p:extLst>
          </p:nvPr>
        </p:nvGraphicFramePr>
        <p:xfrm>
          <a:off x="62912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79633"/>
              </p:ext>
            </p:extLst>
          </p:nvPr>
        </p:nvGraphicFramePr>
        <p:xfrm>
          <a:off x="78660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99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Integer C Puzzles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3581400" y="1447800"/>
            <a:ext cx="5257800" cy="482952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((x*2) &lt; 0)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7 == 7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(x&lt;&lt;30) &lt;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/>
              <a:t>ux</a:t>
            </a:r>
            <a:r>
              <a:rPr lang="en-US" sz="2000" dirty="0"/>
              <a:t> &gt;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y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-x &lt; -y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* 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 0 &amp;&amp; y &gt; 0	</a:t>
            </a:r>
            <a:r>
              <a:rPr lang="en-US" sz="2000" dirty="0">
                <a:latin typeface="Symbol" pitchFamily="18" charset="2"/>
              </a:rPr>
              <a:t></a:t>
            </a:r>
            <a:r>
              <a:rPr lang="en-US" sz="2000" dirty="0"/>
              <a:t>	x + y &gt;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&lt;=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&lt;= 0	 </a:t>
            </a:r>
            <a:r>
              <a:rPr lang="en-US" sz="2000" dirty="0">
                <a:latin typeface="Symbol" pitchFamily="18" charset="2"/>
              </a:rPr>
              <a:t></a:t>
            </a:r>
            <a:r>
              <a:rPr lang="en-US" sz="2000" dirty="0"/>
              <a:t>	-x &gt;= 0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smtClean="0"/>
              <a:t>(x|-x)&gt;&gt;31 == -1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 err="1" smtClean="0"/>
              <a:t>ux</a:t>
            </a:r>
            <a:r>
              <a:rPr lang="en-US" sz="2000" dirty="0" smtClean="0"/>
              <a:t> </a:t>
            </a:r>
            <a:r>
              <a:rPr lang="en-US" sz="2000" dirty="0"/>
              <a:t>&gt;&gt; 3 == </a:t>
            </a:r>
            <a:r>
              <a:rPr lang="en-US" sz="2000" dirty="0" err="1"/>
              <a:t>ux</a:t>
            </a:r>
            <a:r>
              <a:rPr lang="en-US" sz="2000" dirty="0"/>
              <a:t>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&gt;&gt; 3 == x/8</a:t>
            </a:r>
          </a:p>
          <a:p>
            <a:pPr marL="292100" indent="-292100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400300" algn="l"/>
                <a:tab pos="2857500" algn="l"/>
                <a:tab pos="3086100" algn="l"/>
                <a:tab pos="5829300" algn="r"/>
              </a:tabLst>
            </a:pPr>
            <a:r>
              <a:rPr lang="en-US" sz="2000" dirty="0"/>
              <a:t>x &amp; (x-1) !=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50180" name="Rectangle 5"/>
          <p:cNvSpPr>
            <a:spLocks noChangeArrowheads="1"/>
          </p:cNvSpPr>
          <p:nvPr/>
        </p:nvSpPr>
        <p:spPr bwMode="auto">
          <a:xfrm>
            <a:off x="457200" y="4191000"/>
            <a:ext cx="2613025" cy="1782539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x = </a:t>
            </a:r>
            <a:r>
              <a:rPr lang="en-US" sz="2000" dirty="0" err="1">
                <a:latin typeface="Calibri" pitchFamily="34" charset="0"/>
              </a:rPr>
              <a:t>foo</a:t>
            </a:r>
            <a:r>
              <a:rPr lang="en-US" sz="2000" dirty="0">
                <a:latin typeface="Calibri" pitchFamily="34" charset="0"/>
              </a:rPr>
              <a:t>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latin typeface="Calibri" pitchFamily="34" charset="0"/>
              </a:rPr>
              <a:t>int</a:t>
            </a:r>
            <a:r>
              <a:rPr lang="en-US" sz="2000" dirty="0">
                <a:latin typeface="Calibri" pitchFamily="34" charset="0"/>
              </a:rPr>
              <a:t> y = bar();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ux</a:t>
            </a:r>
            <a:r>
              <a:rPr lang="en-US" sz="2000" dirty="0">
                <a:latin typeface="Calibri" pitchFamily="34" charset="0"/>
              </a:rPr>
              <a:t> = x;</a:t>
            </a:r>
          </a:p>
          <a:p>
            <a:pPr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latin typeface="Calibri" pitchFamily="34" charset="0"/>
              </a:rPr>
              <a:t>unsigned </a:t>
            </a:r>
            <a:r>
              <a:rPr lang="en-US" sz="2000" dirty="0" err="1">
                <a:latin typeface="Calibri" pitchFamily="34" charset="0"/>
              </a:rPr>
              <a:t>uy</a:t>
            </a:r>
            <a:r>
              <a:rPr lang="en-US" sz="2000" dirty="0">
                <a:latin typeface="Calibri" pitchFamily="34" charset="0"/>
              </a:rPr>
              <a:t> = y;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914400" y="3657600"/>
            <a:ext cx="177093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Initialization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extras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Application of Boolean Algebra</a:t>
            </a:r>
          </a:p>
        </p:txBody>
      </p:sp>
      <p:sp>
        <p:nvSpPr>
          <p:cNvPr id="5734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Applied to Digital Systems by Claude Shannon</a:t>
            </a:r>
          </a:p>
          <a:p>
            <a:pPr marL="552450" lvl="1" eaLnBrk="1" hangingPunct="1"/>
            <a:r>
              <a:rPr lang="en-US"/>
              <a:t>1937 MIT Master’s Thesis</a:t>
            </a:r>
          </a:p>
          <a:p>
            <a:pPr marL="552450" lvl="1" eaLnBrk="1" hangingPunct="1"/>
            <a:r>
              <a:rPr lang="en-US"/>
              <a:t>Reason about networks of relay switches</a:t>
            </a:r>
          </a:p>
          <a:p>
            <a:pPr marL="838200" lvl="2" eaLnBrk="1" hangingPunct="1"/>
            <a:r>
              <a:rPr lang="en-US"/>
              <a:t>Encode closed switch as 1, open switch as 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527175" y="3863975"/>
            <a:ext cx="3048000" cy="1143000"/>
            <a:chOff x="0" y="0"/>
            <a:chExt cx="1920" cy="720"/>
          </a:xfrm>
        </p:grpSpPr>
        <p:sp>
          <p:nvSpPr>
            <p:cNvPr id="57359" name="Line 6"/>
            <p:cNvSpPr>
              <a:spLocks noChangeShapeType="1"/>
            </p:cNvSpPr>
            <p:nvPr/>
          </p:nvSpPr>
          <p:spPr bwMode="auto">
            <a:xfrm rot="10800000" flipH="1">
              <a:off x="288" y="0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0" name="Line 7"/>
            <p:cNvSpPr>
              <a:spLocks noChangeShapeType="1"/>
            </p:cNvSpPr>
            <p:nvPr/>
          </p:nvSpPr>
          <p:spPr bwMode="auto">
            <a:xfrm>
              <a:off x="288" y="384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1" name="Line 8"/>
            <p:cNvSpPr>
              <a:spLocks noChangeShapeType="1"/>
            </p:cNvSpPr>
            <p:nvPr/>
          </p:nvSpPr>
          <p:spPr bwMode="auto">
            <a:xfrm>
              <a:off x="960" y="0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2" name="Line 9"/>
            <p:cNvSpPr>
              <a:spLocks noChangeShapeType="1"/>
            </p:cNvSpPr>
            <p:nvPr/>
          </p:nvSpPr>
          <p:spPr bwMode="auto">
            <a:xfrm rot="10800000" flipH="1">
              <a:off x="960" y="336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3" name="Rectangle 10"/>
            <p:cNvSpPr>
              <a:spLocks/>
            </p:cNvSpPr>
            <p:nvPr/>
          </p:nvSpPr>
          <p:spPr bwMode="auto">
            <a:xfrm>
              <a:off x="56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</a:t>
              </a:r>
            </a:p>
          </p:txBody>
        </p:sp>
        <p:sp>
          <p:nvSpPr>
            <p:cNvPr id="57364" name="Rectangle 11"/>
            <p:cNvSpPr>
              <a:spLocks/>
            </p:cNvSpPr>
            <p:nvPr/>
          </p:nvSpPr>
          <p:spPr bwMode="auto">
            <a:xfrm>
              <a:off x="57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</a:t>
              </a:r>
            </a:p>
          </p:txBody>
        </p:sp>
        <p:sp>
          <p:nvSpPr>
            <p:cNvPr id="57365" name="Rectangle 12"/>
            <p:cNvSpPr>
              <a:spLocks/>
            </p:cNvSpPr>
            <p:nvPr/>
          </p:nvSpPr>
          <p:spPr bwMode="auto">
            <a:xfrm>
              <a:off x="105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~B</a:t>
              </a:r>
            </a:p>
          </p:txBody>
        </p:sp>
        <p:sp>
          <p:nvSpPr>
            <p:cNvPr id="57366" name="Rectangle 13"/>
            <p:cNvSpPr>
              <a:spLocks/>
            </p:cNvSpPr>
            <p:nvPr/>
          </p:nvSpPr>
          <p:spPr bwMode="auto">
            <a:xfrm>
              <a:off x="106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algn="ctr" eaLnBrk="1" hangingPunct="1"/>
              <a:r>
                <a:rPr lang="en-US" sz="1800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</a:t>
              </a:r>
            </a:p>
          </p:txBody>
        </p:sp>
        <p:sp>
          <p:nvSpPr>
            <p:cNvPr id="57367" name="Line 14"/>
            <p:cNvSpPr>
              <a:spLocks noChangeShapeType="1"/>
            </p:cNvSpPr>
            <p:nvPr/>
          </p:nvSpPr>
          <p:spPr bwMode="auto">
            <a:xfrm>
              <a:off x="1632" y="336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8" name="Line 15"/>
            <p:cNvSpPr>
              <a:spLocks noChangeShapeType="1"/>
            </p:cNvSpPr>
            <p:nvPr/>
          </p:nvSpPr>
          <p:spPr bwMode="auto">
            <a:xfrm>
              <a:off x="96" y="384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9" name="Oval 16"/>
            <p:cNvSpPr>
              <a:spLocks/>
            </p:cNvSpPr>
            <p:nvPr/>
          </p:nvSpPr>
          <p:spPr bwMode="auto">
            <a:xfrm>
              <a:off x="0" y="336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70" name="Oval 17"/>
            <p:cNvSpPr>
              <a:spLocks/>
            </p:cNvSpPr>
            <p:nvPr/>
          </p:nvSpPr>
          <p:spPr bwMode="auto">
            <a:xfrm>
              <a:off x="1824" y="288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22546" name="Rectangle 18"/>
          <p:cNvSpPr>
            <a:spLocks/>
          </p:cNvSpPr>
          <p:nvPr/>
        </p:nvSpPr>
        <p:spPr bwMode="auto">
          <a:xfrm>
            <a:off x="4940300" y="3530600"/>
            <a:ext cx="2693988" cy="1943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Connection when</a:t>
            </a: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A&amp;~B | ~A&amp;B</a:t>
            </a:r>
          </a:p>
          <a:p>
            <a:pPr eaLnBrk="1" hangingPunct="1"/>
            <a:endParaRPr lang="en-US">
              <a:solidFill>
                <a:srgbClr val="8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663700" y="3378200"/>
            <a:ext cx="2819400" cy="838200"/>
            <a:chOff x="0" y="0"/>
            <a:chExt cx="1776" cy="528"/>
          </a:xfrm>
        </p:grpSpPr>
        <p:sp>
          <p:nvSpPr>
            <p:cNvPr id="57357" name="Freeform 20"/>
            <p:cNvSpPr>
              <a:spLocks/>
            </p:cNvSpPr>
            <p:nvPr/>
          </p:nvSpPr>
          <p:spPr bwMode="auto">
            <a:xfrm>
              <a:off x="0" y="24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8" name="Rectangle 21"/>
            <p:cNvSpPr>
              <a:spLocks/>
            </p:cNvSpPr>
            <p:nvPr/>
          </p:nvSpPr>
          <p:spPr bwMode="auto">
            <a:xfrm>
              <a:off x="714" y="0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800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A&amp;~B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1587500" y="4673600"/>
            <a:ext cx="2819400" cy="914400"/>
            <a:chOff x="0" y="0"/>
            <a:chExt cx="1776" cy="576"/>
          </a:xfrm>
        </p:grpSpPr>
        <p:sp>
          <p:nvSpPr>
            <p:cNvPr id="57355" name="Freeform 23"/>
            <p:cNvSpPr>
              <a:spLocks/>
            </p:cNvSpPr>
            <p:nvPr/>
          </p:nvSpPr>
          <p:spPr bwMode="auto">
            <a:xfrm rot="10800000" flipH="1">
              <a:off x="0" y="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6" name="Rectangle 24"/>
            <p:cNvSpPr>
              <a:spLocks/>
            </p:cNvSpPr>
            <p:nvPr/>
          </p:nvSpPr>
          <p:spPr bwMode="auto">
            <a:xfrm>
              <a:off x="762" y="336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ctr" eaLnBrk="1" hangingPunct="1">
                <a:lnSpc>
                  <a:spcPct val="90000"/>
                </a:lnSpc>
              </a:pPr>
              <a:r>
                <a:rPr lang="en-US" sz="1800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~A&amp;B</a:t>
              </a:r>
            </a:p>
          </p:txBody>
        </p:sp>
      </p:grpSp>
      <p:sp>
        <p:nvSpPr>
          <p:cNvPr id="22553" name="Rectangle 25"/>
          <p:cNvSpPr>
            <a:spLocks/>
          </p:cNvSpPr>
          <p:nvPr/>
        </p:nvSpPr>
        <p:spPr bwMode="auto">
          <a:xfrm>
            <a:off x="5092700" y="5130800"/>
            <a:ext cx="984250" cy="469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50800" tIns="50800" rIns="45720" bIns="50800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 A^B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 autoUpdateAnimBg="0"/>
      <p:bldP spid="22553" grpId="0" build="p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87375"/>
            <a:ext cx="70548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Mathematical Properties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tabLst>
                <a:tab pos="1943100" algn="l"/>
              </a:tabLst>
              <a:defRPr/>
            </a:pPr>
            <a:r>
              <a:rPr lang="en-US" dirty="0" smtClean="0"/>
              <a:t>Modular Addition Forms an </a:t>
            </a:r>
            <a:r>
              <a:rPr lang="en-US" i="1" dirty="0" err="1" smtClean="0"/>
              <a:t>Abelian</a:t>
            </a:r>
            <a:r>
              <a:rPr lang="en-US" i="1" dirty="0" smtClean="0"/>
              <a:t> Group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Closed</a:t>
            </a:r>
            <a:r>
              <a:rPr lang="en-US" dirty="0" smtClean="0"/>
              <a:t> under addition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Commutative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Associative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0</a:t>
            </a:r>
            <a:r>
              <a:rPr lang="en-US" dirty="0" smtClean="0"/>
              <a:t> is additive identity</a:t>
            </a:r>
          </a:p>
          <a:p>
            <a:pPr lvl="2" eaLnBrk="1" hangingPunct="1">
              <a:buFont typeface="Wingdings" pitchFamily="2" charset="2"/>
              <a:buNone/>
              <a:tabLst>
                <a:tab pos="1943100" algn="l"/>
              </a:tabLst>
              <a:defRPr/>
            </a:pP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0)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tabLst>
                <a:tab pos="1943100" algn="l"/>
              </a:tabLst>
              <a:defRPr/>
            </a:pPr>
            <a:r>
              <a:rPr lang="en-US" dirty="0" smtClean="0"/>
              <a:t>Every element has additive </a:t>
            </a:r>
            <a:r>
              <a:rPr lang="en-US" b="1" dirty="0" smtClean="0">
                <a:solidFill>
                  <a:srgbClr val="C00000"/>
                </a:solidFill>
              </a:rPr>
              <a:t>inverse</a:t>
            </a:r>
          </a:p>
          <a:p>
            <a:pPr lvl="2" eaLnBrk="1" hangingPunct="1">
              <a:tabLst>
                <a:tab pos="1943100" algn="l"/>
              </a:tabLst>
              <a:defRPr/>
            </a:pPr>
            <a:r>
              <a:rPr lang="en-US" dirty="0" smtClean="0"/>
              <a:t>Let 	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  = 2</a:t>
            </a:r>
            <a:r>
              <a:rPr lang="en-US" i="1" baseline="30000" dirty="0" smtClean="0"/>
              <a:t>w</a:t>
            </a:r>
            <a:r>
              <a:rPr lang="en-US" dirty="0" smtClean="0"/>
              <a:t> – </a:t>
            </a:r>
            <a:r>
              <a:rPr lang="en-US" i="1" dirty="0" smtClean="0"/>
              <a:t>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dirty="0" err="1" smtClean="0"/>
              <a:t>UComp</a:t>
            </a:r>
            <a:r>
              <a:rPr lang="en-US" i="1" baseline="-25000" dirty="0" err="1" smtClean="0"/>
              <a:t>w</a:t>
            </a:r>
            <a:r>
              <a:rPr lang="en-US" i="1" baseline="-25000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))  =  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63575"/>
            <a:ext cx="8237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Mathematical Properties of TAdd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604963"/>
            <a:ext cx="8307387" cy="3348037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Isomorphic Group to </a:t>
            </a:r>
            <a:r>
              <a:rPr lang="en-US" dirty="0" err="1" smtClean="0"/>
              <a:t>unsigneds</a:t>
            </a:r>
            <a:r>
              <a:rPr lang="en-US" dirty="0" smtClean="0"/>
              <a:t> with </a:t>
            </a:r>
            <a:r>
              <a:rPr lang="en-US" dirty="0" err="1" smtClean="0"/>
              <a:t>UAdd</a:t>
            </a:r>
            <a:endParaRPr lang="en-US" dirty="0" smtClean="0"/>
          </a:p>
          <a:p>
            <a:pPr lvl="1" eaLnBrk="1" hangingPunct="1">
              <a:defRPr/>
            </a:pPr>
            <a:r>
              <a:rPr lang="en-US" b="0" dirty="0" err="1" smtClean="0"/>
              <a:t>TAdd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 =  U2T(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(T2U(</a:t>
            </a:r>
            <a:r>
              <a:rPr lang="en-US" b="0" i="1" dirty="0" smtClean="0"/>
              <a:t>u</a:t>
            </a:r>
            <a:r>
              <a:rPr lang="en-US" b="0" dirty="0" smtClean="0"/>
              <a:t> ), T2U(</a:t>
            </a:r>
            <a:r>
              <a:rPr lang="en-US" b="0" i="1" dirty="0" smtClean="0"/>
              <a:t>v</a:t>
            </a:r>
            <a:r>
              <a:rPr lang="en-US" b="0" dirty="0" smtClean="0"/>
              <a:t>)))</a:t>
            </a:r>
          </a:p>
          <a:p>
            <a:pPr lvl="2" eaLnBrk="1" hangingPunct="1">
              <a:defRPr/>
            </a:pPr>
            <a:r>
              <a:rPr lang="en-US" dirty="0" smtClean="0"/>
              <a:t>Since both have identical bit patterns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Two’s Complement Under </a:t>
            </a:r>
            <a:r>
              <a:rPr lang="en-US" dirty="0" err="1" smtClean="0"/>
              <a:t>TAdd</a:t>
            </a:r>
            <a:r>
              <a:rPr lang="en-US" dirty="0" smtClean="0"/>
              <a:t> Forms a Group</a:t>
            </a:r>
          </a:p>
          <a:p>
            <a:pPr lvl="1" eaLnBrk="1" hangingPunct="1">
              <a:defRPr/>
            </a:pPr>
            <a:r>
              <a:rPr lang="en-US" dirty="0" smtClean="0"/>
              <a:t>Closed, Commutative, Associative, 0 is additive identity</a:t>
            </a:r>
          </a:p>
          <a:p>
            <a:pPr lvl="1" eaLnBrk="1" hangingPunct="1">
              <a:defRPr/>
            </a:pPr>
            <a:r>
              <a:rPr lang="en-US" dirty="0" smtClean="0"/>
              <a:t>Every element has additive inverse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2641600" y="4572000"/>
          <a:ext cx="360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2" name="Equation" r:id="rId4" imgW="3606800" imgH="622300" progId="Equation.3">
                  <p:embed/>
                </p:oleObj>
              </mc:Choice>
              <mc:Fallback>
                <p:oleObj name="Equation" r:id="rId4" imgW="3606800" imgH="622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4572000"/>
                        <a:ext cx="360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81000" y="3733800"/>
            <a:ext cx="4495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leal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(%eax,%eax,2),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sall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$2,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title"/>
          </p:nvPr>
        </p:nvSpPr>
        <p:spPr>
          <a:xfrm>
            <a:off x="296862" y="457200"/>
            <a:ext cx="7170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Multiplication Code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307387" cy="1187450"/>
          </a:xfrm>
        </p:spPr>
        <p:txBody>
          <a:bodyPr/>
          <a:lstStyle/>
          <a:p>
            <a:r>
              <a:rPr lang="en-US" dirty="0" smtClean="0"/>
              <a:t>C compiler automatically generates shift/add code when multiplying by constant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2438400" cy="12003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mul12(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return x*12;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486400" y="3733800"/>
            <a:ext cx="25146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t &lt;-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x+x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*2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t &lt;&lt; 2;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814388" y="1179513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42938" y="3254375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897563" y="3254375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33400" y="3897868"/>
            <a:ext cx="4495800" cy="369332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shrl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69912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Unsigned Division Code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307387" cy="11874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Uses logical shift for unsigned</a:t>
            </a:r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smtClean="0"/>
              <a:t>Logical shift written as </a:t>
            </a:r>
            <a:r>
              <a:rPr lang="en-US" dirty="0" smtClean="0">
                <a:latin typeface="Courier New" pitchFamily="49" charset="0"/>
              </a:rPr>
              <a:t>&gt;&gt;&gt;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33400" y="1764268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unsigned udiv8(unsigned x)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86400" y="3886200"/>
            <a:ext cx="3352800" cy="646331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Logical shift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" y="1343581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57200" y="3497758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410200" y="350520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General Boolean Algebras</a:t>
            </a:r>
          </a:p>
        </p:txBody>
      </p:sp>
      <p:sp>
        <p:nvSpPr>
          <p:cNvPr id="5837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Operate on Bit Vectors</a:t>
            </a:r>
          </a:p>
          <a:p>
            <a:pPr marL="552450" lvl="1" eaLnBrk="1" hangingPunct="1"/>
            <a:r>
              <a:rPr lang="en-US"/>
              <a:t>Operations applied bitwise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of the Properties of Boolean Algebra Apply</a:t>
            </a:r>
          </a:p>
        </p:txBody>
      </p:sp>
      <p:sp>
        <p:nvSpPr>
          <p:cNvPr id="58374" name="Rectangle 5"/>
          <p:cNvSpPr>
            <a:spLocks/>
          </p:cNvSpPr>
          <p:nvPr/>
        </p:nvSpPr>
        <p:spPr bwMode="auto">
          <a:xfrm>
            <a:off x="7874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&amp;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01000001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8636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6" name="Rectangle 7"/>
          <p:cNvSpPr>
            <a:spLocks/>
          </p:cNvSpPr>
          <p:nvPr/>
        </p:nvSpPr>
        <p:spPr bwMode="auto">
          <a:xfrm>
            <a:off x="26162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|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692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78" name="Rectangle 9"/>
          <p:cNvSpPr>
            <a:spLocks/>
          </p:cNvSpPr>
          <p:nvPr/>
        </p:nvSpPr>
        <p:spPr bwMode="auto">
          <a:xfrm>
            <a:off x="4445000" y="2349500"/>
            <a:ext cx="1677988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01101001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^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>
            <a:off x="4597400" y="2981325"/>
            <a:ext cx="15240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8380" name="Rectangle 11"/>
          <p:cNvSpPr>
            <a:spLocks/>
          </p:cNvSpPr>
          <p:nvPr/>
        </p:nvSpPr>
        <p:spPr bwMode="auto">
          <a:xfrm>
            <a:off x="6348413" y="2349500"/>
            <a:ext cx="1679575" cy="977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~ 01010101</a:t>
            </a:r>
          </a:p>
          <a:p>
            <a:pPr eaLnBrk="1" hangingPunct="1"/>
            <a:r>
              <a:rPr lang="en-US" sz="20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2000" b="0">
                <a:solidFill>
                  <a:srgbClr val="FFFFFF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6426200" y="2981325"/>
            <a:ext cx="1600200" cy="1588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23565" name="Rectangle 13"/>
          <p:cNvSpPr>
            <a:spLocks/>
          </p:cNvSpPr>
          <p:nvPr/>
        </p:nvSpPr>
        <p:spPr bwMode="auto">
          <a:xfrm>
            <a:off x="787400" y="3035300"/>
            <a:ext cx="16779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01000001</a:t>
            </a:r>
          </a:p>
        </p:txBody>
      </p:sp>
      <p:sp>
        <p:nvSpPr>
          <p:cNvPr id="23566" name="Rectangle 14"/>
          <p:cNvSpPr>
            <a:spLocks/>
          </p:cNvSpPr>
          <p:nvPr/>
        </p:nvSpPr>
        <p:spPr bwMode="auto">
          <a:xfrm>
            <a:off x="29210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01111101</a:t>
            </a:r>
          </a:p>
        </p:txBody>
      </p:sp>
      <p:sp>
        <p:nvSpPr>
          <p:cNvPr id="23567" name="Rectangle 15"/>
          <p:cNvSpPr>
            <a:spLocks/>
          </p:cNvSpPr>
          <p:nvPr/>
        </p:nvSpPr>
        <p:spPr bwMode="auto">
          <a:xfrm>
            <a:off x="4749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00111100</a:t>
            </a:r>
          </a:p>
        </p:txBody>
      </p:sp>
      <p:sp>
        <p:nvSpPr>
          <p:cNvPr id="23568" name="Rectangle 16"/>
          <p:cNvSpPr>
            <a:spLocks/>
          </p:cNvSpPr>
          <p:nvPr/>
        </p:nvSpPr>
        <p:spPr bwMode="auto">
          <a:xfrm>
            <a:off x="6654800" y="3035300"/>
            <a:ext cx="1373188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>
                <a:solidFill>
                  <a:srgbClr val="CC0000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10101010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build="p" autoUpdateAnimBg="0"/>
      <p:bldP spid="23566" grpId="0" build="p" autoUpdateAnimBg="0"/>
      <p:bldP spid="23567" grpId="0" build="p" autoUpdateAnimBg="0"/>
      <p:bldP spid="23568" grpId="0" build="p" autoUpdateAnimBg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3451225"/>
            <a:ext cx="4495800" cy="2308324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testl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L4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L3: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sarl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$3,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L4:</a:t>
            </a: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$7, %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	L3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924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Compiled Signed Division Code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876800" y="4984750"/>
            <a:ext cx="4267200" cy="11874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Uses arithmetic shift for </a:t>
            </a:r>
            <a:r>
              <a:rPr lang="en-US" dirty="0" err="1" smtClean="0"/>
              <a:t>int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For Java Users </a:t>
            </a:r>
          </a:p>
          <a:p>
            <a:pPr lvl="1" eaLnBrk="1" hangingPunct="1">
              <a:defRPr/>
            </a:pPr>
            <a:r>
              <a:rPr lang="en-US" dirty="0" err="1" smtClean="0"/>
              <a:t>Arith</a:t>
            </a:r>
            <a:r>
              <a:rPr lang="en-US" dirty="0" smtClean="0"/>
              <a:t>. shift written as </a:t>
            </a:r>
            <a:r>
              <a:rPr lang="en-US" dirty="0" smtClean="0">
                <a:latin typeface="Courier New" pitchFamily="49" charset="0"/>
              </a:rPr>
              <a:t>&gt;&gt;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3886200" cy="1200329"/>
          </a:xfrm>
          <a:prstGeom prst="rect">
            <a:avLst/>
          </a:prstGeom>
          <a:solidFill>
            <a:srgbClr val="E0F4E3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 idiv8(int x)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  return x/8;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486400" y="3451225"/>
            <a:ext cx="3352800" cy="1200329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if x &lt; 0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x += 7;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# Arithmetic shift</a:t>
            </a:r>
          </a:p>
          <a:p>
            <a:pPr>
              <a:lnSpc>
                <a:spcPct val="100000"/>
              </a:lnSpc>
              <a:tabLst>
                <a:tab pos="228600" algn="l"/>
              </a:tabLs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return x &gt;&gt; 3;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04800" y="1219200"/>
            <a:ext cx="1212833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 Function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04800" y="3048000"/>
            <a:ext cx="3530647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Compiled Arithmetic Operations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410200" y="3028890"/>
            <a:ext cx="1351524" cy="40011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Explanation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 err="1" smtClean="0"/>
              <a:t>ints</a:t>
            </a:r>
            <a:r>
              <a:rPr lang="en-US" dirty="0" smtClean="0"/>
              <a:t>, 2’s complement </a:t>
            </a:r>
            <a:r>
              <a:rPr lang="en-US" dirty="0" err="1" smtClean="0"/>
              <a:t>ints</a:t>
            </a:r>
            <a:r>
              <a:rPr lang="en-US" dirty="0" smtClean="0"/>
              <a:t> are isomorphic rings: isomorphism = casting</a:t>
            </a:r>
          </a:p>
          <a:p>
            <a:endParaRPr lang="en-US" dirty="0" smtClean="0"/>
          </a:p>
          <a:p>
            <a:r>
              <a:rPr lang="en-US" dirty="0" smtClean="0"/>
              <a:t>Left shift</a:t>
            </a:r>
          </a:p>
          <a:p>
            <a:pPr lvl="1"/>
            <a:r>
              <a:rPr lang="en-US" dirty="0" smtClean="0"/>
              <a:t>Unsigned/signed: multiplication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Always logical shift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Right shift</a:t>
            </a:r>
          </a:p>
          <a:p>
            <a:pPr lvl="1"/>
            <a:r>
              <a:rPr lang="en-US" dirty="0" smtClean="0"/>
              <a:t>Unsigned: logical shift, div (division + round to zero)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Signed: arithmetic shift</a:t>
            </a:r>
          </a:p>
          <a:p>
            <a:pPr lvl="2"/>
            <a:r>
              <a:rPr lang="en-US" dirty="0" smtClean="0"/>
              <a:t>Positive numbers: div (division + round to zero) by 2</a:t>
            </a:r>
            <a:r>
              <a:rPr lang="en-US" baseline="30000" dirty="0" smtClean="0"/>
              <a:t>k</a:t>
            </a:r>
          </a:p>
          <a:p>
            <a:pPr lvl="2"/>
            <a:r>
              <a:rPr lang="en-US" dirty="0" smtClean="0"/>
              <a:t>Negative numbers: div (division + round away from zero) by 2</a:t>
            </a:r>
            <a:r>
              <a:rPr lang="en-US" baseline="30000" dirty="0" smtClean="0"/>
              <a:t>k</a:t>
            </a:r>
            <a:br>
              <a:rPr lang="en-US" baseline="30000" dirty="0" smtClean="0"/>
            </a:br>
            <a:r>
              <a:rPr lang="en-US" dirty="0" smtClean="0"/>
              <a:t>Use biasing to fix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587375"/>
            <a:ext cx="839311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Properties of Unsigned Arithmetic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Unsigned Multiplication with Addition Forms Commutative Ring</a:t>
            </a:r>
          </a:p>
          <a:p>
            <a:pPr lvl="1" eaLnBrk="1" hangingPunct="1">
              <a:defRPr/>
            </a:pPr>
            <a:r>
              <a:rPr lang="en-US" dirty="0" smtClean="0"/>
              <a:t>Addition is commutative group</a:t>
            </a:r>
          </a:p>
          <a:p>
            <a:pPr lvl="1" eaLnBrk="1" hangingPunct="1">
              <a:defRPr/>
            </a:pPr>
            <a:r>
              <a:rPr lang="en-US" dirty="0" smtClean="0"/>
              <a:t>Closed under multiplication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/>
              <a:t>0  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 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 2</a:t>
            </a:r>
            <a:r>
              <a:rPr lang="en-US" i="1" baseline="30000" dirty="0" smtClean="0"/>
              <a:t>w</a:t>
            </a:r>
            <a:r>
              <a:rPr lang="en-US" dirty="0" smtClean="0"/>
              <a:t> –1</a:t>
            </a:r>
          </a:p>
          <a:p>
            <a:pPr lvl="1" eaLnBrk="1" hangingPunct="1">
              <a:defRPr/>
            </a:pPr>
            <a:r>
              <a:rPr lang="en-US" dirty="0" smtClean="0"/>
              <a:t>Multiplication Commutative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 , </a:t>
            </a:r>
            <a:r>
              <a:rPr lang="en-US" i="1" dirty="0" smtClean="0"/>
              <a:t>u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Multiplication is Associative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i="1" dirty="0" smtClean="0"/>
              <a:t>v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1 is multiplicative identity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1)  =  </a:t>
            </a:r>
            <a:r>
              <a:rPr lang="en-US" i="1" dirty="0" smtClean="0"/>
              <a:t>u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Multiplication distributes over </a:t>
            </a:r>
            <a:r>
              <a:rPr lang="en-US" dirty="0" err="1" smtClean="0"/>
              <a:t>addtion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u</a:t>
            </a:r>
            <a:r>
              <a:rPr lang="en-US" dirty="0" smtClean="0"/>
              <a:t> , </a:t>
            </a:r>
            <a:r>
              <a:rPr lang="en-US" i="1" dirty="0" smtClean="0"/>
              <a:t>v</a:t>
            </a:r>
            <a:r>
              <a:rPr lang="en-US" dirty="0" smtClean="0"/>
              <a:t>))  =   </a:t>
            </a:r>
            <a:r>
              <a:rPr lang="en-US" dirty="0" err="1" smtClean="0"/>
              <a:t>UAdd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u</a:t>
            </a:r>
            <a:r>
              <a:rPr lang="en-US" dirty="0" smtClean="0"/>
              <a:t> ), </a:t>
            </a:r>
            <a:r>
              <a:rPr lang="en-US" dirty="0" err="1" smtClean="0"/>
              <a:t>UMult</a:t>
            </a:r>
            <a:r>
              <a:rPr lang="en-US" i="1" baseline="-25000" dirty="0" err="1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r>
              <a:rPr lang="en-US" dirty="0" smtClean="0"/>
              <a:t>))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7550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Properties of Two’s Comp. Arithmetic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86800" cy="5224463"/>
          </a:xfrm>
        </p:spPr>
        <p:txBody>
          <a:bodyPr lIns="90487" tIns="44450" rIns="90487" bIns="44450"/>
          <a:lstStyle/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Algebras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Unsigned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Two’s complement multiplication and addition</a:t>
            </a:r>
          </a:p>
          <a:p>
            <a:pPr lvl="2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Truncating to 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Form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Isomorphic to ring of integers mod </a:t>
            </a:r>
            <a:r>
              <a:rPr lang="en-US" b="0" dirty="0" smtClean="0"/>
              <a:t>2</a:t>
            </a:r>
            <a:r>
              <a:rPr lang="en-US" b="0" i="1" baseline="30000" dirty="0" smtClean="0"/>
              <a:t>w</a:t>
            </a:r>
            <a:endParaRPr lang="en-US" dirty="0" smtClean="0"/>
          </a:p>
          <a:p>
            <a:pPr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Comparison to (Mathematical) Integer Arithmetic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Both are rings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Integers obey ordering properties, e.g.,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+ </a:t>
            </a:r>
            <a:r>
              <a:rPr lang="en-US" i="1" dirty="0" smtClean="0"/>
              <a:t>v</a:t>
            </a:r>
            <a:r>
              <a:rPr lang="en-US" dirty="0" smtClean="0"/>
              <a:t> &gt; </a:t>
            </a:r>
            <a:r>
              <a:rPr lang="en-US" i="1" dirty="0" smtClean="0"/>
              <a:t>v</a:t>
            </a:r>
            <a:endParaRPr lang="en-US" dirty="0" smtClean="0"/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smtClean="0"/>
              <a:t>u</a:t>
            </a:r>
            <a:r>
              <a:rPr lang="en-US" dirty="0" smtClean="0"/>
              <a:t> &gt; 0, </a:t>
            </a:r>
            <a:r>
              <a:rPr lang="en-US" i="1" dirty="0" smtClean="0"/>
              <a:t>v</a:t>
            </a:r>
            <a:r>
              <a:rPr lang="en-US" dirty="0" smtClean="0"/>
              <a:t> &gt; 0	</a:t>
            </a:r>
            <a:r>
              <a:rPr lang="en-US" dirty="0" smtClean="0">
                <a:sym typeface="Symbol" pitchFamily="18" charset="2"/>
              </a:rPr>
              <a:t></a:t>
            </a:r>
            <a:r>
              <a:rPr lang="en-US" dirty="0" smtClean="0"/>
              <a:t>	</a:t>
            </a:r>
            <a:r>
              <a:rPr lang="en-US" i="1" dirty="0" smtClean="0"/>
              <a:t>u</a:t>
            </a:r>
            <a:r>
              <a:rPr lang="en-US" dirty="0" smtClean="0"/>
              <a:t> · </a:t>
            </a:r>
            <a:r>
              <a:rPr lang="en-US" i="1" dirty="0" smtClean="0"/>
              <a:t>v</a:t>
            </a:r>
            <a:r>
              <a:rPr lang="en-US" dirty="0" smtClean="0"/>
              <a:t> &gt; 0</a:t>
            </a:r>
          </a:p>
          <a:p>
            <a:pPr lvl="1" eaLnBrk="1" hangingPunct="1">
              <a:tabLst>
                <a:tab pos="2578100" algn="l"/>
                <a:tab pos="3149600" algn="l"/>
              </a:tabLst>
              <a:defRPr/>
            </a:pPr>
            <a:r>
              <a:rPr lang="en-US" dirty="0" smtClean="0"/>
              <a:t>These properties are not obeyed by two’s comp. arithmetic</a:t>
            </a: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i="1" dirty="0" err="1" smtClean="0"/>
              <a:t>TMax</a:t>
            </a:r>
            <a:r>
              <a:rPr lang="en-US" b="0" dirty="0" smtClean="0">
                <a:latin typeface="Courier New" pitchFamily="49" charset="0"/>
              </a:rPr>
              <a:t> + 1	==	</a:t>
            </a:r>
            <a:r>
              <a:rPr lang="en-US" i="1" dirty="0" err="1" smtClean="0"/>
              <a:t>TMin</a:t>
            </a:r>
            <a:endParaRPr lang="en-US" b="0" dirty="0" smtClean="0">
              <a:latin typeface="Courier New" pitchFamily="49" charset="0"/>
            </a:endParaRPr>
          </a:p>
          <a:p>
            <a:pPr lvl="2" eaLnBrk="1" hangingPunct="1">
              <a:buFont typeface="Wingdings" pitchFamily="2" charset="2"/>
              <a:buNone/>
              <a:tabLst>
                <a:tab pos="2578100" algn="l"/>
                <a:tab pos="3149600" algn="l"/>
              </a:tabLst>
              <a:defRPr/>
            </a:pPr>
            <a:r>
              <a:rPr lang="en-US" b="0" dirty="0" smtClean="0">
                <a:latin typeface="Courier New" pitchFamily="49" charset="0"/>
              </a:rPr>
              <a:t>15213 * 30426	==	-10030	</a:t>
            </a:r>
            <a:r>
              <a:rPr lang="en-US" b="0" dirty="0" smtClean="0"/>
              <a:t>(16-bit words)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95300" y="3048000"/>
            <a:ext cx="8166100" cy="11938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8048365:	5b                   	pop    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8048366:	81 c3 ab 12 00 00    	add    $0x12ab,%ebx</a:t>
            </a:r>
          </a:p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804836c:	83 bb 28 00 00 00 00 	cmpl   $0x0,0x28(%ebx)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5981700" algn="r"/>
              </a:tabLst>
            </a:pPr>
            <a:r>
              <a:rPr lang="en-US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/>
              <a:t>Deciphering Numbers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Value: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Pad to 32 bits: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0x000012ab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Split into bytes: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 00 12 ab</a:t>
            </a:r>
            <a:endParaRPr lang="en-US"/>
          </a:p>
          <a:p>
            <a:pPr marL="552450" lvl="1" eaLnBrk="1" hangingPunct="1">
              <a:tabLst>
                <a:tab pos="5981700" algn="r"/>
              </a:tabLst>
            </a:pPr>
            <a:r>
              <a:rPr lang="en-US"/>
              <a:t>Reverse:	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ab 12 00 00</a:t>
            </a:r>
            <a:endParaRPr lang="en-US" sz="1800">
              <a:latin typeface="Monaco" charset="0"/>
              <a:sym typeface="Monaco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 smtClean="0"/>
              <a:t>Example: Representing &amp; Manipulating Sets</a:t>
            </a:r>
            <a:endParaRPr lang="en-US" dirty="0"/>
          </a:p>
        </p:txBody>
      </p:sp>
      <p:sp>
        <p:nvSpPr>
          <p:cNvPr id="5939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Width </a:t>
            </a:r>
            <a:r>
              <a:rPr lang="en-US" dirty="0" err="1" smtClean="0"/>
              <a:t>w</a:t>
            </a:r>
            <a:r>
              <a:rPr lang="en-US" dirty="0" smtClean="0"/>
              <a:t> bit vector represents subsets of {0, …, </a:t>
            </a:r>
            <a:r>
              <a:rPr lang="en-US" dirty="0" err="1" smtClean="0"/>
              <a:t>w</a:t>
            </a:r>
            <a:r>
              <a:rPr lang="en-US" dirty="0" smtClean="0"/>
              <a:t>–1}</a:t>
            </a:r>
          </a:p>
          <a:p>
            <a:pPr lvl="1"/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= 1 if </a:t>
            </a:r>
            <a:r>
              <a:rPr lang="en-US" dirty="0" err="1" smtClean="0"/>
              <a:t>j</a:t>
            </a:r>
            <a:r>
              <a:rPr lang="en-US" dirty="0" smtClean="0"/>
              <a:t>  ∈ A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01101001	{ 0, 3, 5,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65</a:t>
            </a:r>
            <a:r>
              <a:rPr lang="en-US" i="1" dirty="0" smtClean="0">
                <a:sym typeface="Monaco" charset="0"/>
              </a:rPr>
              <a:t>4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3</a:t>
            </a:r>
            <a:r>
              <a:rPr lang="en-US" i="1" dirty="0" smtClean="0">
                <a:sym typeface="Monaco" charset="0"/>
              </a:rPr>
              <a:t>21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pPr lvl="2"/>
            <a:endParaRPr lang="en-US" dirty="0" smtClean="0">
              <a:sym typeface="Monaco" charset="0"/>
            </a:endParaRPr>
          </a:p>
          <a:p>
            <a:pPr lvl="2"/>
            <a:r>
              <a:rPr lang="en-US" dirty="0" smtClean="0">
                <a:sym typeface="Monaco" charset="0"/>
              </a:rPr>
              <a:t> 01010101	{ 0, 2, 4, 6 }</a:t>
            </a:r>
          </a:p>
          <a:p>
            <a:pPr lvl="2"/>
            <a:r>
              <a:rPr lang="en-US" dirty="0" smtClean="0">
                <a:sym typeface="Monaco" charset="0"/>
              </a:rPr>
              <a:t> </a:t>
            </a:r>
            <a:r>
              <a:rPr lang="en-US" i="1" dirty="0" smtClean="0">
                <a:sym typeface="Monaco" charset="0"/>
              </a:rPr>
              <a:t>7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6</a:t>
            </a:r>
            <a:r>
              <a:rPr lang="en-US" i="1" dirty="0" smtClean="0">
                <a:sym typeface="Monaco" charset="0"/>
              </a:rPr>
              <a:t>5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4</a:t>
            </a:r>
            <a:r>
              <a:rPr lang="en-US" i="1" dirty="0" smtClean="0">
                <a:sym typeface="Monaco" charset="0"/>
              </a:rPr>
              <a:t>3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2</a:t>
            </a:r>
            <a:r>
              <a:rPr lang="en-US" i="1" dirty="0" smtClean="0">
                <a:sym typeface="Monaco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sym typeface="Monaco" charset="0"/>
              </a:rPr>
              <a:t>0</a:t>
            </a:r>
          </a:p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&amp;    Intersection		01000001	{ 0, 6 }</a:t>
            </a:r>
          </a:p>
          <a:p>
            <a:pPr lvl="1"/>
            <a:r>
              <a:rPr lang="en-US" dirty="0" smtClean="0"/>
              <a:t>|     Union			01111101	{ 0, 2, 3, 4, 5, 6 }</a:t>
            </a:r>
          </a:p>
          <a:p>
            <a:pPr lvl="1"/>
            <a:r>
              <a:rPr lang="en-US" dirty="0" smtClean="0"/>
              <a:t>^	    Symmetric difference	00111100	{ 2, 3, 4, 5 }</a:t>
            </a:r>
          </a:p>
          <a:p>
            <a:pPr lvl="1"/>
            <a:r>
              <a:rPr lang="en-US" dirty="0" smtClean="0"/>
              <a:t>~	    Complement		10101010	{ 1, 3, 5, 7 }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13044</TotalTime>
  <Words>5083</Words>
  <Application>Microsoft Macintosh PowerPoint</Application>
  <PresentationFormat>On-screen Show (4:3)</PresentationFormat>
  <Paragraphs>1719</Paragraphs>
  <Slides>84</Slides>
  <Notes>62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84</vt:i4>
      </vt:variant>
    </vt:vector>
  </HeadingPairs>
  <TitlesOfParts>
    <vt:vector size="90" baseType="lpstr">
      <vt:lpstr>template2007</vt:lpstr>
      <vt:lpstr>Title and Content</vt:lpstr>
      <vt:lpstr>Title Only</vt:lpstr>
      <vt:lpstr>Equation</vt:lpstr>
      <vt:lpstr>Document</vt:lpstr>
      <vt:lpstr>Chart</vt:lpstr>
      <vt:lpstr>Bits, Bytes, and Integers  15-213: Introduction to Computer Systems 2nd and 3rd Lectures,  Aug 29 and Sep 3, 2013</vt:lpstr>
      <vt:lpstr>Today: Bits, Bytes, and Integers</vt:lpstr>
      <vt:lpstr>Binary Representations</vt:lpstr>
      <vt:lpstr>Encoding Byte Values</vt:lpstr>
      <vt:lpstr>Data Representations</vt:lpstr>
      <vt:lpstr>Today: Bits, Bytes, and Integers</vt:lpstr>
      <vt:lpstr>Boolean Algebra</vt:lpstr>
      <vt:lpstr>General Boolean Algebras</vt:lpstr>
      <vt:lpstr>Example: Representing &amp; Manipulating Sets</vt:lpstr>
      <vt:lpstr>Bit-Level Operations in C</vt:lpstr>
      <vt:lpstr>Contrast: Logic Operations in C</vt:lpstr>
      <vt:lpstr>Contrast: Logic Operations in C</vt:lpstr>
      <vt:lpstr>Shift Operations</vt:lpstr>
      <vt:lpstr>Today: Bits, Bytes, and Integers</vt:lpstr>
      <vt:lpstr>Encoding Integers</vt:lpstr>
      <vt:lpstr>Two-complement Encoding Example (Cont.)</vt:lpstr>
      <vt:lpstr>Binary Number Property</vt:lpstr>
      <vt:lpstr>Numeric Ranges</vt:lpstr>
      <vt:lpstr>Values for Different Word Sizes</vt:lpstr>
      <vt:lpstr>Unsigned &amp; Signed Numeric Values</vt:lpstr>
      <vt:lpstr>Today: Bits, Bytes, and Integers</vt:lpstr>
      <vt:lpstr>Mapping Between Signed &amp; Unsigned</vt:lpstr>
      <vt:lpstr>Mapping Signed  Unsigned</vt:lpstr>
      <vt:lpstr>Mapping Signed  Unsigned</vt:lpstr>
      <vt:lpstr>Relation between Signed &amp; Unsigned</vt:lpstr>
      <vt:lpstr>Conversion Visualized</vt:lpstr>
      <vt:lpstr>Signed vs. Unsigned in C</vt:lpstr>
      <vt:lpstr>Casting Surprises</vt:lpstr>
      <vt:lpstr>Code Security Example</vt:lpstr>
      <vt:lpstr>Typical Usage</vt:lpstr>
      <vt:lpstr>Malicious Usage</vt:lpstr>
      <vt:lpstr>Summary Casting Signed ↔ Unsigned: Basic Rules</vt:lpstr>
      <vt:lpstr>Today: Bits, Bytes, and Integers</vt:lpstr>
      <vt:lpstr>Sign Extension</vt:lpstr>
      <vt:lpstr>Sign Extension Example</vt:lpstr>
      <vt:lpstr>Summary: Expanding, Truncating: Basic Rules</vt:lpstr>
      <vt:lpstr>Today: Bits, Bytes, and Integers</vt:lpstr>
      <vt:lpstr>Unsigned Addition</vt:lpstr>
      <vt:lpstr>Visualizing (Mathematical) Integer Addition</vt:lpstr>
      <vt:lpstr>Visualizing Unsigned Addition</vt:lpstr>
      <vt:lpstr>Two’s Complement Addition</vt:lpstr>
      <vt:lpstr>TAdd Overflow</vt:lpstr>
      <vt:lpstr>Visualizing 2’s Complement Addition</vt:lpstr>
      <vt:lpstr>Characterizing TAdd</vt:lpstr>
      <vt:lpstr>Negation: Complement &amp; Increment</vt:lpstr>
      <vt:lpstr>Complement &amp; Increment Examples</vt:lpstr>
      <vt:lpstr>Multiplication</vt:lpstr>
      <vt:lpstr>Unsigned Multiplication in C</vt:lpstr>
      <vt:lpstr>Code Security Example #2</vt:lpstr>
      <vt:lpstr>XDR Code</vt:lpstr>
      <vt:lpstr>XDR Vulnerability</vt:lpstr>
      <vt:lpstr>Signed Multiplication in C</vt:lpstr>
      <vt:lpstr>Power-of-2 Multiply with Shift</vt:lpstr>
      <vt:lpstr>Unsigned Power-of-2 Divide with Shift</vt:lpstr>
      <vt:lpstr>Signed Power-of-2 Divide with Shift</vt:lpstr>
      <vt:lpstr>Correct Power-of-2 Divide</vt:lpstr>
      <vt:lpstr>Correct Power-of-2 Divide (Cont.)</vt:lpstr>
      <vt:lpstr>Today: Bits, Bytes, and Integers</vt:lpstr>
      <vt:lpstr>Arithmetic: Basic Rules</vt:lpstr>
      <vt:lpstr>Why Should I Use Unsigned?</vt:lpstr>
      <vt:lpstr>Today: Bits, Bytes, and Integers</vt:lpstr>
      <vt:lpstr>Byte-Oriented Memory Organization</vt:lpstr>
      <vt:lpstr>Machine Words</vt:lpstr>
      <vt:lpstr>Word-Oriented Memory Organization</vt:lpstr>
      <vt:lpstr>For other data representations too … </vt:lpstr>
      <vt:lpstr>Byte Ordering</vt:lpstr>
      <vt:lpstr>Byte Ordering Example</vt:lpstr>
      <vt:lpstr>Representing Integers</vt:lpstr>
      <vt:lpstr>Examining Data Representations</vt:lpstr>
      <vt:lpstr>show_bytes Execution Example</vt:lpstr>
      <vt:lpstr>Representing Pointers</vt:lpstr>
      <vt:lpstr>Representing Strings</vt:lpstr>
      <vt:lpstr>Integer C Puzzles</vt:lpstr>
      <vt:lpstr>Bonus extras</vt:lpstr>
      <vt:lpstr>Application of Boolean Algebra</vt:lpstr>
      <vt:lpstr>Mathematical Properties</vt:lpstr>
      <vt:lpstr>Mathematical Properties of TAdd</vt:lpstr>
      <vt:lpstr>Compiled Multiplication Code</vt:lpstr>
      <vt:lpstr>Compiled Unsigned Division Code</vt:lpstr>
      <vt:lpstr>Compiled Signed Division Code</vt:lpstr>
      <vt:lpstr>Arithmetic: Basic Rules</vt:lpstr>
      <vt:lpstr>Properties of Unsigned Arithmetic</vt:lpstr>
      <vt:lpstr>Properties of Two’s Comp. Arithmetic</vt:lpstr>
      <vt:lpstr>Reading Byte-Reversed Listings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Randy Bryant</cp:lastModifiedBy>
  <cp:revision>93</cp:revision>
  <cp:lastPrinted>2013-09-03T17:07:41Z</cp:lastPrinted>
  <dcterms:created xsi:type="dcterms:W3CDTF">2012-09-04T17:29:26Z</dcterms:created>
  <dcterms:modified xsi:type="dcterms:W3CDTF">2013-09-03T17:09:52Z</dcterms:modified>
</cp:coreProperties>
</file>