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69" r:id="rId4"/>
    <p:sldId id="276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70" r:id="rId13"/>
    <p:sldId id="275" r:id="rId14"/>
    <p:sldId id="264" r:id="rId15"/>
    <p:sldId id="271" r:id="rId16"/>
    <p:sldId id="272" r:id="rId17"/>
    <p:sldId id="273" r:id="rId18"/>
    <p:sldId id="267" r:id="rId19"/>
    <p:sldId id="277" r:id="rId20"/>
    <p:sldId id="268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  <a:srgbClr val="003399"/>
    <a:srgbClr val="9A52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048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65D42FF-01EB-FB40-8601-F05B907D0B85}" type="datetime1">
              <a:rPr lang="en-US"/>
              <a:pPr>
                <a:defRPr/>
              </a:pPr>
              <a:t>11/16/10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BF3CB02-C719-834F-BBF6-6CDD84AFD4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362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charset="0"/>
              </a:defRPr>
            </a:lvl1pPr>
          </a:lstStyle>
          <a:p>
            <a:pPr>
              <a:defRPr/>
            </a:pPr>
            <a:fld id="{45A07CA6-9E4C-B947-AF73-F62DE67BB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2010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457200" y="938213"/>
            <a:ext cx="8229600" cy="0"/>
          </a:xfrm>
          <a:prstGeom prst="line">
            <a:avLst/>
          </a:prstGeom>
          <a:noFill/>
          <a:ln w="25400">
            <a:solidFill>
              <a:srgbClr val="33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465138" y="6330950"/>
            <a:ext cx="8229600" cy="0"/>
          </a:xfrm>
          <a:prstGeom prst="line">
            <a:avLst/>
          </a:prstGeom>
          <a:noFill/>
          <a:ln w="44450" cmpd="thickThin">
            <a:solidFill>
              <a:srgbClr val="33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13" descr="mark_pdl_l_blu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5905500"/>
            <a:ext cx="1614488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5613" y="2286000"/>
            <a:ext cx="8226425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393700"/>
          </a:xfrm>
        </p:spPr>
        <p:txBody>
          <a:bodyPr/>
          <a:lstStyle>
            <a:lvl1pPr marL="0" indent="0" algn="ctr">
              <a:defRPr sz="3200"/>
            </a:lvl1pPr>
          </a:lstStyle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59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Jiri Simsa  © October 10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392F0-6387-0144-8796-6BEFFEC7D36A}" type="slidenum">
              <a:rPr lang="en-US"/>
              <a:pPr>
                <a:defRPr/>
              </a:pPr>
              <a:t>‹#›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873959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09550"/>
            <a:ext cx="2286000" cy="5543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209550"/>
            <a:ext cx="6705600" cy="5543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Jiri Simsa  © October 10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0BD9C-4E5F-C747-92E3-19CB5B343A85}" type="slidenum">
              <a:rPr lang="en-US"/>
              <a:pPr>
                <a:defRPr/>
              </a:pPr>
              <a:t>‹#›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590504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Jiri Simsa  © October 10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94FD4-11C0-F742-8CF2-26E193F429C3}" type="slidenum">
              <a:rPr lang="en-US"/>
              <a:pPr>
                <a:defRPr/>
              </a:pPr>
              <a:t>‹#›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344471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Jiri Simsa  © October 10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83F1C-7AC3-9F43-B004-93242B648F56}" type="slidenum">
              <a:rPr lang="en-US"/>
              <a:pPr>
                <a:defRPr/>
              </a:pPr>
              <a:t>‹#›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48491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049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049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Jiri Simsa  © October 10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E650F-80F4-0840-8E3A-A9A8A3B3467C}" type="slidenum">
              <a:rPr lang="en-US"/>
              <a:pPr>
                <a:defRPr/>
              </a:pPr>
              <a:t>‹#›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929660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Jiri Simsa  © October 10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397B1-D0C8-EB43-B730-9DD16080EF82}" type="slidenum">
              <a:rPr lang="en-US"/>
              <a:pPr>
                <a:defRPr/>
              </a:pPr>
              <a:t>‹#›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90484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Jiri Simsa  © October 10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989C1-BA78-0B4B-A656-4343CED10ACD}" type="slidenum">
              <a:rPr lang="en-US"/>
              <a:pPr>
                <a:defRPr/>
              </a:pPr>
              <a:t>‹#›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78961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Jiri Simsa  © October 10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4F04C-3D42-DE41-8AC3-CB3902B91A1D}" type="slidenum">
              <a:rPr lang="en-US"/>
              <a:pPr>
                <a:defRPr/>
              </a:pPr>
              <a:t>‹#›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78027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Jiri Simsa  © October 10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913BF-B711-5941-A42F-9BA357B66008}" type="slidenum">
              <a:rPr lang="en-US"/>
              <a:pPr>
                <a:defRPr/>
              </a:pPr>
              <a:t>‹#›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665288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Jiri Simsa  © October 10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15541-EF30-E942-B0BA-DA7F42F72AB3}" type="slidenum">
              <a:rPr lang="en-US"/>
              <a:pPr>
                <a:defRPr/>
              </a:pPr>
              <a:t>‹#›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379080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0955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Line 8"/>
          <p:cNvSpPr>
            <a:spLocks noChangeShapeType="1"/>
          </p:cNvSpPr>
          <p:nvPr/>
        </p:nvSpPr>
        <p:spPr bwMode="auto">
          <a:xfrm>
            <a:off x="457200" y="938213"/>
            <a:ext cx="8229600" cy="0"/>
          </a:xfrm>
          <a:prstGeom prst="line">
            <a:avLst/>
          </a:prstGeom>
          <a:noFill/>
          <a:ln w="25400">
            <a:solidFill>
              <a:srgbClr val="33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Line 9"/>
          <p:cNvSpPr>
            <a:spLocks noChangeShapeType="1"/>
          </p:cNvSpPr>
          <p:nvPr/>
        </p:nvSpPr>
        <p:spPr bwMode="auto">
          <a:xfrm>
            <a:off x="465138" y="6400800"/>
            <a:ext cx="8229600" cy="0"/>
          </a:xfrm>
          <a:prstGeom prst="line">
            <a:avLst/>
          </a:prstGeom>
          <a:noFill/>
          <a:ln w="44450" cmpd="thickThin">
            <a:solidFill>
              <a:srgbClr val="33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62713" y="6392863"/>
            <a:ext cx="23209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900" b="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Jiri Simsa  © October 10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888" y="6392863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 b="0" smtClean="0">
                <a:latin typeface="Helvetica" charset="0"/>
              </a:defRPr>
            </a:lvl1pPr>
          </a:lstStyle>
          <a:p>
            <a:pPr>
              <a:defRPr/>
            </a:pPr>
            <a:r>
              <a:rPr lang="en-US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81413" y="6392863"/>
            <a:ext cx="1782762" cy="21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900" b="0" smtClean="0"/>
            </a:lvl1pPr>
          </a:lstStyle>
          <a:p>
            <a:pPr>
              <a:defRPr/>
            </a:pPr>
            <a:fld id="{80D95025-A7B7-124F-8B7A-02DB16B25D0D}" type="slidenum">
              <a:rPr lang="en-US"/>
              <a:pPr>
                <a:defRPr/>
              </a:pPr>
              <a:t>‹#›</a:t>
            </a:fld>
            <a:endParaRPr lang="en-US" sz="1600"/>
          </a:p>
        </p:txBody>
      </p:sp>
      <p:pic>
        <p:nvPicPr>
          <p:cNvPr id="1032" name="Picture 17" descr="mark_pdl_l_blu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5972175"/>
            <a:ext cx="1614488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049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0213" y="2006600"/>
            <a:ext cx="8226425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latin typeface="Arial" charset="0"/>
                <a:ea typeface="ＭＳ Ｐゴシック" charset="0"/>
                <a:cs typeface="ＭＳ Ｐゴシック" charset="0"/>
              </a:rPr>
              <a:t>15-213: How to </a:t>
            </a:r>
            <a:r>
              <a:rPr lang="en-US" sz="4000" dirty="0" err="1" smtClean="0">
                <a:latin typeface="Arial" charset="0"/>
                <a:ea typeface="ＭＳ Ｐゴシック" charset="0"/>
                <a:cs typeface="ＭＳ Ｐゴシック" charset="0"/>
              </a:rPr>
              <a:t>dBug</a:t>
            </a:r>
            <a:r>
              <a:rPr lang="en-US" sz="4000" dirty="0" smtClean="0">
                <a:latin typeface="Arial" charset="0"/>
                <a:ea typeface="ＭＳ Ｐゴシック" charset="0"/>
                <a:cs typeface="ＭＳ Ｐゴシック" charset="0"/>
              </a:rPr>
              <a:t> your (threaded) proxy</a:t>
            </a:r>
            <a:endParaRPr lang="en-US" sz="4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9700" y="3584575"/>
            <a:ext cx="6400800" cy="3937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>
                <a:latin typeface="Arial" charset="0"/>
                <a:ea typeface="ＭＳ Ｐゴシック" charset="0"/>
                <a:cs typeface="ＭＳ Ｐゴシック" charset="0"/>
              </a:rPr>
              <a:t>Jiří Šimša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1828800" y="4495800"/>
            <a:ext cx="5486400" cy="1228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ct val="20000"/>
              </a:spcBef>
            </a:pPr>
            <a:endParaRPr lang="en-US" sz="2400" b="0" dirty="0"/>
          </a:p>
          <a:p>
            <a:pPr algn="ctr" eaLnBrk="1" hangingPunct="1">
              <a:spcBef>
                <a:spcPct val="20000"/>
              </a:spcBef>
            </a:pPr>
            <a:r>
              <a:rPr lang="en-US" sz="1800" b="0" dirty="0"/>
              <a:t>PARALLEL DATA LABORATORY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1400" b="0" dirty="0"/>
              <a:t>Carnegie Mellon University</a:t>
            </a:r>
          </a:p>
          <a:p>
            <a:pPr eaLnBrk="1" hangingPunct="1">
              <a:spcBef>
                <a:spcPct val="50000"/>
              </a:spcBef>
            </a:pPr>
            <a:endParaRPr lang="en-US" sz="1400" b="0" dirty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Avoid Premature Optimizations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...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// All cache operations take O(1) time. Sick!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fancy_cache_t</a:t>
            </a:r>
            <a:r>
              <a:rPr lang="en-US" sz="2000" dirty="0" smtClean="0">
                <a:latin typeface="Courier"/>
                <a:cs typeface="Courier"/>
              </a:rPr>
              <a:t> cache;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...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inline void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lookup_cache_entry</a:t>
            </a:r>
            <a:r>
              <a:rPr lang="en-US" sz="2000" dirty="0" smtClean="0">
                <a:latin typeface="Courier"/>
                <a:cs typeface="Courier"/>
              </a:rPr>
              <a:t>(</a:t>
            </a:r>
            <a:r>
              <a:rPr lang="en-US" sz="2000" dirty="0" err="1" smtClean="0">
                <a:latin typeface="Courier"/>
                <a:cs typeface="Courier"/>
              </a:rPr>
              <a:t>struct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cache_entry</a:t>
            </a:r>
            <a:r>
              <a:rPr lang="en-US" sz="2000" dirty="0" smtClean="0">
                <a:latin typeface="Courier"/>
                <a:cs typeface="Courier"/>
              </a:rPr>
              <a:t> *entry) { 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  ...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// 100+ lines of code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...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}</a:t>
            </a:r>
          </a:p>
          <a:p>
            <a:pPr marL="0" indent="0"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94FD4-11C0-F742-8CF2-26E193F429C3}" type="slidenum">
              <a:rPr lang="en-US" smtClean="0"/>
              <a:pPr>
                <a:defRPr/>
              </a:pPr>
              <a:t>10</a:t>
            </a:fld>
            <a:endParaRPr lang="en-US" sz="1600"/>
          </a:p>
        </p:txBody>
      </p:sp>
      <p:sp>
        <p:nvSpPr>
          <p:cNvPr id="8" name="TextBox 7"/>
          <p:cNvSpPr txBox="1"/>
          <p:nvPr/>
        </p:nvSpPr>
        <p:spPr>
          <a:xfrm>
            <a:off x="2679700" y="3657600"/>
            <a:ext cx="5702300" cy="2062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Start with the simplest approach possible. Often getting the simplest design right will be enough.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073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</a:t>
            </a:r>
            <a:r>
              <a:rPr lang="en-US" dirty="0" smtClean="0"/>
              <a:t>Learn and Use </a:t>
            </a:r>
            <a:r>
              <a:rPr lang="en-US" dirty="0" err="1" smtClean="0"/>
              <a:t>gdb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94FD4-11C0-F742-8CF2-26E193F429C3}" type="slidenum">
              <a:rPr lang="en-US" smtClean="0"/>
              <a:pPr>
                <a:defRPr/>
              </a:pPr>
              <a:t>11</a:t>
            </a:fld>
            <a:endParaRPr lang="en-US" sz="160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104900"/>
            <a:ext cx="7772400" cy="46482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$ </a:t>
            </a:r>
            <a:r>
              <a:rPr lang="en-US" sz="2000" dirty="0" err="1" smtClean="0">
                <a:latin typeface="Courier"/>
                <a:cs typeface="Courier"/>
              </a:rPr>
              <a:t>ulimit</a:t>
            </a:r>
            <a:r>
              <a:rPr lang="en-US" sz="2000" dirty="0" smtClean="0">
                <a:latin typeface="Courier"/>
                <a:cs typeface="Courier"/>
              </a:rPr>
              <a:t> -c unlimited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$ ./proxy 1234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﻿Segmentation fault (core dumped)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$ </a:t>
            </a:r>
            <a:r>
              <a:rPr lang="en-US" sz="2000" dirty="0" err="1" smtClean="0">
                <a:latin typeface="Courier"/>
                <a:cs typeface="Courier"/>
              </a:rPr>
              <a:t>gdb</a:t>
            </a:r>
            <a:r>
              <a:rPr lang="en-US" sz="2000" dirty="0" smtClean="0">
                <a:latin typeface="Courier"/>
                <a:cs typeface="Courier"/>
              </a:rPr>
              <a:t> ./proxy core</a:t>
            </a:r>
          </a:p>
          <a:p>
            <a:pPr marL="0" indent="0">
              <a:buNone/>
            </a:pPr>
            <a:r>
              <a:rPr lang="da-DK" sz="2000" dirty="0" smtClean="0">
                <a:latin typeface="Courier"/>
                <a:cs typeface="Courier"/>
              </a:rPr>
              <a:t>...</a:t>
            </a:r>
          </a:p>
          <a:p>
            <a:pPr marL="0" indent="0">
              <a:buNone/>
            </a:pPr>
            <a:r>
              <a:rPr lang="da-DK" sz="2000" dirty="0" smtClean="0">
                <a:latin typeface="Courier"/>
                <a:cs typeface="Courier"/>
              </a:rPr>
              <a:t>﻿(</a:t>
            </a:r>
            <a:r>
              <a:rPr lang="da-DK" sz="2000" dirty="0" err="1" smtClean="0">
                <a:latin typeface="Courier"/>
                <a:cs typeface="Courier"/>
              </a:rPr>
              <a:t>gdb</a:t>
            </a:r>
            <a:r>
              <a:rPr lang="da-DK" sz="2000" dirty="0" smtClean="0">
                <a:latin typeface="Courier"/>
                <a:cs typeface="Courier"/>
              </a:rPr>
              <a:t>) </a:t>
            </a:r>
            <a:r>
              <a:rPr lang="da-DK" sz="2000" dirty="0" err="1" smtClean="0">
                <a:latin typeface="Courier"/>
                <a:cs typeface="Courier"/>
              </a:rPr>
              <a:t>bt</a:t>
            </a:r>
            <a:endParaRPr lang="da-DK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da-DK" sz="2000" dirty="0" smtClean="0">
                <a:latin typeface="Courier"/>
                <a:cs typeface="Courier"/>
              </a:rPr>
              <a:t>...</a:t>
            </a:r>
          </a:p>
          <a:p>
            <a:pPr marL="0" indent="0">
              <a:buNone/>
            </a:pPr>
            <a:r>
              <a:rPr lang="da-DK" sz="2000" dirty="0" smtClean="0">
                <a:latin typeface="Courier"/>
                <a:cs typeface="Courier"/>
              </a:rPr>
              <a:t>#3  0x08049865 in </a:t>
            </a:r>
            <a:r>
              <a:rPr lang="da-DK" sz="2000" dirty="0" err="1" smtClean="0">
                <a:latin typeface="Courier"/>
                <a:cs typeface="Courier"/>
              </a:rPr>
              <a:t>doit</a:t>
            </a:r>
            <a:r>
              <a:rPr lang="da-DK" sz="2000" dirty="0" smtClean="0">
                <a:latin typeface="Courier"/>
                <a:cs typeface="Courier"/>
              </a:rPr>
              <a:t> (</a:t>
            </a:r>
            <a:r>
              <a:rPr lang="da-DK" sz="2000" dirty="0" err="1" smtClean="0">
                <a:latin typeface="Courier"/>
                <a:cs typeface="Courier"/>
              </a:rPr>
              <a:t>fd</a:t>
            </a:r>
            <a:r>
              <a:rPr lang="da-DK" sz="2000" dirty="0" smtClean="0">
                <a:latin typeface="Courier"/>
                <a:cs typeface="Courier"/>
              </a:rPr>
              <a:t>=4) at proxy.c:179</a:t>
            </a:r>
          </a:p>
          <a:p>
            <a:pPr marL="0" indent="0">
              <a:buNone/>
            </a:pPr>
            <a:r>
              <a:rPr lang="da-DK" sz="2000" dirty="0" smtClean="0">
                <a:latin typeface="Courier"/>
                <a:cs typeface="Courier"/>
              </a:rPr>
              <a:t>#4  0x080496c5 in </a:t>
            </a:r>
            <a:r>
              <a:rPr lang="da-DK" sz="2000" dirty="0" err="1" smtClean="0">
                <a:latin typeface="Courier"/>
                <a:cs typeface="Courier"/>
              </a:rPr>
              <a:t>thread_handler</a:t>
            </a:r>
            <a:r>
              <a:rPr lang="da-DK" sz="2000" dirty="0" smtClean="0">
                <a:latin typeface="Courier"/>
                <a:cs typeface="Courier"/>
              </a:rPr>
              <a:t> (</a:t>
            </a:r>
            <a:r>
              <a:rPr lang="da-DK" sz="2000" dirty="0" err="1" smtClean="0">
                <a:latin typeface="Courier"/>
                <a:cs typeface="Courier"/>
              </a:rPr>
              <a:t>connfdp</a:t>
            </a:r>
            <a:r>
              <a:rPr lang="da-DK" sz="2000" dirty="0" smtClean="0">
                <a:latin typeface="Courier"/>
                <a:cs typeface="Courier"/>
              </a:rPr>
              <a:t>=0x9920008) at proxy.c:136</a:t>
            </a:r>
          </a:p>
          <a:p>
            <a:pPr marL="0" indent="0">
              <a:buNone/>
            </a:pPr>
            <a:r>
              <a:rPr lang="da-DK" sz="2000" dirty="0" smtClean="0">
                <a:latin typeface="Courier"/>
                <a:cs typeface="Courier"/>
              </a:rPr>
              <a:t>#5  0x00da7cc9 in </a:t>
            </a:r>
            <a:r>
              <a:rPr lang="da-DK" sz="2000" dirty="0" err="1" smtClean="0">
                <a:latin typeface="Courier"/>
                <a:cs typeface="Courier"/>
              </a:rPr>
              <a:t>start_thread</a:t>
            </a:r>
            <a:r>
              <a:rPr lang="da-DK" sz="2000" dirty="0" smtClean="0">
                <a:latin typeface="Courier"/>
                <a:cs typeface="Courier"/>
              </a:rPr>
              <a:t> (arg=0xb78adb70) at pthread_create.c:304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...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679700" y="3657600"/>
            <a:ext cx="5702300" cy="2062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Learning how to control and inspect execution of a program is </a:t>
            </a:r>
            <a:r>
              <a:rPr lang="en-US" dirty="0" smtClean="0"/>
              <a:t>instrumental to efficient debugging.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599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Good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Know Your Library Calls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Check Return Values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Use Conditional Compilation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Learn and Use </a:t>
            </a:r>
            <a:r>
              <a:rPr lang="en-US" b="1" dirty="0" smtClean="0"/>
              <a:t>a </a:t>
            </a:r>
            <a:r>
              <a:rPr lang="en-US" b="1" dirty="0" err="1" smtClean="0"/>
              <a:t>Makefile</a:t>
            </a: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Keep it Simple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Avoid Premature Optimization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Learn and Use </a:t>
            </a:r>
            <a:r>
              <a:rPr lang="en-US" b="1" dirty="0" err="1" smtClean="0"/>
              <a:t>gdb</a:t>
            </a: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94FD4-11C0-F742-8CF2-26E193F429C3}" type="slidenum">
              <a:rPr lang="en-US" smtClean="0"/>
              <a:pPr>
                <a:defRPr/>
              </a:pPr>
              <a:t>12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162152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Your Proxy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983F1C-7AC3-9F43-B004-93242B648F56}" type="slidenum">
              <a:rPr lang="en-US" smtClean="0"/>
              <a:pPr>
                <a:defRPr/>
              </a:pPr>
              <a:t>13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798986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</a:t>
            </a:r>
            <a:r>
              <a:rPr lang="en-US" dirty="0" smtClean="0"/>
              <a:t>Proxy Test Case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three terminal windows</a:t>
            </a:r>
            <a:endParaRPr lang="en-US" dirty="0"/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1:$ </a:t>
            </a:r>
            <a:r>
              <a:rPr lang="en-US" sz="2000" dirty="0" smtClean="0">
                <a:latin typeface="Courier"/>
                <a:cs typeface="Courier"/>
              </a:rPr>
              <a:t>cd $TINY; make; </a:t>
            </a:r>
            <a:r>
              <a:rPr lang="en-US" sz="2000" dirty="0" err="1" smtClean="0">
                <a:latin typeface="Courier"/>
                <a:cs typeface="Courier"/>
              </a:rPr>
              <a:t>sudo</a:t>
            </a:r>
            <a:r>
              <a:rPr lang="en-US" sz="2000" dirty="0" smtClean="0">
                <a:latin typeface="Courier"/>
                <a:cs typeface="Courier"/>
              </a:rPr>
              <a:t> .</a:t>
            </a:r>
            <a:r>
              <a:rPr lang="en-US" sz="2000" dirty="0" smtClean="0">
                <a:latin typeface="Courier"/>
                <a:cs typeface="Courier"/>
              </a:rPr>
              <a:t>/tiny </a:t>
            </a:r>
            <a:r>
              <a:rPr lang="en-US" sz="2000" dirty="0" smtClean="0">
                <a:latin typeface="Courier"/>
                <a:cs typeface="Courier"/>
              </a:rPr>
              <a:t>80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2:$ </a:t>
            </a:r>
            <a:r>
              <a:rPr lang="en-US" sz="2000" dirty="0" smtClean="0">
                <a:latin typeface="Courier"/>
                <a:cs typeface="Courier"/>
              </a:rPr>
              <a:t>cd $PROXY; make; ./proxy 1234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3:$ </a:t>
            </a:r>
            <a:r>
              <a:rPr lang="en-US" sz="2000" dirty="0" smtClean="0">
                <a:latin typeface="Courier"/>
                <a:cs typeface="Courier"/>
              </a:rPr>
              <a:t>curl –x localhost:1234 </a:t>
            </a:r>
            <a:r>
              <a:rPr lang="en-US" sz="2000" dirty="0" smtClean="0">
                <a:latin typeface="Courier"/>
                <a:cs typeface="Courier"/>
              </a:rPr>
              <a:t>http://</a:t>
            </a:r>
            <a:r>
              <a:rPr lang="en-US" sz="2000" dirty="0" err="1" smtClean="0">
                <a:latin typeface="Courier"/>
                <a:cs typeface="Courier"/>
              </a:rPr>
              <a:t>localhost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﻿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&lt;html&gt;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&lt;head&gt;&lt;title&gt;test&lt;/title&gt;&lt;/head&gt;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&lt;body&gt; 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</a:t>
            </a:r>
            <a:r>
              <a:rPr lang="en-US" sz="2000" dirty="0" err="1" smtClean="0">
                <a:latin typeface="Courier"/>
                <a:cs typeface="Courier"/>
              </a:rPr>
              <a:t>img</a:t>
            </a:r>
            <a:r>
              <a:rPr lang="en-US" sz="2000" dirty="0" smtClean="0">
                <a:latin typeface="Courier"/>
                <a:cs typeface="Courier"/>
              </a:rPr>
              <a:t> align="middle" </a:t>
            </a:r>
            <a:r>
              <a:rPr lang="en-US" sz="2000" dirty="0" err="1" smtClean="0">
                <a:latin typeface="Courier"/>
                <a:cs typeface="Courier"/>
              </a:rPr>
              <a:t>src</a:t>
            </a:r>
            <a:r>
              <a:rPr lang="en-US" sz="2000" dirty="0" smtClean="0">
                <a:latin typeface="Courier"/>
                <a:cs typeface="Courier"/>
              </a:rPr>
              <a:t>="</a:t>
            </a:r>
            <a:r>
              <a:rPr lang="en-US" sz="2000" dirty="0" err="1" smtClean="0">
                <a:latin typeface="Courier"/>
                <a:cs typeface="Courier"/>
              </a:rPr>
              <a:t>godzilla.gif</a:t>
            </a:r>
            <a:r>
              <a:rPr lang="en-US" sz="2000" dirty="0" smtClean="0">
                <a:latin typeface="Courier"/>
                <a:cs typeface="Courier"/>
              </a:rPr>
              <a:t>"&gt;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Dave </a:t>
            </a:r>
            <a:r>
              <a:rPr lang="en-US" sz="2000" dirty="0" err="1" smtClean="0">
                <a:latin typeface="Courier"/>
                <a:cs typeface="Courier"/>
              </a:rPr>
              <a:t>O'Hallaron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&lt;/body&gt;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&lt;/html&gt;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94FD4-11C0-F742-8CF2-26E193F429C3}" type="slidenum">
              <a:rPr lang="en-US" smtClean="0"/>
              <a:pPr>
                <a:defRPr/>
              </a:pPr>
              <a:t>14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400010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Proxy Test Case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94FD4-11C0-F742-8CF2-26E193F429C3}" type="slidenum">
              <a:rPr lang="en-US" smtClean="0"/>
              <a:pPr>
                <a:defRPr/>
              </a:pPr>
              <a:t>15</a:t>
            </a:fld>
            <a:endParaRPr lang="en-US" sz="160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104900"/>
            <a:ext cx="7772400" cy="4648200"/>
          </a:xfrm>
        </p:spPr>
        <p:txBody>
          <a:bodyPr/>
          <a:lstStyle/>
          <a:p>
            <a:r>
              <a:rPr lang="en-US" dirty="0" smtClean="0"/>
              <a:t>Open three terminal windows</a:t>
            </a:r>
            <a:endParaRPr lang="en-US" dirty="0"/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1:$ </a:t>
            </a:r>
            <a:r>
              <a:rPr lang="en-US" sz="2000" dirty="0" smtClean="0">
                <a:latin typeface="Courier"/>
                <a:cs typeface="Courier"/>
              </a:rPr>
              <a:t>cd $TINY; make; </a:t>
            </a:r>
            <a:r>
              <a:rPr lang="en-US" sz="2000" dirty="0" err="1" smtClean="0">
                <a:latin typeface="Courier"/>
                <a:cs typeface="Courier"/>
              </a:rPr>
              <a:t>sudo</a:t>
            </a:r>
            <a:r>
              <a:rPr lang="en-US" sz="2000" dirty="0" smtClean="0">
                <a:latin typeface="Courier"/>
                <a:cs typeface="Courier"/>
              </a:rPr>
              <a:t> .</a:t>
            </a:r>
            <a:r>
              <a:rPr lang="en-US" sz="2000" dirty="0" smtClean="0">
                <a:latin typeface="Courier"/>
                <a:cs typeface="Courier"/>
              </a:rPr>
              <a:t>/tiny </a:t>
            </a:r>
            <a:r>
              <a:rPr lang="en-US" sz="2000" dirty="0" smtClean="0">
                <a:latin typeface="Courier"/>
                <a:cs typeface="Courier"/>
              </a:rPr>
              <a:t>80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2:$ </a:t>
            </a:r>
            <a:r>
              <a:rPr lang="en-US" sz="2000" dirty="0" smtClean="0">
                <a:latin typeface="Courier"/>
                <a:cs typeface="Courier"/>
              </a:rPr>
              <a:t>cd $PROXY; make; ./proxy 1234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3:$ </a:t>
            </a:r>
            <a:r>
              <a:rPr lang="en-US" sz="2000" dirty="0" smtClean="0">
                <a:latin typeface="Courier"/>
                <a:cs typeface="Courier"/>
              </a:rPr>
              <a:t>curl –x localhost:1234 </a:t>
            </a:r>
            <a:r>
              <a:rPr lang="en-US" sz="2000" dirty="0" smtClean="0">
                <a:latin typeface="Courier"/>
                <a:cs typeface="Courier"/>
              </a:rPr>
              <a:t>HTTP://</a:t>
            </a:r>
            <a:r>
              <a:rPr lang="en-US" sz="2000" dirty="0" err="1" smtClean="0">
                <a:latin typeface="Courier"/>
                <a:cs typeface="Courier"/>
              </a:rPr>
              <a:t>LoCaLhOst</a:t>
            </a:r>
            <a:r>
              <a:rPr lang="en-US" sz="2000" dirty="0" smtClean="0">
                <a:latin typeface="Courier"/>
                <a:cs typeface="Courier"/>
              </a:rPr>
              <a:t/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﻿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&lt;html&gt;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&lt;head&gt;&lt;title&gt;test&lt;/title&gt;&lt;/head&gt;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&lt;body&gt; 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</a:t>
            </a:r>
            <a:r>
              <a:rPr lang="en-US" sz="2000" dirty="0" err="1" smtClean="0">
                <a:latin typeface="Courier"/>
                <a:cs typeface="Courier"/>
              </a:rPr>
              <a:t>img</a:t>
            </a:r>
            <a:r>
              <a:rPr lang="en-US" sz="2000" dirty="0" smtClean="0">
                <a:latin typeface="Courier"/>
                <a:cs typeface="Courier"/>
              </a:rPr>
              <a:t> align="middle" </a:t>
            </a:r>
            <a:r>
              <a:rPr lang="en-US" sz="2000" dirty="0" err="1" smtClean="0">
                <a:latin typeface="Courier"/>
                <a:cs typeface="Courier"/>
              </a:rPr>
              <a:t>src</a:t>
            </a:r>
            <a:r>
              <a:rPr lang="en-US" sz="2000" dirty="0" smtClean="0">
                <a:latin typeface="Courier"/>
                <a:cs typeface="Courier"/>
              </a:rPr>
              <a:t>="</a:t>
            </a:r>
            <a:r>
              <a:rPr lang="en-US" sz="2000" dirty="0" err="1" smtClean="0">
                <a:latin typeface="Courier"/>
                <a:cs typeface="Courier"/>
              </a:rPr>
              <a:t>godzilla.gif</a:t>
            </a:r>
            <a:r>
              <a:rPr lang="en-US" sz="2000" dirty="0" smtClean="0">
                <a:latin typeface="Courier"/>
                <a:cs typeface="Courier"/>
              </a:rPr>
              <a:t>"&gt;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Dave </a:t>
            </a:r>
            <a:r>
              <a:rPr lang="en-US" sz="2000" dirty="0" err="1" smtClean="0">
                <a:latin typeface="Courier"/>
                <a:cs typeface="Courier"/>
              </a:rPr>
              <a:t>O'Hallaron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&lt;/body&gt;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&lt;/html&gt;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485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 Proxy Test Case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94FD4-11C0-F742-8CF2-26E193F429C3}" type="slidenum">
              <a:rPr lang="en-US" smtClean="0"/>
              <a:pPr>
                <a:defRPr/>
              </a:pPr>
              <a:t>16</a:t>
            </a:fld>
            <a:endParaRPr lang="en-US" sz="160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104900"/>
            <a:ext cx="7772400" cy="4648200"/>
          </a:xfrm>
        </p:spPr>
        <p:txBody>
          <a:bodyPr/>
          <a:lstStyle/>
          <a:p>
            <a:r>
              <a:rPr lang="en-US" dirty="0" smtClean="0"/>
              <a:t>Open three terminal windows</a:t>
            </a:r>
            <a:endParaRPr lang="en-US" dirty="0"/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1:$ </a:t>
            </a:r>
            <a:r>
              <a:rPr lang="en-US" sz="2000" dirty="0" smtClean="0">
                <a:latin typeface="Courier"/>
                <a:cs typeface="Courier"/>
              </a:rPr>
              <a:t>cd $TINY; make; ./tiny 8080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2:$ </a:t>
            </a:r>
            <a:r>
              <a:rPr lang="en-US" sz="2000" dirty="0" smtClean="0">
                <a:latin typeface="Courier"/>
                <a:cs typeface="Courier"/>
              </a:rPr>
              <a:t>cd $PROXY; make; ./proxy 1234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3:$ </a:t>
            </a:r>
            <a:r>
              <a:rPr lang="en-US" sz="2000" dirty="0" smtClean="0">
                <a:latin typeface="Courier"/>
                <a:cs typeface="Courier"/>
              </a:rPr>
              <a:t>curl –x localhost:1234 </a:t>
            </a:r>
            <a:r>
              <a:rPr lang="en-US" sz="2000" dirty="0" smtClean="0">
                <a:latin typeface="Courier"/>
                <a:cs typeface="Courier"/>
              </a:rPr>
              <a:t>http://localhost</a:t>
            </a:r>
            <a:r>
              <a:rPr lang="en-US" sz="2000" dirty="0" smtClean="0">
                <a:latin typeface="Courier"/>
                <a:cs typeface="Courier"/>
              </a:rPr>
              <a:t>:8080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﻿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&lt;html&gt;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&lt;head&gt;&lt;title&gt;test&lt;/title&gt;&lt;/head&gt;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&lt;body&gt; 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</a:t>
            </a:r>
            <a:r>
              <a:rPr lang="en-US" sz="2000" dirty="0" err="1" smtClean="0">
                <a:latin typeface="Courier"/>
                <a:cs typeface="Courier"/>
              </a:rPr>
              <a:t>img</a:t>
            </a:r>
            <a:r>
              <a:rPr lang="en-US" sz="2000" dirty="0" smtClean="0">
                <a:latin typeface="Courier"/>
                <a:cs typeface="Courier"/>
              </a:rPr>
              <a:t> align="middle" </a:t>
            </a:r>
            <a:r>
              <a:rPr lang="en-US" sz="2000" dirty="0" err="1" smtClean="0">
                <a:latin typeface="Courier"/>
                <a:cs typeface="Courier"/>
              </a:rPr>
              <a:t>src</a:t>
            </a:r>
            <a:r>
              <a:rPr lang="en-US" sz="2000" dirty="0" smtClean="0">
                <a:latin typeface="Courier"/>
                <a:cs typeface="Courier"/>
              </a:rPr>
              <a:t>="</a:t>
            </a:r>
            <a:r>
              <a:rPr lang="en-US" sz="2000" dirty="0" err="1" smtClean="0">
                <a:latin typeface="Courier"/>
                <a:cs typeface="Courier"/>
              </a:rPr>
              <a:t>godzilla.gif</a:t>
            </a:r>
            <a:r>
              <a:rPr lang="en-US" sz="2000" dirty="0" smtClean="0">
                <a:latin typeface="Courier"/>
                <a:cs typeface="Courier"/>
              </a:rPr>
              <a:t>"&gt;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Dave </a:t>
            </a:r>
            <a:r>
              <a:rPr lang="en-US" sz="2000" dirty="0" err="1" smtClean="0">
                <a:latin typeface="Courier"/>
                <a:cs typeface="Courier"/>
              </a:rPr>
              <a:t>O'Hallaron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&lt;/body&gt;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&lt;/html&gt;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803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Proxy Test Case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94FD4-11C0-F742-8CF2-26E193F429C3}" type="slidenum">
              <a:rPr lang="en-US" smtClean="0"/>
              <a:pPr>
                <a:defRPr/>
              </a:pPr>
              <a:t>17</a:t>
            </a:fld>
            <a:endParaRPr lang="en-US" sz="160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104900"/>
            <a:ext cx="7772400" cy="4648200"/>
          </a:xfrm>
        </p:spPr>
        <p:txBody>
          <a:bodyPr/>
          <a:lstStyle/>
          <a:p>
            <a:r>
              <a:rPr lang="en-US" dirty="0" smtClean="0"/>
              <a:t>Open three terminal windows</a:t>
            </a:r>
            <a:endParaRPr lang="en-US" dirty="0"/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1:$ </a:t>
            </a:r>
            <a:r>
              <a:rPr lang="en-US" sz="2000" dirty="0" smtClean="0">
                <a:latin typeface="Courier"/>
                <a:cs typeface="Courier"/>
              </a:rPr>
              <a:t>cd $TINY; make; </a:t>
            </a:r>
            <a:r>
              <a:rPr lang="en-US" sz="2000" dirty="0" err="1" smtClean="0">
                <a:latin typeface="Courier"/>
                <a:cs typeface="Courier"/>
              </a:rPr>
              <a:t>sudo</a:t>
            </a:r>
            <a:r>
              <a:rPr lang="en-US" sz="2000" dirty="0" smtClean="0">
                <a:latin typeface="Courier"/>
                <a:cs typeface="Courier"/>
              </a:rPr>
              <a:t> .</a:t>
            </a:r>
            <a:r>
              <a:rPr lang="en-US" sz="2000" dirty="0" smtClean="0">
                <a:latin typeface="Courier"/>
                <a:cs typeface="Courier"/>
              </a:rPr>
              <a:t>/</a:t>
            </a:r>
            <a:r>
              <a:rPr lang="en-US" sz="2000" dirty="0" smtClean="0">
                <a:latin typeface="Courier"/>
                <a:cs typeface="Courier"/>
              </a:rPr>
              <a:t>tiny 80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2:$ </a:t>
            </a:r>
            <a:r>
              <a:rPr lang="en-US" sz="2000" dirty="0" smtClean="0">
                <a:latin typeface="Courier"/>
                <a:cs typeface="Courier"/>
              </a:rPr>
              <a:t>cd $PROXY; make; ./proxy 1234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3:$ </a:t>
            </a:r>
            <a:r>
              <a:rPr lang="en-US" sz="2000" dirty="0" smtClean="0">
                <a:latin typeface="Courier"/>
                <a:cs typeface="Courier"/>
              </a:rPr>
              <a:t>curl –x localhost:1234 </a:t>
            </a:r>
            <a:r>
              <a:rPr lang="en-US" sz="2000" dirty="0" smtClean="0">
                <a:latin typeface="Courier"/>
                <a:cs typeface="Courier"/>
              </a:rPr>
              <a:t>http://</a:t>
            </a:r>
            <a:r>
              <a:rPr lang="en-US" sz="2000" dirty="0" err="1" smtClean="0">
                <a:latin typeface="Courier"/>
                <a:cs typeface="Courier"/>
              </a:rPr>
              <a:t>localhost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3:$ </a:t>
            </a:r>
            <a:r>
              <a:rPr lang="en-US" sz="2000" dirty="0" err="1" smtClean="0">
                <a:latin typeface="Courier"/>
                <a:cs typeface="Courier"/>
              </a:rPr>
              <a:t>killall</a:t>
            </a:r>
            <a:r>
              <a:rPr lang="en-US" sz="2000" dirty="0" smtClean="0">
                <a:latin typeface="Courier"/>
                <a:cs typeface="Courier"/>
              </a:rPr>
              <a:t> -9 tiny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3:$ </a:t>
            </a:r>
            <a:r>
              <a:rPr lang="en-US" sz="2000" dirty="0">
                <a:latin typeface="Courier"/>
                <a:cs typeface="Courier"/>
              </a:rPr>
              <a:t>curl –x localhost:1234 http://</a:t>
            </a:r>
            <a:r>
              <a:rPr lang="en-US" sz="2000" dirty="0" err="1" smtClean="0">
                <a:latin typeface="Courier"/>
                <a:cs typeface="Courier"/>
              </a:rPr>
              <a:t>localhost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&lt;html&gt;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&lt;head&gt;&lt;title&gt;test&lt;/title&gt;&lt;/head&gt;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&lt;body&gt; 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&lt;</a:t>
            </a:r>
            <a:r>
              <a:rPr lang="en-US" sz="2000" dirty="0" err="1">
                <a:latin typeface="Courier"/>
                <a:cs typeface="Courier"/>
              </a:rPr>
              <a:t>img</a:t>
            </a:r>
            <a:r>
              <a:rPr lang="en-US" sz="2000" dirty="0">
                <a:latin typeface="Courier"/>
                <a:cs typeface="Courier"/>
              </a:rPr>
              <a:t> align="middle" </a:t>
            </a:r>
            <a:r>
              <a:rPr lang="en-US" sz="2000" dirty="0" err="1">
                <a:latin typeface="Courier"/>
                <a:cs typeface="Courier"/>
              </a:rPr>
              <a:t>src</a:t>
            </a:r>
            <a:r>
              <a:rPr lang="en-US" sz="2000" dirty="0">
                <a:latin typeface="Courier"/>
                <a:cs typeface="Courier"/>
              </a:rPr>
              <a:t>="</a:t>
            </a:r>
            <a:r>
              <a:rPr lang="en-US" sz="2000" dirty="0" err="1">
                <a:latin typeface="Courier"/>
                <a:cs typeface="Courier"/>
              </a:rPr>
              <a:t>godzilla.gif</a:t>
            </a:r>
            <a:r>
              <a:rPr lang="en-US" sz="2000" dirty="0">
                <a:latin typeface="Courier"/>
                <a:cs typeface="Courier"/>
              </a:rPr>
              <a:t>"&gt;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...</a:t>
            </a:r>
            <a:endParaRPr lang="en-US" sz="20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695169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</a:t>
            </a:r>
            <a:r>
              <a:rPr lang="en-US" dirty="0" smtClean="0"/>
              <a:t>Proxy Test Case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104900"/>
            <a:ext cx="8737600" cy="4648200"/>
          </a:xfrm>
        </p:spPr>
        <p:txBody>
          <a:bodyPr/>
          <a:lstStyle/>
          <a:p>
            <a:r>
              <a:rPr lang="en-US" dirty="0" smtClean="0"/>
              <a:t>Open three terminal windows</a:t>
            </a:r>
            <a:endParaRPr lang="en-US" dirty="0"/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1:$ </a:t>
            </a:r>
            <a:r>
              <a:rPr lang="en-US" sz="2000" dirty="0" smtClean="0">
                <a:latin typeface="Courier"/>
                <a:cs typeface="Courier"/>
              </a:rPr>
              <a:t>cd $TINY; make; </a:t>
            </a:r>
            <a:r>
              <a:rPr lang="en-US" sz="2000" dirty="0" err="1" smtClean="0">
                <a:latin typeface="Courier"/>
                <a:cs typeface="Courier"/>
              </a:rPr>
              <a:t>sudo</a:t>
            </a:r>
            <a:r>
              <a:rPr lang="en-US" sz="2000" dirty="0" smtClean="0">
                <a:latin typeface="Courier"/>
                <a:cs typeface="Courier"/>
              </a:rPr>
              <a:t> .</a:t>
            </a:r>
            <a:r>
              <a:rPr lang="en-US" sz="2000" dirty="0" smtClean="0">
                <a:latin typeface="Courier"/>
                <a:cs typeface="Courier"/>
              </a:rPr>
              <a:t>/tiny </a:t>
            </a:r>
            <a:r>
              <a:rPr lang="en-US" sz="2000" dirty="0" smtClean="0">
                <a:latin typeface="Courier"/>
                <a:cs typeface="Courier"/>
              </a:rPr>
              <a:t>80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2:$ </a:t>
            </a:r>
            <a:r>
              <a:rPr lang="en-US" sz="2000" dirty="0" smtClean="0">
                <a:latin typeface="Courier"/>
                <a:cs typeface="Courier"/>
              </a:rPr>
              <a:t>cd $PROXY; make; ./proxy 1234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3:$ </a:t>
            </a:r>
            <a:r>
              <a:rPr lang="en-US" sz="2000" dirty="0" smtClean="0">
                <a:latin typeface="Courier"/>
                <a:cs typeface="Courier"/>
              </a:rPr>
              <a:t>export CMD=“curl –x localhost:1234 </a:t>
            </a:r>
            <a:r>
              <a:rPr lang="en-US" sz="2000" dirty="0" smtClean="0">
                <a:latin typeface="Courier"/>
                <a:cs typeface="Courier"/>
              </a:rPr>
              <a:t>http://</a:t>
            </a:r>
            <a:r>
              <a:rPr lang="en-US" sz="2000" dirty="0" err="1" smtClean="0">
                <a:latin typeface="Courier"/>
                <a:cs typeface="Courier"/>
              </a:rPr>
              <a:t>localhost</a:t>
            </a:r>
            <a:r>
              <a:rPr lang="en-US" sz="2000" dirty="0" smtClean="0">
                <a:latin typeface="Courier"/>
                <a:cs typeface="Courier"/>
              </a:rPr>
              <a:t>”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3:$ </a:t>
            </a:r>
            <a:r>
              <a:rPr lang="en-US" sz="2000" dirty="0" smtClean="0">
                <a:latin typeface="Courier"/>
                <a:cs typeface="Courier"/>
              </a:rPr>
              <a:t>$CMD &amp; $CMD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r>
              <a:rPr lang="en-US" dirty="0" smtClean="0"/>
              <a:t>Which request will get serviced 1</a:t>
            </a:r>
            <a:r>
              <a:rPr lang="en-US" baseline="30000" dirty="0" smtClean="0"/>
              <a:t>st</a:t>
            </a:r>
            <a:r>
              <a:rPr lang="en-US" dirty="0" smtClean="0"/>
              <a:t>?</a:t>
            </a:r>
          </a:p>
          <a:p>
            <a:r>
              <a:rPr lang="en-US" dirty="0" smtClean="0"/>
              <a:t>Will the 2</a:t>
            </a:r>
            <a:r>
              <a:rPr lang="en-US" baseline="30000" dirty="0" smtClean="0"/>
              <a:t>nd</a:t>
            </a:r>
            <a:r>
              <a:rPr lang="en-US" dirty="0" smtClean="0"/>
              <a:t> request be serviced from cache</a:t>
            </a:r>
            <a:r>
              <a:rPr lang="en-US" dirty="0" smtClean="0"/>
              <a:t>?</a:t>
            </a:r>
          </a:p>
          <a:p>
            <a:r>
              <a:rPr lang="en-US" dirty="0" smtClean="0"/>
              <a:t>Will a non-reentrant function be called concurrently? </a:t>
            </a:r>
            <a:endParaRPr lang="en-US" dirty="0" smtClean="0"/>
          </a:p>
          <a:p>
            <a:r>
              <a:rPr lang="en-US" dirty="0" smtClean="0"/>
              <a:t>How to try out all possible cases?</a:t>
            </a:r>
          </a:p>
          <a:p>
            <a:endParaRPr lang="en-US" dirty="0"/>
          </a:p>
          <a:p>
            <a:pPr marL="0" indent="0">
              <a:buNone/>
            </a:pPr>
            <a:endParaRPr lang="en-US" sz="2000" dirty="0" smtClean="0">
              <a:latin typeface="Courier"/>
              <a:cs typeface="Courier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94FD4-11C0-F742-8CF2-26E193F429C3}" type="slidenum">
              <a:rPr lang="en-US" smtClean="0"/>
              <a:pPr>
                <a:defRPr/>
              </a:pPr>
              <a:t>18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731279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DBUG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983F1C-7AC3-9F43-B004-93242B648F56}" type="slidenum">
              <a:rPr lang="en-US" smtClean="0"/>
              <a:pPr>
                <a:defRPr/>
              </a:pPr>
              <a:t>19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742233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1104900"/>
            <a:ext cx="8204200" cy="4648200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“Concurrency is a good servant but a bad master”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Today we will cover:</a:t>
            </a:r>
          </a:p>
          <a:p>
            <a:pPr lvl="1"/>
            <a:r>
              <a:rPr lang="en-US" dirty="0" smtClean="0"/>
              <a:t>good programming practices</a:t>
            </a:r>
          </a:p>
          <a:p>
            <a:pPr lvl="1"/>
            <a:r>
              <a:rPr lang="en-US" dirty="0" smtClean="0"/>
              <a:t>good debugging practices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ips for designing and testing your proxy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 tool for testing your multi-threaded proxy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94FD4-11C0-F742-8CF2-26E193F429C3}" type="slidenum">
              <a:rPr lang="en-US" smtClean="0"/>
              <a:pPr>
                <a:defRPr/>
              </a:pPr>
              <a:t>2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872533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dBug</a:t>
            </a:r>
            <a:r>
              <a:rPr lang="en-US" dirty="0" smtClean="0"/>
              <a:t>: Concurrent </a:t>
            </a:r>
            <a:r>
              <a:rPr lang="en-US" dirty="0" err="1" smtClean="0"/>
              <a:t>gdb</a:t>
            </a:r>
            <a:r>
              <a:rPr lang="en-US" dirty="0" smtClean="0"/>
              <a:t> and </a:t>
            </a:r>
            <a:r>
              <a:rPr lang="en-US" dirty="0" smtClean="0"/>
              <a:t>more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Systematic Testing of Concurrent Systems</a:t>
            </a:r>
          </a:p>
          <a:p>
            <a:endParaRPr lang="en-US" dirty="0" smtClean="0"/>
          </a:p>
          <a:p>
            <a:r>
              <a:rPr lang="en-US" dirty="0" smtClean="0"/>
              <a:t>Given a concurrent system and a test, </a:t>
            </a:r>
            <a:r>
              <a:rPr lang="en-US" dirty="0" err="1" smtClean="0"/>
              <a:t>dBug</a:t>
            </a:r>
            <a:r>
              <a:rPr lang="en-US" dirty="0" smtClean="0"/>
              <a:t> systematically explores all possible ways in which the test could have executed</a:t>
            </a:r>
          </a:p>
          <a:p>
            <a:endParaRPr lang="en-US" dirty="0"/>
          </a:p>
          <a:p>
            <a:r>
              <a:rPr lang="en-US" dirty="0" err="1" smtClean="0"/>
              <a:t>dBug</a:t>
            </a:r>
            <a:r>
              <a:rPr lang="en-US" dirty="0" smtClean="0"/>
              <a:t> searches for deadlocks, data races, and assertion violations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94FD4-11C0-F742-8CF2-26E193F429C3}" type="slidenum">
              <a:rPr lang="en-US" smtClean="0"/>
              <a:pPr>
                <a:defRPr/>
              </a:pPr>
              <a:t>20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4234566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We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to:</a:t>
            </a:r>
          </a:p>
          <a:p>
            <a:pPr marL="457200" lvl="1" indent="0">
              <a:buNone/>
            </a:pPr>
            <a:r>
              <a:rPr lang="en-US" dirty="0" smtClean="0"/>
              <a:t>http</a:t>
            </a:r>
            <a:r>
              <a:rPr lang="en-US" dirty="0"/>
              <a:t>://www.virtualbox.org</a:t>
            </a:r>
            <a:r>
              <a:rPr lang="en-US" dirty="0" smtClean="0"/>
              <a:t>/ </a:t>
            </a:r>
          </a:p>
          <a:p>
            <a:pPr marL="457200" lvl="1" indent="0">
              <a:buNone/>
            </a:pPr>
            <a:r>
              <a:rPr lang="en-US" dirty="0" smtClean="0"/>
              <a:t>and download and install </a:t>
            </a:r>
            <a:r>
              <a:rPr lang="en-US" dirty="0" err="1" smtClean="0"/>
              <a:t>VirtualBox</a:t>
            </a:r>
            <a:r>
              <a:rPr lang="en-US" dirty="0" smtClean="0"/>
              <a:t> on your laptop</a:t>
            </a:r>
          </a:p>
          <a:p>
            <a:endParaRPr lang="en-US" dirty="0" smtClean="0"/>
          </a:p>
          <a:p>
            <a:r>
              <a:rPr lang="en-US" dirty="0" smtClean="0"/>
              <a:t>Go to: </a:t>
            </a:r>
          </a:p>
          <a:p>
            <a:pPr marL="457200" lvl="1" indent="0">
              <a:buNone/>
            </a:pPr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www.cs.cmu.edu</a:t>
            </a:r>
            <a:r>
              <a:rPr lang="en-US" dirty="0"/>
              <a:t>/~213/</a:t>
            </a:r>
            <a:r>
              <a:rPr lang="en-US" dirty="0" err="1" smtClean="0"/>
              <a:t>resources.html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and start downloading the </a:t>
            </a:r>
            <a:r>
              <a:rPr lang="en-US" dirty="0" smtClean="0"/>
              <a:t>dbug-213.vdi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94FD4-11C0-F742-8CF2-26E193F429C3}" type="slidenum">
              <a:rPr lang="en-US" smtClean="0"/>
              <a:pPr>
                <a:defRPr/>
              </a:pPr>
              <a:t>3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929375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programming PRACTICES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983F1C-7AC3-9F43-B004-93242B648F56}" type="slidenum">
              <a:rPr lang="en-US" smtClean="0"/>
              <a:pPr>
                <a:defRPr/>
              </a:pPr>
              <a:t>4</a:t>
            </a:fld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635265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Know Your Library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...</a:t>
            </a:r>
          </a:p>
          <a:p>
            <a:pPr marL="0" indent="0">
              <a:buNone/>
            </a:pPr>
            <a:r>
              <a:rPr lang="en-US" sz="2000" dirty="0" err="1">
                <a:latin typeface="Courier"/>
                <a:cs typeface="Courier"/>
              </a:rPr>
              <a:t>p</a:t>
            </a:r>
            <a:r>
              <a:rPr lang="en-US" sz="2000" dirty="0" err="1" smtClean="0">
                <a:latin typeface="Courier"/>
                <a:cs typeface="Courier"/>
              </a:rPr>
              <a:t>thread_mutex_lock</a:t>
            </a:r>
            <a:r>
              <a:rPr lang="en-US" sz="2000" dirty="0" smtClean="0">
                <a:latin typeface="Courier"/>
                <a:cs typeface="Courier"/>
              </a:rPr>
              <a:t>(&amp;</a:t>
            </a:r>
            <a:r>
              <a:rPr lang="en-US" sz="2000" dirty="0" err="1" smtClean="0">
                <a:latin typeface="Courier"/>
                <a:cs typeface="Courier"/>
              </a:rPr>
              <a:t>mutex</a:t>
            </a:r>
            <a:r>
              <a:rPr lang="en-US" sz="2000" dirty="0" smtClean="0">
                <a:latin typeface="Courier"/>
                <a:cs typeface="Courier"/>
              </a:rPr>
              <a:t>);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if (</a:t>
            </a:r>
            <a:r>
              <a:rPr lang="en-US" sz="2000" dirty="0" err="1" smtClean="0">
                <a:latin typeface="Courier"/>
                <a:cs typeface="Courier"/>
              </a:rPr>
              <a:t>cache_empty</a:t>
            </a:r>
            <a:r>
              <a:rPr lang="en-US" sz="2000" dirty="0" smtClean="0">
                <a:latin typeface="Courier"/>
                <a:cs typeface="Courier"/>
              </a:rPr>
              <a:t>()) {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pthread_mutex_unlock</a:t>
            </a:r>
            <a:r>
              <a:rPr lang="en-US" sz="2000" dirty="0" smtClean="0">
                <a:latin typeface="Courier"/>
                <a:cs typeface="Courier"/>
              </a:rPr>
              <a:t>(&amp;</a:t>
            </a:r>
            <a:r>
              <a:rPr lang="en-US" sz="2000" dirty="0" err="1" smtClean="0">
                <a:latin typeface="Courier"/>
                <a:cs typeface="Courier"/>
              </a:rPr>
              <a:t>mutex</a:t>
            </a:r>
            <a:r>
              <a:rPr lang="en-US" sz="2000" dirty="0" smtClean="0">
                <a:latin typeface="Courier"/>
                <a:cs typeface="Courier"/>
              </a:rPr>
              <a:t>);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  ...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}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...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pthread_mutex_unlock</a:t>
            </a:r>
            <a:r>
              <a:rPr lang="en-US" sz="2000" dirty="0" smtClean="0">
                <a:latin typeface="Courier"/>
                <a:cs typeface="Courier"/>
              </a:rPr>
              <a:t>(&amp;</a:t>
            </a:r>
            <a:r>
              <a:rPr lang="en-US" sz="2000" dirty="0" err="1" smtClean="0">
                <a:latin typeface="Courier"/>
                <a:cs typeface="Courier"/>
              </a:rPr>
              <a:t>mutex</a:t>
            </a:r>
            <a:r>
              <a:rPr lang="en-US" sz="2000" dirty="0" smtClean="0">
                <a:latin typeface="Courier"/>
                <a:cs typeface="Courier"/>
              </a:rPr>
              <a:t>);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...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94FD4-11C0-F742-8CF2-26E193F429C3}" type="slidenum">
              <a:rPr lang="en-US" smtClean="0"/>
              <a:pPr>
                <a:defRPr/>
              </a:pPr>
              <a:t>5</a:t>
            </a:fld>
            <a:endParaRPr lang="en-US" sz="1600"/>
          </a:p>
        </p:txBody>
      </p:sp>
      <p:sp>
        <p:nvSpPr>
          <p:cNvPr id="7" name="TextBox 6"/>
          <p:cNvSpPr txBox="1"/>
          <p:nvPr/>
        </p:nvSpPr>
        <p:spPr>
          <a:xfrm>
            <a:off x="3086100" y="3657600"/>
            <a:ext cx="5219700" cy="2062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Spending time reading a man page will dispel your </a:t>
            </a:r>
            <a:r>
              <a:rPr lang="en-US" smtClean="0"/>
              <a:t>misconceptions and save </a:t>
            </a:r>
            <a:r>
              <a:rPr lang="en-US" dirty="0" smtClean="0"/>
              <a:t>you hours of frustration.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174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Check Return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...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r</a:t>
            </a:r>
            <a:r>
              <a:rPr lang="en-US" sz="2000" dirty="0" smtClean="0">
                <a:latin typeface="Courier"/>
                <a:cs typeface="Courier"/>
              </a:rPr>
              <a:t>et = accept(</a:t>
            </a:r>
            <a:r>
              <a:rPr lang="en-US" sz="2000" dirty="0" err="1" smtClean="0">
                <a:latin typeface="Courier"/>
                <a:cs typeface="Courier"/>
              </a:rPr>
              <a:t>sockfd,addr,addrlen</a:t>
            </a:r>
            <a:r>
              <a:rPr lang="en-US" sz="2000" dirty="0" smtClean="0">
                <a:latin typeface="Courier"/>
                <a:cs typeface="Courier"/>
              </a:rPr>
              <a:t>);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if (ret == -1) {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perror</a:t>
            </a:r>
            <a:r>
              <a:rPr lang="en-US" sz="2000" dirty="0" smtClean="0">
                <a:latin typeface="Courier"/>
                <a:cs typeface="Courier"/>
              </a:rPr>
              <a:t>(“Accept failed.\n”);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} else {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  ...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}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...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a</a:t>
            </a:r>
            <a:r>
              <a:rPr lang="en-US" sz="2000" dirty="0" smtClean="0">
                <a:latin typeface="Courier"/>
                <a:cs typeface="Courier"/>
              </a:rPr>
              <a:t>ssert(</a:t>
            </a:r>
            <a:r>
              <a:rPr lang="en-US" sz="2000" dirty="0" err="1" smtClean="0">
                <a:latin typeface="Courier"/>
                <a:cs typeface="Courier"/>
              </a:rPr>
              <a:t>pthread_mutex_lock</a:t>
            </a:r>
            <a:r>
              <a:rPr lang="en-US" sz="2000" dirty="0" smtClean="0">
                <a:latin typeface="Courier"/>
                <a:cs typeface="Courier"/>
              </a:rPr>
              <a:t>(&amp;</a:t>
            </a:r>
            <a:r>
              <a:rPr lang="en-US" sz="2000" dirty="0" err="1" smtClean="0">
                <a:latin typeface="Courier"/>
                <a:cs typeface="Courier"/>
              </a:rPr>
              <a:t>mutex</a:t>
            </a:r>
            <a:r>
              <a:rPr lang="en-US" sz="2000" dirty="0" smtClean="0">
                <a:latin typeface="Courier"/>
                <a:cs typeface="Courier"/>
              </a:rPr>
              <a:t>) == 0);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...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94FD4-11C0-F742-8CF2-26E193F429C3}" type="slidenum">
              <a:rPr lang="en-US" smtClean="0"/>
              <a:pPr>
                <a:defRPr/>
              </a:pPr>
              <a:t>6</a:t>
            </a:fld>
            <a:endParaRPr lang="en-US" sz="1600"/>
          </a:p>
        </p:txBody>
      </p:sp>
      <p:sp>
        <p:nvSpPr>
          <p:cNvPr id="7" name="TextBox 6"/>
          <p:cNvSpPr txBox="1"/>
          <p:nvPr/>
        </p:nvSpPr>
        <p:spPr>
          <a:xfrm>
            <a:off x="3086100" y="3657600"/>
            <a:ext cx="5219700" cy="2062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Handling error cases correctly will facilitate identification of program failure root cause.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490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Use Conditional Compilation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void *</a:t>
            </a:r>
          </a:p>
          <a:p>
            <a:pPr marL="0" indent="0">
              <a:buNone/>
            </a:pPr>
            <a:r>
              <a:rPr lang="en-US" sz="2000" dirty="0" err="1">
                <a:latin typeface="Courier"/>
                <a:cs typeface="Courier"/>
              </a:rPr>
              <a:t>r</a:t>
            </a:r>
            <a:r>
              <a:rPr lang="en-US" sz="2000" dirty="0" err="1" smtClean="0">
                <a:latin typeface="Courier"/>
                <a:cs typeface="Courier"/>
              </a:rPr>
              <a:t>equest_handler</a:t>
            </a:r>
            <a:r>
              <a:rPr lang="en-US" sz="2000" dirty="0" smtClean="0">
                <a:latin typeface="Courier"/>
                <a:cs typeface="Courier"/>
              </a:rPr>
              <a:t>(void *</a:t>
            </a:r>
            <a:r>
              <a:rPr lang="en-US" sz="2000" dirty="0" err="1" smtClean="0">
                <a:latin typeface="Courier"/>
                <a:cs typeface="Courier"/>
              </a:rPr>
              <a:t>args</a:t>
            </a:r>
            <a:r>
              <a:rPr lang="en-US" sz="2000" dirty="0" smtClean="0">
                <a:latin typeface="Courier"/>
                <a:cs typeface="Courier"/>
              </a:rPr>
              <a:t>) {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#</a:t>
            </a:r>
            <a:r>
              <a:rPr lang="en-US" sz="2000" dirty="0" err="1" smtClean="0">
                <a:latin typeface="Courier"/>
                <a:cs typeface="Courier"/>
              </a:rPr>
              <a:t>ifdef</a:t>
            </a:r>
            <a:r>
              <a:rPr lang="en-US" sz="2000" dirty="0" smtClean="0">
                <a:latin typeface="Courier"/>
                <a:cs typeface="Courier"/>
              </a:rPr>
              <a:t> DEBUG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printf</a:t>
            </a:r>
            <a:r>
              <a:rPr lang="en-US" sz="2000" dirty="0" smtClean="0">
                <a:latin typeface="Courier"/>
                <a:cs typeface="Courier"/>
              </a:rPr>
              <a:t>(“Entering %s”, __FUNCTION__);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#</a:t>
            </a:r>
            <a:r>
              <a:rPr lang="en-US" sz="2000" dirty="0" err="1" smtClean="0">
                <a:latin typeface="Courier"/>
                <a:cs typeface="Courier"/>
              </a:rPr>
              <a:t>endif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...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}</a:t>
            </a:r>
          </a:p>
          <a:p>
            <a:pPr marL="0" indent="0">
              <a:buNone/>
            </a:pP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$ </a:t>
            </a:r>
            <a:r>
              <a:rPr lang="en-US" sz="2000" dirty="0" err="1" smtClean="0">
                <a:latin typeface="Courier"/>
                <a:cs typeface="Courier"/>
              </a:rPr>
              <a:t>gcc</a:t>
            </a:r>
            <a:r>
              <a:rPr lang="en-US" sz="2000" dirty="0" smtClean="0">
                <a:latin typeface="Courier"/>
                <a:cs typeface="Courier"/>
              </a:rPr>
              <a:t> –DDEBUG ...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94FD4-11C0-F742-8CF2-26E193F429C3}" type="slidenum">
              <a:rPr lang="en-US" smtClean="0"/>
              <a:pPr>
                <a:defRPr/>
              </a:pPr>
              <a:t>7</a:t>
            </a:fld>
            <a:endParaRPr lang="en-US" sz="1600"/>
          </a:p>
        </p:txBody>
      </p:sp>
      <p:sp>
        <p:nvSpPr>
          <p:cNvPr id="7" name="TextBox 6"/>
          <p:cNvSpPr txBox="1"/>
          <p:nvPr/>
        </p:nvSpPr>
        <p:spPr>
          <a:xfrm>
            <a:off x="3009900" y="3657600"/>
            <a:ext cx="5372100" cy="2062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Spending time including informative messages will greatly improve your debugging efficiency.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01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smtClean="0"/>
              <a:t>Learn and Use </a:t>
            </a:r>
            <a:r>
              <a:rPr lang="en-US" dirty="0" err="1" smtClean="0"/>
              <a:t>Makefiles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﻿</a:t>
            </a:r>
            <a:r>
              <a:rPr lang="en-US" sz="2000" dirty="0" smtClean="0">
                <a:latin typeface="Courier"/>
                <a:cs typeface="Courier"/>
              </a:rPr>
              <a:t>CC = </a:t>
            </a:r>
            <a:r>
              <a:rPr lang="en-US" sz="2000" dirty="0" err="1" smtClean="0">
                <a:latin typeface="Courier"/>
                <a:cs typeface="Courier"/>
              </a:rPr>
              <a:t>gcc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CFLAGS = -g -Wall -</a:t>
            </a:r>
            <a:r>
              <a:rPr lang="en-US" sz="2000" dirty="0" err="1" smtClean="0">
                <a:latin typeface="Courier"/>
                <a:cs typeface="Courier"/>
              </a:rPr>
              <a:t>Werror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LDFLAGS = -</a:t>
            </a:r>
            <a:r>
              <a:rPr lang="en-US" sz="2000" dirty="0" err="1" smtClean="0">
                <a:latin typeface="Courier"/>
                <a:cs typeface="Courier"/>
              </a:rPr>
              <a:t>lpthread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...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all: proxy proxy-test	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	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proxy: </a:t>
            </a:r>
            <a:r>
              <a:rPr lang="en-US" sz="2000" dirty="0" err="1" smtClean="0">
                <a:latin typeface="Courier"/>
                <a:cs typeface="Courier"/>
              </a:rPr>
              <a:t>proxy.c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csapp.c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	$(CC) -o $@ $</a:t>
            </a:r>
            <a:r>
              <a:rPr lang="en-US" sz="2000" dirty="0" smtClean="0">
                <a:latin typeface="Courier"/>
                <a:cs typeface="Courier"/>
              </a:rPr>
              <a:t>(CFLAGS) </a:t>
            </a:r>
            <a:r>
              <a:rPr lang="en-US" sz="2000" dirty="0" smtClean="0">
                <a:latin typeface="Courier"/>
                <a:cs typeface="Courier"/>
              </a:rPr>
              <a:t>-O3 </a:t>
            </a:r>
            <a:r>
              <a:rPr lang="en-US" sz="2000" dirty="0" smtClean="0">
                <a:latin typeface="Courier"/>
                <a:cs typeface="Courier"/>
              </a:rPr>
              <a:t>$(LDFLAGS) $</a:t>
            </a:r>
            <a:r>
              <a:rPr lang="en-US" sz="2000" dirty="0" smtClean="0">
                <a:latin typeface="Courier"/>
                <a:cs typeface="Courier"/>
              </a:rPr>
              <a:t>^</a:t>
            </a:r>
          </a:p>
          <a:p>
            <a:pPr marL="0" indent="0"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p</a:t>
            </a:r>
            <a:r>
              <a:rPr lang="en-US" sz="2000" dirty="0" smtClean="0">
                <a:latin typeface="Courier"/>
                <a:cs typeface="Courier"/>
              </a:rPr>
              <a:t>roxy-test: </a:t>
            </a:r>
            <a:r>
              <a:rPr lang="en-US" sz="2000" dirty="0" err="1" smtClean="0">
                <a:latin typeface="Courier"/>
                <a:cs typeface="Courier"/>
              </a:rPr>
              <a:t>proxy.c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csapp.c</a:t>
            </a: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	$(CC) -o $@ $(CFLAGS) -DDEBUG </a:t>
            </a:r>
            <a:r>
              <a:rPr lang="en-US" sz="2000" dirty="0" smtClean="0">
                <a:latin typeface="Courier"/>
                <a:cs typeface="Courier"/>
              </a:rPr>
              <a:t>$(LDFLAGS) $</a:t>
            </a:r>
            <a:r>
              <a:rPr lang="en-US" sz="2000" dirty="0" smtClean="0">
                <a:latin typeface="Courier"/>
                <a:cs typeface="Courier"/>
              </a:rPr>
              <a:t>^</a:t>
            </a:r>
          </a:p>
          <a:p>
            <a:pPr marL="0" indent="0">
              <a:buNone/>
            </a:pP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2000" dirty="0" smtClean="0">
              <a:latin typeface="Courier"/>
              <a:cs typeface="Courier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94FD4-11C0-F742-8CF2-26E193F429C3}" type="slidenum">
              <a:rPr lang="en-US" smtClean="0"/>
              <a:pPr>
                <a:defRPr/>
              </a:pPr>
              <a:t>8</a:t>
            </a:fld>
            <a:endParaRPr lang="en-US" sz="1600"/>
          </a:p>
        </p:txBody>
      </p:sp>
      <p:sp>
        <p:nvSpPr>
          <p:cNvPr id="9" name="TextBox 8"/>
          <p:cNvSpPr txBox="1"/>
          <p:nvPr/>
        </p:nvSpPr>
        <p:spPr>
          <a:xfrm>
            <a:off x="3009900" y="3670300"/>
            <a:ext cx="5372100" cy="2062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Spending time learning how to use a </a:t>
            </a:r>
            <a:r>
              <a:rPr lang="en-US" dirty="0" err="1" smtClean="0"/>
              <a:t>Makefile</a:t>
            </a:r>
            <a:r>
              <a:rPr lang="en-US" dirty="0" smtClean="0"/>
              <a:t> will save you hours of repetitive and dull work.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787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Keep It Simple (Silly)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104900"/>
            <a:ext cx="8331200" cy="46482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...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int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main(</a:t>
            </a:r>
            <a:r>
              <a:rPr lang="en-US" sz="2000" dirty="0" err="1" smtClean="0">
                <a:latin typeface="Courier"/>
                <a:cs typeface="Courier"/>
              </a:rPr>
              <a:t>int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argc</a:t>
            </a:r>
            <a:r>
              <a:rPr lang="en-US" sz="2000" dirty="0" smtClean="0">
                <a:latin typeface="Courier"/>
                <a:cs typeface="Courier"/>
              </a:rPr>
              <a:t>, char *</a:t>
            </a:r>
            <a:r>
              <a:rPr lang="en-US" sz="2000" dirty="0" err="1" smtClean="0">
                <a:latin typeface="Courier"/>
                <a:cs typeface="Courier"/>
              </a:rPr>
              <a:t>argv</a:t>
            </a:r>
            <a:r>
              <a:rPr lang="en-US" sz="2000" dirty="0" smtClean="0">
                <a:latin typeface="Courier"/>
                <a:cs typeface="Courier"/>
              </a:rPr>
              <a:t>[]) {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...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init_proxy</a:t>
            </a:r>
            <a:r>
              <a:rPr lang="en-US" sz="2000" dirty="0" smtClean="0">
                <a:latin typeface="Courier"/>
                <a:cs typeface="Courier"/>
              </a:rPr>
              <a:t>();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  while(1) {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    if ((ret = accept(</a:t>
            </a:r>
            <a:r>
              <a:rPr lang="en-US" sz="2000" dirty="0" err="1" smtClean="0">
                <a:latin typeface="Courier"/>
                <a:cs typeface="Courier"/>
              </a:rPr>
              <a:t>sockfd,addr,addrlen</a:t>
            </a:r>
            <a:r>
              <a:rPr lang="en-US" sz="2000" dirty="0" smtClean="0">
                <a:latin typeface="Courier"/>
                <a:cs typeface="Courier"/>
              </a:rPr>
              <a:t>)) &gt; 0) {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      </a:t>
            </a:r>
            <a:r>
              <a:rPr lang="en-US" sz="2000" dirty="0" err="1" smtClean="0">
                <a:latin typeface="Courier"/>
                <a:cs typeface="Courier"/>
              </a:rPr>
              <a:t>setup_args</a:t>
            </a:r>
            <a:r>
              <a:rPr lang="en-US" sz="2000" dirty="0" smtClean="0">
                <a:latin typeface="Courier"/>
                <a:cs typeface="Courier"/>
              </a:rPr>
              <a:t>(</a:t>
            </a:r>
            <a:r>
              <a:rPr lang="en-US" sz="2000" dirty="0" err="1" smtClean="0">
                <a:latin typeface="Courier"/>
                <a:cs typeface="Courier"/>
              </a:rPr>
              <a:t>sockfd,addr,addrlen,args</a:t>
            </a:r>
            <a:r>
              <a:rPr lang="en-US" sz="2000" dirty="0" smtClean="0">
                <a:latin typeface="Courier"/>
                <a:cs typeface="Courier"/>
              </a:rPr>
              <a:t>);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    ret = </a:t>
            </a:r>
            <a:r>
              <a:rPr lang="en-US" sz="2000" dirty="0" err="1" smtClean="0">
                <a:latin typeface="Courier"/>
                <a:cs typeface="Courier"/>
              </a:rPr>
              <a:t>pthread_create</a:t>
            </a:r>
            <a:r>
              <a:rPr lang="en-US" sz="2000" dirty="0" smtClean="0">
                <a:latin typeface="Courier"/>
                <a:cs typeface="Courier"/>
              </a:rPr>
              <a:t>(&amp;</a:t>
            </a:r>
            <a:r>
              <a:rPr lang="en-US" sz="2000" dirty="0" err="1" smtClean="0">
                <a:latin typeface="Courier"/>
                <a:cs typeface="Courier"/>
              </a:rPr>
              <a:t>tid</a:t>
            </a:r>
            <a:r>
              <a:rPr lang="en-US" sz="2000" dirty="0" smtClean="0">
                <a:latin typeface="Courier"/>
                <a:cs typeface="Courier"/>
              </a:rPr>
              <a:t>, 0, handler, </a:t>
            </a:r>
            <a:r>
              <a:rPr lang="en-US" sz="2000" dirty="0" err="1" smtClean="0">
                <a:latin typeface="Courier"/>
                <a:cs typeface="Courier"/>
              </a:rPr>
              <a:t>args</a:t>
            </a:r>
            <a:r>
              <a:rPr lang="en-US" sz="2000" dirty="0" smtClean="0">
                <a:latin typeface="Courier"/>
                <a:cs typeface="Courier"/>
              </a:rPr>
              <a:t>);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	</a:t>
            </a:r>
            <a:r>
              <a:rPr lang="en-US" sz="2000" dirty="0" smtClean="0">
                <a:latin typeface="Courier"/>
                <a:cs typeface="Courier"/>
              </a:rPr>
              <a:t>assert(ret == 0);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  }	else { </a:t>
            </a:r>
            <a:r>
              <a:rPr lang="en-US" sz="2000" dirty="0" err="1" smtClean="0">
                <a:latin typeface="Courier"/>
                <a:cs typeface="Courier"/>
              </a:rPr>
              <a:t>perror</a:t>
            </a:r>
            <a:r>
              <a:rPr lang="en-US" sz="2000" dirty="0" smtClean="0">
                <a:latin typeface="Courier"/>
                <a:cs typeface="Courier"/>
              </a:rPr>
              <a:t>(“Accept failed.\n”); }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}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Jiri Simsa  © October 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http://www.pdl.cmu.edu/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94FD4-11C0-F742-8CF2-26E193F429C3}" type="slidenum">
              <a:rPr lang="en-US" smtClean="0"/>
              <a:pPr>
                <a:defRPr/>
              </a:pPr>
              <a:t>9</a:t>
            </a:fld>
            <a:endParaRPr lang="en-US" sz="1600"/>
          </a:p>
        </p:txBody>
      </p:sp>
      <p:sp>
        <p:nvSpPr>
          <p:cNvPr id="7" name="TextBox 6"/>
          <p:cNvSpPr txBox="1"/>
          <p:nvPr/>
        </p:nvSpPr>
        <p:spPr>
          <a:xfrm>
            <a:off x="2679700" y="3657600"/>
            <a:ext cx="5702300" cy="2062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Start with the simplest approach possible. Often getting the simplest design right will be enough.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48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3336</TotalTime>
  <Words>1187</Words>
  <Application>Microsoft Macintosh PowerPoint</Application>
  <PresentationFormat>On-screen Show (4:3)</PresentationFormat>
  <Paragraphs>253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15-213: How to dBug your (threaded) proxy</vt:lpstr>
      <vt:lpstr>Motivation</vt:lpstr>
      <vt:lpstr>Before We Start</vt:lpstr>
      <vt:lpstr>GOOD programming PRACTICES</vt:lpstr>
      <vt:lpstr>1. Know Your Library Calls</vt:lpstr>
      <vt:lpstr>2. Check Return Values</vt:lpstr>
      <vt:lpstr>3. Use Conditional Compilation</vt:lpstr>
      <vt:lpstr>4. Learn and Use Makefiles</vt:lpstr>
      <vt:lpstr>5. Keep It Simple (Silly)</vt:lpstr>
      <vt:lpstr>6. Avoid Premature Optimizations</vt:lpstr>
      <vt:lpstr>7. Learn and Use gdb</vt:lpstr>
      <vt:lpstr>Summary of Good Practices</vt:lpstr>
      <vt:lpstr>Testing Your Proxy</vt:lpstr>
      <vt:lpstr>Sequential Proxy Test Case </vt:lpstr>
      <vt:lpstr>Case Proxy Test Case</vt:lpstr>
      <vt:lpstr>Port Proxy Test Case</vt:lpstr>
      <vt:lpstr>Cache Proxy Test Case</vt:lpstr>
      <vt:lpstr>Concurrent Proxy Test Case </vt:lpstr>
      <vt:lpstr>USING DBUG</vt:lpstr>
      <vt:lpstr>dBug: Concurrent gdb and more</vt:lpstr>
    </vt:vector>
  </TitlesOfParts>
  <Company>Parallel Data Laboratory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 Digney</dc:creator>
  <cp:lastModifiedBy>Jiri Simsa</cp:lastModifiedBy>
  <cp:revision>66</cp:revision>
  <dcterms:created xsi:type="dcterms:W3CDTF">2010-10-22T19:27:29Z</dcterms:created>
  <dcterms:modified xsi:type="dcterms:W3CDTF">2010-11-16T22:09:54Z</dcterms:modified>
</cp:coreProperties>
</file>