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542" r:id="rId2"/>
    <p:sldId id="569" r:id="rId3"/>
    <p:sldId id="614" r:id="rId4"/>
    <p:sldId id="615" r:id="rId5"/>
    <p:sldId id="616" r:id="rId6"/>
    <p:sldId id="617" r:id="rId7"/>
    <p:sldId id="618" r:id="rId8"/>
    <p:sldId id="619" r:id="rId9"/>
    <p:sldId id="654" r:id="rId10"/>
    <p:sldId id="655" r:id="rId11"/>
    <p:sldId id="656" r:id="rId12"/>
    <p:sldId id="620" r:id="rId13"/>
    <p:sldId id="628" r:id="rId14"/>
    <p:sldId id="629" r:id="rId15"/>
    <p:sldId id="632" r:id="rId16"/>
    <p:sldId id="631" r:id="rId17"/>
    <p:sldId id="630" r:id="rId18"/>
    <p:sldId id="633" r:id="rId19"/>
    <p:sldId id="621" r:id="rId20"/>
    <p:sldId id="635" r:id="rId21"/>
    <p:sldId id="636" r:id="rId22"/>
    <p:sldId id="637" r:id="rId23"/>
    <p:sldId id="623" r:id="rId24"/>
    <p:sldId id="638" r:id="rId25"/>
    <p:sldId id="639" r:id="rId26"/>
    <p:sldId id="640" r:id="rId27"/>
    <p:sldId id="624" r:id="rId28"/>
    <p:sldId id="626" r:id="rId29"/>
    <p:sldId id="627" r:id="rId30"/>
    <p:sldId id="643" r:id="rId31"/>
    <p:sldId id="641" r:id="rId32"/>
    <p:sldId id="642" r:id="rId33"/>
    <p:sldId id="645" r:id="rId34"/>
    <p:sldId id="646" r:id="rId35"/>
    <p:sldId id="647" r:id="rId36"/>
    <p:sldId id="648" r:id="rId37"/>
    <p:sldId id="649" r:id="rId38"/>
    <p:sldId id="650" r:id="rId39"/>
    <p:sldId id="652" r:id="rId40"/>
    <p:sldId id="651" r:id="rId41"/>
    <p:sldId id="660" r:id="rId42"/>
    <p:sldId id="653" r:id="rId43"/>
    <p:sldId id="657" r:id="rId44"/>
    <p:sldId id="658" r:id="rId45"/>
    <p:sldId id="659" r:id="rId46"/>
  </p:sldIdLst>
  <p:sldSz cx="9144000" cy="6858000" type="screen4x3"/>
  <p:notesSz cx="7302500" cy="9586913"/>
  <p:custDataLst>
    <p:tags r:id="rId5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0C8D3"/>
    <a:srgbClr val="9EF18B"/>
    <a:srgbClr val="ED0101"/>
    <a:srgbClr val="0046E2"/>
    <a:srgbClr val="FA004D"/>
    <a:srgbClr val="EA00EA"/>
    <a:srgbClr val="052FFF"/>
    <a:srgbClr val="4300EA"/>
    <a:srgbClr val="00EE71"/>
    <a:srgbClr val="E1060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3397" autoAdjust="0"/>
    <p:restoredTop sz="94626" autoAdjust="0"/>
  </p:normalViewPr>
  <p:slideViewPr>
    <p:cSldViewPr snapToObjects="1">
      <p:cViewPr varScale="1">
        <p:scale>
          <a:sx n="93" d="100"/>
          <a:sy n="93" d="100"/>
        </p:scale>
        <p:origin x="-776" y="-104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tags" Target="tags/tag1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 smtClean="0"/>
              <a:t>Thread-Level Parallelism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</a:t>
            </a:r>
            <a:r>
              <a:rPr lang="en-US" sz="2000" b="0" dirty="0" smtClean="0"/>
              <a:t>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30</a:t>
            </a:r>
            <a:r>
              <a:rPr lang="en-US" sz="2000" b="0" dirty="0" smtClean="0"/>
              <a:t>, 2010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 smtClean="0"/>
              <a:t>Hyperthreading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Replicate enough instruction control to process K instruction streams</a:t>
            </a:r>
          </a:p>
          <a:p>
            <a:r>
              <a:rPr lang="en-US" dirty="0" smtClean="0"/>
              <a:t>K copies of all registers</a:t>
            </a:r>
          </a:p>
          <a:p>
            <a:r>
              <a:rPr lang="en-US" dirty="0" smtClean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09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81200" y="1219200"/>
            <a:ext cx="57150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514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B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5943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191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B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705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6172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772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7391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962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763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5562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2286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A</a:t>
            </a:r>
            <a:endParaRPr lang="en-US" sz="1800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3962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A</a:t>
            </a:r>
            <a:endParaRPr lang="en-US" sz="1800" dirty="0"/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3733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810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5181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943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A</a:t>
            </a:r>
            <a:endParaRPr lang="en-US" sz="1600" dirty="0"/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6086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686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B</a:t>
            </a:r>
            <a:endParaRPr lang="en-US" sz="1600" dirty="0"/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773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Creating Parallel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Separate instruction logic and functional units</a:t>
            </a:r>
          </a:p>
          <a:p>
            <a:pPr lvl="1"/>
            <a:r>
              <a:rPr lang="en-US" dirty="0" smtClean="0"/>
              <a:t>Some shared, some private caches</a:t>
            </a:r>
          </a:p>
          <a:p>
            <a:pPr lvl="1"/>
            <a:r>
              <a:rPr lang="en-US" dirty="0" smtClean="0"/>
              <a:t>Must implement cache coherency</a:t>
            </a:r>
          </a:p>
          <a:p>
            <a:r>
              <a:rPr lang="en-US" dirty="0" err="1" smtClean="0"/>
              <a:t>Hyperthreading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Also called “simultaneous multithreading”</a:t>
            </a:r>
          </a:p>
          <a:p>
            <a:pPr lvl="1"/>
            <a:r>
              <a:rPr lang="en-US" dirty="0" smtClean="0"/>
              <a:t>Separate program state</a:t>
            </a:r>
          </a:p>
          <a:p>
            <a:pPr lvl="1"/>
            <a:r>
              <a:rPr lang="en-US" dirty="0" smtClean="0"/>
              <a:t>Shared functional units &amp; caches</a:t>
            </a:r>
          </a:p>
          <a:p>
            <a:pPr lvl="1"/>
            <a:r>
              <a:rPr lang="en-US" dirty="0" smtClean="0"/>
              <a:t>No special control needed for coherency</a:t>
            </a:r>
          </a:p>
          <a:p>
            <a:r>
              <a:rPr lang="en-US" dirty="0" smtClean="0"/>
              <a:t>Combining</a:t>
            </a:r>
          </a:p>
          <a:p>
            <a:pPr lvl="1"/>
            <a:r>
              <a:rPr lang="en-US" dirty="0" smtClean="0"/>
              <a:t>Shark machines: 8 cores, each with 2-way </a:t>
            </a:r>
            <a:r>
              <a:rPr lang="en-US" dirty="0" err="1" smtClean="0"/>
              <a:t>hyperthreading</a:t>
            </a:r>
            <a:endParaRPr lang="en-US" dirty="0" smtClean="0"/>
          </a:p>
          <a:p>
            <a:pPr lvl="1"/>
            <a:r>
              <a:rPr lang="en-US" dirty="0" smtClean="0"/>
              <a:t>Theoretical speedup of 16X</a:t>
            </a:r>
          </a:p>
          <a:p>
            <a:pPr lvl="2"/>
            <a:r>
              <a:rPr lang="en-US" dirty="0" smtClean="0"/>
              <a:t>Never achieved in our benchmarks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 smtClean="0"/>
              <a:t>Sum numbers 0, …, N-1</a:t>
            </a:r>
          </a:p>
          <a:p>
            <a:pPr lvl="1"/>
            <a:r>
              <a:rPr lang="en-US" dirty="0" smtClean="0"/>
              <a:t>Should add up to (N-1)*N/2</a:t>
            </a:r>
          </a:p>
          <a:p>
            <a:r>
              <a:rPr lang="en-US" dirty="0" smtClean="0"/>
              <a:t>Partition into K ranges</a:t>
            </a:r>
          </a:p>
          <a:p>
            <a:pPr lvl="1"/>
            <a:r>
              <a:rPr lang="en-US" dirty="0" smtClean="0">
                <a:sym typeface="Symbol"/>
              </a:rPr>
              <a:t>N</a:t>
            </a:r>
            <a:r>
              <a:rPr lang="en-US" dirty="0" smtClean="0"/>
              <a:t>/K</a:t>
            </a:r>
            <a:r>
              <a:rPr lang="en-US" dirty="0" smtClean="0">
                <a:sym typeface="Symbol"/>
              </a:rPr>
              <a:t></a:t>
            </a:r>
            <a:r>
              <a:rPr lang="en-US" dirty="0" smtClean="0"/>
              <a:t> values each</a:t>
            </a:r>
          </a:p>
          <a:p>
            <a:pPr lvl="1"/>
            <a:r>
              <a:rPr lang="en-US" dirty="0" smtClean="0"/>
              <a:t>Accumulate leftover values serially</a:t>
            </a:r>
          </a:p>
          <a:p>
            <a:r>
              <a:rPr lang="en-US" dirty="0" smtClean="0"/>
              <a:t>Method #1: All threads update single global variable</a:t>
            </a:r>
          </a:p>
          <a:p>
            <a:pPr lvl="1"/>
            <a:r>
              <a:rPr lang="en-US" dirty="0" smtClean="0"/>
              <a:t>1A: No synchronization</a:t>
            </a:r>
          </a:p>
          <a:p>
            <a:pPr lvl="1"/>
            <a:r>
              <a:rPr lang="en-US" dirty="0" smtClean="0"/>
              <a:t>1B: Synchronize with </a:t>
            </a:r>
            <a:r>
              <a:rPr lang="en-US" dirty="0" err="1" smtClean="0"/>
              <a:t>pthread</a:t>
            </a:r>
            <a:r>
              <a:rPr lang="en-US" dirty="0" smtClean="0"/>
              <a:t> semaphore</a:t>
            </a:r>
          </a:p>
          <a:p>
            <a:pPr lvl="1"/>
            <a:r>
              <a:rPr lang="en-US" dirty="0" smtClean="0"/>
              <a:t>1C: Synchronize with </a:t>
            </a:r>
            <a:r>
              <a:rPr lang="en-US" dirty="0" err="1" smtClean="0"/>
              <a:t>pthread</a:t>
            </a:r>
            <a:r>
              <a:rPr lang="en-US" dirty="0" smtClean="0"/>
              <a:t>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2"/>
            <a:r>
              <a:rPr lang="en-US" dirty="0" smtClean="0"/>
              <a:t>“Binary” semaphore.  Only values 0 &amp;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Declarations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60578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unsigned long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[MAXTHREADS];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24495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No Synchronization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sum_race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Unsynchronized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 smtClean="0"/>
              <a:t>N = 2</a:t>
            </a:r>
            <a:r>
              <a:rPr lang="en-US" baseline="30000" dirty="0" smtClean="0"/>
              <a:t>30</a:t>
            </a:r>
          </a:p>
          <a:p>
            <a:r>
              <a:rPr lang="en-US" dirty="0" smtClean="0"/>
              <a:t>Best speedup = 2.86X</a:t>
            </a:r>
          </a:p>
          <a:p>
            <a:r>
              <a:rPr lang="en-US" dirty="0" smtClean="0"/>
              <a:t>Gets wrong answer 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Semaphore / </a:t>
            </a:r>
            <a:r>
              <a:rPr lang="en-US" dirty="0" err="1" smtClean="0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void *</a:t>
              </a:r>
              <a:r>
                <a:rPr lang="en-US" sz="1600" dirty="0" err="1" smtClean="0">
                  <a:latin typeface="Courier New" pitchFamily="49" charset="0"/>
                </a:rPr>
                <a:t>sum_sem</a:t>
              </a:r>
              <a:r>
                <a:rPr lang="en-US" sz="1600" dirty="0" smtClean="0">
                  <a:latin typeface="Courier New" pitchFamily="49" charset="0"/>
                </a:rPr>
                <a:t>(void *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= *((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*)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start =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*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end = start +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 smtClean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for (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= start;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&lt; end;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    </a:t>
              </a: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return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pthread_mutex_unlock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Mutex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 / </a:t>
            </a:r>
            <a:r>
              <a:rPr lang="en-US" dirty="0" err="1" smtClean="0"/>
              <a:t>Mutex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 smtClean="0"/>
              <a:t>Terrible Performance</a:t>
            </a:r>
          </a:p>
          <a:p>
            <a:pPr lvl="1"/>
            <a:r>
              <a:rPr lang="en-US" dirty="0" smtClean="0"/>
              <a:t>2.5 seconds </a:t>
            </a:r>
            <a:r>
              <a:rPr lang="en-US" dirty="0" smtClean="0">
                <a:sym typeface="Wingdings" pitchFamily="2" charset="2"/>
              </a:rPr>
              <a:t> ~10 minutes</a:t>
            </a:r>
            <a:endParaRPr lang="en-US" dirty="0" smtClean="0"/>
          </a:p>
          <a:p>
            <a:r>
              <a:rPr lang="en-US" dirty="0" err="1" smtClean="0"/>
              <a:t>Mutex</a:t>
            </a:r>
            <a:r>
              <a:rPr lang="en-US" dirty="0" smtClean="0"/>
              <a:t> 3X faster than semaphore</a:t>
            </a:r>
          </a:p>
          <a:p>
            <a:r>
              <a:rPr lang="en-US" dirty="0" smtClean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838325"/>
          </a:xfrm>
        </p:spPr>
        <p:txBody>
          <a:bodyPr/>
          <a:lstStyle/>
          <a:p>
            <a:r>
              <a:rPr lang="en-US" dirty="0" smtClean="0"/>
              <a:t>Method #2: Each thread accumulates into separate variable</a:t>
            </a:r>
          </a:p>
          <a:p>
            <a:pPr lvl="1"/>
            <a:r>
              <a:rPr lang="en-US" dirty="0" smtClean="0"/>
              <a:t>2A: Accumulate in contiguous array elements</a:t>
            </a:r>
          </a:p>
          <a:p>
            <a:pPr lvl="1"/>
            <a:r>
              <a:rPr lang="en-US" dirty="0" smtClean="0"/>
              <a:t>2B: Accumulate in spaced-apart array elements</a:t>
            </a:r>
          </a:p>
          <a:p>
            <a:pPr lvl="1"/>
            <a:r>
              <a:rPr lang="en-US" dirty="0" smtClean="0"/>
              <a:t>2C: Accumulate in registers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366853" cy="107465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[MAXTHREADS*MAXSPACING];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spacing =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 Computing Hardware</a:t>
            </a:r>
          </a:p>
          <a:p>
            <a:pPr lvl="1"/>
            <a:r>
              <a:rPr lang="en-US" dirty="0" err="1" smtClean="0"/>
              <a:t>Multicore</a:t>
            </a:r>
            <a:endParaRPr lang="en-US" dirty="0" smtClean="0"/>
          </a:p>
          <a:p>
            <a:pPr lvl="2"/>
            <a:r>
              <a:rPr lang="en-US" dirty="0" smtClean="0"/>
              <a:t>Multiple separate processors on single chip</a:t>
            </a:r>
          </a:p>
          <a:p>
            <a:pPr lvl="1"/>
            <a:r>
              <a:rPr lang="en-US" dirty="0" err="1" smtClean="0"/>
              <a:t>Hyperthreading</a:t>
            </a:r>
            <a:endParaRPr lang="en-US" dirty="0" smtClean="0"/>
          </a:p>
          <a:p>
            <a:pPr lvl="2"/>
            <a:r>
              <a:rPr lang="en-US" dirty="0" smtClean="0"/>
              <a:t>Replicated instruction execution hardware in each processor</a:t>
            </a:r>
          </a:p>
          <a:p>
            <a:pPr lvl="1"/>
            <a:r>
              <a:rPr lang="en-US" dirty="0" smtClean="0"/>
              <a:t>Maintaining cache consistency</a:t>
            </a:r>
          </a:p>
          <a:p>
            <a:r>
              <a:rPr lang="en-US" dirty="0" smtClean="0"/>
              <a:t>Thread Level Parallelism</a:t>
            </a:r>
          </a:p>
          <a:p>
            <a:pPr lvl="1"/>
            <a:r>
              <a:rPr lang="en-US" dirty="0" smtClean="0"/>
              <a:t>Splitting program into independent tasks</a:t>
            </a:r>
          </a:p>
          <a:p>
            <a:pPr lvl="2"/>
            <a:r>
              <a:rPr lang="en-US" dirty="0" smtClean="0"/>
              <a:t>Example: Parallel summation</a:t>
            </a:r>
          </a:p>
          <a:p>
            <a:pPr lvl="2"/>
            <a:r>
              <a:rPr lang="en-US" dirty="0" smtClean="0"/>
              <a:t>Some performance artifacts</a:t>
            </a:r>
          </a:p>
          <a:p>
            <a:pPr lvl="1"/>
            <a:r>
              <a:rPr lang="en-US" dirty="0" smtClean="0"/>
              <a:t>Divide-and conquer parallelism</a:t>
            </a:r>
          </a:p>
          <a:p>
            <a:pPr lvl="2"/>
            <a:r>
              <a:rPr lang="en-US" dirty="0" smtClean="0"/>
              <a:t>Example: Parallel </a:t>
            </a:r>
            <a:r>
              <a:rPr lang="en-US" dirty="0" err="1" smtClean="0"/>
              <a:t>quicksort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Separate Accumulation: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64792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result += 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*spacing];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 smtClean="0"/>
              <a:t>Thread Function: Memory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sum_global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Adjacent speedup: 5 X</a:t>
            </a:r>
          </a:p>
          <a:p>
            <a:pPr lvl="1"/>
            <a:r>
              <a:rPr lang="en-US" dirty="0" smtClean="0"/>
              <a:t>Spaced-apart speedup: 13.3 X (Only observed speedup &gt; 8)</a:t>
            </a:r>
          </a:p>
          <a:p>
            <a:r>
              <a:rPr lang="en-US" dirty="0" smtClean="0"/>
              <a:t>Why does spacing the accumulators apart matter?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 smtClean="0"/>
              <a:t>Coherency maintained on cache blocks</a:t>
            </a:r>
          </a:p>
          <a:p>
            <a:r>
              <a:rPr lang="en-US" dirty="0" smtClean="0"/>
              <a:t>To update </a:t>
            </a:r>
            <a:r>
              <a:rPr lang="en-US" dirty="0" err="1" smtClean="0"/>
              <a:t>psum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], thread </a:t>
            </a:r>
            <a:r>
              <a:rPr lang="en-US" dirty="0" err="1" smtClean="0"/>
              <a:t>i</a:t>
            </a:r>
            <a:r>
              <a:rPr lang="en-US" dirty="0" smtClean="0"/>
              <a:t> must have exclusive access</a:t>
            </a:r>
          </a:p>
          <a:p>
            <a:pPr lvl="1"/>
            <a:r>
              <a:rPr lang="en-US" dirty="0" smtClean="0"/>
              <a:t>Threads sharing common cache block will keep fighting each other for access to block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7432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3528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9624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5720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51816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7912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4008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010400" y="18288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33528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9624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45720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51816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57912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64008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7010400" y="13716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3752850" y="13144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6191250" y="13525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179974" y="28310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28310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0" y="19166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>
                <a:latin typeface="Calibri" pitchFamily="34" charset="0"/>
              </a:rPr>
              <a:t>psum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 smtClean="0"/>
              <a:t>Best spaced-apart performance 2.8 X better than best adjacent</a:t>
            </a:r>
          </a:p>
          <a:p>
            <a:r>
              <a:rPr lang="en-US" dirty="0" smtClean="0"/>
              <a:t>Demonstrates cache block size = 64</a:t>
            </a:r>
          </a:p>
          <a:p>
            <a:pPr lvl="1"/>
            <a:r>
              <a:rPr lang="en-US" dirty="0" smtClean="0"/>
              <a:t>8-byte values</a:t>
            </a:r>
          </a:p>
          <a:p>
            <a:pPr lvl="1"/>
            <a:r>
              <a:rPr lang="en-US" dirty="0" smtClean="0"/>
              <a:t>No benefit increasing spacing beyond 8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 smtClean="0"/>
              <a:t>Thread Function: Register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29064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sum_local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data_t sum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for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psum[index] = sum;</a:t>
            </a: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Speedup = 7.5 X</a:t>
            </a:r>
          </a:p>
          <a:p>
            <a:r>
              <a:rPr lang="en-US" dirty="0" smtClean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Interesting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set of N random numbers</a:t>
            </a:r>
          </a:p>
          <a:p>
            <a:r>
              <a:rPr lang="en-US" dirty="0" smtClean="0"/>
              <a:t>Multiple possible algorithms</a:t>
            </a:r>
          </a:p>
          <a:p>
            <a:pPr lvl="1"/>
            <a:r>
              <a:rPr lang="en-US" dirty="0" smtClean="0"/>
              <a:t>Use parallel version of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Choose “pivot” p from X</a:t>
            </a:r>
          </a:p>
          <a:p>
            <a:pPr lvl="1"/>
            <a:r>
              <a:rPr lang="en-US" dirty="0" smtClean="0"/>
              <a:t>Rearrange X into</a:t>
            </a:r>
          </a:p>
          <a:p>
            <a:pPr lvl="2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1"/>
            <a:r>
              <a:rPr lang="en-US" dirty="0" smtClean="0"/>
              <a:t>Recursively sort L to get L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Recursively sort 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L2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1"/>
            <a:ext cx="7896225" cy="923924"/>
          </a:xfrm>
        </p:spPr>
        <p:txBody>
          <a:bodyPr/>
          <a:lstStyle/>
          <a:p>
            <a:r>
              <a:rPr lang="en-US" dirty="0" smtClean="0"/>
              <a:t>Intel Nehalem Processor</a:t>
            </a:r>
          </a:p>
          <a:p>
            <a:pPr lvl="1"/>
            <a:r>
              <a:rPr lang="en-US" dirty="0" smtClean="0"/>
              <a:t>E.g., Shark machines</a:t>
            </a:r>
          </a:p>
          <a:p>
            <a:pPr lvl="1"/>
            <a:r>
              <a:rPr lang="en-US" dirty="0" smtClean="0"/>
              <a:t>Multiple processors operating with coherent view of memory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905000" y="12192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/>
                <a:t>L1 </a:t>
              </a:r>
            </a:p>
            <a:p>
              <a:r>
                <a:rPr lang="en-US" sz="1400" dirty="0"/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44188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05565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Core </a:t>
              </a:r>
              <a:r>
                <a:rPr lang="en-US" sz="1400" dirty="0" smtClean="0"/>
                <a:t>n-1</a:t>
              </a:r>
              <a:endParaRPr lang="en-US" sz="1400" dirty="0"/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32563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L3 unified cache</a:t>
              </a:r>
            </a:p>
            <a:p>
              <a:r>
                <a:rPr lang="en-US" sz="1400"/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980765"/>
            <a:ext cx="7896225" cy="1353359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nele</a:t>
            </a:r>
            <a:r>
              <a:rPr lang="en-US" dirty="0" smtClean="0"/>
              <a:t> elements starting at base</a:t>
            </a:r>
          </a:p>
          <a:p>
            <a:pPr lvl="1"/>
            <a:r>
              <a:rPr lang="en-US" dirty="0" smtClean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60578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if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If N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err="1" smtClean="0"/>
              <a:t>Nthresh</a:t>
            </a:r>
            <a:r>
              <a:rPr lang="en-US" dirty="0" smtClean="0"/>
              <a:t>, do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pPr lvl="1"/>
            <a:r>
              <a:rPr lang="en-US" dirty="0" smtClean="0"/>
              <a:t>Else</a:t>
            </a:r>
          </a:p>
          <a:p>
            <a:pPr lvl="2"/>
            <a:r>
              <a:rPr lang="en-US" dirty="0" smtClean="0"/>
              <a:t>Choose “pivot” p from X</a:t>
            </a:r>
          </a:p>
          <a:p>
            <a:pPr lvl="2"/>
            <a:r>
              <a:rPr lang="en-US" dirty="0" smtClean="0"/>
              <a:t>Rearrange X into</a:t>
            </a:r>
          </a:p>
          <a:p>
            <a:pPr lvl="3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3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Recursively spawn separate threads</a:t>
            </a:r>
          </a:p>
          <a:p>
            <a:pPr lvl="3"/>
            <a:r>
              <a:rPr lang="en-US" dirty="0" smtClean="0"/>
              <a:t>Sort L to get L</a:t>
            </a:r>
            <a:r>
              <a:rPr lang="en-US" dirty="0" smtClean="0">
                <a:sym typeface="Symbol"/>
              </a:rPr>
              <a:t></a:t>
            </a:r>
          </a:p>
          <a:p>
            <a:pPr lvl="3"/>
            <a:r>
              <a:rPr lang="en-US" dirty="0" smtClean="0">
                <a:sym typeface="Symbol"/>
              </a:rPr>
              <a:t>Sort </a:t>
            </a:r>
            <a:r>
              <a:rPr lang="en-US" dirty="0" smtClean="0"/>
              <a:t>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2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</a:p>
          <a:p>
            <a:r>
              <a:rPr lang="en-US" dirty="0" smtClean="0">
                <a:sym typeface="Symbol"/>
              </a:rPr>
              <a:t>Degree of parallelism</a:t>
            </a:r>
          </a:p>
          <a:p>
            <a:pPr lvl="1"/>
            <a:r>
              <a:rPr lang="en-US" dirty="0" smtClean="0">
                <a:sym typeface="Symbol"/>
              </a:rPr>
              <a:t>Top-level partition: none</a:t>
            </a:r>
          </a:p>
          <a:p>
            <a:pPr lvl="1"/>
            <a:r>
              <a:rPr lang="en-US" dirty="0" smtClean="0">
                <a:sym typeface="Symbol"/>
              </a:rPr>
              <a:t>Second-level partition: 2X</a:t>
            </a:r>
          </a:p>
          <a:p>
            <a:pPr lvl="1"/>
            <a:r>
              <a:rPr lang="en-US" dirty="0" smtClean="0">
                <a:sym typeface="Symbol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p2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L2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r>
                  <a:rPr lang="en-US" dirty="0" smtClean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Data Structures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Data associated with each sorting task</a:t>
            </a:r>
          </a:p>
          <a:p>
            <a:pPr lvl="1">
              <a:tabLst>
                <a:tab pos="1541463" algn="l"/>
              </a:tabLst>
            </a:pPr>
            <a:r>
              <a:rPr lang="en-US" dirty="0" smtClean="0"/>
              <a:t>base: 	Array start</a:t>
            </a:r>
          </a:p>
          <a:p>
            <a:pPr lvl="1">
              <a:tabLst>
                <a:tab pos="1541463" algn="l"/>
              </a:tabLst>
            </a:pPr>
            <a:r>
              <a:rPr lang="en-US" dirty="0" err="1" smtClean="0"/>
              <a:t>nele</a:t>
            </a:r>
            <a:r>
              <a:rPr lang="en-US" dirty="0" smtClean="0"/>
              <a:t>:	 Number of elements</a:t>
            </a:r>
          </a:p>
          <a:p>
            <a:pPr lvl="1">
              <a:tabLst>
                <a:tab pos="1541463" algn="l"/>
              </a:tabLst>
            </a:pPr>
            <a:r>
              <a:rPr lang="en-US" dirty="0" err="1" smtClean="0"/>
              <a:t>tid</a:t>
            </a:r>
            <a:r>
              <a:rPr lang="en-US" dirty="0" smtClean="0"/>
              <a:t>: 	Thread ID</a:t>
            </a:r>
          </a:p>
          <a:p>
            <a:pPr>
              <a:tabLst>
                <a:tab pos="1541463" algn="l"/>
              </a:tabLst>
            </a:pPr>
            <a:r>
              <a:rPr lang="en-US" dirty="0" smtClean="0"/>
              <a:t>Generate list of tasks</a:t>
            </a:r>
          </a:p>
          <a:p>
            <a:pPr lvl="1">
              <a:tabLst>
                <a:tab pos="1541463" algn="l"/>
              </a:tabLst>
            </a:pPr>
            <a:r>
              <a:rPr lang="en-US" dirty="0" smtClean="0"/>
              <a:t>Must protect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243422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Structure that defines sorting task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**tasks =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Initialization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Task queue dynamically allocated</a:t>
            </a:r>
          </a:p>
          <a:p>
            <a:r>
              <a:rPr lang="en-US" dirty="0" smtClean="0"/>
              <a:t>Set </a:t>
            </a:r>
            <a:r>
              <a:rPr lang="en-US" dirty="0" err="1" smtClean="0"/>
              <a:t>Nthresh</a:t>
            </a:r>
            <a:r>
              <a:rPr lang="en-US" dirty="0" smtClean="0"/>
              <a:t> = N/F:</a:t>
            </a:r>
          </a:p>
          <a:p>
            <a:pPr lvl="1">
              <a:tabLst>
                <a:tab pos="1255713" algn="l"/>
              </a:tabLst>
            </a:pPr>
            <a:r>
              <a:rPr lang="en-US" dirty="0" smtClean="0"/>
              <a:t>N	Total number of elements</a:t>
            </a:r>
          </a:p>
          <a:p>
            <a:pPr lvl="1">
              <a:tabLst>
                <a:tab pos="1255713" algn="l"/>
              </a:tabLst>
            </a:pPr>
            <a:r>
              <a:rPr lang="en-US" dirty="0" smtClean="0"/>
              <a:t>F	Serial fraction</a:t>
            </a:r>
          </a:p>
          <a:p>
            <a:pPr lvl="2">
              <a:tabLst>
                <a:tab pos="1255713" algn="l"/>
              </a:tabLst>
            </a:pPr>
            <a:r>
              <a:rPr lang="en-US" dirty="0" smtClean="0"/>
              <a:t>Fraction of total size at which shift to sequential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9114" y="1197678"/>
            <a:ext cx="8205771" cy="181331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= 64;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tasks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Sem_init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nele_max_serial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serial_fraction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Accessing Task Queue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018" y="5504641"/>
            <a:ext cx="7896225" cy="1048559"/>
          </a:xfrm>
        </p:spPr>
        <p:txBody>
          <a:bodyPr/>
          <a:lstStyle/>
          <a:p>
            <a:r>
              <a:rPr lang="en-US" dirty="0" smtClean="0"/>
              <a:t>Dynamically expand by doubling queue length</a:t>
            </a:r>
          </a:p>
          <a:p>
            <a:pPr lvl="1"/>
            <a:r>
              <a:rPr lang="en-US" dirty="0" smtClean="0"/>
              <a:t>Generate task structure dynamically (consumed when reap thread)</a:t>
            </a:r>
          </a:p>
          <a:p>
            <a:r>
              <a:rPr lang="en-US" dirty="0" smtClean="0"/>
              <a:t>Must protect all accesses to queue &amp; </a:t>
            </a:r>
            <a:r>
              <a:rPr lang="en-US" dirty="0" err="1" smtClean="0"/>
              <a:t>ntasks</a:t>
            </a:r>
            <a:r>
              <a:rPr lang="en-US" dirty="0" smtClean="0"/>
              <a:t>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9114" y="1197678"/>
            <a:ext cx="7958909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new_task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P(&amp;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==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*= 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tasks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</a:t>
            </a:r>
            <a:r>
              <a:rPr lang="en-US" sz="1600" dirty="0" err="1" smtClean="0">
                <a:latin typeface="Courier New" pitchFamily="49" charset="0"/>
              </a:rPr>
              <a:t>Realloc</a:t>
            </a:r>
            <a:r>
              <a:rPr lang="en-US" sz="1600" dirty="0" smtClean="0">
                <a:latin typeface="Courier New" pitchFamily="49" charset="0"/>
              </a:rPr>
              <a:t>(tasks,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 </a:t>
            </a:r>
            <a:r>
              <a:rPr lang="en-US" sz="1600" dirty="0" err="1" smtClean="0">
                <a:latin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tasks[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V(&amp;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t-&gt;base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 = (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)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return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Top-Level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018" y="5181600"/>
            <a:ext cx="7896225" cy="1048559"/>
          </a:xfrm>
        </p:spPr>
        <p:txBody>
          <a:bodyPr/>
          <a:lstStyle/>
          <a:p>
            <a:r>
              <a:rPr lang="en-US" dirty="0" smtClean="0"/>
              <a:t>Actual sorting done by </a:t>
            </a:r>
            <a:r>
              <a:rPr lang="en-US" dirty="0" err="1" smtClean="0"/>
              <a:t>tqsort_helper</a:t>
            </a:r>
            <a:endParaRPr lang="en-US" dirty="0" smtClean="0"/>
          </a:p>
          <a:p>
            <a:r>
              <a:rPr lang="en-US" dirty="0" smtClean="0"/>
              <a:t>Must reap all of the spawned threads</a:t>
            </a:r>
          </a:p>
          <a:p>
            <a:pPr lvl="1"/>
            <a:r>
              <a:rPr lang="en-US" dirty="0" smtClean="0"/>
              <a:t>All accesses to task queue &amp; </a:t>
            </a:r>
            <a:r>
              <a:rPr lang="en-US" dirty="0" err="1" smtClean="0"/>
              <a:t>ntasks</a:t>
            </a:r>
            <a:r>
              <a:rPr lang="en-US" dirty="0" smtClean="0"/>
              <a:t> guarded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012005" y="1600200"/>
            <a:ext cx="5119990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tqsort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init_task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get_ntasks</a:t>
            </a:r>
            <a:r>
              <a:rPr lang="en-US" sz="1600" dirty="0" smtClean="0">
                <a:latin typeface="Courier New" pitchFamily="49" charset="0"/>
              </a:rPr>
              <a:t>();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P(&amp;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tasks[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V(&amp;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, NULL);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free((void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Recursive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8175" y="4419600"/>
            <a:ext cx="7896225" cy="1048559"/>
          </a:xfrm>
        </p:spPr>
        <p:txBody>
          <a:bodyPr/>
          <a:lstStyle/>
          <a:p>
            <a:r>
              <a:rPr lang="en-US" dirty="0" smtClean="0"/>
              <a:t>If below </a:t>
            </a:r>
            <a:r>
              <a:rPr lang="en-US" dirty="0" err="1" smtClean="0"/>
              <a:t>Nthresh</a:t>
            </a:r>
            <a:r>
              <a:rPr lang="en-US" dirty="0" smtClean="0"/>
              <a:t>, call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Otherwise create sorting task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2839" y="1600200"/>
            <a:ext cx="7218322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</a:t>
            </a:r>
            <a:r>
              <a:rPr lang="en-US" sz="1600" dirty="0" err="1" smtClean="0">
                <a:latin typeface="Courier New" pitchFamily="49" charset="0"/>
              </a:rPr>
              <a:t>nele_max_serial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</a:t>
            </a:r>
            <a:r>
              <a:rPr lang="en-US" sz="1600" dirty="0" err="1" smtClean="0">
                <a:latin typeface="Courier New" pitchFamily="49" charset="0"/>
              </a:rPr>
              <a:t>new_task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, NULL, </a:t>
            </a:r>
            <a:r>
              <a:rPr lang="en-US" sz="1600" dirty="0" err="1" smtClean="0">
                <a:latin typeface="Courier New" pitchFamily="49" charset="0"/>
              </a:rPr>
              <a:t>sort_thread</a:t>
            </a:r>
            <a:r>
              <a:rPr lang="en-US" sz="1600" dirty="0" smtClean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Sorting Task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8175" y="4590241"/>
            <a:ext cx="7896225" cy="1048559"/>
          </a:xfrm>
        </p:spPr>
        <p:txBody>
          <a:bodyPr/>
          <a:lstStyle/>
          <a:p>
            <a:r>
              <a:rPr lang="en-US" dirty="0" smtClean="0"/>
              <a:t>Same idea as sequential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2839" y="1600200"/>
            <a:ext cx="5243422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void *</a:t>
            </a:r>
            <a:r>
              <a:rPr lang="en-US" sz="1600" dirty="0" err="1" smtClean="0">
                <a:latin typeface="Courier New" pitchFamily="49" charset="0"/>
              </a:rPr>
              <a:t>sort_thread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 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 t-&gt;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Sort 2</a:t>
            </a:r>
            <a:r>
              <a:rPr lang="en-US" baseline="30000" dirty="0" smtClean="0"/>
              <a:t>37</a:t>
            </a:r>
            <a:r>
              <a:rPr lang="en-US" dirty="0" smtClean="0"/>
              <a:t> (134,217,728) random values</a:t>
            </a:r>
          </a:p>
          <a:p>
            <a:r>
              <a:rPr lang="en-US" dirty="0" smtClean="0"/>
              <a:t>Best speedup = 6.84X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 smtClean="0"/>
              <a:t>What are the possible values printed?</a:t>
            </a:r>
          </a:p>
          <a:p>
            <a:pPr lvl="1"/>
            <a:r>
              <a:rPr lang="en-US" dirty="0" smtClean="0"/>
              <a:t>Depends on memory consistency model</a:t>
            </a:r>
          </a:p>
          <a:p>
            <a:pPr lvl="1"/>
            <a:r>
              <a:rPr lang="en-US" dirty="0" smtClean="0"/>
              <a:t>Abstract model of how hardware handles concurrent accesses 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Overall effect consistent with each individual thread</a:t>
            </a:r>
          </a:p>
          <a:p>
            <a:pPr lvl="1"/>
            <a:r>
              <a:rPr lang="en-US" dirty="0" smtClean="0"/>
              <a:t>Otherwise, arbitrary interleaving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Wa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Rb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Wb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Good performance over wide range of fraction values</a:t>
            </a:r>
          </a:p>
          <a:p>
            <a:pPr lvl="1"/>
            <a:r>
              <a:rPr lang="en-US" dirty="0" smtClean="0"/>
              <a:t>F too small: Not enough parallelism</a:t>
            </a:r>
          </a:p>
          <a:p>
            <a:pPr lvl="1"/>
            <a:r>
              <a:rPr lang="en-US" dirty="0" smtClean="0"/>
              <a:t>F too large: Thread overhead + run out of thread memory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 set data structure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/>
              <a:t>structs</a:t>
            </a:r>
            <a:endParaRPr lang="en-US" dirty="0" smtClean="0"/>
          </a:p>
          <a:p>
            <a:pPr lvl="2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sort_task_t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*tasks;</a:t>
            </a:r>
          </a:p>
          <a:p>
            <a:pPr lvl="2"/>
            <a:r>
              <a:rPr lang="en-US" dirty="0" err="1" smtClean="0"/>
              <a:t>new_task</a:t>
            </a:r>
            <a:r>
              <a:rPr lang="en-US" dirty="0" smtClean="0"/>
              <a:t> returns pointer or integer index</a:t>
            </a:r>
          </a:p>
          <a:p>
            <a:pPr lvl="1"/>
            <a:r>
              <a:rPr lang="en-US" dirty="0" smtClean="0"/>
              <a:t>Array of pointers to </a:t>
            </a:r>
            <a:r>
              <a:rPr lang="en-US" dirty="0" err="1" smtClean="0"/>
              <a:t>structs</a:t>
            </a:r>
            <a:endParaRPr lang="en-US" dirty="0" smtClean="0"/>
          </a:p>
          <a:p>
            <a:pPr lvl="2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sort_task_t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**tasks;</a:t>
            </a:r>
          </a:p>
          <a:p>
            <a:pPr lvl="2"/>
            <a:r>
              <a:rPr lang="en-US" dirty="0" err="1" smtClean="0"/>
              <a:t>new_task</a:t>
            </a:r>
            <a:r>
              <a:rPr lang="en-US" dirty="0" smtClean="0"/>
              <a:t> dynamically allocates </a:t>
            </a:r>
            <a:r>
              <a:rPr lang="en-US" dirty="0" err="1" smtClean="0"/>
              <a:t>struct</a:t>
            </a:r>
            <a:r>
              <a:rPr lang="en-US" dirty="0" smtClean="0"/>
              <a:t> and returns pointer</a:t>
            </a:r>
          </a:p>
          <a:p>
            <a:r>
              <a:rPr lang="en-US" dirty="0" smtClean="0"/>
              <a:t>Reaping threads</a:t>
            </a:r>
          </a:p>
          <a:p>
            <a:pPr lvl="1"/>
            <a:r>
              <a:rPr lang="en-US" dirty="0" smtClean="0"/>
              <a:t>Can we be sure the program won’t terminate prematurely?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T 	Total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p 	Fraction of total that can be sped up (0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= </a:t>
            </a:r>
            <a:r>
              <a:rPr lang="en-US" dirty="0" err="1" smtClean="0"/>
              <a:t>pT</a:t>
            </a:r>
            <a:r>
              <a:rPr lang="en-US" dirty="0" smtClean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k = </a:t>
            </a:r>
            <a:r>
              <a:rPr lang="en-US" dirty="0" smtClean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(1-p)T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</a:t>
            </a:r>
            <a:r>
              <a:rPr lang="en-US" baseline="-25000" dirty="0" smtClean="0"/>
              <a:t>9</a:t>
            </a:r>
            <a:r>
              <a:rPr lang="en-US" dirty="0" smtClean="0"/>
              <a:t> = 0.9 * 10/9 + 0.1 * 10 = 1.0 + 1.0 = 2.0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662113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0.1 * 10.0 = 1.0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&amp; 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bottleneck</a:t>
            </a:r>
          </a:p>
          <a:p>
            <a:pPr lvl="1"/>
            <a:r>
              <a:rPr lang="en-US" dirty="0" smtClean="0"/>
              <a:t>Top-level partition: No speedup</a:t>
            </a:r>
          </a:p>
          <a:p>
            <a:pPr lvl="1"/>
            <a:r>
              <a:rPr lang="en-US" dirty="0" smtClean="0"/>
              <a:t>Second level: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2X speedup</a:t>
            </a:r>
          </a:p>
          <a:p>
            <a:pPr lvl="1"/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level: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</a:t>
            </a:r>
            <a:r>
              <a:rPr lang="en-US" baseline="30000" dirty="0" smtClean="0"/>
              <a:t>k-1</a:t>
            </a:r>
            <a:r>
              <a:rPr lang="en-US" dirty="0" smtClean="0"/>
              <a:t>X speedup</a:t>
            </a:r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Good performance for small-scale parallelism</a:t>
            </a:r>
          </a:p>
          <a:p>
            <a:pPr lvl="1"/>
            <a:r>
              <a:rPr lang="en-US" dirty="0" smtClean="0"/>
              <a:t>Would need to parallelize partitioning step to get large-scale parallelism</a:t>
            </a:r>
          </a:p>
          <a:p>
            <a:pPr lvl="2"/>
            <a:r>
              <a:rPr lang="en-US" dirty="0" smtClean="0"/>
              <a:t>Parallel Sorting by Regular Sampling</a:t>
            </a:r>
          </a:p>
          <a:p>
            <a:pPr lvl="3"/>
            <a:r>
              <a:rPr lang="en-US" dirty="0" smtClean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strategy</a:t>
            </a:r>
          </a:p>
          <a:p>
            <a:pPr lvl="1"/>
            <a:r>
              <a:rPr lang="en-US" dirty="0" smtClean="0"/>
              <a:t>Partition into K independent parts</a:t>
            </a:r>
          </a:p>
          <a:p>
            <a:pPr lvl="1"/>
            <a:r>
              <a:rPr lang="en-US" dirty="0" smtClean="0"/>
              <a:t>Divide-and-conquer</a:t>
            </a:r>
          </a:p>
          <a:p>
            <a:r>
              <a:rPr lang="en-US" dirty="0" smtClean="0"/>
              <a:t>Inner loops must be synchronization free</a:t>
            </a:r>
          </a:p>
          <a:p>
            <a:pPr lvl="1"/>
            <a:r>
              <a:rPr lang="en-US" dirty="0" smtClean="0"/>
              <a:t>Synchronization operations very expensive</a:t>
            </a:r>
          </a:p>
          <a:p>
            <a:r>
              <a:rPr lang="en-US" dirty="0" smtClean="0"/>
              <a:t>Watch out for hardware artifacts</a:t>
            </a:r>
          </a:p>
          <a:p>
            <a:pPr lvl="1"/>
            <a:r>
              <a:rPr lang="en-US" dirty="0" smtClean="0"/>
              <a:t>Sharing and false sharing of global data</a:t>
            </a:r>
          </a:p>
          <a:p>
            <a:r>
              <a:rPr lang="en-US" dirty="0" smtClean="0"/>
              <a:t>You can do it!</a:t>
            </a:r>
          </a:p>
          <a:p>
            <a:pPr lvl="1"/>
            <a:r>
              <a:rPr lang="en-US" dirty="0" smtClean="0"/>
              <a:t>Achieving modest levels of parallelism is not difficult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 smtClean="0"/>
              <a:t>Impossible outputs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100, 1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1, 100</a:t>
            </a:r>
          </a:p>
          <a:p>
            <a:pPr lvl="1"/>
            <a:r>
              <a:rPr lang="en-US" dirty="0" smtClean="0"/>
              <a:t>Would require reaching both Ra and </a:t>
            </a:r>
            <a:r>
              <a:rPr lang="en-US" dirty="0" err="1" smtClean="0"/>
              <a:t>Rb</a:t>
            </a:r>
            <a:r>
              <a:rPr lang="en-US" dirty="0" smtClean="0"/>
              <a:t> before </a:t>
            </a:r>
            <a:r>
              <a:rPr lang="en-US" dirty="0" err="1" smtClean="0"/>
              <a:t>Wa</a:t>
            </a:r>
            <a:r>
              <a:rPr lang="en-US" dirty="0" smtClean="0"/>
              <a:t> and </a:t>
            </a:r>
            <a:r>
              <a:rPr lang="en-US" dirty="0" err="1" smtClean="0"/>
              <a:t>Wb</a:t>
            </a:r>
            <a:endParaRPr lang="en-US" dirty="0" smtClean="0"/>
          </a:p>
        </p:txBody>
      </p:sp>
      <p:grpSp>
        <p:nvGrpSpPr>
          <p:cNvPr id="84" name="Group 83"/>
          <p:cNvGrpSpPr/>
          <p:nvPr/>
        </p:nvGrpSpPr>
        <p:grpSpPr>
          <a:xfrm>
            <a:off x="3427523" y="3009900"/>
            <a:ext cx="5184553" cy="2362200"/>
            <a:chOff x="2057400" y="3048000"/>
            <a:chExt cx="5184553" cy="2362200"/>
          </a:xfrm>
        </p:grpSpPr>
        <p:sp>
          <p:nvSpPr>
            <p:cNvPr id="11" name="TextBox 10"/>
            <p:cNvSpPr txBox="1"/>
            <p:nvPr/>
          </p:nvSpPr>
          <p:spPr>
            <a:xfrm>
              <a:off x="2079121" y="347293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 flipV="1">
              <a:off x="2579258" y="3276600"/>
              <a:ext cx="876855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456113" y="30596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25841" y="306709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45472" y="307451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57800" y="327501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1" idx="3"/>
            </p:cNvCxnSpPr>
            <p:nvPr/>
          </p:nvCxnSpPr>
          <p:spPr bwMode="auto">
            <a:xfrm>
              <a:off x="2579258" y="3657600"/>
              <a:ext cx="876855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456113" y="3669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24" name="Straight Connector 23"/>
            <p:cNvCxnSpPr>
              <a:stCxn id="23" idx="3"/>
            </p:cNvCxnSpPr>
            <p:nvPr/>
          </p:nvCxnSpPr>
          <p:spPr bwMode="auto">
            <a:xfrm flipV="1">
              <a:off x="3974204" y="3689866"/>
              <a:ext cx="751637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4725841" y="348035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45472" y="348777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257800" y="36882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23" idx="3"/>
            </p:cNvCxnSpPr>
            <p:nvPr/>
          </p:nvCxnSpPr>
          <p:spPr bwMode="auto">
            <a:xfrm>
              <a:off x="3974204" y="3853934"/>
              <a:ext cx="751637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4725841" y="389362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5472" y="390104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5257800" y="4101544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057400" y="461275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3" name="Straight Connector 42"/>
            <p:cNvCxnSpPr>
              <a:stCxn id="42" idx="3"/>
            </p:cNvCxnSpPr>
            <p:nvPr/>
          </p:nvCxnSpPr>
          <p:spPr bwMode="auto">
            <a:xfrm flipV="1">
              <a:off x="2575491" y="4416424"/>
              <a:ext cx="858901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434392" y="419949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65920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4704120" y="420691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23751" y="421433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5236079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2" idx="3"/>
            </p:cNvCxnSpPr>
            <p:nvPr/>
          </p:nvCxnSpPr>
          <p:spPr bwMode="auto">
            <a:xfrm>
              <a:off x="2575491" y="4797424"/>
              <a:ext cx="858901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3434392" y="4809092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1" name="Straight Connector 50"/>
            <p:cNvCxnSpPr>
              <a:stCxn id="50" idx="3"/>
            </p:cNvCxnSpPr>
            <p:nvPr/>
          </p:nvCxnSpPr>
          <p:spPr bwMode="auto">
            <a:xfrm flipV="1">
              <a:off x="3934529" y="4829690"/>
              <a:ext cx="769591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4704120" y="4620180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023751" y="462760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236079" y="482810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50" idx="3"/>
            </p:cNvCxnSpPr>
            <p:nvPr/>
          </p:nvCxnSpPr>
          <p:spPr bwMode="auto">
            <a:xfrm>
              <a:off x="3934529" y="4993758"/>
              <a:ext cx="769591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4704120" y="503344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23751" y="50408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5236079" y="524136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6477000" y="3048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100, 2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477000" y="3516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200, 2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477000" y="3886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2, 200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77000" y="4191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1, 200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77000" y="4572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2, 200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77000" y="5040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200, 2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3886200" y="3276600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 smtClean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Non-Coherent Cache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 smtClean="0"/>
              <a:t>Write-back caches, without coordination between them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 2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b:200</a:t>
            </a:r>
            <a:endParaRPr lang="en-US" sz="18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32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a:1</a:t>
                </a:r>
                <a:endParaRPr lang="en-US" sz="1800" dirty="0"/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33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b:100</a:t>
                </a:r>
                <a:endParaRPr lang="en-US" sz="1800" dirty="0"/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a:2</a:t>
                </a:r>
                <a:endParaRPr lang="en-US" sz="1800" dirty="0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 2</a:t>
                </a:r>
                <a:endParaRPr lang="en-US" sz="1800" dirty="0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 smtClean="0">
                <a:latin typeface="Calibri" pitchFamily="34" charset="0"/>
              </a:rPr>
              <a:t>Supply</a:t>
            </a:r>
            <a:r>
              <a:rPr lang="en-US" sz="2000" b="0" kern="0" dirty="0" smtClean="0">
                <a:latin typeface="Calibri" pitchFamily="34" charset="0"/>
              </a:rPr>
              <a:t> value from cache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smtClean="0"/>
              <a:t>Out-of-Order Processor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Instruction control dynamically converts program into stream of operations</a:t>
            </a:r>
          </a:p>
          <a:p>
            <a:r>
              <a:rPr lang="en-US" dirty="0" smtClean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19200"/>
            <a:ext cx="5257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19301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743201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552700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18575</TotalTime>
  <Words>3283</Words>
  <Application>Microsoft Macintosh PowerPoint</Application>
  <PresentationFormat>On-screen Show (4:3)</PresentationFormat>
  <Paragraphs>667</Paragraphs>
  <Slides>45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template2007</vt:lpstr>
      <vt:lpstr>Thread-Level Parallelism  15-213: Introduction to Computer Systems 26th Lecture, Nov. 30, 2010</vt:lpstr>
      <vt:lpstr>Today</vt:lpstr>
      <vt:lpstr>Multicore Processor</vt:lpstr>
      <vt:lpstr>Memory Consistency</vt:lpstr>
      <vt:lpstr>Sequential Consistency Example</vt:lpstr>
      <vt:lpstr>Non-Coherent Cache Scenario</vt:lpstr>
      <vt:lpstr>Snoopy Caches</vt:lpstr>
      <vt:lpstr>Snoopy Caches</vt:lpstr>
      <vt:lpstr>Out-of-Order Processor Structure</vt:lpstr>
      <vt:lpstr>Hyperthreading</vt:lpstr>
      <vt:lpstr>Summary: Creating Parallel Machines</vt:lpstr>
      <vt:lpstr>Summation Example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A More Interesting Example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Parallel Quicksort Data Structures</vt:lpstr>
      <vt:lpstr>Parallel Quicksort Initialization</vt:lpstr>
      <vt:lpstr>Parallel Quicksort: Accessing Task Queue</vt:lpstr>
      <vt:lpstr>Parallel Quicksort: Top-Level Function</vt:lpstr>
      <vt:lpstr>Parallel Quicksort: Recursive function</vt:lpstr>
      <vt:lpstr>Parallel Quicksort: Sorting Task Function</vt:lpstr>
      <vt:lpstr>Parallel Quicksort Performance</vt:lpstr>
      <vt:lpstr>Parallel Quicksort Performance</vt:lpstr>
      <vt:lpstr>Implementation Subtleties</vt:lpstr>
      <vt:lpstr>Amdahl’s Law</vt:lpstr>
      <vt:lpstr>Amdahl’s Law Example</vt:lpstr>
      <vt:lpstr>Amdahl’s Law &amp; Parallel Quicksort</vt:lpstr>
      <vt:lpstr>Lessons Learned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770</cp:revision>
  <cp:lastPrinted>1999-09-20T15:19:18Z</cp:lastPrinted>
  <dcterms:created xsi:type="dcterms:W3CDTF">2011-01-06T00:07:36Z</dcterms:created>
  <dcterms:modified xsi:type="dcterms:W3CDTF">2011-01-06T00:13:58Z</dcterms:modified>
</cp:coreProperties>
</file>