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2.xml" ContentType="application/vnd.openxmlformats-officedocument.presentationml.slide+xml"/>
  <Override PartName="/ppt/slides/slide49.xml" ContentType="application/vnd.openxmlformats-officedocument.presentationml.slide+xml"/>
  <Override PartName="/ppt/tags/tag1.xml" ContentType="application/vnd.openxmlformats-officedocument.presentationml.tags+xml"/>
  <Override PartName="/ppt/notesSlides/notesSlide30.xml" ContentType="application/vnd.openxmlformats-officedocument.presentationml.notesSlide+xml"/>
  <Override PartName="/ppt/slides/slide33.xml" ContentType="application/vnd.openxmlformats-officedocument.presentationml.slide+xml"/>
  <Default Extension="bin" ContentType="application/vnd.openxmlformats-officedocument.presentationml.printerSettings"/>
  <Override PartName="/ppt/notesSlides/notesSlide1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18.xml" ContentType="application/vnd.openxmlformats-officedocument.presentationml.slide+xml"/>
  <Override PartName="/ppt/slides/slide37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34.xml" ContentType="application/vnd.openxmlformats-officedocument.presentationml.notesSlide+xml"/>
  <Override PartName="/ppt/slides/slide23.xml" ContentType="application/vnd.openxmlformats-officedocument.presentationml.slide+xml"/>
  <Override PartName="/ppt/slides/slide42.xml" ContentType="application/vnd.openxmlformats-officedocument.presentationml.slide+xml"/>
  <Override PartName="/ppt/theme/theme1.xml" ContentType="application/vnd.openxmlformats-officedocument.theme+xml"/>
  <Override PartName="/ppt/slideLayouts/slideLayout10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2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slides/slide11.xml" ContentType="application/vnd.openxmlformats-officedocument.presentationml.slide+xml"/>
  <Override PartName="/ppt/slides/slide46.xml" ContentType="application/vnd.openxmlformats-officedocument.presentationml.slide+xml"/>
  <Override PartName="/ppt/notesSlides/notesSlide41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5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53.xml" ContentType="application/vnd.openxmlformats-officedocument.presentationml.slide+xml"/>
  <Override PartName="/ppt/slides/slide15.xml" ContentType="application/vnd.openxmlformats-officedocument.presentationml.slide+xml"/>
  <Override PartName="/ppt/notesSlides/notesSlide31.xml" ContentType="application/vnd.openxmlformats-officedocument.presentationml.notesSlide+xml"/>
  <Override PartName="/ppt/notesSlides/notesSlide50.xml" ContentType="application/vnd.openxmlformats-officedocument.presentationml.notes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notesSlides/notesSlide14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19.xml" ContentType="application/vnd.openxmlformats-officedocument.presentationml.slide+xml"/>
  <Default Extension="xls" ContentType="application/vnd.ms-excel"/>
  <Override PartName="/ppt/slides/slide38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4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35.xml" ContentType="application/vnd.openxmlformats-officedocument.presentationml.notesSlide+xml"/>
  <Override PartName="/ppt/slides/slide24.xml" ContentType="application/vnd.openxmlformats-officedocument.presentationml.slide+xml"/>
  <Override PartName="/ppt/slides/slide43.xml" ContentType="application/vnd.openxmlformats-officedocument.presentationml.slide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slideLayouts/slideLayout11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Default Extension="jpeg" ContentType="image/jpeg"/>
  <Override PartName="/ppt/notesSlides/notesSlide23.xml" ContentType="application/vnd.openxmlformats-officedocument.presentationml.notesSlide+xml"/>
  <Default Extension="vml" ContentType="application/vnd.openxmlformats-officedocument.vmlDrawing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28.xml" ContentType="application/vnd.openxmlformats-officedocument.presentationml.slide+xml"/>
  <Override PartName="/ppt/slides/slide50.xml" ContentType="application/vnd.openxmlformats-officedocument.presentationml.slide+xml"/>
  <Override PartName="/ppt/slides/slide4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42.xml" ContentType="application/vnd.openxmlformats-officedocument.presentationml.notesSlide+xml"/>
  <Default Extension="emf" ContentType="image/x-emf"/>
  <Override PartName="/ppt/notesSlides/notesSlide11.xml" ContentType="application/vnd.openxmlformats-officedocument.presentationml.notesSlide+xml"/>
  <Default Extension="rels" ContentType="application/vnd.openxmlformats-package.relationships+xml"/>
  <Override PartName="/ppt/notesSlides/notesSlide27.xml" ContentType="application/vnd.openxmlformats-officedocument.presentationml.notesSlide+xml"/>
  <Override PartName="/ppt/notesSlides/notesSlide46.xml" ContentType="application/vnd.openxmlformats-officedocument.presentationml.notesSlide+xml"/>
  <Override PartName="/ppt/slides/slide16.xml" ContentType="application/vnd.openxmlformats-officedocument.presentationml.slide+xml"/>
  <Override PartName="/ppt/slides/slide35.xml" ContentType="application/vnd.openxmlformats-officedocument.presentationml.slide+xml"/>
  <Override PartName="/ppt/slides/slide54.xml" ContentType="application/vnd.openxmlformats-officedocument.presentationml.slide+xml"/>
  <Override PartName="/ppt/slides/slide1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21.xml" ContentType="application/vnd.openxmlformats-officedocument.presentationml.slide+xml"/>
  <Override PartName="/ppt/slides/slide40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s/slide25.xml" ContentType="application/vnd.openxmlformats-officedocument.presentationml.slide+xml"/>
  <Override PartName="/ppt/slides/slide44.xml" ContentType="application/vnd.openxmlformats-officedocument.presentationml.slide+xml"/>
  <Override PartName="/ppt/charts/chart2.xml" ContentType="application/vnd.openxmlformats-officedocument.drawingml.char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24.xml" ContentType="application/vnd.openxmlformats-officedocument.presentationml.notes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slides/slide51.xml" ContentType="application/vnd.openxmlformats-officedocument.presentationml.slide+xml"/>
  <Override PartName="/ppt/slides/slide48.xml" ContentType="application/vnd.openxmlformats-officedocument.presentationml.slide+xml"/>
  <Override PartName="/ppt/notesSlides/notesSlide10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viewProps.xml" ContentType="application/vnd.openxmlformats-officedocument.presentationml.viewProps+xml"/>
  <Override PartName="/ppt/slides/slide29.xml" ContentType="application/vnd.openxmlformats-officedocument.presentationml.slide+xml"/>
  <Override PartName="/ppt/notesSlides/notesSlide43.xml" ContentType="application/vnd.openxmlformats-officedocument.presentationml.notesSlide+xml"/>
  <Override PartName="/docProps/app.xml" ContentType="application/vnd.openxmlformats-officedocument.extended-properties+xml"/>
  <Override PartName="/ppt/notesMasters/notesMaster1.xml" ContentType="application/vnd.openxmlformats-officedocument.presentationml.notesMaster+xml"/>
  <Override PartName="/ppt/notesSlides/notesSlide12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17.xml" ContentType="application/vnd.openxmlformats-officedocument.presentationml.slide+xml"/>
  <Override PartName="/ppt/slides/slide36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22.xml" ContentType="application/vnd.openxmlformats-officedocument.presentationml.slide+xml"/>
  <Override PartName="/ppt/slides/slide41.xml" ContentType="application/vnd.openxmlformats-officedocument.presentationml.slide+xml"/>
  <Override PartName="/ppt/notesSlides/notesSlide1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6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0.xml" ContentType="application/vnd.openxmlformats-officedocument.presentationml.slide+xml"/>
  <Override PartName="/ppt/slides/slide26.xml" ContentType="application/vnd.openxmlformats-officedocument.presentationml.slide+xml"/>
  <Override PartName="/ppt/slides/slide45.xml" ContentType="application/vnd.openxmlformats-officedocument.presentationml.slide+xml"/>
  <Override PartName="/ppt/notesSlides/notesSlide40.xml" ContentType="application/vnd.openxmlformats-officedocument.presentationml.notesSlide+xml"/>
  <Override PartName="/ppt/slideLayouts/slideLayout13.xml" ContentType="application/vnd.openxmlformats-officedocument.presentationml.slideLayout+xml"/>
  <Override PartName="/ppt/notesSlides/notesSlide39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4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56"/>
  </p:notesMasterIdLst>
  <p:handoutMasterIdLst>
    <p:handoutMasterId r:id="rId57"/>
  </p:handoutMasterIdLst>
  <p:sldIdLst>
    <p:sldId id="1144" r:id="rId2"/>
    <p:sldId id="1145" r:id="rId3"/>
    <p:sldId id="1088" r:id="rId4"/>
    <p:sldId id="1089" r:id="rId5"/>
    <p:sldId id="1090" r:id="rId6"/>
    <p:sldId id="1091" r:id="rId7"/>
    <p:sldId id="1092" r:id="rId8"/>
    <p:sldId id="1093" r:id="rId9"/>
    <p:sldId id="1094" r:id="rId10"/>
    <p:sldId id="1095" r:id="rId11"/>
    <p:sldId id="1096" r:id="rId12"/>
    <p:sldId id="1097" r:id="rId13"/>
    <p:sldId id="1098" r:id="rId14"/>
    <p:sldId id="1099" r:id="rId15"/>
    <p:sldId id="1100" r:id="rId16"/>
    <p:sldId id="1101" r:id="rId17"/>
    <p:sldId id="1102" r:id="rId18"/>
    <p:sldId id="1103" r:id="rId19"/>
    <p:sldId id="1104" r:id="rId20"/>
    <p:sldId id="1106" r:id="rId21"/>
    <p:sldId id="1146" r:id="rId22"/>
    <p:sldId id="1147" r:id="rId23"/>
    <p:sldId id="1150" r:id="rId24"/>
    <p:sldId id="1053" r:id="rId25"/>
    <p:sldId id="1153" r:id="rId26"/>
    <p:sldId id="1152" r:id="rId27"/>
    <p:sldId id="1154" r:id="rId28"/>
    <p:sldId id="1041" r:id="rId29"/>
    <p:sldId id="1042" r:id="rId30"/>
    <p:sldId id="1043" r:id="rId31"/>
    <p:sldId id="1054" r:id="rId32"/>
    <p:sldId id="1055" r:id="rId33"/>
    <p:sldId id="1056" r:id="rId34"/>
    <p:sldId id="1057" r:id="rId35"/>
    <p:sldId id="1058" r:id="rId36"/>
    <p:sldId id="1059" r:id="rId37"/>
    <p:sldId id="1060" r:id="rId38"/>
    <p:sldId id="1061" r:id="rId39"/>
    <p:sldId id="1062" r:id="rId40"/>
    <p:sldId id="1063" r:id="rId41"/>
    <p:sldId id="1064" r:id="rId42"/>
    <p:sldId id="1065" r:id="rId43"/>
    <p:sldId id="1155" r:id="rId44"/>
    <p:sldId id="1158" r:id="rId45"/>
    <p:sldId id="1159" r:id="rId46"/>
    <p:sldId id="1076" r:id="rId47"/>
    <p:sldId id="1156" r:id="rId48"/>
    <p:sldId id="1077" r:id="rId49"/>
    <p:sldId id="1078" r:id="rId50"/>
    <p:sldId id="1079" r:id="rId51"/>
    <p:sldId id="1080" r:id="rId52"/>
    <p:sldId id="1081" r:id="rId53"/>
    <p:sldId id="1157" r:id="rId54"/>
    <p:sldId id="1086" r:id="rId55"/>
  </p:sldIdLst>
  <p:sldSz cx="9144000" cy="6858000" type="screen4x3"/>
  <p:notesSz cx="7302500" cy="9586913"/>
  <p:custDataLst>
    <p:tags r:id="rId5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D5F1CF"/>
    <a:srgbClr val="F1C7C7"/>
    <a:srgbClr val="F6F5BD"/>
    <a:srgbClr val="990000"/>
    <a:srgbClr val="EDEA77"/>
    <a:srgbClr val="FF9999"/>
    <a:srgbClr val="CDF1C5"/>
    <a:srgbClr val="A8E799"/>
    <a:srgbClr val="CC6600"/>
    <a:srgbClr val="C5FEB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41" autoAdjust="0"/>
    <p:restoredTop sz="94649" autoAdjust="0"/>
  </p:normalViewPr>
  <p:slideViewPr>
    <p:cSldViewPr snapToObjects="1">
      <p:cViewPr varScale="1">
        <p:scale>
          <a:sx n="99" d="100"/>
          <a:sy n="99" d="100"/>
        </p:scale>
        <p:origin x="-5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notesMaster" Target="notesMasters/notesMaster1.xml"/><Relationship Id="rId57" Type="http://schemas.openxmlformats.org/officeDocument/2006/relationships/handoutMaster" Target="handoutMasters/handoutMaster1.xml"/><Relationship Id="rId58" Type="http://schemas.openxmlformats.org/officeDocument/2006/relationships/printerSettings" Target="printerSettings/printerSettings1.bin"/><Relationship Id="rId59" Type="http://schemas.openxmlformats.org/officeDocument/2006/relationships/tags" Target="tags/tag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presProps" Target="presProps.xml"/><Relationship Id="rId61" Type="http://schemas.openxmlformats.org/officeDocument/2006/relationships/viewProps" Target="viewProps.xml"/><Relationship Id="rId62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afs\auto2\ics2\opt\lower-nehalem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afs\auto2\ics2\opt\lower-nehalem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lower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113842173350582"/>
          <c:y val="0.0731070496083551"/>
          <c:w val="0.829236739974126"/>
          <c:h val="0.718015665796345"/>
        </c:manualLayout>
      </c:layout>
      <c:scatterChart>
        <c:scatterStyle val="lineMarker"/>
        <c:ser>
          <c:idx val="0"/>
          <c:order val="0"/>
          <c:tx>
            <c:strRef>
              <c:f>lower!$H$24</c:f>
              <c:strCache>
                <c:ptCount val="1"/>
                <c:pt idx="0">
                  <c:v>lower1</c:v>
                </c:pt>
              </c:strCache>
            </c:strRef>
          </c:tx>
          <c:spPr>
            <a:ln w="25400">
              <a:solidFill>
                <a:srgbClr val="808080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0.0</c:v>
                </c:pt>
                <c:pt idx="1">
                  <c:v>20000.0</c:v>
                </c:pt>
                <c:pt idx="2">
                  <c:v>40000.0</c:v>
                </c:pt>
                <c:pt idx="3">
                  <c:v>60000.0</c:v>
                </c:pt>
                <c:pt idx="4">
                  <c:v>80000.0</c:v>
                </c:pt>
                <c:pt idx="5">
                  <c:v>100000.0</c:v>
                </c:pt>
                <c:pt idx="6">
                  <c:v>120000.0</c:v>
                </c:pt>
                <c:pt idx="7">
                  <c:v>140000.0</c:v>
                </c:pt>
                <c:pt idx="8">
                  <c:v>160000.0</c:v>
                </c:pt>
                <c:pt idx="9">
                  <c:v>180000.0</c:v>
                </c:pt>
                <c:pt idx="10">
                  <c:v>200000.0</c:v>
                </c:pt>
                <c:pt idx="11">
                  <c:v>220000.0</c:v>
                </c:pt>
                <c:pt idx="12">
                  <c:v>240000.0</c:v>
                </c:pt>
                <c:pt idx="13">
                  <c:v>260000.0</c:v>
                </c:pt>
                <c:pt idx="14">
                  <c:v>280000.0</c:v>
                </c:pt>
                <c:pt idx="15">
                  <c:v>300000.0</c:v>
                </c:pt>
                <c:pt idx="16">
                  <c:v>320000.0</c:v>
                </c:pt>
                <c:pt idx="17">
                  <c:v>340000.0</c:v>
                </c:pt>
                <c:pt idx="18">
                  <c:v>360000.0</c:v>
                </c:pt>
                <c:pt idx="19">
                  <c:v>380000.0</c:v>
                </c:pt>
                <c:pt idx="20">
                  <c:v>400000.0</c:v>
                </c:pt>
                <c:pt idx="21">
                  <c:v>420000.0</c:v>
                </c:pt>
                <c:pt idx="22">
                  <c:v>440000.0</c:v>
                </c:pt>
                <c:pt idx="23">
                  <c:v>460000.0</c:v>
                </c:pt>
                <c:pt idx="24">
                  <c:v>480000.0</c:v>
                </c:pt>
                <c:pt idx="25">
                  <c:v>500000.0</c:v>
                </c:pt>
              </c:numCache>
            </c:numRef>
          </c:xVal>
          <c:yVal>
            <c:numRef>
              <c:f>lower!$H$25:$H$50</c:f>
              <c:numCache>
                <c:formatCode>General</c:formatCode>
                <c:ptCount val="26"/>
                <c:pt idx="0">
                  <c:v>0.0</c:v>
                </c:pt>
                <c:pt idx="1">
                  <c:v>0.286912</c:v>
                </c:pt>
                <c:pt idx="2">
                  <c:v>1.147039</c:v>
                </c:pt>
                <c:pt idx="3">
                  <c:v>2.580267</c:v>
                </c:pt>
                <c:pt idx="4">
                  <c:v>4.586641000000007</c:v>
                </c:pt>
                <c:pt idx="5">
                  <c:v>7.166145999999994</c:v>
                </c:pt>
                <c:pt idx="6">
                  <c:v>10.318952</c:v>
                </c:pt>
                <c:pt idx="7">
                  <c:v>14.044787</c:v>
                </c:pt>
                <c:pt idx="8">
                  <c:v>18.344017</c:v>
                </c:pt>
                <c:pt idx="9">
                  <c:v>23.216485</c:v>
                </c:pt>
                <c:pt idx="10">
                  <c:v>28.673536</c:v>
                </c:pt>
                <c:pt idx="11">
                  <c:v>34.70745700000001</c:v>
                </c:pt>
                <c:pt idx="12">
                  <c:v>41.304167</c:v>
                </c:pt>
                <c:pt idx="13">
                  <c:v>48.505589</c:v>
                </c:pt>
                <c:pt idx="14">
                  <c:v>56.283847</c:v>
                </c:pt>
                <c:pt idx="15">
                  <c:v>64.6230979999999</c:v>
                </c:pt>
                <c:pt idx="16">
                  <c:v>73.541931</c:v>
                </c:pt>
                <c:pt idx="17">
                  <c:v>83.02382999999998</c:v>
                </c:pt>
                <c:pt idx="18">
                  <c:v>93.12992</c:v>
                </c:pt>
                <c:pt idx="19">
                  <c:v>103.7657419999999</c:v>
                </c:pt>
                <c:pt idx="20">
                  <c:v>114.978811</c:v>
                </c:pt>
                <c:pt idx="21">
                  <c:v>126.765697</c:v>
                </c:pt>
                <c:pt idx="22">
                  <c:v>139.1281440000002</c:v>
                </c:pt>
                <c:pt idx="23">
                  <c:v>152.066794</c:v>
                </c:pt>
                <c:pt idx="24">
                  <c:v>165.5780470000002</c:v>
                </c:pt>
                <c:pt idx="25">
                  <c:v>179.704319</c:v>
                </c:pt>
              </c:numCache>
            </c:numRef>
          </c:yVal>
          <c:smooth val="1"/>
        </c:ser>
        <c:axId val="532074536"/>
        <c:axId val="640754952"/>
      </c:scatterChart>
      <c:valAx>
        <c:axId val="532074536"/>
        <c:scaling>
          <c:orientation val="minMax"/>
          <c:max val="500000.0"/>
        </c:scaling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String length</a:t>
                </a:r>
              </a:p>
            </c:rich>
          </c:tx>
          <c:layout>
            <c:manualLayout>
              <c:xMode val="edge"/>
              <c:yMode val="edge"/>
              <c:x val="0.460543337645537"/>
              <c:y val="0.88511749347258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0754952"/>
        <c:crosses val="autoZero"/>
        <c:crossBetween val="midCat"/>
      </c:valAx>
      <c:valAx>
        <c:axId val="64075495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CPU seconds</a:t>
                </a:r>
              </a:p>
            </c:rich>
          </c:tx>
          <c:layout>
            <c:manualLayout>
              <c:xMode val="edge"/>
              <c:yMode val="edge"/>
              <c:x val="0.0206985769728332"/>
              <c:y val="0.287206266318538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2074536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>
        <c:manualLayout>
          <c:layoutTarget val="inner"/>
          <c:xMode val="edge"/>
          <c:yMode val="edge"/>
          <c:x val="0.113842173350582"/>
          <c:y val="0.0731070496083551"/>
          <c:w val="0.829236739974126"/>
          <c:h val="0.718015665796345"/>
        </c:manualLayout>
      </c:layout>
      <c:scatterChart>
        <c:scatterStyle val="lineMarker"/>
        <c:ser>
          <c:idx val="0"/>
          <c:order val="0"/>
          <c:tx>
            <c:strRef>
              <c:f>lower!$H$24</c:f>
              <c:strCache>
                <c:ptCount val="1"/>
                <c:pt idx="0">
                  <c:v>lower1</c:v>
                </c:pt>
              </c:strCache>
            </c:strRef>
          </c:tx>
          <c:spPr>
            <a:ln w="25400">
              <a:solidFill>
                <a:srgbClr val="808080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0.0</c:v>
                </c:pt>
                <c:pt idx="1">
                  <c:v>20000.0</c:v>
                </c:pt>
                <c:pt idx="2">
                  <c:v>40000.0</c:v>
                </c:pt>
                <c:pt idx="3">
                  <c:v>60000.0</c:v>
                </c:pt>
                <c:pt idx="4">
                  <c:v>80000.0</c:v>
                </c:pt>
                <c:pt idx="5">
                  <c:v>100000.0</c:v>
                </c:pt>
                <c:pt idx="6">
                  <c:v>120000.0</c:v>
                </c:pt>
                <c:pt idx="7">
                  <c:v>140000.0</c:v>
                </c:pt>
                <c:pt idx="8">
                  <c:v>160000.0</c:v>
                </c:pt>
                <c:pt idx="9">
                  <c:v>180000.0</c:v>
                </c:pt>
                <c:pt idx="10">
                  <c:v>200000.0</c:v>
                </c:pt>
                <c:pt idx="11">
                  <c:v>220000.0</c:v>
                </c:pt>
                <c:pt idx="12">
                  <c:v>240000.0</c:v>
                </c:pt>
                <c:pt idx="13">
                  <c:v>260000.0</c:v>
                </c:pt>
                <c:pt idx="14">
                  <c:v>280000.0</c:v>
                </c:pt>
                <c:pt idx="15">
                  <c:v>300000.0</c:v>
                </c:pt>
                <c:pt idx="16">
                  <c:v>320000.0</c:v>
                </c:pt>
                <c:pt idx="17">
                  <c:v>340000.0</c:v>
                </c:pt>
                <c:pt idx="18">
                  <c:v>360000.0</c:v>
                </c:pt>
                <c:pt idx="19">
                  <c:v>380000.0</c:v>
                </c:pt>
                <c:pt idx="20">
                  <c:v>400000.0</c:v>
                </c:pt>
                <c:pt idx="21">
                  <c:v>420000.0</c:v>
                </c:pt>
                <c:pt idx="22">
                  <c:v>440000.0</c:v>
                </c:pt>
                <c:pt idx="23">
                  <c:v>460000.0</c:v>
                </c:pt>
                <c:pt idx="24">
                  <c:v>480000.0</c:v>
                </c:pt>
                <c:pt idx="25">
                  <c:v>500000.0</c:v>
                </c:pt>
              </c:numCache>
            </c:numRef>
          </c:xVal>
          <c:yVal>
            <c:numRef>
              <c:f>lower!$H$25:$H$50</c:f>
              <c:numCache>
                <c:formatCode>General</c:formatCode>
                <c:ptCount val="26"/>
                <c:pt idx="0">
                  <c:v>0.0</c:v>
                </c:pt>
                <c:pt idx="1">
                  <c:v>0.286912</c:v>
                </c:pt>
                <c:pt idx="2">
                  <c:v>1.147039</c:v>
                </c:pt>
                <c:pt idx="3">
                  <c:v>2.580267</c:v>
                </c:pt>
                <c:pt idx="4">
                  <c:v>4.586641000000007</c:v>
                </c:pt>
                <c:pt idx="5">
                  <c:v>7.166145999999994</c:v>
                </c:pt>
                <c:pt idx="6">
                  <c:v>10.318952</c:v>
                </c:pt>
                <c:pt idx="7">
                  <c:v>14.044787</c:v>
                </c:pt>
                <c:pt idx="8">
                  <c:v>18.344017</c:v>
                </c:pt>
                <c:pt idx="9">
                  <c:v>23.216485</c:v>
                </c:pt>
                <c:pt idx="10">
                  <c:v>28.673536</c:v>
                </c:pt>
                <c:pt idx="11">
                  <c:v>34.70745700000001</c:v>
                </c:pt>
                <c:pt idx="12">
                  <c:v>41.304167</c:v>
                </c:pt>
                <c:pt idx="13">
                  <c:v>48.505589</c:v>
                </c:pt>
                <c:pt idx="14">
                  <c:v>56.283847</c:v>
                </c:pt>
                <c:pt idx="15">
                  <c:v>64.6230979999999</c:v>
                </c:pt>
                <c:pt idx="16">
                  <c:v>73.541931</c:v>
                </c:pt>
                <c:pt idx="17">
                  <c:v>83.02382999999998</c:v>
                </c:pt>
                <c:pt idx="18">
                  <c:v>93.12992</c:v>
                </c:pt>
                <c:pt idx="19">
                  <c:v>103.7657419999999</c:v>
                </c:pt>
                <c:pt idx="20">
                  <c:v>114.978811</c:v>
                </c:pt>
                <c:pt idx="21">
                  <c:v>126.765697</c:v>
                </c:pt>
                <c:pt idx="22">
                  <c:v>139.1281440000002</c:v>
                </c:pt>
                <c:pt idx="23">
                  <c:v>152.066794</c:v>
                </c:pt>
                <c:pt idx="24">
                  <c:v>165.5780470000002</c:v>
                </c:pt>
                <c:pt idx="25">
                  <c:v>179.704319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lower!$I$24</c:f>
              <c:strCache>
                <c:ptCount val="1"/>
                <c:pt idx="0">
                  <c:v>lower2</c:v>
                </c:pt>
              </c:strCache>
            </c:strRef>
          </c:tx>
          <c:spPr>
            <a:ln w="25400">
              <a:solidFill>
                <a:srgbClr val="333333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0.0</c:v>
                </c:pt>
                <c:pt idx="1">
                  <c:v>20000.0</c:v>
                </c:pt>
                <c:pt idx="2">
                  <c:v>40000.0</c:v>
                </c:pt>
                <c:pt idx="3">
                  <c:v>60000.0</c:v>
                </c:pt>
                <c:pt idx="4">
                  <c:v>80000.0</c:v>
                </c:pt>
                <c:pt idx="5">
                  <c:v>100000.0</c:v>
                </c:pt>
                <c:pt idx="6">
                  <c:v>120000.0</c:v>
                </c:pt>
                <c:pt idx="7">
                  <c:v>140000.0</c:v>
                </c:pt>
                <c:pt idx="8">
                  <c:v>160000.0</c:v>
                </c:pt>
                <c:pt idx="9">
                  <c:v>180000.0</c:v>
                </c:pt>
                <c:pt idx="10">
                  <c:v>200000.0</c:v>
                </c:pt>
                <c:pt idx="11">
                  <c:v>220000.0</c:v>
                </c:pt>
                <c:pt idx="12">
                  <c:v>240000.0</c:v>
                </c:pt>
                <c:pt idx="13">
                  <c:v>260000.0</c:v>
                </c:pt>
                <c:pt idx="14">
                  <c:v>280000.0</c:v>
                </c:pt>
                <c:pt idx="15">
                  <c:v>300000.0</c:v>
                </c:pt>
                <c:pt idx="16">
                  <c:v>320000.0</c:v>
                </c:pt>
                <c:pt idx="17">
                  <c:v>340000.0</c:v>
                </c:pt>
                <c:pt idx="18">
                  <c:v>360000.0</c:v>
                </c:pt>
                <c:pt idx="19">
                  <c:v>380000.0</c:v>
                </c:pt>
                <c:pt idx="20">
                  <c:v>400000.0</c:v>
                </c:pt>
                <c:pt idx="21">
                  <c:v>420000.0</c:v>
                </c:pt>
                <c:pt idx="22">
                  <c:v>440000.0</c:v>
                </c:pt>
                <c:pt idx="23">
                  <c:v>460000.0</c:v>
                </c:pt>
                <c:pt idx="24">
                  <c:v>480000.0</c:v>
                </c:pt>
                <c:pt idx="25">
                  <c:v>500000.0</c:v>
                </c:pt>
              </c:numCache>
            </c:numRef>
          </c:xVal>
          <c:yVal>
            <c:numRef>
              <c:f>lower!$I$25:$I$50</c:f>
              <c:numCache>
                <c:formatCode>General</c:formatCode>
                <c:ptCount val="26"/>
                <c:pt idx="0">
                  <c:v>0.0</c:v>
                </c:pt>
                <c:pt idx="1">
                  <c:v>2.90000000000001E-5</c:v>
                </c:pt>
                <c:pt idx="2">
                  <c:v>5.70000000000001E-5</c:v>
                </c:pt>
                <c:pt idx="3">
                  <c:v>8.60000000000001E-5</c:v>
                </c:pt>
                <c:pt idx="4">
                  <c:v>0.000115</c:v>
                </c:pt>
                <c:pt idx="5">
                  <c:v>0.000143</c:v>
                </c:pt>
                <c:pt idx="6">
                  <c:v>0.000172</c:v>
                </c:pt>
                <c:pt idx="7">
                  <c:v>0.0002</c:v>
                </c:pt>
                <c:pt idx="8">
                  <c:v>0.000229</c:v>
                </c:pt>
                <c:pt idx="9">
                  <c:v>0.000257</c:v>
                </c:pt>
                <c:pt idx="10">
                  <c:v>0.000286</c:v>
                </c:pt>
                <c:pt idx="11">
                  <c:v>0.000315</c:v>
                </c:pt>
                <c:pt idx="12">
                  <c:v>0.000343</c:v>
                </c:pt>
                <c:pt idx="13">
                  <c:v>0.000372000000000001</c:v>
                </c:pt>
                <c:pt idx="14">
                  <c:v>0.000401</c:v>
                </c:pt>
                <c:pt idx="15">
                  <c:v>0.000430000000000001</c:v>
                </c:pt>
                <c:pt idx="16">
                  <c:v>0.000458000000000001</c:v>
                </c:pt>
                <c:pt idx="17">
                  <c:v>0.000487000000000001</c:v>
                </c:pt>
                <c:pt idx="18">
                  <c:v>0.000516</c:v>
                </c:pt>
                <c:pt idx="19">
                  <c:v>0.000545000000000001</c:v>
                </c:pt>
                <c:pt idx="20">
                  <c:v>0.000573000000000001</c:v>
                </c:pt>
                <c:pt idx="21">
                  <c:v>0.000602</c:v>
                </c:pt>
                <c:pt idx="22">
                  <c:v>0.000631000000000001</c:v>
                </c:pt>
                <c:pt idx="23">
                  <c:v>0.000659000000000001</c:v>
                </c:pt>
                <c:pt idx="24">
                  <c:v>0.000688000000000001</c:v>
                </c:pt>
                <c:pt idx="25">
                  <c:v>0.000717000000000001</c:v>
                </c:pt>
              </c:numCache>
            </c:numRef>
          </c:yVal>
        </c:ser>
        <c:axId val="609157336"/>
        <c:axId val="642279304"/>
      </c:scatterChart>
      <c:valAx>
        <c:axId val="609157336"/>
        <c:scaling>
          <c:orientation val="minMax"/>
          <c:max val="500000.0"/>
        </c:scaling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String length</a:t>
                </a:r>
              </a:p>
            </c:rich>
          </c:tx>
          <c:layout>
            <c:manualLayout>
              <c:xMode val="edge"/>
              <c:yMode val="edge"/>
              <c:x val="0.460543337645537"/>
              <c:y val="0.88511749347258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2279304"/>
        <c:crosses val="autoZero"/>
        <c:crossBetween val="midCat"/>
      </c:valAx>
      <c:valAx>
        <c:axId val="64227930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CPU seconds</a:t>
                </a:r>
              </a:p>
            </c:rich>
          </c:tx>
          <c:layout>
            <c:manualLayout>
              <c:xMode val="edge"/>
              <c:yMode val="edge"/>
              <c:x val="0.0206985769728332"/>
              <c:y val="0.287206266318538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9157336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chart" Target="../charts/char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4" Type="http://schemas.openxmlformats.org/officeDocument/2006/relationships/oleObject" Target="../embeddings/Microsoft_Excel_97_-_2004_Worksheet1.xls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8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Program </a:t>
            </a:r>
            <a:r>
              <a:rPr lang="en-US" dirty="0" smtClean="0"/>
              <a:t>Optimization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</a:t>
            </a:r>
            <a:r>
              <a:rPr lang="en-US" sz="2000" b="0" dirty="0" smtClean="0"/>
              <a:t>213: </a:t>
            </a:r>
            <a:r>
              <a:rPr lang="en-US" sz="2000" b="0" dirty="0" smtClean="0"/>
              <a:t>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25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Nov. 23, 2010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 and Dave O’Hallaron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073275" y="1905000"/>
            <a:ext cx="5007780" cy="2028761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>
                <a:latin typeface="Courier New" pitchFamily="49" charset="0"/>
              </a:rPr>
              <a:t>void lower(char *s)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>
                <a:latin typeface="Courier New" pitchFamily="49" charset="0"/>
              </a:rPr>
              <a:t>  int i;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>
                <a:latin typeface="Courier New" pitchFamily="49" charset="0"/>
              </a:rPr>
              <a:t>  for (i = 0; i &lt; strlen(s); i++)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>
                <a:latin typeface="Courier New" pitchFamily="49" charset="0"/>
              </a:rPr>
              <a:t>    if (s[i] &gt;= 'A' &amp;&amp; s[i] &lt;= 'Z')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>
                <a:latin typeface="Courier New" pitchFamily="49" charset="0"/>
              </a:rPr>
              <a:t>      s[i] -= ('A' - 'a');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65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341313"/>
            <a:ext cx="84582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Optimization Blocker #1: Procedure Calls</a:t>
            </a:r>
          </a:p>
        </p:txBody>
      </p:sp>
      <p:sp>
        <p:nvSpPr>
          <p:cNvPr id="65331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Procedure to Convert String to Lower Case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Extracted from 213 lab submissions, Fall, 1998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34963"/>
            <a:ext cx="8678863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Lower Case Conversion Performance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22413"/>
            <a:ext cx="8307387" cy="908050"/>
          </a:xfrm>
        </p:spPr>
        <p:txBody>
          <a:bodyPr/>
          <a:lstStyle/>
          <a:p>
            <a:pPr lvl="1" eaLnBrk="1" hangingPunct="1"/>
            <a:r>
              <a:rPr lang="en-US" smtClean="0"/>
              <a:t>Time quadruples when double string length</a:t>
            </a:r>
          </a:p>
          <a:p>
            <a:pPr lvl="1" eaLnBrk="1" hangingPunct="1"/>
            <a:r>
              <a:rPr lang="en-US" smtClean="0"/>
              <a:t>Quadratic performance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890587" y="2430463"/>
          <a:ext cx="7362825" cy="3648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4963"/>
            <a:ext cx="70310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Convert Loop To Goto Form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5000625"/>
            <a:ext cx="8281987" cy="90805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sz="1800" smtClean="0"/>
              <a:t> </a:t>
            </a:r>
            <a:r>
              <a:rPr lang="en-US" sz="1800" smtClean="0">
                <a:latin typeface="Courier New" pitchFamily="49" charset="0"/>
              </a:rPr>
              <a:t>strlen</a:t>
            </a:r>
            <a:r>
              <a:rPr lang="en-US" sz="1800" smtClean="0"/>
              <a:t> executed every iteration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209800" y="1143000"/>
            <a:ext cx="4962525" cy="3693319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void lower(char *s)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int i = 0;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if (i &gt;= strlen(s))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 goto done;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loop: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if (s[i] &gt;= 'A' &amp;&amp; s[i] &lt;= 'Z')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   s[i] -= ('A' - 'a');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i++;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if (i &lt; </a:t>
            </a:r>
            <a:r>
              <a:rPr lang="en-US" sz="1800">
                <a:solidFill>
                  <a:srgbClr val="A50021"/>
                </a:solidFill>
                <a:latin typeface="Courier New" pitchFamily="49" charset="0"/>
              </a:rPr>
              <a:t>strlen</a:t>
            </a:r>
            <a:r>
              <a:rPr lang="en-US" sz="1800">
                <a:latin typeface="Courier New" pitchFamily="49" charset="0"/>
              </a:rPr>
              <a:t>(s))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 goto loop;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done: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4963"/>
            <a:ext cx="70310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Calling Strlen</a:t>
            </a:r>
          </a:p>
        </p:txBody>
      </p:sp>
      <p:sp>
        <p:nvSpPr>
          <p:cNvPr id="77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3962400"/>
            <a:ext cx="8281987" cy="19462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Strlen performance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Only way to determine length of string is to scan its entire length, looking for null character.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Overall performance, string of length 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N calls to strlen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Require times N, N-1, N-2, …, 1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Overall O(N</a:t>
            </a:r>
            <a:r>
              <a:rPr lang="en-US" sz="1800" baseline="30000" smtClean="0"/>
              <a:t>2</a:t>
            </a:r>
            <a:r>
              <a:rPr lang="en-US" sz="1800" smtClean="0"/>
              <a:t>) performance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209800" y="990600"/>
            <a:ext cx="4962525" cy="2862322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/* My version of strlen */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size_t strlen(const char *s)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size_t length = 0;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while (*s != '\0') 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	s++; 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	length++;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return length;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34963"/>
            <a:ext cx="62309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Improving Performance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867150"/>
            <a:ext cx="8307387" cy="2578100"/>
          </a:xfrm>
        </p:spPr>
        <p:txBody>
          <a:bodyPr/>
          <a:lstStyle/>
          <a:p>
            <a:pPr lvl="1" eaLnBrk="1" hangingPunct="1"/>
            <a:r>
              <a:rPr lang="en-US" dirty="0" smtClean="0"/>
              <a:t>Move call to </a:t>
            </a:r>
            <a:r>
              <a:rPr lang="en-US" dirty="0" err="1" smtClean="0">
                <a:latin typeface="Courier New" pitchFamily="49" charset="0"/>
              </a:rPr>
              <a:t>strlen</a:t>
            </a:r>
            <a:r>
              <a:rPr lang="en-US" dirty="0" smtClean="0"/>
              <a:t> outside of loop</a:t>
            </a:r>
          </a:p>
          <a:p>
            <a:pPr lvl="1" eaLnBrk="1" hangingPunct="1"/>
            <a:r>
              <a:rPr lang="en-US" dirty="0" smtClean="0"/>
              <a:t>Since result does not change from one iteration to another</a:t>
            </a:r>
          </a:p>
          <a:p>
            <a:pPr lvl="1" eaLnBrk="1" hangingPunct="1"/>
            <a:r>
              <a:rPr lang="en-US" dirty="0" smtClean="0"/>
              <a:t>Form of code motion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981200" y="1143000"/>
            <a:ext cx="5007780" cy="2305759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smtClean="0">
                <a:latin typeface="Courier New" pitchFamily="49" charset="0"/>
              </a:rPr>
              <a:t>lower(char </a:t>
            </a:r>
            <a:r>
              <a:rPr lang="en-US" sz="1800" dirty="0">
                <a:latin typeface="Courier New" pitchFamily="49" charset="0"/>
              </a:rPr>
              <a:t>*s)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len</a:t>
            </a:r>
            <a:r>
              <a:rPr lang="en-US" sz="1800" dirty="0">
                <a:solidFill>
                  <a:srgbClr val="A50021"/>
                </a:solidFill>
                <a:latin typeface="Courier New" pitchFamily="49" charset="0"/>
              </a:rPr>
              <a:t> =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</a:t>
            </a:r>
            <a:r>
              <a:rPr lang="en-US" sz="1800" dirty="0">
                <a:solidFill>
                  <a:srgbClr val="A50021"/>
                </a:solidFill>
                <a:latin typeface="Courier New" pitchFamily="49" charset="0"/>
              </a:rPr>
              <a:t>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len</a:t>
            </a:r>
            <a:r>
              <a:rPr lang="en-US" sz="1800" dirty="0">
                <a:latin typeface="Courier New" pitchFamily="49" charset="0"/>
              </a:rPr>
              <a:t>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if (s[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&gt;= 'A' &amp;&amp;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&lt;= 'Z')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 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-= ('A' - 'a');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34963"/>
            <a:ext cx="87630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Lower Case Conversion Performance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906462"/>
          </a:xfrm>
        </p:spPr>
        <p:txBody>
          <a:bodyPr/>
          <a:lstStyle/>
          <a:p>
            <a:pPr lvl="1" eaLnBrk="1" hangingPunct="1"/>
            <a:r>
              <a:rPr lang="en-US" smtClean="0"/>
              <a:t>Time doubles when double string length</a:t>
            </a:r>
          </a:p>
          <a:p>
            <a:pPr lvl="1" eaLnBrk="1" hangingPunct="1"/>
            <a:r>
              <a:rPr lang="en-US" smtClean="0"/>
              <a:t>Linear performance of lower2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533400" y="2127250"/>
          <a:ext cx="7362825" cy="3648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5248276" y="3470276"/>
            <a:ext cx="6667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7432" tIns="27432" rIns="0" bIns="0"/>
          <a:lstStyle/>
          <a:p>
            <a:r>
              <a:rPr lang="en-US" sz="12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lower</a:t>
            </a:r>
            <a:endParaRPr lang="en-US" sz="1200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4991101" y="4746626"/>
            <a:ext cx="6667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7432" tIns="27432" rIns="0" bIns="0"/>
          <a:lstStyle/>
          <a:p>
            <a:r>
              <a:rPr lang="en-US" sz="12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lower2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8392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Optimization Blocker: Procedure Calls</a:t>
            </a:r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839200" cy="54102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2000" i="1" dirty="0" smtClean="0"/>
              <a:t>Why couldn’t compiler move </a:t>
            </a:r>
            <a:r>
              <a:rPr lang="en-US" sz="2000" dirty="0" err="1" smtClean="0">
                <a:latin typeface="Courier New" pitchFamily="49" charset="0"/>
              </a:rPr>
              <a:t>strlen</a:t>
            </a:r>
            <a:r>
              <a:rPr lang="en-US" sz="2000" i="1" dirty="0" smtClean="0"/>
              <a:t> out of  inner loop?</a:t>
            </a:r>
          </a:p>
          <a:p>
            <a:pPr lvl="1" eaLnBrk="1" hangingPunct="1">
              <a:defRPr/>
            </a:pPr>
            <a:r>
              <a:rPr lang="en-US" sz="1800" dirty="0" smtClean="0"/>
              <a:t>Procedure may have side effects</a:t>
            </a:r>
          </a:p>
          <a:p>
            <a:pPr lvl="2" eaLnBrk="1" hangingPunct="1">
              <a:defRPr/>
            </a:pPr>
            <a:r>
              <a:rPr lang="en-US" sz="1600" dirty="0" smtClean="0"/>
              <a:t>Alters global state each time called</a:t>
            </a:r>
          </a:p>
          <a:p>
            <a:pPr lvl="1" eaLnBrk="1" hangingPunct="1">
              <a:defRPr/>
            </a:pPr>
            <a:r>
              <a:rPr lang="en-US" sz="1800" dirty="0" smtClean="0"/>
              <a:t>Function may not return same value for given arguments</a:t>
            </a:r>
          </a:p>
          <a:p>
            <a:pPr lvl="2" eaLnBrk="1" hangingPunct="1">
              <a:defRPr/>
            </a:pPr>
            <a:r>
              <a:rPr lang="en-US" sz="1600" dirty="0" smtClean="0"/>
              <a:t>Depends on other parts of global state</a:t>
            </a:r>
          </a:p>
          <a:p>
            <a:pPr lvl="2" eaLnBrk="1" hangingPunct="1">
              <a:defRPr/>
            </a:pPr>
            <a:r>
              <a:rPr lang="en-US" sz="1600" dirty="0" smtClean="0"/>
              <a:t>Procedure </a:t>
            </a:r>
            <a:r>
              <a:rPr lang="en-US" sz="1600" dirty="0" smtClean="0">
                <a:latin typeface="Courier New" pitchFamily="49" charset="0"/>
              </a:rPr>
              <a:t>lower</a:t>
            </a:r>
            <a:r>
              <a:rPr lang="en-US" sz="1600" dirty="0" smtClean="0"/>
              <a:t> could interact with </a:t>
            </a:r>
            <a:r>
              <a:rPr lang="en-US" sz="1600" dirty="0" err="1" smtClean="0">
                <a:latin typeface="Courier New" pitchFamily="49" charset="0"/>
              </a:rPr>
              <a:t>strlen</a:t>
            </a:r>
            <a:endParaRPr lang="en-US" sz="1600" dirty="0" smtClean="0"/>
          </a:p>
          <a:p>
            <a:pPr eaLnBrk="1" hangingPunct="1">
              <a:defRPr/>
            </a:pPr>
            <a:r>
              <a:rPr lang="en-US" sz="2000" dirty="0" smtClean="0">
                <a:solidFill>
                  <a:srgbClr val="FF0000"/>
                </a:solidFill>
              </a:rPr>
              <a:t>Warning:</a:t>
            </a:r>
          </a:p>
          <a:p>
            <a:pPr lvl="1" eaLnBrk="1" hangingPunct="1">
              <a:defRPr/>
            </a:pPr>
            <a:r>
              <a:rPr lang="en-US" sz="1800" dirty="0" smtClean="0"/>
              <a:t>Compiler treats procedure call as a black box</a:t>
            </a:r>
          </a:p>
          <a:p>
            <a:pPr lvl="1" eaLnBrk="1" hangingPunct="1">
              <a:defRPr/>
            </a:pPr>
            <a:r>
              <a:rPr lang="en-US" sz="1800" dirty="0" smtClean="0"/>
              <a:t>Weak optimizations near them</a:t>
            </a:r>
          </a:p>
          <a:p>
            <a:pPr eaLnBrk="1" hangingPunct="1">
              <a:defRPr/>
            </a:pPr>
            <a:r>
              <a:rPr lang="en-US" sz="2000" dirty="0" smtClean="0"/>
              <a:t>Remedies:</a:t>
            </a:r>
          </a:p>
          <a:p>
            <a:pPr lvl="1" eaLnBrk="1" hangingPunct="1">
              <a:defRPr/>
            </a:pPr>
            <a:r>
              <a:rPr lang="en-US" sz="1800" dirty="0" smtClean="0"/>
              <a:t>Use of </a:t>
            </a:r>
            <a:r>
              <a:rPr lang="en-US" sz="1800" dirty="0" smtClean="0">
                <a:latin typeface="Courier New" pitchFamily="49" charset="0"/>
              </a:rPr>
              <a:t>inline</a:t>
            </a:r>
            <a:r>
              <a:rPr lang="en-US" sz="1800" dirty="0" smtClean="0"/>
              <a:t> functions</a:t>
            </a:r>
          </a:p>
          <a:p>
            <a:pPr lvl="2">
              <a:defRPr/>
            </a:pPr>
            <a:r>
              <a:rPr lang="en-US" sz="1800" dirty="0" smtClean="0"/>
              <a:t>GCC does this with –O2</a:t>
            </a:r>
          </a:p>
          <a:p>
            <a:pPr lvl="2">
              <a:defRPr/>
            </a:pPr>
            <a:r>
              <a:rPr lang="en-US" sz="1800" dirty="0" smtClean="0"/>
              <a:t>See web aside ASM:OPT</a:t>
            </a:r>
          </a:p>
          <a:p>
            <a:pPr lvl="1" eaLnBrk="1" hangingPunct="1">
              <a:defRPr/>
            </a:pPr>
            <a:r>
              <a:rPr lang="en-US" sz="1800" dirty="0" smtClean="0"/>
              <a:t>Do your own code motion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572000" y="3733800"/>
            <a:ext cx="4038600" cy="2862322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int lencnt = 0;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size_t strlen(const char *s)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size_t length = 0;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while (*s != '\0') 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	s++; length++;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lencnt += length;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return length;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Memory Matters</a:t>
            </a:r>
          </a:p>
        </p:txBody>
      </p:sp>
      <p:sp>
        <p:nvSpPr>
          <p:cNvPr id="1843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307387" cy="806450"/>
          </a:xfrm>
        </p:spPr>
        <p:txBody>
          <a:bodyPr/>
          <a:lstStyle/>
          <a:p>
            <a:pPr lvl="1" eaLnBrk="1" hangingPunct="1"/>
            <a:r>
              <a:rPr lang="en-US" smtClean="0"/>
              <a:t>Code updates </a:t>
            </a:r>
            <a:r>
              <a:rPr lang="en-US" smtClean="0">
                <a:latin typeface="Courier New" pitchFamily="49" charset="0"/>
              </a:rPr>
              <a:t>b[i]</a:t>
            </a:r>
            <a:r>
              <a:rPr lang="en-US" smtClean="0"/>
              <a:t> on every iteration</a:t>
            </a:r>
          </a:p>
          <a:p>
            <a:pPr lvl="1" eaLnBrk="1" hangingPunct="1"/>
            <a:r>
              <a:rPr lang="en-US" smtClean="0"/>
              <a:t>Why couldn’t compiler optimize this away?</a:t>
            </a:r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1752600" y="3810000"/>
            <a:ext cx="5873750" cy="1635125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# sum_rows1 inner loop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.L53: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addsd	(%rcx), %xmm0		# FP add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addq	$8, %rcx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decq	%rax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movsd	%xmm0, (%rsi,%r8,8)	# FP store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jne	.L53</a:t>
            </a:r>
          </a:p>
        </p:txBody>
      </p:sp>
      <p:sp>
        <p:nvSpPr>
          <p:cNvPr id="18437" name="Line 4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7"/>
          <p:cNvSpPr>
            <a:spLocks noChangeArrowheads="1"/>
          </p:cNvSpPr>
          <p:nvPr/>
        </p:nvSpPr>
        <p:spPr bwMode="auto">
          <a:xfrm>
            <a:off x="533400" y="1143000"/>
            <a:ext cx="5130800" cy="227330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rows is of n X n matrix a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sum_rows1(double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= 0;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+= a[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Memory Aliasing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307387" cy="806450"/>
          </a:xfrm>
        </p:spPr>
        <p:txBody>
          <a:bodyPr/>
          <a:lstStyle/>
          <a:p>
            <a:pPr lvl="1" eaLnBrk="1" hangingPunct="1"/>
            <a:r>
              <a:rPr lang="en-US" smtClean="0"/>
              <a:t>Code updates </a:t>
            </a:r>
            <a:r>
              <a:rPr lang="en-US" smtClean="0">
                <a:latin typeface="Courier New" pitchFamily="49" charset="0"/>
              </a:rPr>
              <a:t>b[i]</a:t>
            </a:r>
            <a:r>
              <a:rPr lang="en-US" smtClean="0"/>
              <a:t> on every iteration</a:t>
            </a:r>
          </a:p>
          <a:p>
            <a:pPr lvl="1" eaLnBrk="1" hangingPunct="1"/>
            <a:r>
              <a:rPr lang="en-US" smtClean="0"/>
              <a:t>Must consider possibility that these updates will affect program behavior</a:t>
            </a:r>
          </a:p>
        </p:txBody>
      </p:sp>
      <p:sp>
        <p:nvSpPr>
          <p:cNvPr id="19460" name="Line 5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533400" y="1143000"/>
            <a:ext cx="5130800" cy="227330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/* Sum rows is of n X n matrix a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void sum_rows1(double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long i, j;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for (i = 0; i &lt; n; i++) {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b[i] = 0;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    b[i] += a[i*n + j];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}</a:t>
            </a:r>
          </a:p>
        </p:txBody>
      </p:sp>
      <p:sp>
        <p:nvSpPr>
          <p:cNvPr id="19462" name="Rectangle 7"/>
          <p:cNvSpPr>
            <a:spLocks noChangeArrowheads="1"/>
          </p:cNvSpPr>
          <p:nvPr/>
        </p:nvSpPr>
        <p:spPr bwMode="auto">
          <a:xfrm>
            <a:off x="533400" y="3733800"/>
            <a:ext cx="2311400" cy="1847850"/>
          </a:xfrm>
          <a:prstGeom prst="rect">
            <a:avLst/>
          </a:prstGeom>
          <a:solidFill>
            <a:srgbClr val="D5F1CF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double A[9] = 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{ 0,   1,   2,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4,   8,  16},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32,  64, 128};</a:t>
            </a:r>
          </a:p>
          <a:p>
            <a:pPr algn="l">
              <a:lnSpc>
                <a:spcPct val="100000"/>
              </a:lnSpc>
            </a:pPr>
            <a:endParaRPr lang="en-US" sz="14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double B[3] = A+3;</a:t>
            </a:r>
          </a:p>
          <a:p>
            <a:pPr algn="l">
              <a:lnSpc>
                <a:spcPct val="100000"/>
              </a:lnSpc>
            </a:pPr>
            <a:endParaRPr lang="en-US" sz="14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sum_rows1(A, B, 3);</a:t>
            </a:r>
          </a:p>
        </p:txBody>
      </p:sp>
      <p:sp>
        <p:nvSpPr>
          <p:cNvPr id="777224" name="Rectangle 8"/>
          <p:cNvSpPr>
            <a:spLocks noChangeArrowheads="1"/>
          </p:cNvSpPr>
          <p:nvPr/>
        </p:nvSpPr>
        <p:spPr bwMode="auto">
          <a:xfrm>
            <a:off x="5918200" y="42672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 = 0: [3, 8, 16]</a:t>
            </a:r>
          </a:p>
        </p:txBody>
      </p:sp>
      <p:sp>
        <p:nvSpPr>
          <p:cNvPr id="19464" name="Rectangle 9"/>
          <p:cNvSpPr>
            <a:spLocks noChangeArrowheads="1"/>
          </p:cNvSpPr>
          <p:nvPr/>
        </p:nvSpPr>
        <p:spPr bwMode="auto">
          <a:xfrm>
            <a:off x="5918200" y="38100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init:  [4, 8, 16]</a:t>
            </a:r>
          </a:p>
        </p:txBody>
      </p:sp>
      <p:sp>
        <p:nvSpPr>
          <p:cNvPr id="777226" name="Rectangle 10"/>
          <p:cNvSpPr>
            <a:spLocks noChangeArrowheads="1"/>
          </p:cNvSpPr>
          <p:nvPr/>
        </p:nvSpPr>
        <p:spPr bwMode="auto">
          <a:xfrm>
            <a:off x="5918200" y="47244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 = 1: [3, 22, 16]</a:t>
            </a:r>
          </a:p>
        </p:txBody>
      </p:sp>
      <p:sp>
        <p:nvSpPr>
          <p:cNvPr id="777227" name="Rectangle 11"/>
          <p:cNvSpPr>
            <a:spLocks noChangeArrowheads="1"/>
          </p:cNvSpPr>
          <p:nvPr/>
        </p:nvSpPr>
        <p:spPr bwMode="auto">
          <a:xfrm>
            <a:off x="5918200" y="5203825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 = 2: [3, 22, 224]</a:t>
            </a:r>
          </a:p>
        </p:txBody>
      </p:sp>
      <p:sp>
        <p:nvSpPr>
          <p:cNvPr id="19467" name="Text Box 12"/>
          <p:cNvSpPr txBox="1">
            <a:spLocks noChangeArrowheads="1"/>
          </p:cNvSpPr>
          <p:nvPr/>
        </p:nvSpPr>
        <p:spPr bwMode="auto">
          <a:xfrm>
            <a:off x="5791200" y="3352800"/>
            <a:ext cx="12573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Value of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7224" grpId="0" animBg="1"/>
      <p:bldP spid="777226" grpId="0" animBg="1"/>
      <p:bldP spid="77722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Removing Aliasing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307387" cy="806450"/>
          </a:xfrm>
        </p:spPr>
        <p:txBody>
          <a:bodyPr/>
          <a:lstStyle/>
          <a:p>
            <a:pPr lvl="1" eaLnBrk="1" hangingPunct="1"/>
            <a:r>
              <a:rPr lang="en-US" smtClean="0"/>
              <a:t>No need to store intermediate results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09600" y="3810000"/>
            <a:ext cx="4725988" cy="1422400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# sum_rows2 inner loop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.L66: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addsd	(%rcx), %xmm0   # FP Add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addq	$8, %rcx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decq	%rax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jne	.L66</a:t>
            </a: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533400" y="1143000"/>
            <a:ext cx="5130800" cy="24860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rows is of n X n matrix a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sum_rows2(double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double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 += a[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     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Overview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Generally Useful Optimizations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Code motion/</a:t>
            </a:r>
            <a:r>
              <a:rPr lang="en-US" dirty="0" err="1" smtClean="0">
                <a:solidFill>
                  <a:srgbClr val="7F7F7F"/>
                </a:solidFill>
              </a:rPr>
              <a:t>precomputation</a:t>
            </a:r>
            <a:endParaRPr lang="en-US" dirty="0" smtClean="0">
              <a:solidFill>
                <a:srgbClr val="7F7F7F"/>
              </a:solidFill>
            </a:endParaRP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Strength reduction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Sharing of common </a:t>
            </a:r>
            <a:r>
              <a:rPr lang="en-US" dirty="0" err="1" smtClean="0">
                <a:solidFill>
                  <a:srgbClr val="7F7F7F"/>
                </a:solidFill>
              </a:rPr>
              <a:t>subexpressions</a:t>
            </a:r>
            <a:endParaRPr lang="en-US" dirty="0" smtClean="0">
              <a:solidFill>
                <a:srgbClr val="7F7F7F"/>
              </a:solidFill>
            </a:endParaRP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Removing unnecessary procedure calls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Optimization Blockers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Procedure calls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Memory aliasing</a:t>
            </a:r>
          </a:p>
          <a:p>
            <a:r>
              <a:rPr lang="en-US" b="1" dirty="0" smtClean="0">
                <a:solidFill>
                  <a:srgbClr val="7F7F7F"/>
                </a:solidFill>
              </a:rPr>
              <a:t>Exploiting Instruction-Level Parallelism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Dealing with Conditionals</a:t>
            </a:r>
            <a:endParaRPr lang="en-US" b="1" dirty="0" smtClean="0">
              <a:solidFill>
                <a:srgbClr val="7F7F7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9144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Optimization Blocker: Memory Aliasing</a:t>
            </a:r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marL="223838" indent="-223838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Aliasing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Two different memory references specify single location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Easy to have happen in C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 Since allowed to do address arithmetic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 Direct access to storage structures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Get in habit of introducing local variables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 Accumulating within loops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smtClean="0"/>
              <a:t> </a:t>
            </a:r>
            <a:r>
              <a:rPr lang="en-US" smtClean="0">
                <a:solidFill>
                  <a:srgbClr val="FF0000"/>
                </a:solidFill>
              </a:rPr>
              <a:t>Your way of telling compiler not to check for aliasing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Exploiting Instruction-Level 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general understanding of modern processor design</a:t>
            </a:r>
          </a:p>
          <a:p>
            <a:pPr lvl="1"/>
            <a:r>
              <a:rPr lang="en-US" dirty="0" smtClean="0"/>
              <a:t>Hardware can execute multiple instructions in parallel</a:t>
            </a:r>
          </a:p>
          <a:p>
            <a:r>
              <a:rPr lang="en-US" dirty="0" smtClean="0"/>
              <a:t>Performance limited by data dependencies</a:t>
            </a:r>
          </a:p>
          <a:p>
            <a:r>
              <a:rPr lang="en-US" dirty="0" smtClean="0"/>
              <a:t>Simple transformations can have dramatic performance improvement</a:t>
            </a:r>
          </a:p>
          <a:p>
            <a:pPr lvl="1"/>
            <a:r>
              <a:rPr lang="en-US" dirty="0" smtClean="0"/>
              <a:t>Compilers often cannot make these transformations</a:t>
            </a:r>
          </a:p>
          <a:p>
            <a:pPr lvl="1"/>
            <a:r>
              <a:rPr lang="en-US" dirty="0" smtClean="0"/>
              <a:t>Lack of </a:t>
            </a:r>
            <a:r>
              <a:rPr lang="en-US" dirty="0" err="1" smtClean="0"/>
              <a:t>associativity</a:t>
            </a:r>
            <a:r>
              <a:rPr lang="en-US" dirty="0" smtClean="0"/>
              <a:t> and </a:t>
            </a:r>
            <a:r>
              <a:rPr lang="en-US" dirty="0" err="1" smtClean="0"/>
              <a:t>distributivity</a:t>
            </a:r>
            <a:r>
              <a:rPr lang="en-US" dirty="0" smtClean="0"/>
              <a:t> in floating-point arithmetic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 Example: Data Type for Vectors</a:t>
            </a:r>
            <a:endParaRPr lang="en-US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514821" y="1498526"/>
            <a:ext cx="4132541" cy="1320874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/* data structure for vectors */</a:t>
            </a:r>
          </a:p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typedef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pPr algn="l" defTabSz="457200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len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 algn="l" defTabSz="457200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double *data;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} </a:t>
            </a:r>
            <a:r>
              <a:rPr lang="en-US" sz="1600" dirty="0" err="1" smtClean="0">
                <a:latin typeface="Courier New" pitchFamily="49" charset="0"/>
              </a:rPr>
              <a:t>vec</a:t>
            </a:r>
            <a:r>
              <a:rPr lang="en-US" sz="1600" dirty="0" smtClean="0">
                <a:latin typeface="Courier New" pitchFamily="49" charset="0"/>
              </a:rPr>
              <a:t>;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514821" y="3276600"/>
            <a:ext cx="5860578" cy="2059538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/* retrieve vector element and store at </a:t>
            </a:r>
            <a:r>
              <a:rPr lang="en-US" sz="1600" dirty="0" err="1" smtClean="0">
                <a:latin typeface="Courier New" pitchFamily="49" charset="0"/>
              </a:rPr>
              <a:t>val</a:t>
            </a:r>
            <a:r>
              <a:rPr lang="en-US" sz="1600" dirty="0" smtClean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double </a:t>
            </a:r>
            <a:r>
              <a:rPr lang="en-US" sz="1600" dirty="0" err="1" smtClean="0">
                <a:latin typeface="Courier New" pitchFamily="49" charset="0"/>
              </a:rPr>
              <a:t>get_vec_element</a:t>
            </a:r>
            <a:r>
              <a:rPr lang="en-US" sz="1600" dirty="0" smtClean="0">
                <a:latin typeface="Courier New" pitchFamily="49" charset="0"/>
              </a:rPr>
              <a:t>(*</a:t>
            </a:r>
            <a:r>
              <a:rPr lang="en-US" sz="1600" dirty="0" err="1" smtClean="0">
                <a:latin typeface="Courier New" pitchFamily="49" charset="0"/>
              </a:rPr>
              <a:t>vec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idx</a:t>
            </a:r>
            <a:r>
              <a:rPr lang="en-US" sz="1600" dirty="0" smtClean="0">
                <a:latin typeface="Courier New" pitchFamily="49" charset="0"/>
              </a:rPr>
              <a:t>, double *</a:t>
            </a:r>
            <a:r>
              <a:rPr lang="en-US" sz="1600" dirty="0" err="1" smtClean="0">
                <a:latin typeface="Courier New" pitchFamily="49" charset="0"/>
              </a:rPr>
              <a:t>val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if (</a:t>
            </a:r>
            <a:r>
              <a:rPr lang="en-US" sz="1600" dirty="0" err="1" smtClean="0">
                <a:latin typeface="Courier New" pitchFamily="49" charset="0"/>
              </a:rPr>
              <a:t>idx</a:t>
            </a:r>
            <a:r>
              <a:rPr lang="en-US" sz="1600" dirty="0" smtClean="0">
                <a:latin typeface="Courier New" pitchFamily="49" charset="0"/>
              </a:rPr>
              <a:t> &lt; 0 || </a:t>
            </a:r>
            <a:r>
              <a:rPr lang="en-US" sz="1600" dirty="0" err="1" smtClean="0">
                <a:latin typeface="Courier New" pitchFamily="49" charset="0"/>
              </a:rPr>
              <a:t>idx</a:t>
            </a:r>
            <a:r>
              <a:rPr lang="en-US" sz="1600" dirty="0" smtClean="0">
                <a:latin typeface="Courier New" pitchFamily="49" charset="0"/>
              </a:rPr>
              <a:t> &gt;= v-&gt;</a:t>
            </a:r>
            <a:r>
              <a:rPr lang="en-US" sz="1600" dirty="0" err="1" smtClean="0">
                <a:latin typeface="Courier New" pitchFamily="49" charset="0"/>
              </a:rPr>
              <a:t>len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	return 0;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*</a:t>
            </a:r>
            <a:r>
              <a:rPr lang="en-US" sz="1600" dirty="0" err="1" smtClean="0">
                <a:latin typeface="Courier New" pitchFamily="49" charset="0"/>
              </a:rPr>
              <a:t>val</a:t>
            </a:r>
            <a:r>
              <a:rPr lang="en-US" sz="1600" dirty="0" smtClean="0">
                <a:latin typeface="Courier New" pitchFamily="49" charset="0"/>
              </a:rPr>
              <a:t> = v-&gt;data[</a:t>
            </a:r>
            <a:r>
              <a:rPr lang="en-US" sz="1600" dirty="0" err="1" smtClean="0">
                <a:latin typeface="Courier New" pitchFamily="49" charset="0"/>
              </a:rPr>
              <a:t>idx</a:t>
            </a:r>
            <a:r>
              <a:rPr lang="en-US" sz="1600" dirty="0" smtClean="0">
                <a:latin typeface="Courier New" pitchFamily="49" charset="0"/>
              </a:rPr>
              <a:t>];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return 1;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6503349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4800600" y="1841500"/>
            <a:ext cx="776536" cy="292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 err="1" smtClean="0">
                <a:latin typeface="Courier New" pitchFamily="49" charset="0"/>
              </a:rPr>
              <a:t>len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4800600" y="2133600"/>
            <a:ext cx="776536" cy="292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data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858000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8256901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cxnSp>
        <p:nvCxnSpPr>
          <p:cNvPr id="15" name="Straight Arrow Connector 14"/>
          <p:cNvCxnSpPr>
            <a:stCxn id="11" idx="3"/>
            <a:endCxn id="7" idx="1"/>
          </p:cNvCxnSpPr>
          <p:nvPr/>
        </p:nvCxnSpPr>
        <p:spPr bwMode="auto">
          <a:xfrm>
            <a:off x="5577136" y="2279650"/>
            <a:ext cx="926213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7215499" y="2133600"/>
            <a:ext cx="1041402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516034" y="1837381"/>
            <a:ext cx="3080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0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91868" y="1837267"/>
            <a:ext cx="3080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1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037377" y="1837267"/>
            <a:ext cx="801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len-1</a:t>
            </a:r>
            <a:endParaRPr lang="en-US" sz="1600" dirty="0">
              <a:latin typeface="Courier New" pitchFamily="49" charset="0"/>
            </a:endParaRP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7368989" y="2286000"/>
            <a:ext cx="733612" cy="1390"/>
          </a:xfrm>
          <a:prstGeom prst="line">
            <a:avLst/>
          </a:prstGeom>
          <a:noFill/>
          <a:ln w="635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 </a:t>
            </a:r>
            <a:r>
              <a:rPr lang="en-US" dirty="0"/>
              <a:t>Computation</a:t>
            </a:r>
          </a:p>
        </p:txBody>
      </p:sp>
      <p:sp>
        <p:nvSpPr>
          <p:cNvPr id="7751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38175" y="4191000"/>
            <a:ext cx="3871913" cy="2219325"/>
          </a:xfrm>
        </p:spPr>
        <p:txBody>
          <a:bodyPr/>
          <a:lstStyle/>
          <a:p>
            <a:pPr marL="0" indent="0"/>
            <a:r>
              <a:rPr lang="en-US" sz="2400" dirty="0"/>
              <a:t>Data Types</a:t>
            </a:r>
          </a:p>
          <a:p>
            <a:pPr lvl="1"/>
            <a:r>
              <a:rPr lang="en-US" sz="2000" dirty="0"/>
              <a:t>Use different declarations for </a:t>
            </a:r>
            <a:r>
              <a:rPr lang="en-US" sz="2000" dirty="0" err="1">
                <a:latin typeface="Courier New" pitchFamily="49" charset="0"/>
              </a:rPr>
              <a:t>data_t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2000" dirty="0" err="1">
                <a:latin typeface="Courier New" pitchFamily="49" charset="0"/>
              </a:rPr>
              <a:t>int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2000" dirty="0">
                <a:latin typeface="Courier New" pitchFamily="49" charset="0"/>
              </a:rPr>
              <a:t>float</a:t>
            </a:r>
          </a:p>
          <a:p>
            <a:pPr lvl="1"/>
            <a:r>
              <a:rPr lang="en-US" sz="2000" dirty="0">
                <a:latin typeface="Courier New" pitchFamily="49" charset="0"/>
              </a:rPr>
              <a:t>double</a:t>
            </a:r>
          </a:p>
        </p:txBody>
      </p:sp>
      <p:sp>
        <p:nvSpPr>
          <p:cNvPr id="775173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662488" y="4191000"/>
            <a:ext cx="3871912" cy="2219325"/>
          </a:xfrm>
        </p:spPr>
        <p:txBody>
          <a:bodyPr/>
          <a:lstStyle/>
          <a:p>
            <a:pPr marL="0" indent="0"/>
            <a:r>
              <a:rPr lang="en-US" sz="2400"/>
              <a:t>Operations</a:t>
            </a:r>
          </a:p>
          <a:p>
            <a:pPr lvl="1"/>
            <a:r>
              <a:rPr lang="en-US" sz="2000"/>
              <a:t>Use different definitions of </a:t>
            </a:r>
            <a:r>
              <a:rPr lang="en-US" sz="2000">
                <a:latin typeface="Courier New" pitchFamily="49" charset="0"/>
              </a:rPr>
              <a:t>OP</a:t>
            </a:r>
            <a:r>
              <a:rPr lang="en-US" sz="2000"/>
              <a:t> and </a:t>
            </a:r>
            <a:r>
              <a:rPr lang="en-US" sz="2000">
                <a:latin typeface="Courier New" pitchFamily="49" charset="0"/>
              </a:rPr>
              <a:t>IDENT</a:t>
            </a:r>
          </a:p>
          <a:p>
            <a:pPr lvl="1"/>
            <a:r>
              <a:rPr lang="en-US" sz="2000"/>
              <a:t> </a:t>
            </a:r>
            <a:r>
              <a:rPr lang="en-US" sz="2000">
                <a:latin typeface="Courier New" pitchFamily="49" charset="0"/>
              </a:rPr>
              <a:t>+ </a:t>
            </a:r>
            <a:r>
              <a:rPr lang="en-US" sz="2000"/>
              <a:t>/</a:t>
            </a:r>
            <a:r>
              <a:rPr lang="en-US" sz="2000">
                <a:latin typeface="Courier New" pitchFamily="49" charset="0"/>
              </a:rPr>
              <a:t> 0</a:t>
            </a:r>
          </a:p>
          <a:p>
            <a:pPr lvl="1"/>
            <a:r>
              <a:rPr lang="en-US" sz="2000"/>
              <a:t> </a:t>
            </a:r>
            <a:r>
              <a:rPr lang="en-US" sz="2000">
                <a:latin typeface="Courier New" pitchFamily="49" charset="0"/>
              </a:rPr>
              <a:t>* </a:t>
            </a:r>
            <a:r>
              <a:rPr lang="en-US" sz="2000"/>
              <a:t>/</a:t>
            </a:r>
            <a:r>
              <a:rPr lang="en-US" sz="2000">
                <a:latin typeface="Courier New" pitchFamily="49" charset="0"/>
              </a:rPr>
              <a:t> 1</a:t>
            </a:r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638175" y="1133182"/>
            <a:ext cx="5834930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void combine1(</a:t>
            </a:r>
            <a:r>
              <a:rPr lang="en-US" sz="1800" dirty="0" err="1" smtClean="0">
                <a:latin typeface="Courier New" pitchFamily="49" charset="0"/>
              </a:rPr>
              <a:t>vec_ptr</a:t>
            </a:r>
            <a:r>
              <a:rPr lang="en-US" sz="1800" dirty="0" smtClean="0">
                <a:latin typeface="Courier New" pitchFamily="49" charset="0"/>
              </a:rPr>
              <a:t> v, </a:t>
            </a:r>
            <a:r>
              <a:rPr lang="en-US" sz="1800" dirty="0" err="1" smtClean="0">
                <a:latin typeface="Courier New" pitchFamily="49" charset="0"/>
              </a:rPr>
              <a:t>data_t</a:t>
            </a:r>
            <a:r>
              <a:rPr lang="en-US" sz="1800" dirty="0" smtClean="0">
                <a:latin typeface="Courier New" pitchFamily="49" charset="0"/>
              </a:rPr>
              <a:t>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long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for 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</a:t>
            </a:r>
            <a:r>
              <a:rPr lang="en-US" sz="1800" dirty="0" err="1" smtClean="0">
                <a:latin typeface="Courier New" pitchFamily="49" charset="0"/>
              </a:rPr>
              <a:t>vec_length</a:t>
            </a:r>
            <a:r>
              <a:rPr lang="en-US" sz="1800" dirty="0" smtClean="0">
                <a:latin typeface="Courier New" pitchFamily="49" charset="0"/>
              </a:rPr>
              <a:t>(v);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data_t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get_vec_element</a:t>
            </a:r>
            <a:r>
              <a:rPr lang="en-US" sz="1800" dirty="0" smtClean="0">
                <a:latin typeface="Courier New" pitchFamily="49" charset="0"/>
              </a:rPr>
              <a:t>(v,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, &amp;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OP 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05600" y="16002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Compute sum or product of vector elements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1407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Cycles Per Element (CPE)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307387" cy="1516063"/>
          </a:xfrm>
        </p:spPr>
        <p:txBody>
          <a:bodyPr/>
          <a:lstStyle/>
          <a:p>
            <a:r>
              <a:rPr lang="en-US" sz="2000" dirty="0" smtClean="0"/>
              <a:t>Convenient way to express performance of program that operates on vectors or lists</a:t>
            </a:r>
          </a:p>
          <a:p>
            <a:r>
              <a:rPr lang="en-US" sz="2000" dirty="0" smtClean="0"/>
              <a:t>Length = n</a:t>
            </a:r>
          </a:p>
          <a:p>
            <a:r>
              <a:rPr lang="en-US" sz="2000" dirty="0" smtClean="0"/>
              <a:t>In our case: </a:t>
            </a:r>
            <a:r>
              <a:rPr lang="en-US" sz="2000" dirty="0" smtClean="0">
                <a:solidFill>
                  <a:srgbClr val="C00000"/>
                </a:solidFill>
              </a:rPr>
              <a:t>CPE = cycles per OP</a:t>
            </a:r>
            <a:endParaRPr lang="en-US" sz="2000" dirty="0" smtClean="0"/>
          </a:p>
          <a:p>
            <a:r>
              <a:rPr lang="en-US" sz="2000" dirty="0" smtClean="0"/>
              <a:t>T = CPE*n + Overhead</a:t>
            </a:r>
          </a:p>
          <a:p>
            <a:pPr lvl="1"/>
            <a:r>
              <a:rPr lang="en-US" sz="1600" dirty="0" smtClean="0"/>
              <a:t>CPE is slope of line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1524000" y="3011488"/>
          <a:ext cx="5029200" cy="3313112"/>
        </p:xfrm>
        <a:graphic>
          <a:graphicData uri="http://schemas.openxmlformats.org/presentationml/2006/ole">
            <p:oleObj spid="_x0000_s93186" name="Worksheet" r:id="rId4" imgW="5549900" imgH="3657600" progId="Excel.Sheet.8">
              <p:embed/>
            </p:oleObj>
          </a:graphicData>
        </a:graphic>
      </p:graphicFrame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3733799" y="3675528"/>
            <a:ext cx="25437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 New" pitchFamily="49" charset="0"/>
              </a:rPr>
              <a:t>vsum1: </a:t>
            </a:r>
            <a:r>
              <a:rPr lang="en-US" sz="1400" dirty="0" smtClean="0">
                <a:latin typeface="Calibri" pitchFamily="34" charset="0"/>
              </a:rPr>
              <a:t>Slope </a:t>
            </a:r>
            <a:r>
              <a:rPr lang="en-US" sz="1400" dirty="0">
                <a:latin typeface="Calibri" pitchFamily="34" charset="0"/>
              </a:rPr>
              <a:t>= 4.0</a:t>
            </a: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3962400" y="4678080"/>
            <a:ext cx="18161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 New" pitchFamily="49" charset="0"/>
              </a:rPr>
              <a:t>vsum2: </a:t>
            </a:r>
            <a:r>
              <a:rPr lang="en-US" sz="1400" dirty="0" smtClean="0">
                <a:latin typeface="Calibri" pitchFamily="34" charset="0"/>
              </a:rPr>
              <a:t>Slope = 3.5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 Performance</a:t>
            </a:r>
            <a:endParaRPr lang="en-US" dirty="0"/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638175" y="1133182"/>
            <a:ext cx="5834930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void combine1(</a:t>
            </a:r>
            <a:r>
              <a:rPr lang="en-US" sz="1800" dirty="0" err="1" smtClean="0">
                <a:latin typeface="Courier New" pitchFamily="49" charset="0"/>
              </a:rPr>
              <a:t>vec_ptr</a:t>
            </a:r>
            <a:r>
              <a:rPr lang="en-US" sz="1800" dirty="0" smtClean="0">
                <a:latin typeface="Courier New" pitchFamily="49" charset="0"/>
              </a:rPr>
              <a:t> v, </a:t>
            </a:r>
            <a:r>
              <a:rPr lang="en-US" sz="1800" dirty="0" err="1" smtClean="0">
                <a:latin typeface="Courier New" pitchFamily="49" charset="0"/>
              </a:rPr>
              <a:t>data_t</a:t>
            </a:r>
            <a:r>
              <a:rPr lang="en-US" sz="1800" dirty="0" smtClean="0">
                <a:latin typeface="Courier New" pitchFamily="49" charset="0"/>
              </a:rPr>
              <a:t>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long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for 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</a:t>
            </a:r>
            <a:r>
              <a:rPr lang="en-US" sz="1800" dirty="0" err="1" smtClean="0">
                <a:latin typeface="Courier New" pitchFamily="49" charset="0"/>
              </a:rPr>
              <a:t>vec_length</a:t>
            </a:r>
            <a:r>
              <a:rPr lang="en-US" sz="1800" dirty="0" smtClean="0">
                <a:latin typeface="Courier New" pitchFamily="49" charset="0"/>
              </a:rPr>
              <a:t>(v);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data_t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get_vec_element</a:t>
            </a:r>
            <a:r>
              <a:rPr lang="en-US" sz="1800" dirty="0" smtClean="0">
                <a:latin typeface="Courier New" pitchFamily="49" charset="0"/>
              </a:rPr>
              <a:t>(v,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, &amp;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OP </a:t>
            </a:r>
            <a:r>
              <a:rPr lang="en-US" sz="1800" dirty="0" err="1" smtClean="0">
                <a:latin typeface="Courier New" pitchFamily="49" charset="0"/>
              </a:rPr>
              <a:t>val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05600" y="16002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Compute sum or product of vector elements</a:t>
            </a:r>
          </a:p>
        </p:txBody>
      </p:sp>
      <p:graphicFrame>
        <p:nvGraphicFramePr>
          <p:cNvPr id="10" name="Group 49"/>
          <p:cNvGraphicFramePr>
            <a:graphicFrameLocks noGrp="1"/>
          </p:cNvGraphicFramePr>
          <p:nvPr/>
        </p:nvGraphicFramePr>
        <p:xfrm>
          <a:off x="396875" y="4267200"/>
          <a:ext cx="8229600" cy="1777873"/>
        </p:xfrm>
        <a:graphic>
          <a:graphicData uri="http://schemas.openxmlformats.org/drawingml/2006/table">
            <a:tbl>
              <a:tblPr/>
              <a:tblGrid>
                <a:gridCol w="2362200"/>
                <a:gridCol w="1466850"/>
                <a:gridCol w="1466850"/>
                <a:gridCol w="1466850"/>
                <a:gridCol w="1466850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Combine1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unoptimized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29.0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29.2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27.4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27.9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Combine1 –O1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Optimizations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6875" y="4495800"/>
            <a:ext cx="7896225" cy="1838324"/>
          </a:xfrm>
        </p:spPr>
        <p:txBody>
          <a:bodyPr/>
          <a:lstStyle/>
          <a:p>
            <a:r>
              <a:rPr lang="en-US" dirty="0" smtClean="0"/>
              <a:t>Move </a:t>
            </a:r>
            <a:r>
              <a:rPr lang="en-US" dirty="0" err="1" smtClean="0"/>
              <a:t>vec_length</a:t>
            </a:r>
            <a:r>
              <a:rPr lang="en-US" dirty="0" smtClean="0"/>
              <a:t> out of loop</a:t>
            </a:r>
          </a:p>
          <a:p>
            <a:r>
              <a:rPr lang="en-US" dirty="0" smtClean="0"/>
              <a:t>Avoid bounds check on each cycle</a:t>
            </a:r>
          </a:p>
          <a:p>
            <a:r>
              <a:rPr lang="en-US" dirty="0" smtClean="0"/>
              <a:t>Accumulate in temporary</a:t>
            </a:r>
            <a:endParaRPr lang="en-US" dirty="0"/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1295400" y="1331243"/>
            <a:ext cx="5421355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combine4(</a:t>
            </a:r>
            <a:r>
              <a:rPr lang="en-US" sz="1800" dirty="0" err="1">
                <a:latin typeface="Courier New" pitchFamily="49" charset="0"/>
              </a:rPr>
              <a:t>vec_ptr</a:t>
            </a:r>
            <a:r>
              <a:rPr lang="en-US" sz="1800" dirty="0">
                <a:latin typeface="Courier New" pitchFamily="49" charset="0"/>
              </a:rPr>
              <a:t> v,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length = </a:t>
            </a:r>
            <a:r>
              <a:rPr lang="en-US" sz="1800" dirty="0" err="1">
                <a:latin typeface="Courier New" pitchFamily="49" charset="0"/>
              </a:rPr>
              <a:t>vec_length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*d = </a:t>
            </a:r>
            <a:r>
              <a:rPr lang="en-US" sz="1800" dirty="0" err="1">
                <a:latin typeface="Courier New" pitchFamily="49" charset="0"/>
              </a:rPr>
              <a:t>get_vec_start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t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length;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t = t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Basic Optimizations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6875" y="5934076"/>
            <a:ext cx="7896225" cy="542924"/>
          </a:xfrm>
        </p:spPr>
        <p:txBody>
          <a:bodyPr/>
          <a:lstStyle/>
          <a:p>
            <a:r>
              <a:rPr lang="en-US" dirty="0" smtClean="0"/>
              <a:t>Eliminates sources of overhead in loop</a:t>
            </a:r>
            <a:endParaRPr lang="en-US" dirty="0"/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1295400" y="1331243"/>
            <a:ext cx="5421355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combine4(</a:t>
            </a:r>
            <a:r>
              <a:rPr lang="en-US" sz="1800" dirty="0" err="1">
                <a:latin typeface="Courier New" pitchFamily="49" charset="0"/>
              </a:rPr>
              <a:t>vec_ptr</a:t>
            </a:r>
            <a:r>
              <a:rPr lang="en-US" sz="1800" dirty="0">
                <a:latin typeface="Courier New" pitchFamily="49" charset="0"/>
              </a:rPr>
              <a:t> v,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length = </a:t>
            </a:r>
            <a:r>
              <a:rPr lang="en-US" sz="1800" dirty="0" err="1">
                <a:latin typeface="Courier New" pitchFamily="49" charset="0"/>
              </a:rPr>
              <a:t>vec_length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*d = </a:t>
            </a:r>
            <a:r>
              <a:rPr lang="en-US" sz="1800" dirty="0" err="1">
                <a:latin typeface="Courier New" pitchFamily="49" charset="0"/>
              </a:rPr>
              <a:t>get_vec_start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t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length;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t = t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aphicFrame>
        <p:nvGraphicFramePr>
          <p:cNvPr id="5" name="Group 49"/>
          <p:cNvGraphicFramePr>
            <a:graphicFrameLocks noGrp="1"/>
          </p:cNvGraphicFramePr>
          <p:nvPr/>
        </p:nvGraphicFramePr>
        <p:xfrm>
          <a:off x="396874" y="4267200"/>
          <a:ext cx="6003925" cy="1552575"/>
        </p:xfrm>
        <a:graphic>
          <a:graphicData uri="http://schemas.openxmlformats.org/drawingml/2006/table">
            <a:tbl>
              <a:tblPr/>
              <a:tblGrid>
                <a:gridCol w="1723349"/>
                <a:gridCol w="1070144"/>
                <a:gridCol w="1070144"/>
                <a:gridCol w="1070144"/>
                <a:gridCol w="1070144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Combine1 –O1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8626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Modern CPU Design</a:t>
            </a:r>
          </a:p>
        </p:txBody>
      </p:sp>
      <p:sp>
        <p:nvSpPr>
          <p:cNvPr id="421891" name="Rectangle 3"/>
          <p:cNvSpPr>
            <a:spLocks noChangeArrowheads="1"/>
          </p:cNvSpPr>
          <p:nvPr/>
        </p:nvSpPr>
        <p:spPr bwMode="auto">
          <a:xfrm>
            <a:off x="1542040" y="3505200"/>
            <a:ext cx="6510337" cy="304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Execution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057400" y="3900160"/>
            <a:ext cx="5706052" cy="762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Functional</a:t>
            </a:r>
          </a:p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Units</a:t>
            </a:r>
          </a:p>
        </p:txBody>
      </p:sp>
      <p:sp>
        <p:nvSpPr>
          <p:cNvPr id="421893" name="Rectangle 5"/>
          <p:cNvSpPr>
            <a:spLocks noChangeArrowheads="1"/>
          </p:cNvSpPr>
          <p:nvPr/>
        </p:nvSpPr>
        <p:spPr bwMode="auto">
          <a:xfrm>
            <a:off x="1542040" y="1219200"/>
            <a:ext cx="6510337" cy="1905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t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Instruction Control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2167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Integer/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Branch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75977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FP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Add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4532890" y="4038600"/>
            <a:ext cx="674687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FP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 err="1">
                <a:solidFill>
                  <a:schemeClr val="bg1"/>
                </a:solidFill>
                <a:latin typeface="Calibri" pitchFamily="34" charset="0"/>
              </a:rPr>
              <a:t>Mult</a:t>
            </a: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/Div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3028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Load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6074352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Store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6460115" y="1676400"/>
            <a:ext cx="1303337" cy="11430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5302827" y="5562600"/>
            <a:ext cx="1447800" cy="609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Data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242377" y="16764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Fetch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Control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242377" y="22860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Decode</a:t>
            </a:r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5399665" y="194813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>
            <a:off x="5399665" y="256288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4820227" y="28194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2" name="Freeform 18"/>
          <p:cNvSpPr>
            <a:spLocks/>
          </p:cNvSpPr>
          <p:nvPr/>
        </p:nvSpPr>
        <p:spPr bwMode="auto">
          <a:xfrm flipH="1">
            <a:off x="2313565" y="1752600"/>
            <a:ext cx="1928812" cy="22860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28575">
            <a:solidFill>
              <a:schemeClr val="tx1"/>
            </a:solidFill>
            <a:prstDash val="sysDot"/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 rot="5400000">
            <a:off x="496310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 rot="16200000" flipV="1">
            <a:off x="5253615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 rot="5400000">
            <a:off x="5734627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 rot="5400000">
            <a:off x="602355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5514320" y="1673423"/>
            <a:ext cx="7822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Address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5410200" y="2286000"/>
            <a:ext cx="10691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smtClean="0">
                <a:latin typeface="Calibri" pitchFamily="34" charset="0"/>
              </a:rPr>
              <a:t>Instructions</a:t>
            </a:r>
            <a:endParaRPr lang="en-US" sz="1400" dirty="0">
              <a:latin typeface="Calibri" pitchFamily="34" charset="0"/>
            </a:endParaRP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4800600" y="2816423"/>
            <a:ext cx="101098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Operations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2286000" y="3166080"/>
            <a:ext cx="129195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Prediction OK?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6515677" y="5240179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5735940" y="5257800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5084584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 smtClean="0">
                <a:latin typeface="Calibri" pitchFamily="34" charset="0"/>
              </a:rPr>
              <a:t>Addr</a:t>
            </a:r>
            <a:r>
              <a:rPr lang="en-US" sz="1000" dirty="0" smtClean="0">
                <a:latin typeface="Calibri" pitchFamily="34" charset="0"/>
              </a:rPr>
              <a:t>.</a:t>
            </a:r>
            <a:endParaRPr lang="en-US" sz="1000" dirty="0">
              <a:latin typeface="Calibri" pitchFamily="34" charset="0"/>
            </a:endParaRP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5853440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 smtClean="0">
                <a:latin typeface="Calibri" pitchFamily="34" charset="0"/>
              </a:rPr>
              <a:t>Addr</a:t>
            </a:r>
            <a:r>
              <a:rPr lang="en-US" sz="1000" dirty="0" smtClean="0">
                <a:latin typeface="Calibri" pitchFamily="34" charset="0"/>
              </a:rPr>
              <a:t>.</a:t>
            </a:r>
            <a:endParaRPr lang="en-US" sz="1000" dirty="0">
              <a:latin typeface="Calibri" pitchFamily="34" charset="0"/>
            </a:endParaRPr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>
            <a:off x="2543175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>
            <a:off x="408781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7" name="Line 33"/>
          <p:cNvSpPr>
            <a:spLocks noChangeShapeType="1"/>
          </p:cNvSpPr>
          <p:nvPr/>
        </p:nvSpPr>
        <p:spPr bwMode="auto">
          <a:xfrm>
            <a:off x="485775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63086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>
            <a:off x="64008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2543175" y="3810000"/>
            <a:ext cx="3857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1" name="Rectangle 37"/>
          <p:cNvSpPr>
            <a:spLocks noChangeArrowheads="1"/>
          </p:cNvSpPr>
          <p:nvPr/>
        </p:nvSpPr>
        <p:spPr bwMode="auto">
          <a:xfrm>
            <a:off x="2989840" y="4038600"/>
            <a:ext cx="673100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General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Integer</a:t>
            </a:r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>
            <a:off x="33147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3" name="Line 39"/>
          <p:cNvSpPr>
            <a:spLocks noChangeShapeType="1"/>
          </p:cNvSpPr>
          <p:nvPr/>
        </p:nvSpPr>
        <p:spPr bwMode="auto">
          <a:xfrm>
            <a:off x="1735715" y="4876800"/>
            <a:ext cx="521469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507240" y="4495800"/>
            <a:ext cx="3857625" cy="381000"/>
            <a:chOff x="768" y="2016"/>
            <a:chExt cx="1920" cy="144"/>
          </a:xfrm>
        </p:grpSpPr>
        <p:sp>
          <p:nvSpPr>
            <p:cNvPr id="11313" name="Line 41"/>
            <p:cNvSpPr>
              <a:spLocks noChangeShapeType="1"/>
            </p:cNvSpPr>
            <p:nvPr/>
          </p:nvSpPr>
          <p:spPr bwMode="auto">
            <a:xfrm>
              <a:off x="76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4" name="Line 42"/>
            <p:cNvSpPr>
              <a:spLocks noChangeShapeType="1"/>
            </p:cNvSpPr>
            <p:nvPr/>
          </p:nvSpPr>
          <p:spPr bwMode="auto">
            <a:xfrm>
              <a:off x="1536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5" name="Line 43"/>
            <p:cNvSpPr>
              <a:spLocks noChangeShapeType="1"/>
            </p:cNvSpPr>
            <p:nvPr/>
          </p:nvSpPr>
          <p:spPr bwMode="auto">
            <a:xfrm>
              <a:off x="1920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6" name="Line 44"/>
            <p:cNvSpPr>
              <a:spLocks noChangeShapeType="1"/>
            </p:cNvSpPr>
            <p:nvPr/>
          </p:nvSpPr>
          <p:spPr bwMode="auto">
            <a:xfrm>
              <a:off x="2304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7" name="Line 45"/>
            <p:cNvSpPr>
              <a:spLocks noChangeShapeType="1"/>
            </p:cNvSpPr>
            <p:nvPr/>
          </p:nvSpPr>
          <p:spPr bwMode="auto">
            <a:xfrm>
              <a:off x="268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8" name="Line 46"/>
            <p:cNvSpPr>
              <a:spLocks noChangeShapeType="1"/>
            </p:cNvSpPr>
            <p:nvPr/>
          </p:nvSpPr>
          <p:spPr bwMode="auto">
            <a:xfrm>
              <a:off x="1152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11305" name="Rectangle 47"/>
          <p:cNvSpPr>
            <a:spLocks noChangeArrowheads="1"/>
          </p:cNvSpPr>
          <p:nvPr/>
        </p:nvSpPr>
        <p:spPr bwMode="auto">
          <a:xfrm>
            <a:off x="2796165" y="4829175"/>
            <a:ext cx="15149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 Results</a:t>
            </a:r>
          </a:p>
        </p:txBody>
      </p:sp>
      <p:sp>
        <p:nvSpPr>
          <p:cNvPr id="11306" name="Rectangle 48"/>
          <p:cNvSpPr>
            <a:spLocks noChangeArrowheads="1"/>
          </p:cNvSpPr>
          <p:nvPr/>
        </p:nvSpPr>
        <p:spPr bwMode="auto">
          <a:xfrm>
            <a:off x="2796165" y="1828800"/>
            <a:ext cx="1157287" cy="990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Retirement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Unit</a:t>
            </a:r>
          </a:p>
        </p:txBody>
      </p:sp>
      <p:sp>
        <p:nvSpPr>
          <p:cNvPr id="11307" name="Rectangle 49"/>
          <p:cNvSpPr>
            <a:spLocks noChangeArrowheads="1"/>
          </p:cNvSpPr>
          <p:nvPr/>
        </p:nvSpPr>
        <p:spPr bwMode="auto">
          <a:xfrm>
            <a:off x="2989840" y="2286000"/>
            <a:ext cx="769937" cy="457200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Register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File</a:t>
            </a:r>
          </a:p>
        </p:txBody>
      </p:sp>
      <p:sp>
        <p:nvSpPr>
          <p:cNvPr id="11308" name="Line 50"/>
          <p:cNvSpPr>
            <a:spLocks noChangeShapeType="1"/>
          </p:cNvSpPr>
          <p:nvPr/>
        </p:nvSpPr>
        <p:spPr bwMode="auto">
          <a:xfrm>
            <a:off x="2313565" y="22098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9" name="Freeform 51"/>
          <p:cNvSpPr>
            <a:spLocks/>
          </p:cNvSpPr>
          <p:nvPr/>
        </p:nvSpPr>
        <p:spPr bwMode="auto">
          <a:xfrm flipH="1">
            <a:off x="1904999" y="2667000"/>
            <a:ext cx="891166" cy="22098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0" name="Text Box 52"/>
          <p:cNvSpPr txBox="1">
            <a:spLocks noChangeArrowheads="1"/>
          </p:cNvSpPr>
          <p:nvPr/>
        </p:nvSpPr>
        <p:spPr bwMode="auto">
          <a:xfrm>
            <a:off x="457200" y="3159100"/>
            <a:ext cx="14452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Register Updates</a:t>
            </a:r>
          </a:p>
        </p:txBody>
      </p:sp>
      <p:sp>
        <p:nvSpPr>
          <p:cNvPr id="11311" name="Line 53"/>
          <p:cNvSpPr>
            <a:spLocks noChangeShapeType="1"/>
          </p:cNvSpPr>
          <p:nvPr/>
        </p:nvSpPr>
        <p:spPr bwMode="auto">
          <a:xfrm>
            <a:off x="3759777" y="25146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2" name="Freeform 54"/>
          <p:cNvSpPr>
            <a:spLocks/>
          </p:cNvSpPr>
          <p:nvPr/>
        </p:nvSpPr>
        <p:spPr bwMode="auto">
          <a:xfrm>
            <a:off x="3856615" y="2819400"/>
            <a:ext cx="963612" cy="228600"/>
          </a:xfrm>
          <a:custGeom>
            <a:avLst/>
            <a:gdLst>
              <a:gd name="T0" fmla="*/ 480 w 480"/>
              <a:gd name="T1" fmla="*/ 144 h 144"/>
              <a:gd name="T2" fmla="*/ 0 w 480"/>
              <a:gd name="T3" fmla="*/ 144 h 144"/>
              <a:gd name="T4" fmla="*/ 0 w 480"/>
              <a:gd name="T5" fmla="*/ 0 h 144"/>
              <a:gd name="T6" fmla="*/ 0 60000 65536"/>
              <a:gd name="T7" fmla="*/ 0 60000 65536"/>
              <a:gd name="T8" fmla="*/ 0 60000 65536"/>
              <a:gd name="T9" fmla="*/ 0 w 480"/>
              <a:gd name="T10" fmla="*/ 0 h 144"/>
              <a:gd name="T11" fmla="*/ 480 w 480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144">
                <a:moveTo>
                  <a:pt x="480" y="144"/>
                </a:moveTo>
                <a:lnTo>
                  <a:pt x="0" y="144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Superscalar Processor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990000"/>
                </a:solidFill>
              </a:rPr>
              <a:t>Definition:</a:t>
            </a:r>
            <a:r>
              <a:rPr lang="en-US" dirty="0" smtClean="0"/>
              <a:t> A superscalar processor can issue and execute </a:t>
            </a:r>
            <a:r>
              <a:rPr lang="en-US" i="1" dirty="0" smtClean="0">
                <a:solidFill>
                  <a:srgbClr val="990000"/>
                </a:solidFill>
              </a:rPr>
              <a:t>multiple instructions in one cycle</a:t>
            </a:r>
            <a:r>
              <a:rPr lang="en-US" dirty="0" smtClean="0"/>
              <a:t>. The instructions are retrieved from a sequential instruction stream and are usually scheduled dynamically.</a:t>
            </a:r>
          </a:p>
          <a:p>
            <a:endParaRPr lang="en-US" dirty="0" smtClean="0"/>
          </a:p>
          <a:p>
            <a:r>
              <a:rPr lang="en-US" dirty="0" smtClean="0"/>
              <a:t>Benefit: without programming effort, superscalar processor can take advantage of the </a:t>
            </a:r>
            <a:r>
              <a:rPr lang="en-US" i="1" dirty="0" smtClean="0">
                <a:solidFill>
                  <a:srgbClr val="990000"/>
                </a:solidFill>
              </a:rPr>
              <a:t>instruction level parallelism</a:t>
            </a:r>
            <a:r>
              <a:rPr lang="en-US" dirty="0" smtClean="0">
                <a:solidFill>
                  <a:srgbClr val="990000"/>
                </a:solidFill>
              </a:rPr>
              <a:t> </a:t>
            </a:r>
            <a:r>
              <a:rPr lang="en-US" dirty="0" smtClean="0"/>
              <a:t>that most programs have</a:t>
            </a:r>
          </a:p>
          <a:p>
            <a:endParaRPr lang="en-US" dirty="0" smtClean="0"/>
          </a:p>
          <a:p>
            <a:r>
              <a:rPr lang="en-US" dirty="0" smtClean="0"/>
              <a:t>Most CPUs since about 1998 are superscalar.</a:t>
            </a:r>
          </a:p>
          <a:p>
            <a:r>
              <a:rPr lang="en-US" dirty="0" smtClean="0"/>
              <a:t>Intel: since Pentium Pro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68300"/>
            <a:ext cx="53165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Performance Realities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i="1" smtClean="0"/>
              <a:t>There’s more to performance than asymptotic complexity</a:t>
            </a:r>
            <a:endParaRPr lang="en-US" smtClean="0"/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Constant factors matter too!</a:t>
            </a:r>
          </a:p>
          <a:p>
            <a:pPr lvl="1" eaLnBrk="1" hangingPunct="1">
              <a:defRPr/>
            </a:pPr>
            <a:r>
              <a:rPr lang="en-US" smtClean="0"/>
              <a:t>Easily see 10:1 performance range depending on how code is written</a:t>
            </a:r>
          </a:p>
          <a:p>
            <a:pPr lvl="1" eaLnBrk="1" hangingPunct="1">
              <a:defRPr/>
            </a:pPr>
            <a:r>
              <a:rPr lang="en-US" smtClean="0"/>
              <a:t>Must optimize at multiple levels: </a:t>
            </a:r>
          </a:p>
          <a:p>
            <a:pPr lvl="2" eaLnBrk="1" hangingPunct="1">
              <a:defRPr/>
            </a:pPr>
            <a:r>
              <a:rPr lang="en-US" smtClean="0"/>
              <a:t>algorithm, data representations, procedures, and loops</a:t>
            </a:r>
          </a:p>
          <a:p>
            <a:pPr eaLnBrk="1" hangingPunct="1">
              <a:defRPr/>
            </a:pPr>
            <a:r>
              <a:rPr lang="en-US" smtClean="0"/>
              <a:t>Must understand system to optimize performance</a:t>
            </a:r>
          </a:p>
          <a:p>
            <a:pPr lvl="1" eaLnBrk="1" hangingPunct="1">
              <a:defRPr/>
            </a:pPr>
            <a:r>
              <a:rPr lang="en-US" smtClean="0"/>
              <a:t>How programs are compiled and executed</a:t>
            </a:r>
          </a:p>
          <a:p>
            <a:pPr lvl="1" eaLnBrk="1" hangingPunct="1">
              <a:defRPr/>
            </a:pPr>
            <a:r>
              <a:rPr lang="en-US" smtClean="0"/>
              <a:t>How to measure program performance and identify bottlenecks</a:t>
            </a:r>
          </a:p>
          <a:p>
            <a:pPr lvl="1" eaLnBrk="1" hangingPunct="1">
              <a:defRPr/>
            </a:pPr>
            <a:r>
              <a:rPr lang="en-US" smtClean="0"/>
              <a:t>How to improve performance without destroying code modularity and generality</a:t>
            </a:r>
          </a:p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74020" y="493713"/>
            <a:ext cx="73739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Nehalem CPU</a:t>
            </a:r>
          </a:p>
        </p:txBody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07387" cy="5029200"/>
          </a:xfrm>
        </p:spPr>
        <p:txBody>
          <a:bodyPr/>
          <a:lstStyle/>
          <a:p>
            <a:pPr marL="341313" indent="-341313" defTabSz="895350" eaLnBrk="1" hangingPunct="1">
              <a:lnSpc>
                <a:spcPct val="85000"/>
              </a:lnSpc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dirty="0" smtClean="0"/>
              <a:t>Multiple instructions can execute in parallel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1 load, with address computation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1 store, with address computation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2 simple integer (one may be branch)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1 complex integer (multiply/divide)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1 FP Multiply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1 FP Add</a:t>
            </a:r>
          </a:p>
          <a:p>
            <a:pPr marL="341313" indent="-341313" defTabSz="895350" eaLnBrk="1" hangingPunct="1">
              <a:lnSpc>
                <a:spcPct val="85000"/>
              </a:lnSpc>
              <a:tabLst>
                <a:tab pos="114300" algn="l"/>
                <a:tab pos="5314950" algn="r"/>
                <a:tab pos="7258050" algn="r"/>
              </a:tabLst>
              <a:defRPr/>
            </a:pPr>
            <a:endParaRPr lang="en-US" dirty="0" smtClean="0"/>
          </a:p>
          <a:p>
            <a:pPr marL="341313" indent="-341313" defTabSz="895350" eaLnBrk="1" hangingPunct="1">
              <a:lnSpc>
                <a:spcPct val="85000"/>
              </a:lnSpc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dirty="0" smtClean="0"/>
              <a:t>Some instructions take &gt; 1 cycle, but can be pipelined</a:t>
            </a:r>
          </a:p>
          <a:p>
            <a:pPr marL="560388" lvl="1" indent="-222250" defTabSz="895350" eaLnBrk="1" hangingPunct="1">
              <a:lnSpc>
                <a:spcPct val="90000"/>
              </a:lnSpc>
              <a:buFont typeface="Wingdings" pitchFamily="2" charset="2"/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1" i="1" dirty="0" smtClean="0">
                <a:solidFill>
                  <a:srgbClr val="C00000"/>
                </a:solidFill>
              </a:rPr>
              <a:t>Instruction	Latency	Cycles/Issue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Load / Store	4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Integer Multiply	3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1" dirty="0" smtClean="0"/>
              <a:t>Integer/Long Divide	11--21	11--21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Single/Double FP Multiply	4/5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 smtClean="0"/>
              <a:t>Single/Double FP Add	3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1" dirty="0" smtClean="0"/>
              <a:t>Single/Double FP Divide	10--23	10--23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3810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x86-64 Compilation of Combine4</a:t>
            </a:r>
          </a:p>
        </p:txBody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624" y="1371600"/>
            <a:ext cx="8255000" cy="685800"/>
          </a:xfrm>
        </p:spPr>
        <p:txBody>
          <a:bodyPr/>
          <a:lstStyle/>
          <a:p>
            <a:pPr marL="287338" indent="-287338" eaLnBrk="1" hangingPunct="1">
              <a:defRPr/>
            </a:pPr>
            <a:r>
              <a:rPr lang="en-US" dirty="0" smtClean="0"/>
              <a:t>Inner Loop (Case: Integer Multiply)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491875" y="2057400"/>
            <a:ext cx="5715000" cy="11669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 smtClean="0">
                <a:latin typeface="Courier New" pitchFamily="49" charset="0"/>
              </a:rPr>
              <a:t>.L519:		# Loop:</a:t>
            </a: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imull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	(%rax,%rdx,4), %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ecx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	# t = t * d[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i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]</a:t>
            </a: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addq</a:t>
            </a:r>
            <a:r>
              <a:rPr lang="en-US" sz="1400" dirty="0" smtClean="0">
                <a:latin typeface="Courier New" pitchFamily="49" charset="0"/>
              </a:rPr>
              <a:t>	$1, %</a:t>
            </a:r>
            <a:r>
              <a:rPr lang="en-US" sz="1400" dirty="0" err="1" smtClean="0">
                <a:latin typeface="Courier New" pitchFamily="49" charset="0"/>
              </a:rPr>
              <a:t>rdx</a:t>
            </a:r>
            <a:r>
              <a:rPr lang="en-US" sz="1400" dirty="0" smtClean="0">
                <a:latin typeface="Courier New" pitchFamily="49" charset="0"/>
              </a:rPr>
              <a:t>	#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</a:t>
            </a: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cmpq</a:t>
            </a:r>
            <a:r>
              <a:rPr lang="en-US" sz="1400" dirty="0" smtClean="0">
                <a:latin typeface="Courier New" pitchFamily="49" charset="0"/>
              </a:rPr>
              <a:t>	%</a:t>
            </a:r>
            <a:r>
              <a:rPr lang="en-US" sz="1400" dirty="0" err="1" smtClean="0">
                <a:latin typeface="Courier New" pitchFamily="49" charset="0"/>
              </a:rPr>
              <a:t>rdx</a:t>
            </a:r>
            <a:r>
              <a:rPr lang="en-US" sz="1400" dirty="0" smtClean="0">
                <a:latin typeface="Courier New" pitchFamily="49" charset="0"/>
              </a:rPr>
              <a:t>, %</a:t>
            </a:r>
            <a:r>
              <a:rPr lang="en-US" sz="1400" dirty="0" err="1" smtClean="0">
                <a:latin typeface="Courier New" pitchFamily="49" charset="0"/>
              </a:rPr>
              <a:t>rbp</a:t>
            </a:r>
            <a:r>
              <a:rPr lang="en-US" sz="1400" dirty="0" smtClean="0">
                <a:latin typeface="Courier New" pitchFamily="49" charset="0"/>
              </a:rPr>
              <a:t>	# Compare </a:t>
            </a:r>
            <a:r>
              <a:rPr lang="en-US" sz="1400" dirty="0" err="1" smtClean="0">
                <a:latin typeface="Courier New" pitchFamily="49" charset="0"/>
              </a:rPr>
              <a:t>length:i</a:t>
            </a:r>
            <a:endParaRPr lang="en-US" sz="14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jg</a:t>
            </a:r>
            <a:r>
              <a:rPr lang="en-US" sz="1400" dirty="0" smtClean="0">
                <a:latin typeface="Courier New" pitchFamily="49" charset="0"/>
              </a:rPr>
              <a:t>	.L519	# If &gt;, </a:t>
            </a:r>
            <a:r>
              <a:rPr lang="en-US" sz="1400" dirty="0" err="1" smtClean="0">
                <a:latin typeface="Courier New" pitchFamily="49" charset="0"/>
              </a:rPr>
              <a:t>goto</a:t>
            </a:r>
            <a:r>
              <a:rPr lang="en-US" sz="1400" dirty="0" smtClean="0">
                <a:latin typeface="Courier New" pitchFamily="49" charset="0"/>
              </a:rPr>
              <a:t> Loop</a:t>
            </a:r>
            <a:endParaRPr lang="en-US" sz="1400" dirty="0">
              <a:latin typeface="Courier New" pitchFamily="49" charset="0"/>
            </a:endParaRPr>
          </a:p>
        </p:txBody>
      </p:sp>
      <p:graphicFrame>
        <p:nvGraphicFramePr>
          <p:cNvPr id="9" name="Group 49"/>
          <p:cNvGraphicFramePr>
            <a:graphicFrameLocks noGrp="1"/>
          </p:cNvGraphicFramePr>
          <p:nvPr/>
        </p:nvGraphicFramePr>
        <p:xfrm>
          <a:off x="1570037" y="4013327"/>
          <a:ext cx="6003925" cy="1777873"/>
        </p:xfrm>
        <a:graphic>
          <a:graphicData uri="http://schemas.openxmlformats.org/drawingml/2006/table">
            <a:tbl>
              <a:tblPr/>
              <a:tblGrid>
                <a:gridCol w="1723349"/>
                <a:gridCol w="1070144"/>
                <a:gridCol w="1070144"/>
                <a:gridCol w="1070144"/>
                <a:gridCol w="1070144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7025" y="285750"/>
            <a:ext cx="8664575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Combine4 = Serial Computation (OP = *)</a:t>
            </a:r>
          </a:p>
        </p:txBody>
      </p:sp>
      <p:sp>
        <p:nvSpPr>
          <p:cNvPr id="78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26036" y="1143000"/>
            <a:ext cx="6365564" cy="1676400"/>
          </a:xfrm>
        </p:spPr>
        <p:txBody>
          <a:bodyPr/>
          <a:lstStyle/>
          <a:p>
            <a:pPr marL="287338" indent="-287338" eaLnBrk="1" hangingPunct="1">
              <a:defRPr/>
            </a:pPr>
            <a:r>
              <a:rPr lang="en-US" dirty="0" smtClean="0"/>
              <a:t>Computation (length=8)</a:t>
            </a:r>
          </a:p>
          <a:p>
            <a:pPr marL="285750" lvl="1" indent="-171450" eaLnBrk="1" hangingPunct="1">
              <a:buFont typeface="Wingdings" pitchFamily="2" charset="2"/>
              <a:buNone/>
              <a:defRPr/>
            </a:pPr>
            <a:r>
              <a:rPr lang="en-US" sz="1400" b="1" dirty="0" smtClean="0"/>
              <a:t> </a:t>
            </a:r>
            <a:r>
              <a:rPr lang="en-US" sz="1600" b="1" dirty="0" smtClean="0">
                <a:latin typeface="Courier New" pitchFamily="49" charset="0"/>
              </a:rPr>
              <a:t>((((((((1 * d[0]) * d[1]) * d[2]) * d[3]) </a:t>
            </a:r>
            <a:br>
              <a:rPr lang="en-US" sz="1600" b="1" dirty="0" smtClean="0">
                <a:latin typeface="Courier New" pitchFamily="49" charset="0"/>
              </a:rPr>
            </a:br>
            <a:r>
              <a:rPr lang="en-US" sz="1600" b="1" dirty="0" smtClean="0">
                <a:latin typeface="Courier New" pitchFamily="49" charset="0"/>
              </a:rPr>
              <a:t>* d[4]) * d[5]) * d[6]) * d[7])</a:t>
            </a:r>
          </a:p>
          <a:p>
            <a:pPr marL="287338" indent="-287338" eaLnBrk="1" hangingPunct="1">
              <a:defRPr/>
            </a:pPr>
            <a:r>
              <a:rPr lang="en-US" dirty="0" smtClean="0"/>
              <a:t>Sequential dependence</a:t>
            </a:r>
          </a:p>
          <a:p>
            <a:pPr marL="687388" lvl="1" indent="-287338">
              <a:defRPr/>
            </a:pPr>
            <a:r>
              <a:rPr lang="en-US" dirty="0" smtClean="0"/>
              <a:t>Performance: determined by latency of OP</a:t>
            </a:r>
          </a:p>
        </p:txBody>
      </p:sp>
      <p:sp>
        <p:nvSpPr>
          <p:cNvPr id="20503" name="AutoShape 5"/>
          <p:cNvSpPr>
            <a:spLocks noChangeArrowheads="1"/>
          </p:cNvSpPr>
          <p:nvPr/>
        </p:nvSpPr>
        <p:spPr bwMode="auto">
          <a:xfrm>
            <a:off x="599701" y="1905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04" name="Line 6"/>
          <p:cNvSpPr>
            <a:spLocks noChangeShapeType="1"/>
          </p:cNvSpPr>
          <p:nvPr/>
        </p:nvSpPr>
        <p:spPr bwMode="auto">
          <a:xfrm>
            <a:off x="752101" y="167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5" name="Line 7"/>
          <p:cNvSpPr>
            <a:spLocks noChangeShapeType="1"/>
          </p:cNvSpPr>
          <p:nvPr/>
        </p:nvSpPr>
        <p:spPr bwMode="auto">
          <a:xfrm>
            <a:off x="980701" y="167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6" name="AutoShape 8"/>
          <p:cNvSpPr>
            <a:spLocks noChangeArrowheads="1"/>
          </p:cNvSpPr>
          <p:nvPr/>
        </p:nvSpPr>
        <p:spPr bwMode="auto">
          <a:xfrm>
            <a:off x="997261" y="2438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07" name="Line 9"/>
          <p:cNvSpPr>
            <a:spLocks noChangeShapeType="1"/>
          </p:cNvSpPr>
          <p:nvPr/>
        </p:nvSpPr>
        <p:spPr bwMode="auto">
          <a:xfrm>
            <a:off x="1149661" y="2286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8" name="Line 10"/>
          <p:cNvSpPr>
            <a:spLocks noChangeShapeType="1"/>
          </p:cNvSpPr>
          <p:nvPr/>
        </p:nvSpPr>
        <p:spPr bwMode="auto">
          <a:xfrm>
            <a:off x="1378261" y="2209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9" name="Freeform 11"/>
          <p:cNvSpPr>
            <a:spLocks/>
          </p:cNvSpPr>
          <p:nvPr/>
        </p:nvSpPr>
        <p:spPr bwMode="auto">
          <a:xfrm>
            <a:off x="904501" y="22098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72" name="Rectangle 12"/>
          <p:cNvSpPr>
            <a:spLocks noChangeArrowheads="1"/>
          </p:cNvSpPr>
          <p:nvPr/>
        </p:nvSpPr>
        <p:spPr bwMode="auto">
          <a:xfrm>
            <a:off x="645739" y="1371600"/>
            <a:ext cx="230191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783373" name="Rectangle 13"/>
          <p:cNvSpPr>
            <a:spLocks noChangeArrowheads="1"/>
          </p:cNvSpPr>
          <p:nvPr/>
        </p:nvSpPr>
        <p:spPr bwMode="auto">
          <a:xfrm>
            <a:off x="828301" y="1371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0</a:t>
            </a:r>
          </a:p>
        </p:txBody>
      </p:sp>
      <p:sp>
        <p:nvSpPr>
          <p:cNvPr id="783374" name="Rectangle 14"/>
          <p:cNvSpPr>
            <a:spLocks noChangeArrowheads="1"/>
          </p:cNvSpPr>
          <p:nvPr/>
        </p:nvSpPr>
        <p:spPr bwMode="auto">
          <a:xfrm>
            <a:off x="1225861" y="1905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1</a:t>
            </a:r>
          </a:p>
        </p:txBody>
      </p:sp>
      <p:sp>
        <p:nvSpPr>
          <p:cNvPr id="20513" name="AutoShape 15"/>
          <p:cNvSpPr>
            <a:spLocks noChangeArrowheads="1"/>
          </p:cNvSpPr>
          <p:nvPr/>
        </p:nvSpPr>
        <p:spPr bwMode="auto">
          <a:xfrm>
            <a:off x="1385359" y="29718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14" name="Line 16"/>
          <p:cNvSpPr>
            <a:spLocks noChangeShapeType="1"/>
          </p:cNvSpPr>
          <p:nvPr/>
        </p:nvSpPr>
        <p:spPr bwMode="auto">
          <a:xfrm>
            <a:off x="1537759" y="2819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15" name="Line 17"/>
          <p:cNvSpPr>
            <a:spLocks noChangeShapeType="1"/>
          </p:cNvSpPr>
          <p:nvPr/>
        </p:nvSpPr>
        <p:spPr bwMode="auto">
          <a:xfrm>
            <a:off x="1766359" y="27432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16" name="Freeform 18"/>
          <p:cNvSpPr>
            <a:spLocks/>
          </p:cNvSpPr>
          <p:nvPr/>
        </p:nvSpPr>
        <p:spPr bwMode="auto">
          <a:xfrm>
            <a:off x="1286186" y="27432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79" name="Rectangle 19"/>
          <p:cNvSpPr>
            <a:spLocks noChangeArrowheads="1"/>
          </p:cNvSpPr>
          <p:nvPr/>
        </p:nvSpPr>
        <p:spPr bwMode="auto">
          <a:xfrm>
            <a:off x="1613959" y="24384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20518" name="AutoShape 20"/>
          <p:cNvSpPr>
            <a:spLocks noChangeArrowheads="1"/>
          </p:cNvSpPr>
          <p:nvPr/>
        </p:nvSpPr>
        <p:spPr bwMode="auto">
          <a:xfrm>
            <a:off x="1769534" y="35052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19" name="Line 21"/>
          <p:cNvSpPr>
            <a:spLocks noChangeShapeType="1"/>
          </p:cNvSpPr>
          <p:nvPr/>
        </p:nvSpPr>
        <p:spPr bwMode="auto">
          <a:xfrm>
            <a:off x="1921934" y="3352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0" name="Line 22"/>
          <p:cNvSpPr>
            <a:spLocks noChangeShapeType="1"/>
          </p:cNvSpPr>
          <p:nvPr/>
        </p:nvSpPr>
        <p:spPr bwMode="auto">
          <a:xfrm>
            <a:off x="2150534" y="3276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1" name="Freeform 23"/>
          <p:cNvSpPr>
            <a:spLocks/>
          </p:cNvSpPr>
          <p:nvPr/>
        </p:nvSpPr>
        <p:spPr bwMode="auto">
          <a:xfrm>
            <a:off x="1674284" y="32766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84" name="Rectangle 24"/>
          <p:cNvSpPr>
            <a:spLocks noChangeArrowheads="1"/>
          </p:cNvSpPr>
          <p:nvPr/>
        </p:nvSpPr>
        <p:spPr bwMode="auto">
          <a:xfrm>
            <a:off x="1998134" y="29718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3</a:t>
            </a:r>
          </a:p>
        </p:txBody>
      </p:sp>
      <p:sp>
        <p:nvSpPr>
          <p:cNvPr id="20523" name="AutoShape 25"/>
          <p:cNvSpPr>
            <a:spLocks noChangeArrowheads="1"/>
          </p:cNvSpPr>
          <p:nvPr/>
        </p:nvSpPr>
        <p:spPr bwMode="auto">
          <a:xfrm>
            <a:off x="2168836" y="40386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24" name="Line 26"/>
          <p:cNvSpPr>
            <a:spLocks noChangeShapeType="1"/>
          </p:cNvSpPr>
          <p:nvPr/>
        </p:nvSpPr>
        <p:spPr bwMode="auto">
          <a:xfrm>
            <a:off x="2321236" y="3886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5" name="Line 27"/>
          <p:cNvSpPr>
            <a:spLocks noChangeShapeType="1"/>
          </p:cNvSpPr>
          <p:nvPr/>
        </p:nvSpPr>
        <p:spPr bwMode="auto">
          <a:xfrm>
            <a:off x="2549836" y="3810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6" name="Freeform 28"/>
          <p:cNvSpPr>
            <a:spLocks/>
          </p:cNvSpPr>
          <p:nvPr/>
        </p:nvSpPr>
        <p:spPr bwMode="auto">
          <a:xfrm>
            <a:off x="2058459" y="38100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89" name="Rectangle 29"/>
          <p:cNvSpPr>
            <a:spLocks noChangeArrowheads="1"/>
          </p:cNvSpPr>
          <p:nvPr/>
        </p:nvSpPr>
        <p:spPr bwMode="auto">
          <a:xfrm>
            <a:off x="2397436" y="35052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 dirty="0">
                <a:solidFill>
                  <a:schemeClr val="tx2"/>
                </a:solidFill>
                <a:latin typeface="Courier New" pitchFamily="49" charset="0"/>
              </a:rPr>
              <a:t>4</a:t>
            </a:r>
          </a:p>
        </p:txBody>
      </p:sp>
      <p:sp>
        <p:nvSpPr>
          <p:cNvPr id="20528" name="AutoShape 30"/>
          <p:cNvSpPr>
            <a:spLocks noChangeArrowheads="1"/>
          </p:cNvSpPr>
          <p:nvPr/>
        </p:nvSpPr>
        <p:spPr bwMode="auto">
          <a:xfrm>
            <a:off x="2551141" y="4572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29" name="Line 31"/>
          <p:cNvSpPr>
            <a:spLocks noChangeShapeType="1"/>
          </p:cNvSpPr>
          <p:nvPr/>
        </p:nvSpPr>
        <p:spPr bwMode="auto">
          <a:xfrm>
            <a:off x="2703541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0" name="Line 32"/>
          <p:cNvSpPr>
            <a:spLocks noChangeShapeType="1"/>
          </p:cNvSpPr>
          <p:nvPr/>
        </p:nvSpPr>
        <p:spPr bwMode="auto">
          <a:xfrm>
            <a:off x="2932141" y="4343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1" name="Freeform 33"/>
          <p:cNvSpPr>
            <a:spLocks/>
          </p:cNvSpPr>
          <p:nvPr/>
        </p:nvSpPr>
        <p:spPr bwMode="auto">
          <a:xfrm>
            <a:off x="2457761" y="43434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94" name="Rectangle 34"/>
          <p:cNvSpPr>
            <a:spLocks noChangeArrowheads="1"/>
          </p:cNvSpPr>
          <p:nvPr/>
        </p:nvSpPr>
        <p:spPr bwMode="auto">
          <a:xfrm>
            <a:off x="2779741" y="4038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5</a:t>
            </a:r>
          </a:p>
        </p:txBody>
      </p:sp>
      <p:sp>
        <p:nvSpPr>
          <p:cNvPr id="20533" name="AutoShape 35"/>
          <p:cNvSpPr>
            <a:spLocks noChangeArrowheads="1"/>
          </p:cNvSpPr>
          <p:nvPr/>
        </p:nvSpPr>
        <p:spPr bwMode="auto">
          <a:xfrm>
            <a:off x="2939987" y="5105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34" name="Line 36"/>
          <p:cNvSpPr>
            <a:spLocks noChangeShapeType="1"/>
          </p:cNvSpPr>
          <p:nvPr/>
        </p:nvSpPr>
        <p:spPr bwMode="auto">
          <a:xfrm>
            <a:off x="3092387" y="4953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5" name="Line 37"/>
          <p:cNvSpPr>
            <a:spLocks noChangeShapeType="1"/>
          </p:cNvSpPr>
          <p:nvPr/>
        </p:nvSpPr>
        <p:spPr bwMode="auto">
          <a:xfrm>
            <a:off x="3320987" y="4876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6" name="Freeform 38"/>
          <p:cNvSpPr>
            <a:spLocks/>
          </p:cNvSpPr>
          <p:nvPr/>
        </p:nvSpPr>
        <p:spPr bwMode="auto">
          <a:xfrm>
            <a:off x="2840066" y="48768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99" name="Rectangle 39"/>
          <p:cNvSpPr>
            <a:spLocks noChangeArrowheads="1"/>
          </p:cNvSpPr>
          <p:nvPr/>
        </p:nvSpPr>
        <p:spPr bwMode="auto">
          <a:xfrm>
            <a:off x="3168587" y="4572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6</a:t>
            </a:r>
          </a:p>
        </p:txBody>
      </p:sp>
      <p:sp>
        <p:nvSpPr>
          <p:cNvPr id="20538" name="AutoShape 40"/>
          <p:cNvSpPr>
            <a:spLocks noChangeArrowheads="1"/>
          </p:cNvSpPr>
          <p:nvPr/>
        </p:nvSpPr>
        <p:spPr bwMode="auto">
          <a:xfrm>
            <a:off x="3334435" y="56388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39" name="Line 41"/>
          <p:cNvSpPr>
            <a:spLocks noChangeShapeType="1"/>
          </p:cNvSpPr>
          <p:nvPr/>
        </p:nvSpPr>
        <p:spPr bwMode="auto">
          <a:xfrm>
            <a:off x="3492811" y="5486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40" name="Line 42"/>
          <p:cNvSpPr>
            <a:spLocks noChangeShapeType="1"/>
          </p:cNvSpPr>
          <p:nvPr/>
        </p:nvSpPr>
        <p:spPr bwMode="auto">
          <a:xfrm>
            <a:off x="3715435" y="54102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41" name="Freeform 43"/>
          <p:cNvSpPr>
            <a:spLocks/>
          </p:cNvSpPr>
          <p:nvPr/>
        </p:nvSpPr>
        <p:spPr bwMode="auto">
          <a:xfrm>
            <a:off x="3228912" y="54102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404" name="Rectangle 44"/>
          <p:cNvSpPr>
            <a:spLocks noChangeArrowheads="1"/>
          </p:cNvSpPr>
          <p:nvPr/>
        </p:nvSpPr>
        <p:spPr bwMode="auto">
          <a:xfrm>
            <a:off x="3563035" y="51054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3810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Loop Unrolling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5822950"/>
            <a:ext cx="8307387" cy="577850"/>
          </a:xfrm>
        </p:spPr>
        <p:txBody>
          <a:bodyPr/>
          <a:lstStyle/>
          <a:p>
            <a:r>
              <a:rPr lang="en-US" sz="2800" dirty="0" smtClean="0"/>
              <a:t>Perform 2x more useful work per iteration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921222" y="1295400"/>
            <a:ext cx="5860578" cy="4275529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unroll2a_combine(</a:t>
            </a:r>
            <a:r>
              <a:rPr lang="en-US" sz="1600" dirty="0" err="1">
                <a:latin typeface="Courier New" pitchFamily="49" charset="0"/>
              </a:rPr>
              <a:t>vec_ptr</a:t>
            </a:r>
            <a:r>
              <a:rPr lang="en-US" sz="1600" dirty="0">
                <a:latin typeface="Courier New" pitchFamily="49" charset="0"/>
              </a:rPr>
              <a:t> v,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length = </a:t>
            </a:r>
            <a:r>
              <a:rPr lang="en-US" sz="1600" dirty="0" err="1">
                <a:latin typeface="Courier New" pitchFamily="49" charset="0"/>
              </a:rPr>
              <a:t>vec_length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limit = length-1;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 = </a:t>
            </a:r>
            <a:r>
              <a:rPr lang="en-US" sz="1600" dirty="0" err="1">
                <a:latin typeface="Courier New" pitchFamily="49" charset="0"/>
              </a:rPr>
              <a:t>get_vec_start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Combine 2 elements at a time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for (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= 0;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&lt; limit;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+=2)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	x = 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x </a:t>
            </a:r>
            <a:r>
              <a:rPr lang="en-US" sz="1600" dirty="0" smtClean="0">
                <a:solidFill>
                  <a:srgbClr val="A50021"/>
                </a:solidFill>
                <a:latin typeface="Courier New" pitchFamily="49" charset="0"/>
              </a:rPr>
              <a:t>OP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d[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]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)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</a:t>
            </a:r>
            <a:r>
              <a:rPr lang="en-US" sz="1600" dirty="0" smtClean="0">
                <a:solidFill>
                  <a:srgbClr val="A50021"/>
                </a:solidFill>
                <a:latin typeface="Courier New" pitchFamily="49" charset="0"/>
              </a:rPr>
              <a:t>OP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d[i+1];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Finish any remaining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for (;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length;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x = x </a:t>
            </a:r>
            <a:r>
              <a:rPr lang="en-US" sz="1600" dirty="0" smtClean="0">
                <a:latin typeface="Courier New" pitchFamily="49" charset="0"/>
              </a:rPr>
              <a:t>OP </a:t>
            </a:r>
            <a:r>
              <a:rPr lang="en-US" sz="1600" dirty="0">
                <a:latin typeface="Courier New" pitchFamily="49" charset="0"/>
              </a:rPr>
              <a:t>d[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 = x;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5" name="Rectangle 4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Effect of Loop Unrolling</a:t>
            </a:r>
          </a:p>
        </p:txBody>
      </p:sp>
      <p:sp>
        <p:nvSpPr>
          <p:cNvPr id="788526" name="Rectangle 46"/>
          <p:cNvSpPr>
            <a:spLocks noGrp="1" noChangeArrowheads="1"/>
          </p:cNvSpPr>
          <p:nvPr>
            <p:ph type="body" idx="1"/>
          </p:nvPr>
        </p:nvSpPr>
        <p:spPr>
          <a:xfrm>
            <a:off x="379413" y="3886200"/>
            <a:ext cx="8307387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Helps integer multiply</a:t>
            </a:r>
          </a:p>
          <a:p>
            <a:pPr lvl="1">
              <a:defRPr/>
            </a:pPr>
            <a:r>
              <a:rPr lang="en-US" dirty="0" smtClean="0"/>
              <a:t>below latency bound</a:t>
            </a:r>
          </a:p>
          <a:p>
            <a:pPr lvl="1">
              <a:defRPr/>
            </a:pPr>
            <a:r>
              <a:rPr lang="en-US" dirty="0" smtClean="0"/>
              <a:t>Compiler does clever optimization</a:t>
            </a:r>
          </a:p>
          <a:p>
            <a:pPr eaLnBrk="1" hangingPunct="1">
              <a:defRPr/>
            </a:pPr>
            <a:r>
              <a:rPr lang="en-US" dirty="0" smtClean="0"/>
              <a:t>Others don’t improve. </a:t>
            </a:r>
            <a:r>
              <a:rPr lang="en-US" i="1" dirty="0" smtClean="0">
                <a:solidFill>
                  <a:srgbClr val="990000"/>
                </a:solidFill>
              </a:rPr>
              <a:t>Why?</a:t>
            </a:r>
          </a:p>
          <a:p>
            <a:pPr lvl="1" eaLnBrk="1" hangingPunct="1">
              <a:defRPr/>
            </a:pPr>
            <a:r>
              <a:rPr lang="en-US" dirty="0" smtClean="0"/>
              <a:t>Still sequential dependency</a:t>
            </a:r>
          </a:p>
        </p:txBody>
      </p:sp>
      <p:sp>
        <p:nvSpPr>
          <p:cNvPr id="22556" name="Rectangle 47"/>
          <p:cNvSpPr>
            <a:spLocks noChangeArrowheads="1"/>
          </p:cNvSpPr>
          <p:nvPr/>
        </p:nvSpPr>
        <p:spPr bwMode="auto">
          <a:xfrm>
            <a:off x="1244111" y="5957833"/>
            <a:ext cx="3767056" cy="36676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x </a:t>
            </a:r>
            <a:r>
              <a:rPr lang="en-US" sz="1800" dirty="0">
                <a:latin typeface="Courier New" pitchFamily="49" charset="0"/>
              </a:rPr>
              <a:t>= (x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])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d[i+1];</a:t>
            </a:r>
          </a:p>
        </p:txBody>
      </p:sp>
      <p:graphicFrame>
        <p:nvGraphicFramePr>
          <p:cNvPr id="7" name="Group 49"/>
          <p:cNvGraphicFramePr>
            <a:graphicFrameLocks noGrp="1"/>
          </p:cNvGraphicFramePr>
          <p:nvPr/>
        </p:nvGraphicFramePr>
        <p:xfrm>
          <a:off x="1570037" y="1346327"/>
          <a:ext cx="6003925" cy="2165223"/>
        </p:xfrm>
        <a:graphic>
          <a:graphicData uri="http://schemas.openxmlformats.org/drawingml/2006/table">
            <a:tbl>
              <a:tblPr/>
              <a:tblGrid>
                <a:gridCol w="1723349"/>
                <a:gridCol w="1070144"/>
                <a:gridCol w="1070144"/>
                <a:gridCol w="1070144"/>
                <a:gridCol w="1070144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5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435678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Loop Unrolling with Reassociation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670550"/>
            <a:ext cx="7939087" cy="577850"/>
          </a:xfrm>
        </p:spPr>
        <p:txBody>
          <a:bodyPr/>
          <a:lstStyle/>
          <a:p>
            <a:r>
              <a:rPr lang="en-US" sz="2800" dirty="0" smtClean="0"/>
              <a:t>Can this change the result of the computation?</a:t>
            </a:r>
          </a:p>
          <a:p>
            <a:r>
              <a:rPr lang="en-US" sz="2800" dirty="0" smtClean="0"/>
              <a:t>Yes, for FP. </a:t>
            </a:r>
            <a:r>
              <a:rPr lang="en-US" sz="2800" i="1" dirty="0" smtClean="0">
                <a:solidFill>
                  <a:srgbClr val="C00000"/>
                </a:solidFill>
              </a:rPr>
              <a:t>Why?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914400" y="1295400"/>
            <a:ext cx="5984009" cy="4275529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unroll2aa_combine(</a:t>
            </a:r>
            <a:r>
              <a:rPr lang="en-US" sz="1600" dirty="0" err="1">
                <a:latin typeface="Courier New" pitchFamily="49" charset="0"/>
              </a:rPr>
              <a:t>vec_ptr</a:t>
            </a:r>
            <a:r>
              <a:rPr lang="en-US" sz="1600" dirty="0">
                <a:latin typeface="Courier New" pitchFamily="49" charset="0"/>
              </a:rPr>
              <a:t> v,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length = </a:t>
            </a:r>
            <a:r>
              <a:rPr lang="en-US" sz="1600" dirty="0" err="1">
                <a:latin typeface="Courier New" pitchFamily="49" charset="0"/>
              </a:rPr>
              <a:t>vec_length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limit = length-1;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 = </a:t>
            </a:r>
            <a:r>
              <a:rPr lang="en-US" sz="1600" dirty="0" err="1">
                <a:latin typeface="Courier New" pitchFamily="49" charset="0"/>
              </a:rPr>
              <a:t>get_vec_start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Combine 2 elements at a time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for (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= 0;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&lt; limit;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+=2)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	x = x </a:t>
            </a:r>
            <a:r>
              <a:rPr lang="en-US" sz="1600" dirty="0" smtClean="0">
                <a:solidFill>
                  <a:srgbClr val="A50021"/>
                </a:solidFill>
                <a:latin typeface="Courier New" pitchFamily="49" charset="0"/>
              </a:rPr>
              <a:t>OP 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d[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] </a:t>
            </a:r>
            <a:r>
              <a:rPr lang="en-US" sz="1600" dirty="0" smtClean="0">
                <a:solidFill>
                  <a:srgbClr val="A50021"/>
                </a:solidFill>
                <a:latin typeface="Courier New" pitchFamily="49" charset="0"/>
              </a:rPr>
              <a:t>OP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d[i+1]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)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Finish any remaining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for (;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length;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x = x </a:t>
            </a:r>
            <a:r>
              <a:rPr lang="en-US" sz="1600" dirty="0" smtClean="0">
                <a:latin typeface="Courier New" pitchFamily="49" charset="0"/>
              </a:rPr>
              <a:t>OP </a:t>
            </a:r>
            <a:r>
              <a:rPr lang="en-US" sz="1600" dirty="0">
                <a:latin typeface="Courier New" pitchFamily="49" charset="0"/>
              </a:rPr>
              <a:t>d[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 = x;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7"/>
          <p:cNvSpPr>
            <a:spLocks noChangeArrowheads="1"/>
          </p:cNvSpPr>
          <p:nvPr/>
        </p:nvSpPr>
        <p:spPr bwMode="auto">
          <a:xfrm>
            <a:off x="5014881" y="4831583"/>
            <a:ext cx="3767056" cy="366767"/>
          </a:xfrm>
          <a:prstGeom prst="rect">
            <a:avLst/>
          </a:prstGeom>
          <a:solidFill>
            <a:srgbClr val="F1C7C7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x </a:t>
            </a:r>
            <a:r>
              <a:rPr lang="en-US" sz="1800" dirty="0">
                <a:latin typeface="Courier New" pitchFamily="49" charset="0"/>
              </a:rPr>
              <a:t>= (x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])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d[i+1];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14881" y="4462251"/>
            <a:ext cx="1981953" cy="3693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Compare to before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26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Effect of Reassociation</a:t>
            </a:r>
          </a:p>
        </p:txBody>
      </p:sp>
      <p:sp>
        <p:nvSpPr>
          <p:cNvPr id="793627" name="Rectangle 27"/>
          <p:cNvSpPr>
            <a:spLocks noGrp="1" noChangeArrowheads="1"/>
          </p:cNvSpPr>
          <p:nvPr>
            <p:ph type="body" idx="1"/>
          </p:nvPr>
        </p:nvSpPr>
        <p:spPr>
          <a:xfrm>
            <a:off x="290513" y="4710166"/>
            <a:ext cx="8307387" cy="173508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Nearly 2x speedup for </a:t>
            </a:r>
            <a:r>
              <a:rPr lang="en-US" dirty="0" err="1" smtClean="0"/>
              <a:t>Int</a:t>
            </a:r>
            <a:r>
              <a:rPr lang="en-US" dirty="0" smtClean="0"/>
              <a:t> *, FP +, FP *</a:t>
            </a:r>
          </a:p>
          <a:p>
            <a:pPr lvl="1" eaLnBrk="1" hangingPunct="1">
              <a:defRPr/>
            </a:pPr>
            <a:r>
              <a:rPr lang="en-US" dirty="0" smtClean="0"/>
              <a:t>Reason: Breaks sequential dependency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Why is that? (next slide)</a:t>
            </a:r>
          </a:p>
        </p:txBody>
      </p:sp>
      <p:sp>
        <p:nvSpPr>
          <p:cNvPr id="24610" name="Rectangle 28"/>
          <p:cNvSpPr>
            <a:spLocks noChangeArrowheads="1"/>
          </p:cNvSpPr>
          <p:nvPr/>
        </p:nvSpPr>
        <p:spPr bwMode="auto">
          <a:xfrm>
            <a:off x="1143000" y="5653033"/>
            <a:ext cx="3767056" cy="36676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x </a:t>
            </a:r>
            <a:r>
              <a:rPr lang="en-US" sz="1800" dirty="0">
                <a:latin typeface="Courier New" pitchFamily="49" charset="0"/>
              </a:rPr>
              <a:t>= x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(d[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d[i+1]);</a:t>
            </a:r>
          </a:p>
        </p:txBody>
      </p:sp>
      <p:graphicFrame>
        <p:nvGraphicFramePr>
          <p:cNvPr id="8" name="Group 49"/>
          <p:cNvGraphicFramePr>
            <a:graphicFrameLocks noGrp="1"/>
          </p:cNvGraphicFramePr>
          <p:nvPr/>
        </p:nvGraphicFramePr>
        <p:xfrm>
          <a:off x="1570037" y="1066800"/>
          <a:ext cx="6003925" cy="3390519"/>
        </p:xfrm>
        <a:graphic>
          <a:graphicData uri="http://schemas.openxmlformats.org/drawingml/2006/table">
            <a:tbl>
              <a:tblPr/>
              <a:tblGrid>
                <a:gridCol w="1723349"/>
                <a:gridCol w="1070144"/>
                <a:gridCol w="1070144"/>
                <a:gridCol w="1070144"/>
                <a:gridCol w="1070144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2x,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reassociate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3627" grpId="0" build="p"/>
      <p:bldP spid="246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Line 7"/>
          <p:cNvSpPr>
            <a:spLocks noChangeShapeType="1"/>
          </p:cNvSpPr>
          <p:nvPr/>
        </p:nvSpPr>
        <p:spPr bwMode="auto">
          <a:xfrm>
            <a:off x="3124200" y="548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Reassociated Computation</a:t>
            </a:r>
          </a:p>
        </p:txBody>
      </p:sp>
      <p:sp>
        <p:nvSpPr>
          <p:cNvPr id="66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89500" y="1481138"/>
            <a:ext cx="3949700" cy="5224462"/>
          </a:xfrm>
        </p:spPr>
        <p:txBody>
          <a:bodyPr/>
          <a:lstStyle/>
          <a:p>
            <a:pPr marL="287338" indent="-287338" eaLnBrk="1" hangingPunct="1">
              <a:lnSpc>
                <a:spcPct val="85000"/>
              </a:lnSpc>
              <a:defRPr/>
            </a:pPr>
            <a:r>
              <a:rPr lang="en-US" dirty="0" smtClean="0"/>
              <a:t>What changed:</a:t>
            </a:r>
          </a:p>
          <a:p>
            <a:pPr marL="628650" lvl="1" indent="-230188">
              <a:lnSpc>
                <a:spcPct val="85000"/>
              </a:lnSpc>
              <a:defRPr/>
            </a:pPr>
            <a:r>
              <a:rPr lang="en-US" sz="1800" dirty="0" smtClean="0"/>
              <a:t>Ops in the next iteration can be started early (no dependency)</a:t>
            </a:r>
          </a:p>
          <a:p>
            <a:pPr marL="287338" indent="-287338" eaLnBrk="1" hangingPunct="1">
              <a:lnSpc>
                <a:spcPct val="85000"/>
              </a:lnSpc>
              <a:defRPr/>
            </a:pPr>
            <a:endParaRPr lang="en-US" dirty="0" smtClean="0"/>
          </a:p>
          <a:p>
            <a:pPr marL="287338" indent="-287338" eaLnBrk="1" hangingPunct="1">
              <a:lnSpc>
                <a:spcPct val="85000"/>
              </a:lnSpc>
              <a:defRPr/>
            </a:pPr>
            <a:r>
              <a:rPr lang="en-US" dirty="0" smtClean="0"/>
              <a:t>Overall Performance</a:t>
            </a:r>
          </a:p>
          <a:p>
            <a:pPr marL="627063" lvl="1" indent="-228600" eaLnBrk="1" hangingPunct="1">
              <a:lnSpc>
                <a:spcPct val="90000"/>
              </a:lnSpc>
              <a:defRPr/>
            </a:pPr>
            <a:r>
              <a:rPr lang="en-US" sz="1800" dirty="0" smtClean="0"/>
              <a:t>N elements, D cycles latency/op</a:t>
            </a:r>
          </a:p>
          <a:p>
            <a:pPr marL="627063" lvl="1" indent="-228600" eaLnBrk="1" hangingPunct="1">
              <a:lnSpc>
                <a:spcPct val="90000"/>
              </a:lnSpc>
              <a:defRPr/>
            </a:pPr>
            <a:r>
              <a:rPr lang="en-US" sz="1800" dirty="0" smtClean="0"/>
              <a:t>Should be (N/2+1)*D cycles:</a:t>
            </a:r>
            <a:br>
              <a:rPr lang="en-US" sz="1800" dirty="0" smtClean="0"/>
            </a:br>
            <a:r>
              <a:rPr lang="en-US" sz="1800" b="1" dirty="0" smtClean="0">
                <a:solidFill>
                  <a:srgbClr val="C00000"/>
                </a:solidFill>
              </a:rPr>
              <a:t>CPE = D/2</a:t>
            </a:r>
          </a:p>
          <a:p>
            <a:pPr marL="627063" lvl="1" indent="-228600" eaLnBrk="1" hangingPunct="1">
              <a:lnSpc>
                <a:spcPct val="90000"/>
              </a:lnSpc>
              <a:defRPr/>
            </a:pPr>
            <a:r>
              <a:rPr lang="en-US" sz="1800" dirty="0" smtClean="0"/>
              <a:t>Measured CPE slightly worse for FP </a:t>
            </a:r>
            <a:r>
              <a:rPr lang="en-US" sz="1800" dirty="0" err="1" smtClean="0"/>
              <a:t>mult</a:t>
            </a:r>
            <a:endParaRPr lang="en-US" sz="1800" dirty="0" smtClean="0"/>
          </a:p>
        </p:txBody>
      </p:sp>
      <p:sp>
        <p:nvSpPr>
          <p:cNvPr id="25607" name="AutoShape 6"/>
          <p:cNvSpPr>
            <a:spLocks noChangeArrowheads="1"/>
          </p:cNvSpPr>
          <p:nvPr/>
        </p:nvSpPr>
        <p:spPr bwMode="auto">
          <a:xfrm>
            <a:off x="1066800" y="36163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08" name="Line 7"/>
          <p:cNvSpPr>
            <a:spLocks noChangeShapeType="1"/>
          </p:cNvSpPr>
          <p:nvPr/>
        </p:nvSpPr>
        <p:spPr bwMode="auto">
          <a:xfrm>
            <a:off x="1219200" y="33877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09" name="AutoShape 8"/>
          <p:cNvSpPr>
            <a:spLocks noChangeArrowheads="1"/>
          </p:cNvSpPr>
          <p:nvPr/>
        </p:nvSpPr>
        <p:spPr bwMode="auto">
          <a:xfrm>
            <a:off x="1676400" y="41497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11" name="Freeform 10"/>
          <p:cNvSpPr>
            <a:spLocks/>
          </p:cNvSpPr>
          <p:nvPr/>
        </p:nvSpPr>
        <p:spPr bwMode="auto">
          <a:xfrm>
            <a:off x="1371600" y="3921125"/>
            <a:ext cx="304800" cy="369888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39" name="Rectangle 11"/>
          <p:cNvSpPr>
            <a:spLocks noChangeArrowheads="1"/>
          </p:cNvSpPr>
          <p:nvPr/>
        </p:nvSpPr>
        <p:spPr bwMode="auto">
          <a:xfrm>
            <a:off x="1112838" y="3082925"/>
            <a:ext cx="230188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25613" name="AutoShape 12"/>
          <p:cNvSpPr>
            <a:spLocks noChangeArrowheads="1"/>
          </p:cNvSpPr>
          <p:nvPr/>
        </p:nvSpPr>
        <p:spPr bwMode="auto">
          <a:xfrm>
            <a:off x="2270125" y="46831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15" name="Freeform 14"/>
          <p:cNvSpPr>
            <a:spLocks/>
          </p:cNvSpPr>
          <p:nvPr/>
        </p:nvSpPr>
        <p:spPr bwMode="auto">
          <a:xfrm>
            <a:off x="1965325" y="4454525"/>
            <a:ext cx="304800" cy="369888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16" name="AutoShape 15"/>
          <p:cNvSpPr>
            <a:spLocks noChangeArrowheads="1"/>
          </p:cNvSpPr>
          <p:nvPr/>
        </p:nvSpPr>
        <p:spPr bwMode="auto">
          <a:xfrm>
            <a:off x="2863850" y="52165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18" name="Freeform 17"/>
          <p:cNvSpPr>
            <a:spLocks/>
          </p:cNvSpPr>
          <p:nvPr/>
        </p:nvSpPr>
        <p:spPr bwMode="auto">
          <a:xfrm>
            <a:off x="2559050" y="4987925"/>
            <a:ext cx="304800" cy="369888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61" name="AutoShape 25"/>
          <p:cNvSpPr>
            <a:spLocks noChangeArrowheads="1"/>
          </p:cNvSpPr>
          <p:nvPr/>
        </p:nvSpPr>
        <p:spPr bwMode="auto">
          <a:xfrm>
            <a:off x="1371600" y="29305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*</a:t>
            </a:r>
          </a:p>
        </p:txBody>
      </p:sp>
      <p:sp>
        <p:nvSpPr>
          <p:cNvPr id="662554" name="Rectangle 26"/>
          <p:cNvSpPr>
            <a:spLocks noChangeArrowheads="1"/>
          </p:cNvSpPr>
          <p:nvPr/>
        </p:nvSpPr>
        <p:spPr bwMode="auto">
          <a:xfrm>
            <a:off x="1676400" y="24384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1</a:t>
            </a:r>
          </a:p>
        </p:txBody>
      </p:sp>
      <p:sp>
        <p:nvSpPr>
          <p:cNvPr id="25663" name="Line 27"/>
          <p:cNvSpPr>
            <a:spLocks noChangeShapeType="1"/>
          </p:cNvSpPr>
          <p:nvPr/>
        </p:nvSpPr>
        <p:spPr bwMode="auto">
          <a:xfrm>
            <a:off x="1447800" y="27019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56" name="Rectangle 28"/>
          <p:cNvSpPr>
            <a:spLocks noChangeArrowheads="1"/>
          </p:cNvSpPr>
          <p:nvPr/>
        </p:nvSpPr>
        <p:spPr bwMode="auto">
          <a:xfrm>
            <a:off x="1295400" y="24384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0</a:t>
            </a:r>
          </a:p>
        </p:txBody>
      </p:sp>
      <p:sp>
        <p:nvSpPr>
          <p:cNvPr id="25665" name="Freeform 29"/>
          <p:cNvSpPr>
            <a:spLocks/>
          </p:cNvSpPr>
          <p:nvPr/>
        </p:nvSpPr>
        <p:spPr bwMode="auto">
          <a:xfrm>
            <a:off x="1447800" y="32353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66" name="Line 30"/>
          <p:cNvSpPr>
            <a:spLocks noChangeShapeType="1"/>
          </p:cNvSpPr>
          <p:nvPr/>
        </p:nvSpPr>
        <p:spPr bwMode="auto">
          <a:xfrm>
            <a:off x="1828800" y="27019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55" name="AutoShape 32"/>
          <p:cNvSpPr>
            <a:spLocks noChangeArrowheads="1"/>
          </p:cNvSpPr>
          <p:nvPr/>
        </p:nvSpPr>
        <p:spPr bwMode="auto">
          <a:xfrm>
            <a:off x="1981200" y="34639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662561" name="Rectangle 33"/>
          <p:cNvSpPr>
            <a:spLocks noChangeArrowheads="1"/>
          </p:cNvSpPr>
          <p:nvPr/>
        </p:nvSpPr>
        <p:spPr bwMode="auto">
          <a:xfrm>
            <a:off x="2286000" y="29718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3</a:t>
            </a:r>
          </a:p>
        </p:txBody>
      </p:sp>
      <p:sp>
        <p:nvSpPr>
          <p:cNvPr id="25657" name="Line 34"/>
          <p:cNvSpPr>
            <a:spLocks noChangeShapeType="1"/>
          </p:cNvSpPr>
          <p:nvPr/>
        </p:nvSpPr>
        <p:spPr bwMode="auto">
          <a:xfrm>
            <a:off x="2057400" y="32353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63" name="Rectangle 35"/>
          <p:cNvSpPr>
            <a:spLocks noChangeArrowheads="1"/>
          </p:cNvSpPr>
          <p:nvPr/>
        </p:nvSpPr>
        <p:spPr bwMode="auto">
          <a:xfrm>
            <a:off x="1905000" y="29718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25659" name="Freeform 36"/>
          <p:cNvSpPr>
            <a:spLocks/>
          </p:cNvSpPr>
          <p:nvPr/>
        </p:nvSpPr>
        <p:spPr bwMode="auto">
          <a:xfrm>
            <a:off x="2057400" y="37687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60" name="Line 37"/>
          <p:cNvSpPr>
            <a:spLocks noChangeShapeType="1"/>
          </p:cNvSpPr>
          <p:nvPr/>
        </p:nvSpPr>
        <p:spPr bwMode="auto">
          <a:xfrm>
            <a:off x="2438400" y="32353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49" name="AutoShape 39"/>
          <p:cNvSpPr>
            <a:spLocks noChangeArrowheads="1"/>
          </p:cNvSpPr>
          <p:nvPr/>
        </p:nvSpPr>
        <p:spPr bwMode="auto">
          <a:xfrm>
            <a:off x="2590800" y="39973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662568" name="Rectangle 40"/>
          <p:cNvSpPr>
            <a:spLocks noChangeArrowheads="1"/>
          </p:cNvSpPr>
          <p:nvPr/>
        </p:nvSpPr>
        <p:spPr bwMode="auto">
          <a:xfrm>
            <a:off x="2895600" y="35052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5</a:t>
            </a:r>
          </a:p>
        </p:txBody>
      </p:sp>
      <p:sp>
        <p:nvSpPr>
          <p:cNvPr id="25651" name="Line 41"/>
          <p:cNvSpPr>
            <a:spLocks noChangeShapeType="1"/>
          </p:cNvSpPr>
          <p:nvPr/>
        </p:nvSpPr>
        <p:spPr bwMode="auto">
          <a:xfrm>
            <a:off x="2667000" y="37687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70" name="Rectangle 42"/>
          <p:cNvSpPr>
            <a:spLocks noChangeArrowheads="1"/>
          </p:cNvSpPr>
          <p:nvPr/>
        </p:nvSpPr>
        <p:spPr bwMode="auto">
          <a:xfrm>
            <a:off x="2514600" y="35052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4</a:t>
            </a:r>
          </a:p>
        </p:txBody>
      </p:sp>
      <p:sp>
        <p:nvSpPr>
          <p:cNvPr id="25653" name="Freeform 43"/>
          <p:cNvSpPr>
            <a:spLocks/>
          </p:cNvSpPr>
          <p:nvPr/>
        </p:nvSpPr>
        <p:spPr bwMode="auto">
          <a:xfrm>
            <a:off x="2667000" y="43021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54" name="Line 44"/>
          <p:cNvSpPr>
            <a:spLocks noChangeShapeType="1"/>
          </p:cNvSpPr>
          <p:nvPr/>
        </p:nvSpPr>
        <p:spPr bwMode="auto">
          <a:xfrm>
            <a:off x="3048000" y="37687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43" name="AutoShape 46"/>
          <p:cNvSpPr>
            <a:spLocks noChangeArrowheads="1"/>
          </p:cNvSpPr>
          <p:nvPr/>
        </p:nvSpPr>
        <p:spPr bwMode="auto">
          <a:xfrm>
            <a:off x="3200400" y="45307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662575" name="Rectangle 47"/>
          <p:cNvSpPr>
            <a:spLocks noChangeArrowheads="1"/>
          </p:cNvSpPr>
          <p:nvPr/>
        </p:nvSpPr>
        <p:spPr bwMode="auto">
          <a:xfrm>
            <a:off x="3505200" y="40386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7</a:t>
            </a:r>
          </a:p>
        </p:txBody>
      </p:sp>
      <p:sp>
        <p:nvSpPr>
          <p:cNvPr id="25645" name="Line 48"/>
          <p:cNvSpPr>
            <a:spLocks noChangeShapeType="1"/>
          </p:cNvSpPr>
          <p:nvPr/>
        </p:nvSpPr>
        <p:spPr bwMode="auto">
          <a:xfrm>
            <a:off x="3276600" y="43021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77" name="Rectangle 49"/>
          <p:cNvSpPr>
            <a:spLocks noChangeArrowheads="1"/>
          </p:cNvSpPr>
          <p:nvPr/>
        </p:nvSpPr>
        <p:spPr bwMode="auto">
          <a:xfrm>
            <a:off x="3124200" y="40386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6</a:t>
            </a:r>
          </a:p>
        </p:txBody>
      </p:sp>
      <p:sp>
        <p:nvSpPr>
          <p:cNvPr id="25647" name="Freeform 50"/>
          <p:cNvSpPr>
            <a:spLocks/>
          </p:cNvSpPr>
          <p:nvPr/>
        </p:nvSpPr>
        <p:spPr bwMode="auto">
          <a:xfrm>
            <a:off x="3276600" y="48355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48" name="Line 51"/>
          <p:cNvSpPr>
            <a:spLocks noChangeShapeType="1"/>
          </p:cNvSpPr>
          <p:nvPr/>
        </p:nvSpPr>
        <p:spPr bwMode="auto">
          <a:xfrm>
            <a:off x="3657600" y="43021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" name="Rectangle 28"/>
          <p:cNvSpPr>
            <a:spLocks noChangeArrowheads="1"/>
          </p:cNvSpPr>
          <p:nvPr/>
        </p:nvSpPr>
        <p:spPr bwMode="auto">
          <a:xfrm>
            <a:off x="457200" y="1614433"/>
            <a:ext cx="3767056" cy="36676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x </a:t>
            </a:r>
            <a:r>
              <a:rPr lang="en-US" sz="1800" dirty="0">
                <a:latin typeface="Courier New" pitchFamily="49" charset="0"/>
              </a:rPr>
              <a:t>= x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(d[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d[i+1]);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8558382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Loop Unrolling with Separate Accumulators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6019800"/>
            <a:ext cx="8307387" cy="577850"/>
          </a:xfrm>
        </p:spPr>
        <p:txBody>
          <a:bodyPr/>
          <a:lstStyle/>
          <a:p>
            <a:r>
              <a:rPr lang="en-US" sz="2800" dirty="0" smtClean="0"/>
              <a:t>Different form of </a:t>
            </a:r>
            <a:r>
              <a:rPr lang="en-US" sz="2800" dirty="0" err="1" smtClean="0"/>
              <a:t>reassociation</a:t>
            </a:r>
            <a:endParaRPr lang="en-US" sz="2800" dirty="0" smtClean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838200" y="1219200"/>
            <a:ext cx="5842000" cy="4772025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unroll2a_combine(</a:t>
            </a:r>
            <a:r>
              <a:rPr lang="en-US" sz="1600" dirty="0" err="1">
                <a:latin typeface="Courier New" pitchFamily="49" charset="0"/>
              </a:rPr>
              <a:t>vec_ptr</a:t>
            </a:r>
            <a:r>
              <a:rPr lang="en-US" sz="1600" dirty="0">
                <a:latin typeface="Courier New" pitchFamily="49" charset="0"/>
              </a:rPr>
              <a:t> v,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length = </a:t>
            </a:r>
            <a:r>
              <a:rPr lang="en-US" sz="1600" dirty="0" err="1">
                <a:latin typeface="Courier New" pitchFamily="49" charset="0"/>
              </a:rPr>
              <a:t>vec_length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limit = length-1;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 = </a:t>
            </a:r>
            <a:r>
              <a:rPr lang="en-US" sz="1600" dirty="0" err="1">
                <a:latin typeface="Courier New" pitchFamily="49" charset="0"/>
              </a:rPr>
              <a:t>get_vec_start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x0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x1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Combine 2 elements at a time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for (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= 0;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&lt; limit;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+=2)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   x0 = x0 </a:t>
            </a:r>
            <a:r>
              <a:rPr lang="en-US" sz="1600" dirty="0" smtClean="0">
                <a:solidFill>
                  <a:srgbClr val="A50021"/>
                </a:solidFill>
                <a:latin typeface="Courier New" pitchFamily="49" charset="0"/>
              </a:rPr>
              <a:t>OP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d[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   x1 = x1 </a:t>
            </a:r>
            <a:r>
              <a:rPr lang="en-US" sz="1600" dirty="0" smtClean="0">
                <a:solidFill>
                  <a:srgbClr val="A50021"/>
                </a:solidFill>
                <a:latin typeface="Courier New" pitchFamily="49" charset="0"/>
              </a:rPr>
              <a:t>OP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d[i+1];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Finish any remaining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for (;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length;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x0 = x0 </a:t>
            </a:r>
            <a:r>
              <a:rPr lang="en-US" sz="1600" dirty="0" smtClean="0">
                <a:latin typeface="Courier New" pitchFamily="49" charset="0"/>
              </a:rPr>
              <a:t>OP </a:t>
            </a:r>
            <a:r>
              <a:rPr lang="en-US" sz="1600" dirty="0">
                <a:latin typeface="Courier New" pitchFamily="49" charset="0"/>
              </a:rPr>
              <a:t>d[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 = x0 </a:t>
            </a:r>
            <a:r>
              <a:rPr lang="en-US" sz="1600" dirty="0" smtClean="0">
                <a:latin typeface="Courier New" pitchFamily="49" charset="0"/>
              </a:rPr>
              <a:t>OP </a:t>
            </a:r>
            <a:r>
              <a:rPr lang="en-US" sz="1600" dirty="0">
                <a:latin typeface="Courier New" pitchFamily="49" charset="0"/>
              </a:rPr>
              <a:t>x1;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Effect of Separate Accumulators</a:t>
            </a:r>
          </a:p>
        </p:txBody>
      </p:sp>
      <p:sp>
        <p:nvSpPr>
          <p:cNvPr id="798753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290513" y="4603750"/>
            <a:ext cx="8307387" cy="1873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2x speedup (over unroll2) for </a:t>
            </a:r>
            <a:r>
              <a:rPr lang="en-US" dirty="0" err="1" smtClean="0"/>
              <a:t>Int</a:t>
            </a:r>
            <a:r>
              <a:rPr lang="en-US" dirty="0" smtClean="0"/>
              <a:t> *, FP +, FP *</a:t>
            </a:r>
          </a:p>
          <a:p>
            <a:pPr lvl="1" eaLnBrk="1" hangingPunct="1">
              <a:defRPr/>
            </a:pPr>
            <a:r>
              <a:rPr lang="en-US" dirty="0" smtClean="0"/>
              <a:t>Breaks sequential dependency in a “cleaner,” more obvious way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endParaRPr lang="en-US" dirty="0" smtClean="0"/>
          </a:p>
        </p:txBody>
      </p:sp>
      <p:sp>
        <p:nvSpPr>
          <p:cNvPr id="27688" name="Rectangle 34"/>
          <p:cNvSpPr>
            <a:spLocks noChangeArrowheads="1"/>
          </p:cNvSpPr>
          <p:nvPr/>
        </p:nvSpPr>
        <p:spPr bwMode="auto">
          <a:xfrm>
            <a:off x="1143000" y="5518150"/>
            <a:ext cx="2802048" cy="64376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x0 </a:t>
            </a:r>
            <a:r>
              <a:rPr lang="en-US" sz="1800" dirty="0">
                <a:latin typeface="Courier New" pitchFamily="49" charset="0"/>
              </a:rPr>
              <a:t>= x0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x1 </a:t>
            </a:r>
            <a:r>
              <a:rPr lang="en-US" sz="1800" dirty="0">
                <a:latin typeface="Courier New" pitchFamily="49" charset="0"/>
              </a:rPr>
              <a:t>= x1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d[i+1];</a:t>
            </a:r>
          </a:p>
        </p:txBody>
      </p:sp>
      <p:graphicFrame>
        <p:nvGraphicFramePr>
          <p:cNvPr id="7" name="Group 49"/>
          <p:cNvGraphicFramePr>
            <a:graphicFrameLocks noGrp="1"/>
          </p:cNvGraphicFramePr>
          <p:nvPr/>
        </p:nvGraphicFramePr>
        <p:xfrm>
          <a:off x="357016" y="1168527"/>
          <a:ext cx="7796385" cy="3327273"/>
        </p:xfrm>
        <a:graphic>
          <a:graphicData uri="http://schemas.openxmlformats.org/drawingml/2006/table">
            <a:tbl>
              <a:tblPr/>
              <a:tblGrid>
                <a:gridCol w="2418937"/>
                <a:gridCol w="1344362"/>
                <a:gridCol w="1344362"/>
                <a:gridCol w="1344362"/>
                <a:gridCol w="1344362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2x,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reassociate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 Parallel 2x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3" grpId="0" build="p"/>
      <p:bldP spid="2768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65611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Optimizing Compilers</a:t>
            </a:r>
          </a:p>
        </p:txBody>
      </p:sp>
      <p:sp>
        <p:nvSpPr>
          <p:cNvPr id="65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86800" cy="57150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Provide efficient mapping of program to machine</a:t>
            </a:r>
          </a:p>
          <a:p>
            <a:pPr lvl="1" eaLnBrk="1" hangingPunct="1">
              <a:defRPr/>
            </a:pPr>
            <a:r>
              <a:rPr lang="en-US" smtClean="0"/>
              <a:t>register allocation</a:t>
            </a:r>
          </a:p>
          <a:p>
            <a:pPr lvl="1" eaLnBrk="1" hangingPunct="1">
              <a:defRPr/>
            </a:pPr>
            <a:r>
              <a:rPr lang="en-US" smtClean="0"/>
              <a:t>code selection and ordering (scheduling)</a:t>
            </a:r>
          </a:p>
          <a:p>
            <a:pPr lvl="1" eaLnBrk="1" hangingPunct="1">
              <a:defRPr/>
            </a:pPr>
            <a:r>
              <a:rPr lang="en-US" smtClean="0"/>
              <a:t>dead code elimination</a:t>
            </a:r>
          </a:p>
          <a:p>
            <a:pPr lvl="1" eaLnBrk="1" hangingPunct="1">
              <a:defRPr/>
            </a:pPr>
            <a:r>
              <a:rPr lang="en-US" smtClean="0"/>
              <a:t>eliminating minor inefficiencies</a:t>
            </a:r>
          </a:p>
          <a:p>
            <a:pPr eaLnBrk="1" hangingPunct="1">
              <a:defRPr/>
            </a:pPr>
            <a:r>
              <a:rPr lang="en-US" smtClean="0"/>
              <a:t>Don’t (usually) improve asymptotic efficiency</a:t>
            </a:r>
          </a:p>
          <a:p>
            <a:pPr lvl="1" eaLnBrk="1" hangingPunct="1">
              <a:defRPr/>
            </a:pPr>
            <a:r>
              <a:rPr lang="en-US" smtClean="0"/>
              <a:t>up to programmer to select best overall algorithm</a:t>
            </a:r>
          </a:p>
          <a:p>
            <a:pPr lvl="1" eaLnBrk="1" hangingPunct="1">
              <a:defRPr/>
            </a:pPr>
            <a:r>
              <a:rPr lang="en-US" smtClean="0"/>
              <a:t>big-O savings are (often) more important than constant factors</a:t>
            </a:r>
          </a:p>
          <a:p>
            <a:pPr lvl="2" eaLnBrk="1" hangingPunct="1">
              <a:defRPr/>
            </a:pPr>
            <a:r>
              <a:rPr lang="en-US" smtClean="0"/>
              <a:t>but constant factors also matter</a:t>
            </a:r>
          </a:p>
          <a:p>
            <a:pPr eaLnBrk="1" hangingPunct="1">
              <a:defRPr/>
            </a:pPr>
            <a:r>
              <a:rPr lang="en-US" smtClean="0"/>
              <a:t>Have difficulty overcoming “optimization blockers”</a:t>
            </a:r>
          </a:p>
          <a:p>
            <a:pPr lvl="1" eaLnBrk="1" hangingPunct="1">
              <a:defRPr/>
            </a:pPr>
            <a:r>
              <a:rPr lang="en-US" smtClean="0"/>
              <a:t>potential memory aliasing</a:t>
            </a:r>
          </a:p>
          <a:p>
            <a:pPr lvl="1" eaLnBrk="1" hangingPunct="1">
              <a:defRPr/>
            </a:pPr>
            <a:r>
              <a:rPr lang="en-US" smtClean="0"/>
              <a:t>potential procedure side-effects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Line 138"/>
          <p:cNvSpPr>
            <a:spLocks noChangeShapeType="1"/>
          </p:cNvSpPr>
          <p:nvPr/>
        </p:nvSpPr>
        <p:spPr bwMode="auto">
          <a:xfrm>
            <a:off x="3505200" y="548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107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Separate Accumulators</a:t>
            </a:r>
          </a:p>
        </p:txBody>
      </p:sp>
      <p:sp>
        <p:nvSpPr>
          <p:cNvPr id="28717" name="AutoShape 101"/>
          <p:cNvSpPr>
            <a:spLocks noChangeArrowheads="1"/>
          </p:cNvSpPr>
          <p:nvPr/>
        </p:nvSpPr>
        <p:spPr bwMode="auto">
          <a:xfrm>
            <a:off x="2057400" y="31242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18" name="Line 102"/>
          <p:cNvSpPr>
            <a:spLocks noChangeShapeType="1"/>
          </p:cNvSpPr>
          <p:nvPr/>
        </p:nvSpPr>
        <p:spPr bwMode="auto">
          <a:xfrm>
            <a:off x="22098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19" name="Line 103"/>
          <p:cNvSpPr>
            <a:spLocks noChangeShapeType="1"/>
          </p:cNvSpPr>
          <p:nvPr/>
        </p:nvSpPr>
        <p:spPr bwMode="auto">
          <a:xfrm>
            <a:off x="24384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20" name="AutoShape 104"/>
          <p:cNvSpPr>
            <a:spLocks noChangeArrowheads="1"/>
          </p:cNvSpPr>
          <p:nvPr/>
        </p:nvSpPr>
        <p:spPr bwMode="auto">
          <a:xfrm>
            <a:off x="2667000" y="36576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22" name="Line 106"/>
          <p:cNvSpPr>
            <a:spLocks noChangeShapeType="1"/>
          </p:cNvSpPr>
          <p:nvPr/>
        </p:nvSpPr>
        <p:spPr bwMode="auto">
          <a:xfrm>
            <a:off x="3048000" y="3429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23" name="Freeform 107"/>
          <p:cNvSpPr>
            <a:spLocks/>
          </p:cNvSpPr>
          <p:nvPr/>
        </p:nvSpPr>
        <p:spPr bwMode="auto">
          <a:xfrm>
            <a:off x="2362200" y="34290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876" name="Rectangle 108"/>
          <p:cNvSpPr>
            <a:spLocks noChangeArrowheads="1"/>
          </p:cNvSpPr>
          <p:nvPr/>
        </p:nvSpPr>
        <p:spPr bwMode="auto">
          <a:xfrm>
            <a:off x="2103438" y="2590800"/>
            <a:ext cx="230191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800877" name="Rectangle 109"/>
          <p:cNvSpPr>
            <a:spLocks noChangeArrowheads="1"/>
          </p:cNvSpPr>
          <p:nvPr/>
        </p:nvSpPr>
        <p:spPr bwMode="auto">
          <a:xfrm>
            <a:off x="2286000" y="25908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1</a:t>
            </a:r>
          </a:p>
        </p:txBody>
      </p:sp>
      <p:sp>
        <p:nvSpPr>
          <p:cNvPr id="800878" name="Rectangle 110"/>
          <p:cNvSpPr>
            <a:spLocks noChangeArrowheads="1"/>
          </p:cNvSpPr>
          <p:nvPr/>
        </p:nvSpPr>
        <p:spPr bwMode="auto">
          <a:xfrm>
            <a:off x="2895600" y="31242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3</a:t>
            </a:r>
          </a:p>
        </p:txBody>
      </p:sp>
      <p:sp>
        <p:nvSpPr>
          <p:cNvPr id="28727" name="AutoShape 111"/>
          <p:cNvSpPr>
            <a:spLocks noChangeArrowheads="1"/>
          </p:cNvSpPr>
          <p:nvPr/>
        </p:nvSpPr>
        <p:spPr bwMode="auto">
          <a:xfrm>
            <a:off x="3260725" y="4191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29" name="Line 113"/>
          <p:cNvSpPr>
            <a:spLocks noChangeShapeType="1"/>
          </p:cNvSpPr>
          <p:nvPr/>
        </p:nvSpPr>
        <p:spPr bwMode="auto">
          <a:xfrm>
            <a:off x="3641725" y="3962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30" name="Freeform 114"/>
          <p:cNvSpPr>
            <a:spLocks/>
          </p:cNvSpPr>
          <p:nvPr/>
        </p:nvSpPr>
        <p:spPr bwMode="auto">
          <a:xfrm>
            <a:off x="2955925" y="39624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883" name="Rectangle 115"/>
          <p:cNvSpPr>
            <a:spLocks noChangeArrowheads="1"/>
          </p:cNvSpPr>
          <p:nvPr/>
        </p:nvSpPr>
        <p:spPr bwMode="auto">
          <a:xfrm>
            <a:off x="3489325" y="3657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5</a:t>
            </a:r>
          </a:p>
        </p:txBody>
      </p:sp>
      <p:sp>
        <p:nvSpPr>
          <p:cNvPr id="28732" name="AutoShape 116"/>
          <p:cNvSpPr>
            <a:spLocks noChangeArrowheads="1"/>
          </p:cNvSpPr>
          <p:nvPr/>
        </p:nvSpPr>
        <p:spPr bwMode="auto">
          <a:xfrm>
            <a:off x="3854450" y="4724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34" name="Line 118"/>
          <p:cNvSpPr>
            <a:spLocks noChangeShapeType="1"/>
          </p:cNvSpPr>
          <p:nvPr/>
        </p:nvSpPr>
        <p:spPr bwMode="auto">
          <a:xfrm>
            <a:off x="4235450" y="4495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35" name="Freeform 119"/>
          <p:cNvSpPr>
            <a:spLocks/>
          </p:cNvSpPr>
          <p:nvPr/>
        </p:nvSpPr>
        <p:spPr bwMode="auto">
          <a:xfrm>
            <a:off x="3549650" y="44958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888" name="Rectangle 120"/>
          <p:cNvSpPr>
            <a:spLocks noChangeArrowheads="1"/>
          </p:cNvSpPr>
          <p:nvPr/>
        </p:nvSpPr>
        <p:spPr bwMode="auto">
          <a:xfrm>
            <a:off x="4083050" y="4191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7</a:t>
            </a:r>
          </a:p>
        </p:txBody>
      </p:sp>
      <p:sp>
        <p:nvSpPr>
          <p:cNvPr id="28740" name="Freeform 124"/>
          <p:cNvSpPr>
            <a:spLocks/>
          </p:cNvSpPr>
          <p:nvPr/>
        </p:nvSpPr>
        <p:spPr bwMode="auto">
          <a:xfrm flipH="1">
            <a:off x="3733800" y="5029200"/>
            <a:ext cx="409575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0" name="AutoShape 134"/>
          <p:cNvSpPr>
            <a:spLocks noChangeArrowheads="1"/>
          </p:cNvSpPr>
          <p:nvPr/>
        </p:nvSpPr>
        <p:spPr bwMode="auto">
          <a:xfrm>
            <a:off x="3200400" y="5246132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83" name="AutoShape 137"/>
          <p:cNvSpPr>
            <a:spLocks noChangeArrowheads="1"/>
          </p:cNvSpPr>
          <p:nvPr/>
        </p:nvSpPr>
        <p:spPr bwMode="auto">
          <a:xfrm>
            <a:off x="609600" y="31242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84" name="Line 138"/>
          <p:cNvSpPr>
            <a:spLocks noChangeShapeType="1"/>
          </p:cNvSpPr>
          <p:nvPr/>
        </p:nvSpPr>
        <p:spPr bwMode="auto">
          <a:xfrm>
            <a:off x="7620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5" name="Line 139"/>
          <p:cNvSpPr>
            <a:spLocks noChangeShapeType="1"/>
          </p:cNvSpPr>
          <p:nvPr/>
        </p:nvSpPr>
        <p:spPr bwMode="auto">
          <a:xfrm>
            <a:off x="9906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6" name="AutoShape 140"/>
          <p:cNvSpPr>
            <a:spLocks noChangeArrowheads="1"/>
          </p:cNvSpPr>
          <p:nvPr/>
        </p:nvSpPr>
        <p:spPr bwMode="auto">
          <a:xfrm>
            <a:off x="1219200" y="36576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88" name="Line 142"/>
          <p:cNvSpPr>
            <a:spLocks noChangeShapeType="1"/>
          </p:cNvSpPr>
          <p:nvPr/>
        </p:nvSpPr>
        <p:spPr bwMode="auto">
          <a:xfrm>
            <a:off x="1600200" y="3429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9" name="Freeform 143"/>
          <p:cNvSpPr>
            <a:spLocks/>
          </p:cNvSpPr>
          <p:nvPr/>
        </p:nvSpPr>
        <p:spPr bwMode="auto">
          <a:xfrm>
            <a:off x="914400" y="34290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912" name="Rectangle 144"/>
          <p:cNvSpPr>
            <a:spLocks noChangeArrowheads="1"/>
          </p:cNvSpPr>
          <p:nvPr/>
        </p:nvSpPr>
        <p:spPr bwMode="auto">
          <a:xfrm>
            <a:off x="655638" y="2590800"/>
            <a:ext cx="230191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800913" name="Rectangle 145"/>
          <p:cNvSpPr>
            <a:spLocks noChangeArrowheads="1"/>
          </p:cNvSpPr>
          <p:nvPr/>
        </p:nvSpPr>
        <p:spPr bwMode="auto">
          <a:xfrm>
            <a:off x="838200" y="25908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0</a:t>
            </a:r>
          </a:p>
        </p:txBody>
      </p:sp>
      <p:sp>
        <p:nvSpPr>
          <p:cNvPr id="800914" name="Rectangle 146"/>
          <p:cNvSpPr>
            <a:spLocks noChangeArrowheads="1"/>
          </p:cNvSpPr>
          <p:nvPr/>
        </p:nvSpPr>
        <p:spPr bwMode="auto">
          <a:xfrm>
            <a:off x="1447800" y="31242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28693" name="AutoShape 147"/>
          <p:cNvSpPr>
            <a:spLocks noChangeArrowheads="1"/>
          </p:cNvSpPr>
          <p:nvPr/>
        </p:nvSpPr>
        <p:spPr bwMode="auto">
          <a:xfrm>
            <a:off x="1812925" y="4191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95" name="Line 149"/>
          <p:cNvSpPr>
            <a:spLocks noChangeShapeType="1"/>
          </p:cNvSpPr>
          <p:nvPr/>
        </p:nvSpPr>
        <p:spPr bwMode="auto">
          <a:xfrm>
            <a:off x="2193925" y="3962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96" name="Freeform 150"/>
          <p:cNvSpPr>
            <a:spLocks/>
          </p:cNvSpPr>
          <p:nvPr/>
        </p:nvSpPr>
        <p:spPr bwMode="auto">
          <a:xfrm>
            <a:off x="1508125" y="39624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919" name="Rectangle 151"/>
          <p:cNvSpPr>
            <a:spLocks noChangeArrowheads="1"/>
          </p:cNvSpPr>
          <p:nvPr/>
        </p:nvSpPr>
        <p:spPr bwMode="auto">
          <a:xfrm>
            <a:off x="2041525" y="3657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4</a:t>
            </a:r>
          </a:p>
        </p:txBody>
      </p:sp>
      <p:sp>
        <p:nvSpPr>
          <p:cNvPr id="28698" name="AutoShape 152"/>
          <p:cNvSpPr>
            <a:spLocks noChangeArrowheads="1"/>
          </p:cNvSpPr>
          <p:nvPr/>
        </p:nvSpPr>
        <p:spPr bwMode="auto">
          <a:xfrm>
            <a:off x="2406650" y="4724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00" name="Line 154"/>
          <p:cNvSpPr>
            <a:spLocks noChangeShapeType="1"/>
          </p:cNvSpPr>
          <p:nvPr/>
        </p:nvSpPr>
        <p:spPr bwMode="auto">
          <a:xfrm>
            <a:off x="2787650" y="4495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01" name="Freeform 155"/>
          <p:cNvSpPr>
            <a:spLocks/>
          </p:cNvSpPr>
          <p:nvPr/>
        </p:nvSpPr>
        <p:spPr bwMode="auto">
          <a:xfrm>
            <a:off x="2101850" y="44958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924" name="Rectangle 156"/>
          <p:cNvSpPr>
            <a:spLocks noChangeArrowheads="1"/>
          </p:cNvSpPr>
          <p:nvPr/>
        </p:nvSpPr>
        <p:spPr bwMode="auto">
          <a:xfrm>
            <a:off x="2635250" y="4191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6</a:t>
            </a:r>
          </a:p>
        </p:txBody>
      </p:sp>
      <p:sp>
        <p:nvSpPr>
          <p:cNvPr id="28706" name="Freeform 160"/>
          <p:cNvSpPr>
            <a:spLocks/>
          </p:cNvSpPr>
          <p:nvPr/>
        </p:nvSpPr>
        <p:spPr bwMode="auto">
          <a:xfrm>
            <a:off x="2695574" y="5029200"/>
            <a:ext cx="504825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Rectangle 34"/>
          <p:cNvSpPr>
            <a:spLocks noChangeArrowheads="1"/>
          </p:cNvSpPr>
          <p:nvPr/>
        </p:nvSpPr>
        <p:spPr bwMode="auto">
          <a:xfrm>
            <a:off x="609600" y="1642234"/>
            <a:ext cx="2802048" cy="64376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x0 </a:t>
            </a:r>
            <a:r>
              <a:rPr lang="en-US" sz="1800" dirty="0">
                <a:latin typeface="Courier New" pitchFamily="49" charset="0"/>
              </a:rPr>
              <a:t>= x0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x1 </a:t>
            </a:r>
            <a:r>
              <a:rPr lang="en-US" sz="1800" dirty="0">
                <a:latin typeface="Courier New" pitchFamily="49" charset="0"/>
              </a:rPr>
              <a:t>= x1 </a:t>
            </a:r>
            <a:r>
              <a:rPr lang="en-US" sz="1800" dirty="0" smtClean="0">
                <a:latin typeface="Courier New" pitchFamily="49" charset="0"/>
              </a:rPr>
              <a:t>OP </a:t>
            </a:r>
            <a:r>
              <a:rPr lang="en-US" sz="1800" dirty="0">
                <a:latin typeface="Courier New" pitchFamily="49" charset="0"/>
              </a:rPr>
              <a:t>d[i+1];</a:t>
            </a:r>
          </a:p>
        </p:txBody>
      </p:sp>
      <p:sp>
        <p:nvSpPr>
          <p:cNvPr id="76" name="Rectangle 3"/>
          <p:cNvSpPr txBox="1">
            <a:spLocks noChangeArrowheads="1"/>
          </p:cNvSpPr>
          <p:nvPr/>
        </p:nvSpPr>
        <p:spPr bwMode="auto">
          <a:xfrm>
            <a:off x="4965700" y="1600200"/>
            <a:ext cx="39497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7338" marR="0" lvl="0" indent="-28733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What changed:</a:t>
            </a:r>
          </a:p>
          <a:p>
            <a:pPr marL="628650" marR="0" lvl="1" indent="-23018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Two independent “streams” of operations</a:t>
            </a:r>
          </a:p>
          <a:p>
            <a:pPr marL="287338" marR="0" lvl="0" indent="-28733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287338" marR="0" lvl="0" indent="-28733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Overall Performance</a:t>
            </a:r>
          </a:p>
          <a:p>
            <a:pPr marL="627063" marR="0" lvl="1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N elements, D cycles latency/op</a:t>
            </a:r>
          </a:p>
          <a:p>
            <a:pPr marL="627063" marR="0" lvl="1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Should be (N/2+1)*D cycles:</a:t>
            </a:r>
            <a:b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</a:b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CPE = D/2</a:t>
            </a:r>
          </a:p>
          <a:p>
            <a:pPr marL="627063" marR="0" lvl="1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CPE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matches prediction!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410200" y="4953000"/>
            <a:ext cx="16981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  <a:latin typeface="Calibri" pitchFamily="34" charset="0"/>
              </a:rPr>
              <a:t>What Now?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Unrolling &amp; Accumulating</a:t>
            </a:r>
          </a:p>
        </p:txBody>
      </p:sp>
      <p:sp>
        <p:nvSpPr>
          <p:cNvPr id="80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7388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Idea</a:t>
            </a:r>
          </a:p>
          <a:p>
            <a:pPr lvl="1" eaLnBrk="1" hangingPunct="1">
              <a:defRPr/>
            </a:pPr>
            <a:r>
              <a:rPr lang="en-US" dirty="0" smtClean="0"/>
              <a:t>Can unroll to any degree L</a:t>
            </a:r>
          </a:p>
          <a:p>
            <a:pPr lvl="1" eaLnBrk="1" hangingPunct="1">
              <a:defRPr/>
            </a:pPr>
            <a:r>
              <a:rPr lang="en-US" dirty="0" smtClean="0"/>
              <a:t>Can accumulate K results in parallel</a:t>
            </a:r>
          </a:p>
          <a:p>
            <a:pPr lvl="1" eaLnBrk="1" hangingPunct="1">
              <a:defRPr/>
            </a:pPr>
            <a:r>
              <a:rPr lang="en-US" dirty="0" smtClean="0"/>
              <a:t>L must be multiple of K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Limitations</a:t>
            </a:r>
          </a:p>
          <a:p>
            <a:pPr lvl="1" eaLnBrk="1" hangingPunct="1">
              <a:defRPr/>
            </a:pPr>
            <a:r>
              <a:rPr lang="en-US" dirty="0" smtClean="0"/>
              <a:t>Diminishing returns</a:t>
            </a:r>
          </a:p>
          <a:p>
            <a:pPr lvl="2" eaLnBrk="1" hangingPunct="1">
              <a:defRPr/>
            </a:pPr>
            <a:r>
              <a:rPr lang="en-US" dirty="0" smtClean="0"/>
              <a:t>Cannot go beyond throughput limitations of execution units</a:t>
            </a:r>
          </a:p>
          <a:p>
            <a:pPr lvl="1" eaLnBrk="1" hangingPunct="1">
              <a:defRPr/>
            </a:pPr>
            <a:r>
              <a:rPr lang="en-US" dirty="0" smtClean="0"/>
              <a:t>Large overhead for short lengths</a:t>
            </a:r>
          </a:p>
          <a:p>
            <a:pPr lvl="2" eaLnBrk="1" hangingPunct="1">
              <a:defRPr/>
            </a:pPr>
            <a:r>
              <a:rPr lang="en-US" dirty="0" smtClean="0"/>
              <a:t>Finish off iterations sequentially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Unrolling &amp; Accumulating: Double *</a:t>
            </a:r>
          </a:p>
        </p:txBody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74750"/>
            <a:ext cx="8307388" cy="1416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Case</a:t>
            </a:r>
          </a:p>
          <a:p>
            <a:pPr lvl="1" eaLnBrk="1" hangingPunct="1">
              <a:defRPr/>
            </a:pPr>
            <a:r>
              <a:rPr lang="en-US" dirty="0" smtClean="0"/>
              <a:t>Intel </a:t>
            </a:r>
            <a:r>
              <a:rPr lang="en-US" dirty="0" err="1" smtClean="0"/>
              <a:t>Nehelam</a:t>
            </a:r>
            <a:r>
              <a:rPr lang="en-US" dirty="0" smtClean="0"/>
              <a:t> (Shark machines)</a:t>
            </a:r>
          </a:p>
          <a:p>
            <a:pPr lvl="1" eaLnBrk="1" hangingPunct="1">
              <a:defRPr/>
            </a:pPr>
            <a:r>
              <a:rPr lang="en-US" dirty="0" smtClean="0"/>
              <a:t>Double FP Multiplication</a:t>
            </a:r>
          </a:p>
          <a:p>
            <a:pPr lvl="1" eaLnBrk="1" hangingPunct="1">
              <a:defRPr/>
            </a:pPr>
            <a:r>
              <a:rPr lang="en-US" dirty="0" smtClean="0"/>
              <a:t>Latency bound: 5.00.  Throughput bound: 1.00 </a:t>
            </a:r>
          </a:p>
        </p:txBody>
      </p:sp>
      <p:graphicFrame>
        <p:nvGraphicFramePr>
          <p:cNvPr id="803965" name="Group 125"/>
          <p:cNvGraphicFramePr>
            <a:graphicFrameLocks noGrp="1"/>
          </p:cNvGraphicFramePr>
          <p:nvPr/>
        </p:nvGraphicFramePr>
        <p:xfrm>
          <a:off x="1066800" y="2819400"/>
          <a:ext cx="6705600" cy="352044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746125"/>
                <a:gridCol w="742950"/>
                <a:gridCol w="746125"/>
                <a:gridCol w="746125"/>
                <a:gridCol w="742950"/>
                <a:gridCol w="746125"/>
                <a:gridCol w="746125"/>
                <a:gridCol w="742950"/>
                <a:gridCol w="746125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FP *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Unrolling Factor L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K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5.00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5.00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2.50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2.50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2.50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1.67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1.25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1.25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1.19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16200000">
            <a:off x="-205369" y="4544304"/>
            <a:ext cx="19302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Accumulators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Unrolling &amp; Accumulating: </a:t>
            </a:r>
            <a:r>
              <a:rPr lang="en-US" dirty="0" err="1" smtClean="0"/>
              <a:t>Int</a:t>
            </a:r>
            <a:r>
              <a:rPr lang="en-US" dirty="0" smtClean="0"/>
              <a:t> +</a:t>
            </a:r>
          </a:p>
        </p:txBody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74750"/>
            <a:ext cx="8307388" cy="1416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Case</a:t>
            </a:r>
          </a:p>
          <a:p>
            <a:pPr lvl="1" eaLnBrk="1" hangingPunct="1">
              <a:defRPr/>
            </a:pPr>
            <a:r>
              <a:rPr lang="en-US" dirty="0" smtClean="0"/>
              <a:t>Intel </a:t>
            </a:r>
            <a:r>
              <a:rPr lang="en-US" dirty="0" err="1" smtClean="0"/>
              <a:t>Nehelam</a:t>
            </a:r>
            <a:r>
              <a:rPr lang="en-US" dirty="0" smtClean="0"/>
              <a:t> (Shark machines)</a:t>
            </a:r>
          </a:p>
          <a:p>
            <a:pPr lvl="1" eaLnBrk="1" hangingPunct="1">
              <a:defRPr/>
            </a:pPr>
            <a:r>
              <a:rPr lang="en-US" dirty="0" smtClean="0"/>
              <a:t>Integer addition</a:t>
            </a:r>
          </a:p>
          <a:p>
            <a:pPr lvl="1" eaLnBrk="1" hangingPunct="1">
              <a:defRPr/>
            </a:pPr>
            <a:r>
              <a:rPr lang="en-US" dirty="0" smtClean="0"/>
              <a:t>Latency bound: 1.00.  Throughput bound: 1.00 </a:t>
            </a:r>
          </a:p>
        </p:txBody>
      </p:sp>
      <p:graphicFrame>
        <p:nvGraphicFramePr>
          <p:cNvPr id="803965" name="Group 125"/>
          <p:cNvGraphicFramePr>
            <a:graphicFrameLocks noGrp="1"/>
          </p:cNvGraphicFramePr>
          <p:nvPr/>
        </p:nvGraphicFramePr>
        <p:xfrm>
          <a:off x="1066800" y="2819400"/>
          <a:ext cx="6705600" cy="352044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746125"/>
                <a:gridCol w="742950"/>
                <a:gridCol w="746125"/>
                <a:gridCol w="746125"/>
                <a:gridCol w="742950"/>
                <a:gridCol w="746125"/>
                <a:gridCol w="746125"/>
                <a:gridCol w="742950"/>
                <a:gridCol w="746125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FP *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Unrolling Factor L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K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2.00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2.00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</a:rPr>
                        <a:t>1.01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1.02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1.50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1.09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16200000">
            <a:off x="-205369" y="4544304"/>
            <a:ext cx="19302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Accumulators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Achievable Performance</a:t>
            </a:r>
          </a:p>
        </p:txBody>
      </p:sp>
      <p:sp>
        <p:nvSpPr>
          <p:cNvPr id="798753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290513" y="4603750"/>
            <a:ext cx="8307387" cy="1873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Limited only by throughput of functional units</a:t>
            </a:r>
          </a:p>
          <a:p>
            <a:pPr eaLnBrk="1" hangingPunct="1">
              <a:defRPr/>
            </a:pPr>
            <a:r>
              <a:rPr lang="en-US" dirty="0" smtClean="0"/>
              <a:t>Up to 29X improvement over original, </a:t>
            </a:r>
            <a:r>
              <a:rPr lang="en-US" dirty="0" err="1" smtClean="0"/>
              <a:t>unoptimized</a:t>
            </a:r>
            <a:r>
              <a:rPr lang="en-US" dirty="0" smtClean="0"/>
              <a:t> code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endParaRPr lang="en-US" dirty="0" smtClean="0"/>
          </a:p>
        </p:txBody>
      </p:sp>
      <p:graphicFrame>
        <p:nvGraphicFramePr>
          <p:cNvPr id="7" name="Group 49"/>
          <p:cNvGraphicFramePr>
            <a:graphicFrameLocks noGrp="1"/>
          </p:cNvGraphicFramePr>
          <p:nvPr/>
        </p:nvGraphicFramePr>
        <p:xfrm>
          <a:off x="357016" y="1168527"/>
          <a:ext cx="7796385" cy="1939925"/>
        </p:xfrm>
        <a:graphic>
          <a:graphicData uri="http://schemas.openxmlformats.org/drawingml/2006/table">
            <a:tbl>
              <a:tblPr/>
              <a:tblGrid>
                <a:gridCol w="2418937"/>
                <a:gridCol w="1344362"/>
                <a:gridCol w="1344362"/>
                <a:gridCol w="1344362"/>
                <a:gridCol w="1344362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Scalar Optimum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Using Vector Instructions</a:t>
            </a:r>
          </a:p>
        </p:txBody>
      </p:sp>
      <p:sp>
        <p:nvSpPr>
          <p:cNvPr id="798753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290513" y="4603750"/>
            <a:ext cx="8307387" cy="1873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Make use of SSE Instructions</a:t>
            </a:r>
          </a:p>
          <a:p>
            <a:pPr lvl="1" eaLnBrk="1" hangingPunct="1">
              <a:defRPr/>
            </a:pPr>
            <a:r>
              <a:rPr lang="en-US" dirty="0" smtClean="0"/>
              <a:t>Parallel operations on multiple data elements</a:t>
            </a:r>
          </a:p>
          <a:p>
            <a:pPr lvl="1" eaLnBrk="1" hangingPunct="1">
              <a:defRPr/>
            </a:pPr>
            <a:r>
              <a:rPr lang="en-US" dirty="0" smtClean="0"/>
              <a:t>See Web Aside OPT:SIMD on CS:APP web page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endParaRPr lang="en-US" dirty="0" smtClean="0"/>
          </a:p>
        </p:txBody>
      </p:sp>
      <p:graphicFrame>
        <p:nvGraphicFramePr>
          <p:cNvPr id="7" name="Group 49"/>
          <p:cNvGraphicFramePr>
            <a:graphicFrameLocks noGrp="1"/>
          </p:cNvGraphicFramePr>
          <p:nvPr/>
        </p:nvGraphicFramePr>
        <p:xfrm>
          <a:off x="357016" y="1168527"/>
          <a:ext cx="7796385" cy="2939923"/>
        </p:xfrm>
        <a:graphic>
          <a:graphicData uri="http://schemas.openxmlformats.org/drawingml/2006/table">
            <a:tbl>
              <a:tblPr/>
              <a:tblGrid>
                <a:gridCol w="2418937"/>
                <a:gridCol w="1344362"/>
                <a:gridCol w="1344362"/>
                <a:gridCol w="1344362"/>
                <a:gridCol w="1344362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Scalar Optimum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Vector Optimum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0.25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Vec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 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0.25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64214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What About Branches?</a:t>
            </a:r>
          </a:p>
        </p:txBody>
      </p:sp>
      <p:sp>
        <p:nvSpPr>
          <p:cNvPr id="66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1220788"/>
            <a:ext cx="8624887" cy="5140325"/>
          </a:xfrm>
        </p:spPr>
        <p:txBody>
          <a:bodyPr/>
          <a:lstStyle/>
          <a:p>
            <a:pPr marL="284163" indent="-284163" eaLnBrk="1" hangingPunct="1">
              <a:defRPr/>
            </a:pPr>
            <a:r>
              <a:rPr lang="en-US" dirty="0" smtClean="0"/>
              <a:t>Challenge</a:t>
            </a:r>
          </a:p>
          <a:p>
            <a:pPr marL="457200" lvl="1" indent="-173038" eaLnBrk="1" hangingPunct="1">
              <a:defRPr/>
            </a:pPr>
            <a:r>
              <a:rPr lang="en-US" dirty="0" smtClean="0">
                <a:solidFill>
                  <a:srgbClr val="990000"/>
                </a:solidFill>
              </a:rPr>
              <a:t>Instruction Control Unit </a:t>
            </a:r>
            <a:r>
              <a:rPr lang="en-US" dirty="0" smtClean="0"/>
              <a:t>must work well ahead of </a:t>
            </a:r>
            <a:r>
              <a:rPr lang="en-US" dirty="0" smtClean="0">
                <a:solidFill>
                  <a:srgbClr val="990000"/>
                </a:solidFill>
              </a:rPr>
              <a:t>Execution Unit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generate enough operations to keep EU busy</a:t>
            </a:r>
          </a:p>
          <a:p>
            <a:pPr marL="285750" lvl="1" indent="-171450" eaLnBrk="1" hangingPunct="1">
              <a:defRPr/>
            </a:pPr>
            <a:endParaRPr lang="en-US" dirty="0" smtClean="0"/>
          </a:p>
          <a:p>
            <a:pPr marL="285750" lvl="1" indent="-171450" eaLnBrk="1" hangingPunct="1">
              <a:defRPr/>
            </a:pPr>
            <a:endParaRPr lang="en-US" dirty="0" smtClean="0"/>
          </a:p>
          <a:p>
            <a:pPr marL="285750" lvl="1" indent="-171450" eaLnBrk="1" hangingPunct="1">
              <a:defRPr/>
            </a:pPr>
            <a:endParaRPr lang="en-US" dirty="0" smtClean="0"/>
          </a:p>
          <a:p>
            <a:pPr marL="285750" lvl="1" indent="-171450" eaLnBrk="1" hangingPunct="1">
              <a:defRPr/>
            </a:pPr>
            <a:endParaRPr lang="en-US" dirty="0" smtClean="0"/>
          </a:p>
          <a:p>
            <a:pPr marL="285750" lvl="1" indent="-171450" eaLnBrk="1" hangingPunct="1">
              <a:defRPr/>
            </a:pPr>
            <a:endParaRPr lang="en-US" dirty="0" smtClean="0"/>
          </a:p>
          <a:p>
            <a:pPr marL="285750" lvl="1" indent="-171450" eaLnBrk="1" hangingPunct="1">
              <a:defRPr/>
            </a:pPr>
            <a:endParaRPr lang="en-US" dirty="0" smtClean="0"/>
          </a:p>
          <a:p>
            <a:pPr marL="285750" lvl="1" indent="-171450" eaLnBrk="1" hangingPunct="1">
              <a:defRPr/>
            </a:pPr>
            <a:endParaRPr lang="en-US" dirty="0" smtClean="0"/>
          </a:p>
          <a:p>
            <a:pPr marL="457200" lvl="1" indent="-173038">
              <a:defRPr/>
            </a:pPr>
            <a:r>
              <a:rPr lang="en-US" dirty="0" smtClean="0"/>
              <a:t>When encounters conditional branch, cannot reliably determine where to continue fetching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1371600" y="2644775"/>
            <a:ext cx="5067300" cy="177482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80489f3:	movl   $0x1,%ecx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80489f8:	xorl   %edx,%edx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80489fa:	cmpl   %esi,%edx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80489fc:	</a:t>
            </a:r>
            <a:r>
              <a:rPr lang="en-US" sz="1800" i="1">
                <a:latin typeface="Courier New" pitchFamily="49" charset="0"/>
              </a:rPr>
              <a:t>jnl    8048a25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80489fe:	movl   %esi,%esi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8048a00:	imull  (%eax,%edx,4),%ecx</a:t>
            </a:r>
          </a:p>
        </p:txBody>
      </p:sp>
      <p:sp>
        <p:nvSpPr>
          <p:cNvPr id="48133" name="AutoShape 5"/>
          <p:cNvSpPr>
            <a:spLocks/>
          </p:cNvSpPr>
          <p:nvPr/>
        </p:nvSpPr>
        <p:spPr bwMode="auto">
          <a:xfrm>
            <a:off x="6483350" y="2711450"/>
            <a:ext cx="304800" cy="793750"/>
          </a:xfrm>
          <a:prstGeom prst="rightBrace">
            <a:avLst>
              <a:gd name="adj1" fmla="val 16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6747296" y="2875919"/>
            <a:ext cx="141160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Executing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6747296" y="3397250"/>
            <a:ext cx="244496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smtClean="0">
                <a:solidFill>
                  <a:srgbClr val="990000"/>
                </a:solidFill>
                <a:latin typeface="Calibri" pitchFamily="34" charset="0"/>
              </a:rPr>
              <a:t>How to continue?</a:t>
            </a:r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rot="10800000">
            <a:off x="5029200" y="3657600"/>
            <a:ext cx="1718096" cy="1588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8626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Modern CPU Design</a:t>
            </a:r>
          </a:p>
        </p:txBody>
      </p:sp>
      <p:sp>
        <p:nvSpPr>
          <p:cNvPr id="421891" name="Rectangle 3"/>
          <p:cNvSpPr>
            <a:spLocks noChangeArrowheads="1"/>
          </p:cNvSpPr>
          <p:nvPr/>
        </p:nvSpPr>
        <p:spPr bwMode="auto">
          <a:xfrm>
            <a:off x="1542040" y="3505200"/>
            <a:ext cx="6510337" cy="304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Execution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057400" y="3900160"/>
            <a:ext cx="5706052" cy="762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Functional</a:t>
            </a:r>
          </a:p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Units</a:t>
            </a:r>
          </a:p>
        </p:txBody>
      </p:sp>
      <p:sp>
        <p:nvSpPr>
          <p:cNvPr id="421893" name="Rectangle 5"/>
          <p:cNvSpPr>
            <a:spLocks noChangeArrowheads="1"/>
          </p:cNvSpPr>
          <p:nvPr/>
        </p:nvSpPr>
        <p:spPr bwMode="auto">
          <a:xfrm>
            <a:off x="1542040" y="1219200"/>
            <a:ext cx="6510337" cy="1905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t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Instruction Control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2167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Integer/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Branch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75977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FP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Add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4532890" y="4038600"/>
            <a:ext cx="674687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FP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 err="1">
                <a:solidFill>
                  <a:schemeClr val="bg1"/>
                </a:solidFill>
                <a:latin typeface="Calibri" pitchFamily="34" charset="0"/>
              </a:rPr>
              <a:t>Mult</a:t>
            </a: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/Div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3028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Load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6074352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Store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6460115" y="1676400"/>
            <a:ext cx="1303337" cy="11430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5302827" y="5562600"/>
            <a:ext cx="1447800" cy="609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Data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242377" y="16764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Fetch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Control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242377" y="22860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Decode</a:t>
            </a:r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5399665" y="194813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>
            <a:off x="5399665" y="256288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4820227" y="28194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2" name="Freeform 18"/>
          <p:cNvSpPr>
            <a:spLocks/>
          </p:cNvSpPr>
          <p:nvPr/>
        </p:nvSpPr>
        <p:spPr bwMode="auto">
          <a:xfrm flipH="1">
            <a:off x="2313565" y="1752600"/>
            <a:ext cx="1928812" cy="22860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28575">
            <a:solidFill>
              <a:schemeClr val="tx1"/>
            </a:solidFill>
            <a:prstDash val="sysDot"/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 rot="5400000">
            <a:off x="496310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 rot="16200000" flipV="1">
            <a:off x="5253615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 rot="5400000">
            <a:off x="5734627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 rot="5400000">
            <a:off x="602355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5514320" y="1673423"/>
            <a:ext cx="7822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Address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5410200" y="2286000"/>
            <a:ext cx="10691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smtClean="0">
                <a:latin typeface="Calibri" pitchFamily="34" charset="0"/>
              </a:rPr>
              <a:t>Instructions</a:t>
            </a:r>
            <a:endParaRPr lang="en-US" sz="1400" dirty="0">
              <a:latin typeface="Calibri" pitchFamily="34" charset="0"/>
            </a:endParaRP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4800600" y="2816423"/>
            <a:ext cx="101098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Operations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2286000" y="3166080"/>
            <a:ext cx="129195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Prediction OK?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6515677" y="5240179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5735940" y="5257800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5084584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 smtClean="0">
                <a:latin typeface="Calibri" pitchFamily="34" charset="0"/>
              </a:rPr>
              <a:t>Addr</a:t>
            </a:r>
            <a:r>
              <a:rPr lang="en-US" sz="1000" dirty="0" smtClean="0">
                <a:latin typeface="Calibri" pitchFamily="34" charset="0"/>
              </a:rPr>
              <a:t>.</a:t>
            </a:r>
            <a:endParaRPr lang="en-US" sz="1000" dirty="0">
              <a:latin typeface="Calibri" pitchFamily="34" charset="0"/>
            </a:endParaRP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5853440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 smtClean="0">
                <a:latin typeface="Calibri" pitchFamily="34" charset="0"/>
              </a:rPr>
              <a:t>Addr</a:t>
            </a:r>
            <a:r>
              <a:rPr lang="en-US" sz="1000" dirty="0" smtClean="0">
                <a:latin typeface="Calibri" pitchFamily="34" charset="0"/>
              </a:rPr>
              <a:t>.</a:t>
            </a:r>
            <a:endParaRPr lang="en-US" sz="1000" dirty="0">
              <a:latin typeface="Calibri" pitchFamily="34" charset="0"/>
            </a:endParaRPr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>
            <a:off x="2543175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>
            <a:off x="408781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7" name="Line 33"/>
          <p:cNvSpPr>
            <a:spLocks noChangeShapeType="1"/>
          </p:cNvSpPr>
          <p:nvPr/>
        </p:nvSpPr>
        <p:spPr bwMode="auto">
          <a:xfrm>
            <a:off x="485775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63086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>
            <a:off x="64008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2543175" y="3810000"/>
            <a:ext cx="3857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1" name="Rectangle 37"/>
          <p:cNvSpPr>
            <a:spLocks noChangeArrowheads="1"/>
          </p:cNvSpPr>
          <p:nvPr/>
        </p:nvSpPr>
        <p:spPr bwMode="auto">
          <a:xfrm>
            <a:off x="2989840" y="4038600"/>
            <a:ext cx="673100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General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Integer</a:t>
            </a:r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>
            <a:off x="33147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3" name="Line 39"/>
          <p:cNvSpPr>
            <a:spLocks noChangeShapeType="1"/>
          </p:cNvSpPr>
          <p:nvPr/>
        </p:nvSpPr>
        <p:spPr bwMode="auto">
          <a:xfrm>
            <a:off x="1735715" y="4876800"/>
            <a:ext cx="521469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507240" y="4495800"/>
            <a:ext cx="3857625" cy="381000"/>
            <a:chOff x="768" y="2016"/>
            <a:chExt cx="1920" cy="144"/>
          </a:xfrm>
        </p:grpSpPr>
        <p:sp>
          <p:nvSpPr>
            <p:cNvPr id="11313" name="Line 41"/>
            <p:cNvSpPr>
              <a:spLocks noChangeShapeType="1"/>
            </p:cNvSpPr>
            <p:nvPr/>
          </p:nvSpPr>
          <p:spPr bwMode="auto">
            <a:xfrm>
              <a:off x="76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4" name="Line 42"/>
            <p:cNvSpPr>
              <a:spLocks noChangeShapeType="1"/>
            </p:cNvSpPr>
            <p:nvPr/>
          </p:nvSpPr>
          <p:spPr bwMode="auto">
            <a:xfrm>
              <a:off x="1536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5" name="Line 43"/>
            <p:cNvSpPr>
              <a:spLocks noChangeShapeType="1"/>
            </p:cNvSpPr>
            <p:nvPr/>
          </p:nvSpPr>
          <p:spPr bwMode="auto">
            <a:xfrm>
              <a:off x="1920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6" name="Line 44"/>
            <p:cNvSpPr>
              <a:spLocks noChangeShapeType="1"/>
            </p:cNvSpPr>
            <p:nvPr/>
          </p:nvSpPr>
          <p:spPr bwMode="auto">
            <a:xfrm>
              <a:off x="2304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7" name="Line 45"/>
            <p:cNvSpPr>
              <a:spLocks noChangeShapeType="1"/>
            </p:cNvSpPr>
            <p:nvPr/>
          </p:nvSpPr>
          <p:spPr bwMode="auto">
            <a:xfrm>
              <a:off x="268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8" name="Line 46"/>
            <p:cNvSpPr>
              <a:spLocks noChangeShapeType="1"/>
            </p:cNvSpPr>
            <p:nvPr/>
          </p:nvSpPr>
          <p:spPr bwMode="auto">
            <a:xfrm>
              <a:off x="1152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11305" name="Rectangle 47"/>
          <p:cNvSpPr>
            <a:spLocks noChangeArrowheads="1"/>
          </p:cNvSpPr>
          <p:nvPr/>
        </p:nvSpPr>
        <p:spPr bwMode="auto">
          <a:xfrm>
            <a:off x="2796165" y="4829175"/>
            <a:ext cx="15149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 Results</a:t>
            </a:r>
          </a:p>
        </p:txBody>
      </p:sp>
      <p:sp>
        <p:nvSpPr>
          <p:cNvPr id="11306" name="Rectangle 48"/>
          <p:cNvSpPr>
            <a:spLocks noChangeArrowheads="1"/>
          </p:cNvSpPr>
          <p:nvPr/>
        </p:nvSpPr>
        <p:spPr bwMode="auto">
          <a:xfrm>
            <a:off x="2796165" y="1828800"/>
            <a:ext cx="1157287" cy="990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Retirement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Unit</a:t>
            </a:r>
          </a:p>
        </p:txBody>
      </p:sp>
      <p:sp>
        <p:nvSpPr>
          <p:cNvPr id="11307" name="Rectangle 49"/>
          <p:cNvSpPr>
            <a:spLocks noChangeArrowheads="1"/>
          </p:cNvSpPr>
          <p:nvPr/>
        </p:nvSpPr>
        <p:spPr bwMode="auto">
          <a:xfrm>
            <a:off x="2989840" y="2286000"/>
            <a:ext cx="769937" cy="457200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Register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File</a:t>
            </a:r>
          </a:p>
        </p:txBody>
      </p:sp>
      <p:sp>
        <p:nvSpPr>
          <p:cNvPr id="11308" name="Line 50"/>
          <p:cNvSpPr>
            <a:spLocks noChangeShapeType="1"/>
          </p:cNvSpPr>
          <p:nvPr/>
        </p:nvSpPr>
        <p:spPr bwMode="auto">
          <a:xfrm>
            <a:off x="2313565" y="22098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9" name="Freeform 51"/>
          <p:cNvSpPr>
            <a:spLocks/>
          </p:cNvSpPr>
          <p:nvPr/>
        </p:nvSpPr>
        <p:spPr bwMode="auto">
          <a:xfrm flipH="1">
            <a:off x="1904999" y="2667000"/>
            <a:ext cx="891166" cy="22098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0" name="Text Box 52"/>
          <p:cNvSpPr txBox="1">
            <a:spLocks noChangeArrowheads="1"/>
          </p:cNvSpPr>
          <p:nvPr/>
        </p:nvSpPr>
        <p:spPr bwMode="auto">
          <a:xfrm>
            <a:off x="457200" y="3159100"/>
            <a:ext cx="14452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Register Updates</a:t>
            </a:r>
          </a:p>
        </p:txBody>
      </p:sp>
      <p:sp>
        <p:nvSpPr>
          <p:cNvPr id="11311" name="Line 53"/>
          <p:cNvSpPr>
            <a:spLocks noChangeShapeType="1"/>
          </p:cNvSpPr>
          <p:nvPr/>
        </p:nvSpPr>
        <p:spPr bwMode="auto">
          <a:xfrm>
            <a:off x="3759777" y="25146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2" name="Freeform 54"/>
          <p:cNvSpPr>
            <a:spLocks/>
          </p:cNvSpPr>
          <p:nvPr/>
        </p:nvSpPr>
        <p:spPr bwMode="auto">
          <a:xfrm>
            <a:off x="3856615" y="2819400"/>
            <a:ext cx="963612" cy="228600"/>
          </a:xfrm>
          <a:custGeom>
            <a:avLst/>
            <a:gdLst>
              <a:gd name="T0" fmla="*/ 480 w 480"/>
              <a:gd name="T1" fmla="*/ 144 h 144"/>
              <a:gd name="T2" fmla="*/ 0 w 480"/>
              <a:gd name="T3" fmla="*/ 144 h 144"/>
              <a:gd name="T4" fmla="*/ 0 w 480"/>
              <a:gd name="T5" fmla="*/ 0 h 144"/>
              <a:gd name="T6" fmla="*/ 0 60000 65536"/>
              <a:gd name="T7" fmla="*/ 0 60000 65536"/>
              <a:gd name="T8" fmla="*/ 0 60000 65536"/>
              <a:gd name="T9" fmla="*/ 0 w 480"/>
              <a:gd name="T10" fmla="*/ 0 h 144"/>
              <a:gd name="T11" fmla="*/ 480 w 480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144">
                <a:moveTo>
                  <a:pt x="480" y="144"/>
                </a:moveTo>
                <a:lnTo>
                  <a:pt x="0" y="144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59388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Branch Outcomes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763000" cy="1828800"/>
          </a:xfrm>
        </p:spPr>
        <p:txBody>
          <a:bodyPr/>
          <a:lstStyle/>
          <a:p>
            <a:pPr marL="285750" lvl="1" indent="-171450" eaLnBrk="1" hangingPunct="1"/>
            <a:r>
              <a:rPr lang="en-US" b="1" dirty="0" smtClean="0"/>
              <a:t>When encounter conditional branch, cannot determine where to continue fetching</a:t>
            </a:r>
          </a:p>
          <a:p>
            <a:pPr marL="573088" lvl="2" indent="-173038" eaLnBrk="1" hangingPunct="1"/>
            <a:r>
              <a:rPr lang="en-US" dirty="0" smtClean="0"/>
              <a:t>Branch Taken: Transfer control to branch target</a:t>
            </a:r>
          </a:p>
          <a:p>
            <a:pPr marL="573088" lvl="2" indent="-173038" eaLnBrk="1" hangingPunct="1"/>
            <a:r>
              <a:rPr lang="en-US" dirty="0" smtClean="0"/>
              <a:t>Branch Not-Taken: Continue with next instruction in sequence</a:t>
            </a:r>
          </a:p>
          <a:p>
            <a:pPr marL="285750" lvl="1" indent="-171450" eaLnBrk="1" hangingPunct="1"/>
            <a:r>
              <a:rPr lang="en-US" b="1" dirty="0" smtClean="0"/>
              <a:t>Cannot resolve until outcome determined by branch/integer unit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557692" y="3148012"/>
            <a:ext cx="5067300" cy="177482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80489f3:	movl   $0x1,%ecx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80489f8:	xorl   %edx,%edx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80489fa:	cmpl   %esi,%edx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80489fc:	</a:t>
            </a:r>
            <a:r>
              <a:rPr lang="en-US" sz="1800" i="1">
                <a:latin typeface="Courier New" pitchFamily="49" charset="0"/>
              </a:rPr>
              <a:t>jnl    8048a25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80489fe:	movl   %esi,%esi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8048a00:	imull  (%eax,%edx,4),%ecx</a:t>
            </a: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1700692" y="5129212"/>
            <a:ext cx="5476875" cy="1500188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8048a25:	cmpl   %edi,%edx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8048a27:	jl     8048a20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8048a29:	movl   0xc(%ebp),%eax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8048a2c:	leal   0xffffffe8(%ebp),%esp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8048a2f:	movl   %ecx,(%eax)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6425092" y="4519612"/>
            <a:ext cx="188070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990000"/>
                </a:solidFill>
                <a:latin typeface="Calibri" pitchFamily="34" charset="0"/>
              </a:rPr>
              <a:t>Branch Taken</a:t>
            </a:r>
          </a:p>
        </p:txBody>
      </p:sp>
      <p:sp>
        <p:nvSpPr>
          <p:cNvPr id="49159" name="Freeform 7"/>
          <p:cNvSpPr>
            <a:spLocks/>
          </p:cNvSpPr>
          <p:nvPr/>
        </p:nvSpPr>
        <p:spPr bwMode="auto">
          <a:xfrm>
            <a:off x="4291492" y="4138612"/>
            <a:ext cx="393700" cy="228600"/>
          </a:xfrm>
          <a:custGeom>
            <a:avLst/>
            <a:gdLst>
              <a:gd name="T0" fmla="*/ 0 w 248"/>
              <a:gd name="T1" fmla="*/ 0 h 144"/>
              <a:gd name="T2" fmla="*/ 240 w 248"/>
              <a:gd name="T3" fmla="*/ 48 h 144"/>
              <a:gd name="T4" fmla="*/ 48 w 248"/>
              <a:gd name="T5" fmla="*/ 144 h 144"/>
              <a:gd name="T6" fmla="*/ 0 60000 65536"/>
              <a:gd name="T7" fmla="*/ 0 60000 65536"/>
              <a:gd name="T8" fmla="*/ 0 60000 65536"/>
              <a:gd name="T9" fmla="*/ 0 w 248"/>
              <a:gd name="T10" fmla="*/ 0 h 144"/>
              <a:gd name="T11" fmla="*/ 248 w 248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8" h="144">
                <a:moveTo>
                  <a:pt x="0" y="0"/>
                </a:moveTo>
                <a:cubicBezTo>
                  <a:pt x="116" y="12"/>
                  <a:pt x="232" y="24"/>
                  <a:pt x="240" y="48"/>
                </a:cubicBezTo>
                <a:cubicBezTo>
                  <a:pt x="248" y="72"/>
                  <a:pt x="148" y="108"/>
                  <a:pt x="48" y="144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4619423" y="3651069"/>
            <a:ext cx="244977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Branch Not-Taken</a:t>
            </a:r>
          </a:p>
        </p:txBody>
      </p:sp>
      <p:sp>
        <p:nvSpPr>
          <p:cNvPr id="49161" name="Freeform 9"/>
          <p:cNvSpPr>
            <a:spLocks/>
          </p:cNvSpPr>
          <p:nvPr/>
        </p:nvSpPr>
        <p:spPr bwMode="auto">
          <a:xfrm>
            <a:off x="4266092" y="4227512"/>
            <a:ext cx="2189163" cy="1054100"/>
          </a:xfrm>
          <a:custGeom>
            <a:avLst/>
            <a:gdLst>
              <a:gd name="T0" fmla="*/ 0 w 1379"/>
              <a:gd name="T1" fmla="*/ 0 h 664"/>
              <a:gd name="T2" fmla="*/ 1168 w 1379"/>
              <a:gd name="T3" fmla="*/ 216 h 664"/>
              <a:gd name="T4" fmla="*/ 1264 w 1379"/>
              <a:gd name="T5" fmla="*/ 400 h 664"/>
              <a:gd name="T6" fmla="*/ 832 w 1379"/>
              <a:gd name="T7" fmla="*/ 664 h 664"/>
              <a:gd name="T8" fmla="*/ 0 60000 65536"/>
              <a:gd name="T9" fmla="*/ 0 60000 65536"/>
              <a:gd name="T10" fmla="*/ 0 60000 65536"/>
              <a:gd name="T11" fmla="*/ 0 60000 65536"/>
              <a:gd name="T12" fmla="*/ 0 w 1379"/>
              <a:gd name="T13" fmla="*/ 0 h 664"/>
              <a:gd name="T14" fmla="*/ 1379 w 1379"/>
              <a:gd name="T15" fmla="*/ 664 h 6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79" h="664">
                <a:moveTo>
                  <a:pt x="0" y="0"/>
                </a:moveTo>
                <a:cubicBezTo>
                  <a:pt x="195" y="37"/>
                  <a:pt x="957" y="149"/>
                  <a:pt x="1168" y="216"/>
                </a:cubicBezTo>
                <a:cubicBezTo>
                  <a:pt x="1379" y="283"/>
                  <a:pt x="1320" y="325"/>
                  <a:pt x="1264" y="400"/>
                </a:cubicBezTo>
                <a:cubicBezTo>
                  <a:pt x="1208" y="475"/>
                  <a:pt x="922" y="609"/>
                  <a:pt x="832" y="664"/>
                </a:cubicBezTo>
              </a:path>
            </a:pathLst>
          </a:custGeom>
          <a:noFill/>
          <a:ln w="38100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6340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Branch Prediction</a:t>
            </a:r>
          </a:p>
        </p:txBody>
      </p:sp>
      <p:sp>
        <p:nvSpPr>
          <p:cNvPr id="66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4452" y="1003300"/>
            <a:ext cx="8307387" cy="20447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Idea</a:t>
            </a:r>
          </a:p>
          <a:p>
            <a:pPr lvl="1" eaLnBrk="1" hangingPunct="1">
              <a:defRPr/>
            </a:pPr>
            <a:r>
              <a:rPr lang="en-US" dirty="0" smtClean="0"/>
              <a:t>Guess which way branch will go</a:t>
            </a:r>
          </a:p>
          <a:p>
            <a:pPr lvl="1" eaLnBrk="1" hangingPunct="1">
              <a:defRPr/>
            </a:pPr>
            <a:r>
              <a:rPr lang="en-US" dirty="0" smtClean="0"/>
              <a:t>Begin executing instructions at predicted position</a:t>
            </a:r>
          </a:p>
          <a:p>
            <a:pPr lvl="2" eaLnBrk="1" hangingPunct="1">
              <a:defRPr/>
            </a:pPr>
            <a:r>
              <a:rPr lang="en-US" dirty="0" smtClean="0"/>
              <a:t>But don’t actually modify register or memory data</a:t>
            </a:r>
          </a:p>
          <a:p>
            <a:pPr eaLnBrk="1" hangingPunct="1">
              <a:defRPr/>
            </a:pPr>
            <a:endParaRPr lang="en-US" sz="2000" dirty="0" smtClean="0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95250" y="2667000"/>
            <a:ext cx="3838575" cy="15001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80489f3:	movl   $0x1,%ecx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80489f8:	xorl   %edx,%edx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80489fa:	cmpl   %esi,%edx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80489fc:	</a:t>
            </a:r>
            <a:r>
              <a:rPr lang="en-US" sz="1800" i="1">
                <a:latin typeface="Courier New" pitchFamily="49" charset="0"/>
              </a:rPr>
              <a:t>jnl    8048a25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 i="1">
                <a:latin typeface="Courier New" pitchFamily="49" charset="0"/>
              </a:rPr>
              <a:t> . . .</a:t>
            </a: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1847850" y="4495800"/>
            <a:ext cx="5476875" cy="15001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8048a25:	cmpl   %edi,%edx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8048a27:	jl     8048a20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8048a29:	movl   0xc(%ebp),%eax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8048a2c:	leal   0xffffffe8(%ebp),%esp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800">
                <a:latin typeface="Courier New" pitchFamily="49" charset="0"/>
              </a:rPr>
              <a:t> 8048a2f:	movl   %ecx,(%eax)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4505601" y="3200400"/>
            <a:ext cx="189519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990000"/>
                </a:solidFill>
                <a:latin typeface="Calibri" pitchFamily="34" charset="0"/>
              </a:rPr>
              <a:t>Predict Taken</a:t>
            </a:r>
          </a:p>
        </p:txBody>
      </p:sp>
      <p:sp>
        <p:nvSpPr>
          <p:cNvPr id="50183" name="Freeform 7"/>
          <p:cNvSpPr>
            <a:spLocks/>
          </p:cNvSpPr>
          <p:nvPr/>
        </p:nvSpPr>
        <p:spPr bwMode="auto">
          <a:xfrm>
            <a:off x="3689350" y="3668713"/>
            <a:ext cx="2640013" cy="992187"/>
          </a:xfrm>
          <a:custGeom>
            <a:avLst/>
            <a:gdLst>
              <a:gd name="T0" fmla="*/ 0 w 1663"/>
              <a:gd name="T1" fmla="*/ 1 h 625"/>
              <a:gd name="T2" fmla="*/ 1392 w 1663"/>
              <a:gd name="T3" fmla="*/ 73 h 625"/>
              <a:gd name="T4" fmla="*/ 1624 w 1663"/>
              <a:gd name="T5" fmla="*/ 441 h 625"/>
              <a:gd name="T6" fmla="*/ 1272 w 1663"/>
              <a:gd name="T7" fmla="*/ 625 h 625"/>
              <a:gd name="T8" fmla="*/ 0 60000 65536"/>
              <a:gd name="T9" fmla="*/ 0 60000 65536"/>
              <a:gd name="T10" fmla="*/ 0 60000 65536"/>
              <a:gd name="T11" fmla="*/ 0 60000 65536"/>
              <a:gd name="T12" fmla="*/ 0 w 1663"/>
              <a:gd name="T13" fmla="*/ 0 h 625"/>
              <a:gd name="T14" fmla="*/ 1663 w 1663"/>
              <a:gd name="T15" fmla="*/ 625 h 62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63" h="625">
                <a:moveTo>
                  <a:pt x="0" y="1"/>
                </a:moveTo>
                <a:cubicBezTo>
                  <a:pt x="232" y="13"/>
                  <a:pt x="1121" y="0"/>
                  <a:pt x="1392" y="73"/>
                </a:cubicBezTo>
                <a:cubicBezTo>
                  <a:pt x="1663" y="146"/>
                  <a:pt x="1644" y="349"/>
                  <a:pt x="1624" y="441"/>
                </a:cubicBezTo>
                <a:cubicBezTo>
                  <a:pt x="1604" y="533"/>
                  <a:pt x="1345" y="587"/>
                  <a:pt x="1272" y="625"/>
                </a:cubicBezTo>
              </a:path>
            </a:pathLst>
          </a:custGeom>
          <a:noFill/>
          <a:ln w="25400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50184" name="AutoShape 8"/>
          <p:cNvSpPr>
            <a:spLocks/>
          </p:cNvSpPr>
          <p:nvPr/>
        </p:nvSpPr>
        <p:spPr bwMode="auto">
          <a:xfrm>
            <a:off x="7350125" y="4535488"/>
            <a:ext cx="304800" cy="609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7645878" y="4613696"/>
            <a:ext cx="1430841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Begin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Execution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5344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Limitations of Optimizing Compilers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2197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2000" dirty="0" smtClean="0"/>
              <a:t>Operate under fundamental constraint</a:t>
            </a:r>
          </a:p>
          <a:p>
            <a:pPr lvl="1" eaLnBrk="1" hangingPunct="1">
              <a:defRPr/>
            </a:pPr>
            <a:r>
              <a:rPr lang="en-US" sz="1800" dirty="0" smtClean="0"/>
              <a:t>Must not cause any change in program behavior</a:t>
            </a:r>
          </a:p>
          <a:p>
            <a:pPr lvl="1" eaLnBrk="1" hangingPunct="1">
              <a:defRPr/>
            </a:pPr>
            <a:r>
              <a:rPr lang="en-US" sz="1800" dirty="0" smtClean="0"/>
              <a:t>Often prevents it from making optimizations when would only affect behavior under pathological conditions.</a:t>
            </a:r>
          </a:p>
          <a:p>
            <a:pPr eaLnBrk="1" hangingPunct="1">
              <a:defRPr/>
            </a:pPr>
            <a:r>
              <a:rPr lang="en-US" sz="2000" dirty="0" smtClean="0"/>
              <a:t>Behavior that may be obvious to the programmer can  be obfuscated by languages and coding styles</a:t>
            </a:r>
          </a:p>
          <a:p>
            <a:pPr lvl="1" eaLnBrk="1" hangingPunct="1">
              <a:defRPr/>
            </a:pPr>
            <a:r>
              <a:rPr lang="en-US" sz="1800" dirty="0" smtClean="0"/>
              <a:t>e.g., Data ranges may be more limited than variable types suggest</a:t>
            </a:r>
          </a:p>
          <a:p>
            <a:pPr eaLnBrk="1" hangingPunct="1">
              <a:defRPr/>
            </a:pPr>
            <a:r>
              <a:rPr lang="en-US" sz="2000" dirty="0" smtClean="0"/>
              <a:t>Most analysis is performed only within procedures</a:t>
            </a:r>
          </a:p>
          <a:p>
            <a:pPr lvl="1" eaLnBrk="1" hangingPunct="1">
              <a:defRPr/>
            </a:pPr>
            <a:r>
              <a:rPr lang="en-US" sz="1800" dirty="0" smtClean="0"/>
              <a:t>Whole-program analysis is too expensive in most cases</a:t>
            </a:r>
          </a:p>
          <a:p>
            <a:pPr eaLnBrk="1" hangingPunct="1">
              <a:defRPr/>
            </a:pPr>
            <a:r>
              <a:rPr lang="en-US" sz="2000" dirty="0" smtClean="0"/>
              <a:t>Most analysis is based only on </a:t>
            </a:r>
            <a:r>
              <a:rPr lang="en-US" sz="2000" i="1" dirty="0" smtClean="0"/>
              <a:t>static</a:t>
            </a:r>
            <a:r>
              <a:rPr lang="en-US" sz="2000" dirty="0" smtClean="0"/>
              <a:t> information</a:t>
            </a:r>
          </a:p>
          <a:p>
            <a:pPr lvl="1" eaLnBrk="1" hangingPunct="1">
              <a:defRPr/>
            </a:pPr>
            <a:r>
              <a:rPr lang="en-US" sz="1800" dirty="0" smtClean="0"/>
              <a:t>Compiler has difficulty anticipating run-time inputs</a:t>
            </a:r>
          </a:p>
          <a:p>
            <a:pPr eaLnBrk="1" hangingPunct="1">
              <a:defRPr/>
            </a:pPr>
            <a:endParaRPr lang="en-US" sz="2000" dirty="0" smtClean="0"/>
          </a:p>
          <a:p>
            <a:pPr eaLnBrk="1" hangingPunct="1">
              <a:defRPr/>
            </a:pPr>
            <a:r>
              <a:rPr lang="en-US" sz="2000" dirty="0" smtClean="0">
                <a:solidFill>
                  <a:srgbClr val="FF0000"/>
                </a:solidFill>
              </a:rPr>
              <a:t>When in doubt, the compiler must be conservative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63748" y="448574"/>
            <a:ext cx="78565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Branch Prediction Through Loop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479425" y="1123950"/>
            <a:ext cx="4710113" cy="13493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80488b1:	movl   (%ecx,%edx,4),%eax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80488b4:	addl   %eax,(%edi)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80488b6:	incl   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80488b7:	cmpl   %esi,%edx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80488b9:	jl     80488b1</a:t>
            </a: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479425" y="2495550"/>
            <a:ext cx="4710113" cy="13493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80488b1:	movl   (%ecx,%edx,4),%eax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80488b4:	addl   %eax,(%edi)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80488b6:	incl   %edx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80488b7:	cmpl   %esi,%edx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80488b9:	jl     80488b1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479425" y="3867150"/>
            <a:ext cx="4710113" cy="13493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80488b1:	movl   (%ecx,%edx,4),%eax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80488b4:	addl   %eax,(%edi)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80488b6:	incl   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80488b7:	cmpl   %esi,%edx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80488b9:	jl     80488b1</a:t>
            </a:r>
          </a:p>
        </p:txBody>
      </p:sp>
      <p:sp>
        <p:nvSpPr>
          <p:cNvPr id="51206" name="Freeform 6"/>
          <p:cNvSpPr>
            <a:spLocks/>
          </p:cNvSpPr>
          <p:nvPr/>
        </p:nvSpPr>
        <p:spPr bwMode="auto">
          <a:xfrm>
            <a:off x="4073525" y="2292350"/>
            <a:ext cx="1587500" cy="35560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07" name="Freeform 7"/>
          <p:cNvSpPr>
            <a:spLocks/>
          </p:cNvSpPr>
          <p:nvPr/>
        </p:nvSpPr>
        <p:spPr bwMode="auto">
          <a:xfrm>
            <a:off x="4073525" y="3638550"/>
            <a:ext cx="1587500" cy="35560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4213225" y="17335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98</a:t>
            </a: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4213225" y="31051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99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4213225" y="4552950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100</a:t>
            </a:r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5575338" y="2216628"/>
            <a:ext cx="214308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 (OK)</a:t>
            </a:r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5548111" y="3409950"/>
            <a:ext cx="1610890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(Oops)</a:t>
            </a:r>
          </a:p>
        </p:txBody>
      </p:sp>
      <p:sp>
        <p:nvSpPr>
          <p:cNvPr id="51213" name="Rectangle 13"/>
          <p:cNvSpPr>
            <a:spLocks noChangeArrowheads="1"/>
          </p:cNvSpPr>
          <p:nvPr/>
        </p:nvSpPr>
        <p:spPr bwMode="auto">
          <a:xfrm>
            <a:off x="479425" y="5260975"/>
            <a:ext cx="4710113" cy="13493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80488b1:	movl   (%ecx,%edx,4),%eax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80488b4:	addl   %eax,(%edi)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80488b6:	incl   %edx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80488b7:	cmpl   %esi,%edx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80488b9:	jl     80488b1</a:t>
            </a:r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4213225" y="5946775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101</a:t>
            </a:r>
          </a:p>
        </p:txBody>
      </p:sp>
      <p:sp>
        <p:nvSpPr>
          <p:cNvPr id="51215" name="Freeform 15"/>
          <p:cNvSpPr>
            <a:spLocks/>
          </p:cNvSpPr>
          <p:nvPr/>
        </p:nvSpPr>
        <p:spPr bwMode="auto">
          <a:xfrm>
            <a:off x="4060825" y="5035550"/>
            <a:ext cx="1587500" cy="35560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16" name="Text Box 16"/>
          <p:cNvSpPr txBox="1">
            <a:spLocks noChangeArrowheads="1"/>
          </p:cNvSpPr>
          <p:nvPr/>
        </p:nvSpPr>
        <p:spPr bwMode="auto">
          <a:xfrm>
            <a:off x="5548111" y="1047750"/>
            <a:ext cx="2219325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i="1" dirty="0">
                <a:latin typeface="Calibri" pitchFamily="34" charset="0"/>
              </a:rPr>
              <a:t>Assume </a:t>
            </a:r>
            <a:endParaRPr lang="en-US" sz="2000" i="1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000" i="1" dirty="0" smtClean="0">
                <a:latin typeface="Calibri" pitchFamily="34" charset="0"/>
              </a:rPr>
              <a:t>vector </a:t>
            </a:r>
            <a:r>
              <a:rPr lang="en-US" sz="2000" i="1" dirty="0">
                <a:latin typeface="Calibri" pitchFamily="34" charset="0"/>
              </a:rPr>
              <a:t>length = </a:t>
            </a:r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5548111" y="4248150"/>
            <a:ext cx="1295400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Read invalid location</a:t>
            </a:r>
          </a:p>
        </p:txBody>
      </p:sp>
      <p:sp>
        <p:nvSpPr>
          <p:cNvPr id="51218" name="Line 18"/>
          <p:cNvSpPr>
            <a:spLocks noChangeShapeType="1"/>
          </p:cNvSpPr>
          <p:nvPr/>
        </p:nvSpPr>
        <p:spPr bwMode="auto">
          <a:xfrm flipH="1" flipV="1">
            <a:off x="4518025" y="4171950"/>
            <a:ext cx="10668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19" name="Line 19"/>
          <p:cNvSpPr>
            <a:spLocks noChangeShapeType="1"/>
          </p:cNvSpPr>
          <p:nvPr/>
        </p:nvSpPr>
        <p:spPr bwMode="auto">
          <a:xfrm>
            <a:off x="7889875" y="5086350"/>
            <a:ext cx="0" cy="121920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0" name="Line 20"/>
          <p:cNvSpPr>
            <a:spLocks noChangeShapeType="1"/>
          </p:cNvSpPr>
          <p:nvPr/>
        </p:nvSpPr>
        <p:spPr bwMode="auto">
          <a:xfrm>
            <a:off x="7889875" y="3867150"/>
            <a:ext cx="0" cy="121920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7280275" y="4220742"/>
            <a:ext cx="1342099" cy="461665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Executed</a:t>
            </a: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7362825" y="5425654"/>
            <a:ext cx="1191929" cy="461665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Fetched</a:t>
            </a:r>
          </a:p>
        </p:txBody>
      </p:sp>
      <p:sp>
        <p:nvSpPr>
          <p:cNvPr id="51223" name="Line 23"/>
          <p:cNvSpPr>
            <a:spLocks noChangeShapeType="1"/>
          </p:cNvSpPr>
          <p:nvPr/>
        </p:nvSpPr>
        <p:spPr bwMode="auto">
          <a:xfrm flipV="1">
            <a:off x="7737475" y="3867150"/>
            <a:ext cx="304800" cy="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4" name="Line 24"/>
          <p:cNvSpPr>
            <a:spLocks noChangeShapeType="1"/>
          </p:cNvSpPr>
          <p:nvPr/>
        </p:nvSpPr>
        <p:spPr bwMode="auto">
          <a:xfrm flipV="1">
            <a:off x="7737475" y="5086350"/>
            <a:ext cx="304800" cy="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5" name="Line 25"/>
          <p:cNvSpPr>
            <a:spLocks noChangeShapeType="1"/>
          </p:cNvSpPr>
          <p:nvPr/>
        </p:nvSpPr>
        <p:spPr bwMode="auto">
          <a:xfrm flipV="1">
            <a:off x="7737475" y="6305550"/>
            <a:ext cx="304800" cy="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9454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Branch Misprediction Invalidation</a:t>
            </a: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533400" y="1250950"/>
            <a:ext cx="4710113" cy="13493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80488b1:	movl   (%ecx,%edx,4),%eax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80488b4:	addl   %eax,(%edi)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80488b6:	incl   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80488b7:	cmpl   %esi,%edx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80488b9:	jl     80488b1</a:t>
            </a: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533400" y="2622550"/>
            <a:ext cx="4710113" cy="13493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80488b1:	movl   (%ecx,%edx,4),%eax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80488b4:	addl   %eax,(%edi)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80488b6:	incl   %edx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80488b7:	cmpl   %esi,%edx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80488b9:	jl     80488b1</a:t>
            </a: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533400" y="3994150"/>
            <a:ext cx="4710113" cy="13493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80488b1:	movl   (%ecx,%edx,4),%eax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80488b4:	addl   %eax,(%edi)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80488b6:	incl   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80488b7:	cmpl   %esi,%edx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80488b9:	jl     80488b1</a:t>
            </a:r>
          </a:p>
        </p:txBody>
      </p:sp>
      <p:sp>
        <p:nvSpPr>
          <p:cNvPr id="52230" name="Freeform 6"/>
          <p:cNvSpPr>
            <a:spLocks/>
          </p:cNvSpPr>
          <p:nvPr/>
        </p:nvSpPr>
        <p:spPr bwMode="auto">
          <a:xfrm>
            <a:off x="4127500" y="2419350"/>
            <a:ext cx="1587500" cy="35560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31" name="Freeform 7"/>
          <p:cNvSpPr>
            <a:spLocks/>
          </p:cNvSpPr>
          <p:nvPr/>
        </p:nvSpPr>
        <p:spPr bwMode="auto">
          <a:xfrm>
            <a:off x="4127500" y="3765550"/>
            <a:ext cx="1587500" cy="35560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4267200" y="18605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98</a:t>
            </a:r>
          </a:p>
        </p:txBody>
      </p:sp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4267200" y="32321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99</a:t>
            </a:r>
          </a:p>
        </p:txBody>
      </p:sp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4267200" y="4679950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100</a:t>
            </a:r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5621951" y="2317750"/>
            <a:ext cx="214308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 (OK)</a:t>
            </a:r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5621951" y="3689350"/>
            <a:ext cx="2379049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 (Oops)</a:t>
            </a:r>
          </a:p>
        </p:txBody>
      </p:sp>
      <p:sp>
        <p:nvSpPr>
          <p:cNvPr id="52237" name="Rectangle 13"/>
          <p:cNvSpPr>
            <a:spLocks noChangeArrowheads="1"/>
          </p:cNvSpPr>
          <p:nvPr/>
        </p:nvSpPr>
        <p:spPr bwMode="auto">
          <a:xfrm>
            <a:off x="533400" y="5387975"/>
            <a:ext cx="4710113" cy="86042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80488b1:	movl   (%ecx,%edx,4),%eax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80488b4:	addl   %eax,(%edi)</a:t>
            </a:r>
          </a:p>
          <a:p>
            <a:pPr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80488b6:	incl   %edx</a:t>
            </a:r>
          </a:p>
        </p:txBody>
      </p:sp>
      <p:sp>
        <p:nvSpPr>
          <p:cNvPr id="52238" name="Text Box 14"/>
          <p:cNvSpPr txBox="1">
            <a:spLocks noChangeArrowheads="1"/>
          </p:cNvSpPr>
          <p:nvPr/>
        </p:nvSpPr>
        <p:spPr bwMode="auto">
          <a:xfrm>
            <a:off x="4267200" y="5746750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101</a:t>
            </a: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5943600" y="4928556"/>
            <a:ext cx="144513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Invalidate</a:t>
            </a:r>
          </a:p>
        </p:txBody>
      </p:sp>
      <p:sp>
        <p:nvSpPr>
          <p:cNvPr id="52240" name="Freeform 16"/>
          <p:cNvSpPr>
            <a:spLocks/>
          </p:cNvSpPr>
          <p:nvPr/>
        </p:nvSpPr>
        <p:spPr bwMode="auto">
          <a:xfrm>
            <a:off x="4114800" y="5162550"/>
            <a:ext cx="1587500" cy="35560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2" name="Line 18"/>
          <p:cNvSpPr>
            <a:spLocks noChangeShapeType="1"/>
          </p:cNvSpPr>
          <p:nvPr/>
        </p:nvSpPr>
        <p:spPr bwMode="auto">
          <a:xfrm>
            <a:off x="685800" y="414655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3" name="Line 19"/>
          <p:cNvSpPr>
            <a:spLocks noChangeShapeType="1"/>
          </p:cNvSpPr>
          <p:nvPr/>
        </p:nvSpPr>
        <p:spPr bwMode="auto">
          <a:xfrm>
            <a:off x="685800" y="4416846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4" name="Line 20"/>
          <p:cNvSpPr>
            <a:spLocks noChangeShapeType="1"/>
          </p:cNvSpPr>
          <p:nvPr/>
        </p:nvSpPr>
        <p:spPr bwMode="auto">
          <a:xfrm>
            <a:off x="685800" y="4645446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5" name="Line 21"/>
          <p:cNvSpPr>
            <a:spLocks noChangeShapeType="1"/>
          </p:cNvSpPr>
          <p:nvPr/>
        </p:nvSpPr>
        <p:spPr bwMode="auto">
          <a:xfrm>
            <a:off x="685800" y="490855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6" name="Line 22"/>
          <p:cNvSpPr>
            <a:spLocks noChangeShapeType="1"/>
          </p:cNvSpPr>
          <p:nvPr/>
        </p:nvSpPr>
        <p:spPr bwMode="auto">
          <a:xfrm>
            <a:off x="685800" y="513715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7" name="Line 23"/>
          <p:cNvSpPr>
            <a:spLocks noChangeShapeType="1"/>
          </p:cNvSpPr>
          <p:nvPr/>
        </p:nvSpPr>
        <p:spPr bwMode="auto">
          <a:xfrm>
            <a:off x="685800" y="5577098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8" name="Line 24"/>
          <p:cNvSpPr>
            <a:spLocks noChangeShapeType="1"/>
          </p:cNvSpPr>
          <p:nvPr/>
        </p:nvSpPr>
        <p:spPr bwMode="auto">
          <a:xfrm>
            <a:off x="685800" y="5805698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9" name="Line 25"/>
          <p:cNvSpPr>
            <a:spLocks noChangeShapeType="1"/>
          </p:cNvSpPr>
          <p:nvPr/>
        </p:nvSpPr>
        <p:spPr bwMode="auto">
          <a:xfrm>
            <a:off x="685800" y="605155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50" name="AutoShape 26"/>
          <p:cNvSpPr>
            <a:spLocks/>
          </p:cNvSpPr>
          <p:nvPr/>
        </p:nvSpPr>
        <p:spPr bwMode="auto">
          <a:xfrm>
            <a:off x="5562600" y="4070350"/>
            <a:ext cx="304800" cy="2178050"/>
          </a:xfrm>
          <a:prstGeom prst="rightBrace">
            <a:avLst>
              <a:gd name="adj1" fmla="val 56250"/>
              <a:gd name="adj2" fmla="val 50000"/>
            </a:avLst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5602086" y="1120914"/>
            <a:ext cx="2219325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i="1" dirty="0">
                <a:latin typeface="Calibri" pitchFamily="34" charset="0"/>
              </a:rPr>
              <a:t>Assume </a:t>
            </a:r>
            <a:endParaRPr lang="en-US" sz="2000" i="1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000" i="1" dirty="0" smtClean="0">
                <a:latin typeface="Calibri" pitchFamily="34" charset="0"/>
              </a:rPr>
              <a:t>vector </a:t>
            </a:r>
            <a:r>
              <a:rPr lang="en-US" sz="2000" i="1" dirty="0">
                <a:latin typeface="Calibri" pitchFamily="34" charset="0"/>
              </a:rPr>
              <a:t>length = </a:t>
            </a:r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100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2"/>
            <a:ext cx="75517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Branch Misprediction Recovery</a:t>
            </a:r>
          </a:p>
        </p:txBody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8896" y="3962400"/>
            <a:ext cx="8009626" cy="13684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Performance Cost</a:t>
            </a:r>
          </a:p>
          <a:p>
            <a:pPr lvl="1" eaLnBrk="1" hangingPunct="1">
              <a:defRPr/>
            </a:pPr>
            <a:r>
              <a:rPr lang="en-US" dirty="0" smtClean="0"/>
              <a:t>Multiple clock cycles on modern processor</a:t>
            </a:r>
          </a:p>
          <a:p>
            <a:pPr lvl="1" eaLnBrk="1" hangingPunct="1">
              <a:defRPr/>
            </a:pPr>
            <a:r>
              <a:rPr lang="en-US" dirty="0" smtClean="0"/>
              <a:t>Can be a major performance limiter</a:t>
            </a:r>
          </a:p>
        </p:txBody>
      </p:sp>
      <p:sp>
        <p:nvSpPr>
          <p:cNvPr id="53252" name="Rectangle 5"/>
          <p:cNvSpPr>
            <a:spLocks noChangeArrowheads="1"/>
          </p:cNvSpPr>
          <p:nvPr/>
        </p:nvSpPr>
        <p:spPr bwMode="auto">
          <a:xfrm>
            <a:off x="602561" y="1371600"/>
            <a:ext cx="5076825" cy="23272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80488b1:	movl   (%ecx,%edx,4),%eax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80488b4:	addl   %eax,(%edi)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80488b6:	incl   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80488b7:	cmpl   %esi,%edx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80488b9:	jl     80488b1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80488bb:	leal   0xffffffe8(%ebp),%esp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80488be:	popl   %ebx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80488bf:	popl   %esi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>
                <a:latin typeface="Courier New" pitchFamily="49" charset="0"/>
              </a:rPr>
              <a:t> 80488c0:	popl   %edi</a:t>
            </a:r>
          </a:p>
        </p:txBody>
      </p:sp>
      <p:sp>
        <p:nvSpPr>
          <p:cNvPr id="53253" name="Freeform 7"/>
          <p:cNvSpPr>
            <a:spLocks/>
          </p:cNvSpPr>
          <p:nvPr/>
        </p:nvSpPr>
        <p:spPr bwMode="auto">
          <a:xfrm>
            <a:off x="4349061" y="2514600"/>
            <a:ext cx="1968500" cy="22860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3254" name="Text Box 9"/>
          <p:cNvSpPr txBox="1">
            <a:spLocks noChangeArrowheads="1"/>
          </p:cNvSpPr>
          <p:nvPr/>
        </p:nvSpPr>
        <p:spPr bwMode="auto">
          <a:xfrm>
            <a:off x="4623663" y="198120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99</a:t>
            </a:r>
          </a:p>
        </p:txBody>
      </p:sp>
      <p:sp>
        <p:nvSpPr>
          <p:cNvPr id="53255" name="Text Box 11"/>
          <p:cNvSpPr txBox="1">
            <a:spLocks noChangeArrowheads="1"/>
          </p:cNvSpPr>
          <p:nvPr/>
        </p:nvSpPr>
        <p:spPr bwMode="auto">
          <a:xfrm>
            <a:off x="6241361" y="2374987"/>
            <a:ext cx="271760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Definitely not taken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Branch Prediction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8900" y="1197678"/>
            <a:ext cx="3721100" cy="4972050"/>
          </a:xfrm>
        </p:spPr>
        <p:txBody>
          <a:bodyPr/>
          <a:lstStyle/>
          <a:p>
            <a:r>
              <a:rPr lang="en-US" dirty="0" smtClean="0"/>
              <a:t>Loops</a:t>
            </a:r>
          </a:p>
          <a:p>
            <a:pPr lvl="1"/>
            <a:r>
              <a:rPr lang="en-US" dirty="0" smtClean="0"/>
              <a:t>Typically, only miss when hit loop end</a:t>
            </a:r>
          </a:p>
          <a:p>
            <a:r>
              <a:rPr lang="en-US" dirty="0" smtClean="0"/>
              <a:t>Checking code</a:t>
            </a:r>
          </a:p>
          <a:p>
            <a:pPr lvl="1"/>
            <a:r>
              <a:rPr lang="en-US" dirty="0" smtClean="0"/>
              <a:t>Reliably predicts that error won’t occur</a:t>
            </a:r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788124" y="1197678"/>
            <a:ext cx="5145638" cy="3690754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void combine4b(</a:t>
            </a:r>
            <a:r>
              <a:rPr lang="en-US" sz="1800" dirty="0" err="1" smtClean="0">
                <a:latin typeface="Courier New" pitchFamily="49" charset="0"/>
              </a:rPr>
              <a:t>vec_ptr</a:t>
            </a:r>
            <a:r>
              <a:rPr lang="en-US" sz="1800" dirty="0" smtClean="0">
                <a:latin typeface="Courier New" pitchFamily="49" charset="0"/>
              </a:rPr>
              <a:t> v,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           </a:t>
            </a:r>
            <a:r>
              <a:rPr lang="en-US" sz="1800" dirty="0" err="1" smtClean="0">
                <a:latin typeface="Courier New" pitchFamily="49" charset="0"/>
              </a:rPr>
              <a:t>data_t</a:t>
            </a:r>
            <a:r>
              <a:rPr lang="en-US" sz="1800" dirty="0" smtClean="0">
                <a:latin typeface="Courier New" pitchFamily="49" charset="0"/>
              </a:rPr>
              <a:t>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long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long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length = </a:t>
            </a:r>
            <a:r>
              <a:rPr lang="en-US" sz="1800" dirty="0" err="1" smtClean="0">
                <a:latin typeface="Courier New" pitchFamily="49" charset="0"/>
              </a:rPr>
              <a:t>vec_length</a:t>
            </a:r>
            <a:r>
              <a:rPr lang="en-US" sz="1800" dirty="0" smtClean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data_t</a:t>
            </a:r>
            <a:r>
              <a:rPr lang="en-US" sz="1800" dirty="0" smtClean="0">
                <a:latin typeface="Courier New" pitchFamily="49" charset="0"/>
              </a:rPr>
              <a:t> acc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for 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length;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</a:rPr>
              <a:t>if (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</a:rPr>
              <a:t>i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</a:rPr>
              <a:t> &gt;= 0 &amp;&amp; 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</a:rPr>
              <a:t>i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</a:rPr>
              <a:t> &lt; v-&gt;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</a:rPr>
              <a:t>len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</a:rPr>
              <a:t>) </a:t>
            </a:r>
            <a:r>
              <a:rPr lang="en-US" sz="1800" dirty="0" smtClean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    acc = acc OP v-&gt;data[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	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    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= acc;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 smtClean="0">
                <a:latin typeface="Courier New" pitchFamily="49" charset="0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graphicFrame>
        <p:nvGraphicFramePr>
          <p:cNvPr id="7" name="Group 49"/>
          <p:cNvGraphicFramePr>
            <a:graphicFrameLocks noGrp="1"/>
          </p:cNvGraphicFramePr>
          <p:nvPr/>
        </p:nvGraphicFramePr>
        <p:xfrm>
          <a:off x="357018" y="5076825"/>
          <a:ext cx="6003925" cy="1552575"/>
        </p:xfrm>
        <a:graphic>
          <a:graphicData uri="http://schemas.openxmlformats.org/drawingml/2006/table">
            <a:tbl>
              <a:tblPr/>
              <a:tblGrid>
                <a:gridCol w="1723349"/>
                <a:gridCol w="1070144"/>
                <a:gridCol w="1070144"/>
                <a:gridCol w="1070144"/>
                <a:gridCol w="1070144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Combine4b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4.0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4.0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4.0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75438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Getting High Performance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52538"/>
            <a:ext cx="8320087" cy="52244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Good compiler and flags</a:t>
            </a:r>
          </a:p>
          <a:p>
            <a:pPr eaLnBrk="1" hangingPunct="1">
              <a:defRPr/>
            </a:pPr>
            <a:r>
              <a:rPr lang="en-US" dirty="0" smtClean="0"/>
              <a:t>Don’t do anything stupid</a:t>
            </a:r>
          </a:p>
          <a:p>
            <a:pPr lvl="1" eaLnBrk="1" hangingPunct="1">
              <a:defRPr/>
            </a:pPr>
            <a:r>
              <a:rPr lang="en-US" dirty="0" smtClean="0"/>
              <a:t>Watch out for hidden algorithmic inefficiencies</a:t>
            </a:r>
          </a:p>
          <a:p>
            <a:pPr lvl="1" eaLnBrk="1" hangingPunct="1">
              <a:defRPr/>
            </a:pPr>
            <a:r>
              <a:rPr lang="en-US" dirty="0" smtClean="0"/>
              <a:t>Write compiler-friendly code</a:t>
            </a:r>
          </a:p>
          <a:p>
            <a:pPr lvl="2" eaLnBrk="1" hangingPunct="1">
              <a:defRPr/>
            </a:pPr>
            <a:r>
              <a:rPr lang="en-US" dirty="0" smtClean="0"/>
              <a:t>Watch out for optimization blockers: </a:t>
            </a:r>
            <a:br>
              <a:rPr lang="en-US" dirty="0" smtClean="0"/>
            </a:br>
            <a:r>
              <a:rPr lang="en-US" dirty="0" smtClean="0"/>
              <a:t>procedure calls &amp; memory references</a:t>
            </a:r>
          </a:p>
          <a:p>
            <a:pPr lvl="1">
              <a:defRPr/>
            </a:pPr>
            <a:r>
              <a:rPr lang="en-US" dirty="0" smtClean="0"/>
              <a:t>Look carefully at innermost loops (where most work is done)</a:t>
            </a:r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Tune code for machine</a:t>
            </a:r>
          </a:p>
          <a:p>
            <a:pPr lvl="1" eaLnBrk="1" hangingPunct="1">
              <a:defRPr/>
            </a:pPr>
            <a:r>
              <a:rPr lang="en-US" dirty="0" smtClean="0"/>
              <a:t>Exploit instruction-level parallelism</a:t>
            </a:r>
          </a:p>
          <a:p>
            <a:pPr lvl="1" eaLnBrk="1" hangingPunct="1">
              <a:defRPr/>
            </a:pPr>
            <a:r>
              <a:rPr lang="en-US" dirty="0" smtClean="0"/>
              <a:t>Avoid unpredictable branches</a:t>
            </a:r>
          </a:p>
          <a:p>
            <a:pPr lvl="1" eaLnBrk="1" hangingPunct="1">
              <a:defRPr/>
            </a:pPr>
            <a:r>
              <a:rPr lang="en-US" dirty="0" smtClean="0"/>
              <a:t>Make code cache friendly (Covered later in course)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350250" cy="10604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Generally Useful Optimizations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373188"/>
            <a:ext cx="8307387" cy="327501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Optimizations that you or the compiler should do regardless of processor / compiler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Code Motion</a:t>
            </a:r>
          </a:p>
          <a:p>
            <a:pPr lvl="1" eaLnBrk="1" hangingPunct="1">
              <a:defRPr/>
            </a:pPr>
            <a:r>
              <a:rPr lang="en-US" dirty="0" smtClean="0"/>
              <a:t>Reduce frequency with which computation performed</a:t>
            </a:r>
          </a:p>
          <a:p>
            <a:pPr lvl="2" eaLnBrk="1" hangingPunct="1">
              <a:defRPr/>
            </a:pPr>
            <a:r>
              <a:rPr lang="en-US" dirty="0" smtClean="0"/>
              <a:t>If it will always produce same result</a:t>
            </a:r>
          </a:p>
          <a:p>
            <a:pPr lvl="2" eaLnBrk="1" hangingPunct="1">
              <a:defRPr/>
            </a:pPr>
            <a:r>
              <a:rPr lang="en-US" dirty="0" smtClean="0"/>
              <a:t>Especially moving code out of loop</a:t>
            </a: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5257800" y="4953000"/>
            <a:ext cx="3124200" cy="99695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</a:t>
            </a:r>
            <a:r>
              <a:rPr lang="en-US" sz="1400" i="1" dirty="0" err="1">
                <a:latin typeface="Courier New" pitchFamily="49" charset="0"/>
              </a:rPr>
              <a:t>int</a:t>
            </a:r>
            <a:r>
              <a:rPr lang="en-US" sz="1400" i="1" dirty="0">
                <a:latin typeface="Courier New" pitchFamily="49" charset="0"/>
              </a:rPr>
              <a:t> </a:t>
            </a:r>
            <a:r>
              <a:rPr lang="en-US" sz="1400" i="1" dirty="0" err="1">
                <a:latin typeface="Courier New" pitchFamily="49" charset="0"/>
              </a:rPr>
              <a:t>ni</a:t>
            </a:r>
            <a:r>
              <a:rPr lang="en-US" sz="1400" i="1" dirty="0">
                <a:latin typeface="Courier New" pitchFamily="49" charset="0"/>
              </a:rPr>
              <a:t> = </a:t>
            </a:r>
            <a:r>
              <a:rPr lang="en-US" sz="1400" i="1" dirty="0">
                <a:solidFill>
                  <a:srgbClr val="FF0000"/>
                </a:solidFill>
                <a:latin typeface="Courier New" pitchFamily="49" charset="0"/>
              </a:rPr>
              <a:t>n*</a:t>
            </a:r>
            <a:r>
              <a:rPr lang="en-US" sz="1400" i="1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a[</a:t>
            </a:r>
            <a:r>
              <a:rPr lang="en-US" sz="1400" dirty="0" err="1">
                <a:latin typeface="Courier New" pitchFamily="49" charset="0"/>
              </a:rPr>
              <a:t>ni+j</a:t>
            </a:r>
            <a:r>
              <a:rPr lang="en-US" sz="1400" dirty="0">
                <a:latin typeface="Courier New" pitchFamily="49" charset="0"/>
              </a:rPr>
              <a:t>] = b[j];</a:t>
            </a:r>
          </a:p>
        </p:txBody>
      </p:sp>
      <p:sp>
        <p:nvSpPr>
          <p:cNvPr id="9221" name="Line 6"/>
          <p:cNvSpPr>
            <a:spLocks noChangeShapeType="1"/>
          </p:cNvSpPr>
          <p:nvPr/>
        </p:nvSpPr>
        <p:spPr bwMode="auto">
          <a:xfrm>
            <a:off x="4570413" y="5105400"/>
            <a:ext cx="584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608013" y="4343400"/>
            <a:ext cx="3854450" cy="16351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</a:t>
            </a:r>
            <a:r>
              <a:rPr lang="en-US" sz="1400" dirty="0" err="1">
                <a:latin typeface="Courier New" pitchFamily="49" charset="0"/>
              </a:rPr>
              <a:t>set_row</a:t>
            </a:r>
            <a:r>
              <a:rPr lang="en-US" sz="1400" dirty="0">
                <a:latin typeface="Courier New" pitchFamily="49" charset="0"/>
              </a:rPr>
              <a:t>(double *a, double *b,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long n)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a[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n*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400" dirty="0" err="1">
                <a:latin typeface="Courier New" pitchFamily="49" charset="0"/>
              </a:rPr>
              <a:t>+j</a:t>
            </a:r>
            <a:r>
              <a:rPr lang="en-US" sz="1400" dirty="0">
                <a:latin typeface="Courier New" pitchFamily="49" charset="0"/>
              </a:rPr>
              <a:t>] = b[j];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Compiler-Generated Code Motion</a:t>
            </a:r>
          </a:p>
        </p:txBody>
      </p:sp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1371600" y="3276600"/>
            <a:ext cx="6732611" cy="3536866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r>
              <a:rPr lang="en-US" sz="1400" dirty="0" err="1" smtClean="0">
                <a:latin typeface="Courier New" pitchFamily="49" charset="0"/>
              </a:rPr>
              <a:t>set_row</a:t>
            </a:r>
            <a:r>
              <a:rPr lang="en-US" sz="1400" dirty="0" smtClean="0">
                <a:latin typeface="Courier New" pitchFamily="49" charset="0"/>
              </a:rPr>
              <a:t>: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testq</a:t>
            </a:r>
            <a:r>
              <a:rPr lang="en-US" sz="1400" dirty="0" smtClean="0">
                <a:latin typeface="Courier New" pitchFamily="49" charset="0"/>
              </a:rPr>
              <a:t>	%</a:t>
            </a:r>
            <a:r>
              <a:rPr lang="en-US" sz="1400" dirty="0" err="1" smtClean="0">
                <a:latin typeface="Courier New" pitchFamily="49" charset="0"/>
              </a:rPr>
              <a:t>rcx</a:t>
            </a:r>
            <a:r>
              <a:rPr lang="en-US" sz="1400" dirty="0" smtClean="0">
                <a:latin typeface="Courier New" pitchFamily="49" charset="0"/>
              </a:rPr>
              <a:t>, %</a:t>
            </a:r>
            <a:r>
              <a:rPr lang="en-US" sz="1400" dirty="0" err="1" smtClean="0">
                <a:latin typeface="Courier New" pitchFamily="49" charset="0"/>
              </a:rPr>
              <a:t>rcx</a:t>
            </a:r>
            <a:r>
              <a:rPr lang="en-US" sz="1400" dirty="0" smtClean="0">
                <a:latin typeface="Courier New" pitchFamily="49" charset="0"/>
              </a:rPr>
              <a:t>		# Test n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jle</a:t>
            </a:r>
            <a:r>
              <a:rPr lang="en-US" sz="1400" dirty="0" smtClean="0">
                <a:latin typeface="Courier New" pitchFamily="49" charset="0"/>
              </a:rPr>
              <a:t>	.L4			# If 0, </a:t>
            </a:r>
            <a:r>
              <a:rPr lang="en-US" sz="1400" dirty="0" err="1" smtClean="0">
                <a:latin typeface="Courier New" pitchFamily="49" charset="0"/>
              </a:rPr>
              <a:t>goto</a:t>
            </a:r>
            <a:r>
              <a:rPr lang="en-US" sz="1400" dirty="0" smtClean="0">
                <a:latin typeface="Courier New" pitchFamily="49" charset="0"/>
              </a:rPr>
              <a:t> done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movq</a:t>
            </a:r>
            <a:r>
              <a:rPr lang="en-US" sz="1400" dirty="0" smtClean="0">
                <a:latin typeface="Courier New" pitchFamily="49" charset="0"/>
              </a:rPr>
              <a:t>	%</a:t>
            </a:r>
            <a:r>
              <a:rPr lang="en-US" sz="1400" dirty="0" err="1" smtClean="0">
                <a:latin typeface="Courier New" pitchFamily="49" charset="0"/>
              </a:rPr>
              <a:t>rcx</a:t>
            </a:r>
            <a:r>
              <a:rPr lang="en-US" sz="1400" dirty="0" smtClean="0">
                <a:latin typeface="Courier New" pitchFamily="49" charset="0"/>
              </a:rPr>
              <a:t>, %</a:t>
            </a:r>
            <a:r>
              <a:rPr lang="en-US" sz="1400" dirty="0" err="1" smtClean="0">
                <a:latin typeface="Courier New" pitchFamily="49" charset="0"/>
              </a:rPr>
              <a:t>rax</a:t>
            </a:r>
            <a:r>
              <a:rPr lang="en-US" sz="1400" dirty="0" smtClean="0">
                <a:latin typeface="Courier New" pitchFamily="49" charset="0"/>
              </a:rPr>
              <a:t>		# </a:t>
            </a:r>
            <a:r>
              <a:rPr lang="en-US" sz="1400" dirty="0" err="1" smtClean="0">
                <a:latin typeface="Courier New" pitchFamily="49" charset="0"/>
              </a:rPr>
              <a:t>rax</a:t>
            </a:r>
            <a:r>
              <a:rPr lang="en-US" sz="1400" dirty="0" smtClean="0">
                <a:latin typeface="Courier New" pitchFamily="49" charset="0"/>
              </a:rPr>
              <a:t> = n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imulq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	%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rdx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, %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rax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		# 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rax</a:t>
            </a:r>
            <a:r>
              <a:rPr lang="en-US" sz="1400" dirty="0" smtClean="0">
                <a:solidFill>
                  <a:srgbClr val="C00000"/>
                </a:solidFill>
                <a:latin typeface="Courier New" pitchFamily="49" charset="0"/>
              </a:rPr>
              <a:t> *= </a:t>
            </a:r>
            <a:r>
              <a:rPr lang="en-US" sz="1400" dirty="0" err="1" smtClean="0">
                <a:solidFill>
                  <a:srgbClr val="C00000"/>
                </a:solidFill>
                <a:latin typeface="Courier New" pitchFamily="49" charset="0"/>
              </a:rPr>
              <a:t>i</a:t>
            </a:r>
            <a:endParaRPr lang="en-US" sz="1400" dirty="0" smtClean="0">
              <a:solidFill>
                <a:srgbClr val="C00000"/>
              </a:solidFill>
              <a:latin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leaq</a:t>
            </a:r>
            <a:r>
              <a:rPr lang="en-US" sz="1400" dirty="0" smtClean="0">
                <a:latin typeface="Courier New" pitchFamily="49" charset="0"/>
              </a:rPr>
              <a:t>	(%rdi,%rax,8), %</a:t>
            </a:r>
            <a:r>
              <a:rPr lang="en-US" sz="1400" dirty="0" err="1" smtClean="0">
                <a:latin typeface="Courier New" pitchFamily="49" charset="0"/>
              </a:rPr>
              <a:t>rdx</a:t>
            </a:r>
            <a:r>
              <a:rPr lang="en-US" sz="1400" dirty="0" smtClean="0">
                <a:latin typeface="Courier New" pitchFamily="49" charset="0"/>
              </a:rPr>
              <a:t>	# </a:t>
            </a:r>
            <a:r>
              <a:rPr lang="en-US" sz="1400" dirty="0" err="1" smtClean="0">
                <a:latin typeface="Courier New" pitchFamily="49" charset="0"/>
              </a:rPr>
              <a:t>rowp</a:t>
            </a:r>
            <a:r>
              <a:rPr lang="en-US" sz="1400" dirty="0" smtClean="0">
                <a:latin typeface="Courier New" pitchFamily="49" charset="0"/>
              </a:rPr>
              <a:t> = A + n*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*8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movl</a:t>
            </a:r>
            <a:r>
              <a:rPr lang="en-US" sz="1400" dirty="0" smtClean="0">
                <a:latin typeface="Courier New" pitchFamily="49" charset="0"/>
              </a:rPr>
              <a:t>	$0, %r8d			# j = 0</a:t>
            </a:r>
          </a:p>
          <a:p>
            <a:r>
              <a:rPr lang="en-US" sz="1400" dirty="0" smtClean="0">
                <a:latin typeface="Courier New" pitchFamily="49" charset="0"/>
              </a:rPr>
              <a:t>.L3:				      # loop: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movq</a:t>
            </a:r>
            <a:r>
              <a:rPr lang="en-US" sz="1400" dirty="0" smtClean="0">
                <a:latin typeface="Courier New" pitchFamily="49" charset="0"/>
              </a:rPr>
              <a:t>	(%rsi,%r8,8), %</a:t>
            </a:r>
            <a:r>
              <a:rPr lang="en-US" sz="1400" dirty="0" err="1" smtClean="0">
                <a:latin typeface="Courier New" pitchFamily="49" charset="0"/>
              </a:rPr>
              <a:t>rax</a:t>
            </a:r>
            <a:r>
              <a:rPr lang="en-US" sz="1400" dirty="0" smtClean="0">
                <a:latin typeface="Courier New" pitchFamily="49" charset="0"/>
              </a:rPr>
              <a:t>	# t = b[j]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movq</a:t>
            </a:r>
            <a:r>
              <a:rPr lang="en-US" sz="1400" dirty="0" smtClean="0">
                <a:latin typeface="Courier New" pitchFamily="49" charset="0"/>
              </a:rPr>
              <a:t>	%</a:t>
            </a:r>
            <a:r>
              <a:rPr lang="en-US" sz="1400" dirty="0" err="1" smtClean="0">
                <a:latin typeface="Courier New" pitchFamily="49" charset="0"/>
              </a:rPr>
              <a:t>rax</a:t>
            </a:r>
            <a:r>
              <a:rPr lang="en-US" sz="1400" dirty="0" smtClean="0">
                <a:latin typeface="Courier New" pitchFamily="49" charset="0"/>
              </a:rPr>
              <a:t>, (%</a:t>
            </a:r>
            <a:r>
              <a:rPr lang="en-US" sz="1400" dirty="0" err="1" smtClean="0">
                <a:latin typeface="Courier New" pitchFamily="49" charset="0"/>
              </a:rPr>
              <a:t>rdx</a:t>
            </a:r>
            <a:r>
              <a:rPr lang="en-US" sz="1400" dirty="0" smtClean="0">
                <a:latin typeface="Courier New" pitchFamily="49" charset="0"/>
              </a:rPr>
              <a:t>)		# *</a:t>
            </a:r>
            <a:r>
              <a:rPr lang="en-US" sz="1400" dirty="0" err="1" smtClean="0">
                <a:latin typeface="Courier New" pitchFamily="49" charset="0"/>
              </a:rPr>
              <a:t>rowp</a:t>
            </a:r>
            <a:r>
              <a:rPr lang="en-US" sz="1400" dirty="0" smtClean="0">
                <a:latin typeface="Courier New" pitchFamily="49" charset="0"/>
              </a:rPr>
              <a:t> = t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addq</a:t>
            </a:r>
            <a:r>
              <a:rPr lang="en-US" sz="1400" dirty="0" smtClean="0">
                <a:latin typeface="Courier New" pitchFamily="49" charset="0"/>
              </a:rPr>
              <a:t>	$1, %r8			# j++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addq</a:t>
            </a:r>
            <a:r>
              <a:rPr lang="en-US" sz="1400" dirty="0" smtClean="0">
                <a:latin typeface="Courier New" pitchFamily="49" charset="0"/>
              </a:rPr>
              <a:t>	$8, %</a:t>
            </a:r>
            <a:r>
              <a:rPr lang="en-US" sz="1400" dirty="0" err="1" smtClean="0">
                <a:latin typeface="Courier New" pitchFamily="49" charset="0"/>
              </a:rPr>
              <a:t>rdx</a:t>
            </a:r>
            <a:r>
              <a:rPr lang="en-US" sz="1400" dirty="0" smtClean="0">
                <a:latin typeface="Courier New" pitchFamily="49" charset="0"/>
              </a:rPr>
              <a:t>			# </a:t>
            </a:r>
            <a:r>
              <a:rPr lang="en-US" sz="1400" dirty="0" err="1" smtClean="0">
                <a:latin typeface="Courier New" pitchFamily="49" charset="0"/>
              </a:rPr>
              <a:t>rowp</a:t>
            </a:r>
            <a:r>
              <a:rPr lang="en-US" sz="1400" dirty="0" smtClean="0">
                <a:latin typeface="Courier New" pitchFamily="49" charset="0"/>
              </a:rPr>
              <a:t>++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cmpq</a:t>
            </a:r>
            <a:r>
              <a:rPr lang="en-US" sz="1400" dirty="0" smtClean="0">
                <a:latin typeface="Courier New" pitchFamily="49" charset="0"/>
              </a:rPr>
              <a:t>	%r8, %</a:t>
            </a:r>
            <a:r>
              <a:rPr lang="en-US" sz="1400" dirty="0" err="1" smtClean="0">
                <a:latin typeface="Courier New" pitchFamily="49" charset="0"/>
              </a:rPr>
              <a:t>rcx</a:t>
            </a:r>
            <a:r>
              <a:rPr lang="en-US" sz="1400" dirty="0" smtClean="0">
                <a:latin typeface="Courier New" pitchFamily="49" charset="0"/>
              </a:rPr>
              <a:t>		# Compare n:j</a:t>
            </a:r>
          </a:p>
          <a:p>
            <a:r>
              <a:rPr lang="en-US" sz="1400" dirty="0" smtClean="0">
                <a:latin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</a:rPr>
              <a:t>jg</a:t>
            </a:r>
            <a:r>
              <a:rPr lang="en-US" sz="1400" dirty="0" smtClean="0">
                <a:latin typeface="Courier New" pitchFamily="49" charset="0"/>
              </a:rPr>
              <a:t>	.L3			# If &gt;, </a:t>
            </a:r>
            <a:r>
              <a:rPr lang="en-US" sz="1400" dirty="0" err="1" smtClean="0">
                <a:latin typeface="Courier New" pitchFamily="49" charset="0"/>
              </a:rPr>
              <a:t>goto</a:t>
            </a:r>
            <a:r>
              <a:rPr lang="en-US" sz="1400" dirty="0" smtClean="0">
                <a:latin typeface="Courier New" pitchFamily="49" charset="0"/>
              </a:rPr>
              <a:t> loop</a:t>
            </a:r>
          </a:p>
          <a:p>
            <a:r>
              <a:rPr lang="en-US" sz="1400" dirty="0" smtClean="0">
                <a:latin typeface="Courier New" pitchFamily="49" charset="0"/>
              </a:rPr>
              <a:t>.L4:				      # done:</a:t>
            </a:r>
          </a:p>
          <a:p>
            <a:r>
              <a:rPr lang="en-US" sz="1400" dirty="0" smtClean="0">
                <a:latin typeface="Courier New" pitchFamily="49" charset="0"/>
              </a:rPr>
              <a:t>	rep ; ret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10244" name="Line 6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 rot="5400000" flipH="1" flipV="1">
            <a:off x="5257800" y="25908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9"/>
          <p:cNvSpPr>
            <a:spLocks noChangeArrowheads="1"/>
          </p:cNvSpPr>
          <p:nvPr/>
        </p:nvSpPr>
        <p:spPr bwMode="auto">
          <a:xfrm>
            <a:off x="5257800" y="1219200"/>
            <a:ext cx="3124200" cy="120967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long ni = n*i;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double *rowp = a+ni;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*rowp++ = b[j];	</a:t>
            </a:r>
          </a:p>
        </p:txBody>
      </p:sp>
      <p:sp>
        <p:nvSpPr>
          <p:cNvPr id="10247" name="Rectangle 10"/>
          <p:cNvSpPr>
            <a:spLocks noChangeArrowheads="1"/>
          </p:cNvSpPr>
          <p:nvPr/>
        </p:nvSpPr>
        <p:spPr bwMode="auto">
          <a:xfrm>
            <a:off x="304800" y="1066800"/>
            <a:ext cx="3854450" cy="16351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</a:t>
            </a:r>
            <a:r>
              <a:rPr lang="en-US" sz="1400" dirty="0" err="1">
                <a:latin typeface="Courier New" pitchFamily="49" charset="0"/>
              </a:rPr>
              <a:t>set_row</a:t>
            </a:r>
            <a:r>
              <a:rPr lang="en-US" sz="1400" dirty="0">
                <a:latin typeface="Courier New" pitchFamily="49" charset="0"/>
              </a:rPr>
              <a:t>(double *a, double *b,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long n)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a[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n*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400" dirty="0" err="1">
                <a:latin typeface="Courier New" pitchFamily="49" charset="0"/>
              </a:rPr>
              <a:t>+j</a:t>
            </a:r>
            <a:r>
              <a:rPr lang="en-US" sz="1400" dirty="0">
                <a:latin typeface="Courier New" pitchFamily="49" charset="0"/>
              </a:rPr>
              <a:t>] = b[j];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0248" name="Text Box 13"/>
          <p:cNvSpPr txBox="1">
            <a:spLocks noChangeArrowheads="1"/>
          </p:cNvSpPr>
          <p:nvPr/>
        </p:nvSpPr>
        <p:spPr bwMode="auto">
          <a:xfrm>
            <a:off x="5562600" y="2819400"/>
            <a:ext cx="33305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r>
              <a:rPr lang="en-US"/>
              <a:t>Where are the FP operations?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62039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Reduction in Strength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2817812"/>
          </a:xfrm>
          <a:noFill/>
        </p:spPr>
        <p:txBody>
          <a:bodyPr lIns="90487" tIns="44450" rIns="90487" bIns="44450"/>
          <a:lstStyle/>
          <a:p>
            <a:pPr lvl="1" eaLnBrk="1" hangingPunct="1"/>
            <a:r>
              <a:rPr lang="en-US" dirty="0" smtClean="0"/>
              <a:t>Replace costly operation with simpler one</a:t>
            </a:r>
          </a:p>
          <a:p>
            <a:pPr lvl="1" eaLnBrk="1" hangingPunct="1"/>
            <a:r>
              <a:rPr lang="en-US" dirty="0" smtClean="0"/>
              <a:t>Shift, add instead of multiply or divide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dirty="0" smtClean="0">
                <a:latin typeface="Courier New" pitchFamily="49" charset="0"/>
              </a:rPr>
              <a:t>16*x	--&gt;	x &lt;&lt; 4</a:t>
            </a:r>
          </a:p>
          <a:p>
            <a:pPr lvl="2" eaLnBrk="1" hangingPunct="1"/>
            <a:r>
              <a:rPr lang="en-US" dirty="0" smtClean="0"/>
              <a:t>Utility machine dependent</a:t>
            </a:r>
          </a:p>
          <a:p>
            <a:pPr lvl="2" eaLnBrk="1" hangingPunct="1"/>
            <a:r>
              <a:rPr lang="en-US" dirty="0" smtClean="0"/>
              <a:t>Depends on cost of multiply or divide instruction</a:t>
            </a:r>
          </a:p>
          <a:p>
            <a:pPr lvl="3" eaLnBrk="1" hangingPunct="1"/>
            <a:r>
              <a:rPr lang="en-US" dirty="0" smtClean="0"/>
              <a:t>On Intel Nehalem, integer multiply requires 3 CPU cycles</a:t>
            </a:r>
          </a:p>
          <a:p>
            <a:pPr lvl="1" eaLnBrk="1" hangingPunct="1"/>
            <a:r>
              <a:rPr lang="en-US" dirty="0" smtClean="0"/>
              <a:t>Recognize sequence of products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838200" y="4597400"/>
            <a:ext cx="2897188" cy="7842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a[n*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+ j] = b[j];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4876800" y="4368800"/>
            <a:ext cx="2897188" cy="142240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i="1">
                <a:latin typeface="Courier New" pitchFamily="49" charset="0"/>
              </a:rPr>
              <a:t>int ni = 0;</a:t>
            </a:r>
            <a:endParaRPr lang="en-US" sz="14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for (i = 0; i &lt; n; i++) {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a[ni + j] = b[j];</a:t>
            </a:r>
          </a:p>
          <a:p>
            <a:pPr algn="l">
              <a:lnSpc>
                <a:spcPct val="100000"/>
              </a:lnSpc>
            </a:pPr>
            <a:r>
              <a:rPr lang="en-US" sz="1400" i="1">
                <a:latin typeface="Courier New" pitchFamily="49" charset="0"/>
              </a:rPr>
              <a:t>  ni += n;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}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4017963" y="4906963"/>
            <a:ext cx="584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82000" cy="106045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Share Common Subexpressions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378450"/>
          </a:xfrm>
          <a:noFill/>
        </p:spPr>
        <p:txBody>
          <a:bodyPr lIns="90487" tIns="44450" rIns="90487" bIns="44450"/>
          <a:lstStyle/>
          <a:p>
            <a:pPr lvl="1" eaLnBrk="1" hangingPunct="1"/>
            <a:r>
              <a:rPr lang="en-US" dirty="0" smtClean="0"/>
              <a:t>Reuse portions of expressions</a:t>
            </a:r>
          </a:p>
          <a:p>
            <a:pPr lvl="1" eaLnBrk="1" hangingPunct="1"/>
            <a:r>
              <a:rPr lang="en-US" dirty="0" smtClean="0"/>
              <a:t>Compilers often not very sophisticated in exploiting arithmetic properties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533400" y="2209800"/>
            <a:ext cx="3516313" cy="1403350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neighbors of </a:t>
            </a:r>
            <a:r>
              <a:rPr lang="en-US" sz="1400" dirty="0" err="1">
                <a:latin typeface="Courier New" pitchFamily="49" charset="0"/>
              </a:rPr>
              <a:t>i,j</a:t>
            </a:r>
            <a:r>
              <a:rPr lang="en-US" sz="14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up =  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[(i-1)*n + j  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down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[(i+1)*n + j  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left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    + j-1];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right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    + j+1];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sum = up + down + left + right;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4419600" y="2209800"/>
            <a:ext cx="3516313" cy="1403350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long 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=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up =  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- n];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down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+ n];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left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- 1];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right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+ 1];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sum = up + down + left + right;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463550" y="3716338"/>
            <a:ext cx="3652838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/>
              <a:t>3 multiplications: i*n, (i–1)*n, (i+1)*n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4654550" y="3716338"/>
            <a:ext cx="2060575" cy="3333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/>
              <a:t>1 multiplication: i*n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533400" y="4191000"/>
            <a:ext cx="3733800" cy="2041525"/>
          </a:xfrm>
          <a:prstGeom prst="rect">
            <a:avLst/>
          </a:prstGeom>
          <a:solidFill>
            <a:srgbClr val="F1C7C7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leaq   1(%rsi), %rax  # i+1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leaq   -1(%rsi), %r8  # i-1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  %rcx, %rsi     # i*n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  %rcx, %rax     # (i+1)*n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  %rcx, %r8      # (i-1)*n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   %rdx, %rsi     # i*n+j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   %rdx, %rax     # (i+1)*n+j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   %rdx, %r8      # (i-1)*n+j</a:t>
            </a:r>
          </a:p>
          <a:p>
            <a:pPr algn="l">
              <a:lnSpc>
                <a:spcPct val="100000"/>
              </a:lnSpc>
            </a:pPr>
            <a:endParaRPr lang="en-US" sz="1400">
              <a:latin typeface="Courier New" pitchFamily="49" charset="0"/>
            </a:endParaRP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4419600" y="4191000"/>
            <a:ext cx="4419600" cy="1190625"/>
          </a:xfrm>
          <a:prstGeom prst="rect">
            <a:avLst/>
          </a:prstGeom>
          <a:solidFill>
            <a:srgbClr val="F1C7C7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	%rcx, %rsi  # i*n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	%rdx, %rsi  # i*n+j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movq	%rsi, %rax  # i*n+j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subq	%rcx, %rax  # i*n+j-n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leaq	(%rsi,%rcx), %rcx # i*n+j+n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7084</TotalTime>
  <Words>5899</Words>
  <Application>Microsoft Macintosh PowerPoint</Application>
  <PresentationFormat>On-screen Show (4:3)</PresentationFormat>
  <Paragraphs>1165</Paragraphs>
  <Slides>54</Slides>
  <Notes>50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6" baseType="lpstr">
      <vt:lpstr>template2007</vt:lpstr>
      <vt:lpstr>Worksheet</vt:lpstr>
      <vt:lpstr>Program Optimization  15-213: Introduction to Computer Systems 25th Lecture, Nov. 23, 2010</vt:lpstr>
      <vt:lpstr>Today</vt:lpstr>
      <vt:lpstr>Performance Realities</vt:lpstr>
      <vt:lpstr>Optimizing Compilers</vt:lpstr>
      <vt:lpstr>Limitations of Optimizing Compilers</vt:lpstr>
      <vt:lpstr>Generally Useful Optimizations</vt:lpstr>
      <vt:lpstr>Compiler-Generated Code Motion</vt:lpstr>
      <vt:lpstr>Reduction in Strength</vt:lpstr>
      <vt:lpstr>Share Common Subexpressions</vt:lpstr>
      <vt:lpstr>Optimization Blocker #1: Procedure Calls</vt:lpstr>
      <vt:lpstr>Lower Case Conversion Performance</vt:lpstr>
      <vt:lpstr>Convert Loop To Goto Form</vt:lpstr>
      <vt:lpstr>Calling Strlen</vt:lpstr>
      <vt:lpstr>Improving Performance</vt:lpstr>
      <vt:lpstr>Lower Case Conversion Performance</vt:lpstr>
      <vt:lpstr>Optimization Blocker: Procedure Calls</vt:lpstr>
      <vt:lpstr>Memory Matters</vt:lpstr>
      <vt:lpstr>Memory Aliasing</vt:lpstr>
      <vt:lpstr>Removing Aliasing</vt:lpstr>
      <vt:lpstr>Optimization Blocker: Memory Aliasing</vt:lpstr>
      <vt:lpstr>Exploiting Instruction-Level Parallelism</vt:lpstr>
      <vt:lpstr>Benchmark Example: Data Type for Vectors</vt:lpstr>
      <vt:lpstr>Benchmark Computation</vt:lpstr>
      <vt:lpstr>Cycles Per Element (CPE)</vt:lpstr>
      <vt:lpstr>Benchmark Performance</vt:lpstr>
      <vt:lpstr>Basic Optimizations</vt:lpstr>
      <vt:lpstr>Effect of Basic Optimizations</vt:lpstr>
      <vt:lpstr>Modern CPU Design</vt:lpstr>
      <vt:lpstr>Superscalar Processor</vt:lpstr>
      <vt:lpstr>Nehalem CPU</vt:lpstr>
      <vt:lpstr>x86-64 Compilation of Combine4</vt:lpstr>
      <vt:lpstr>Combine4 = Serial Computation (OP = *)</vt:lpstr>
      <vt:lpstr>Loop Unrolling</vt:lpstr>
      <vt:lpstr>Effect of Loop Unrolling</vt:lpstr>
      <vt:lpstr>Loop Unrolling with Reassociation</vt:lpstr>
      <vt:lpstr>Effect of Reassociation</vt:lpstr>
      <vt:lpstr>Reassociated Computation</vt:lpstr>
      <vt:lpstr>Loop Unrolling with Separate Accumulators</vt:lpstr>
      <vt:lpstr>Effect of Separate Accumulators</vt:lpstr>
      <vt:lpstr>Separate Accumulators</vt:lpstr>
      <vt:lpstr>Unrolling &amp; Accumulating</vt:lpstr>
      <vt:lpstr>Unrolling &amp; Accumulating: Double *</vt:lpstr>
      <vt:lpstr>Unrolling &amp; Accumulating: Int +</vt:lpstr>
      <vt:lpstr>Achievable Performance</vt:lpstr>
      <vt:lpstr>Using Vector Instructions</vt:lpstr>
      <vt:lpstr>What About Branches?</vt:lpstr>
      <vt:lpstr>Modern CPU Design</vt:lpstr>
      <vt:lpstr>Branch Outcomes</vt:lpstr>
      <vt:lpstr>Branch Prediction</vt:lpstr>
      <vt:lpstr>Branch Prediction Through Loop</vt:lpstr>
      <vt:lpstr>Branch Misprediction Invalidation</vt:lpstr>
      <vt:lpstr>Branch Misprediction Recovery</vt:lpstr>
      <vt:lpstr>Effect of Branch Prediction</vt:lpstr>
      <vt:lpstr>Getting High Performance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337</cp:revision>
  <cp:lastPrinted>1999-09-20T15:19:18Z</cp:lastPrinted>
  <dcterms:created xsi:type="dcterms:W3CDTF">2011-01-05T23:59:32Z</dcterms:created>
  <dcterms:modified xsi:type="dcterms:W3CDTF">2011-01-06T00:02:50Z</dcterms:modified>
</cp:coreProperties>
</file>