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notesSlides/notesSlide16.xml" ContentType="application/vnd.openxmlformats-officedocument.presentationml.notesSlide+xml"/>
  <Default Extension="xml" ContentType="application/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notesSlides/notesSlide8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26.xml" ContentType="application/vnd.openxmlformats-officedocument.presentationml.slide+xml"/>
  <Override PartName="/ppt/slides/slide35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3.xml" ContentType="application/vnd.openxmlformats-officedocument.presentationml.slideLayout+xml"/>
  <Override PartName="/ppt/slides/slide25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notesSlides/notesSlide20.xml" ContentType="application/vnd.openxmlformats-officedocument.presentationml.notesSlide+xml"/>
  <Override PartName="/ppt/tags/tag1.xml" ContentType="application/vnd.openxmlformats-officedocument.presentationml.tags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notesSlides/notesSlide4.xml" ContentType="application/vnd.openxmlformats-officedocument.presentationml.notesSlide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s/slide24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Override PartName="/ppt/viewProps.xml" ContentType="application/vnd.openxmlformats-officedocument.presentationml.viewProps+xml"/>
  <Default Extension="jpeg" ContentType="image/jpeg"/>
  <Override PartName="/ppt/notesSlides/notesSlide11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48" r:id="rId1"/>
  </p:sldMasterIdLst>
  <p:notesMasterIdLst>
    <p:notesMasterId r:id="rId41"/>
  </p:notesMasterIdLst>
  <p:handoutMasterIdLst>
    <p:handoutMasterId r:id="rId42"/>
  </p:handoutMasterIdLst>
  <p:sldIdLst>
    <p:sldId id="542" r:id="rId2"/>
    <p:sldId id="604" r:id="rId3"/>
    <p:sldId id="608" r:id="rId4"/>
    <p:sldId id="605" r:id="rId5"/>
    <p:sldId id="606" r:id="rId6"/>
    <p:sldId id="607" r:id="rId7"/>
    <p:sldId id="610" r:id="rId8"/>
    <p:sldId id="609" r:id="rId9"/>
    <p:sldId id="613" r:id="rId10"/>
    <p:sldId id="615" r:id="rId11"/>
    <p:sldId id="616" r:id="rId12"/>
    <p:sldId id="634" r:id="rId13"/>
    <p:sldId id="617" r:id="rId14"/>
    <p:sldId id="618" r:id="rId15"/>
    <p:sldId id="619" r:id="rId16"/>
    <p:sldId id="620" r:id="rId17"/>
    <p:sldId id="621" r:id="rId18"/>
    <p:sldId id="622" r:id="rId19"/>
    <p:sldId id="623" r:id="rId20"/>
    <p:sldId id="624" r:id="rId21"/>
    <p:sldId id="635" r:id="rId22"/>
    <p:sldId id="625" r:id="rId23"/>
    <p:sldId id="626" r:id="rId24"/>
    <p:sldId id="627" r:id="rId25"/>
    <p:sldId id="628" r:id="rId26"/>
    <p:sldId id="632" r:id="rId27"/>
    <p:sldId id="630" r:id="rId28"/>
    <p:sldId id="633" r:id="rId29"/>
    <p:sldId id="631" r:id="rId30"/>
    <p:sldId id="636" r:id="rId31"/>
    <p:sldId id="574" r:id="rId32"/>
    <p:sldId id="575" r:id="rId33"/>
    <p:sldId id="637" r:id="rId34"/>
    <p:sldId id="576" r:id="rId35"/>
    <p:sldId id="577" r:id="rId36"/>
    <p:sldId id="578" r:id="rId37"/>
    <p:sldId id="579" r:id="rId38"/>
    <p:sldId id="596" r:id="rId39"/>
    <p:sldId id="593" r:id="rId40"/>
  </p:sldIdLst>
  <p:sldSz cx="9144000" cy="6858000" type="screen4x3"/>
  <p:notesSz cx="7302500" cy="9586913"/>
  <p:custDataLst>
    <p:tags r:id="rId4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990000"/>
    <a:srgbClr val="F7F5CD"/>
    <a:srgbClr val="000000"/>
    <a:srgbClr val="9D3E40"/>
    <a:srgbClr val="D5F1CF"/>
    <a:srgbClr val="F1C7C7"/>
    <a:srgbClr val="F6F5BD"/>
    <a:srgbClr val="EBAFAF"/>
    <a:srgbClr val="DB6F6F"/>
    <a:srgbClr val="E4949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12977" autoAdjust="0"/>
    <p:restoredTop sz="94626" autoAdjust="0"/>
  </p:normalViewPr>
  <p:slideViewPr>
    <p:cSldViewPr snapToObjects="1">
      <p:cViewPr varScale="1">
        <p:scale>
          <a:sx n="99" d="100"/>
          <a:sy n="99" d="100"/>
        </p:scale>
        <p:origin x="-624" y="-104"/>
      </p:cViewPr>
      <p:guideLst>
        <p:guide orient="horz" pos="1728"/>
        <p:guide pos="561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viewProps" Target="viewProps.xml"/><Relationship Id="rId47" Type="http://schemas.openxmlformats.org/officeDocument/2006/relationships/theme" Target="theme/theme1.xml"/><Relationship Id="rId48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notesMaster" Target="notesMasters/notesMaster1.xml"/><Relationship Id="rId42" Type="http://schemas.openxmlformats.org/officeDocument/2006/relationships/handoutMaster" Target="handoutMasters/handoutMaster1.xml"/><Relationship Id="rId43" Type="http://schemas.openxmlformats.org/officeDocument/2006/relationships/printerSettings" Target="printerSettings/printerSettings1.bin"/><Relationship Id="rId44" Type="http://schemas.openxmlformats.org/officeDocument/2006/relationships/tags" Target="tags/tag1.xml"/><Relationship Id="rId4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6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9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2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4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873250"/>
          </a:xfrm>
        </p:spPr>
        <p:txBody>
          <a:bodyPr/>
          <a:lstStyle/>
          <a:p>
            <a:pPr marL="0" indent="0"/>
            <a:r>
              <a:rPr lang="en-US" dirty="0" smtClean="0"/>
              <a:t>Synchronization: Advanced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24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Nov. 18, 2010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Randy Bryant and Dave O’Hallaron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381446" cy="762000"/>
          </a:xfrm>
        </p:spPr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sbuf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Package - Implementation</a:t>
            </a:r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76200" y="2133600"/>
            <a:ext cx="8991600" cy="246221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/* Insert item onto the rear of shared buffer sp */</a:t>
            </a:r>
          </a:p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sbuf_insert(sbuf_t</a:t>
            </a:r>
            <a:r>
              <a:rPr lang="en-US" sz="1600" dirty="0" smtClean="0">
                <a:latin typeface="Courier New" pitchFamily="49" charset="0"/>
              </a:rPr>
              <a:t> *sp,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item)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P(&amp;sp</a:t>
            </a:r>
            <a:r>
              <a:rPr lang="en-US" sz="1600" dirty="0" smtClean="0">
                <a:latin typeface="Courier New" pitchFamily="49" charset="0"/>
              </a:rPr>
              <a:t>-&gt;slots);                        /* Wait for available slot */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);                        /* Lock the buffer */</a:t>
            </a:r>
          </a:p>
          <a:p>
            <a:r>
              <a:rPr lang="en-US" sz="1600" dirty="0" smtClean="0">
                <a:latin typeface="Courier New" pitchFamily="49" charset="0"/>
              </a:rPr>
              <a:t>    sp-&gt;</a:t>
            </a:r>
            <a:r>
              <a:rPr lang="en-US" sz="1600" dirty="0" err="1" smtClean="0">
                <a:latin typeface="Courier New" pitchFamily="49" charset="0"/>
              </a:rPr>
              <a:t>buf[(++sp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rear)%(sp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)] = item; /* Insert the item */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);                        /* Unlock the buffer */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V(&amp;sp</a:t>
            </a:r>
            <a:r>
              <a:rPr lang="en-US" sz="1600" dirty="0" smtClean="0">
                <a:latin typeface="Courier New" pitchFamily="49" charset="0"/>
              </a:rPr>
              <a:t>-&gt;items);                        /* Announce available item */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400625" y="4495800"/>
            <a:ext cx="743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sbuf.c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1519535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Inserting an item into a shared buffer: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381446" cy="762000"/>
          </a:xfrm>
        </p:spPr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sbuf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Package - Implementation</a:t>
            </a:r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76200" y="1985665"/>
            <a:ext cx="8991600" cy="295465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/* Remove and return the first item from buffer sp */</a:t>
            </a:r>
          </a:p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sbuf_remove(sbuf_t</a:t>
            </a:r>
            <a:r>
              <a:rPr lang="en-US" sz="1600" dirty="0" smtClean="0">
                <a:latin typeface="Courier New" pitchFamily="49" charset="0"/>
              </a:rPr>
              <a:t> *sp)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item;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P(&amp;sp</a:t>
            </a:r>
            <a:r>
              <a:rPr lang="en-US" sz="1600" dirty="0" smtClean="0">
                <a:latin typeface="Courier New" pitchFamily="49" charset="0"/>
              </a:rPr>
              <a:t>-&gt;items);                         /* Wait for available item */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);                         /* Lock the buffer */</a:t>
            </a:r>
          </a:p>
          <a:p>
            <a:r>
              <a:rPr lang="en-US" sz="1600" dirty="0" smtClean="0">
                <a:latin typeface="Courier New" pitchFamily="49" charset="0"/>
              </a:rPr>
              <a:t>    item = sp-&gt;</a:t>
            </a:r>
            <a:r>
              <a:rPr lang="en-US" sz="1600" dirty="0" err="1" smtClean="0">
                <a:latin typeface="Courier New" pitchFamily="49" charset="0"/>
              </a:rPr>
              <a:t>buf[(++sp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front)%(sp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)]; /* Remove the item */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);                         /* Unlock the buffer */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V(&amp;sp</a:t>
            </a:r>
            <a:r>
              <a:rPr lang="en-US" sz="1600" dirty="0" smtClean="0">
                <a:latin typeface="Courier New" pitchFamily="49" charset="0"/>
              </a:rPr>
              <a:t>-&gt;slots);                         /* Announce available slot */</a:t>
            </a:r>
          </a:p>
          <a:p>
            <a:r>
              <a:rPr lang="en-US" sz="1600" dirty="0" smtClean="0">
                <a:latin typeface="Courier New" pitchFamily="49" charset="0"/>
              </a:rPr>
              <a:t>    return item;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400625" y="4800600"/>
            <a:ext cx="743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sbuf.c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1524000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Removing an item from a shared buffer: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Producer-consumer problem</a:t>
            </a:r>
          </a:p>
          <a:p>
            <a:r>
              <a:rPr lang="en-US" dirty="0" smtClean="0"/>
              <a:t>Readers-writers problem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Thread safety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Races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Deadlocks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Readers-Writers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Generalization of the mutual exclusion problem</a:t>
            </a:r>
          </a:p>
          <a:p>
            <a:endParaRPr lang="en-US" dirty="0" smtClean="0"/>
          </a:p>
          <a:p>
            <a:r>
              <a:rPr lang="en-US" dirty="0" smtClean="0"/>
              <a:t>Problem statement:</a:t>
            </a:r>
          </a:p>
          <a:p>
            <a:pPr lvl="1"/>
            <a:r>
              <a:rPr lang="en-US" i="1" dirty="0" smtClean="0"/>
              <a:t>Reader</a:t>
            </a:r>
            <a:r>
              <a:rPr lang="en-US" dirty="0" smtClean="0"/>
              <a:t> threads only read the object</a:t>
            </a:r>
          </a:p>
          <a:p>
            <a:pPr lvl="1"/>
            <a:r>
              <a:rPr lang="en-US" i="1" dirty="0" smtClean="0"/>
              <a:t>Writer</a:t>
            </a:r>
            <a:r>
              <a:rPr lang="en-US" dirty="0" smtClean="0"/>
              <a:t> threads modify the object</a:t>
            </a:r>
          </a:p>
          <a:p>
            <a:pPr lvl="1"/>
            <a:r>
              <a:rPr lang="en-US" dirty="0" smtClean="0"/>
              <a:t>Writers must have exclusive access to the object</a:t>
            </a:r>
          </a:p>
          <a:p>
            <a:pPr lvl="1"/>
            <a:r>
              <a:rPr lang="en-US" dirty="0" smtClean="0"/>
              <a:t>Unlimited number of readers can access the object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Occurs frequently in real systems, e.g.,</a:t>
            </a:r>
          </a:p>
          <a:p>
            <a:pPr lvl="1"/>
            <a:r>
              <a:rPr lang="en-US" dirty="0" smtClean="0"/>
              <a:t>Online airline reservation system</a:t>
            </a:r>
          </a:p>
          <a:p>
            <a:pPr lvl="1"/>
            <a:r>
              <a:rPr lang="en-US" dirty="0" smtClean="0"/>
              <a:t>Multithreaded caching Web proxy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Variants of Readers-Writers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First readers-writers problem </a:t>
            </a:r>
            <a:r>
              <a:rPr lang="en-US" dirty="0" smtClean="0"/>
              <a:t>(favors readers)</a:t>
            </a:r>
          </a:p>
          <a:p>
            <a:pPr lvl="1"/>
            <a:r>
              <a:rPr lang="en-US" dirty="0" smtClean="0"/>
              <a:t>No reader should be kept waiting unless a writer has already been granted permission to use the object. </a:t>
            </a:r>
          </a:p>
          <a:p>
            <a:pPr lvl="1"/>
            <a:r>
              <a:rPr lang="en-US" dirty="0" smtClean="0"/>
              <a:t>A reader that arrives after a waiting writer gets priority over the writer. 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i="1" dirty="0" smtClean="0"/>
              <a:t>Second readers-writers problem </a:t>
            </a:r>
            <a:r>
              <a:rPr lang="en-US" dirty="0" smtClean="0"/>
              <a:t>(favors writers)</a:t>
            </a:r>
          </a:p>
          <a:p>
            <a:pPr lvl="1"/>
            <a:r>
              <a:rPr lang="en-US" dirty="0" smtClean="0"/>
              <a:t>Once a writer is ready to write, it performs its write as soon as possible </a:t>
            </a:r>
          </a:p>
          <a:p>
            <a:pPr lvl="1"/>
            <a:r>
              <a:rPr lang="en-US" dirty="0" smtClean="0"/>
              <a:t>A reader that arrives after a writer must wait, even if the writer is also waiting. </a:t>
            </a:r>
          </a:p>
          <a:p>
            <a:pPr lvl="1"/>
            <a:endParaRPr lang="en-US" dirty="0" smtClean="0"/>
          </a:p>
          <a:p>
            <a:r>
              <a:rPr lang="en-US" i="1" dirty="0" smtClean="0"/>
              <a:t>Starvation</a:t>
            </a:r>
            <a:r>
              <a:rPr lang="en-US" dirty="0" smtClean="0"/>
              <a:t> (where a thread waits indefinitely) is possible in both cases. 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 smtClean="0"/>
              <a:t>Solution to First Readers-Writers Problem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04800" y="1611153"/>
            <a:ext cx="4876800" cy="517064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;    /* Initially 0 */</a:t>
            </a:r>
          </a:p>
          <a:p>
            <a:r>
              <a:rPr lang="en-US" sz="1600" dirty="0" err="1" smtClean="0">
                <a:latin typeface="Courier New" pitchFamily="49" charset="0"/>
              </a:rPr>
              <a:t>sem_t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w</a:t>
            </a:r>
            <a:r>
              <a:rPr lang="en-US" sz="1600" dirty="0" smtClean="0">
                <a:latin typeface="Courier New" pitchFamily="49" charset="0"/>
              </a:rPr>
              <a:t>; /* Both initially 1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reader(void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++;</a:t>
            </a:r>
          </a:p>
          <a:p>
            <a:r>
              <a:rPr lang="en-US" sz="1600" dirty="0" smtClean="0">
                <a:latin typeface="Courier New" pitchFamily="49" charset="0"/>
              </a:rPr>
              <a:t>    if (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 == 1) /* First in */</a:t>
            </a:r>
          </a:p>
          <a:p>
            <a:r>
              <a:rPr lang="en-US" sz="1600" dirty="0" smtClean="0">
                <a:latin typeface="Courier New" pitchFamily="49" charset="0"/>
              </a:rPr>
              <a:t>      </a:t>
            </a:r>
            <a:r>
              <a:rPr lang="en-US" sz="1600" dirty="0" err="1" smtClean="0">
                <a:latin typeface="Courier New" pitchFamily="49" charset="0"/>
              </a:rPr>
              <a:t>P(&amp;w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/* Reading happens here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--;</a:t>
            </a:r>
          </a:p>
          <a:p>
            <a:r>
              <a:rPr lang="en-US" sz="1600" dirty="0" smtClean="0">
                <a:latin typeface="Courier New" pitchFamily="49" charset="0"/>
              </a:rPr>
              <a:t>    if (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 == 0) /* Last out */</a:t>
            </a:r>
          </a:p>
          <a:p>
            <a:r>
              <a:rPr lang="en-US" sz="1600" dirty="0" smtClean="0">
                <a:latin typeface="Courier New" pitchFamily="49" charset="0"/>
              </a:rPr>
              <a:t>      </a:t>
            </a:r>
            <a:r>
              <a:rPr lang="en-US" sz="1600" dirty="0" err="1" smtClean="0">
                <a:latin typeface="Courier New" pitchFamily="49" charset="0"/>
              </a:rPr>
              <a:t>V(&amp;w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334000" y="1600200"/>
            <a:ext cx="3581400" cy="270843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writer(void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/* Writing here */ 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1143000"/>
            <a:ext cx="12937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Readers: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59456" y="1143000"/>
            <a:ext cx="12113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Writers: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76290" y="4278868"/>
            <a:ext cx="715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rw1.c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 smtClean="0"/>
              <a:t>Case Study: </a:t>
            </a:r>
            <a:r>
              <a:rPr lang="en-US" dirty="0" err="1" smtClean="0"/>
              <a:t>Prethreaded</a:t>
            </a:r>
            <a:r>
              <a:rPr lang="en-US" dirty="0" smtClean="0"/>
              <a:t> Concurrent Server</a:t>
            </a:r>
            <a:endParaRPr lang="en-US" dirty="0"/>
          </a:p>
        </p:txBody>
      </p:sp>
      <p:sp>
        <p:nvSpPr>
          <p:cNvPr id="4" name="Oval 380"/>
          <p:cNvSpPr>
            <a:spLocks noChangeArrowheads="1"/>
          </p:cNvSpPr>
          <p:nvPr/>
        </p:nvSpPr>
        <p:spPr bwMode="auto">
          <a:xfrm>
            <a:off x="3048000" y="3473420"/>
            <a:ext cx="1066800" cy="720725"/>
          </a:xfrm>
          <a:prstGeom prst="ellipse">
            <a:avLst/>
          </a:prstGeom>
          <a:solidFill>
            <a:srgbClr val="D2D2F4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+mn-lt"/>
              </a:rPr>
              <a:t>Master</a:t>
            </a:r>
          </a:p>
          <a:p>
            <a:pPr algn="ctr"/>
            <a:r>
              <a:rPr lang="en-US" sz="2000">
                <a:latin typeface="+mn-lt"/>
              </a:rPr>
              <a:t>thread</a:t>
            </a:r>
          </a:p>
        </p:txBody>
      </p:sp>
      <p:sp>
        <p:nvSpPr>
          <p:cNvPr id="5" name="Text Box 381"/>
          <p:cNvSpPr txBox="1">
            <a:spLocks noChangeArrowheads="1"/>
          </p:cNvSpPr>
          <p:nvPr/>
        </p:nvSpPr>
        <p:spPr bwMode="auto">
          <a:xfrm>
            <a:off x="5149850" y="3702020"/>
            <a:ext cx="930275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+mn-lt"/>
              </a:rPr>
              <a:t> Buffer</a:t>
            </a:r>
          </a:p>
        </p:txBody>
      </p:sp>
      <p:sp>
        <p:nvSpPr>
          <p:cNvPr id="6" name="Line 382"/>
          <p:cNvSpPr>
            <a:spLocks noChangeShapeType="1"/>
          </p:cNvSpPr>
          <p:nvPr/>
        </p:nvSpPr>
        <p:spPr bwMode="auto">
          <a:xfrm flipV="1">
            <a:off x="4114800" y="3854420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7" name="Line 383"/>
          <p:cNvSpPr>
            <a:spLocks noChangeShapeType="1"/>
          </p:cNvSpPr>
          <p:nvPr/>
        </p:nvSpPr>
        <p:spPr bwMode="auto">
          <a:xfrm flipV="1">
            <a:off x="6080125" y="3321020"/>
            <a:ext cx="1006475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8" name="Text Box 386"/>
          <p:cNvSpPr txBox="1">
            <a:spLocks noChangeArrowheads="1"/>
          </p:cNvSpPr>
          <p:nvPr/>
        </p:nvSpPr>
        <p:spPr bwMode="auto">
          <a:xfrm>
            <a:off x="7449364" y="3738533"/>
            <a:ext cx="553998" cy="3389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+mn-lt"/>
              </a:rPr>
              <a:t>...</a:t>
            </a:r>
          </a:p>
        </p:txBody>
      </p:sp>
      <p:sp>
        <p:nvSpPr>
          <p:cNvPr id="9" name="Line 387"/>
          <p:cNvSpPr>
            <a:spLocks noChangeShapeType="1"/>
          </p:cNvSpPr>
          <p:nvPr/>
        </p:nvSpPr>
        <p:spPr bwMode="auto">
          <a:xfrm rot="5400000" flipV="1">
            <a:off x="6278563" y="3655982"/>
            <a:ext cx="609600" cy="10064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10" name="Line 392"/>
          <p:cNvSpPr>
            <a:spLocks noChangeShapeType="1"/>
          </p:cNvSpPr>
          <p:nvPr/>
        </p:nvSpPr>
        <p:spPr bwMode="auto">
          <a:xfrm>
            <a:off x="1676400" y="3321020"/>
            <a:ext cx="1447800" cy="304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11" name="Text Box 393"/>
          <p:cNvSpPr txBox="1">
            <a:spLocks noChangeArrowheads="1"/>
          </p:cNvSpPr>
          <p:nvPr/>
        </p:nvSpPr>
        <p:spPr bwMode="auto">
          <a:xfrm>
            <a:off x="1750640" y="3515995"/>
            <a:ext cx="1243236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i="1" dirty="0">
                <a:latin typeface="+mn-lt"/>
              </a:rPr>
              <a:t>Accept</a:t>
            </a:r>
          </a:p>
          <a:p>
            <a:pPr algn="ctr"/>
            <a:r>
              <a:rPr lang="en-US" sz="1600" i="1" dirty="0">
                <a:latin typeface="+mn-lt"/>
              </a:rPr>
              <a:t>connections</a:t>
            </a:r>
          </a:p>
        </p:txBody>
      </p:sp>
      <p:sp>
        <p:nvSpPr>
          <p:cNvPr id="12" name="Text Box 395"/>
          <p:cNvSpPr txBox="1">
            <a:spLocks noChangeArrowheads="1"/>
          </p:cNvSpPr>
          <p:nvPr/>
        </p:nvSpPr>
        <p:spPr bwMode="auto">
          <a:xfrm>
            <a:off x="4057336" y="3276600"/>
            <a:ext cx="1168196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i="1" dirty="0">
                <a:latin typeface="+mn-lt"/>
              </a:rPr>
              <a:t>Insert</a:t>
            </a:r>
          </a:p>
          <a:p>
            <a:pPr algn="ctr"/>
            <a:r>
              <a:rPr lang="en-US" sz="1600" i="1" dirty="0">
                <a:latin typeface="+mn-lt"/>
              </a:rPr>
              <a:t>descriptors</a:t>
            </a:r>
          </a:p>
        </p:txBody>
      </p:sp>
      <p:sp>
        <p:nvSpPr>
          <p:cNvPr id="13" name="Text Box 396"/>
          <p:cNvSpPr txBox="1">
            <a:spLocks noChangeArrowheads="1"/>
          </p:cNvSpPr>
          <p:nvPr/>
        </p:nvSpPr>
        <p:spPr bwMode="auto">
          <a:xfrm>
            <a:off x="6299404" y="3531870"/>
            <a:ext cx="1168196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i="1" dirty="0">
                <a:latin typeface="+mn-lt"/>
              </a:rPr>
              <a:t>Remove</a:t>
            </a:r>
          </a:p>
          <a:p>
            <a:pPr algn="ctr"/>
            <a:r>
              <a:rPr lang="en-US" sz="1600" i="1" dirty="0">
                <a:latin typeface="+mn-lt"/>
              </a:rPr>
              <a:t>descriptors</a:t>
            </a:r>
          </a:p>
        </p:txBody>
      </p:sp>
      <p:sp>
        <p:nvSpPr>
          <p:cNvPr id="14" name="Oval 397"/>
          <p:cNvSpPr>
            <a:spLocks noChangeArrowheads="1"/>
          </p:cNvSpPr>
          <p:nvPr/>
        </p:nvSpPr>
        <p:spPr bwMode="auto">
          <a:xfrm>
            <a:off x="7086600" y="2981295"/>
            <a:ext cx="1066800" cy="720725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+mn-lt"/>
              </a:rPr>
              <a:t>Worker</a:t>
            </a:r>
          </a:p>
          <a:p>
            <a:pPr algn="ctr"/>
            <a:r>
              <a:rPr lang="en-US" sz="2000" dirty="0">
                <a:latin typeface="+mn-lt"/>
              </a:rPr>
              <a:t>thread</a:t>
            </a:r>
          </a:p>
        </p:txBody>
      </p:sp>
      <p:sp>
        <p:nvSpPr>
          <p:cNvPr id="15" name="Oval 398"/>
          <p:cNvSpPr>
            <a:spLocks noChangeArrowheads="1"/>
          </p:cNvSpPr>
          <p:nvPr/>
        </p:nvSpPr>
        <p:spPr bwMode="auto">
          <a:xfrm>
            <a:off x="7086600" y="4083020"/>
            <a:ext cx="1066800" cy="720725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+mn-lt"/>
              </a:rPr>
              <a:t>Worker</a:t>
            </a:r>
          </a:p>
          <a:p>
            <a:pPr algn="ctr"/>
            <a:r>
              <a:rPr lang="en-US" sz="2000" dirty="0">
                <a:latin typeface="+mn-lt"/>
              </a:rPr>
              <a:t>thread</a:t>
            </a:r>
          </a:p>
        </p:txBody>
      </p:sp>
      <p:sp>
        <p:nvSpPr>
          <p:cNvPr id="16" name="Oval 403"/>
          <p:cNvSpPr>
            <a:spLocks noChangeArrowheads="1"/>
          </p:cNvSpPr>
          <p:nvPr/>
        </p:nvSpPr>
        <p:spPr bwMode="auto">
          <a:xfrm>
            <a:off x="609600" y="2940020"/>
            <a:ext cx="1066800" cy="720725"/>
          </a:xfrm>
          <a:prstGeom prst="ellipse">
            <a:avLst/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+mn-lt"/>
              </a:rPr>
              <a:t> Client</a:t>
            </a:r>
          </a:p>
        </p:txBody>
      </p:sp>
      <p:sp>
        <p:nvSpPr>
          <p:cNvPr id="17" name="Oval 405"/>
          <p:cNvSpPr>
            <a:spLocks noChangeArrowheads="1"/>
          </p:cNvSpPr>
          <p:nvPr/>
        </p:nvSpPr>
        <p:spPr bwMode="auto">
          <a:xfrm>
            <a:off x="609600" y="4083020"/>
            <a:ext cx="1066800" cy="720725"/>
          </a:xfrm>
          <a:prstGeom prst="ellipse">
            <a:avLst/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+mn-lt"/>
              </a:rPr>
              <a:t>Client</a:t>
            </a:r>
          </a:p>
        </p:txBody>
      </p:sp>
      <p:sp>
        <p:nvSpPr>
          <p:cNvPr id="18" name="Text Box 406"/>
          <p:cNvSpPr txBox="1">
            <a:spLocks noChangeArrowheads="1"/>
          </p:cNvSpPr>
          <p:nvPr/>
        </p:nvSpPr>
        <p:spPr bwMode="auto">
          <a:xfrm>
            <a:off x="972364" y="3704791"/>
            <a:ext cx="553998" cy="3389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>
                <a:latin typeface="+mn-lt"/>
              </a:rPr>
              <a:t>...</a:t>
            </a:r>
          </a:p>
        </p:txBody>
      </p:sp>
      <p:sp>
        <p:nvSpPr>
          <p:cNvPr id="19" name="Line 407"/>
          <p:cNvSpPr>
            <a:spLocks noChangeShapeType="1"/>
          </p:cNvSpPr>
          <p:nvPr/>
        </p:nvSpPr>
        <p:spPr bwMode="auto">
          <a:xfrm flipV="1">
            <a:off x="1752600" y="4006820"/>
            <a:ext cx="1371600" cy="457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0" name="Line 408"/>
          <p:cNvSpPr>
            <a:spLocks noChangeShapeType="1"/>
          </p:cNvSpPr>
          <p:nvPr/>
        </p:nvSpPr>
        <p:spPr bwMode="auto">
          <a:xfrm>
            <a:off x="1676400" y="3092420"/>
            <a:ext cx="548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1" name="Text Box 410"/>
          <p:cNvSpPr txBox="1">
            <a:spLocks noChangeArrowheads="1"/>
          </p:cNvSpPr>
          <p:nvPr/>
        </p:nvSpPr>
        <p:spPr bwMode="auto">
          <a:xfrm>
            <a:off x="5466500" y="2770743"/>
            <a:ext cx="1344025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i="1" dirty="0">
                <a:latin typeface="+mn-lt"/>
              </a:rPr>
              <a:t>Service client</a:t>
            </a:r>
          </a:p>
        </p:txBody>
      </p:sp>
      <p:sp>
        <p:nvSpPr>
          <p:cNvPr id="22" name="Text Box 411"/>
          <p:cNvSpPr txBox="1">
            <a:spLocks noChangeArrowheads="1"/>
          </p:cNvSpPr>
          <p:nvPr/>
        </p:nvSpPr>
        <p:spPr bwMode="auto">
          <a:xfrm>
            <a:off x="5618900" y="4583668"/>
            <a:ext cx="1344025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i="1" dirty="0">
                <a:latin typeface="+mn-lt"/>
              </a:rPr>
              <a:t>Service client</a:t>
            </a:r>
          </a:p>
        </p:txBody>
      </p:sp>
      <p:sp>
        <p:nvSpPr>
          <p:cNvPr id="23" name="Line 412"/>
          <p:cNvSpPr>
            <a:spLocks noChangeShapeType="1"/>
          </p:cNvSpPr>
          <p:nvPr/>
        </p:nvSpPr>
        <p:spPr bwMode="auto">
          <a:xfrm>
            <a:off x="1676400" y="4616420"/>
            <a:ext cx="548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4" name="Text Box 413"/>
          <p:cNvSpPr txBox="1">
            <a:spLocks noChangeArrowheads="1"/>
          </p:cNvSpPr>
          <p:nvPr/>
        </p:nvSpPr>
        <p:spPr bwMode="auto">
          <a:xfrm>
            <a:off x="7057518" y="1828800"/>
            <a:ext cx="1056700" cy="10156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Pool of</a:t>
            </a:r>
            <a:r>
              <a:rPr lang="en-US" sz="2000" dirty="0" smtClean="0">
                <a:latin typeface="+mn-lt"/>
              </a:rPr>
              <a:t> </a:t>
            </a:r>
          </a:p>
          <a:p>
            <a:pPr algn="ctr"/>
            <a:r>
              <a:rPr lang="en-US" sz="2000" dirty="0" smtClean="0">
                <a:latin typeface="+mn-lt"/>
              </a:rPr>
              <a:t>worker</a:t>
            </a:r>
          </a:p>
          <a:p>
            <a:pPr algn="ctr"/>
            <a:r>
              <a:rPr lang="en-US" sz="2000" dirty="0" smtClean="0">
                <a:latin typeface="+mn-lt"/>
              </a:rPr>
              <a:t> </a:t>
            </a:r>
            <a:r>
              <a:rPr lang="en-US" sz="2000" dirty="0">
                <a:latin typeface="+mn-lt"/>
              </a:rPr>
              <a:t>threads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936082" cy="762000"/>
          </a:xfrm>
        </p:spPr>
        <p:txBody>
          <a:bodyPr/>
          <a:lstStyle/>
          <a:p>
            <a:r>
              <a:rPr lang="en-US" dirty="0" err="1" smtClean="0"/>
              <a:t>Prethreaded</a:t>
            </a:r>
            <a:r>
              <a:rPr lang="en-US" dirty="0" smtClean="0"/>
              <a:t> Concurrent Server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81000" y="1143000"/>
            <a:ext cx="8357464" cy="541686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sbuf_t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sbuf</a:t>
            </a:r>
            <a:r>
              <a:rPr lang="en-US" sz="1600" dirty="0" smtClean="0">
                <a:latin typeface="Courier New" pitchFamily="49" charset="0"/>
              </a:rPr>
              <a:t>;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Shared buffer of connected descriptors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main(int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argc</a:t>
            </a:r>
            <a:r>
              <a:rPr lang="en-US" sz="1600" dirty="0" smtClean="0">
                <a:latin typeface="Courier New" pitchFamily="49" charset="0"/>
              </a:rPr>
              <a:t>, char **</a:t>
            </a:r>
            <a:r>
              <a:rPr lang="en-US" sz="1600" dirty="0" err="1" smtClean="0">
                <a:latin typeface="Courier New" pitchFamily="49" charset="0"/>
              </a:rPr>
              <a:t>argv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listenfd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connfd</a:t>
            </a:r>
            <a:r>
              <a:rPr lang="en-US" sz="1600" dirty="0" smtClean="0">
                <a:latin typeface="Courier New" pitchFamily="49" charset="0"/>
              </a:rPr>
              <a:t>, port;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socklen_t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clientlen</a:t>
            </a:r>
            <a:r>
              <a:rPr lang="en-US" sz="1600" dirty="0" smtClean="0">
                <a:latin typeface="Courier New" pitchFamily="49" charset="0"/>
              </a:rPr>
              <a:t>=</a:t>
            </a:r>
            <a:r>
              <a:rPr lang="en-US" sz="1600" dirty="0" err="1" smtClean="0">
                <a:latin typeface="Courier New" pitchFamily="49" charset="0"/>
              </a:rPr>
              <a:t>sizeof(struct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sockaddr_in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struct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sockaddr_in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clientaddr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pthread_t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tid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port = atoi(argv[1]);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sbuf_init(&amp;sbuf</a:t>
            </a:r>
            <a:r>
              <a:rPr lang="en-US" sz="1600" dirty="0" smtClean="0">
                <a:latin typeface="Courier New" pitchFamily="49" charset="0"/>
              </a:rPr>
              <a:t>, SBUFSIZE); 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listenfd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Open_listenfd(port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for (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= 0;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 &lt; NTHREADS; </a:t>
            </a:r>
            <a:r>
              <a:rPr lang="en-US" sz="1600" dirty="0" err="1" smtClean="0">
                <a:latin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</a:rPr>
              <a:t>++) 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Create worker threads */               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Pthread_create(&amp;tid</a:t>
            </a:r>
            <a:r>
              <a:rPr lang="en-US" sz="1600" dirty="0" smtClean="0">
                <a:latin typeface="Courier New" pitchFamily="49" charset="0"/>
              </a:rPr>
              <a:t>, NULL, thread, NULL);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connfd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Accept(listenfd</a:t>
            </a:r>
            <a:r>
              <a:rPr lang="en-US" sz="1600" dirty="0" smtClean="0">
                <a:latin typeface="Courier New" pitchFamily="49" charset="0"/>
              </a:rPr>
              <a:t>, (SA *) &amp;</a:t>
            </a:r>
            <a:r>
              <a:rPr lang="en-US" sz="1600" dirty="0" err="1" smtClean="0">
                <a:latin typeface="Courier New" pitchFamily="49" charset="0"/>
              </a:rPr>
              <a:t>clientaddr</a:t>
            </a:r>
            <a:r>
              <a:rPr lang="en-US" sz="1600" dirty="0" smtClean="0">
                <a:latin typeface="Courier New" pitchFamily="49" charset="0"/>
              </a:rPr>
              <a:t>, &amp;</a:t>
            </a:r>
            <a:r>
              <a:rPr lang="en-US" sz="1600" dirty="0" err="1" smtClean="0">
                <a:latin typeface="Courier New" pitchFamily="49" charset="0"/>
              </a:rPr>
              <a:t>clientlen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sbuf_insert(&amp;sbuf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connfd</a:t>
            </a:r>
            <a:r>
              <a:rPr lang="en-US" sz="1600" dirty="0" smtClean="0">
                <a:latin typeface="Courier New" pitchFamily="49" charset="0"/>
              </a:rPr>
              <a:t>);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Insert </a:t>
            </a:r>
            <a:r>
              <a:rPr lang="en-US" sz="1600" dirty="0" err="1" smtClean="0">
                <a:solidFill>
                  <a:srgbClr val="990000"/>
                </a:solidFill>
                <a:latin typeface="Courier New" pitchFamily="49" charset="0"/>
              </a:rPr>
              <a:t>connfd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 in buffer */</a:t>
            </a:r>
          </a:p>
          <a:p>
            <a:r>
              <a:rPr lang="en-US" sz="1600" dirty="0" smtClean="0">
                <a:latin typeface="Courier New" pitchFamily="49" charset="0"/>
              </a:rPr>
              <a:t>  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0" y="6488668"/>
            <a:ext cx="19159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echoservert_pre.c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Prethreaded</a:t>
            </a:r>
            <a:r>
              <a:rPr lang="en-US" dirty="0" smtClean="0"/>
              <a:t> Concurrent Server</a:t>
            </a:r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81000" y="2185988"/>
            <a:ext cx="8357464" cy="246221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void *</a:t>
            </a:r>
            <a:r>
              <a:rPr lang="en-US" sz="1600" dirty="0" err="1" smtClean="0">
                <a:latin typeface="Courier New" pitchFamily="49" charset="0"/>
              </a:rPr>
              <a:t>thread(void</a:t>
            </a:r>
            <a:r>
              <a:rPr lang="en-US" sz="1600" dirty="0" smtClean="0">
                <a:latin typeface="Courier New" pitchFamily="49" charset="0"/>
              </a:rPr>
              <a:t> *</a:t>
            </a:r>
            <a:r>
              <a:rPr lang="en-US" sz="1600" dirty="0" err="1" smtClean="0">
                <a:latin typeface="Courier New" pitchFamily="49" charset="0"/>
              </a:rPr>
              <a:t>vargp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Pthread_detach(pthread_self</a:t>
            </a:r>
            <a:r>
              <a:rPr lang="en-US" sz="1600" dirty="0" smtClean="0">
                <a:latin typeface="Courier New" pitchFamily="49" charset="0"/>
              </a:rPr>
              <a:t>());</a:t>
            </a:r>
          </a:p>
          <a:p>
            <a:r>
              <a:rPr lang="en-US" sz="1600" dirty="0" smtClean="0">
                <a:latin typeface="Courier New" pitchFamily="49" charset="0"/>
              </a:rPr>
              <a:t>  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connfd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sbuf_remove(&amp;sbuf</a:t>
            </a:r>
            <a:r>
              <a:rPr lang="en-US" sz="1600" dirty="0" smtClean="0">
                <a:latin typeface="Courier New" pitchFamily="49" charset="0"/>
              </a:rPr>
              <a:t>); /* Remove </a:t>
            </a:r>
            <a:r>
              <a:rPr lang="en-US" sz="1600" dirty="0" err="1" smtClean="0">
                <a:latin typeface="Courier New" pitchFamily="49" charset="0"/>
              </a:rPr>
              <a:t>connfd</a:t>
            </a:r>
            <a:r>
              <a:rPr lang="en-US" sz="1600" dirty="0" smtClean="0">
                <a:latin typeface="Courier New" pitchFamily="49" charset="0"/>
              </a:rPr>
              <a:t> from     </a:t>
            </a:r>
          </a:p>
          <a:p>
            <a:r>
              <a:rPr lang="en-US" sz="1600" dirty="0" smtClean="0">
                <a:latin typeface="Courier New" pitchFamily="49" charset="0"/>
              </a:rPr>
              <a:t>                                            buffer */ 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echo_cnt(connfd</a:t>
            </a:r>
            <a:r>
              <a:rPr lang="en-US" sz="1600" dirty="0" smtClean="0">
                <a:latin typeface="Courier New" pitchFamily="49" charset="0"/>
              </a:rPr>
              <a:t>);                /* Service client */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Close(connfd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23291" y="4583668"/>
            <a:ext cx="19159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echoservert_pre.c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1840468"/>
            <a:ext cx="24015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Worker thread routine: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Prethreaded</a:t>
            </a:r>
            <a:r>
              <a:rPr lang="en-US" dirty="0" smtClean="0"/>
              <a:t> Concurrent Server</a:t>
            </a:r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81000" y="2231171"/>
            <a:ext cx="8357464" cy="221599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static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byte_cnt</a:t>
            </a:r>
            <a:r>
              <a:rPr lang="en-US" sz="1600" dirty="0" smtClean="0">
                <a:latin typeface="Courier New" pitchFamily="49" charset="0"/>
              </a:rPr>
              <a:t>;  /* Byte counter */</a:t>
            </a:r>
          </a:p>
          <a:p>
            <a:r>
              <a:rPr lang="en-US" sz="1600" dirty="0" smtClean="0">
                <a:latin typeface="Courier New" pitchFamily="49" charset="0"/>
              </a:rPr>
              <a:t>static </a:t>
            </a:r>
            <a:r>
              <a:rPr lang="en-US" sz="1600" dirty="0" err="1" smtClean="0">
                <a:latin typeface="Courier New" pitchFamily="49" charset="0"/>
              </a:rPr>
              <a:t>sem_t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;   /* and the 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 that protects it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static void </a:t>
            </a:r>
            <a:r>
              <a:rPr lang="en-US" sz="1600" dirty="0" err="1" smtClean="0">
                <a:latin typeface="Courier New" pitchFamily="49" charset="0"/>
              </a:rPr>
              <a:t>init_echo_cnt(void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Sem_init(&amp;mutex</a:t>
            </a:r>
            <a:r>
              <a:rPr lang="en-US" sz="1600" dirty="0" smtClean="0">
                <a:latin typeface="Courier New" pitchFamily="49" charset="0"/>
              </a:rPr>
              <a:t>, 0, 1);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byte_cnt</a:t>
            </a:r>
            <a:r>
              <a:rPr lang="en-US" sz="1600" dirty="0" smtClean="0">
                <a:latin typeface="Courier New" pitchFamily="49" charset="0"/>
              </a:rPr>
              <a:t> = 0;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2213" y="4343400"/>
            <a:ext cx="1216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echo_cnt.c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1840468"/>
            <a:ext cx="3346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ourier New"/>
                <a:cs typeface="Courier New"/>
              </a:rPr>
              <a:t>echo_cnt</a:t>
            </a:r>
            <a:r>
              <a:rPr lang="en-US" sz="1800" dirty="0" smtClean="0">
                <a:latin typeface="Calibri" pitchFamily="34" charset="0"/>
              </a:rPr>
              <a:t> initialization routine: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Producer-consumer problem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Readers-writers problem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Thread safety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Races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Deadlocks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Prethreaded</a:t>
            </a:r>
            <a:r>
              <a:rPr lang="en-US" dirty="0" smtClean="0"/>
              <a:t> Concurrent Server</a:t>
            </a:r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81000" y="1676400"/>
            <a:ext cx="8357464" cy="4924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echo_cnt(int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connfd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r>
              <a:rPr lang="en-US" sz="1600" dirty="0" smtClean="0">
                <a:latin typeface="Courier New" pitchFamily="49" charset="0"/>
              </a:rPr>
              <a:t>    char </a:t>
            </a:r>
            <a:r>
              <a:rPr lang="en-US" sz="1600" dirty="0" err="1" smtClean="0">
                <a:latin typeface="Courier New" pitchFamily="49" charset="0"/>
              </a:rPr>
              <a:t>buf[MAXLINE</a:t>
            </a:r>
            <a:r>
              <a:rPr lang="en-US" sz="1600" dirty="0" smtClean="0">
                <a:latin typeface="Courier New" pitchFamily="49" charset="0"/>
              </a:rPr>
              <a:t>];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rio_t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rio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r>
              <a:rPr lang="en-US" sz="1600" dirty="0" smtClean="0">
                <a:latin typeface="Courier New" pitchFamily="49" charset="0"/>
              </a:rPr>
              <a:t>    static </a:t>
            </a:r>
            <a:r>
              <a:rPr lang="en-US" sz="1600" dirty="0" err="1" smtClean="0">
                <a:latin typeface="Courier New" pitchFamily="49" charset="0"/>
              </a:rPr>
              <a:t>pthread_once_t</a:t>
            </a:r>
            <a:r>
              <a:rPr lang="en-US" sz="1600" dirty="0" smtClean="0">
                <a:latin typeface="Courier New" pitchFamily="49" charset="0"/>
              </a:rPr>
              <a:t> once = PTHREAD_ONCE_INIT;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Pthread_once(&amp;once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init_echo_cnt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Rio_readinitb(&amp;rio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connfd</a:t>
            </a:r>
            <a:r>
              <a:rPr lang="en-US" sz="1600" dirty="0" smtClean="0">
                <a:latin typeface="Courier New" pitchFamily="49" charset="0"/>
              </a:rPr>
              <a:t>); 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while((n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Rio_readlineb(&amp;rio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buf</a:t>
            </a:r>
            <a:r>
              <a:rPr lang="en-US" sz="1600" dirty="0" smtClean="0">
                <a:latin typeface="Courier New" pitchFamily="49" charset="0"/>
              </a:rPr>
              <a:t>, MAXLINE)) != 0) {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byte_cnt</a:t>
            </a:r>
            <a:r>
              <a:rPr lang="en-US" sz="1600" dirty="0" smtClean="0">
                <a:latin typeface="Courier New" pitchFamily="49" charset="0"/>
              </a:rPr>
              <a:t> +=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printf("thread</a:t>
            </a:r>
            <a:r>
              <a:rPr lang="en-US" sz="1600" dirty="0" smtClean="0">
                <a:latin typeface="Courier New" pitchFamily="49" charset="0"/>
              </a:rPr>
              <a:t> %</a:t>
            </a:r>
            <a:r>
              <a:rPr lang="en-US" sz="1600" dirty="0" err="1" smtClean="0">
                <a:latin typeface="Courier New" pitchFamily="49" charset="0"/>
              </a:rPr>
              <a:t>d</a:t>
            </a:r>
            <a:r>
              <a:rPr lang="en-US" sz="1600" dirty="0" smtClean="0">
                <a:latin typeface="Courier New" pitchFamily="49" charset="0"/>
              </a:rPr>
              <a:t> received %</a:t>
            </a:r>
            <a:r>
              <a:rPr lang="en-US" sz="1600" dirty="0" err="1" smtClean="0">
                <a:latin typeface="Courier New" pitchFamily="49" charset="0"/>
              </a:rPr>
              <a:t>d</a:t>
            </a:r>
            <a:r>
              <a:rPr lang="en-US" sz="1600" dirty="0" smtClean="0">
                <a:latin typeface="Courier New" pitchFamily="49" charset="0"/>
              </a:rPr>
              <a:t> (%</a:t>
            </a:r>
            <a:r>
              <a:rPr lang="en-US" sz="1600" dirty="0" err="1" smtClean="0">
                <a:latin typeface="Courier New" pitchFamily="49" charset="0"/>
              </a:rPr>
              <a:t>d</a:t>
            </a:r>
            <a:r>
              <a:rPr lang="en-US" sz="1600" dirty="0" smtClean="0">
                <a:latin typeface="Courier New" pitchFamily="49" charset="0"/>
              </a:rPr>
              <a:t> total) bytes on </a:t>
            </a:r>
            <a:r>
              <a:rPr lang="en-US" sz="1600" dirty="0" err="1" smtClean="0">
                <a:latin typeface="Courier New" pitchFamily="49" charset="0"/>
              </a:rPr>
              <a:t>fd</a:t>
            </a:r>
            <a:r>
              <a:rPr lang="en-US" sz="1600" dirty="0" smtClean="0">
                <a:latin typeface="Courier New" pitchFamily="49" charset="0"/>
              </a:rPr>
              <a:t> %</a:t>
            </a:r>
            <a:r>
              <a:rPr lang="en-US" sz="1600" dirty="0" err="1" smtClean="0">
                <a:latin typeface="Courier New" pitchFamily="49" charset="0"/>
              </a:rPr>
              <a:t>d\n</a:t>
            </a:r>
            <a:r>
              <a:rPr lang="en-US" sz="1600" dirty="0" smtClean="0">
                <a:latin typeface="Courier New" pitchFamily="49" charset="0"/>
              </a:rPr>
              <a:t>”,</a:t>
            </a:r>
          </a:p>
          <a:p>
            <a:r>
              <a:rPr lang="en-US" sz="1600" dirty="0" smtClean="0">
                <a:latin typeface="Courier New" pitchFamily="49" charset="0"/>
              </a:rPr>
              <a:t>              (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) </a:t>
            </a:r>
            <a:r>
              <a:rPr lang="en-US" sz="1600" dirty="0" err="1" smtClean="0">
                <a:latin typeface="Courier New" pitchFamily="49" charset="0"/>
              </a:rPr>
              <a:t>pthread_self</a:t>
            </a:r>
            <a:r>
              <a:rPr lang="en-US" sz="1600" dirty="0" smtClean="0">
                <a:latin typeface="Courier New" pitchFamily="49" charset="0"/>
              </a:rPr>
              <a:t>(),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byte_cnt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connfd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Rio_writen(connfd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buf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1143000"/>
            <a:ext cx="31248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Worker thread service routine: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21477" y="6336268"/>
            <a:ext cx="1216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echo_cnt.c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Producer-consumer problem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Readers-writers problem</a:t>
            </a:r>
          </a:p>
          <a:p>
            <a:r>
              <a:rPr lang="en-US" dirty="0" smtClean="0"/>
              <a:t>Thread safety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Races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Deadlocks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1972" name="Rectangle 4"/>
          <p:cNvSpPr>
            <a:spLocks noGrp="1" noChangeArrowheads="1"/>
          </p:cNvSpPr>
          <p:nvPr>
            <p:ph type="title"/>
          </p:nvPr>
        </p:nvSpPr>
        <p:spPr>
          <a:xfrm>
            <a:off x="380871" y="435678"/>
            <a:ext cx="7592093" cy="762000"/>
          </a:xfrm>
        </p:spPr>
        <p:txBody>
          <a:bodyPr/>
          <a:lstStyle/>
          <a:p>
            <a:r>
              <a:rPr lang="en-US"/>
              <a:t>Crucial concept: Thread Safety</a:t>
            </a:r>
          </a:p>
        </p:txBody>
      </p:sp>
      <p:sp>
        <p:nvSpPr>
          <p:cNvPr id="85197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Functions called from a thread</a:t>
            </a:r>
            <a:r>
              <a:rPr lang="en-US" dirty="0" smtClean="0"/>
              <a:t>  </a:t>
            </a:r>
            <a:r>
              <a:rPr lang="en-US" dirty="0"/>
              <a:t>must be </a:t>
            </a:r>
            <a:r>
              <a:rPr lang="en-US" i="1" dirty="0">
                <a:solidFill>
                  <a:srgbClr val="C00000"/>
                </a:solidFill>
              </a:rPr>
              <a:t>thread-safe</a:t>
            </a:r>
            <a:endParaRPr lang="en-US" i="1" dirty="0" smtClean="0">
              <a:solidFill>
                <a:srgbClr val="C00000"/>
              </a:solidFill>
            </a:endParaRPr>
          </a:p>
          <a:p>
            <a:pPr lvl="1"/>
            <a:endParaRPr lang="en-US" dirty="0" smtClean="0"/>
          </a:p>
          <a:p>
            <a:r>
              <a:rPr lang="en-US" i="1" dirty="0" smtClean="0"/>
              <a:t>Def:  </a:t>
            </a:r>
            <a:r>
              <a:rPr lang="en-US" dirty="0" smtClean="0"/>
              <a:t>A function is </a:t>
            </a:r>
            <a:r>
              <a:rPr lang="en-US" i="1" dirty="0" smtClean="0"/>
              <a:t>thread-safe </a:t>
            </a:r>
            <a:r>
              <a:rPr lang="en-US" dirty="0" err="1" smtClean="0"/>
              <a:t>iff</a:t>
            </a:r>
            <a:r>
              <a:rPr lang="en-US" dirty="0" smtClean="0"/>
              <a:t> it will always produce correct results when called repeatedly from multiple concurrent threads. </a:t>
            </a:r>
          </a:p>
          <a:p>
            <a:endParaRPr lang="en-US" dirty="0" smtClean="0"/>
          </a:p>
          <a:p>
            <a:r>
              <a:rPr lang="en-US" dirty="0" smtClean="0"/>
              <a:t>Classes of </a:t>
            </a:r>
            <a:r>
              <a:rPr lang="en-US" dirty="0"/>
              <a:t>thread-unsafe functions:</a:t>
            </a:r>
            <a:endParaRPr lang="en-US" dirty="0" smtClean="0"/>
          </a:p>
          <a:p>
            <a:pPr lvl="1"/>
            <a:r>
              <a:rPr lang="en-US" dirty="0" smtClean="0"/>
              <a:t>Class 1: Functions that do not protect shared variables.</a:t>
            </a:r>
          </a:p>
          <a:p>
            <a:pPr lvl="1"/>
            <a:r>
              <a:rPr lang="en-US" dirty="0" smtClean="0"/>
              <a:t>Class 2: Functions that keep state across multiple invocations.</a:t>
            </a:r>
          </a:p>
          <a:p>
            <a:pPr lvl="1"/>
            <a:r>
              <a:rPr lang="en-US" dirty="0" smtClean="0"/>
              <a:t>Class 3: Functions that return a pointer to </a:t>
            </a:r>
            <a:r>
              <a:rPr lang="en-US" dirty="0"/>
              <a:t>a static </a:t>
            </a:r>
            <a:r>
              <a:rPr lang="en-US" dirty="0" smtClean="0"/>
              <a:t>variable.</a:t>
            </a:r>
          </a:p>
          <a:p>
            <a:pPr lvl="1"/>
            <a:r>
              <a:rPr lang="en-US" dirty="0" smtClean="0"/>
              <a:t>Class 4: Functions that call thread-unsafe functions.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29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2"/>
            <a:ext cx="6921500" cy="573088"/>
          </a:xfrm>
        </p:spPr>
        <p:txBody>
          <a:bodyPr/>
          <a:lstStyle/>
          <a:p>
            <a:r>
              <a:rPr lang="en-US" dirty="0"/>
              <a:t>Thread-Unsafe Functions </a:t>
            </a:r>
            <a:r>
              <a:rPr lang="en-US" dirty="0" smtClean="0"/>
              <a:t>(Class 1</a:t>
            </a:r>
            <a:r>
              <a:rPr lang="en-US" dirty="0"/>
              <a:t>)</a:t>
            </a:r>
          </a:p>
        </p:txBody>
      </p:sp>
      <p:sp>
        <p:nvSpPr>
          <p:cNvPr id="85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Failing to protect shared variables</a:t>
            </a:r>
          </a:p>
          <a:p>
            <a:pPr lvl="1"/>
            <a:r>
              <a:rPr lang="en-US" dirty="0"/>
              <a:t>Fix: Use </a:t>
            </a:r>
            <a:r>
              <a:rPr lang="en-US" i="1" dirty="0"/>
              <a:t>P</a:t>
            </a:r>
            <a:r>
              <a:rPr lang="en-US" dirty="0"/>
              <a:t> and </a:t>
            </a:r>
            <a:r>
              <a:rPr lang="en-US" i="1" dirty="0"/>
              <a:t>V</a:t>
            </a:r>
            <a:r>
              <a:rPr lang="en-US" dirty="0"/>
              <a:t> semaphore operations</a:t>
            </a:r>
          </a:p>
          <a:p>
            <a:pPr lvl="1"/>
            <a:r>
              <a:rPr lang="en-US" dirty="0"/>
              <a:t>Example: </a:t>
            </a:r>
            <a:r>
              <a:rPr lang="en-US" b="1" dirty="0" err="1">
                <a:latin typeface="Courier New" pitchFamily="49" charset="0"/>
              </a:rPr>
              <a:t>goodcnt.c</a:t>
            </a:r>
            <a:endParaRPr lang="en-US" b="1" dirty="0"/>
          </a:p>
          <a:p>
            <a:pPr lvl="1"/>
            <a:r>
              <a:rPr lang="en-US" dirty="0"/>
              <a:t>Issue: Synchronization operations will slow down code</a:t>
            </a:r>
            <a:endParaRPr lang="en-US" dirty="0" smtClean="0"/>
          </a:p>
          <a:p>
            <a:pPr>
              <a:buNone/>
            </a:pPr>
            <a:endParaRPr lang="en-US" i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334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47" y="493712"/>
            <a:ext cx="7340600" cy="573088"/>
          </a:xfrm>
        </p:spPr>
        <p:txBody>
          <a:bodyPr/>
          <a:lstStyle/>
          <a:p>
            <a:r>
              <a:rPr lang="en-US" dirty="0"/>
              <a:t>Thread-Unsafe Functions </a:t>
            </a:r>
            <a:r>
              <a:rPr lang="en-US" dirty="0" smtClean="0"/>
              <a:t>(Class 2</a:t>
            </a:r>
            <a:r>
              <a:rPr lang="en-US" dirty="0"/>
              <a:t>)</a:t>
            </a:r>
          </a:p>
        </p:txBody>
      </p:sp>
      <p:sp>
        <p:nvSpPr>
          <p:cNvPr id="953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20788"/>
            <a:ext cx="8548688" cy="1979612"/>
          </a:xfrm>
        </p:spPr>
        <p:txBody>
          <a:bodyPr/>
          <a:lstStyle/>
          <a:p>
            <a:r>
              <a:rPr lang="en-US" dirty="0"/>
              <a:t>Relying on persistent state across multiple function invocations</a:t>
            </a:r>
          </a:p>
          <a:p>
            <a:pPr lvl="1"/>
            <a:r>
              <a:rPr lang="en-US" dirty="0"/>
              <a:t>Example: Random number generator</a:t>
            </a:r>
            <a:r>
              <a:rPr lang="en-US" dirty="0" smtClean="0"/>
              <a:t> that </a:t>
            </a:r>
            <a:r>
              <a:rPr lang="en-US" dirty="0"/>
              <a:t>relies on static state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953348" name="Rectangle 4"/>
          <p:cNvSpPr>
            <a:spLocks noChangeArrowheads="1"/>
          </p:cNvSpPr>
          <p:nvPr/>
        </p:nvSpPr>
        <p:spPr bwMode="auto">
          <a:xfrm>
            <a:off x="838200" y="2229803"/>
            <a:ext cx="6726521" cy="369331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endParaRPr lang="en-US" sz="1600" dirty="0" smtClean="0">
              <a:solidFill>
                <a:srgbClr val="990000"/>
              </a:solidFill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static unsigned int next = 1; </a:t>
            </a:r>
            <a:endParaRPr lang="en-US" sz="1600" dirty="0" smtClean="0">
              <a:latin typeface="Courier New" pitchFamily="49" charset="0"/>
            </a:endParaRPr>
          </a:p>
          <a:p>
            <a:endParaRPr lang="en-US" sz="1600" dirty="0" smtClean="0">
              <a:solidFill>
                <a:srgbClr val="99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rand: return pseudo-random integer on 0..32767 */ 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rand(void) </a:t>
            </a:r>
          </a:p>
          <a:p>
            <a:r>
              <a:rPr lang="en-US" sz="1600" dirty="0">
                <a:latin typeface="Courier New" pitchFamily="49" charset="0"/>
              </a:rPr>
              <a:t>{ 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next </a:t>
            </a:r>
            <a:r>
              <a:rPr lang="en-US" sz="1600" dirty="0">
                <a:latin typeface="Courier New" pitchFamily="49" charset="0"/>
              </a:rPr>
              <a:t>= next*1103515245 + 12345; </a:t>
            </a:r>
          </a:p>
          <a:p>
            <a:r>
              <a:rPr lang="en-US" sz="1600" dirty="0">
                <a:latin typeface="Courier New" pitchFamily="49" charset="0"/>
              </a:rPr>
              <a:t>    return (unsigned int)(next/65536) % 32768; </a:t>
            </a:r>
          </a:p>
          <a:p>
            <a:r>
              <a:rPr lang="en-US" sz="1600" dirty="0">
                <a:latin typeface="Courier New" pitchFamily="49" charset="0"/>
              </a:rPr>
              <a:t>} 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err="1" smtClean="0">
                <a:solidFill>
                  <a:srgbClr val="990000"/>
                </a:solidFill>
                <a:latin typeface="Courier New" pitchFamily="49" charset="0"/>
              </a:rPr>
              <a:t>srand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: set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seed for rand() */ </a:t>
            </a:r>
          </a:p>
          <a:p>
            <a:r>
              <a:rPr lang="en-US" sz="1600" dirty="0">
                <a:latin typeface="Courier New" pitchFamily="49" charset="0"/>
              </a:rPr>
              <a:t>void srand(unsigned int seed) </a:t>
            </a:r>
          </a:p>
          <a:p>
            <a:r>
              <a:rPr lang="en-US" sz="1600" dirty="0">
                <a:latin typeface="Courier New" pitchFamily="49" charset="0"/>
              </a:rPr>
              <a:t>{ </a:t>
            </a:r>
          </a:p>
          <a:p>
            <a:r>
              <a:rPr lang="en-US" sz="1600" dirty="0">
                <a:latin typeface="Courier New" pitchFamily="49" charset="0"/>
              </a:rPr>
              <a:t>    next = seed; </a:t>
            </a:r>
          </a:p>
          <a:p>
            <a:r>
              <a:rPr lang="en-US" sz="1600" dirty="0">
                <a:latin typeface="Courier New" pitchFamily="49" charset="0"/>
              </a:rPr>
              <a:t>}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ChangeArrowheads="1"/>
          </p:cNvSpPr>
          <p:nvPr>
            <p:ph type="title"/>
          </p:nvPr>
        </p:nvSpPr>
        <p:spPr>
          <a:xfrm>
            <a:off x="365098" y="493712"/>
            <a:ext cx="8169302" cy="954088"/>
          </a:xfrm>
        </p:spPr>
        <p:txBody>
          <a:bodyPr/>
          <a:lstStyle/>
          <a:p>
            <a:r>
              <a:rPr lang="en-US" dirty="0" smtClean="0"/>
              <a:t>Thread</a:t>
            </a:r>
            <a:r>
              <a:rPr lang="en-US" dirty="0"/>
              <a:t>-Safe</a:t>
            </a:r>
            <a:r>
              <a:rPr lang="en-US" dirty="0" smtClean="0"/>
              <a:t> Random Number Generator</a:t>
            </a:r>
            <a:endParaRPr lang="en-US" dirty="0"/>
          </a:p>
        </p:txBody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77988"/>
            <a:ext cx="8548688" cy="1979612"/>
          </a:xfrm>
        </p:spPr>
        <p:txBody>
          <a:bodyPr/>
          <a:lstStyle/>
          <a:p>
            <a:r>
              <a:rPr lang="en-US" dirty="0"/>
              <a:t>Pass state as part of argument</a:t>
            </a:r>
          </a:p>
          <a:p>
            <a:pPr lvl="1"/>
            <a:r>
              <a:rPr lang="en-US" dirty="0"/>
              <a:t>and, thereby, eliminate static state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>
              <a:buFont typeface="Wingdings" pitchFamily="2" charset="2"/>
              <a:buNone/>
            </a:pP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Consequence: programmer using </a:t>
            </a:r>
            <a:r>
              <a:rPr lang="en-US" dirty="0" err="1" smtClean="0">
                <a:latin typeface="Courier New"/>
                <a:cs typeface="Courier New"/>
              </a:rPr>
              <a:t>rand_r</a:t>
            </a:r>
            <a:r>
              <a:rPr lang="en-US" dirty="0" smtClean="0"/>
              <a:t> </a:t>
            </a:r>
            <a:r>
              <a:rPr lang="en-US" dirty="0"/>
              <a:t>must maintain seed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955396" name="Rectangle 4"/>
          <p:cNvSpPr>
            <a:spLocks noChangeArrowheads="1"/>
          </p:cNvSpPr>
          <p:nvPr/>
        </p:nvSpPr>
        <p:spPr bwMode="auto">
          <a:xfrm>
            <a:off x="838200" y="2830830"/>
            <a:ext cx="6956852" cy="196977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err="1" smtClean="0">
                <a:solidFill>
                  <a:srgbClr val="990000"/>
                </a:solidFill>
                <a:latin typeface="Courier New" pitchFamily="49" charset="0"/>
              </a:rPr>
              <a:t>rand_r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- return pseudo-random integer on 0..32767 */ 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</a:p>
          <a:p>
            <a:r>
              <a:rPr lang="en-US" sz="1600" dirty="0">
                <a:latin typeface="Courier New" pitchFamily="49" charset="0"/>
              </a:rPr>
              <a:t>int rand_r(int *nextp) </a:t>
            </a:r>
          </a:p>
          <a:p>
            <a:r>
              <a:rPr lang="en-US" sz="1600" dirty="0">
                <a:latin typeface="Courier New" pitchFamily="49" charset="0"/>
              </a:rPr>
              <a:t>{ 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*</a:t>
            </a:r>
            <a:r>
              <a:rPr lang="en-US" sz="1600" dirty="0">
                <a:latin typeface="Courier New" pitchFamily="49" charset="0"/>
              </a:rPr>
              <a:t>nextp = *nextp*1103515245 + 12345; 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return </a:t>
            </a:r>
            <a:r>
              <a:rPr lang="en-US" sz="1600" dirty="0">
                <a:latin typeface="Courier New" pitchFamily="49" charset="0"/>
              </a:rPr>
              <a:t>(unsigned int)(*nextp/65536) % 32768; </a:t>
            </a:r>
          </a:p>
          <a:p>
            <a:r>
              <a:rPr lang="en-US" sz="1600" dirty="0">
                <a:latin typeface="Courier New" pitchFamily="49" charset="0"/>
              </a:rPr>
              <a:t>} </a:t>
            </a:r>
          </a:p>
          <a:p>
            <a:endParaRPr lang="en-US" sz="16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Thread-Unsafe Functions (Class 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6" y="1362075"/>
            <a:ext cx="4252886" cy="4657726"/>
          </a:xfrm>
        </p:spPr>
        <p:txBody>
          <a:bodyPr/>
          <a:lstStyle/>
          <a:p>
            <a:r>
              <a:rPr lang="en-US" dirty="0" smtClean="0"/>
              <a:t>Returning a pointer  to a static variable</a:t>
            </a:r>
          </a:p>
          <a:p>
            <a:r>
              <a:rPr lang="en-US" dirty="0" smtClean="0"/>
              <a:t>Fix 1.  Rewrite function so caller passes address of variable to store result</a:t>
            </a:r>
          </a:p>
          <a:p>
            <a:pPr lvl="1"/>
            <a:r>
              <a:rPr lang="en-US" dirty="0" smtClean="0"/>
              <a:t>Requires changes in caller and </a:t>
            </a:r>
            <a:r>
              <a:rPr lang="en-US" dirty="0" err="1" smtClean="0"/>
              <a:t>callee</a:t>
            </a:r>
            <a:endParaRPr lang="en-US" dirty="0" smtClean="0"/>
          </a:p>
          <a:p>
            <a:r>
              <a:rPr lang="en-US" dirty="0" smtClean="0"/>
              <a:t>Fix 2. Lock-and-copy</a:t>
            </a:r>
          </a:p>
          <a:p>
            <a:pPr lvl="1"/>
            <a:r>
              <a:rPr lang="en-US" dirty="0" smtClean="0"/>
              <a:t>Requires simple changes in caller (and none in </a:t>
            </a:r>
            <a:r>
              <a:rPr lang="en-US" dirty="0" err="1" smtClean="0"/>
              <a:t>callee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However, caller must free memory. 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495800" y="2209563"/>
            <a:ext cx="4494239" cy="320087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lock-and-copy version */</a:t>
            </a:r>
          </a:p>
          <a:p>
            <a:r>
              <a:rPr lang="en-US" sz="1600" dirty="0" smtClean="0">
                <a:latin typeface="Courier New" pitchFamily="49" charset="0"/>
              </a:rPr>
              <a:t>char *</a:t>
            </a:r>
            <a:r>
              <a:rPr lang="en-US" sz="1600" dirty="0" err="1" smtClean="0">
                <a:latin typeface="Courier New" pitchFamily="49" charset="0"/>
              </a:rPr>
              <a:t>ctime_ts(const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time_t</a:t>
            </a:r>
            <a:r>
              <a:rPr lang="en-US" sz="1600" dirty="0" smtClean="0">
                <a:latin typeface="Courier New" pitchFamily="49" charset="0"/>
              </a:rPr>
              <a:t> *</a:t>
            </a:r>
            <a:r>
              <a:rPr lang="en-US" sz="1600" dirty="0" err="1" smtClean="0">
                <a:latin typeface="Courier New" pitchFamily="49" charset="0"/>
              </a:rPr>
              <a:t>timep</a:t>
            </a:r>
            <a:r>
              <a:rPr lang="en-US" sz="1600" dirty="0" smtClean="0">
                <a:latin typeface="Courier New" pitchFamily="49" charset="0"/>
              </a:rPr>
              <a:t>, </a:t>
            </a:r>
          </a:p>
          <a:p>
            <a:r>
              <a:rPr lang="en-US" sz="1600" dirty="0" smtClean="0">
                <a:latin typeface="Courier New" pitchFamily="49" charset="0"/>
              </a:rPr>
              <a:t>               char *</a:t>
            </a:r>
            <a:r>
              <a:rPr lang="en-US" sz="1600" dirty="0" err="1" smtClean="0">
                <a:latin typeface="Courier New" pitchFamily="49" charset="0"/>
              </a:rPr>
              <a:t>privatep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char *</a:t>
            </a:r>
            <a:r>
              <a:rPr lang="en-US" sz="1600" dirty="0" err="1" smtClean="0">
                <a:latin typeface="Courier New" pitchFamily="49" charset="0"/>
              </a:rPr>
              <a:t>sharedp</a:t>
            </a:r>
            <a:r>
              <a:rPr lang="en-US" sz="1600" dirty="0" smtClean="0">
                <a:latin typeface="Courier New" pitchFamily="49" charset="0"/>
              </a:rPr>
              <a:t>; 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sharedp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ctime(timep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strcpy(privatep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sharedp</a:t>
            </a:r>
            <a:r>
              <a:rPr lang="en-US" sz="1600" dirty="0" smtClean="0">
                <a:latin typeface="Courier New" pitchFamily="49" charset="0"/>
              </a:rPr>
              <a:t>); 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return </a:t>
            </a:r>
            <a:r>
              <a:rPr lang="en-US" sz="1600" dirty="0" err="1" smtClean="0">
                <a:latin typeface="Courier New" pitchFamily="49" charset="0"/>
              </a:rPr>
              <a:t>privatep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67200" y="5706070"/>
            <a:ext cx="4876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1800" dirty="0" smtClean="0">
                <a:latin typeface="+mn-lt"/>
              </a:rPr>
              <a:t>Warning: Some functions like </a:t>
            </a:r>
            <a:r>
              <a:rPr lang="en-US" sz="1800" dirty="0" err="1" smtClean="0">
                <a:latin typeface="Courier New"/>
                <a:cs typeface="Courier New"/>
              </a:rPr>
              <a:t>gethostbyname</a:t>
            </a:r>
            <a:r>
              <a:rPr lang="en-US" sz="1800" dirty="0" smtClean="0">
                <a:latin typeface="+mn-lt"/>
              </a:rPr>
              <a:t> require a </a:t>
            </a:r>
            <a:r>
              <a:rPr lang="en-US" sz="1800" i="1" dirty="0" smtClean="0">
                <a:latin typeface="+mn-lt"/>
              </a:rPr>
              <a:t>deep copy. </a:t>
            </a:r>
            <a:r>
              <a:rPr lang="en-US" sz="1800" dirty="0" smtClean="0">
                <a:latin typeface="+mn-lt"/>
              </a:rPr>
              <a:t>Use reentrant </a:t>
            </a:r>
            <a:r>
              <a:rPr lang="en-US" sz="1800" i="1" dirty="0" err="1" smtClean="0">
                <a:latin typeface="Courier New"/>
                <a:cs typeface="Courier New"/>
              </a:rPr>
              <a:t>gethostbyname_r</a:t>
            </a:r>
            <a:r>
              <a:rPr lang="en-US" sz="1800" i="1" dirty="0" smtClean="0">
                <a:latin typeface="+mn-lt"/>
              </a:rPr>
              <a:t> </a:t>
            </a:r>
            <a:r>
              <a:rPr lang="en-US" sz="1800" dirty="0" smtClean="0">
                <a:latin typeface="+mn-lt"/>
              </a:rPr>
              <a:t>version instead.</a:t>
            </a:r>
          </a:p>
          <a:p>
            <a:endParaRPr lang="en-US" sz="1800" dirty="0" smtClean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60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2"/>
            <a:ext cx="6642100" cy="573088"/>
          </a:xfrm>
        </p:spPr>
        <p:txBody>
          <a:bodyPr/>
          <a:lstStyle/>
          <a:p>
            <a:r>
              <a:rPr lang="en-US" dirty="0"/>
              <a:t>Thread-Unsafe </a:t>
            </a:r>
            <a:r>
              <a:rPr lang="en-US" dirty="0" smtClean="0"/>
              <a:t>Functions (Class 4)</a:t>
            </a:r>
            <a:endParaRPr lang="en-US" dirty="0"/>
          </a:p>
        </p:txBody>
      </p:sp>
      <p:sp>
        <p:nvSpPr>
          <p:cNvPr id="856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3" y="1252538"/>
            <a:ext cx="8548687" cy="5224462"/>
          </a:xfrm>
        </p:spPr>
        <p:txBody>
          <a:bodyPr/>
          <a:lstStyle/>
          <a:p>
            <a:r>
              <a:rPr lang="en-US"/>
              <a:t>Calling thread-unsafe functions</a:t>
            </a:r>
          </a:p>
          <a:p>
            <a:pPr lvl="1"/>
            <a:r>
              <a:rPr lang="en-US"/>
              <a:t>Calling one thread-unsafe function makes the entire function that calls it thread-unsafe</a:t>
            </a:r>
          </a:p>
          <a:p>
            <a:pPr lvl="2">
              <a:buFont typeface="Wingdings" pitchFamily="2" charset="2"/>
              <a:buNone/>
            </a:pPr>
            <a:endParaRPr lang="en-US"/>
          </a:p>
          <a:p>
            <a:pPr lvl="1"/>
            <a:r>
              <a:rPr lang="en-US"/>
              <a:t>Fix: Modify the function so it calls only thread-safe functions </a:t>
            </a:r>
            <a:r>
              <a:rPr lang="en-US">
                <a:sym typeface="Wingdings" pitchFamily="2" charset="2"/>
              </a:rPr>
              <a:t>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88"/>
          <p:cNvSpPr>
            <a:spLocks noChangeArrowheads="1"/>
          </p:cNvSpPr>
          <p:nvPr/>
        </p:nvSpPr>
        <p:spPr bwMode="auto">
          <a:xfrm>
            <a:off x="1371600" y="4267200"/>
            <a:ext cx="2514600" cy="1905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Reentrant Functions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2352615"/>
          </a:xfrm>
        </p:spPr>
        <p:txBody>
          <a:bodyPr/>
          <a:lstStyle/>
          <a:p>
            <a:r>
              <a:rPr lang="en-US" dirty="0" smtClean="0"/>
              <a:t>Def: A function is </a:t>
            </a:r>
            <a:r>
              <a:rPr lang="en-US" i="1" dirty="0" smtClean="0">
                <a:solidFill>
                  <a:srgbClr val="990000"/>
                </a:solidFill>
              </a:rPr>
              <a:t>reentrant</a:t>
            </a:r>
            <a:r>
              <a:rPr lang="en-US" dirty="0" smtClean="0"/>
              <a:t> </a:t>
            </a:r>
            <a:r>
              <a:rPr lang="en-US" dirty="0" err="1" smtClean="0"/>
              <a:t>iff</a:t>
            </a:r>
            <a:r>
              <a:rPr lang="en-US" dirty="0" smtClean="0"/>
              <a:t> it accesses no shared variables when called by multiple threads. </a:t>
            </a:r>
          </a:p>
          <a:p>
            <a:pPr lvl="1"/>
            <a:r>
              <a:rPr lang="en-US" dirty="0" smtClean="0"/>
              <a:t>Important subset of thread-safe functions.</a:t>
            </a:r>
          </a:p>
          <a:p>
            <a:pPr lvl="2"/>
            <a:r>
              <a:rPr lang="en-US" dirty="0" smtClean="0"/>
              <a:t>Require no synchronization operations.</a:t>
            </a:r>
          </a:p>
          <a:p>
            <a:pPr lvl="2"/>
            <a:r>
              <a:rPr lang="en-US" dirty="0" smtClean="0"/>
              <a:t>Only way to make a Class 2 function thread-safe is to make it </a:t>
            </a:r>
            <a:r>
              <a:rPr lang="en-US" dirty="0" err="1" smtClean="0"/>
              <a:t>reetnrant</a:t>
            </a:r>
            <a:r>
              <a:rPr lang="en-US" dirty="0" smtClean="0"/>
              <a:t> (e.g., </a:t>
            </a:r>
            <a:r>
              <a:rPr lang="en-US" dirty="0" err="1" smtClean="0">
                <a:latin typeface="Courier New"/>
                <a:cs typeface="Courier New"/>
              </a:rPr>
              <a:t>rand_r</a:t>
            </a:r>
            <a:r>
              <a:rPr lang="en-US" dirty="0" smtClean="0"/>
              <a:t> )</a:t>
            </a:r>
            <a:endParaRPr lang="en-US" dirty="0"/>
          </a:p>
        </p:txBody>
      </p:sp>
      <p:sp>
        <p:nvSpPr>
          <p:cNvPr id="4" name="Oval 383"/>
          <p:cNvSpPr>
            <a:spLocks noChangeArrowheads="1"/>
          </p:cNvSpPr>
          <p:nvPr/>
        </p:nvSpPr>
        <p:spPr bwMode="auto">
          <a:xfrm>
            <a:off x="1828800" y="4876800"/>
            <a:ext cx="1524000" cy="1143000"/>
          </a:xfrm>
          <a:prstGeom prst="ellipse">
            <a:avLst/>
          </a:prstGeom>
          <a:solidFill>
            <a:srgbClr val="F7F5CD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+mn-lt"/>
              </a:rPr>
              <a:t>Reentrant</a:t>
            </a:r>
          </a:p>
          <a:p>
            <a:r>
              <a:rPr lang="en-US" sz="2000" dirty="0">
                <a:latin typeface="+mn-lt"/>
              </a:rPr>
              <a:t>functions</a:t>
            </a:r>
          </a:p>
        </p:txBody>
      </p:sp>
      <p:sp>
        <p:nvSpPr>
          <p:cNvPr id="5" name="Text Box 387"/>
          <p:cNvSpPr txBox="1">
            <a:spLocks noChangeArrowheads="1"/>
          </p:cNvSpPr>
          <p:nvPr/>
        </p:nvSpPr>
        <p:spPr bwMode="auto">
          <a:xfrm>
            <a:off x="1312862" y="3867090"/>
            <a:ext cx="1531188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All functions</a:t>
            </a:r>
          </a:p>
        </p:txBody>
      </p:sp>
      <p:sp>
        <p:nvSpPr>
          <p:cNvPr id="7" name="Rectangle 389"/>
          <p:cNvSpPr>
            <a:spLocks noChangeArrowheads="1"/>
          </p:cNvSpPr>
          <p:nvPr/>
        </p:nvSpPr>
        <p:spPr bwMode="auto">
          <a:xfrm>
            <a:off x="3886200" y="4267200"/>
            <a:ext cx="2514600" cy="1905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8" name="Text Box 390"/>
          <p:cNvSpPr txBox="1">
            <a:spLocks noChangeArrowheads="1"/>
          </p:cNvSpPr>
          <p:nvPr/>
        </p:nvSpPr>
        <p:spPr bwMode="auto">
          <a:xfrm>
            <a:off x="4310301" y="4813369"/>
            <a:ext cx="1723549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Thread-unsafe</a:t>
            </a:r>
          </a:p>
          <a:p>
            <a:r>
              <a:rPr lang="en-US" sz="2000" dirty="0">
                <a:latin typeface="+mn-lt"/>
              </a:rPr>
              <a:t>functions</a:t>
            </a:r>
          </a:p>
        </p:txBody>
      </p:sp>
      <p:sp>
        <p:nvSpPr>
          <p:cNvPr id="9" name="Text Box 391"/>
          <p:cNvSpPr txBox="1">
            <a:spLocks noChangeArrowheads="1"/>
          </p:cNvSpPr>
          <p:nvPr/>
        </p:nvSpPr>
        <p:spPr bwMode="auto">
          <a:xfrm>
            <a:off x="1861476" y="4203769"/>
            <a:ext cx="1442773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Thread-safe</a:t>
            </a:r>
          </a:p>
          <a:p>
            <a:r>
              <a:rPr lang="en-US" sz="2000" dirty="0">
                <a:latin typeface="+mn-lt"/>
              </a:rPr>
              <a:t>functions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811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Thread-Safe Library Functions</a:t>
            </a:r>
          </a:p>
        </p:txBody>
      </p:sp>
      <p:sp>
        <p:nvSpPr>
          <p:cNvPr id="858118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All functions in the Standard C Library (at the back of your K&amp;R text) are thread-safe</a:t>
            </a:r>
          </a:p>
          <a:p>
            <a:pPr lvl="1"/>
            <a:r>
              <a:rPr lang="en-US" dirty="0"/>
              <a:t>Examples: </a:t>
            </a:r>
            <a:r>
              <a:rPr lang="en-US" b="1" dirty="0" err="1">
                <a:latin typeface="Courier New" pitchFamily="49" charset="0"/>
              </a:rPr>
              <a:t>malloc</a:t>
            </a:r>
            <a:r>
              <a:rPr lang="en-US" b="1" dirty="0"/>
              <a:t>, </a:t>
            </a:r>
            <a:r>
              <a:rPr lang="en-US" b="1" dirty="0">
                <a:latin typeface="Courier New" pitchFamily="49" charset="0"/>
              </a:rPr>
              <a:t>free</a:t>
            </a:r>
            <a:r>
              <a:rPr lang="en-US" b="1" dirty="0"/>
              <a:t>, </a:t>
            </a:r>
            <a:r>
              <a:rPr lang="en-US" b="1" dirty="0" err="1">
                <a:latin typeface="Courier New" pitchFamily="49" charset="0"/>
              </a:rPr>
              <a:t>printf</a:t>
            </a:r>
            <a:r>
              <a:rPr lang="en-US" b="1" dirty="0"/>
              <a:t>, </a:t>
            </a:r>
            <a:r>
              <a:rPr lang="en-US" b="1" dirty="0" err="1">
                <a:latin typeface="Courier New" pitchFamily="49" charset="0"/>
              </a:rPr>
              <a:t>scanf</a:t>
            </a:r>
            <a:endParaRPr lang="en-US" b="1" dirty="0">
              <a:latin typeface="Courier New" pitchFamily="49" charset="0"/>
            </a:endParaRPr>
          </a:p>
          <a:p>
            <a:r>
              <a:rPr lang="en-US" dirty="0"/>
              <a:t>Most Unix system calls are thread-safe, with a few exceptions:</a:t>
            </a:r>
          </a:p>
        </p:txBody>
      </p:sp>
      <p:sp>
        <p:nvSpPr>
          <p:cNvPr id="858116" name="Text Box 4"/>
          <p:cNvSpPr txBox="1">
            <a:spLocks noChangeArrowheads="1"/>
          </p:cNvSpPr>
          <p:nvPr/>
        </p:nvSpPr>
        <p:spPr bwMode="auto">
          <a:xfrm>
            <a:off x="1114425" y="3606800"/>
            <a:ext cx="6750050" cy="2569934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tIns="0" bIns="0" anchor="ctr">
            <a:spAutoFit/>
          </a:bodyPr>
          <a:lstStyle/>
          <a:p>
            <a:pPr algn="l"/>
            <a:r>
              <a:rPr lang="en-US" sz="1800" dirty="0">
                <a:latin typeface="+mn-lt"/>
              </a:rPr>
              <a:t>Thread-unsafe function	Class	Reentrant version</a:t>
            </a:r>
          </a:p>
          <a:p>
            <a:pPr algn="l">
              <a:spcBef>
                <a:spcPts val="600"/>
              </a:spcBef>
            </a:pPr>
            <a:r>
              <a:rPr lang="en-US" sz="1800" dirty="0" err="1">
                <a:latin typeface="Courier New" pitchFamily="49" charset="0"/>
              </a:rPr>
              <a:t>asctime</a:t>
            </a:r>
            <a:r>
              <a:rPr lang="en-US" sz="1800" dirty="0">
                <a:latin typeface="Courier New" pitchFamily="49" charset="0"/>
              </a:rPr>
              <a:t>		 3	</a:t>
            </a:r>
            <a:r>
              <a:rPr lang="en-US" sz="1800" dirty="0" err="1">
                <a:latin typeface="Courier New" pitchFamily="49" charset="0"/>
              </a:rPr>
              <a:t>asctime_r</a:t>
            </a:r>
            <a:endParaRPr lang="en-US" sz="1800" dirty="0">
              <a:latin typeface="Courier New" pitchFamily="49" charset="0"/>
            </a:endParaRPr>
          </a:p>
          <a:p>
            <a:pPr algn="l"/>
            <a:r>
              <a:rPr lang="en-US" sz="1800" dirty="0" err="1">
                <a:latin typeface="Courier New" pitchFamily="49" charset="0"/>
              </a:rPr>
              <a:t>ctime</a:t>
            </a:r>
            <a:r>
              <a:rPr lang="en-US" sz="1800" dirty="0">
                <a:latin typeface="Courier New" pitchFamily="49" charset="0"/>
              </a:rPr>
              <a:t>			 3	</a:t>
            </a:r>
            <a:r>
              <a:rPr lang="en-US" sz="1800" dirty="0" err="1">
                <a:latin typeface="Courier New" pitchFamily="49" charset="0"/>
              </a:rPr>
              <a:t>ctime_r</a:t>
            </a:r>
            <a:endParaRPr lang="en-US" sz="1800" dirty="0">
              <a:latin typeface="Courier New" pitchFamily="49" charset="0"/>
            </a:endParaRPr>
          </a:p>
          <a:p>
            <a:pPr algn="l"/>
            <a:r>
              <a:rPr lang="en-US" sz="1800" dirty="0" err="1">
                <a:latin typeface="Courier New" pitchFamily="49" charset="0"/>
              </a:rPr>
              <a:t>gethostbyaddr</a:t>
            </a:r>
            <a:r>
              <a:rPr lang="en-US" sz="1800" dirty="0">
                <a:latin typeface="Courier New" pitchFamily="49" charset="0"/>
              </a:rPr>
              <a:t>		 3	</a:t>
            </a:r>
            <a:r>
              <a:rPr lang="en-US" sz="1800" dirty="0" err="1">
                <a:latin typeface="Courier New" pitchFamily="49" charset="0"/>
              </a:rPr>
              <a:t>gethostbyaddr_r</a:t>
            </a:r>
            <a:endParaRPr lang="en-US" sz="1800" dirty="0">
              <a:latin typeface="Courier New" pitchFamily="49" charset="0"/>
            </a:endParaRPr>
          </a:p>
          <a:p>
            <a:pPr algn="l"/>
            <a:r>
              <a:rPr lang="en-US" sz="1800" dirty="0" err="1">
                <a:latin typeface="Courier New" pitchFamily="49" charset="0"/>
              </a:rPr>
              <a:t>gethostbyname</a:t>
            </a:r>
            <a:r>
              <a:rPr lang="en-US" sz="1800" dirty="0">
                <a:latin typeface="Courier New" pitchFamily="49" charset="0"/>
              </a:rPr>
              <a:t>		 3	</a:t>
            </a:r>
            <a:r>
              <a:rPr lang="en-US" sz="1800" dirty="0" err="1">
                <a:latin typeface="Courier New" pitchFamily="49" charset="0"/>
              </a:rPr>
              <a:t>gethostbyname_r</a:t>
            </a:r>
            <a:endParaRPr lang="en-US" sz="1800" dirty="0">
              <a:latin typeface="Courier New" pitchFamily="49" charset="0"/>
            </a:endParaRPr>
          </a:p>
          <a:p>
            <a:pPr algn="l"/>
            <a:r>
              <a:rPr lang="en-US" sz="1800" dirty="0" err="1">
                <a:latin typeface="Courier New" pitchFamily="49" charset="0"/>
              </a:rPr>
              <a:t>inet_ntoa</a:t>
            </a:r>
            <a:r>
              <a:rPr lang="en-US" sz="1800" dirty="0">
                <a:latin typeface="Courier New" pitchFamily="49" charset="0"/>
              </a:rPr>
              <a:t>		 3	(none)</a:t>
            </a:r>
          </a:p>
          <a:p>
            <a:pPr algn="l"/>
            <a:r>
              <a:rPr lang="en-US" sz="1800" dirty="0" err="1">
                <a:latin typeface="Courier New" pitchFamily="49" charset="0"/>
              </a:rPr>
              <a:t>localtime</a:t>
            </a:r>
            <a:r>
              <a:rPr lang="en-US" sz="1800" dirty="0">
                <a:latin typeface="Courier New" pitchFamily="49" charset="0"/>
              </a:rPr>
              <a:t>		 3	</a:t>
            </a:r>
            <a:r>
              <a:rPr lang="en-US" sz="1800" dirty="0" err="1">
                <a:latin typeface="Courier New" pitchFamily="49" charset="0"/>
              </a:rPr>
              <a:t>localtime_r</a:t>
            </a:r>
            <a:endParaRPr lang="en-US" sz="1800" dirty="0">
              <a:latin typeface="Courier New" pitchFamily="49" charset="0"/>
            </a:endParaRPr>
          </a:p>
          <a:p>
            <a:pPr algn="l"/>
            <a:r>
              <a:rPr lang="en-US" sz="1800" dirty="0">
                <a:latin typeface="Courier New" pitchFamily="49" charset="0"/>
              </a:rPr>
              <a:t>rand			 2	</a:t>
            </a:r>
            <a:r>
              <a:rPr lang="en-US" sz="1800" dirty="0" err="1">
                <a:latin typeface="Courier New" pitchFamily="49" charset="0"/>
              </a:rPr>
              <a:t>rand_r</a:t>
            </a:r>
            <a:endParaRPr lang="en-US" sz="1800" dirty="0">
              <a:latin typeface="Courier New" pitchFamily="49" charset="0"/>
            </a:endParaRPr>
          </a:p>
          <a:p>
            <a:pPr algn="l"/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Semaphores to Schedule Access to Shared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676399"/>
            <a:ext cx="7896225" cy="4657725"/>
          </a:xfrm>
        </p:spPr>
        <p:txBody>
          <a:bodyPr/>
          <a:lstStyle/>
          <a:p>
            <a:r>
              <a:rPr lang="en-US" dirty="0" smtClean="0"/>
              <a:t>Basic idea: Thread uses a semaphore operation to notify another thread that some condition has become true</a:t>
            </a:r>
          </a:p>
          <a:p>
            <a:pPr lvl="1"/>
            <a:r>
              <a:rPr lang="en-US" dirty="0" smtClean="0"/>
              <a:t>Use counting semaphores to keep track of resource state.</a:t>
            </a:r>
          </a:p>
          <a:p>
            <a:pPr lvl="1"/>
            <a:r>
              <a:rPr lang="en-US" dirty="0" smtClean="0"/>
              <a:t>Use binary semaphores to notify other threads.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Two classic examples:</a:t>
            </a:r>
          </a:p>
          <a:p>
            <a:pPr lvl="1"/>
            <a:r>
              <a:rPr lang="en-US" dirty="0" smtClean="0"/>
              <a:t>The Producer-Consumer Problem</a:t>
            </a:r>
          </a:p>
          <a:p>
            <a:pPr lvl="1"/>
            <a:r>
              <a:rPr lang="en-US" dirty="0" smtClean="0"/>
              <a:t>The Readers-Writers Problem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Producer-consumer problem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Readers-writers problem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Thread safety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Races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Deadlocks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9141" name="Rectangle 5"/>
          <p:cNvSpPr>
            <a:spLocks noGrp="1" noChangeArrowheads="1"/>
          </p:cNvSpPr>
          <p:nvPr>
            <p:ph type="title"/>
          </p:nvPr>
        </p:nvSpPr>
        <p:spPr>
          <a:xfrm>
            <a:off x="277508" y="427727"/>
            <a:ext cx="7592093" cy="762000"/>
          </a:xfrm>
        </p:spPr>
        <p:txBody>
          <a:bodyPr/>
          <a:lstStyle/>
          <a:p>
            <a:r>
              <a:rPr lang="en-US" dirty="0"/>
              <a:t>One</a:t>
            </a:r>
            <a:r>
              <a:rPr lang="en-US" dirty="0" smtClean="0"/>
              <a:t> Worry</a:t>
            </a:r>
            <a:r>
              <a:rPr lang="en-US" dirty="0"/>
              <a:t>:</a:t>
            </a:r>
            <a:r>
              <a:rPr lang="en-US" dirty="0" smtClean="0"/>
              <a:t> Races</a:t>
            </a:r>
            <a:endParaRPr lang="en-US" dirty="0"/>
          </a:p>
        </p:txBody>
      </p:sp>
      <p:sp>
        <p:nvSpPr>
          <p:cNvPr id="85914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i="1" dirty="0">
                <a:solidFill>
                  <a:srgbClr val="C00000"/>
                </a:solidFill>
              </a:rPr>
              <a:t>race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dirty="0"/>
              <a:t>occurs when </a:t>
            </a:r>
            <a:r>
              <a:rPr lang="en-US" dirty="0" smtClean="0"/>
              <a:t>correctness </a:t>
            </a:r>
            <a:r>
              <a:rPr lang="en-US" dirty="0"/>
              <a:t>of the program depends on one thread reaching point x before another thread reaches point y</a:t>
            </a:r>
          </a:p>
        </p:txBody>
      </p:sp>
      <p:sp>
        <p:nvSpPr>
          <p:cNvPr id="859140" name="Rectangle 4"/>
          <p:cNvSpPr>
            <a:spLocks noChangeArrowheads="1"/>
          </p:cNvSpPr>
          <p:nvPr/>
        </p:nvSpPr>
        <p:spPr bwMode="auto">
          <a:xfrm>
            <a:off x="720684" y="2229683"/>
            <a:ext cx="6341199" cy="4185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a threaded program with a race */</a:t>
            </a:r>
          </a:p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main()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pthread_t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tid[N</a:t>
            </a:r>
            <a:r>
              <a:rPr lang="en-US" sz="1600" dirty="0">
                <a:latin typeface="Courier New" pitchFamily="49" charset="0"/>
              </a:rPr>
              <a:t>];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for 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= 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N;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Pthread_create</a:t>
            </a:r>
            <a:r>
              <a:rPr lang="en-US" sz="1600" dirty="0" err="1">
                <a:latin typeface="Courier New" pitchFamily="49" charset="0"/>
              </a:rPr>
              <a:t>(&amp;tid[i</a:t>
            </a:r>
            <a:r>
              <a:rPr lang="en-US" sz="1600" dirty="0">
                <a:latin typeface="Courier New" pitchFamily="49" charset="0"/>
              </a:rPr>
              <a:t>], NULL, thread, &amp;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for 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= 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N;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   </a:t>
            </a:r>
            <a:r>
              <a:rPr lang="en-US" sz="1600" dirty="0" err="1" smtClean="0">
                <a:latin typeface="Courier New" pitchFamily="49" charset="0"/>
              </a:rPr>
              <a:t>Pthread_join</a:t>
            </a:r>
            <a:r>
              <a:rPr lang="en-US" sz="1600" dirty="0" err="1">
                <a:latin typeface="Courier New" pitchFamily="49" charset="0"/>
              </a:rPr>
              <a:t>(tid[i</a:t>
            </a:r>
            <a:r>
              <a:rPr lang="en-US" sz="1600" dirty="0">
                <a:latin typeface="Courier New" pitchFamily="49" charset="0"/>
              </a:rPr>
              <a:t>], NULL);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exit</a:t>
            </a:r>
            <a:r>
              <a:rPr lang="en-US" sz="1600" dirty="0">
                <a:latin typeface="Courier New" pitchFamily="49" charset="0"/>
              </a:rPr>
              <a:t>(0);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thread routine */</a:t>
            </a:r>
          </a:p>
          <a:p>
            <a:r>
              <a:rPr lang="en-US" sz="1600" dirty="0">
                <a:latin typeface="Courier New" pitchFamily="49" charset="0"/>
              </a:rPr>
              <a:t>void *thread(void *</a:t>
            </a:r>
            <a:r>
              <a:rPr lang="en-US" sz="1600" dirty="0" err="1"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 = *((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*)</a:t>
            </a:r>
            <a:r>
              <a:rPr lang="en-US" sz="1600" dirty="0" err="1"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printf</a:t>
            </a:r>
            <a:r>
              <a:rPr lang="en-US" sz="1600" dirty="0" err="1">
                <a:latin typeface="Courier New" pitchFamily="49" charset="0"/>
              </a:rPr>
              <a:t>("Hello</a:t>
            </a:r>
            <a:r>
              <a:rPr lang="en-US" sz="1600" dirty="0">
                <a:latin typeface="Courier New" pitchFamily="49" charset="0"/>
              </a:rPr>
              <a:t> from thread %d\n", </a:t>
            </a:r>
            <a:r>
              <a:rPr lang="en-US" sz="1600" dirty="0" err="1"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return </a:t>
            </a:r>
            <a:r>
              <a:rPr lang="en-US" sz="1600" dirty="0">
                <a:latin typeface="Courier New" pitchFamily="49" charset="0"/>
              </a:rPr>
              <a:t>NULL;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16156" y="6412468"/>
            <a:ext cx="746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race.c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2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7592093" cy="762000"/>
          </a:xfrm>
        </p:spPr>
        <p:txBody>
          <a:bodyPr/>
          <a:lstStyle/>
          <a:p>
            <a:r>
              <a:rPr lang="en-US"/>
              <a:t>Race Elimination</a:t>
            </a:r>
          </a:p>
        </p:txBody>
      </p:sp>
      <p:sp>
        <p:nvSpPr>
          <p:cNvPr id="95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1153" y="1143000"/>
            <a:ext cx="8219447" cy="609600"/>
          </a:xfrm>
        </p:spPr>
        <p:txBody>
          <a:bodyPr/>
          <a:lstStyle/>
          <a:p>
            <a:r>
              <a:rPr lang="en-US" dirty="0"/>
              <a:t>Make sure don’t have unintended sharing of state</a:t>
            </a:r>
          </a:p>
        </p:txBody>
      </p:sp>
      <p:sp>
        <p:nvSpPr>
          <p:cNvPr id="951300" name="Rectangle 4"/>
          <p:cNvSpPr>
            <a:spLocks noChangeArrowheads="1"/>
          </p:cNvSpPr>
          <p:nvPr/>
        </p:nvSpPr>
        <p:spPr bwMode="auto">
          <a:xfrm>
            <a:off x="505493" y="1629489"/>
            <a:ext cx="6587461" cy="517064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a threaded program without the race */</a:t>
            </a:r>
          </a:p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main()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pthread_t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tid[N];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i;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for </a:t>
            </a:r>
            <a:r>
              <a:rPr lang="en-US" sz="1600" dirty="0">
                <a:latin typeface="Courier New" pitchFamily="49" charset="0"/>
              </a:rPr>
              <a:t>(i = 0; i &lt; N; i++)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*valp = malloc(sizeof(int));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    *</a:t>
            </a:r>
            <a:r>
              <a:rPr lang="en-US" sz="1600" dirty="0">
                <a:latin typeface="Courier New" pitchFamily="49" charset="0"/>
              </a:rPr>
              <a:t>valp = i;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Pthread_create</a:t>
            </a:r>
            <a:r>
              <a:rPr lang="en-US" sz="1600" dirty="0" err="1">
                <a:latin typeface="Courier New" pitchFamily="49" charset="0"/>
              </a:rPr>
              <a:t>(&amp;tid[i</a:t>
            </a:r>
            <a:r>
              <a:rPr lang="en-US" sz="1600" dirty="0">
                <a:latin typeface="Courier New" pitchFamily="49" charset="0"/>
              </a:rPr>
              <a:t>], NULL, thread, valp);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}  </a:t>
            </a:r>
          </a:p>
          <a:p>
            <a:r>
              <a:rPr lang="en-US" sz="1600" dirty="0" smtClean="0">
                <a:latin typeface="Courier New" pitchFamily="49" charset="0"/>
              </a:rPr>
              <a:t>    for </a:t>
            </a:r>
            <a:r>
              <a:rPr lang="en-US" sz="1600" dirty="0">
                <a:latin typeface="Courier New" pitchFamily="49" charset="0"/>
              </a:rPr>
              <a:t>(i = 0; i &lt; N; i++)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Pthread_join</a:t>
            </a:r>
            <a:r>
              <a:rPr lang="en-US" sz="1600" dirty="0" err="1">
                <a:latin typeface="Courier New" pitchFamily="49" charset="0"/>
              </a:rPr>
              <a:t>(tid[i</a:t>
            </a:r>
            <a:r>
              <a:rPr lang="en-US" sz="1600" dirty="0">
                <a:latin typeface="Courier New" pitchFamily="49" charset="0"/>
              </a:rPr>
              <a:t>], NULL);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exit</a:t>
            </a:r>
            <a:r>
              <a:rPr lang="en-US" sz="1600" dirty="0">
                <a:latin typeface="Courier New" pitchFamily="49" charset="0"/>
              </a:rPr>
              <a:t>(0);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thread routine */</a:t>
            </a:r>
          </a:p>
          <a:p>
            <a:r>
              <a:rPr lang="en-US" sz="1600" dirty="0">
                <a:latin typeface="Courier New" pitchFamily="49" charset="0"/>
              </a:rPr>
              <a:t>void *thread(void *vargp)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myid = *((int *)vargp);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free</a:t>
            </a:r>
            <a:r>
              <a:rPr lang="en-US" sz="1600" dirty="0" err="1">
                <a:latin typeface="Courier New" pitchFamily="49" charset="0"/>
              </a:rPr>
              <a:t>(vargp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printf</a:t>
            </a:r>
            <a:r>
              <a:rPr lang="en-US" sz="1600" dirty="0" err="1">
                <a:latin typeface="Courier New" pitchFamily="49" charset="0"/>
              </a:rPr>
              <a:t>("Hello</a:t>
            </a:r>
            <a:r>
              <a:rPr lang="en-US" sz="1600" dirty="0">
                <a:latin typeface="Courier New" pitchFamily="49" charset="0"/>
              </a:rPr>
              <a:t> from thread %d\n", myid);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return </a:t>
            </a:r>
            <a:r>
              <a:rPr lang="en-US" sz="1600" dirty="0">
                <a:latin typeface="Courier New" pitchFamily="49" charset="0"/>
              </a:rPr>
              <a:t>NULL;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0" y="6412468"/>
            <a:ext cx="994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norace.c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Producer-consumer problem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Readers-writers problem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Thread safety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Races</a:t>
            </a:r>
          </a:p>
          <a:p>
            <a:r>
              <a:rPr lang="en-US" dirty="0" smtClean="0"/>
              <a:t>Deadlocks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4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35678"/>
            <a:ext cx="7592093" cy="762000"/>
          </a:xfrm>
        </p:spPr>
        <p:txBody>
          <a:bodyPr/>
          <a:lstStyle/>
          <a:p>
            <a:r>
              <a:rPr lang="en-US" dirty="0"/>
              <a:t>Another</a:t>
            </a:r>
            <a:r>
              <a:rPr lang="en-US" dirty="0" smtClean="0"/>
              <a:t> Worry</a:t>
            </a:r>
            <a:r>
              <a:rPr lang="en-US" dirty="0"/>
              <a:t>: Deadlock</a:t>
            </a:r>
          </a:p>
        </p:txBody>
      </p:sp>
      <p:sp>
        <p:nvSpPr>
          <p:cNvPr id="872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95400"/>
            <a:ext cx="8396287" cy="5224462"/>
          </a:xfrm>
        </p:spPr>
        <p:txBody>
          <a:bodyPr/>
          <a:lstStyle/>
          <a:p>
            <a:r>
              <a:rPr lang="en-US" dirty="0" smtClean="0"/>
              <a:t>Def: A process is </a:t>
            </a:r>
            <a:r>
              <a:rPr lang="en-US" i="1" dirty="0" smtClean="0">
                <a:solidFill>
                  <a:srgbClr val="990000"/>
                </a:solidFill>
              </a:rPr>
              <a:t>deadlocked</a:t>
            </a:r>
            <a:r>
              <a:rPr lang="en-US" dirty="0" smtClean="0">
                <a:solidFill>
                  <a:srgbClr val="990000"/>
                </a:solidFill>
              </a:rPr>
              <a:t> </a:t>
            </a:r>
            <a:r>
              <a:rPr lang="en-US" dirty="0" err="1" smtClean="0"/>
              <a:t>iff</a:t>
            </a:r>
            <a:r>
              <a:rPr lang="en-US" dirty="0" smtClean="0"/>
              <a:t> it is waiting for a condition that will never be true. </a:t>
            </a:r>
          </a:p>
          <a:p>
            <a:pPr>
              <a:buNone/>
            </a:pPr>
            <a:endParaRPr lang="en-US" dirty="0" smtClean="0">
              <a:solidFill>
                <a:srgbClr val="DB6F6F"/>
              </a:solidFill>
            </a:endParaRPr>
          </a:p>
          <a:p>
            <a:r>
              <a:rPr lang="en-US" dirty="0" smtClean="0"/>
              <a:t>Typical </a:t>
            </a:r>
            <a:r>
              <a:rPr lang="en-US" dirty="0"/>
              <a:t>Scenario</a:t>
            </a:r>
          </a:p>
          <a:p>
            <a:pPr lvl="1"/>
            <a:r>
              <a:rPr lang="en-US" dirty="0"/>
              <a:t>Processes 1 and 2 needs two resources (A and B) to proceed</a:t>
            </a:r>
          </a:p>
          <a:p>
            <a:pPr lvl="1"/>
            <a:r>
              <a:rPr lang="en-US" dirty="0"/>
              <a:t>Process 1 acquires A, waits for B</a:t>
            </a:r>
          </a:p>
          <a:p>
            <a:pPr lvl="1"/>
            <a:r>
              <a:rPr lang="en-US" dirty="0"/>
              <a:t>Process 2 acquires B, waits for A</a:t>
            </a:r>
          </a:p>
          <a:p>
            <a:pPr lvl="1"/>
            <a:r>
              <a:rPr lang="en-US" dirty="0"/>
              <a:t>Both will wait forever!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47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7592093" cy="762000"/>
          </a:xfrm>
        </p:spPr>
        <p:txBody>
          <a:bodyPr/>
          <a:lstStyle/>
          <a:p>
            <a:r>
              <a:rPr lang="en-US" dirty="0"/>
              <a:t>Deadlocking With</a:t>
            </a:r>
            <a:r>
              <a:rPr lang="en-US" dirty="0" smtClean="0"/>
              <a:t> Semaphores</a:t>
            </a:r>
            <a:endParaRPr lang="en-US" dirty="0"/>
          </a:p>
        </p:txBody>
      </p:sp>
      <p:sp>
        <p:nvSpPr>
          <p:cNvPr id="873475" name="Text Box 3"/>
          <p:cNvSpPr txBox="1">
            <a:spLocks noChangeArrowheads="1"/>
          </p:cNvSpPr>
          <p:nvPr/>
        </p:nvSpPr>
        <p:spPr bwMode="auto">
          <a:xfrm>
            <a:off x="346129" y="968375"/>
            <a:ext cx="6673850" cy="29940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int main() 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smtClean="0">
                <a:latin typeface="Courier New" pitchFamily="49" charset="0"/>
              </a:rPr>
              <a:t>    pthread_t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tid[2];</a:t>
            </a:r>
          </a:p>
          <a:p>
            <a:r>
              <a:rPr lang="en-US" sz="1600" dirty="0">
                <a:latin typeface="Courier New" pitchFamily="49" charset="0"/>
              </a:rPr>
              <a:t>    Sem_init(&amp;mutex[0], 0, 1);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mutex[0] = 1 */</a:t>
            </a:r>
          </a:p>
          <a:p>
            <a:r>
              <a:rPr lang="en-US" sz="1600" dirty="0">
                <a:latin typeface="Courier New" pitchFamily="49" charset="0"/>
              </a:rPr>
              <a:t>    Sem_init(&amp;mutex[1], 0, 1);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mutex[1] = 1 */</a:t>
            </a:r>
          </a:p>
          <a:p>
            <a:r>
              <a:rPr lang="en-US" sz="1600" dirty="0">
                <a:latin typeface="Courier New" pitchFamily="49" charset="0"/>
              </a:rPr>
              <a:t>    Pthread_create(&amp;tid[0], NULL, count, (void*) 0);</a:t>
            </a:r>
          </a:p>
          <a:p>
            <a:r>
              <a:rPr lang="en-US" sz="1600" dirty="0">
                <a:latin typeface="Courier New" pitchFamily="49" charset="0"/>
              </a:rPr>
              <a:t>    Pthread_create(&amp;tid[1], NULL, count, (void*) 1);</a:t>
            </a:r>
          </a:p>
          <a:p>
            <a:r>
              <a:rPr lang="en-US" sz="1600" dirty="0">
                <a:latin typeface="Courier New" pitchFamily="49" charset="0"/>
              </a:rPr>
              <a:t>    Pthread_join(tid[0], NULL);</a:t>
            </a:r>
          </a:p>
          <a:p>
            <a:r>
              <a:rPr lang="en-US" sz="1600" dirty="0">
                <a:latin typeface="Courier New" pitchFamily="49" charset="0"/>
              </a:rPr>
              <a:t>    Pthread_join(tid[1], NULL);</a:t>
            </a:r>
          </a:p>
          <a:p>
            <a:r>
              <a:rPr lang="en-US" sz="1600" dirty="0">
                <a:latin typeface="Courier New" pitchFamily="49" charset="0"/>
              </a:rPr>
              <a:t>    printf("cnt=%d\n", cnt);</a:t>
            </a:r>
          </a:p>
          <a:p>
            <a:r>
              <a:rPr lang="en-US" sz="1600" dirty="0">
                <a:latin typeface="Courier New" pitchFamily="49" charset="0"/>
              </a:rPr>
              <a:t>    exit(0);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873476" name="Rectangle 4"/>
          <p:cNvSpPr>
            <a:spLocks noChangeArrowheads="1"/>
          </p:cNvSpPr>
          <p:nvPr/>
        </p:nvSpPr>
        <p:spPr bwMode="auto">
          <a:xfrm>
            <a:off x="346129" y="4049513"/>
            <a:ext cx="4998484" cy="270843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*count(void *vargp) 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i;</a:t>
            </a:r>
          </a:p>
          <a:p>
            <a:r>
              <a:rPr lang="en-US" sz="1600" dirty="0">
                <a:latin typeface="Courier New" pitchFamily="49" charset="0"/>
              </a:rPr>
              <a:t>    int id = (int) vargp;</a:t>
            </a:r>
          </a:p>
          <a:p>
            <a:r>
              <a:rPr lang="en-US" sz="1600" dirty="0">
                <a:latin typeface="Courier New" pitchFamily="49" charset="0"/>
              </a:rPr>
              <a:t>    for (i = 0; i &lt; NITERS; i++) {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P(&amp;mutex[id</a:t>
            </a:r>
            <a:r>
              <a:rPr lang="en-US" sz="1600" dirty="0">
                <a:latin typeface="Courier New" pitchFamily="49" charset="0"/>
              </a:rPr>
              <a:t>]); P(&amp;mutex[1-id]);</a:t>
            </a:r>
          </a:p>
          <a:p>
            <a:r>
              <a:rPr lang="en-US" sz="1600" dirty="0">
                <a:latin typeface="Courier New" pitchFamily="49" charset="0"/>
              </a:rPr>
              <a:t>	cnt++;</a:t>
            </a:r>
          </a:p>
          <a:p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V(&amp;mutex[id</a:t>
            </a:r>
            <a:r>
              <a:rPr lang="en-US" sz="1600" dirty="0">
                <a:latin typeface="Courier New" pitchFamily="49" charset="0"/>
              </a:rPr>
              <a:t>]); V(&amp;mutex[1-id]);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  <a:p>
            <a:r>
              <a:rPr lang="en-US" sz="1600" dirty="0">
                <a:latin typeface="Courier New" pitchFamily="49" charset="0"/>
              </a:rPr>
              <a:t>    return NULL;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873477" name="Text Box 5"/>
          <p:cNvSpPr txBox="1">
            <a:spLocks noChangeArrowheads="1"/>
          </p:cNvSpPr>
          <p:nvPr/>
        </p:nvSpPr>
        <p:spPr bwMode="auto">
          <a:xfrm>
            <a:off x="6172200" y="4343400"/>
            <a:ext cx="808038" cy="20313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1800">
                <a:latin typeface="+mn-lt"/>
              </a:rPr>
              <a:t>Tid[0]:</a:t>
            </a:r>
          </a:p>
          <a:p>
            <a:pPr algn="l"/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);</a:t>
            </a:r>
          </a:p>
          <a:p>
            <a:pPr algn="l"/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);</a:t>
            </a:r>
          </a:p>
          <a:p>
            <a:pPr algn="l"/>
            <a:r>
              <a:rPr lang="en-US" sz="1800">
                <a:latin typeface="+mn-lt"/>
              </a:rPr>
              <a:t>cnt++;</a:t>
            </a:r>
          </a:p>
          <a:p>
            <a:pPr algn="l"/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);</a:t>
            </a:r>
          </a:p>
          <a:p>
            <a:pPr algn="l"/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);</a:t>
            </a:r>
          </a:p>
          <a:p>
            <a:pPr algn="l"/>
            <a:endParaRPr lang="en-US" sz="1800">
              <a:latin typeface="+mn-lt"/>
            </a:endParaRPr>
          </a:p>
        </p:txBody>
      </p:sp>
      <p:sp>
        <p:nvSpPr>
          <p:cNvPr id="873478" name="Text Box 6"/>
          <p:cNvSpPr txBox="1">
            <a:spLocks noChangeArrowheads="1"/>
          </p:cNvSpPr>
          <p:nvPr/>
        </p:nvSpPr>
        <p:spPr bwMode="auto">
          <a:xfrm>
            <a:off x="7315200" y="4343400"/>
            <a:ext cx="808038" cy="20313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1800">
                <a:latin typeface="+mn-lt"/>
              </a:rPr>
              <a:t>Tid[1]:</a:t>
            </a:r>
          </a:p>
          <a:p>
            <a:pPr algn="l"/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);</a:t>
            </a:r>
          </a:p>
          <a:p>
            <a:pPr algn="l"/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);</a:t>
            </a:r>
          </a:p>
          <a:p>
            <a:pPr algn="l"/>
            <a:r>
              <a:rPr lang="en-US" sz="1800">
                <a:latin typeface="+mn-lt"/>
              </a:rPr>
              <a:t>cnt++;</a:t>
            </a:r>
          </a:p>
          <a:p>
            <a:pPr algn="l"/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);</a:t>
            </a:r>
          </a:p>
          <a:p>
            <a:pPr algn="l"/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);</a:t>
            </a:r>
          </a:p>
          <a:p>
            <a:pPr algn="l"/>
            <a:endParaRPr lang="en-US" sz="180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Rectangle 121"/>
          <p:cNvSpPr/>
          <p:nvPr/>
        </p:nvSpPr>
        <p:spPr bwMode="auto">
          <a:xfrm>
            <a:off x="1424337" y="4286248"/>
            <a:ext cx="943505" cy="850392"/>
          </a:xfrm>
          <a:prstGeom prst="rect">
            <a:avLst/>
          </a:prstGeom>
          <a:solidFill>
            <a:schemeClr val="bg2">
              <a:lumMod val="40000"/>
              <a:lumOff val="60000"/>
              <a:alpha val="32000"/>
            </a:schemeClr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860193" name="Rectangle 3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 Visualized in Progress Graph</a:t>
            </a:r>
            <a:endParaRPr lang="en-US" dirty="0"/>
          </a:p>
        </p:txBody>
      </p:sp>
      <p:sp>
        <p:nvSpPr>
          <p:cNvPr id="860192" name="Text Box 32"/>
          <p:cNvSpPr txBox="1">
            <a:spLocks noChangeArrowheads="1"/>
          </p:cNvSpPr>
          <p:nvPr/>
        </p:nvSpPr>
        <p:spPr bwMode="auto">
          <a:xfrm>
            <a:off x="5737225" y="1381125"/>
            <a:ext cx="3105150" cy="49434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tIns="0" bIns="0">
            <a:spAutoFit/>
          </a:bodyPr>
          <a:lstStyle/>
          <a:p>
            <a:pPr algn="l"/>
            <a:r>
              <a:rPr lang="en-US" sz="1800" dirty="0">
                <a:latin typeface="+mn-lt"/>
              </a:rPr>
              <a:t>Locking introduces  the</a:t>
            </a:r>
          </a:p>
          <a:p>
            <a:pPr algn="l"/>
            <a:r>
              <a:rPr lang="en-US" sz="1800" dirty="0">
                <a:latin typeface="+mn-lt"/>
              </a:rPr>
              <a:t>potential for </a:t>
            </a:r>
            <a:r>
              <a:rPr lang="en-US" sz="1800" i="1" dirty="0">
                <a:solidFill>
                  <a:srgbClr val="C00000"/>
                </a:solidFill>
                <a:latin typeface="+mn-lt"/>
              </a:rPr>
              <a:t>deadlock: </a:t>
            </a:r>
            <a:endParaRPr lang="en-US" sz="1800" dirty="0">
              <a:solidFill>
                <a:srgbClr val="C00000"/>
              </a:solidFill>
              <a:latin typeface="+mn-lt"/>
            </a:endParaRPr>
          </a:p>
          <a:p>
            <a:pPr algn="l"/>
            <a:r>
              <a:rPr lang="en-US" sz="1800" dirty="0">
                <a:latin typeface="+mn-lt"/>
              </a:rPr>
              <a:t>waiting for a condition that will never be </a:t>
            </a:r>
            <a:r>
              <a:rPr lang="en-US" sz="1800" dirty="0" smtClean="0">
                <a:latin typeface="+mn-lt"/>
              </a:rPr>
              <a:t>true</a:t>
            </a:r>
            <a:endParaRPr lang="en-US" sz="1800" dirty="0">
              <a:latin typeface="+mn-lt"/>
            </a:endParaRPr>
          </a:p>
          <a:p>
            <a:pPr algn="l"/>
            <a:endParaRPr lang="en-US" sz="1800" dirty="0">
              <a:latin typeface="+mn-lt"/>
            </a:endParaRPr>
          </a:p>
          <a:p>
            <a:pPr algn="l"/>
            <a:r>
              <a:rPr lang="en-US" sz="1800" dirty="0">
                <a:latin typeface="+mn-lt"/>
              </a:rPr>
              <a:t>Any trajectory that enters</a:t>
            </a:r>
          </a:p>
          <a:p>
            <a:pPr algn="l"/>
            <a:r>
              <a:rPr lang="en-US" sz="1800" dirty="0">
                <a:latin typeface="+mn-lt"/>
              </a:rPr>
              <a:t>the </a:t>
            </a:r>
            <a:r>
              <a:rPr lang="en-US" sz="1800" i="1" dirty="0">
                <a:solidFill>
                  <a:srgbClr val="C00000"/>
                </a:solidFill>
                <a:latin typeface="+mn-lt"/>
              </a:rPr>
              <a:t>deadlock region </a:t>
            </a:r>
            <a:r>
              <a:rPr lang="en-US" sz="1800" dirty="0">
                <a:latin typeface="+mn-lt"/>
              </a:rPr>
              <a:t>will</a:t>
            </a:r>
          </a:p>
          <a:p>
            <a:pPr algn="l"/>
            <a:r>
              <a:rPr lang="en-US" sz="1800" dirty="0">
                <a:latin typeface="+mn-lt"/>
              </a:rPr>
              <a:t>eventually reach the</a:t>
            </a:r>
          </a:p>
          <a:p>
            <a:pPr algn="l"/>
            <a:r>
              <a:rPr lang="en-US" sz="1800" i="1" dirty="0">
                <a:solidFill>
                  <a:srgbClr val="C00000"/>
                </a:solidFill>
                <a:latin typeface="+mn-lt"/>
              </a:rPr>
              <a:t>deadlock state</a:t>
            </a:r>
            <a:r>
              <a:rPr lang="en-US" sz="1800" dirty="0">
                <a:solidFill>
                  <a:srgbClr val="C00000"/>
                </a:solidFill>
                <a:latin typeface="+mn-lt"/>
              </a:rPr>
              <a:t>, </a:t>
            </a:r>
            <a:r>
              <a:rPr lang="en-US" sz="1800" dirty="0">
                <a:latin typeface="+mn-lt"/>
              </a:rPr>
              <a:t>waiting for either </a:t>
            </a:r>
            <a:r>
              <a:rPr lang="en-US" dirty="0">
                <a:latin typeface="+mn-lt"/>
              </a:rPr>
              <a:t>s</a:t>
            </a:r>
            <a:r>
              <a:rPr lang="en-US" baseline="-25000" dirty="0">
                <a:latin typeface="+mn-lt"/>
              </a:rPr>
              <a:t>0</a:t>
            </a:r>
            <a:r>
              <a:rPr lang="en-US" sz="1800" dirty="0">
                <a:latin typeface="+mn-lt"/>
              </a:rPr>
              <a:t> or </a:t>
            </a:r>
            <a:r>
              <a:rPr lang="en-US" dirty="0">
                <a:latin typeface="+mn-lt"/>
              </a:rPr>
              <a:t>s</a:t>
            </a:r>
            <a:r>
              <a:rPr lang="en-US" baseline="-25000" dirty="0">
                <a:latin typeface="+mn-lt"/>
              </a:rPr>
              <a:t>1</a:t>
            </a:r>
            <a:r>
              <a:rPr lang="en-US" sz="1800" dirty="0">
                <a:latin typeface="+mn-lt"/>
              </a:rPr>
              <a:t> to become </a:t>
            </a:r>
            <a:r>
              <a:rPr lang="en-US" sz="1800" dirty="0" smtClean="0">
                <a:latin typeface="+mn-lt"/>
              </a:rPr>
              <a:t>nonzero</a:t>
            </a:r>
            <a:endParaRPr lang="en-US" sz="1800" dirty="0">
              <a:latin typeface="+mn-lt"/>
            </a:endParaRPr>
          </a:p>
          <a:p>
            <a:pPr algn="l"/>
            <a:endParaRPr lang="en-US" sz="1800" dirty="0">
              <a:latin typeface="+mn-lt"/>
            </a:endParaRPr>
          </a:p>
          <a:p>
            <a:pPr algn="l"/>
            <a:r>
              <a:rPr lang="en-US" sz="1800" dirty="0">
                <a:latin typeface="+mn-lt"/>
              </a:rPr>
              <a:t>Other trajectories luck out and skirt the deadlock </a:t>
            </a:r>
            <a:r>
              <a:rPr lang="en-US" sz="1800" dirty="0" smtClean="0">
                <a:latin typeface="+mn-lt"/>
              </a:rPr>
              <a:t>region</a:t>
            </a:r>
            <a:endParaRPr lang="en-US" sz="1800" dirty="0">
              <a:latin typeface="+mn-lt"/>
            </a:endParaRPr>
          </a:p>
          <a:p>
            <a:pPr algn="l"/>
            <a:endParaRPr lang="en-US" sz="1800" dirty="0">
              <a:latin typeface="+mn-lt"/>
            </a:endParaRPr>
          </a:p>
          <a:p>
            <a:pPr algn="l"/>
            <a:r>
              <a:rPr lang="en-US" sz="1800" dirty="0">
                <a:latin typeface="+mn-lt"/>
              </a:rPr>
              <a:t>Unfortunate fact: deadlock is often </a:t>
            </a:r>
            <a:r>
              <a:rPr lang="en-US" sz="1800" dirty="0" smtClean="0">
                <a:latin typeface="+mn-lt"/>
              </a:rPr>
              <a:t>nondeterministic</a:t>
            </a:r>
            <a:endParaRPr lang="en-US" sz="1800" dirty="0">
              <a:latin typeface="+mn-lt"/>
            </a:endParaRPr>
          </a:p>
        </p:txBody>
      </p:sp>
      <p:sp>
        <p:nvSpPr>
          <p:cNvPr id="33" name="Line 4"/>
          <p:cNvSpPr>
            <a:spLocks noChangeAspect="1" noChangeShapeType="1"/>
          </p:cNvSpPr>
          <p:nvPr/>
        </p:nvSpPr>
        <p:spPr bwMode="auto">
          <a:xfrm flipV="1">
            <a:off x="860439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34" name="Line 5"/>
          <p:cNvSpPr>
            <a:spLocks noChangeAspect="1" noChangeShapeType="1"/>
          </p:cNvSpPr>
          <p:nvPr/>
        </p:nvSpPr>
        <p:spPr bwMode="auto">
          <a:xfrm flipH="1" flipV="1">
            <a:off x="860439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45" name="Text Box 41"/>
          <p:cNvSpPr txBox="1">
            <a:spLocks noChangeAspect="1" noChangeArrowheads="1"/>
          </p:cNvSpPr>
          <p:nvPr/>
        </p:nvSpPr>
        <p:spPr bwMode="auto">
          <a:xfrm>
            <a:off x="4649801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46" name="Text Box 42"/>
          <p:cNvSpPr txBox="1">
            <a:spLocks noChangeAspect="1" noChangeArrowheads="1"/>
          </p:cNvSpPr>
          <p:nvPr/>
        </p:nvSpPr>
        <p:spPr bwMode="auto">
          <a:xfrm>
            <a:off x="304800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sp>
        <p:nvSpPr>
          <p:cNvPr id="99" name="Text Box 8"/>
          <p:cNvSpPr txBox="1">
            <a:spLocks noChangeAspect="1" noChangeArrowheads="1"/>
          </p:cNvSpPr>
          <p:nvPr/>
        </p:nvSpPr>
        <p:spPr bwMode="auto">
          <a:xfrm>
            <a:off x="1139688" y="5791200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0" name="Text Box 9"/>
          <p:cNvSpPr txBox="1">
            <a:spLocks noChangeAspect="1" noChangeArrowheads="1"/>
          </p:cNvSpPr>
          <p:nvPr/>
        </p:nvSpPr>
        <p:spPr bwMode="auto">
          <a:xfrm>
            <a:off x="3006588" y="5791200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1" name="Text Box 20"/>
          <p:cNvSpPr txBox="1">
            <a:spLocks noChangeAspect="1" noChangeArrowheads="1"/>
          </p:cNvSpPr>
          <p:nvPr/>
        </p:nvSpPr>
        <p:spPr bwMode="auto">
          <a:xfrm>
            <a:off x="2054088" y="5791200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2" name="Text Box 22"/>
          <p:cNvSpPr txBox="1">
            <a:spLocks noChangeAspect="1" noChangeArrowheads="1"/>
          </p:cNvSpPr>
          <p:nvPr/>
        </p:nvSpPr>
        <p:spPr bwMode="auto">
          <a:xfrm>
            <a:off x="3920988" y="5791200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3" name="Line 10"/>
          <p:cNvSpPr>
            <a:spLocks noChangeAspect="1" noChangeShapeType="1"/>
          </p:cNvSpPr>
          <p:nvPr/>
        </p:nvSpPr>
        <p:spPr bwMode="auto">
          <a:xfrm rot="-5400000">
            <a:off x="786607" y="5063331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04" name="Line 11"/>
          <p:cNvSpPr>
            <a:spLocks noChangeAspect="1" noChangeShapeType="1"/>
          </p:cNvSpPr>
          <p:nvPr/>
        </p:nvSpPr>
        <p:spPr bwMode="auto">
          <a:xfrm rot="-5400000">
            <a:off x="786606" y="3358357"/>
            <a:ext cx="4763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05" name="Text Box 12"/>
          <p:cNvSpPr txBox="1">
            <a:spLocks noChangeAspect="1" noChangeArrowheads="1"/>
          </p:cNvSpPr>
          <p:nvPr/>
        </p:nvSpPr>
        <p:spPr bwMode="auto">
          <a:xfrm>
            <a:off x="138113" y="3219450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6" name="Text Box 17"/>
          <p:cNvSpPr txBox="1">
            <a:spLocks noChangeAspect="1" noChangeArrowheads="1"/>
          </p:cNvSpPr>
          <p:nvPr/>
        </p:nvSpPr>
        <p:spPr bwMode="auto">
          <a:xfrm>
            <a:off x="160338" y="4921250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7" name="Line 25"/>
          <p:cNvSpPr>
            <a:spLocks noChangeAspect="1" noChangeShapeType="1"/>
          </p:cNvSpPr>
          <p:nvPr/>
        </p:nvSpPr>
        <p:spPr bwMode="auto">
          <a:xfrm rot="-5400000">
            <a:off x="786607" y="4225131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08" name="Text Box 26"/>
          <p:cNvSpPr txBox="1">
            <a:spLocks noChangeAspect="1" noChangeArrowheads="1"/>
          </p:cNvSpPr>
          <p:nvPr/>
        </p:nvSpPr>
        <p:spPr bwMode="auto">
          <a:xfrm>
            <a:off x="160338" y="4083050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9" name="Line 27"/>
          <p:cNvSpPr>
            <a:spLocks noChangeAspect="1" noChangeShapeType="1"/>
          </p:cNvSpPr>
          <p:nvPr/>
        </p:nvSpPr>
        <p:spPr bwMode="auto">
          <a:xfrm rot="-5400000">
            <a:off x="786606" y="2507457"/>
            <a:ext cx="4763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10" name="Text Box 28"/>
          <p:cNvSpPr txBox="1">
            <a:spLocks noChangeAspect="1" noChangeArrowheads="1"/>
          </p:cNvSpPr>
          <p:nvPr/>
        </p:nvSpPr>
        <p:spPr bwMode="auto">
          <a:xfrm>
            <a:off x="138113" y="2368550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11" name="Line 6"/>
          <p:cNvSpPr>
            <a:spLocks noChangeAspect="1" noChangeShapeType="1"/>
          </p:cNvSpPr>
          <p:nvPr/>
        </p:nvSpPr>
        <p:spPr bwMode="auto">
          <a:xfrm>
            <a:off x="1455737" y="5664200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2" name="Line 7"/>
          <p:cNvSpPr>
            <a:spLocks noChangeAspect="1" noChangeShapeType="1"/>
          </p:cNvSpPr>
          <p:nvPr/>
        </p:nvSpPr>
        <p:spPr bwMode="auto">
          <a:xfrm>
            <a:off x="3323695" y="5664200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3" name="Line 19"/>
          <p:cNvSpPr>
            <a:spLocks noChangeAspect="1" noChangeShapeType="1"/>
          </p:cNvSpPr>
          <p:nvPr/>
        </p:nvSpPr>
        <p:spPr bwMode="auto">
          <a:xfrm>
            <a:off x="2386541" y="5664200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4" name="Line 21"/>
          <p:cNvSpPr>
            <a:spLocks noChangeAspect="1" noChangeShapeType="1"/>
          </p:cNvSpPr>
          <p:nvPr/>
        </p:nvSpPr>
        <p:spPr bwMode="auto">
          <a:xfrm>
            <a:off x="4260850" y="5664200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5" name="Rectangle 114"/>
          <p:cNvSpPr/>
          <p:nvPr/>
        </p:nvSpPr>
        <p:spPr bwMode="auto">
          <a:xfrm>
            <a:off x="1424337" y="2568575"/>
            <a:ext cx="1899358" cy="1717674"/>
          </a:xfrm>
          <a:prstGeom prst="rect">
            <a:avLst/>
          </a:prstGeom>
          <a:solidFill>
            <a:srgbClr val="EBAFAF">
              <a:alpha val="50196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16" name="Rectangle 115"/>
          <p:cNvSpPr/>
          <p:nvPr/>
        </p:nvSpPr>
        <p:spPr bwMode="auto">
          <a:xfrm>
            <a:off x="2367842" y="3429000"/>
            <a:ext cx="1899358" cy="1717674"/>
          </a:xfrm>
          <a:prstGeom prst="rect">
            <a:avLst/>
          </a:prstGeom>
          <a:solidFill>
            <a:srgbClr val="EBAFAF">
              <a:alpha val="50196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17" name="TextBox 116"/>
          <p:cNvSpPr txBox="1"/>
          <p:nvPr/>
        </p:nvSpPr>
        <p:spPr>
          <a:xfrm>
            <a:off x="1458730" y="2602468"/>
            <a:ext cx="1885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Forbidden region</a:t>
            </a:r>
          </a:p>
          <a:p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 s</a:t>
            </a:r>
            <a:r>
              <a:rPr lang="en-US" sz="1800" i="1" baseline="-25000" dirty="0" smtClean="0">
                <a:solidFill>
                  <a:srgbClr val="99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2383517" y="4535269"/>
            <a:ext cx="18727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Forbidden region</a:t>
            </a:r>
          </a:p>
          <a:p>
            <a:pPr algn="r"/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 s</a:t>
            </a:r>
            <a:r>
              <a:rPr lang="en-US" sz="1800" i="1" baseline="-25000" dirty="0" smtClean="0">
                <a:solidFill>
                  <a:srgbClr val="99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19" name="Oval 29"/>
          <p:cNvSpPr>
            <a:spLocks noChangeArrowheads="1"/>
          </p:cNvSpPr>
          <p:nvPr/>
        </p:nvSpPr>
        <p:spPr bwMode="auto">
          <a:xfrm>
            <a:off x="2133600" y="4343400"/>
            <a:ext cx="182880" cy="18288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  <a:effectLst/>
        </p:spPr>
        <p:txBody>
          <a:bodyPr wrap="none" tIns="0" bIns="0" anchor="ctr"/>
          <a:lstStyle/>
          <a:p>
            <a:endParaRPr lang="en-US"/>
          </a:p>
        </p:txBody>
      </p:sp>
      <p:sp>
        <p:nvSpPr>
          <p:cNvPr id="120" name="Text Box 30"/>
          <p:cNvSpPr txBox="1">
            <a:spLocks noChangeArrowheads="1"/>
          </p:cNvSpPr>
          <p:nvPr/>
        </p:nvSpPr>
        <p:spPr bwMode="auto">
          <a:xfrm>
            <a:off x="4114800" y="2317749"/>
            <a:ext cx="1072379" cy="55399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dirty="0">
                <a:latin typeface="+mn-lt"/>
              </a:rPr>
              <a:t>D</a:t>
            </a:r>
            <a:r>
              <a:rPr lang="en-US" sz="1800" dirty="0" smtClean="0">
                <a:latin typeface="+mn-lt"/>
              </a:rPr>
              <a:t>eadlock</a:t>
            </a:r>
            <a:endParaRPr lang="en-US" sz="1800" dirty="0">
              <a:latin typeface="+mn-lt"/>
            </a:endParaRPr>
          </a:p>
          <a:p>
            <a:r>
              <a:rPr lang="en-US" sz="1800" dirty="0">
                <a:latin typeface="+mn-lt"/>
              </a:rPr>
              <a:t>state</a:t>
            </a:r>
          </a:p>
        </p:txBody>
      </p:sp>
      <p:sp>
        <p:nvSpPr>
          <p:cNvPr id="121" name="Line 31"/>
          <p:cNvSpPr>
            <a:spLocks noChangeShapeType="1"/>
          </p:cNvSpPr>
          <p:nvPr/>
        </p:nvSpPr>
        <p:spPr bwMode="auto">
          <a:xfrm flipH="1">
            <a:off x="2341549" y="2598182"/>
            <a:ext cx="1816100" cy="1752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/>
          </a:p>
        </p:txBody>
      </p:sp>
      <p:sp>
        <p:nvSpPr>
          <p:cNvPr id="123" name="Text Box 30"/>
          <p:cNvSpPr txBox="1">
            <a:spLocks noChangeArrowheads="1"/>
          </p:cNvSpPr>
          <p:nvPr/>
        </p:nvSpPr>
        <p:spPr bwMode="auto">
          <a:xfrm>
            <a:off x="1396269" y="4692596"/>
            <a:ext cx="877163" cy="4308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Deadlock</a:t>
            </a:r>
            <a:endParaRPr lang="en-US" sz="1400" dirty="0">
              <a:solidFill>
                <a:schemeClr val="bg1">
                  <a:lumMod val="50000"/>
                </a:schemeClr>
              </a:solidFill>
              <a:latin typeface="+mn-lt"/>
            </a:endParaRPr>
          </a:p>
          <a:p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region</a:t>
            </a:r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sp>
        <p:nvSpPr>
          <p:cNvPr id="124" name="Text Box 16"/>
          <p:cNvSpPr txBox="1">
            <a:spLocks noChangeArrowheads="1"/>
          </p:cNvSpPr>
          <p:nvPr/>
        </p:nvSpPr>
        <p:spPr bwMode="auto">
          <a:xfrm>
            <a:off x="0" y="6096000"/>
            <a:ext cx="9877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dirty="0" smtClean="0">
                <a:latin typeface="+mn-lt"/>
              </a:rPr>
              <a:t>s</a:t>
            </a:r>
            <a:r>
              <a:rPr lang="en-US" baseline="-25000" dirty="0" smtClean="0">
                <a:latin typeface="+mn-lt"/>
              </a:rPr>
              <a:t>0</a:t>
            </a:r>
            <a:r>
              <a:rPr lang="en-US" sz="1800" dirty="0" smtClean="0">
                <a:latin typeface="+mn-lt"/>
              </a:rPr>
              <a:t>=</a:t>
            </a:r>
            <a:r>
              <a:rPr lang="en-US" dirty="0" smtClean="0">
                <a:latin typeface="+mn-lt"/>
              </a:rPr>
              <a:t>s</a:t>
            </a:r>
            <a:r>
              <a:rPr lang="en-US" baseline="-25000" dirty="0" smtClean="0">
                <a:latin typeface="+mn-lt"/>
              </a:rPr>
              <a:t>1</a:t>
            </a:r>
            <a:r>
              <a:rPr lang="en-US" sz="1800" dirty="0" smtClean="0">
                <a:latin typeface="+mn-lt"/>
              </a:rPr>
              <a:t>=1</a:t>
            </a:r>
            <a:endParaRPr lang="en-US" sz="1800" dirty="0">
              <a:latin typeface="+mn-lt"/>
            </a:endParaRPr>
          </a:p>
        </p:txBody>
      </p:sp>
      <p:cxnSp>
        <p:nvCxnSpPr>
          <p:cNvPr id="126" name="Straight Arrow Connector 125"/>
          <p:cNvCxnSpPr>
            <a:stCxn id="124" idx="0"/>
            <a:endCxn id="33" idx="0"/>
          </p:cNvCxnSpPr>
          <p:nvPr/>
        </p:nvCxnSpPr>
        <p:spPr bwMode="auto">
          <a:xfrm rot="5400000" flipH="1" flipV="1">
            <a:off x="461262" y="5696824"/>
            <a:ext cx="431800" cy="366553"/>
          </a:xfrm>
          <a:prstGeom prst="straightConnector1">
            <a:avLst/>
          </a:prstGeom>
          <a:noFill/>
          <a:ln w="3810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" grpId="0" animBg="1"/>
      <p:bldP spid="860192" grpId="0"/>
      <p:bldP spid="119" grpId="0" animBg="1"/>
      <p:bldP spid="120" grpId="0"/>
      <p:bldP spid="121" grpId="0" animBg="1"/>
      <p:bldP spid="123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ChangeArrowheads="1"/>
          </p:cNvSpPr>
          <p:nvPr>
            <p:ph type="title"/>
          </p:nvPr>
        </p:nvSpPr>
        <p:spPr>
          <a:xfrm>
            <a:off x="256507" y="304800"/>
            <a:ext cx="7592093" cy="762000"/>
          </a:xfrm>
        </p:spPr>
        <p:txBody>
          <a:bodyPr/>
          <a:lstStyle/>
          <a:p>
            <a:r>
              <a:rPr lang="en-US"/>
              <a:t>Avoiding Deadlock</a:t>
            </a:r>
          </a:p>
        </p:txBody>
      </p:sp>
      <p:sp>
        <p:nvSpPr>
          <p:cNvPr id="874499" name="Text Box 3"/>
          <p:cNvSpPr txBox="1">
            <a:spLocks noChangeArrowheads="1"/>
          </p:cNvSpPr>
          <p:nvPr/>
        </p:nvSpPr>
        <p:spPr bwMode="auto">
          <a:xfrm>
            <a:off x="355804" y="968375"/>
            <a:ext cx="6673850" cy="29940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int main() 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pthread_t tid[2];</a:t>
            </a:r>
          </a:p>
          <a:p>
            <a:r>
              <a:rPr lang="en-US" sz="1600" dirty="0">
                <a:latin typeface="Courier New" pitchFamily="49" charset="0"/>
              </a:rPr>
              <a:t>    Sem_init(&amp;mutex[0], 0, 1);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mutex[0] = 1 */</a:t>
            </a:r>
          </a:p>
          <a:p>
            <a:r>
              <a:rPr lang="en-US" sz="1600" dirty="0">
                <a:latin typeface="Courier New" pitchFamily="49" charset="0"/>
              </a:rPr>
              <a:t>    Sem_init(&amp;mutex[1], 0, 1);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mutex[1] = 1 */</a:t>
            </a:r>
          </a:p>
          <a:p>
            <a:r>
              <a:rPr lang="en-US" sz="1600" dirty="0">
                <a:latin typeface="Courier New" pitchFamily="49" charset="0"/>
              </a:rPr>
              <a:t>    Pthread_create(&amp;tid[0], NULL, count, (void*) 0);</a:t>
            </a:r>
          </a:p>
          <a:p>
            <a:r>
              <a:rPr lang="en-US" sz="1600" dirty="0">
                <a:latin typeface="Courier New" pitchFamily="49" charset="0"/>
              </a:rPr>
              <a:t>    Pthread_create(&amp;tid[1], NULL, count, (void*) 1);</a:t>
            </a:r>
          </a:p>
          <a:p>
            <a:r>
              <a:rPr lang="en-US" sz="1600" dirty="0">
                <a:latin typeface="Courier New" pitchFamily="49" charset="0"/>
              </a:rPr>
              <a:t>    Pthread_join(tid[0], NULL);</a:t>
            </a:r>
          </a:p>
          <a:p>
            <a:r>
              <a:rPr lang="en-US" sz="1600" dirty="0">
                <a:latin typeface="Courier New" pitchFamily="49" charset="0"/>
              </a:rPr>
              <a:t>    Pthread_join(tid[1], NULL);</a:t>
            </a:r>
          </a:p>
          <a:p>
            <a:r>
              <a:rPr lang="en-US" sz="1600" dirty="0">
                <a:latin typeface="Courier New" pitchFamily="49" charset="0"/>
              </a:rPr>
              <a:t>    printf("cnt=%d\n", cnt);</a:t>
            </a:r>
          </a:p>
          <a:p>
            <a:r>
              <a:rPr lang="en-US" sz="1600" dirty="0">
                <a:latin typeface="Courier New" pitchFamily="49" charset="0"/>
              </a:rPr>
              <a:t>    exit(0);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874500" name="Rectangle 4"/>
          <p:cNvSpPr>
            <a:spLocks noChangeArrowheads="1"/>
          </p:cNvSpPr>
          <p:nvPr/>
        </p:nvSpPr>
        <p:spPr bwMode="auto">
          <a:xfrm>
            <a:off x="355804" y="4073366"/>
            <a:ext cx="4934364" cy="270843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*count(void *vargp) 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i;</a:t>
            </a:r>
          </a:p>
          <a:p>
            <a:r>
              <a:rPr lang="en-US" sz="1600" dirty="0">
                <a:latin typeface="Courier New" pitchFamily="49" charset="0"/>
              </a:rPr>
              <a:t>    int id = (int) vargp;</a:t>
            </a:r>
          </a:p>
          <a:p>
            <a:r>
              <a:rPr lang="en-US" sz="1600" dirty="0">
                <a:latin typeface="Courier New" pitchFamily="49" charset="0"/>
              </a:rPr>
              <a:t>    for (i = 0; i &lt; NITERS; i++) {</a:t>
            </a:r>
          </a:p>
          <a:p>
            <a:r>
              <a:rPr lang="en-US" sz="1600" dirty="0">
                <a:latin typeface="Courier New" pitchFamily="49" charset="0"/>
              </a:rPr>
              <a:t>        P(&amp;mutex[0]); P(&amp;mutex[1]);</a:t>
            </a:r>
          </a:p>
          <a:p>
            <a:r>
              <a:rPr lang="en-US" sz="1600" dirty="0">
                <a:latin typeface="Courier New" pitchFamily="49" charset="0"/>
              </a:rPr>
              <a:t>	cnt++;</a:t>
            </a:r>
          </a:p>
          <a:p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V(&amp;mutex[id</a:t>
            </a:r>
            <a:r>
              <a:rPr lang="en-US" sz="1600" dirty="0">
                <a:latin typeface="Courier New" pitchFamily="49" charset="0"/>
              </a:rPr>
              <a:t>]); V(&amp;mutex[1-id]);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  <a:p>
            <a:r>
              <a:rPr lang="en-US" sz="1600" dirty="0">
                <a:latin typeface="Courier New" pitchFamily="49" charset="0"/>
              </a:rPr>
              <a:t>    return NULL;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874501" name="Text Box 5"/>
          <p:cNvSpPr txBox="1">
            <a:spLocks noChangeArrowheads="1"/>
          </p:cNvSpPr>
          <p:nvPr/>
        </p:nvSpPr>
        <p:spPr bwMode="auto">
          <a:xfrm>
            <a:off x="6172200" y="4343400"/>
            <a:ext cx="808038" cy="20313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>
                <a:latin typeface="+mn-lt"/>
              </a:rPr>
              <a:t>Tid[0]:</a:t>
            </a:r>
          </a:p>
          <a:p>
            <a:r>
              <a:rPr lang="en-US" sz="1800">
                <a:latin typeface="+mn-lt"/>
              </a:rPr>
              <a:t>P(s0);</a:t>
            </a:r>
          </a:p>
          <a:p>
            <a:r>
              <a:rPr lang="en-US" sz="1800">
                <a:latin typeface="+mn-lt"/>
              </a:rPr>
              <a:t>P(s1);</a:t>
            </a:r>
          </a:p>
          <a:p>
            <a:r>
              <a:rPr lang="en-US" sz="1800">
                <a:latin typeface="+mn-lt"/>
              </a:rPr>
              <a:t>cnt++;</a:t>
            </a:r>
          </a:p>
          <a:p>
            <a:r>
              <a:rPr lang="en-US" sz="1800">
                <a:latin typeface="+mn-lt"/>
              </a:rPr>
              <a:t>V(s0);</a:t>
            </a:r>
          </a:p>
          <a:p>
            <a:r>
              <a:rPr lang="en-US" sz="1800">
                <a:latin typeface="+mn-lt"/>
              </a:rPr>
              <a:t>V(s1);</a:t>
            </a:r>
          </a:p>
          <a:p>
            <a:endParaRPr lang="en-US" sz="1800">
              <a:latin typeface="+mn-lt"/>
            </a:endParaRPr>
          </a:p>
        </p:txBody>
      </p:sp>
      <p:sp>
        <p:nvSpPr>
          <p:cNvPr id="874502" name="Text Box 6"/>
          <p:cNvSpPr txBox="1">
            <a:spLocks noChangeArrowheads="1"/>
          </p:cNvSpPr>
          <p:nvPr/>
        </p:nvSpPr>
        <p:spPr bwMode="auto">
          <a:xfrm>
            <a:off x="7315200" y="4343400"/>
            <a:ext cx="808038" cy="20313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>
                <a:latin typeface="+mn-lt"/>
              </a:rPr>
              <a:t>Tid[1]:</a:t>
            </a:r>
          </a:p>
          <a:p>
            <a:r>
              <a:rPr lang="en-US" sz="1800">
                <a:latin typeface="+mn-lt"/>
              </a:rPr>
              <a:t>P(s0);</a:t>
            </a:r>
          </a:p>
          <a:p>
            <a:r>
              <a:rPr lang="en-US" sz="1800">
                <a:latin typeface="+mn-lt"/>
              </a:rPr>
              <a:t>P(s1);</a:t>
            </a:r>
          </a:p>
          <a:p>
            <a:r>
              <a:rPr lang="en-US" sz="1800">
                <a:latin typeface="+mn-lt"/>
              </a:rPr>
              <a:t>cnt++;</a:t>
            </a:r>
          </a:p>
          <a:p>
            <a:r>
              <a:rPr lang="en-US" sz="1800">
                <a:latin typeface="+mn-lt"/>
              </a:rPr>
              <a:t>V(s1);</a:t>
            </a:r>
          </a:p>
          <a:p>
            <a:r>
              <a:rPr lang="en-US" sz="1800">
                <a:latin typeface="+mn-lt"/>
              </a:rPr>
              <a:t>V(s0);</a:t>
            </a:r>
          </a:p>
          <a:p>
            <a:endParaRPr lang="en-US" sz="1800">
              <a:latin typeface="+mn-lt"/>
            </a:endParaRPr>
          </a:p>
        </p:txBody>
      </p:sp>
      <p:sp>
        <p:nvSpPr>
          <p:cNvPr id="874503" name="Text Box 7"/>
          <p:cNvSpPr txBox="1">
            <a:spLocks noChangeArrowheads="1"/>
          </p:cNvSpPr>
          <p:nvPr/>
        </p:nvSpPr>
        <p:spPr bwMode="auto">
          <a:xfrm>
            <a:off x="4191000" y="533400"/>
            <a:ext cx="4259499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 b="0" i="1" dirty="0">
                <a:latin typeface="+mn-lt"/>
              </a:rPr>
              <a:t>Acquire shared resources in same order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93" name="Rectangle 3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Avoided Deadlock in Progress Graph</a:t>
            </a:r>
            <a:endParaRPr lang="en-US" dirty="0"/>
          </a:p>
        </p:txBody>
      </p:sp>
      <p:sp>
        <p:nvSpPr>
          <p:cNvPr id="33" name="Line 4"/>
          <p:cNvSpPr>
            <a:spLocks noChangeAspect="1" noChangeShapeType="1"/>
          </p:cNvSpPr>
          <p:nvPr/>
        </p:nvSpPr>
        <p:spPr bwMode="auto">
          <a:xfrm flipV="1">
            <a:off x="860439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34" name="Line 5"/>
          <p:cNvSpPr>
            <a:spLocks noChangeAspect="1" noChangeShapeType="1"/>
          </p:cNvSpPr>
          <p:nvPr/>
        </p:nvSpPr>
        <p:spPr bwMode="auto">
          <a:xfrm flipH="1" flipV="1">
            <a:off x="860439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45" name="Text Box 41"/>
          <p:cNvSpPr txBox="1">
            <a:spLocks noChangeAspect="1" noChangeArrowheads="1"/>
          </p:cNvSpPr>
          <p:nvPr/>
        </p:nvSpPr>
        <p:spPr bwMode="auto">
          <a:xfrm>
            <a:off x="4649801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46" name="Text Box 42"/>
          <p:cNvSpPr txBox="1">
            <a:spLocks noChangeAspect="1" noChangeArrowheads="1"/>
          </p:cNvSpPr>
          <p:nvPr/>
        </p:nvSpPr>
        <p:spPr bwMode="auto">
          <a:xfrm>
            <a:off x="304800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sp>
        <p:nvSpPr>
          <p:cNvPr id="99" name="Text Box 8"/>
          <p:cNvSpPr txBox="1">
            <a:spLocks noChangeAspect="1" noChangeArrowheads="1"/>
          </p:cNvSpPr>
          <p:nvPr/>
        </p:nvSpPr>
        <p:spPr bwMode="auto">
          <a:xfrm>
            <a:off x="1139688" y="5791200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0" name="Text Box 9"/>
          <p:cNvSpPr txBox="1">
            <a:spLocks noChangeAspect="1" noChangeArrowheads="1"/>
          </p:cNvSpPr>
          <p:nvPr/>
        </p:nvSpPr>
        <p:spPr bwMode="auto">
          <a:xfrm>
            <a:off x="3006588" y="5791200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1" name="Text Box 20"/>
          <p:cNvSpPr txBox="1">
            <a:spLocks noChangeAspect="1" noChangeArrowheads="1"/>
          </p:cNvSpPr>
          <p:nvPr/>
        </p:nvSpPr>
        <p:spPr bwMode="auto">
          <a:xfrm>
            <a:off x="2054088" y="5791200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2" name="Text Box 22"/>
          <p:cNvSpPr txBox="1">
            <a:spLocks noChangeAspect="1" noChangeArrowheads="1"/>
          </p:cNvSpPr>
          <p:nvPr/>
        </p:nvSpPr>
        <p:spPr bwMode="auto">
          <a:xfrm>
            <a:off x="3920988" y="5791200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3" name="Line 10"/>
          <p:cNvSpPr>
            <a:spLocks noChangeAspect="1" noChangeShapeType="1"/>
          </p:cNvSpPr>
          <p:nvPr/>
        </p:nvSpPr>
        <p:spPr bwMode="auto">
          <a:xfrm rot="-5400000">
            <a:off x="786607" y="5063331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04" name="Line 11"/>
          <p:cNvSpPr>
            <a:spLocks noChangeAspect="1" noChangeShapeType="1"/>
          </p:cNvSpPr>
          <p:nvPr/>
        </p:nvSpPr>
        <p:spPr bwMode="auto">
          <a:xfrm rot="-5400000">
            <a:off x="786606" y="3358357"/>
            <a:ext cx="4763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05" name="Text Box 12"/>
          <p:cNvSpPr txBox="1">
            <a:spLocks noChangeAspect="1" noChangeArrowheads="1"/>
          </p:cNvSpPr>
          <p:nvPr/>
        </p:nvSpPr>
        <p:spPr bwMode="auto">
          <a:xfrm>
            <a:off x="138113" y="3219450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6" name="Text Box 17"/>
          <p:cNvSpPr txBox="1">
            <a:spLocks noChangeAspect="1" noChangeArrowheads="1"/>
          </p:cNvSpPr>
          <p:nvPr/>
        </p:nvSpPr>
        <p:spPr bwMode="auto">
          <a:xfrm>
            <a:off x="160338" y="4921250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7" name="Line 25"/>
          <p:cNvSpPr>
            <a:spLocks noChangeAspect="1" noChangeShapeType="1"/>
          </p:cNvSpPr>
          <p:nvPr/>
        </p:nvSpPr>
        <p:spPr bwMode="auto">
          <a:xfrm rot="-5400000">
            <a:off x="786607" y="4225131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08" name="Text Box 26"/>
          <p:cNvSpPr txBox="1">
            <a:spLocks noChangeAspect="1" noChangeArrowheads="1"/>
          </p:cNvSpPr>
          <p:nvPr/>
        </p:nvSpPr>
        <p:spPr bwMode="auto">
          <a:xfrm>
            <a:off x="160338" y="4083050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9" name="Line 27"/>
          <p:cNvSpPr>
            <a:spLocks noChangeAspect="1" noChangeShapeType="1"/>
          </p:cNvSpPr>
          <p:nvPr/>
        </p:nvSpPr>
        <p:spPr bwMode="auto">
          <a:xfrm rot="-5400000">
            <a:off x="786606" y="2507457"/>
            <a:ext cx="4763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10" name="Text Box 28"/>
          <p:cNvSpPr txBox="1">
            <a:spLocks noChangeAspect="1" noChangeArrowheads="1"/>
          </p:cNvSpPr>
          <p:nvPr/>
        </p:nvSpPr>
        <p:spPr bwMode="auto">
          <a:xfrm>
            <a:off x="138113" y="2368550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11" name="Line 6"/>
          <p:cNvSpPr>
            <a:spLocks noChangeAspect="1" noChangeShapeType="1"/>
          </p:cNvSpPr>
          <p:nvPr/>
        </p:nvSpPr>
        <p:spPr bwMode="auto">
          <a:xfrm>
            <a:off x="1455737" y="5664200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2" name="Line 7"/>
          <p:cNvSpPr>
            <a:spLocks noChangeAspect="1" noChangeShapeType="1"/>
          </p:cNvSpPr>
          <p:nvPr/>
        </p:nvSpPr>
        <p:spPr bwMode="auto">
          <a:xfrm>
            <a:off x="3323695" y="5664200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3" name="Line 19"/>
          <p:cNvSpPr>
            <a:spLocks noChangeAspect="1" noChangeShapeType="1"/>
          </p:cNvSpPr>
          <p:nvPr/>
        </p:nvSpPr>
        <p:spPr bwMode="auto">
          <a:xfrm>
            <a:off x="2386541" y="5664200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4" name="Line 21"/>
          <p:cNvSpPr>
            <a:spLocks noChangeAspect="1" noChangeShapeType="1"/>
          </p:cNvSpPr>
          <p:nvPr/>
        </p:nvSpPr>
        <p:spPr bwMode="auto">
          <a:xfrm>
            <a:off x="4260850" y="5664200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5" name="Rectangle 114"/>
          <p:cNvSpPr/>
          <p:nvPr/>
        </p:nvSpPr>
        <p:spPr bwMode="auto">
          <a:xfrm>
            <a:off x="1424337" y="2586354"/>
            <a:ext cx="1828800" cy="2560320"/>
          </a:xfrm>
          <a:prstGeom prst="rect">
            <a:avLst/>
          </a:prstGeom>
          <a:solidFill>
            <a:srgbClr val="EBAFAF">
              <a:alpha val="50196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16" name="Rectangle 115"/>
          <p:cNvSpPr/>
          <p:nvPr/>
        </p:nvSpPr>
        <p:spPr bwMode="auto">
          <a:xfrm>
            <a:off x="2367842" y="3429000"/>
            <a:ext cx="1899358" cy="1717674"/>
          </a:xfrm>
          <a:prstGeom prst="rect">
            <a:avLst/>
          </a:prstGeom>
          <a:solidFill>
            <a:srgbClr val="EBAFAF">
              <a:alpha val="50196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17" name="TextBox 116"/>
          <p:cNvSpPr txBox="1"/>
          <p:nvPr/>
        </p:nvSpPr>
        <p:spPr>
          <a:xfrm>
            <a:off x="1458730" y="2602468"/>
            <a:ext cx="1885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Forbidden region</a:t>
            </a:r>
          </a:p>
          <a:p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 s</a:t>
            </a:r>
            <a:r>
              <a:rPr lang="en-US" sz="1800" i="1" baseline="-25000" dirty="0" smtClean="0">
                <a:solidFill>
                  <a:srgbClr val="99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2383517" y="4535269"/>
            <a:ext cx="18727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Forbidden region</a:t>
            </a:r>
          </a:p>
          <a:p>
            <a:pPr algn="r"/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 s</a:t>
            </a:r>
            <a:r>
              <a:rPr lang="en-US" sz="1800" i="1" baseline="-25000" dirty="0" smtClean="0">
                <a:solidFill>
                  <a:srgbClr val="99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24" name="Text Box 16"/>
          <p:cNvSpPr txBox="1">
            <a:spLocks noChangeArrowheads="1"/>
          </p:cNvSpPr>
          <p:nvPr/>
        </p:nvSpPr>
        <p:spPr bwMode="auto">
          <a:xfrm>
            <a:off x="0" y="6096000"/>
            <a:ext cx="9877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dirty="0" smtClean="0">
                <a:latin typeface="+mn-lt"/>
              </a:rPr>
              <a:t>s</a:t>
            </a:r>
            <a:r>
              <a:rPr lang="en-US" baseline="-25000" dirty="0" smtClean="0">
                <a:latin typeface="+mn-lt"/>
              </a:rPr>
              <a:t>0</a:t>
            </a:r>
            <a:r>
              <a:rPr lang="en-US" sz="1800" dirty="0" smtClean="0">
                <a:latin typeface="+mn-lt"/>
              </a:rPr>
              <a:t>=</a:t>
            </a:r>
            <a:r>
              <a:rPr lang="en-US" dirty="0" smtClean="0">
                <a:latin typeface="+mn-lt"/>
              </a:rPr>
              <a:t>s</a:t>
            </a:r>
            <a:r>
              <a:rPr lang="en-US" baseline="-25000" dirty="0" smtClean="0">
                <a:latin typeface="+mn-lt"/>
              </a:rPr>
              <a:t>1</a:t>
            </a:r>
            <a:r>
              <a:rPr lang="en-US" sz="1800" dirty="0" smtClean="0">
                <a:latin typeface="+mn-lt"/>
              </a:rPr>
              <a:t>=1</a:t>
            </a:r>
            <a:endParaRPr lang="en-US" sz="1800" dirty="0">
              <a:latin typeface="+mn-lt"/>
            </a:endParaRPr>
          </a:p>
        </p:txBody>
      </p:sp>
      <p:cxnSp>
        <p:nvCxnSpPr>
          <p:cNvPr id="126" name="Straight Arrow Connector 125"/>
          <p:cNvCxnSpPr>
            <a:stCxn id="124" idx="0"/>
            <a:endCxn id="33" idx="0"/>
          </p:cNvCxnSpPr>
          <p:nvPr/>
        </p:nvCxnSpPr>
        <p:spPr bwMode="auto">
          <a:xfrm rot="5400000" flipH="1" flipV="1">
            <a:off x="461262" y="5696824"/>
            <a:ext cx="431800" cy="366553"/>
          </a:xfrm>
          <a:prstGeom prst="straightConnector1">
            <a:avLst/>
          </a:prstGeom>
          <a:noFill/>
          <a:ln w="3810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35" name="Text Box 32"/>
          <p:cNvSpPr txBox="1">
            <a:spLocks noChangeArrowheads="1"/>
          </p:cNvSpPr>
          <p:nvPr/>
        </p:nvSpPr>
        <p:spPr bwMode="auto">
          <a:xfrm>
            <a:off x="5737225" y="1536700"/>
            <a:ext cx="3105150" cy="2197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tIns="0" bIns="0">
            <a:spAutoFit/>
          </a:bodyPr>
          <a:lstStyle/>
          <a:p>
            <a:pPr algn="l"/>
            <a:r>
              <a:rPr lang="en-US" sz="1800">
                <a:latin typeface="+mn-lt"/>
              </a:rPr>
              <a:t>No way for trajectory to get stuck</a:t>
            </a:r>
          </a:p>
          <a:p>
            <a:pPr algn="l"/>
            <a:endParaRPr lang="en-US" sz="1800">
              <a:latin typeface="+mn-lt"/>
            </a:endParaRPr>
          </a:p>
          <a:p>
            <a:pPr algn="l"/>
            <a:r>
              <a:rPr lang="en-US" sz="1800">
                <a:latin typeface="+mn-lt"/>
              </a:rPr>
              <a:t>Processes acquire locks in same order</a:t>
            </a:r>
          </a:p>
          <a:p>
            <a:pPr algn="l"/>
            <a:endParaRPr lang="en-US" sz="1800">
              <a:latin typeface="+mn-lt"/>
            </a:endParaRPr>
          </a:p>
          <a:p>
            <a:pPr algn="l"/>
            <a:r>
              <a:rPr lang="en-US" sz="1800">
                <a:latin typeface="+mn-lt"/>
              </a:rPr>
              <a:t>Order in which locks released immaterial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1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Threads Summary</a:t>
            </a:r>
          </a:p>
        </p:txBody>
      </p:sp>
      <p:sp>
        <p:nvSpPr>
          <p:cNvPr id="86118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73022" y="1276350"/>
            <a:ext cx="7896225" cy="4972050"/>
          </a:xfrm>
        </p:spPr>
        <p:txBody>
          <a:bodyPr/>
          <a:lstStyle/>
          <a:p>
            <a:r>
              <a:rPr lang="en-US" dirty="0"/>
              <a:t>Threads provide another mechanism for writing concurrent programs</a:t>
            </a:r>
          </a:p>
          <a:p>
            <a:r>
              <a:rPr lang="en-US" dirty="0"/>
              <a:t>Threads are growing in popularity</a:t>
            </a:r>
          </a:p>
          <a:p>
            <a:pPr lvl="1"/>
            <a:r>
              <a:rPr lang="en-US" dirty="0"/>
              <a:t>Somewhat cheaper than processes</a:t>
            </a:r>
          </a:p>
          <a:p>
            <a:pPr lvl="1"/>
            <a:r>
              <a:rPr lang="en-US" dirty="0"/>
              <a:t>Easy to share data between threads</a:t>
            </a:r>
          </a:p>
          <a:p>
            <a:r>
              <a:rPr lang="en-US" dirty="0"/>
              <a:t>However, the ease of sharing has a cost:</a:t>
            </a:r>
          </a:p>
          <a:p>
            <a:pPr lvl="1"/>
            <a:r>
              <a:rPr lang="en-US" dirty="0"/>
              <a:t>Easy to introduce subtle synchronization errors</a:t>
            </a:r>
          </a:p>
          <a:p>
            <a:pPr lvl="1"/>
            <a:r>
              <a:rPr lang="en-US" dirty="0"/>
              <a:t>Tread carefully with threads!</a:t>
            </a:r>
          </a:p>
          <a:p>
            <a:pPr lvl="1"/>
            <a:endParaRPr lang="en-US" dirty="0"/>
          </a:p>
          <a:p>
            <a:r>
              <a:rPr lang="en-US" dirty="0"/>
              <a:t>For more info:</a:t>
            </a:r>
          </a:p>
          <a:p>
            <a:pPr lvl="1"/>
            <a:r>
              <a:rPr lang="en-US" dirty="0"/>
              <a:t>D. </a:t>
            </a:r>
            <a:r>
              <a:rPr lang="en-US" dirty="0" err="1"/>
              <a:t>Butenhof</a:t>
            </a:r>
            <a:r>
              <a:rPr lang="en-US" dirty="0"/>
              <a:t>, “Programming with </a:t>
            </a:r>
            <a:r>
              <a:rPr lang="en-US" dirty="0" err="1"/>
              <a:t>Posix</a:t>
            </a:r>
            <a:r>
              <a:rPr lang="en-US" dirty="0"/>
              <a:t> Threads”, Addison-Wesley, </a:t>
            </a:r>
            <a:r>
              <a:rPr lang="en-US" dirty="0" smtClean="0"/>
              <a:t>1997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582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7213600" cy="573088"/>
          </a:xfrm>
        </p:spPr>
        <p:txBody>
          <a:bodyPr/>
          <a:lstStyle/>
          <a:p>
            <a:r>
              <a:rPr lang="en-US" dirty="0" smtClean="0"/>
              <a:t>Producer-Consumer Problem</a:t>
            </a:r>
            <a:endParaRPr lang="en-US" dirty="0"/>
          </a:p>
        </p:txBody>
      </p:sp>
      <p:sp>
        <p:nvSpPr>
          <p:cNvPr id="845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4000" y="2709863"/>
            <a:ext cx="8729663" cy="4148137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Common synchronization pattern: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Producer waits </a:t>
            </a:r>
            <a:r>
              <a:rPr lang="en-US" dirty="0" smtClean="0"/>
              <a:t>for empty </a:t>
            </a:r>
            <a:r>
              <a:rPr lang="en-US" b="1" i="1" dirty="0"/>
              <a:t>slot</a:t>
            </a:r>
            <a:r>
              <a:rPr lang="en-US" dirty="0"/>
              <a:t>, inserts item in buffer, and notifies consumer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Consumer waits for </a:t>
            </a:r>
            <a:r>
              <a:rPr lang="en-US" b="1" i="1" dirty="0"/>
              <a:t>item</a:t>
            </a:r>
            <a:r>
              <a:rPr lang="en-US" dirty="0"/>
              <a:t>, removes it from buffer, and notifies producer</a:t>
            </a:r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Examples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Multimedia processing: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Producer creates MPEG video frames, consumer renders them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 Event-driven graphical user interfaces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Producer detects mouse clicks, mouse movements, and keyboard hits and inserts corresponding events in buffer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 Consumer retrieves events from buffer and paints the display</a:t>
            </a:r>
          </a:p>
        </p:txBody>
      </p:sp>
      <p:sp>
        <p:nvSpPr>
          <p:cNvPr id="845829" name="Oval 5"/>
          <p:cNvSpPr>
            <a:spLocks noChangeArrowheads="1"/>
          </p:cNvSpPr>
          <p:nvPr/>
        </p:nvSpPr>
        <p:spPr bwMode="auto">
          <a:xfrm>
            <a:off x="1552575" y="1327150"/>
            <a:ext cx="1219200" cy="11080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>
                <a:latin typeface="+mn-lt"/>
              </a:rPr>
              <a:t>producer</a:t>
            </a:r>
          </a:p>
          <a:p>
            <a:pPr algn="ctr"/>
            <a:r>
              <a:rPr lang="en-US" sz="1800">
                <a:latin typeface="+mn-lt"/>
              </a:rPr>
              <a:t>thread</a:t>
            </a:r>
          </a:p>
        </p:txBody>
      </p:sp>
      <p:sp>
        <p:nvSpPr>
          <p:cNvPr id="845830" name="Text Box 6"/>
          <p:cNvSpPr txBox="1">
            <a:spLocks noChangeArrowheads="1"/>
          </p:cNvSpPr>
          <p:nvPr/>
        </p:nvSpPr>
        <p:spPr bwMode="auto">
          <a:xfrm>
            <a:off x="3686175" y="1600200"/>
            <a:ext cx="12192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>
                <a:latin typeface="+mn-lt"/>
              </a:rPr>
              <a:t>shared</a:t>
            </a:r>
          </a:p>
          <a:p>
            <a:pPr algn="ctr"/>
            <a:r>
              <a:rPr lang="en-US" sz="1800">
                <a:latin typeface="+mn-lt"/>
              </a:rPr>
              <a:t>buffer</a:t>
            </a:r>
          </a:p>
        </p:txBody>
      </p:sp>
      <p:sp>
        <p:nvSpPr>
          <p:cNvPr id="845831" name="Line 7"/>
          <p:cNvSpPr>
            <a:spLocks noChangeShapeType="1"/>
          </p:cNvSpPr>
          <p:nvPr/>
        </p:nvSpPr>
        <p:spPr bwMode="auto">
          <a:xfrm flipV="1">
            <a:off x="2771775" y="1828800"/>
            <a:ext cx="914400" cy="12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845832" name="Line 8"/>
          <p:cNvSpPr>
            <a:spLocks noChangeShapeType="1"/>
          </p:cNvSpPr>
          <p:nvPr/>
        </p:nvSpPr>
        <p:spPr bwMode="auto">
          <a:xfrm flipV="1">
            <a:off x="4905375" y="1828800"/>
            <a:ext cx="914400" cy="12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845833" name="Oval 9"/>
          <p:cNvSpPr>
            <a:spLocks noChangeArrowheads="1"/>
          </p:cNvSpPr>
          <p:nvPr/>
        </p:nvSpPr>
        <p:spPr bwMode="auto">
          <a:xfrm>
            <a:off x="5819775" y="1330325"/>
            <a:ext cx="1219200" cy="11080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>
                <a:latin typeface="+mn-lt"/>
              </a:rPr>
              <a:t>consumer</a:t>
            </a:r>
          </a:p>
          <a:p>
            <a:pPr algn="ctr"/>
            <a:r>
              <a:rPr lang="en-US" sz="1800">
                <a:latin typeface="+mn-lt"/>
              </a:rPr>
              <a:t>thread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850" name="Rectangle 2"/>
          <p:cNvSpPr>
            <a:spLocks noGrp="1" noChangeArrowheads="1"/>
          </p:cNvSpPr>
          <p:nvPr>
            <p:ph type="title"/>
          </p:nvPr>
        </p:nvSpPr>
        <p:spPr>
          <a:xfrm>
            <a:off x="244502" y="646112"/>
            <a:ext cx="8366098" cy="573088"/>
          </a:xfrm>
        </p:spPr>
        <p:txBody>
          <a:bodyPr/>
          <a:lstStyle/>
          <a:p>
            <a:pPr marL="0" indent="0"/>
            <a:r>
              <a:rPr lang="en-US" dirty="0"/>
              <a:t>Producer-Consumer</a:t>
            </a:r>
            <a:r>
              <a:rPr lang="en-US" dirty="0" smtClean="0"/>
              <a:t> on 1-element Buffer</a:t>
            </a:r>
            <a:endParaRPr lang="en-US" dirty="0"/>
          </a:p>
        </p:txBody>
      </p:sp>
      <p:sp>
        <p:nvSpPr>
          <p:cNvPr id="846851" name="Text Box 3"/>
          <p:cNvSpPr txBox="1">
            <a:spLocks noChangeArrowheads="1"/>
          </p:cNvSpPr>
          <p:nvPr/>
        </p:nvSpPr>
        <p:spPr bwMode="auto">
          <a:xfrm>
            <a:off x="360363" y="1676400"/>
            <a:ext cx="3509194" cy="320087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l"/>
            <a:r>
              <a:rPr lang="en-US" sz="1600" dirty="0" smtClean="0">
                <a:latin typeface="Courier New" pitchFamily="49" charset="0"/>
              </a:rPr>
              <a:t>#</a:t>
            </a:r>
            <a:r>
              <a:rPr lang="en-US" sz="1600" dirty="0">
                <a:latin typeface="Courier New" pitchFamily="49" charset="0"/>
              </a:rPr>
              <a:t>include “</a:t>
            </a:r>
            <a:r>
              <a:rPr lang="en-US" sz="1600" dirty="0" err="1">
                <a:latin typeface="Courier New" pitchFamily="49" charset="0"/>
              </a:rPr>
              <a:t>csapp.h</a:t>
            </a:r>
            <a:r>
              <a:rPr lang="en-US" sz="1600" dirty="0">
                <a:latin typeface="Courier New" pitchFamily="49" charset="0"/>
              </a:rPr>
              <a:t>”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#define NITERS 5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void *producer(void *</a:t>
            </a:r>
            <a:r>
              <a:rPr lang="en-US" sz="1600" dirty="0" err="1">
                <a:latin typeface="Courier New" pitchFamily="49" charset="0"/>
              </a:rPr>
              <a:t>arg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void</a:t>
            </a:r>
            <a:r>
              <a:rPr lang="en-US" sz="1600" b="0" dirty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*consumer(void *</a:t>
            </a:r>
            <a:r>
              <a:rPr lang="en-US" sz="1600" dirty="0" err="1">
                <a:latin typeface="Courier New" pitchFamily="49" charset="0"/>
              </a:rPr>
              <a:t>arg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 err="1">
                <a:latin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</a:rPr>
              <a:t> {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buf</a:t>
            </a:r>
            <a:r>
              <a:rPr lang="en-US" sz="1600" dirty="0">
                <a:latin typeface="Courier New" pitchFamily="49" charset="0"/>
              </a:rPr>
              <a:t>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shared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var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sem_t</a:t>
            </a:r>
            <a:r>
              <a:rPr lang="en-US" sz="1600" dirty="0">
                <a:latin typeface="Courier New" pitchFamily="49" charset="0"/>
              </a:rPr>
              <a:t> full;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sems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sem_t</a:t>
            </a:r>
            <a:r>
              <a:rPr lang="en-US" sz="1600" dirty="0">
                <a:latin typeface="Courier New" pitchFamily="49" charset="0"/>
              </a:rPr>
              <a:t> empty;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} shared;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</p:txBody>
      </p:sp>
      <p:sp>
        <p:nvSpPr>
          <p:cNvPr id="846852" name="Text Box 4"/>
          <p:cNvSpPr txBox="1">
            <a:spLocks noChangeArrowheads="1"/>
          </p:cNvSpPr>
          <p:nvPr/>
        </p:nvSpPr>
        <p:spPr bwMode="auto">
          <a:xfrm>
            <a:off x="4191000" y="1654175"/>
            <a:ext cx="4854575" cy="4670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l"/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main() {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tid_producer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tid_consumer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i="1" dirty="0">
                <a:solidFill>
                  <a:srgbClr val="990000"/>
                </a:solidFill>
                <a:latin typeface="Courier New" pitchFamily="49" charset="0"/>
              </a:rPr>
              <a:t>/*</a:t>
            </a:r>
            <a:r>
              <a:rPr lang="en-US" sz="1600" i="1" dirty="0" smtClean="0">
                <a:solidFill>
                  <a:srgbClr val="990000"/>
                </a:solidFill>
                <a:latin typeface="Courier New" pitchFamily="49" charset="0"/>
              </a:rPr>
              <a:t> Initialize </a:t>
            </a:r>
            <a:r>
              <a:rPr lang="en-US" sz="1600" i="1" dirty="0">
                <a:solidFill>
                  <a:srgbClr val="990000"/>
                </a:solidFill>
                <a:latin typeface="Courier New" pitchFamily="49" charset="0"/>
              </a:rPr>
              <a:t>the semaphores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Sem_init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shared.empty</a:t>
            </a:r>
            <a:r>
              <a:rPr lang="en-US" sz="1600" dirty="0">
                <a:latin typeface="Courier New" pitchFamily="49" charset="0"/>
              </a:rPr>
              <a:t>, 0, 1);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Sem_init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shared.full</a:t>
            </a:r>
            <a:r>
              <a:rPr lang="en-US" sz="1600" dirty="0">
                <a:latin typeface="Courier New" pitchFamily="49" charset="0"/>
              </a:rPr>
              <a:t>,  0, 0);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i="1" dirty="0">
                <a:solidFill>
                  <a:srgbClr val="990000"/>
                </a:solidFill>
                <a:latin typeface="Courier New" pitchFamily="49" charset="0"/>
              </a:rPr>
              <a:t>/*</a:t>
            </a:r>
            <a:r>
              <a:rPr lang="en-US" sz="1600" i="1" dirty="0" smtClean="0">
                <a:solidFill>
                  <a:srgbClr val="990000"/>
                </a:solidFill>
                <a:latin typeface="Courier New" pitchFamily="49" charset="0"/>
              </a:rPr>
              <a:t> Create </a:t>
            </a:r>
            <a:r>
              <a:rPr lang="en-US" sz="1600" i="1" dirty="0">
                <a:solidFill>
                  <a:srgbClr val="990000"/>
                </a:solidFill>
                <a:latin typeface="Courier New" pitchFamily="49" charset="0"/>
              </a:rPr>
              <a:t>threads and wait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Pthread_create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tid_producer</a:t>
            </a:r>
            <a:r>
              <a:rPr lang="en-US" sz="1600" dirty="0">
                <a:latin typeface="Courier New" pitchFamily="49" charset="0"/>
              </a:rPr>
              <a:t>, NULL,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             producer, NULL);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Pthread_create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tid_consumer</a:t>
            </a:r>
            <a:r>
              <a:rPr lang="en-US" sz="1600" dirty="0">
                <a:latin typeface="Courier New" pitchFamily="49" charset="0"/>
              </a:rPr>
              <a:t>, NULL,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             consumer, NULL);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Pthread_join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tid_producer</a:t>
            </a:r>
            <a:r>
              <a:rPr lang="en-US" sz="1600" dirty="0">
                <a:latin typeface="Courier New" pitchFamily="49" charset="0"/>
              </a:rPr>
              <a:t>, NULL);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Pthread_join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tid_consumer</a:t>
            </a:r>
            <a:r>
              <a:rPr lang="en-US" sz="1600" dirty="0">
                <a:latin typeface="Courier New" pitchFamily="49" charset="0"/>
              </a:rPr>
              <a:t>, NULL);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exit(0);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}</a:t>
            </a:r>
          </a:p>
          <a:p>
            <a:pPr algn="l"/>
            <a:endParaRPr lang="en-US" sz="16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878" name="Rectangle 6"/>
          <p:cNvSpPr>
            <a:spLocks noGrp="1" noChangeArrowheads="1"/>
          </p:cNvSpPr>
          <p:nvPr>
            <p:ph type="title"/>
          </p:nvPr>
        </p:nvSpPr>
        <p:spPr>
          <a:xfrm>
            <a:off x="357018" y="457200"/>
            <a:ext cx="8253582" cy="762000"/>
          </a:xfrm>
        </p:spPr>
        <p:txBody>
          <a:bodyPr/>
          <a:lstStyle/>
          <a:p>
            <a:r>
              <a:rPr lang="en-US" dirty="0"/>
              <a:t>Producer-Consumer</a:t>
            </a:r>
            <a:r>
              <a:rPr lang="en-US" dirty="0" smtClean="0"/>
              <a:t> on 1-element Buffer</a:t>
            </a:r>
            <a:endParaRPr lang="en-US" dirty="0"/>
          </a:p>
        </p:txBody>
      </p:sp>
      <p:sp>
        <p:nvSpPr>
          <p:cNvPr id="847875" name="Text Box 3"/>
          <p:cNvSpPr txBox="1">
            <a:spLocks noChangeArrowheads="1"/>
          </p:cNvSpPr>
          <p:nvPr/>
        </p:nvSpPr>
        <p:spPr bwMode="auto">
          <a:xfrm>
            <a:off x="474060" y="2514600"/>
            <a:ext cx="3632324" cy="393954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>
                <a:latin typeface="Courier New" pitchFamily="49" charset="0"/>
              </a:rPr>
              <a:t>*</a:t>
            </a:r>
            <a:r>
              <a:rPr lang="en-US" sz="1600" dirty="0" err="1">
                <a:latin typeface="Courier New" pitchFamily="49" charset="0"/>
              </a:rPr>
              <a:t>producer(void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arg</a:t>
            </a:r>
            <a:r>
              <a:rPr lang="en-US" sz="1600" dirty="0">
                <a:latin typeface="Courier New" pitchFamily="49" charset="0"/>
              </a:rPr>
              <a:t>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, item;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for 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=0;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&lt;NITERS;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*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 Produce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item */</a:t>
            </a:r>
            <a:endParaRPr lang="en-US" sz="1600" dirty="0" smtClean="0">
              <a:solidFill>
                <a:srgbClr val="99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item </a:t>
            </a:r>
            <a:r>
              <a:rPr lang="en-US" sz="1600" dirty="0">
                <a:latin typeface="Courier New" pitchFamily="49" charset="0"/>
              </a:rPr>
              <a:t>=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printf</a:t>
            </a:r>
            <a:r>
              <a:rPr lang="en-US" sz="1600" dirty="0" err="1">
                <a:latin typeface="Courier New" pitchFamily="49" charset="0"/>
              </a:rPr>
              <a:t>("produced</a:t>
            </a:r>
            <a:r>
              <a:rPr lang="en-US" sz="1600" dirty="0">
                <a:latin typeface="Courier New" pitchFamily="49" charset="0"/>
              </a:rPr>
              <a:t> %</a:t>
            </a:r>
            <a:r>
              <a:rPr lang="en-US" sz="1600" dirty="0" err="1">
                <a:latin typeface="Courier New" pitchFamily="49" charset="0"/>
              </a:rPr>
              <a:t>d\n</a:t>
            </a:r>
            <a:r>
              <a:rPr lang="en-US" sz="1600" dirty="0">
                <a:latin typeface="Courier New" pitchFamily="49" charset="0"/>
              </a:rPr>
              <a:t>", 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        item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*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 Write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item to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buf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  <a:endParaRPr lang="en-US" sz="1600" dirty="0" smtClean="0">
              <a:solidFill>
                <a:srgbClr val="99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</a:t>
            </a:r>
            <a:r>
              <a:rPr lang="en-US" sz="1600" dirty="0" err="1">
                <a:latin typeface="Courier New" pitchFamily="49" charset="0"/>
              </a:rPr>
              <a:t>(&amp;shared.empty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shared.buf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= item;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</a:t>
            </a:r>
            <a:r>
              <a:rPr lang="en-US" sz="1600" dirty="0" err="1">
                <a:latin typeface="Courier New" pitchFamily="49" charset="0"/>
              </a:rPr>
              <a:t>(&amp;shared.full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  return </a:t>
            </a:r>
            <a:r>
              <a:rPr lang="en-US" sz="1600" dirty="0">
                <a:latin typeface="Courier New" pitchFamily="49" charset="0"/>
              </a:rPr>
              <a:t>NULL;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847876" name="Text Box 4"/>
          <p:cNvSpPr txBox="1">
            <a:spLocks noChangeArrowheads="1"/>
          </p:cNvSpPr>
          <p:nvPr/>
        </p:nvSpPr>
        <p:spPr bwMode="auto">
          <a:xfrm>
            <a:off x="4343400" y="2514600"/>
            <a:ext cx="4495800" cy="344709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>
                <a:latin typeface="Courier New" pitchFamily="49" charset="0"/>
              </a:rPr>
              <a:t>*</a:t>
            </a:r>
            <a:r>
              <a:rPr lang="en-US" sz="1600" dirty="0" err="1">
                <a:latin typeface="Courier New" pitchFamily="49" charset="0"/>
              </a:rPr>
              <a:t>consumer(void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arg</a:t>
            </a:r>
            <a:r>
              <a:rPr lang="en-US" sz="1600" dirty="0">
                <a:latin typeface="Courier New" pitchFamily="49" charset="0"/>
              </a:rPr>
              <a:t>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, item;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for 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=0;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&lt;NITERS;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*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 Read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item from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buf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  <a:endParaRPr lang="en-US" sz="1600" dirty="0" smtClean="0">
              <a:solidFill>
                <a:srgbClr val="99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</a:t>
            </a:r>
            <a:r>
              <a:rPr lang="en-US" sz="1600" dirty="0" err="1">
                <a:latin typeface="Courier New" pitchFamily="49" charset="0"/>
              </a:rPr>
              <a:t>(&amp;shared.full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item </a:t>
            </a:r>
            <a:r>
              <a:rPr lang="en-US" sz="1600" dirty="0">
                <a:latin typeface="Courier New" pitchFamily="49" charset="0"/>
              </a:rPr>
              <a:t>= </a:t>
            </a:r>
            <a:r>
              <a:rPr lang="en-US" sz="1600" dirty="0" err="1">
                <a:latin typeface="Courier New" pitchFamily="49" charset="0"/>
              </a:rPr>
              <a:t>shared.buf</a:t>
            </a:r>
            <a:r>
              <a:rPr lang="en-US" sz="1600" dirty="0">
                <a:latin typeface="Courier New" pitchFamily="49" charset="0"/>
              </a:rPr>
              <a:t>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</a:t>
            </a:r>
            <a:r>
              <a:rPr lang="en-US" sz="1600" dirty="0" err="1">
                <a:latin typeface="Courier New" pitchFamily="49" charset="0"/>
              </a:rPr>
              <a:t>(&amp;shared.empty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*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 Consume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item */</a:t>
            </a:r>
            <a:endParaRPr lang="en-US" sz="1600" dirty="0" smtClean="0">
              <a:solidFill>
                <a:srgbClr val="99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printf</a:t>
            </a:r>
            <a:r>
              <a:rPr lang="en-US" sz="1600" dirty="0" err="1">
                <a:latin typeface="Courier New" pitchFamily="49" charset="0"/>
              </a:rPr>
              <a:t>("consumed</a:t>
            </a:r>
            <a:r>
              <a:rPr lang="en-US" sz="1600" dirty="0">
                <a:latin typeface="Courier New" pitchFamily="49" charset="0"/>
              </a:rPr>
              <a:t> %</a:t>
            </a:r>
            <a:r>
              <a:rPr lang="en-US" sz="1600" dirty="0" smtClean="0">
                <a:latin typeface="Courier New" pitchFamily="49" charset="0"/>
              </a:rPr>
              <a:t>d\n“, item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  return </a:t>
            </a:r>
            <a:r>
              <a:rPr lang="en-US" sz="1600" dirty="0">
                <a:latin typeface="Courier New" pitchFamily="49" charset="0"/>
              </a:rPr>
              <a:t>NULL;</a:t>
            </a:r>
          </a:p>
          <a:p>
            <a:r>
              <a:rPr lang="en-US" sz="1600" dirty="0" err="1">
                <a:latin typeface="Courier New" pitchFamily="49" charset="0"/>
              </a:rPr>
              <a:t>}</a:t>
            </a:r>
          </a:p>
        </p:txBody>
      </p:sp>
      <p:sp>
        <p:nvSpPr>
          <p:cNvPr id="847877" name="Text Box 5"/>
          <p:cNvSpPr txBox="1">
            <a:spLocks noChangeArrowheads="1"/>
          </p:cNvSpPr>
          <p:nvPr/>
        </p:nvSpPr>
        <p:spPr bwMode="auto">
          <a:xfrm>
            <a:off x="365098" y="1383268"/>
            <a:ext cx="450045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dirty="0">
                <a:latin typeface="+mn-lt"/>
              </a:rPr>
              <a:t>Initially:</a:t>
            </a:r>
            <a:r>
              <a:rPr lang="en-US" b="0" dirty="0">
                <a:latin typeface="+mn-lt"/>
              </a:rPr>
              <a:t>  </a:t>
            </a:r>
            <a:r>
              <a:rPr lang="en-US" b="0" dirty="0" smtClean="0">
                <a:latin typeface="Courier New"/>
                <a:cs typeface="Courier New"/>
              </a:rPr>
              <a:t>empty==1</a:t>
            </a:r>
            <a:r>
              <a:rPr lang="en-US" b="0" dirty="0">
                <a:latin typeface="Courier New"/>
                <a:cs typeface="Courier New"/>
              </a:rPr>
              <a:t>, </a:t>
            </a:r>
            <a:r>
              <a:rPr lang="en-US" b="0" dirty="0" smtClean="0">
                <a:latin typeface="Courier New"/>
                <a:cs typeface="Courier New"/>
              </a:rPr>
              <a:t>full==0</a:t>
            </a:r>
            <a:endParaRPr lang="en-US" b="0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2057400"/>
            <a:ext cx="23081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Producer Thread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67200" y="2057400"/>
            <a:ext cx="24459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Consumer Thread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 smtClean="0"/>
              <a:t>Producer-Consumer on an </a:t>
            </a:r>
            <a:r>
              <a:rPr lang="en-US" i="1" dirty="0" err="1" smtClean="0"/>
              <a:t>n</a:t>
            </a:r>
            <a:r>
              <a:rPr lang="en-US" dirty="0" smtClean="0"/>
              <a:t>-element Buffer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213725" cy="4972050"/>
          </a:xfrm>
        </p:spPr>
        <p:txBody>
          <a:bodyPr/>
          <a:lstStyle/>
          <a:p>
            <a:r>
              <a:rPr lang="en-US" dirty="0" smtClean="0"/>
              <a:t>Requires a </a:t>
            </a:r>
            <a:r>
              <a:rPr lang="en-US" dirty="0" err="1" smtClean="0"/>
              <a:t>mutex</a:t>
            </a:r>
            <a:r>
              <a:rPr lang="en-US" dirty="0" smtClean="0"/>
              <a:t> and two counting semaphores:</a:t>
            </a:r>
          </a:p>
          <a:p>
            <a:pPr lvl="1"/>
            <a:r>
              <a:rPr lang="en-US" dirty="0" err="1" smtClean="0">
                <a:latin typeface="Courier New"/>
                <a:cs typeface="Courier New"/>
              </a:rPr>
              <a:t>mutex</a:t>
            </a:r>
            <a:r>
              <a:rPr lang="en-US" dirty="0" smtClean="0"/>
              <a:t>: enforces mutually exclusive access to the the buffer</a:t>
            </a:r>
          </a:p>
          <a:p>
            <a:pPr lvl="1"/>
            <a:r>
              <a:rPr lang="en-US" dirty="0" smtClean="0">
                <a:latin typeface="Courier New"/>
                <a:cs typeface="Courier New"/>
              </a:rPr>
              <a:t>slots</a:t>
            </a:r>
            <a:r>
              <a:rPr lang="en-US" dirty="0" smtClean="0"/>
              <a:t>: counts the available slots in the buffer</a:t>
            </a:r>
          </a:p>
          <a:p>
            <a:pPr lvl="1"/>
            <a:r>
              <a:rPr lang="en-US" dirty="0" smtClean="0">
                <a:latin typeface="Courier New"/>
                <a:cs typeface="Courier New"/>
              </a:rPr>
              <a:t>items</a:t>
            </a:r>
            <a:r>
              <a:rPr lang="en-US" dirty="0" smtClean="0">
                <a:cs typeface="Courier New"/>
              </a:rPr>
              <a:t>: </a:t>
            </a:r>
            <a:r>
              <a:rPr lang="en-US" dirty="0" smtClean="0"/>
              <a:t>counts the available items in the buffer</a:t>
            </a:r>
          </a:p>
          <a:p>
            <a:endParaRPr lang="en-US" dirty="0" smtClean="0"/>
          </a:p>
          <a:p>
            <a:r>
              <a:rPr lang="en-US" dirty="0" smtClean="0"/>
              <a:t>Implemented using a shared buffer package called </a:t>
            </a:r>
            <a:r>
              <a:rPr lang="en-US" dirty="0" err="1" smtClean="0">
                <a:latin typeface="Courier New"/>
                <a:cs typeface="Courier New"/>
              </a:rPr>
              <a:t>sbuf</a:t>
            </a:r>
            <a:r>
              <a:rPr lang="en-US" dirty="0" smtClean="0"/>
              <a:t>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381446" cy="762000"/>
          </a:xfrm>
        </p:spPr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sbuf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Package - Declarations</a:t>
            </a:r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81000" y="1447800"/>
            <a:ext cx="8357464" cy="470898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#include "</a:t>
            </a:r>
            <a:r>
              <a:rPr lang="en-US" sz="1800" dirty="0" err="1" smtClean="0">
                <a:latin typeface="Courier New" pitchFamily="49" charset="0"/>
              </a:rPr>
              <a:t>csapp.h</a:t>
            </a:r>
            <a:r>
              <a:rPr lang="en-US" sz="1800" dirty="0" smtClean="0">
                <a:latin typeface="Courier New" pitchFamily="49" charset="0"/>
              </a:rPr>
              <a:t>”</a:t>
            </a:r>
          </a:p>
          <a:p>
            <a:endParaRPr lang="en-US" sz="1800" dirty="0" smtClean="0">
              <a:latin typeface="Courier New" pitchFamily="49" charset="0"/>
            </a:endParaRPr>
          </a:p>
          <a:p>
            <a:r>
              <a:rPr lang="en-US" sz="1800" dirty="0" err="1" smtClean="0">
                <a:latin typeface="Courier New" pitchFamily="49" charset="0"/>
              </a:rPr>
              <a:t>typedef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struct</a:t>
            </a:r>
            <a:r>
              <a:rPr lang="en-US" sz="1800" dirty="0" smtClean="0">
                <a:latin typeface="Courier New" pitchFamily="49" charset="0"/>
              </a:rPr>
              <a:t> {</a:t>
            </a:r>
          </a:p>
          <a:p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*</a:t>
            </a:r>
            <a:r>
              <a:rPr lang="en-US" sz="1800" dirty="0" err="1" smtClean="0">
                <a:latin typeface="Courier New" pitchFamily="49" charset="0"/>
              </a:rPr>
              <a:t>buf</a:t>
            </a:r>
            <a:r>
              <a:rPr lang="en-US" sz="1800" dirty="0" smtClean="0">
                <a:latin typeface="Courier New" pitchFamily="49" charset="0"/>
              </a:rPr>
              <a:t>;          /* Buffer array */         </a:t>
            </a:r>
          </a:p>
          <a:p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n</a:t>
            </a:r>
            <a:r>
              <a:rPr lang="en-US" sz="1800" dirty="0" smtClean="0">
                <a:latin typeface="Courier New" pitchFamily="49" charset="0"/>
              </a:rPr>
              <a:t>;             /* Maximum number of slots */</a:t>
            </a:r>
          </a:p>
          <a:p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front;         /* buf[(front+1)%n] is first item */</a:t>
            </a:r>
          </a:p>
          <a:p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rear;          /* </a:t>
            </a:r>
            <a:r>
              <a:rPr lang="en-US" sz="1800" dirty="0" err="1" smtClean="0">
                <a:latin typeface="Courier New" pitchFamily="49" charset="0"/>
              </a:rPr>
              <a:t>buf[rear%n</a:t>
            </a:r>
            <a:r>
              <a:rPr lang="en-US" sz="1800" dirty="0" smtClean="0">
                <a:latin typeface="Courier New" pitchFamily="49" charset="0"/>
              </a:rPr>
              <a:t>] is last item */</a:t>
            </a:r>
          </a:p>
          <a:p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sem_t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mutex</a:t>
            </a:r>
            <a:r>
              <a:rPr lang="en-US" sz="1800" dirty="0" smtClean="0">
                <a:latin typeface="Courier New" pitchFamily="49" charset="0"/>
              </a:rPr>
              <a:t>;       /* Protects accesses to </a:t>
            </a:r>
            <a:r>
              <a:rPr lang="en-US" sz="1800" dirty="0" err="1" smtClean="0">
                <a:latin typeface="Courier New" pitchFamily="49" charset="0"/>
              </a:rPr>
              <a:t>buf</a:t>
            </a:r>
            <a:r>
              <a:rPr lang="en-US" sz="1800" dirty="0" smtClean="0">
                <a:latin typeface="Courier New" pitchFamily="49" charset="0"/>
              </a:rPr>
              <a:t> */</a:t>
            </a:r>
          </a:p>
          <a:p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sem_t</a:t>
            </a:r>
            <a:r>
              <a:rPr lang="en-US" sz="1800" dirty="0" smtClean="0">
                <a:latin typeface="Courier New" pitchFamily="49" charset="0"/>
              </a:rPr>
              <a:t> slots;       /* Counts available slots */</a:t>
            </a:r>
          </a:p>
          <a:p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err="1" smtClean="0">
                <a:latin typeface="Courier New" pitchFamily="49" charset="0"/>
              </a:rPr>
              <a:t>sem_t</a:t>
            </a:r>
            <a:r>
              <a:rPr lang="en-US" sz="1800" dirty="0" smtClean="0">
                <a:latin typeface="Courier New" pitchFamily="49" charset="0"/>
              </a:rPr>
              <a:t> items;       /* Counts available items */</a:t>
            </a:r>
          </a:p>
          <a:p>
            <a:r>
              <a:rPr lang="en-US" sz="1800" dirty="0" smtClean="0">
                <a:latin typeface="Courier New" pitchFamily="49" charset="0"/>
              </a:rPr>
              <a:t>} </a:t>
            </a:r>
            <a:r>
              <a:rPr lang="en-US" sz="1800" dirty="0" err="1" smtClean="0">
                <a:latin typeface="Courier New" pitchFamily="49" charset="0"/>
              </a:rPr>
              <a:t>sbuf_t</a:t>
            </a:r>
            <a:r>
              <a:rPr lang="en-US" sz="1800" dirty="0" smtClean="0">
                <a:latin typeface="Courier New" pitchFamily="49" charset="0"/>
              </a:rPr>
              <a:t>;</a:t>
            </a:r>
          </a:p>
          <a:p>
            <a:endParaRPr lang="en-US" sz="1800" dirty="0" smtClean="0">
              <a:latin typeface="Courier New" pitchFamily="49" charset="0"/>
            </a:endParaRPr>
          </a:p>
          <a:p>
            <a:r>
              <a:rPr lang="en-US" sz="1800" dirty="0" smtClean="0">
                <a:latin typeface="Courier New" pitchFamily="49" charset="0"/>
              </a:rPr>
              <a:t>void </a:t>
            </a:r>
            <a:r>
              <a:rPr lang="en-US" sz="1800" dirty="0" err="1" smtClean="0">
                <a:latin typeface="Courier New" pitchFamily="49" charset="0"/>
              </a:rPr>
              <a:t>sbuf_init(sbuf_t</a:t>
            </a:r>
            <a:r>
              <a:rPr lang="en-US" sz="1800" dirty="0" smtClean="0">
                <a:latin typeface="Courier New" pitchFamily="49" charset="0"/>
              </a:rPr>
              <a:t> *sp,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n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r>
              <a:rPr lang="en-US" sz="1800" dirty="0" smtClean="0">
                <a:latin typeface="Courier New" pitchFamily="49" charset="0"/>
              </a:rPr>
              <a:t>void </a:t>
            </a:r>
            <a:r>
              <a:rPr lang="en-US" sz="1800" dirty="0" err="1" smtClean="0">
                <a:latin typeface="Courier New" pitchFamily="49" charset="0"/>
              </a:rPr>
              <a:t>sbuf_deinit(sbuf_t</a:t>
            </a:r>
            <a:r>
              <a:rPr lang="en-US" sz="1800" dirty="0" smtClean="0">
                <a:latin typeface="Courier New" pitchFamily="49" charset="0"/>
              </a:rPr>
              <a:t> *sp);</a:t>
            </a:r>
          </a:p>
          <a:p>
            <a:r>
              <a:rPr lang="en-US" sz="1800" dirty="0" smtClean="0">
                <a:latin typeface="Courier New" pitchFamily="49" charset="0"/>
              </a:rPr>
              <a:t>void </a:t>
            </a:r>
            <a:r>
              <a:rPr lang="en-US" sz="1800" dirty="0" err="1" smtClean="0">
                <a:latin typeface="Courier New" pitchFamily="49" charset="0"/>
              </a:rPr>
              <a:t>sbuf_insert(sbuf_t</a:t>
            </a:r>
            <a:r>
              <a:rPr lang="en-US" sz="1800" dirty="0" smtClean="0">
                <a:latin typeface="Courier New" pitchFamily="49" charset="0"/>
              </a:rPr>
              <a:t> *sp,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item);</a:t>
            </a:r>
          </a:p>
          <a:p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sbuf_remove(sbuf_t</a:t>
            </a:r>
            <a:r>
              <a:rPr lang="en-US" sz="1800" dirty="0" smtClean="0">
                <a:latin typeface="Courier New" pitchFamily="49" charset="0"/>
              </a:rPr>
              <a:t> *sp);</a:t>
            </a:r>
          </a:p>
          <a:p>
            <a:endParaRPr lang="en-US" sz="1800" dirty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077200" y="6107668"/>
            <a:ext cx="770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sbuf.h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381446" cy="762000"/>
          </a:xfrm>
        </p:spPr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sbuf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Package - Implementation</a:t>
            </a:r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52400" y="2074306"/>
            <a:ext cx="8763000" cy="4185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/* Create an empty, bounded, shared FIFO buffer with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 slots */</a:t>
            </a:r>
          </a:p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sbuf_init(sbuf_t</a:t>
            </a:r>
            <a:r>
              <a:rPr lang="en-US" sz="1600" dirty="0" smtClean="0">
                <a:latin typeface="Courier New" pitchFamily="49" charset="0"/>
              </a:rPr>
              <a:t> *sp,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sp-&gt;</a:t>
            </a:r>
            <a:r>
              <a:rPr lang="en-US" sz="1600" dirty="0" err="1" smtClean="0">
                <a:latin typeface="Courier New" pitchFamily="49" charset="0"/>
              </a:rPr>
              <a:t>buf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Calloc(n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sizeof(int</a:t>
            </a:r>
            <a:r>
              <a:rPr lang="en-US" sz="1600" dirty="0" smtClean="0">
                <a:latin typeface="Courier New" pitchFamily="49" charset="0"/>
              </a:rPr>
              <a:t>)); </a:t>
            </a:r>
          </a:p>
          <a:p>
            <a:r>
              <a:rPr lang="en-US" sz="1600" dirty="0" smtClean="0">
                <a:latin typeface="Courier New" pitchFamily="49" charset="0"/>
              </a:rPr>
              <a:t>    sp-&gt;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;                  /* Buffer holds max of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 items */</a:t>
            </a:r>
          </a:p>
          <a:p>
            <a:r>
              <a:rPr lang="en-US" sz="1600" dirty="0" smtClean="0">
                <a:latin typeface="Courier New" pitchFamily="49" charset="0"/>
              </a:rPr>
              <a:t>    sp-&gt;front = sp-&gt;rear = 0;   /* Empty buffer </a:t>
            </a:r>
            <a:r>
              <a:rPr lang="en-US" sz="1600" dirty="0" err="1" smtClean="0">
                <a:latin typeface="Courier New" pitchFamily="49" charset="0"/>
              </a:rPr>
              <a:t>iff</a:t>
            </a:r>
            <a:r>
              <a:rPr lang="en-US" sz="1600" dirty="0" smtClean="0">
                <a:latin typeface="Courier New" pitchFamily="49" charset="0"/>
              </a:rPr>
              <a:t> front == rear */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Sem_init(&amp;sp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, 0, 1); /* Binary semaphore for locking */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Sem_init(&amp;sp</a:t>
            </a:r>
            <a:r>
              <a:rPr lang="en-US" sz="1600" dirty="0" smtClean="0">
                <a:latin typeface="Courier New" pitchFamily="49" charset="0"/>
              </a:rPr>
              <a:t>-&gt;slots, 0,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); /* Initially, </a:t>
            </a:r>
            <a:r>
              <a:rPr lang="en-US" sz="1600" dirty="0" err="1" smtClean="0">
                <a:latin typeface="Courier New" pitchFamily="49" charset="0"/>
              </a:rPr>
              <a:t>buf</a:t>
            </a:r>
            <a:r>
              <a:rPr lang="en-US" sz="1600" dirty="0" smtClean="0">
                <a:latin typeface="Courier New" pitchFamily="49" charset="0"/>
              </a:rPr>
              <a:t> has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 empty slots */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Sem_init(&amp;sp</a:t>
            </a:r>
            <a:r>
              <a:rPr lang="en-US" sz="1600" dirty="0" smtClean="0">
                <a:latin typeface="Courier New" pitchFamily="49" charset="0"/>
              </a:rPr>
              <a:t>-&gt;items, 0, 0); /* Initially, </a:t>
            </a:r>
            <a:r>
              <a:rPr lang="en-US" sz="1600" dirty="0" err="1" smtClean="0">
                <a:latin typeface="Courier New" pitchFamily="49" charset="0"/>
              </a:rPr>
              <a:t>buf</a:t>
            </a:r>
            <a:r>
              <a:rPr lang="en-US" sz="1600" dirty="0" smtClean="0">
                <a:latin typeface="Courier New" pitchFamily="49" charset="0"/>
              </a:rPr>
              <a:t> has zero items */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/* Clean up buffer sp */</a:t>
            </a:r>
          </a:p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sbuf_deinit(sbuf_t</a:t>
            </a:r>
            <a:r>
              <a:rPr lang="en-US" sz="1600" dirty="0" smtClean="0">
                <a:latin typeface="Courier New" pitchFamily="49" charset="0"/>
              </a:rPr>
              <a:t> *sp)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Free(sp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buf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48225" y="6183868"/>
            <a:ext cx="743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sbuf.c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1443335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Initializing and </a:t>
            </a:r>
            <a:r>
              <a:rPr lang="en-US" dirty="0" err="1" smtClean="0">
                <a:latin typeface="Calibri" pitchFamily="34" charset="0"/>
              </a:rPr>
              <a:t>deinitializing</a:t>
            </a:r>
            <a:r>
              <a:rPr lang="en-US" dirty="0" smtClean="0">
                <a:latin typeface="Calibri" pitchFamily="34" charset="0"/>
              </a:rPr>
              <a:t> a shared buffer: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tx1"/>
        </a:solidFill>
        <a:ln w="25400">
          <a:solidFill>
            <a:schemeClr val="tx1"/>
          </a:solidFill>
          <a:round/>
          <a:headEnd/>
          <a:tailEnd/>
        </a:ln>
        <a:effectLst/>
      </a:spPr>
      <a:bodyPr wrap="none" anchor="ctr">
        <a:spAutoFit/>
      </a:bodyPr>
      <a:lstStyle>
        <a:defPPr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14736</TotalTime>
  <Words>4039</Words>
  <Application>Microsoft Macintosh PowerPoint</Application>
  <PresentationFormat>On-screen Show (4:3)</PresentationFormat>
  <Paragraphs>645</Paragraphs>
  <Slides>39</Slides>
  <Notes>23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template2007</vt:lpstr>
      <vt:lpstr>Synchronization: Advanced  15-213: Introduction to Computer Systems 24th Lecture, Nov. 18, 2010</vt:lpstr>
      <vt:lpstr>Today</vt:lpstr>
      <vt:lpstr>Using Semaphores to Schedule Access to Shared Resources</vt:lpstr>
      <vt:lpstr>Producer-Consumer Problem</vt:lpstr>
      <vt:lpstr>Producer-Consumer on 1-element Buffer</vt:lpstr>
      <vt:lpstr>Producer-Consumer on 1-element Buffer</vt:lpstr>
      <vt:lpstr>Producer-Consumer on an n-element Buffer</vt:lpstr>
      <vt:lpstr>sbuf Package - Declarations</vt:lpstr>
      <vt:lpstr>sbuf Package - Implementation</vt:lpstr>
      <vt:lpstr>sbuf Package - Implementation</vt:lpstr>
      <vt:lpstr>sbuf Package - Implementation</vt:lpstr>
      <vt:lpstr>Today</vt:lpstr>
      <vt:lpstr>Readers-Writers Problem</vt:lpstr>
      <vt:lpstr>Variants of Readers-Writers </vt:lpstr>
      <vt:lpstr>Solution to First Readers-Writers Problem</vt:lpstr>
      <vt:lpstr>Case Study: Prethreaded Concurrent Server</vt:lpstr>
      <vt:lpstr>Prethreaded Concurrent Server</vt:lpstr>
      <vt:lpstr>Prethreaded Concurrent Server</vt:lpstr>
      <vt:lpstr>Prethreaded Concurrent Server</vt:lpstr>
      <vt:lpstr>Prethreaded Concurrent Server</vt:lpstr>
      <vt:lpstr>Today</vt:lpstr>
      <vt:lpstr>Crucial concept: Thread Safety</vt:lpstr>
      <vt:lpstr>Thread-Unsafe Functions (Class 1)</vt:lpstr>
      <vt:lpstr>Thread-Unsafe Functions (Class 2)</vt:lpstr>
      <vt:lpstr>Thread-Safe Random Number Generator</vt:lpstr>
      <vt:lpstr>Thread-Unsafe Functions (Class 3)</vt:lpstr>
      <vt:lpstr>Thread-Unsafe Functions (Class 4)</vt:lpstr>
      <vt:lpstr>Reentrant Functions </vt:lpstr>
      <vt:lpstr>Thread-Safe Library Functions</vt:lpstr>
      <vt:lpstr>Today</vt:lpstr>
      <vt:lpstr>One Worry: Races</vt:lpstr>
      <vt:lpstr>Race Elimination</vt:lpstr>
      <vt:lpstr>Today</vt:lpstr>
      <vt:lpstr>Another Worry: Deadlock</vt:lpstr>
      <vt:lpstr>Deadlocking With Semaphores</vt:lpstr>
      <vt:lpstr>Deadlock Visualized in Progress Graph</vt:lpstr>
      <vt:lpstr>Avoiding Deadlock</vt:lpstr>
      <vt:lpstr>Avoided Deadlock in Progress Graph</vt:lpstr>
      <vt:lpstr>Threads 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O'Hallaron</cp:lastModifiedBy>
  <cp:revision>828</cp:revision>
  <cp:lastPrinted>1999-09-20T15:19:18Z</cp:lastPrinted>
  <dcterms:created xsi:type="dcterms:W3CDTF">2011-01-05T23:58:06Z</dcterms:created>
  <dcterms:modified xsi:type="dcterms:W3CDTF">2011-01-05T23:58:42Z</dcterms:modified>
</cp:coreProperties>
</file>