
<file path=[Content_Types].xml><?xml version="1.0" encoding="utf-8"?>
<Types xmlns="http://schemas.openxmlformats.org/package/2006/content-types">
  <Default Extension="gif" ContentType="image/gif"/>
  <Override PartName="/ppt/notesSlides/notesSlide24.xml" ContentType="application/vnd.openxmlformats-officedocument.presentationml.notesSlide+xml"/>
  <Override PartName="/ppt/slides/slide14.xml" ContentType="application/vnd.openxmlformats-officedocument.presentationml.slide+xml"/>
  <Default Extension="rels" ContentType="application/vnd.openxmlformats-package.relationships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542" r:id="rId2"/>
    <p:sldId id="1529" r:id="rId3"/>
    <p:sldId id="1530" r:id="rId4"/>
    <p:sldId id="1531" r:id="rId5"/>
    <p:sldId id="1532" r:id="rId6"/>
    <p:sldId id="1533" r:id="rId7"/>
    <p:sldId id="1534" r:id="rId8"/>
    <p:sldId id="1535" r:id="rId9"/>
    <p:sldId id="1536" r:id="rId10"/>
    <p:sldId id="1537" r:id="rId11"/>
    <p:sldId id="1538" r:id="rId12"/>
    <p:sldId id="1539" r:id="rId13"/>
    <p:sldId id="1540" r:id="rId14"/>
    <p:sldId id="1541" r:id="rId15"/>
    <p:sldId id="1542" r:id="rId16"/>
    <p:sldId id="1543" r:id="rId17"/>
    <p:sldId id="1544" r:id="rId18"/>
    <p:sldId id="1545" r:id="rId19"/>
    <p:sldId id="1546" r:id="rId20"/>
    <p:sldId id="1547" r:id="rId21"/>
    <p:sldId id="1548" r:id="rId22"/>
    <p:sldId id="1549" r:id="rId23"/>
    <p:sldId id="1550" r:id="rId24"/>
    <p:sldId id="1551" r:id="rId25"/>
    <p:sldId id="1552" r:id="rId26"/>
    <p:sldId id="1553" r:id="rId27"/>
    <p:sldId id="1571" r:id="rId28"/>
    <p:sldId id="1555" r:id="rId29"/>
    <p:sldId id="1556" r:id="rId30"/>
    <p:sldId id="1557" r:id="rId31"/>
    <p:sldId id="1558" r:id="rId32"/>
    <p:sldId id="1559" r:id="rId33"/>
    <p:sldId id="1572" r:id="rId34"/>
    <p:sldId id="1560" r:id="rId35"/>
    <p:sldId id="1573" r:id="rId36"/>
    <p:sldId id="1561" r:id="rId37"/>
    <p:sldId id="1562" r:id="rId38"/>
    <p:sldId id="1563" r:id="rId39"/>
  </p:sldIdLst>
  <p:sldSz cx="9144000" cy="6858000" type="screen4x3"/>
  <p:notesSz cx="7302500" cy="9586913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3B3B3"/>
    <a:srgbClr val="D5F1CF"/>
    <a:srgbClr val="F1C7C7"/>
    <a:srgbClr val="E6E6E6"/>
    <a:srgbClr val="D09E00"/>
    <a:srgbClr val="F6F5BD"/>
    <a:srgbClr val="990000"/>
    <a:srgbClr val="EBAFAF"/>
    <a:srgbClr val="ACE3A1"/>
    <a:srgbClr val="CC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99" d="100"/>
          <a:sy n="99" d="100"/>
        </p:scale>
        <p:origin x="-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tags" Target="tags/tag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Internetworking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28,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err="1" smtClean="0"/>
              <a:t>smooths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  <a:p>
            <a:r>
              <a:rPr lang="en-US" dirty="0"/>
              <a:t>Implements an internet protocol (i.e., set of </a:t>
            </a:r>
            <a:r>
              <a:rPr lang="en-US" dirty="0" smtClean="0"/>
              <a:t>rules)</a:t>
            </a:r>
          </a:p>
          <a:p>
            <a:pPr lvl="1"/>
            <a:r>
              <a:rPr lang="en-US" dirty="0" smtClean="0"/>
              <a:t>governs </a:t>
            </a:r>
            <a:r>
              <a:rPr lang="en-US" dirty="0"/>
              <a:t>how hosts and routers should cooperate when they transfer data from network to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/>
              <a:t>TCP/IP is the protocol for the global IP </a:t>
            </a:r>
            <a:r>
              <a:rPr lang="en-US" dirty="0" smtClean="0"/>
              <a:t>Internet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65886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38600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932738" cy="573087"/>
          </a:xfrm>
        </p:spPr>
        <p:txBody>
          <a:bodyPr/>
          <a:lstStyle/>
          <a:p>
            <a:r>
              <a:rPr lang="en-US"/>
              <a:t>Transferring Data Over an internet</a:t>
            </a:r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53754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65886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24400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24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28600" y="2070100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038350" y="5410200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751638" y="4343400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751638" y="2090352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03274" y="4992472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43600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22124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228600" y="4343400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28600" y="2794000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751638" y="3200400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53754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73225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/>
              <a:t>Global IP Internet</a:t>
            </a:r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protocol)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C0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C00000"/>
                </a:solidFill>
              </a:rPr>
              <a:t>delivery capability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dirty="0" smtClean="0"/>
              <a:t>host-to-host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unreliable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C00000"/>
                </a:solidFill>
              </a:rPr>
              <a:t>process-to-process</a:t>
            </a:r>
            <a:endParaRPr lang="en-US" i="1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C00000"/>
                </a:solidFill>
              </a:rPr>
              <a:t>reliable</a:t>
            </a:r>
            <a:r>
              <a:rPr lang="en-US" dirty="0"/>
              <a:t> byte streams from process-to-process over </a:t>
            </a:r>
            <a:r>
              <a:rPr lang="en-US" dirty="0" smtClean="0"/>
              <a:t>connections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C00000"/>
                </a:solidFill>
              </a:rPr>
              <a:t>sockets </a:t>
            </a:r>
            <a:r>
              <a:rPr lang="en-US" i="1" dirty="0" smtClean="0">
                <a:solidFill>
                  <a:srgbClr val="C00000"/>
                </a:solidFill>
              </a:rPr>
              <a:t>interface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8703"/>
            <a:ext cx="6477000" cy="573087"/>
          </a:xfrm>
        </p:spPr>
        <p:txBody>
          <a:bodyPr lIns="91294" tIns="45647" rIns="91294" bIns="45647" anchor="t"/>
          <a:lstStyle/>
          <a:p>
            <a:r>
              <a:rPr lang="en-US"/>
              <a:t>Basic Internet Components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449" y="1295400"/>
            <a:ext cx="8502951" cy="4953000"/>
          </a:xfrm>
        </p:spPr>
        <p:txBody>
          <a:bodyPr lIns="91294" tIns="45647" rIns="91294" bIns="45647"/>
          <a:lstStyle/>
          <a:p>
            <a:r>
              <a:rPr lang="en-US" dirty="0" smtClean="0"/>
              <a:t>Internet backbone: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of routers (nationwide or worldwide) connected by high-speed point-to-point </a:t>
            </a:r>
            <a:r>
              <a:rPr lang="en-US" dirty="0" smtClean="0"/>
              <a:t>networks</a:t>
            </a:r>
            <a:endParaRPr lang="en-US" dirty="0"/>
          </a:p>
          <a:p>
            <a:r>
              <a:rPr lang="en-US" dirty="0" smtClean="0"/>
              <a:t>Network Access Point (NAP):</a:t>
            </a:r>
          </a:p>
          <a:p>
            <a:pPr lvl="1"/>
            <a:r>
              <a:rPr lang="en-US" dirty="0" smtClean="0"/>
              <a:t>router </a:t>
            </a:r>
            <a:r>
              <a:rPr lang="en-US" dirty="0"/>
              <a:t>that connects multiple backbones </a:t>
            </a:r>
            <a:r>
              <a:rPr lang="en-US" dirty="0" smtClean="0"/>
              <a:t>(often referred </a:t>
            </a:r>
            <a:r>
              <a:rPr lang="en-US" dirty="0"/>
              <a:t>to as peers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Regional networks:</a:t>
            </a:r>
          </a:p>
          <a:p>
            <a:pPr lvl="1"/>
            <a:r>
              <a:rPr lang="en-US" dirty="0" smtClean="0"/>
              <a:t>smaller </a:t>
            </a:r>
            <a:r>
              <a:rPr lang="en-US" dirty="0"/>
              <a:t>backbones that cover smaller geographical areas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e.g., cities or states) </a:t>
            </a:r>
          </a:p>
          <a:p>
            <a:r>
              <a:rPr lang="en-US" dirty="0" smtClean="0"/>
              <a:t>Point of presence (POP):</a:t>
            </a:r>
          </a:p>
          <a:p>
            <a:pPr lvl="1"/>
            <a:r>
              <a:rPr lang="en-US" dirty="0" smtClean="0"/>
              <a:t>machine </a:t>
            </a:r>
            <a:r>
              <a:rPr lang="en-US" dirty="0"/>
              <a:t>that is connected to the </a:t>
            </a:r>
            <a:r>
              <a:rPr lang="en-US" dirty="0" smtClean="0"/>
              <a:t>Internet</a:t>
            </a:r>
            <a:endParaRPr lang="en-US" dirty="0"/>
          </a:p>
          <a:p>
            <a:r>
              <a:rPr lang="en-US" dirty="0" smtClean="0"/>
              <a:t>Internet Service Providers (ISPs):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dial-up or direct access to </a:t>
            </a:r>
            <a:r>
              <a:rPr lang="en-US" dirty="0" smtClean="0"/>
              <a:t>POPs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458200" cy="1030287"/>
          </a:xfrm>
        </p:spPr>
        <p:txBody>
          <a:bodyPr lIns="91294" tIns="45647" rIns="91294" bIns="45647" anchor="t"/>
          <a:lstStyle/>
          <a:p>
            <a:r>
              <a:rPr lang="en-US"/>
              <a:t>NAP-Based Internet Architecture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9238" y="1371600"/>
            <a:ext cx="8216900" cy="4491038"/>
          </a:xfrm>
        </p:spPr>
        <p:txBody>
          <a:bodyPr lIns="91294" tIns="45647" rIns="91294" bIns="45647"/>
          <a:lstStyle/>
          <a:p>
            <a:r>
              <a:rPr lang="en-US" dirty="0"/>
              <a:t>NAPs link together commercial backbones provided by companies such as AT&amp;T and </a:t>
            </a:r>
            <a:r>
              <a:rPr lang="en-US" dirty="0" err="1"/>
              <a:t>Worldcom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Currently </a:t>
            </a:r>
            <a:r>
              <a:rPr lang="en-US" dirty="0"/>
              <a:t>in the US there are about 50 commercial backbones connected by ~12 NAPs (peering points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Similar </a:t>
            </a:r>
            <a:r>
              <a:rPr lang="en-US" dirty="0"/>
              <a:t>architecture worldwide connects national networks to the </a:t>
            </a:r>
            <a:r>
              <a:rPr lang="en-US" dirty="0" smtClean="0"/>
              <a:t>Internet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43800" cy="573087"/>
          </a:xfrm>
        </p:spPr>
        <p:txBody>
          <a:bodyPr lIns="91294" tIns="45647" rIns="91294" bIns="45647" anchor="t"/>
          <a:lstStyle/>
          <a:p>
            <a:r>
              <a:rPr lang="en-US"/>
              <a:t>Internet Connection Hierarchy</a:t>
            </a:r>
          </a:p>
        </p:txBody>
      </p:sp>
      <p:sp>
        <p:nvSpPr>
          <p:cNvPr id="693251" name="Text Box 3"/>
          <p:cNvSpPr txBox="1">
            <a:spLocks noChangeArrowheads="1"/>
          </p:cNvSpPr>
          <p:nvPr/>
        </p:nvSpPr>
        <p:spPr bwMode="auto">
          <a:xfrm>
            <a:off x="2660650" y="1292225"/>
            <a:ext cx="59982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NAP</a:t>
            </a: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3946525" y="1292225"/>
            <a:ext cx="59982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NAP</a:t>
            </a: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171132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4" name="Text Box 6"/>
          <p:cNvSpPr txBox="1">
            <a:spLocks noChangeArrowheads="1"/>
          </p:cNvSpPr>
          <p:nvPr/>
        </p:nvSpPr>
        <p:spPr bwMode="auto">
          <a:xfrm>
            <a:off x="5973763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5" name="Text Box 7"/>
          <p:cNvSpPr txBox="1">
            <a:spLocks noChangeArrowheads="1"/>
          </p:cNvSpPr>
          <p:nvPr/>
        </p:nvSpPr>
        <p:spPr bwMode="auto">
          <a:xfrm>
            <a:off x="456247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3136900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7" name="Text Box 9"/>
          <p:cNvSpPr txBox="1">
            <a:spLocks noChangeArrowheads="1"/>
          </p:cNvSpPr>
          <p:nvPr/>
        </p:nvSpPr>
        <p:spPr bwMode="auto">
          <a:xfrm>
            <a:off x="5230813" y="1292225"/>
            <a:ext cx="59982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NAP</a:t>
            </a:r>
          </a:p>
        </p:txBody>
      </p:sp>
      <p:sp>
        <p:nvSpPr>
          <p:cNvPr id="693258" name="Text Box 10"/>
          <p:cNvSpPr txBox="1">
            <a:spLocks noChangeArrowheads="1"/>
          </p:cNvSpPr>
          <p:nvPr/>
        </p:nvSpPr>
        <p:spPr bwMode="auto">
          <a:xfrm>
            <a:off x="7350125" y="32559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59" name="Text Box 11"/>
          <p:cNvSpPr txBox="1">
            <a:spLocks noChangeArrowheads="1"/>
          </p:cNvSpPr>
          <p:nvPr/>
        </p:nvSpPr>
        <p:spPr bwMode="auto">
          <a:xfrm>
            <a:off x="5878513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6629400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1" name="Line 13"/>
          <p:cNvSpPr>
            <a:spLocks noChangeShapeType="1"/>
          </p:cNvSpPr>
          <p:nvPr/>
        </p:nvSpPr>
        <p:spPr bwMode="auto">
          <a:xfrm flipV="1">
            <a:off x="6164263" y="2709863"/>
            <a:ext cx="446087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2" name="Line 14"/>
          <p:cNvSpPr>
            <a:spLocks noChangeShapeType="1"/>
          </p:cNvSpPr>
          <p:nvPr/>
        </p:nvSpPr>
        <p:spPr bwMode="auto">
          <a:xfrm flipH="1" flipV="1">
            <a:off x="6772275" y="2709863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3" name="Line 15"/>
          <p:cNvSpPr>
            <a:spLocks noChangeShapeType="1"/>
          </p:cNvSpPr>
          <p:nvPr/>
        </p:nvSpPr>
        <p:spPr bwMode="auto">
          <a:xfrm flipH="1" flipV="1">
            <a:off x="6924675" y="2709863"/>
            <a:ext cx="836613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4" name="Line 16"/>
          <p:cNvSpPr>
            <a:spLocks noChangeShapeType="1"/>
          </p:cNvSpPr>
          <p:nvPr/>
        </p:nvSpPr>
        <p:spPr bwMode="auto">
          <a:xfrm flipH="1" flipV="1">
            <a:off x="5799138" y="1658938"/>
            <a:ext cx="81121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5" name="Line 17"/>
          <p:cNvSpPr>
            <a:spLocks noChangeShapeType="1"/>
          </p:cNvSpPr>
          <p:nvPr/>
        </p:nvSpPr>
        <p:spPr bwMode="auto">
          <a:xfrm flipH="1" flipV="1">
            <a:off x="4373563" y="1658938"/>
            <a:ext cx="2236787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6" name="Line 18"/>
          <p:cNvSpPr>
            <a:spLocks noChangeShapeType="1"/>
          </p:cNvSpPr>
          <p:nvPr/>
        </p:nvSpPr>
        <p:spPr bwMode="auto">
          <a:xfrm flipV="1">
            <a:off x="3729038" y="1658938"/>
            <a:ext cx="22066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7" name="Line 19"/>
          <p:cNvSpPr>
            <a:spLocks noChangeShapeType="1"/>
          </p:cNvSpPr>
          <p:nvPr/>
        </p:nvSpPr>
        <p:spPr bwMode="auto">
          <a:xfrm flipV="1">
            <a:off x="3729038" y="1658938"/>
            <a:ext cx="1825625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H="1" flipV="1">
            <a:off x="2947988" y="1658938"/>
            <a:ext cx="78105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 flipH="1" flipV="1">
            <a:off x="4184650" y="1658938"/>
            <a:ext cx="1049338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0" name="Line 22"/>
          <p:cNvSpPr>
            <a:spLocks noChangeShapeType="1"/>
          </p:cNvSpPr>
          <p:nvPr/>
        </p:nvSpPr>
        <p:spPr bwMode="auto">
          <a:xfrm flipV="1">
            <a:off x="2282825" y="1658938"/>
            <a:ext cx="665163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1" name="Text Box 23"/>
          <p:cNvSpPr txBox="1">
            <a:spLocks noChangeArrowheads="1"/>
          </p:cNvSpPr>
          <p:nvPr/>
        </p:nvSpPr>
        <p:spPr bwMode="auto">
          <a:xfrm>
            <a:off x="982663" y="4183063"/>
            <a:ext cx="143159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Regional net </a:t>
            </a:r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 flipV="1">
            <a:off x="1749425" y="2709863"/>
            <a:ext cx="511175" cy="560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3" name="Text Box 25"/>
          <p:cNvSpPr txBox="1">
            <a:spLocks noChangeArrowheads="1"/>
          </p:cNvSpPr>
          <p:nvPr/>
        </p:nvSpPr>
        <p:spPr bwMode="auto">
          <a:xfrm>
            <a:off x="4451350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4" name="Text Box 26"/>
          <p:cNvSpPr txBox="1">
            <a:spLocks noChangeArrowheads="1"/>
          </p:cNvSpPr>
          <p:nvPr/>
        </p:nvSpPr>
        <p:spPr bwMode="auto">
          <a:xfrm>
            <a:off x="294798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5" name="Text Box 27"/>
          <p:cNvSpPr txBox="1">
            <a:spLocks noChangeArrowheads="1"/>
          </p:cNvSpPr>
          <p:nvPr/>
        </p:nvSpPr>
        <p:spPr bwMode="auto">
          <a:xfrm>
            <a:off x="3700463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6" name="Line 28"/>
          <p:cNvSpPr>
            <a:spLocks noChangeShapeType="1"/>
          </p:cNvSpPr>
          <p:nvPr/>
        </p:nvSpPr>
        <p:spPr bwMode="auto">
          <a:xfrm flipV="1">
            <a:off x="3233738" y="2724150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7" name="Line 29"/>
          <p:cNvSpPr>
            <a:spLocks noChangeShapeType="1"/>
          </p:cNvSpPr>
          <p:nvPr/>
        </p:nvSpPr>
        <p:spPr bwMode="auto">
          <a:xfrm flipH="1" flipV="1">
            <a:off x="3843338" y="2724150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8" name="Line 30"/>
          <p:cNvSpPr>
            <a:spLocks noChangeShapeType="1"/>
          </p:cNvSpPr>
          <p:nvPr/>
        </p:nvSpPr>
        <p:spPr bwMode="auto">
          <a:xfrm flipH="1" flipV="1">
            <a:off x="3995738" y="2724150"/>
            <a:ext cx="836612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9" name="Text Box 31"/>
          <p:cNvSpPr txBox="1">
            <a:spLocks noChangeArrowheads="1"/>
          </p:cNvSpPr>
          <p:nvPr/>
        </p:nvSpPr>
        <p:spPr bwMode="auto">
          <a:xfrm>
            <a:off x="117475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0" name="Line 32"/>
          <p:cNvSpPr>
            <a:spLocks noChangeShapeType="1"/>
          </p:cNvSpPr>
          <p:nvPr/>
        </p:nvSpPr>
        <p:spPr bwMode="auto">
          <a:xfrm flipV="1">
            <a:off x="836613" y="4564063"/>
            <a:ext cx="65405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1" name="Line 33"/>
          <p:cNvSpPr>
            <a:spLocks noChangeShapeType="1"/>
          </p:cNvSpPr>
          <p:nvPr/>
        </p:nvSpPr>
        <p:spPr bwMode="auto">
          <a:xfrm flipV="1">
            <a:off x="1490663" y="4564063"/>
            <a:ext cx="16192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2" name="Text Box 34"/>
          <p:cNvSpPr txBox="1">
            <a:spLocks noChangeArrowheads="1"/>
          </p:cNvSpPr>
          <p:nvPr/>
        </p:nvSpPr>
        <p:spPr bwMode="auto">
          <a:xfrm>
            <a:off x="45720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3" name="Text Box 35"/>
          <p:cNvSpPr txBox="1">
            <a:spLocks noChangeArrowheads="1"/>
          </p:cNvSpPr>
          <p:nvPr/>
        </p:nvSpPr>
        <p:spPr bwMode="auto">
          <a:xfrm>
            <a:off x="2522538" y="5932488"/>
            <a:ext cx="158246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Small Business</a:t>
            </a:r>
          </a:p>
        </p:txBody>
      </p:sp>
      <p:sp>
        <p:nvSpPr>
          <p:cNvPr id="693284" name="Line 36"/>
          <p:cNvSpPr>
            <a:spLocks noChangeShapeType="1"/>
          </p:cNvSpPr>
          <p:nvPr/>
        </p:nvSpPr>
        <p:spPr bwMode="auto">
          <a:xfrm flipV="1">
            <a:off x="3424238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5643563" y="4183063"/>
            <a:ext cx="1354838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Big Business</a:t>
            </a:r>
          </a:p>
        </p:txBody>
      </p:sp>
      <p:sp>
        <p:nvSpPr>
          <p:cNvPr id="693286" name="Line 38"/>
          <p:cNvSpPr>
            <a:spLocks noChangeShapeType="1"/>
          </p:cNvSpPr>
          <p:nvPr/>
        </p:nvSpPr>
        <p:spPr bwMode="auto">
          <a:xfrm>
            <a:off x="6164263" y="3608388"/>
            <a:ext cx="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7" name="Line 39"/>
          <p:cNvSpPr>
            <a:spLocks noChangeShapeType="1"/>
          </p:cNvSpPr>
          <p:nvPr/>
        </p:nvSpPr>
        <p:spPr bwMode="auto">
          <a:xfrm flipH="1" flipV="1">
            <a:off x="4832350" y="3608388"/>
            <a:ext cx="1331913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3760788" y="4183063"/>
            <a:ext cx="47799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</a:t>
            </a:r>
          </a:p>
        </p:txBody>
      </p:sp>
      <p:sp>
        <p:nvSpPr>
          <p:cNvPr id="693289" name="Line 41"/>
          <p:cNvSpPr>
            <a:spLocks noChangeShapeType="1"/>
          </p:cNvSpPr>
          <p:nvPr/>
        </p:nvSpPr>
        <p:spPr bwMode="auto">
          <a:xfrm flipH="1" flipV="1">
            <a:off x="4032250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0" name="Text Box 42"/>
          <p:cNvSpPr txBox="1">
            <a:spLocks noChangeArrowheads="1"/>
          </p:cNvSpPr>
          <p:nvPr/>
        </p:nvSpPr>
        <p:spPr bwMode="auto">
          <a:xfrm>
            <a:off x="4603750" y="51101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91" name="Text Box 43"/>
          <p:cNvSpPr txBox="1">
            <a:spLocks noChangeArrowheads="1"/>
          </p:cNvSpPr>
          <p:nvPr/>
        </p:nvSpPr>
        <p:spPr bwMode="auto">
          <a:xfrm>
            <a:off x="3132138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2" name="Text Box 44"/>
          <p:cNvSpPr txBox="1">
            <a:spLocks noChangeArrowheads="1"/>
          </p:cNvSpPr>
          <p:nvPr/>
        </p:nvSpPr>
        <p:spPr bwMode="auto">
          <a:xfrm>
            <a:off x="388461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3" name="Line 45"/>
          <p:cNvSpPr>
            <a:spLocks noChangeShapeType="1"/>
          </p:cNvSpPr>
          <p:nvPr/>
        </p:nvSpPr>
        <p:spPr bwMode="auto">
          <a:xfrm flipV="1">
            <a:off x="3417888" y="4549775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4" name="Line 46"/>
          <p:cNvSpPr>
            <a:spLocks noChangeShapeType="1"/>
          </p:cNvSpPr>
          <p:nvPr/>
        </p:nvSpPr>
        <p:spPr bwMode="auto">
          <a:xfrm flipH="1" flipV="1">
            <a:off x="4025900" y="4549775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5" name="Line 47"/>
          <p:cNvSpPr>
            <a:spLocks noChangeShapeType="1"/>
          </p:cNvSpPr>
          <p:nvPr/>
        </p:nvSpPr>
        <p:spPr bwMode="auto">
          <a:xfrm flipH="1" flipV="1">
            <a:off x="4178300" y="4549775"/>
            <a:ext cx="8382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6" name="Line 48"/>
          <p:cNvSpPr>
            <a:spLocks noChangeShapeType="1"/>
          </p:cNvSpPr>
          <p:nvPr/>
        </p:nvSpPr>
        <p:spPr bwMode="auto">
          <a:xfrm flipH="1">
            <a:off x="6296025" y="4521200"/>
            <a:ext cx="24765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7" name="Text Box 49"/>
          <p:cNvSpPr txBox="1">
            <a:spLocks noChangeArrowheads="1"/>
          </p:cNvSpPr>
          <p:nvPr/>
        </p:nvSpPr>
        <p:spPr bwMode="auto">
          <a:xfrm>
            <a:off x="601186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8" name="Text Box 50"/>
          <p:cNvSpPr txBox="1">
            <a:spLocks noChangeArrowheads="1"/>
          </p:cNvSpPr>
          <p:nvPr/>
        </p:nvSpPr>
        <p:spPr bwMode="auto">
          <a:xfrm>
            <a:off x="5205413" y="5932488"/>
            <a:ext cx="1535272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err="1">
                <a:latin typeface="Calibri" pitchFamily="34" charset="0"/>
              </a:rPr>
              <a:t>Pgh</a:t>
            </a:r>
            <a:r>
              <a:rPr lang="en-US" sz="1800" dirty="0">
                <a:latin typeface="Calibri" pitchFamily="34" charset="0"/>
              </a:rPr>
              <a:t> employee</a:t>
            </a:r>
          </a:p>
        </p:txBody>
      </p:sp>
      <p:sp>
        <p:nvSpPr>
          <p:cNvPr id="693299" name="Line 51"/>
          <p:cNvSpPr>
            <a:spLocks noChangeShapeType="1"/>
          </p:cNvSpPr>
          <p:nvPr/>
        </p:nvSpPr>
        <p:spPr bwMode="auto">
          <a:xfrm flipH="1">
            <a:off x="6011863" y="5384800"/>
            <a:ext cx="15240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0" name="Text Box 52"/>
          <p:cNvSpPr txBox="1">
            <a:spLocks noChangeArrowheads="1"/>
          </p:cNvSpPr>
          <p:nvPr/>
        </p:nvSpPr>
        <p:spPr bwMode="auto">
          <a:xfrm>
            <a:off x="6096000" y="5410200"/>
            <a:ext cx="758521" cy="52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Cable</a:t>
            </a:r>
          </a:p>
          <a:p>
            <a:pPr algn="ctr" defTabSz="912813"/>
            <a:r>
              <a:rPr lang="en-US" sz="1400" dirty="0">
                <a:latin typeface="Calibri" pitchFamily="34" charset="0"/>
              </a:rPr>
              <a:t>modem</a:t>
            </a:r>
          </a:p>
        </p:txBody>
      </p:sp>
      <p:sp>
        <p:nvSpPr>
          <p:cNvPr id="693301" name="Line 53"/>
          <p:cNvSpPr>
            <a:spLocks noChangeShapeType="1"/>
          </p:cNvSpPr>
          <p:nvPr/>
        </p:nvSpPr>
        <p:spPr bwMode="auto">
          <a:xfrm>
            <a:off x="7350125" y="5384800"/>
            <a:ext cx="144463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2" name="Text Box 54"/>
          <p:cNvSpPr txBox="1">
            <a:spLocks noChangeArrowheads="1"/>
          </p:cNvSpPr>
          <p:nvPr/>
        </p:nvSpPr>
        <p:spPr bwMode="auto">
          <a:xfrm>
            <a:off x="6999288" y="5932488"/>
            <a:ext cx="144710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DC employee</a:t>
            </a:r>
          </a:p>
        </p:txBody>
      </p:sp>
      <p:sp>
        <p:nvSpPr>
          <p:cNvPr id="693303" name="Text Box 55"/>
          <p:cNvSpPr txBox="1">
            <a:spLocks noChangeArrowheads="1"/>
          </p:cNvSpPr>
          <p:nvPr/>
        </p:nvSpPr>
        <p:spPr bwMode="auto">
          <a:xfrm>
            <a:off x="6829425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4" name="Line 56"/>
          <p:cNvSpPr>
            <a:spLocks noChangeShapeType="1"/>
          </p:cNvSpPr>
          <p:nvPr/>
        </p:nvSpPr>
        <p:spPr bwMode="auto">
          <a:xfrm>
            <a:off x="6772275" y="4549775"/>
            <a:ext cx="388938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5" name="Text Box 57"/>
          <p:cNvSpPr txBox="1">
            <a:spLocks noChangeArrowheads="1"/>
          </p:cNvSpPr>
          <p:nvPr/>
        </p:nvSpPr>
        <p:spPr bwMode="auto">
          <a:xfrm>
            <a:off x="5707063" y="3713163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T3</a:t>
            </a:r>
          </a:p>
        </p:txBody>
      </p:sp>
      <p:sp>
        <p:nvSpPr>
          <p:cNvPr id="693306" name="Text Box 58"/>
          <p:cNvSpPr txBox="1">
            <a:spLocks noChangeArrowheads="1"/>
          </p:cNvSpPr>
          <p:nvPr/>
        </p:nvSpPr>
        <p:spPr bwMode="auto">
          <a:xfrm>
            <a:off x="3390900" y="5578475"/>
            <a:ext cx="404258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 </a:t>
            </a:r>
          </a:p>
        </p:txBody>
      </p:sp>
      <p:sp>
        <p:nvSpPr>
          <p:cNvPr id="693307" name="Text Box 59"/>
          <p:cNvSpPr txBox="1">
            <a:spLocks noChangeArrowheads="1"/>
          </p:cNvSpPr>
          <p:nvPr/>
        </p:nvSpPr>
        <p:spPr bwMode="auto">
          <a:xfrm>
            <a:off x="192088" y="5946775"/>
            <a:ext cx="2035857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 (for individuals)</a:t>
            </a:r>
          </a:p>
        </p:txBody>
      </p:sp>
      <p:sp>
        <p:nvSpPr>
          <p:cNvPr id="693308" name="Text Box 60"/>
          <p:cNvSpPr txBox="1">
            <a:spLocks noChangeArrowheads="1"/>
          </p:cNvSpPr>
          <p:nvPr/>
        </p:nvSpPr>
        <p:spPr bwMode="auto">
          <a:xfrm>
            <a:off x="140493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9" name="Line 61"/>
          <p:cNvSpPr>
            <a:spLocks noChangeShapeType="1"/>
          </p:cNvSpPr>
          <p:nvPr/>
        </p:nvSpPr>
        <p:spPr bwMode="auto">
          <a:xfrm flipH="1" flipV="1">
            <a:off x="1749425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0" name="Line 62"/>
          <p:cNvSpPr>
            <a:spLocks noChangeShapeType="1"/>
          </p:cNvSpPr>
          <p:nvPr/>
        </p:nvSpPr>
        <p:spPr bwMode="auto">
          <a:xfrm flipV="1">
            <a:off x="723900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1" name="Text Box 63"/>
          <p:cNvSpPr txBox="1">
            <a:spLocks noChangeArrowheads="1"/>
          </p:cNvSpPr>
          <p:nvPr/>
        </p:nvSpPr>
        <p:spPr bwMode="auto">
          <a:xfrm>
            <a:off x="7473950" y="5476875"/>
            <a:ext cx="458760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DSL</a:t>
            </a:r>
          </a:p>
        </p:txBody>
      </p:sp>
      <p:sp>
        <p:nvSpPr>
          <p:cNvPr id="693312" name="Text Box 64"/>
          <p:cNvSpPr txBox="1">
            <a:spLocks noChangeArrowheads="1"/>
          </p:cNvSpPr>
          <p:nvPr/>
        </p:nvSpPr>
        <p:spPr bwMode="auto">
          <a:xfrm>
            <a:off x="700088" y="5578475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</a:t>
            </a:r>
          </a:p>
        </p:txBody>
      </p:sp>
      <p:sp>
        <p:nvSpPr>
          <p:cNvPr id="693313" name="Text Box 65"/>
          <p:cNvSpPr txBox="1">
            <a:spLocks noChangeArrowheads="1"/>
          </p:cNvSpPr>
          <p:nvPr/>
        </p:nvSpPr>
        <p:spPr bwMode="auto">
          <a:xfrm>
            <a:off x="7569200" y="1981200"/>
            <a:ext cx="119917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Colocation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sites</a:t>
            </a:r>
          </a:p>
        </p:txBody>
      </p:sp>
      <p:sp>
        <p:nvSpPr>
          <p:cNvPr id="693314" name="Line 66"/>
          <p:cNvSpPr>
            <a:spLocks noChangeShapeType="1"/>
          </p:cNvSpPr>
          <p:nvPr/>
        </p:nvSpPr>
        <p:spPr bwMode="auto">
          <a:xfrm flipH="1">
            <a:off x="7837488" y="2571750"/>
            <a:ext cx="319087" cy="7048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5" name="Line 67"/>
          <p:cNvSpPr>
            <a:spLocks noChangeShapeType="1"/>
          </p:cNvSpPr>
          <p:nvPr/>
        </p:nvSpPr>
        <p:spPr bwMode="auto">
          <a:xfrm flipV="1">
            <a:off x="2804982" y="2539314"/>
            <a:ext cx="381000" cy="0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6" name="Text Box 68"/>
          <p:cNvSpPr txBox="1">
            <a:spLocks noChangeArrowheads="1"/>
          </p:cNvSpPr>
          <p:nvPr/>
        </p:nvSpPr>
        <p:spPr bwMode="auto">
          <a:xfrm>
            <a:off x="-15204" y="1066800"/>
            <a:ext cx="1539204" cy="230832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Private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“peering”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agreements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between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two backbone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companies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often bypass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NAP</a:t>
            </a:r>
          </a:p>
        </p:txBody>
      </p:sp>
      <p:sp>
        <p:nvSpPr>
          <p:cNvPr id="693317" name="Line 69"/>
          <p:cNvSpPr>
            <a:spLocks noChangeShapeType="1"/>
          </p:cNvSpPr>
          <p:nvPr/>
        </p:nvSpPr>
        <p:spPr bwMode="auto">
          <a:xfrm>
            <a:off x="1385888" y="1981200"/>
            <a:ext cx="16621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8" name="Line 70"/>
          <p:cNvSpPr>
            <a:spLocks noChangeShapeType="1"/>
          </p:cNvSpPr>
          <p:nvPr/>
        </p:nvSpPr>
        <p:spPr bwMode="auto">
          <a:xfrm flipH="1">
            <a:off x="7239000" y="2590800"/>
            <a:ext cx="838200" cy="7620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924800" cy="573087"/>
          </a:xfrm>
        </p:spPr>
        <p:txBody>
          <a:bodyPr lIns="91294" tIns="45647" rIns="91294" bIns="45647" anchor="t"/>
          <a:lstStyle/>
          <a:p>
            <a:r>
              <a:rPr lang="en-US"/>
              <a:t>Network Access Points (NAPs)</a:t>
            </a:r>
          </a:p>
        </p:txBody>
      </p:sp>
      <p:pic>
        <p:nvPicPr>
          <p:cNvPr id="694275" name="Picture 3" descr="na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295400"/>
            <a:ext cx="7124700" cy="4878388"/>
          </a:xfrm>
          <a:prstGeom prst="rect">
            <a:avLst/>
          </a:prstGeom>
          <a:noFill/>
        </p:spPr>
      </p:pic>
      <p:sp>
        <p:nvSpPr>
          <p:cNvPr id="694276" name="Text Box 4"/>
          <p:cNvSpPr txBox="1">
            <a:spLocks noChangeArrowheads="1"/>
          </p:cNvSpPr>
          <p:nvPr/>
        </p:nvSpPr>
        <p:spPr bwMode="auto">
          <a:xfrm>
            <a:off x="6060990" y="6172200"/>
            <a:ext cx="1998091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b="0" dirty="0">
                <a:latin typeface="Calibri" pitchFamily="34" charset="0"/>
              </a:rPr>
              <a:t>Source: Boardwatch.com</a:t>
            </a:r>
          </a:p>
        </p:txBody>
      </p:sp>
      <p:sp>
        <p:nvSpPr>
          <p:cNvPr id="694277" name="Text Box 5"/>
          <p:cNvSpPr txBox="1">
            <a:spLocks noChangeArrowheads="1"/>
          </p:cNvSpPr>
          <p:nvPr/>
        </p:nvSpPr>
        <p:spPr bwMode="auto">
          <a:xfrm>
            <a:off x="5516146" y="5640750"/>
            <a:ext cx="2460140" cy="52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r" defTabSz="912813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Note: Peers in this context are </a:t>
            </a:r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r" defTabSz="912813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commercial backbones (</a:t>
            </a:r>
            <a:r>
              <a:rPr lang="en-US" sz="1400" i="1" dirty="0" err="1" smtClean="0">
                <a:solidFill>
                  <a:schemeClr val="bg1"/>
                </a:solidFill>
                <a:latin typeface="Calibri" pitchFamily="34" charset="0"/>
              </a:rPr>
              <a:t>droh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6" name="Line 4"/>
          <p:cNvSpPr>
            <a:spLocks noChangeShapeType="1"/>
          </p:cNvSpPr>
          <p:nvPr/>
        </p:nvSpPr>
        <p:spPr bwMode="auto">
          <a:xfrm flipH="1">
            <a:off x="2689225" y="17577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8" name="Text Box 6"/>
          <p:cNvSpPr txBox="1">
            <a:spLocks noChangeArrowheads="1"/>
          </p:cNvSpPr>
          <p:nvPr/>
        </p:nvSpPr>
        <p:spPr bwMode="auto">
          <a:xfrm>
            <a:off x="2811645" y="1403727"/>
            <a:ext cx="2329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1. Client sends request</a:t>
            </a:r>
          </a:p>
        </p:txBody>
      </p:sp>
      <p:sp>
        <p:nvSpPr>
          <p:cNvPr id="678919" name="Text Box 7"/>
          <p:cNvSpPr txBox="1">
            <a:spLocks noChangeArrowheads="1"/>
          </p:cNvSpPr>
          <p:nvPr/>
        </p:nvSpPr>
        <p:spPr bwMode="auto">
          <a:xfrm>
            <a:off x="6219825" y="2164139"/>
            <a:ext cx="107798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2. Server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request</a:t>
            </a:r>
          </a:p>
        </p:txBody>
      </p:sp>
      <p:sp>
        <p:nvSpPr>
          <p:cNvPr id="678920" name="Line 8"/>
          <p:cNvSpPr>
            <a:spLocks noChangeShapeType="1"/>
          </p:cNvSpPr>
          <p:nvPr/>
        </p:nvSpPr>
        <p:spPr bwMode="auto">
          <a:xfrm flipH="1">
            <a:off x="2701925" y="22022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1" name="Text Box 9"/>
          <p:cNvSpPr txBox="1">
            <a:spLocks noChangeArrowheads="1"/>
          </p:cNvSpPr>
          <p:nvPr/>
        </p:nvSpPr>
        <p:spPr bwMode="auto">
          <a:xfrm>
            <a:off x="2805295" y="2214939"/>
            <a:ext cx="25287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3. Server sends response</a:t>
            </a:r>
          </a:p>
        </p:txBody>
      </p: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21546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sp>
        <p:nvSpPr>
          <p:cNvPr id="678923" name="Line 11"/>
          <p:cNvSpPr>
            <a:spLocks noChangeShapeType="1"/>
          </p:cNvSpPr>
          <p:nvPr/>
        </p:nvSpPr>
        <p:spPr bwMode="auto">
          <a:xfrm>
            <a:off x="6380162" y="1976814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16736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4267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33160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9" name="Text Box 3"/>
          <p:cNvSpPr txBox="1">
            <a:spLocks noChangeArrowheads="1"/>
          </p:cNvSpPr>
          <p:nvPr/>
        </p:nvSpPr>
        <p:spPr bwMode="auto">
          <a:xfrm>
            <a:off x="1846302" y="6245432"/>
            <a:ext cx="6447386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b="0" dirty="0">
                <a:latin typeface="Calibri" pitchFamily="34" charset="0"/>
              </a:rPr>
              <a:t>Source: </a:t>
            </a:r>
            <a:r>
              <a:rPr lang="en-US" sz="1400" b="0" dirty="0" smtClean="0">
                <a:latin typeface="Calibri" pitchFamily="34" charset="0"/>
              </a:rPr>
              <a:t>http://personalpages.manchester.ac.uk/staff/m.dodge/cybergeography/atlas/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695300" name="Rectangle 4"/>
          <p:cNvSpPr>
            <a:spLocks noChangeArrowheads="1"/>
          </p:cNvSpPr>
          <p:nvPr/>
        </p:nvSpPr>
        <p:spPr bwMode="auto">
          <a:xfrm>
            <a:off x="364524" y="-74613"/>
            <a:ext cx="8686800" cy="1141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343" tIns="44379" rIns="90343" bIns="44379" anchor="b"/>
          <a:lstStyle/>
          <a:p>
            <a:pPr defTabSz="912813" eaLnBrk="1" hangingPunct="1">
              <a:lnSpc>
                <a:spcPct val="87000"/>
              </a:lnSpc>
            </a:pPr>
            <a:r>
              <a:rPr lang="en-US" sz="3800" dirty="0">
                <a:latin typeface="Calibri" pitchFamily="34" charset="0"/>
              </a:rPr>
              <a:t>MCI/WorldCom/UUNET Global Backbone</a:t>
            </a:r>
          </a:p>
        </p:txBody>
      </p:sp>
      <p:pic>
        <p:nvPicPr>
          <p:cNvPr id="1026" name="Picture 2" descr="C:\Documents and Settings\Markus Pueschel\Desktop\uunet_global_99_larg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7048" y="1124792"/>
            <a:ext cx="7246352" cy="512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10964"/>
            <a:ext cx="8710782" cy="762000"/>
          </a:xfrm>
        </p:spPr>
        <p:txBody>
          <a:bodyPr/>
          <a:lstStyle/>
          <a:p>
            <a:r>
              <a:rPr lang="en-US"/>
              <a:t>Naming and Communicating on the Internet</a:t>
            </a:r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19200"/>
            <a:ext cx="8238439" cy="4972050"/>
          </a:xfrm>
        </p:spPr>
        <p:txBody>
          <a:bodyPr/>
          <a:lstStyle/>
          <a:p>
            <a:r>
              <a:rPr lang="en-US" dirty="0"/>
              <a:t>Original Idea</a:t>
            </a:r>
          </a:p>
          <a:p>
            <a:pPr lvl="1"/>
            <a:r>
              <a:rPr lang="en-US" dirty="0"/>
              <a:t>Every node on Internet would have unique IP address</a:t>
            </a:r>
          </a:p>
          <a:p>
            <a:pPr lvl="2"/>
            <a:r>
              <a:rPr lang="en-US" dirty="0"/>
              <a:t>Everyone would be able to talk directly to everyone</a:t>
            </a:r>
          </a:p>
          <a:p>
            <a:pPr lvl="1"/>
            <a:r>
              <a:rPr lang="en-US" dirty="0"/>
              <a:t>No secrecy or authentication</a:t>
            </a:r>
          </a:p>
          <a:p>
            <a:pPr lvl="2"/>
            <a:r>
              <a:rPr lang="en-US" dirty="0"/>
              <a:t>Messages visible to routers and hosts on same LAN</a:t>
            </a:r>
          </a:p>
          <a:p>
            <a:pPr lvl="2"/>
            <a:r>
              <a:rPr lang="en-US" dirty="0"/>
              <a:t>Possible to forge source field in packet header</a:t>
            </a:r>
          </a:p>
          <a:p>
            <a:endParaRPr lang="en-US" dirty="0" smtClean="0"/>
          </a:p>
          <a:p>
            <a:r>
              <a:rPr lang="en-US" dirty="0" smtClean="0"/>
              <a:t>Shortcomings</a:t>
            </a:r>
            <a:endParaRPr lang="en-US" dirty="0"/>
          </a:p>
          <a:p>
            <a:pPr lvl="1"/>
            <a:r>
              <a:rPr lang="en-US" dirty="0"/>
              <a:t>There aren't enough IP addresses available</a:t>
            </a:r>
          </a:p>
          <a:p>
            <a:pPr lvl="1"/>
            <a:r>
              <a:rPr lang="en-US" dirty="0"/>
              <a:t>Don't want everyone to have access or knowledge of all other hosts</a:t>
            </a:r>
          </a:p>
          <a:p>
            <a:pPr lvl="1"/>
            <a:r>
              <a:rPr lang="en-US" dirty="0"/>
              <a:t>Security issues mandate secrecy &amp; authentication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Internet: Naming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76350"/>
            <a:ext cx="8314639" cy="4972050"/>
          </a:xfrm>
        </p:spPr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address </a:t>
            </a:r>
            <a:r>
              <a:rPr lang="en-US" dirty="0"/>
              <a:t>a</a:t>
            </a:r>
            <a:r>
              <a:rPr lang="en-US" dirty="0" smtClean="0"/>
              <a:t>ssignment</a:t>
            </a:r>
            <a:endParaRPr lang="en-US" dirty="0"/>
          </a:p>
          <a:p>
            <a:pPr lvl="1"/>
            <a:r>
              <a:rPr lang="en-US" dirty="0"/>
              <a:t>Most hosts don't need to have known address</a:t>
            </a:r>
          </a:p>
          <a:p>
            <a:pPr lvl="2"/>
            <a:r>
              <a:rPr lang="en-US" dirty="0"/>
              <a:t>Only those functioning as servers</a:t>
            </a:r>
          </a:p>
          <a:p>
            <a:pPr lvl="1"/>
            <a:r>
              <a:rPr lang="en-US" dirty="0"/>
              <a:t>DHCP </a:t>
            </a:r>
            <a:r>
              <a:rPr lang="en-US" dirty="0" smtClean="0"/>
              <a:t>(Dynamic Host Configuration Protocol)</a:t>
            </a:r>
            <a:endParaRPr lang="en-US" dirty="0"/>
          </a:p>
          <a:p>
            <a:pPr lvl="2"/>
            <a:r>
              <a:rPr lang="en-US" dirty="0"/>
              <a:t>Local ISP assigns address for temporary use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My laptop at </a:t>
            </a:r>
            <a:r>
              <a:rPr lang="en-US" dirty="0" smtClean="0"/>
              <a:t>CMU (wired connection)</a:t>
            </a:r>
            <a:endParaRPr lang="en-US" dirty="0"/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128.2.213.29 </a:t>
            </a:r>
            <a:r>
              <a:rPr lang="en-US" dirty="0"/>
              <a:t>(</a:t>
            </a:r>
            <a:r>
              <a:rPr lang="en-US" b="1" dirty="0" smtClean="0">
                <a:latin typeface="Courier New" pitchFamily="49" charset="0"/>
              </a:rPr>
              <a:t>bryant-tp4.cs.cmu.edu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Assigned statically</a:t>
            </a:r>
          </a:p>
          <a:p>
            <a:pPr lvl="1"/>
            <a:r>
              <a:rPr lang="en-US" dirty="0"/>
              <a:t>My laptop at home</a:t>
            </a:r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192.168.1.5</a:t>
            </a:r>
            <a:endParaRPr lang="en-US" dirty="0"/>
          </a:p>
          <a:p>
            <a:pPr lvl="2"/>
            <a:r>
              <a:rPr lang="en-US" dirty="0" smtClean="0"/>
              <a:t>Only valid within home network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Internet: Firewalls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307388" cy="3048000"/>
          </a:xfrm>
        </p:spPr>
        <p:txBody>
          <a:bodyPr/>
          <a:lstStyle/>
          <a:p>
            <a:pPr marL="288925" indent="-288925"/>
            <a:r>
              <a:rPr lang="en-US" dirty="0"/>
              <a:t>Firewalls</a:t>
            </a:r>
          </a:p>
          <a:p>
            <a:pPr marL="798513" lvl="1" indent="-300038"/>
            <a:r>
              <a:rPr lang="en-US" dirty="0"/>
              <a:t>Hides organizations nodes from rest of Internet</a:t>
            </a:r>
          </a:p>
          <a:p>
            <a:pPr marL="798513" lvl="1" indent="-300038"/>
            <a:r>
              <a:rPr lang="en-US" dirty="0"/>
              <a:t>Use local IP addresses within organization</a:t>
            </a:r>
          </a:p>
          <a:p>
            <a:pPr marL="798513" lvl="1" indent="-300038"/>
            <a:r>
              <a:rPr lang="en-US" dirty="0"/>
              <a:t>For external service, provides proxy service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Client request: </a:t>
            </a:r>
            <a:r>
              <a:rPr lang="en-US" dirty="0" err="1"/>
              <a:t>src</a:t>
            </a:r>
            <a:r>
              <a:rPr lang="en-US" dirty="0"/>
              <a:t>=10.2.2.2,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forwards: </a:t>
            </a:r>
            <a:r>
              <a:rPr lang="en-US" dirty="0" err="1"/>
              <a:t>src</a:t>
            </a:r>
            <a:r>
              <a:rPr lang="en-US" dirty="0"/>
              <a:t>=176.3.3.3,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Server responds: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=176.3.3.3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 response: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=10.2.2.2</a:t>
            </a:r>
          </a:p>
        </p:txBody>
      </p:sp>
      <p:sp>
        <p:nvSpPr>
          <p:cNvPr id="32" name="Freeform 31"/>
          <p:cNvSpPr/>
          <p:nvPr/>
        </p:nvSpPr>
        <p:spPr bwMode="auto">
          <a:xfrm>
            <a:off x="1371600" y="1752600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 bwMode="auto">
          <a:xfrm>
            <a:off x="3657600" y="1295400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1562100" y="24384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36536" y="2743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37" name="Oval 36"/>
          <p:cNvSpPr/>
          <p:nvPr/>
        </p:nvSpPr>
        <p:spPr bwMode="auto">
          <a:xfrm>
            <a:off x="2095500" y="248432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2133600" y="208768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2843624" y="25146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3048000" y="2057400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211064" y="25527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39957" y="3429000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42175" y="2054423"/>
            <a:ext cx="785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10.2.2.2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2416154" y="2138068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2386424" y="2246136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549418" y="190202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55474" y="21765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4111272" y="2165644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080992" y="2278180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arrow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981762" y="212411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76800" y="241119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782248" y="1794992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176.3.3.3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39664" y="2514600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216.99.99.99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Private Networks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3886200"/>
            <a:ext cx="8686800" cy="2514600"/>
          </a:xfrm>
        </p:spPr>
        <p:txBody>
          <a:bodyPr/>
          <a:lstStyle/>
          <a:p>
            <a:r>
              <a:rPr lang="en-US" dirty="0"/>
              <a:t>Supporting </a:t>
            </a:r>
            <a:r>
              <a:rPr lang="en-US" dirty="0" smtClean="0"/>
              <a:t>road </a:t>
            </a:r>
            <a:r>
              <a:rPr lang="en-US" dirty="0"/>
              <a:t>w</a:t>
            </a:r>
            <a:r>
              <a:rPr lang="en-US" dirty="0" smtClean="0"/>
              <a:t>arrior</a:t>
            </a:r>
            <a:endParaRPr lang="en-US" dirty="0"/>
          </a:p>
          <a:p>
            <a:pPr lvl="1"/>
            <a:r>
              <a:rPr lang="en-US" dirty="0"/>
              <a:t>Employee working remotely with assigned IP address 198.3.3.3</a:t>
            </a:r>
          </a:p>
          <a:p>
            <a:pPr lvl="1"/>
            <a:r>
              <a:rPr lang="en-US" dirty="0"/>
              <a:t>Wants to appear to rest of corporation as if working internally</a:t>
            </a:r>
          </a:p>
          <a:p>
            <a:pPr lvl="2"/>
            <a:r>
              <a:rPr lang="en-US" dirty="0"/>
              <a:t>From address 10.6.6.6</a:t>
            </a:r>
          </a:p>
          <a:p>
            <a:pPr lvl="2"/>
            <a:r>
              <a:rPr lang="en-US" dirty="0"/>
              <a:t>Gives access to internal services (e.g., ability to send mail)</a:t>
            </a:r>
          </a:p>
          <a:p>
            <a:r>
              <a:rPr lang="en-US" dirty="0"/>
              <a:t>Virtual Private Network (VPN)</a:t>
            </a:r>
          </a:p>
          <a:p>
            <a:pPr lvl="1"/>
            <a:r>
              <a:rPr lang="en-US" dirty="0"/>
              <a:t>Overlays private network on top of regular Internet</a:t>
            </a:r>
          </a:p>
        </p:txBody>
      </p:sp>
      <p:sp>
        <p:nvSpPr>
          <p:cNvPr id="21" name="Freeform 20"/>
          <p:cNvSpPr/>
          <p:nvPr/>
        </p:nvSpPr>
        <p:spPr bwMode="auto">
          <a:xfrm>
            <a:off x="1371600" y="1752600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 bwMode="auto">
          <a:xfrm>
            <a:off x="3657600" y="1295400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 bwMode="auto">
          <a:xfrm>
            <a:off x="1562100" y="24384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36536" y="2743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2095500" y="248432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362200" y="19431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2843624" y="25146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39957" y="3429000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0986" y="2151768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10.x.x.x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68640" y="2062468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198.3.3.3</a:t>
            </a:r>
          </a:p>
        </p:txBody>
      </p:sp>
      <p:sp>
        <p:nvSpPr>
          <p:cNvPr id="43" name="Rounded Rectangle 42"/>
          <p:cNvSpPr/>
          <p:nvPr/>
        </p:nvSpPr>
        <p:spPr bwMode="auto">
          <a:xfrm>
            <a:off x="3005822" y="1996840"/>
            <a:ext cx="2023378" cy="43903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 bwMode="auto">
          <a:xfrm>
            <a:off x="3048000" y="2063956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754680" y="2102056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24425" y="2062468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10.6.6.6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 is mapped to  www.cs.cmu.edu </a:t>
            </a:r>
          </a:p>
          <a:p>
            <a:pPr lvl="1"/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process on one Internet host can communicate with a process on another Internet host over a </a:t>
            </a:r>
            <a:r>
              <a:rPr lang="en-US" i="1" dirty="0" smtClean="0">
                <a:solidFill>
                  <a:srgbClr val="C00000"/>
                </a:solidFill>
              </a:rPr>
              <a:t>connection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C00000"/>
                </a:solidFill>
              </a:rPr>
              <a:t>IP address </a:t>
            </a:r>
            <a:r>
              <a:rPr lang="en-US" i="1" dirty="0" err="1">
                <a:solidFill>
                  <a:srgbClr val="C00000"/>
                </a:solidFill>
              </a:rPr>
              <a:t>struct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IP addresses are always stored in memory in 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837402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609600" y="4892695"/>
            <a:ext cx="815340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Useful network </a:t>
            </a:r>
            <a:r>
              <a:rPr lang="en-US" sz="2000" dirty="0">
                <a:latin typeface="Calibri" pitchFamily="34" charset="0"/>
              </a:rPr>
              <a:t>byte-order conversion </a:t>
            </a:r>
            <a:r>
              <a:rPr lang="en-US" sz="2000" dirty="0" smtClean="0">
                <a:latin typeface="Calibri" pitchFamily="34" charset="0"/>
              </a:rPr>
              <a:t>functions (“l” = 32 bits, “s” = 16 bits)</a:t>
            </a:r>
            <a:endParaRPr lang="en-US" sz="2000" dirty="0">
              <a:latin typeface="Calibri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0x8002C2F2 = 128.2.194.242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Functions </a:t>
            </a:r>
            <a:r>
              <a:rPr lang="en-US" dirty="0"/>
              <a:t>for converting between binary IP addresses and dotted decimal strings: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inet_aton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dotted </a:t>
            </a:r>
            <a:r>
              <a:rPr lang="en-US" dirty="0"/>
              <a:t>decimal string </a:t>
            </a:r>
            <a:r>
              <a:rPr lang="en-US" dirty="0" smtClean="0"/>
              <a:t>→ IP </a:t>
            </a:r>
            <a:r>
              <a:rPr lang="en-US" dirty="0"/>
              <a:t>address in network byte </a:t>
            </a:r>
            <a:r>
              <a:rPr lang="en-US" dirty="0" smtClean="0"/>
              <a:t>order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inet_ntoa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IP </a:t>
            </a:r>
            <a:r>
              <a:rPr lang="en-US" dirty="0"/>
              <a:t>address in network </a:t>
            </a:r>
            <a:r>
              <a:rPr lang="en-US" dirty="0" smtClean="0"/>
              <a:t>byte </a:t>
            </a:r>
            <a:r>
              <a:rPr lang="en-US" dirty="0"/>
              <a:t>order </a:t>
            </a:r>
            <a:r>
              <a:rPr lang="en-US" dirty="0" smtClean="0"/>
              <a:t>→ dotted </a:t>
            </a:r>
            <a:r>
              <a:rPr lang="en-US" dirty="0"/>
              <a:t>decimal </a:t>
            </a:r>
            <a:r>
              <a:rPr lang="en-US" dirty="0" smtClean="0"/>
              <a:t>string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/>
              <a:t>n” denotes network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“a</a:t>
            </a:r>
            <a:r>
              <a:rPr lang="en-US" dirty="0"/>
              <a:t>” denotes application </a:t>
            </a:r>
            <a:r>
              <a:rPr lang="en-US" dirty="0" smtClean="0"/>
              <a:t>representation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Structure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7388" cy="5224463"/>
          </a:xfrm>
        </p:spPr>
        <p:txBody>
          <a:bodyPr/>
          <a:lstStyle/>
          <a:p>
            <a:r>
              <a:rPr lang="en-US" dirty="0"/>
              <a:t>IP (V4) Address space divided into classes: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Network </a:t>
            </a:r>
            <a:r>
              <a:rPr lang="en-US" dirty="0"/>
              <a:t>ID Written in form </a:t>
            </a:r>
            <a:r>
              <a:rPr lang="en-US" dirty="0" err="1"/>
              <a:t>w.x.y.z</a:t>
            </a:r>
            <a:r>
              <a:rPr lang="en-US" dirty="0"/>
              <a:t>/n</a:t>
            </a:r>
          </a:p>
          <a:p>
            <a:pPr lvl="1"/>
            <a:r>
              <a:rPr lang="en-US" dirty="0"/>
              <a:t>n = number of bits in host address</a:t>
            </a:r>
          </a:p>
          <a:p>
            <a:pPr lvl="1"/>
            <a:r>
              <a:rPr lang="en-US" dirty="0"/>
              <a:t>E.g., CMU written as 128.2.0.0/16</a:t>
            </a:r>
          </a:p>
          <a:p>
            <a:pPr lvl="2"/>
            <a:r>
              <a:rPr lang="en-US" dirty="0"/>
              <a:t>Class B address</a:t>
            </a:r>
          </a:p>
          <a:p>
            <a:r>
              <a:rPr lang="en-US" dirty="0" err="1"/>
              <a:t>Unrouted</a:t>
            </a:r>
            <a:r>
              <a:rPr lang="en-US" dirty="0"/>
              <a:t> (private) IP addresses: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	10.0.0.0/8   172.16.0.0/12   192.168.0.0/16</a:t>
            </a:r>
          </a:p>
        </p:txBody>
      </p:sp>
      <p:sp>
        <p:nvSpPr>
          <p:cNvPr id="710695" name="Rectangle 39"/>
          <p:cNvSpPr>
            <a:spLocks noChangeArrowheads="1"/>
          </p:cNvSpPr>
          <p:nvPr/>
        </p:nvSpPr>
        <p:spPr bwMode="auto">
          <a:xfrm>
            <a:off x="1454150" y="1981200"/>
            <a:ext cx="6524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A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6" name="Rectangle 40"/>
          <p:cNvSpPr>
            <a:spLocks noChangeArrowheads="1"/>
          </p:cNvSpPr>
          <p:nvPr/>
        </p:nvSpPr>
        <p:spPr bwMode="auto">
          <a:xfrm>
            <a:off x="1454150" y="2362200"/>
            <a:ext cx="6444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B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7" name="Rectangle 41"/>
          <p:cNvSpPr>
            <a:spLocks noChangeArrowheads="1"/>
          </p:cNvSpPr>
          <p:nvPr/>
        </p:nvSpPr>
        <p:spPr bwMode="auto">
          <a:xfrm>
            <a:off x="1447800" y="2743200"/>
            <a:ext cx="64280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C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8" name="Rectangle 42"/>
          <p:cNvSpPr>
            <a:spLocks noChangeArrowheads="1"/>
          </p:cNvSpPr>
          <p:nvPr/>
        </p:nvSpPr>
        <p:spPr bwMode="auto">
          <a:xfrm>
            <a:off x="1447800" y="3124200"/>
            <a:ext cx="6620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9" name="Rectangle 43"/>
          <p:cNvSpPr>
            <a:spLocks noChangeArrowheads="1"/>
          </p:cNvSpPr>
          <p:nvPr/>
        </p:nvSpPr>
        <p:spPr bwMode="auto">
          <a:xfrm>
            <a:off x="1454150" y="3505200"/>
            <a:ext cx="6315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E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00" name="Rectangle 44"/>
          <p:cNvSpPr>
            <a:spLocks noChangeArrowheads="1"/>
          </p:cNvSpPr>
          <p:nvPr/>
        </p:nvSpPr>
        <p:spPr bwMode="auto">
          <a:xfrm>
            <a:off x="2331590" y="1727886"/>
            <a:ext cx="50430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0 1 2 3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8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16        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 24 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31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37" name="Rectangle 81"/>
          <p:cNvSpPr>
            <a:spLocks noChangeArrowheads="1"/>
          </p:cNvSpPr>
          <p:nvPr/>
        </p:nvSpPr>
        <p:spPr bwMode="auto">
          <a:xfrm>
            <a:off x="2292056" y="198120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10739" name="Rectangle 83"/>
          <p:cNvSpPr>
            <a:spLocks noChangeArrowheads="1"/>
          </p:cNvSpPr>
          <p:nvPr/>
        </p:nvSpPr>
        <p:spPr bwMode="auto">
          <a:xfrm>
            <a:off x="2484320" y="1981200"/>
            <a:ext cx="10668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40" name="Rectangle 84"/>
          <p:cNvSpPr>
            <a:spLocks noChangeArrowheads="1"/>
          </p:cNvSpPr>
          <p:nvPr/>
        </p:nvSpPr>
        <p:spPr bwMode="auto">
          <a:xfrm>
            <a:off x="3551120" y="1981200"/>
            <a:ext cx="3730272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664" name="Rectangle 8"/>
          <p:cNvSpPr>
            <a:spLocks noChangeArrowheads="1"/>
          </p:cNvSpPr>
          <p:nvPr/>
        </p:nvSpPr>
        <p:spPr bwMode="auto">
          <a:xfrm>
            <a:off x="2712920" y="2025477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65" name="Rectangle 9"/>
          <p:cNvSpPr>
            <a:spLocks noChangeArrowheads="1"/>
          </p:cNvSpPr>
          <p:nvPr/>
        </p:nvSpPr>
        <p:spPr bwMode="auto">
          <a:xfrm>
            <a:off x="4998920" y="2025477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0" name="Rectangle 94"/>
          <p:cNvSpPr>
            <a:spLocks noChangeArrowheads="1"/>
          </p:cNvSpPr>
          <p:nvPr/>
        </p:nvSpPr>
        <p:spPr bwMode="auto">
          <a:xfrm>
            <a:off x="2679112" y="2350088"/>
            <a:ext cx="21336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1" name="Rectangle 95"/>
          <p:cNvSpPr>
            <a:spLocks noChangeArrowheads="1"/>
          </p:cNvSpPr>
          <p:nvPr/>
        </p:nvSpPr>
        <p:spPr bwMode="auto">
          <a:xfrm>
            <a:off x="4812712" y="2350088"/>
            <a:ext cx="246868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2" name="Rectangle 96"/>
          <p:cNvSpPr>
            <a:spLocks noChangeArrowheads="1"/>
          </p:cNvSpPr>
          <p:nvPr/>
        </p:nvSpPr>
        <p:spPr bwMode="auto">
          <a:xfrm>
            <a:off x="2861792" y="2718976"/>
            <a:ext cx="32004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3" name="Rectangle 97"/>
          <p:cNvSpPr>
            <a:spLocks noChangeArrowheads="1"/>
          </p:cNvSpPr>
          <p:nvPr/>
        </p:nvSpPr>
        <p:spPr bwMode="auto">
          <a:xfrm>
            <a:off x="6062192" y="2718976"/>
            <a:ext cx="121920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5" name="Rectangle 99"/>
          <p:cNvSpPr>
            <a:spLocks noChangeArrowheads="1"/>
          </p:cNvSpPr>
          <p:nvPr/>
        </p:nvSpPr>
        <p:spPr bwMode="auto">
          <a:xfrm>
            <a:off x="5727112" y="2394365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6" name="Rectangle 100"/>
          <p:cNvSpPr>
            <a:spLocks noChangeArrowheads="1"/>
          </p:cNvSpPr>
          <p:nvPr/>
        </p:nvSpPr>
        <p:spPr bwMode="auto">
          <a:xfrm>
            <a:off x="6366992" y="2760166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7" name="Rectangle 101"/>
          <p:cNvSpPr>
            <a:spLocks noChangeArrowheads="1"/>
          </p:cNvSpPr>
          <p:nvPr/>
        </p:nvSpPr>
        <p:spPr bwMode="auto">
          <a:xfrm>
            <a:off x="4004792" y="2760166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8" name="Rectangle 102"/>
          <p:cNvSpPr>
            <a:spLocks noChangeArrowheads="1"/>
          </p:cNvSpPr>
          <p:nvPr/>
        </p:nvSpPr>
        <p:spPr bwMode="auto">
          <a:xfrm>
            <a:off x="3288712" y="2394365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87" name="Rectangle 31"/>
          <p:cNvSpPr>
            <a:spLocks noChangeArrowheads="1"/>
          </p:cNvSpPr>
          <p:nvPr/>
        </p:nvSpPr>
        <p:spPr bwMode="auto">
          <a:xfrm>
            <a:off x="3276600" y="3149404"/>
            <a:ext cx="165160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Multicast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4" name="Rectangle 38"/>
          <p:cNvSpPr>
            <a:spLocks noChangeArrowheads="1"/>
          </p:cNvSpPr>
          <p:nvPr/>
        </p:nvSpPr>
        <p:spPr bwMode="auto">
          <a:xfrm>
            <a:off x="3276600" y="3517704"/>
            <a:ext cx="240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Reserved for experiments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54" name="Rectangle 81"/>
          <p:cNvSpPr>
            <a:spLocks noChangeArrowheads="1"/>
          </p:cNvSpPr>
          <p:nvPr/>
        </p:nvSpPr>
        <p:spPr bwMode="auto">
          <a:xfrm>
            <a:off x="2292056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5" name="Rectangle 81"/>
          <p:cNvSpPr>
            <a:spLocks noChangeArrowheads="1"/>
          </p:cNvSpPr>
          <p:nvPr/>
        </p:nvSpPr>
        <p:spPr bwMode="auto">
          <a:xfrm>
            <a:off x="2484320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6" name="Rectangle 81"/>
          <p:cNvSpPr>
            <a:spLocks noChangeArrowheads="1"/>
          </p:cNvSpPr>
          <p:nvPr/>
        </p:nvSpPr>
        <p:spPr bwMode="auto">
          <a:xfrm>
            <a:off x="2484320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81"/>
          <p:cNvSpPr>
            <a:spLocks noChangeArrowheads="1"/>
          </p:cNvSpPr>
          <p:nvPr/>
        </p:nvSpPr>
        <p:spPr bwMode="auto">
          <a:xfrm>
            <a:off x="2674434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81"/>
          <p:cNvSpPr>
            <a:spLocks noChangeArrowheads="1"/>
          </p:cNvSpPr>
          <p:nvPr/>
        </p:nvSpPr>
        <p:spPr bwMode="auto">
          <a:xfrm>
            <a:off x="2292056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Rectangle 81"/>
          <p:cNvSpPr>
            <a:spLocks noChangeArrowheads="1"/>
          </p:cNvSpPr>
          <p:nvPr/>
        </p:nvSpPr>
        <p:spPr bwMode="auto">
          <a:xfrm>
            <a:off x="2292056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2674434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2866698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2" name="Rectangle 81"/>
          <p:cNvSpPr>
            <a:spLocks noChangeArrowheads="1"/>
          </p:cNvSpPr>
          <p:nvPr/>
        </p:nvSpPr>
        <p:spPr bwMode="auto">
          <a:xfrm>
            <a:off x="2484320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3" name="Rectangle 81"/>
          <p:cNvSpPr>
            <a:spLocks noChangeArrowheads="1"/>
          </p:cNvSpPr>
          <p:nvPr/>
        </p:nvSpPr>
        <p:spPr bwMode="auto">
          <a:xfrm>
            <a:off x="2292056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4" name="Rectangle 81"/>
          <p:cNvSpPr>
            <a:spLocks noChangeArrowheads="1"/>
          </p:cNvSpPr>
          <p:nvPr/>
        </p:nvSpPr>
        <p:spPr bwMode="auto">
          <a:xfrm>
            <a:off x="2674434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5" name="Rectangle 81"/>
          <p:cNvSpPr>
            <a:spLocks noChangeArrowheads="1"/>
          </p:cNvSpPr>
          <p:nvPr/>
        </p:nvSpPr>
        <p:spPr bwMode="auto">
          <a:xfrm>
            <a:off x="2866698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6" name="Rectangle 81"/>
          <p:cNvSpPr>
            <a:spLocks noChangeArrowheads="1"/>
          </p:cNvSpPr>
          <p:nvPr/>
        </p:nvSpPr>
        <p:spPr bwMode="auto">
          <a:xfrm>
            <a:off x="2484320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254250" y="2984500"/>
            <a:ext cx="6382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cmu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458913" y="2984500"/>
            <a:ext cx="54371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mit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616075" y="3913188"/>
            <a:ext cx="39464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34975" y="5762625"/>
            <a:ext cx="1380486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greatwhite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128.2.220.10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71525" y="4841875"/>
            <a:ext cx="68738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ics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9" name="Text Box 27"/>
          <p:cNvSpPr txBox="1">
            <a:spLocks noChangeArrowheads="1"/>
          </p:cNvSpPr>
          <p:nvPr/>
        </p:nvSpPr>
        <p:spPr bwMode="auto">
          <a:xfrm>
            <a:off x="2355850" y="4841875"/>
            <a:ext cx="4250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sp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0" name="Line 28"/>
          <p:cNvSpPr>
            <a:spLocks noChangeShapeType="1"/>
          </p:cNvSpPr>
          <p:nvPr/>
        </p:nvSpPr>
        <p:spPr bwMode="auto">
          <a:xfrm>
            <a:off x="2613025" y="5191125"/>
            <a:ext cx="12700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2009775" y="5775325"/>
            <a:ext cx="1276291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i386-f7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128.2.200.47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191000" y="3926576"/>
            <a:ext cx="1693072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2007.171.166.252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r>
              <a:rPr lang="en-US" dirty="0"/>
              <a:t>Conceptually, programmers can view the DNS database as a collection of millions of </a:t>
            </a:r>
            <a:r>
              <a:rPr lang="en-US" i="1" dirty="0"/>
              <a:t>host entry structures</a:t>
            </a:r>
            <a:r>
              <a:rPr lang="en-US" dirty="0"/>
              <a:t>:</a:t>
            </a:r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r>
              <a:rPr lang="en-US" dirty="0"/>
              <a:t>Functions for retrieving host entries from DNS: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gethostbyname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 DNS domain name.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gethostbyaddr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an IP address.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00422" name="Rectangle 6"/>
          <p:cNvSpPr>
            <a:spLocks noChangeArrowheads="1"/>
          </p:cNvSpPr>
          <p:nvPr/>
        </p:nvSpPr>
        <p:spPr bwMode="auto">
          <a:xfrm>
            <a:off x="745524" y="3099486"/>
            <a:ext cx="7742238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DNS host entry structure */ 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official domain name of host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domain names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host address type (AF_INET)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h_length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length of an address, in bytes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structs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/>
              <a:t>Properties of DNS Host Entries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/>
              <a:t>Each host entry is an equivalence class of domain names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 addresses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Each 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latin typeface="Courier New" pitchFamily="49" charset="0"/>
              </a:rPr>
              <a:t>127.0.0.1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Different kinds of mappings are possible:</a:t>
            </a:r>
          </a:p>
          <a:p>
            <a:pPr lvl="1"/>
            <a:r>
              <a:rPr lang="en-US" dirty="0"/>
              <a:t>Simple 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greatwhile.ics.cs.cmu.edu</a:t>
            </a:r>
            <a:r>
              <a:rPr lang="en-US" sz="1600" dirty="0" smtClean="0"/>
              <a:t>   </a:t>
            </a:r>
            <a:r>
              <a:rPr lang="en-US" sz="1600" dirty="0"/>
              <a:t>maps to </a:t>
            </a:r>
            <a:r>
              <a:rPr lang="en-US" sz="1600" b="1" dirty="0" smtClean="0">
                <a:latin typeface="Courier New" pitchFamily="49" charset="0"/>
              </a:rPr>
              <a:t>128.2.220.10</a:t>
            </a:r>
            <a:endParaRPr lang="en-US" sz="1600" b="1" dirty="0"/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the same IP address:</a:t>
            </a:r>
          </a:p>
          <a:p>
            <a:pPr lvl="2"/>
            <a:r>
              <a:rPr lang="en-US" sz="1600" b="1" dirty="0">
                <a:latin typeface="Courier New" pitchFamily="49" charset="0"/>
              </a:rPr>
              <a:t>eecs.mit.edu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/>
              <a:t>and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latin typeface="Arial" charset="0"/>
              </a:rPr>
              <a:t>both map to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18.62.1.6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multiple IP addresses: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google.com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/>
              <a:t>maps </a:t>
            </a:r>
            <a:r>
              <a:rPr lang="en-US" sz="1600" dirty="0"/>
              <a:t>to multiple IP </a:t>
            </a:r>
            <a:r>
              <a:rPr lang="en-US" sz="1600" dirty="0" smtClean="0"/>
              <a:t>addresses</a:t>
            </a:r>
            <a:endParaRPr lang="en-US" sz="1600" dirty="0"/>
          </a:p>
          <a:p>
            <a:pPr lvl="1">
              <a:spcBef>
                <a:spcPts val="1200"/>
              </a:spcBef>
            </a:pPr>
            <a:r>
              <a:rPr lang="en-US" dirty="0"/>
              <a:t>Some valid domain names don’t map to any IP address:</a:t>
            </a:r>
          </a:p>
          <a:p>
            <a:pPr lvl="2"/>
            <a:r>
              <a:rPr lang="en-US" sz="1600" dirty="0"/>
              <a:t>for example: </a:t>
            </a:r>
            <a:r>
              <a:rPr lang="en-US" sz="1600" b="1" dirty="0" smtClean="0">
                <a:latin typeface="Courier New" pitchFamily="49" charset="0"/>
              </a:rPr>
              <a:t>ics.cs.cmu.edu</a:t>
            </a:r>
            <a:endParaRPr lang="en-US" sz="16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5004" y="409275"/>
            <a:ext cx="8610600" cy="573087"/>
          </a:xfrm>
        </p:spPr>
        <p:txBody>
          <a:bodyPr/>
          <a:lstStyle/>
          <a:p>
            <a:r>
              <a:rPr lang="en-US"/>
              <a:t>A Program That Queries DNS</a:t>
            </a:r>
          </a:p>
        </p:txBody>
      </p:sp>
      <p:sp>
        <p:nvSpPr>
          <p:cNvPr id="702467" name="Rectangle 3"/>
          <p:cNvSpPr>
            <a:spLocks noChangeArrowheads="1"/>
          </p:cNvSpPr>
          <p:nvPr/>
        </p:nvSpPr>
        <p:spPr bwMode="auto">
          <a:xfrm>
            <a:off x="424248" y="1241425"/>
            <a:ext cx="8207696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[1] is a domain name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char **pp;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or dotted decimal IP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inet_aton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[1], 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!= 0)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),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        AF_INET);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("official hostname: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("alias: %s\n", *pp);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addr.s_addr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*)*pp)-&gt;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("address: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 smtClean="0"/>
              <a:t>Using DNS Program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1143000" y="1197678"/>
            <a:ext cx="6250429" cy="480131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greatwhite.ics.cs.cmu.edu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greatwhite.ics.cs.cmu.edu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 128.2.220.10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128.2.220.11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ANGELSHARK.ICS.CS.CMU.EDU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128.2.220.11</a:t>
            </a: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www.google.com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www.l.google.com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alias: www.google.com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72.14.204.99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72.14.204.103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72.14.204.104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72.14.204.147 </a:t>
            </a: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-x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72.14.204.103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iad04s01-in-f103.1e100.net.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</a:t>
            </a:r>
            <a:r>
              <a:rPr lang="en-US" dirty="0" smtClean="0"/>
              <a:t>DIG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56417" y="1373188"/>
            <a:ext cx="8307387" cy="1065212"/>
          </a:xfrm>
        </p:spPr>
        <p:txBody>
          <a:bodyPr/>
          <a:lstStyle/>
          <a:p>
            <a:r>
              <a:rPr lang="en-US" dirty="0"/>
              <a:t>Domain Information Groper (</a:t>
            </a:r>
            <a:r>
              <a:rPr lang="en-US" dirty="0">
                <a:latin typeface="Courier New" pitchFamily="49" charset="0"/>
              </a:rPr>
              <a:t>dig</a:t>
            </a:r>
            <a:r>
              <a:rPr lang="en-US" dirty="0"/>
              <a:t>) provides a scriptable  command line interface to </a:t>
            </a:r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794952" y="2514600"/>
            <a:ext cx="6250429" cy="313932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greatwhite.ics.cs.cmu.edu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128.2.220.10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-x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128.2.220.11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ANGELSHARK.ICS.CS.CMU.EDU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 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google.com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72.14.204.104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72.14.204.147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72.14.204.99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72.14.204.103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-x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72.14.204.103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iad04s01-in-f103.1e100.net.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Exotic Features of DIG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56417" y="1373188"/>
            <a:ext cx="8307387" cy="1065212"/>
          </a:xfrm>
        </p:spPr>
        <p:txBody>
          <a:bodyPr/>
          <a:lstStyle/>
          <a:p>
            <a:r>
              <a:rPr lang="en-US" dirty="0" smtClean="0"/>
              <a:t>Provides more information than you would ever want about DNS</a:t>
            </a:r>
            <a:endParaRPr lang="en-US" dirty="0"/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794952" y="2514600"/>
            <a:ext cx="5009705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www.phys.msu.ru a +trace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128.2.220.10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dig www.google.com a +trace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>
                <a:solidFill>
                  <a:srgbClr val="C00000"/>
                </a:solidFill>
              </a:rPr>
              <a:t>connections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Point-to-point, full-duplex (2-way communication), and reliable.</a:t>
            </a:r>
          </a:p>
          <a:p>
            <a:pPr>
              <a:lnSpc>
                <a:spcPct val="85000"/>
              </a:lnSpc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Socket address 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on client when client makes a connection request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service provided by a server (e.g., port 80 is associated with Web servers)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dirty="0"/>
              <a:t>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27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8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047038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</a:t>
            </a:r>
            <a:br>
              <a:rPr lang="en-US" dirty="0"/>
            </a:br>
            <a:r>
              <a:rPr lang="en-US" dirty="0"/>
              <a:t>Anatomy of an Internet Connection</a:t>
            </a:r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704516" name="Oval 4"/>
          <p:cNvSpPr>
            <a:spLocks noChangeArrowheads="1"/>
          </p:cNvSpPr>
          <p:nvPr/>
        </p:nvSpPr>
        <p:spPr bwMode="auto">
          <a:xfrm>
            <a:off x="67881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704517" name="Oval 5"/>
          <p:cNvSpPr>
            <a:spLocks noChangeArrowheads="1"/>
          </p:cNvSpPr>
          <p:nvPr/>
        </p:nvSpPr>
        <p:spPr bwMode="auto">
          <a:xfrm>
            <a:off x="9334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704518" name="Line 6"/>
          <p:cNvSpPr>
            <a:spLocks noChangeShapeType="1"/>
          </p:cNvSpPr>
          <p:nvPr/>
        </p:nvSpPr>
        <p:spPr bwMode="auto">
          <a:xfrm>
            <a:off x="2278063" y="3517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9" name="Oval 7"/>
          <p:cNvSpPr>
            <a:spLocks noChangeAspect="1" noChangeArrowheads="1"/>
          </p:cNvSpPr>
          <p:nvPr/>
        </p:nvSpPr>
        <p:spPr bwMode="auto">
          <a:xfrm>
            <a:off x="2149475" y="3453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0" name="Oval 8"/>
          <p:cNvSpPr>
            <a:spLocks noChangeAspect="1" noChangeArrowheads="1"/>
          </p:cNvSpPr>
          <p:nvPr/>
        </p:nvSpPr>
        <p:spPr bwMode="auto">
          <a:xfrm>
            <a:off x="6729413" y="3453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1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704522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704523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4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5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704526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303838" cy="573087"/>
          </a:xfrm>
        </p:spPr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637" y="1200150"/>
            <a:ext cx="7896225" cy="4972050"/>
          </a:xfrm>
        </p:spPr>
        <p:txBody>
          <a:bodyPr/>
          <a:lstStyle/>
          <a:p>
            <a:r>
              <a:rPr lang="en-US" dirty="0"/>
              <a:t>How to use  the sockets interface to establish Internet connections between clients and servers </a:t>
            </a:r>
          </a:p>
          <a:p>
            <a:r>
              <a:rPr lang="en-US" dirty="0"/>
              <a:t>How to use Unix I/O to copy data from one host to another over an Internet </a:t>
            </a:r>
            <a:r>
              <a:rPr lang="en-US" dirty="0" smtClean="0"/>
              <a:t>connection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on their way out. Bridges (switches, routers) became cheap enough to replace them (means no more broadcasting)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70450" y="1857375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590800" y="1857375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</a:t>
            </a: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Ethernet and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Wifi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, 802.11*,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926512" y="3727744"/>
            <a:ext cx="57419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dirty="0" smtClean="0">
                <a:latin typeface="Calibri" pitchFamily="34" charset="0"/>
              </a:rPr>
              <a:t>AN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813860" y="3733800"/>
            <a:ext cx="57419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dirty="0" smtClean="0">
                <a:latin typeface="Calibri" pitchFamily="34" charset="0"/>
              </a:rPr>
              <a:t>AN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16128</TotalTime>
  <Words>2918</Words>
  <Application>Microsoft Macintosh PowerPoint</Application>
  <PresentationFormat>On-screen Show (4:3)</PresentationFormat>
  <Paragraphs>608</Paragraphs>
  <Slides>38</Slides>
  <Notes>38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template2007</vt:lpstr>
      <vt:lpstr>Internetworking  15-213: Introduction to Computer Systems 19th Lecture, Oct. 28, 2010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Data Over an internet</vt:lpstr>
      <vt:lpstr>Other Issues</vt:lpstr>
      <vt:lpstr>Global IP Internet</vt:lpstr>
      <vt:lpstr>Hardware and Software Organization  of an Internet Application</vt:lpstr>
      <vt:lpstr>Basic Internet Components</vt:lpstr>
      <vt:lpstr>NAP-Based Internet Architecture</vt:lpstr>
      <vt:lpstr>Internet Connection Hierarchy</vt:lpstr>
      <vt:lpstr>Network Access Points (NAPs)</vt:lpstr>
      <vt:lpstr>Slide 20</vt:lpstr>
      <vt:lpstr>Naming and Communicating on the Internet</vt:lpstr>
      <vt:lpstr>Evolution of Internet: Naming</vt:lpstr>
      <vt:lpstr>Evolution of Internet: Firewalls</vt:lpstr>
      <vt:lpstr>Virtual Private Networks</vt:lpstr>
      <vt:lpstr>A Programmer’s View of the Internet</vt:lpstr>
      <vt:lpstr>IP Addresses</vt:lpstr>
      <vt:lpstr>Dotted Decimal Notation</vt:lpstr>
      <vt:lpstr>IP Address Structure</vt:lpstr>
      <vt:lpstr>Internet Domain Names</vt:lpstr>
      <vt:lpstr>Domain Naming System (DNS)</vt:lpstr>
      <vt:lpstr>Properties of DNS Host Entries</vt:lpstr>
      <vt:lpstr>A Program That Queries DNS</vt:lpstr>
      <vt:lpstr>Using DNS Program</vt:lpstr>
      <vt:lpstr>Querying DIG</vt:lpstr>
      <vt:lpstr>More Exotic Features of DIG</vt:lpstr>
      <vt:lpstr>Internet Connections</vt:lpstr>
      <vt:lpstr>Putting it all Together:  Anatomy of an Internet Connection</vt:lpstr>
      <vt:lpstr>Next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731</cp:revision>
  <cp:lastPrinted>1999-09-20T15:19:18Z</cp:lastPrinted>
  <dcterms:created xsi:type="dcterms:W3CDTF">2011-01-05T23:30:34Z</dcterms:created>
  <dcterms:modified xsi:type="dcterms:W3CDTF">2011-01-05T23:35:19Z</dcterms:modified>
</cp:coreProperties>
</file>