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42" r:id="rId2"/>
    <p:sldId id="1437" r:id="rId3"/>
    <p:sldId id="1450" r:id="rId4"/>
    <p:sldId id="1438" r:id="rId5"/>
    <p:sldId id="1439" r:id="rId6"/>
    <p:sldId id="1440" r:id="rId7"/>
    <p:sldId id="1441" r:id="rId8"/>
    <p:sldId id="1442" r:id="rId9"/>
    <p:sldId id="1443" r:id="rId10"/>
    <p:sldId id="1444" r:id="rId11"/>
    <p:sldId id="1448" r:id="rId12"/>
    <p:sldId id="1400" r:id="rId13"/>
    <p:sldId id="1403" r:id="rId14"/>
    <p:sldId id="1401" r:id="rId15"/>
    <p:sldId id="1381" r:id="rId16"/>
    <p:sldId id="1402" r:id="rId17"/>
    <p:sldId id="1404" r:id="rId18"/>
    <p:sldId id="1396" r:id="rId19"/>
    <p:sldId id="1405" r:id="rId20"/>
    <p:sldId id="1406" r:id="rId21"/>
    <p:sldId id="1407" r:id="rId22"/>
    <p:sldId id="1449" r:id="rId23"/>
    <p:sldId id="1426" r:id="rId24"/>
    <p:sldId id="1447" r:id="rId25"/>
    <p:sldId id="1434" r:id="rId26"/>
    <p:sldId id="1435" r:id="rId27"/>
    <p:sldId id="1445" r:id="rId28"/>
    <p:sldId id="1446" r:id="rId29"/>
    <p:sldId id="1431" r:id="rId30"/>
    <p:sldId id="1430" r:id="rId31"/>
    <p:sldId id="1428" r:id="rId32"/>
    <p:sldId id="1427" r:id="rId33"/>
    <p:sldId id="1429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6D2D2"/>
    <a:srgbClr val="DEDFF5"/>
    <a:srgbClr val="F5F5F5"/>
    <a:srgbClr val="FFFFFF"/>
    <a:srgbClr val="DBF2DA"/>
    <a:srgbClr val="EBEBEB"/>
    <a:srgbClr val="990000"/>
    <a:srgbClr val="F6F5BD"/>
    <a:srgbClr val="D5F1CF"/>
    <a:srgbClr val="F1C7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99" d="100"/>
          <a:sy n="99" d="100"/>
        </p:scale>
        <p:origin x="-512" y="-96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Memory: Systems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16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19,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/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 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Caching disabled or enabled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 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69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CD: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Cache disabled (1) or enabled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G: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Cute Trick for Speeding </a:t>
            </a:r>
            <a:r>
              <a:rPr lang="en-GB" dirty="0"/>
              <a:t>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next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</a:t>
            </a: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+mn-lt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esp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</a:t>
            </a:r>
            <a:r>
              <a:rPr lang="en-US" sz="1600" dirty="0" smtClean="0">
                <a:latin typeface="+mn-lt"/>
              </a:rPr>
              <a:t>data</a:t>
            </a:r>
          </a:p>
          <a:p>
            <a:pPr algn="ctr"/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  (</a:t>
            </a:r>
            <a:r>
              <a:rPr lang="en-US" sz="1600" dirty="0" err="1" smtClean="0">
                <a:latin typeface="+mn-lt"/>
              </a:rPr>
              <a:t>ptables</a:t>
            </a:r>
            <a:r>
              <a:rPr lang="en-US" sz="1600" dirty="0" smtClean="0">
                <a:latin typeface="+mn-lt"/>
              </a:rPr>
              <a:t>,</a:t>
            </a:r>
            <a:endParaRPr lang="en-US" sz="1600" dirty="0">
              <a:latin typeface="+mn-lt"/>
            </a:endParaRP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 smtClean="0">
                <a:latin typeface="+mn-lt"/>
              </a:rPr>
              <a:t>, kernel stack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1371600" y="6188267"/>
            <a:ext cx="1798831" cy="54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0x08048000 (32)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0x00400000 (64)</a:t>
            </a: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285625" cy="3387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</a:t>
            </a:r>
            <a:r>
              <a:rPr lang="en-GB" sz="1800" b="1" dirty="0">
                <a:latin typeface="Calibri" pitchFamily="34" charset="0"/>
              </a:rPr>
              <a:t>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811587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VM areas initialized by associating them with disk objects.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Process is known as </a:t>
            </a:r>
            <a:r>
              <a:rPr lang="en-GB" b="1" i="1" dirty="0" smtClean="0">
                <a:solidFill>
                  <a:srgbClr val="990000"/>
                </a:solidFill>
              </a:rPr>
              <a:t>memory mapping</a:t>
            </a:r>
            <a:r>
              <a:rPr lang="en-GB" i="1" dirty="0" smtClean="0">
                <a:solidFill>
                  <a:srgbClr val="990000"/>
                </a:solidFill>
              </a:rPr>
              <a:t>. 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Area </a:t>
            </a:r>
            <a:r>
              <a:rPr lang="en-GB" dirty="0"/>
              <a:t>can be backed by (i.e., get its initial values from) 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  <a:endParaRPr lang="en-GB" dirty="0" smtClean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990000"/>
                </a:solidFill>
              </a:rPr>
              <a:t>Anonymous file </a:t>
            </a:r>
            <a:r>
              <a:rPr lang="en-GB" dirty="0" smtClean="0"/>
              <a:t>(e.g., nothing)</a:t>
            </a:r>
            <a:endParaRPr lang="en-GB" i="1" dirty="0" smtClean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a physical page full of </a:t>
            </a:r>
            <a:r>
              <a:rPr lang="en-GB" dirty="0" smtClean="0"/>
              <a:t>0's (</a:t>
            </a:r>
            <a:r>
              <a:rPr lang="en-GB" b="1" i="1" dirty="0" smtClean="0">
                <a:solidFill>
                  <a:srgbClr val="990000"/>
                </a:solidFill>
              </a:rPr>
              <a:t>demand-zero page</a:t>
            </a:r>
            <a:r>
              <a:rPr lang="en-GB" dirty="0" smtClean="0"/>
              <a:t>)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</a:t>
            </a:r>
            <a:r>
              <a:rPr lang="en-GB" dirty="0" smtClean="0"/>
              <a:t>page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Dirty pages are copied back and forth between memory and a special </a:t>
            </a:r>
            <a:r>
              <a:rPr lang="en-GB" i="1" dirty="0" smtClean="0">
                <a:solidFill>
                  <a:srgbClr val="990000"/>
                </a:solidFill>
              </a:rPr>
              <a:t>swap file</a:t>
            </a:r>
            <a:r>
              <a:rPr lang="en-GB" dirty="0" smtClean="0"/>
              <a:t>.</a:t>
            </a:r>
            <a:endParaRPr lang="en-GB" i="1" dirty="0" smtClean="0">
              <a:solidFill>
                <a:srgbClr val="99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990000"/>
                </a:solidFill>
              </a:rPr>
              <a:t>Key point: </a:t>
            </a:r>
            <a:r>
              <a:rPr lang="en-GB" dirty="0" smtClean="0"/>
              <a:t>no virtual pages are copied into physical memory until they are referenced!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Known as </a:t>
            </a:r>
            <a:r>
              <a:rPr lang="en-GB" b="1" i="1" dirty="0" smtClean="0">
                <a:solidFill>
                  <a:srgbClr val="990000"/>
                </a:solidFill>
              </a:rPr>
              <a:t>demand paging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Crucial for time and space efficiency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651125" cy="4607828"/>
          </a:xfrm>
        </p:spPr>
        <p:txBody>
          <a:bodyPr/>
          <a:lstStyle/>
          <a:p>
            <a:r>
              <a:rPr lang="en-US" dirty="0" smtClean="0"/>
              <a:t>Process 1  maps the shared object. 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74875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24078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248400" y="2097772"/>
            <a:ext cx="2651125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Process 2 maps the shared object.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kern="0" dirty="0" smtClean="0">
                <a:latin typeface="Calibri" pitchFamily="34" charset="0"/>
              </a:rPr>
              <a:t>Notice how the virtual addresses can be different.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r>
              <a:rPr lang="en-US" dirty="0" smtClean="0"/>
              <a:t>Two processes mapping a </a:t>
            </a:r>
            <a:r>
              <a:rPr lang="en-US" i="1" dirty="0" smtClean="0">
                <a:solidFill>
                  <a:srgbClr val="990000"/>
                </a:solidFill>
              </a:rPr>
              <a:t>private copy-on-write (COW)  </a:t>
            </a:r>
            <a:r>
              <a:rPr lang="en-US" dirty="0" smtClean="0"/>
              <a:t>object. </a:t>
            </a:r>
          </a:p>
          <a:p>
            <a:r>
              <a:rPr lang="en-US" dirty="0" smtClean="0"/>
              <a:t>Area flagged as private copy-on-write</a:t>
            </a:r>
          </a:p>
          <a:p>
            <a:r>
              <a:rPr lang="en-US" dirty="0" err="1" smtClean="0"/>
              <a:t>PTEs</a:t>
            </a:r>
            <a:r>
              <a:rPr lang="en-US" dirty="0" smtClean="0"/>
              <a:t> in private areas are flagged as read-only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7580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44353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rivate</a:t>
            </a:r>
            <a:endParaRPr lang="en-US" sz="1800" dirty="0"/>
          </a:p>
          <a:p>
            <a:r>
              <a:rPr lang="en-US" sz="1800" dirty="0"/>
              <a:t>copy-on-write</a:t>
            </a:r>
            <a:endParaRPr lang="en-US" sz="1800" dirty="0" smtClean="0"/>
          </a:p>
          <a:p>
            <a:r>
              <a:rPr lang="en-US" sz="1800" dirty="0" smtClean="0"/>
              <a:t>area</a:t>
            </a:r>
            <a:endParaRPr lang="en-US" sz="1800" dirty="0"/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r>
              <a:rPr lang="en-US" dirty="0" smtClean="0"/>
              <a:t>Instruction writing to private page triggers protection fault. </a:t>
            </a:r>
          </a:p>
          <a:p>
            <a:r>
              <a:rPr lang="en-US" dirty="0" smtClean="0"/>
              <a:t>Handler creates new R/W page. </a:t>
            </a:r>
          </a:p>
          <a:p>
            <a:r>
              <a:rPr lang="en-US" dirty="0" smtClean="0"/>
              <a:t>Instruction restarts upon handler return. </a:t>
            </a:r>
          </a:p>
          <a:p>
            <a:r>
              <a:rPr lang="en-US" dirty="0" smtClean="0"/>
              <a:t>Copying deferred as long as possible!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9485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6381" y="32725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835228" y="3103553"/>
            <a:ext cx="117422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583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712054" y="3833207"/>
            <a:ext cx="155917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Write to private</a:t>
            </a:r>
          </a:p>
          <a:p>
            <a:pPr algn="ctr"/>
            <a:r>
              <a:rPr lang="en-US" sz="1800" dirty="0"/>
              <a:t>copy-on-write</a:t>
            </a:r>
          </a:p>
          <a:p>
            <a:pPr algn="ctr"/>
            <a:r>
              <a:rPr lang="en-US" sz="1800" dirty="0"/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 smtClean="0"/>
              <a:t>VM and memory mapping explain how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provides private address space for each process. 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To create virtual address for new new process</a:t>
            </a:r>
          </a:p>
          <a:p>
            <a:pPr lvl="1"/>
            <a:r>
              <a:rPr lang="en-GB" dirty="0" smtClean="0"/>
              <a:t>Create exact copies of current </a:t>
            </a:r>
            <a:r>
              <a:rPr lang="en-GB" dirty="0" err="1" smtClean="0">
                <a:latin typeface="Courier New"/>
                <a:cs typeface="Courier New"/>
              </a:rPr>
              <a:t>mm_struct</a:t>
            </a:r>
            <a:r>
              <a:rPr lang="en-GB" dirty="0" smtClean="0"/>
              <a:t>,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/>
              <a:t>, and page tables. </a:t>
            </a:r>
          </a:p>
          <a:p>
            <a:pPr lvl="1"/>
            <a:r>
              <a:rPr lang="en-GB" dirty="0" smtClean="0"/>
              <a:t>Flag each page in both processes as read-only</a:t>
            </a:r>
          </a:p>
          <a:p>
            <a:pPr lvl="1"/>
            <a:r>
              <a:rPr lang="en-GB" dirty="0" smtClean="0"/>
              <a:t>Flag each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smtClean="0">
                <a:latin typeface="+mn-lt"/>
                <a:cs typeface="Courier New"/>
              </a:rPr>
              <a:t>i</a:t>
            </a:r>
            <a:r>
              <a:rPr lang="en-GB" dirty="0" smtClean="0">
                <a:latin typeface="+mn-lt"/>
              </a:rPr>
              <a:t>n</a:t>
            </a:r>
            <a:r>
              <a:rPr lang="en-GB" dirty="0" smtClean="0"/>
              <a:t> both processes as private COW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On return, each process has exact copy of virtual memory</a:t>
            </a:r>
          </a:p>
          <a:p>
            <a:endParaRPr lang="en-GB" dirty="0" smtClean="0"/>
          </a:p>
          <a:p>
            <a:r>
              <a:rPr lang="en-GB" dirty="0" smtClean="0"/>
              <a:t>Subsequent writes create new pages using COW mechanism.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362074"/>
            <a:ext cx="3609975" cy="549592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To load and run a new program </a:t>
            </a:r>
            <a:r>
              <a:rPr lang="en-GB" dirty="0" err="1" smtClean="0">
                <a:latin typeface="Courier New"/>
                <a:cs typeface="Courier New"/>
              </a:rPr>
              <a:t>a.out</a:t>
            </a:r>
            <a:r>
              <a:rPr lang="en-GB" dirty="0" smtClean="0"/>
              <a:t> in the current process using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smtClean="0">
                <a:latin typeface="+mn-lt"/>
                <a:cs typeface="Courier New"/>
              </a:rPr>
              <a:t>Free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old areas</a:t>
            </a:r>
          </a:p>
          <a:p>
            <a:endParaRPr lang="en-GB" dirty="0" smtClean="0"/>
          </a:p>
          <a:p>
            <a:r>
              <a:rPr lang="en-GB" dirty="0" smtClean="0"/>
              <a:t>Create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new areas</a:t>
            </a:r>
          </a:p>
          <a:p>
            <a:pPr lvl="1"/>
            <a:r>
              <a:rPr lang="en-GB" dirty="0" smtClean="0"/>
              <a:t>Programs and initialized data backed by object files.</a:t>
            </a:r>
          </a:p>
          <a:p>
            <a:pPr lvl="1"/>
            <a:r>
              <a:rPr lang="en-GB" dirty="0" smtClean="0">
                <a:latin typeface="Courier New"/>
                <a:cs typeface="Courier New"/>
              </a:rPr>
              <a:t>.</a:t>
            </a:r>
            <a:r>
              <a:rPr lang="en-GB" dirty="0" err="1" smtClean="0">
                <a:latin typeface="Courier New"/>
                <a:cs typeface="Courier New"/>
              </a:rPr>
              <a:t>bss</a:t>
            </a:r>
            <a:r>
              <a:rPr lang="en-GB" dirty="0" smtClean="0">
                <a:latin typeface="Courier New"/>
                <a:cs typeface="Courier New"/>
              </a:rPr>
              <a:t>  </a:t>
            </a:r>
            <a:r>
              <a:rPr lang="en-GB" dirty="0" smtClean="0"/>
              <a:t>and stack backed by anonymous files . </a:t>
            </a:r>
          </a:p>
          <a:p>
            <a:endParaRPr lang="en-GB" dirty="0" smtClean="0"/>
          </a:p>
          <a:p>
            <a:r>
              <a:rPr lang="en-GB" dirty="0" smtClean="0"/>
              <a:t>Set PC to entry point in </a:t>
            </a:r>
            <a:r>
              <a:rPr lang="en-GB" dirty="0" smtClean="0">
                <a:latin typeface="Courier New"/>
                <a:cs typeface="Courier New"/>
              </a:rPr>
              <a:t>.text</a:t>
            </a:r>
          </a:p>
          <a:p>
            <a:pPr lvl="1"/>
            <a:r>
              <a:rPr lang="en-GB" dirty="0" smtClean="0"/>
              <a:t>Linux will fault in code and data pages as needed.</a:t>
            </a:r>
            <a:endParaRPr lang="en-GB" dirty="0"/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Memory mapped region </a:t>
            </a:r>
          </a:p>
          <a:p>
            <a:pPr algn="ctr"/>
            <a:r>
              <a:rPr lang="en-US" sz="1400"/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Runtime heap (via </a:t>
            </a:r>
            <a:r>
              <a:rPr lang="en-US" sz="1400" dirty="0" err="1"/>
              <a:t>malloc</a:t>
            </a:r>
            <a:r>
              <a:rPr lang="en-US" sz="1400" dirty="0"/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6115" y="5867400"/>
            <a:ext cx="26654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9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11180" y="2430462"/>
            <a:ext cx="649203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11462"/>
            <a:ext cx="171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6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40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3662"/>
            <a:ext cx="1692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75700" y="4792662"/>
            <a:ext cx="534450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>
                <a:latin typeface="Courier New" pitchFamily="49" charset="0"/>
              </a:rPr>
              <a:t>offset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of 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</a:t>
            </a:r>
            <a:r>
              <a:rPr lang="en-GB" dirty="0" smtClean="0"/>
              <a:t>PROT_READ</a:t>
            </a:r>
            <a:r>
              <a:rPr lang="en-GB" dirty="0"/>
              <a:t>, </a:t>
            </a:r>
            <a:r>
              <a:rPr lang="en-GB" dirty="0" smtClean="0"/>
              <a:t>PROT_WRITE, ...</a:t>
            </a:r>
            <a:endParaRPr lang="en-GB" dirty="0"/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</a:t>
            </a:r>
            <a:r>
              <a:rPr lang="en-GB" dirty="0" smtClean="0"/>
              <a:t> MAP_ANON, MAP_PRIVATE</a:t>
            </a:r>
            <a:r>
              <a:rPr lang="en-GB" dirty="0"/>
              <a:t>, </a:t>
            </a:r>
            <a:r>
              <a:rPr lang="en-GB" dirty="0" smtClean="0"/>
              <a:t>MAP_SHARED, ...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Return </a:t>
            </a:r>
            <a:r>
              <a:rPr lang="en-GB" dirty="0"/>
              <a:t>a pointer to start of mapped area (may not 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 smtClean="0">
                <a:effectLst/>
              </a:rPr>
              <a:t>)</a:t>
            </a:r>
            <a:endParaRPr lang="en-GB" sz="20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57163" y="319088"/>
            <a:ext cx="7462837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+mn-lt"/>
              </a:rPr>
              <a:t>Using </a:t>
            </a:r>
            <a:r>
              <a:rPr lang="en-GB" dirty="0" err="1" smtClean="0">
                <a:latin typeface="Courier New"/>
                <a:cs typeface="Courier New"/>
              </a:rPr>
              <a:t>mmap</a:t>
            </a:r>
            <a:r>
              <a:rPr lang="en-GB" dirty="0" smtClean="0">
                <a:latin typeface="+mn-lt"/>
              </a:rPr>
              <a:t> to Copy Files</a:t>
            </a:r>
            <a:endParaRPr lang="en-GB" dirty="0">
              <a:latin typeface="+mn-lt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08212"/>
            <a:ext cx="4154488" cy="4116388"/>
          </a:xfrm>
          <a:solidFill>
            <a:srgbClr val="F6F5BD"/>
          </a:solidFill>
          <a:ln w="9525">
            <a:solidFill>
              <a:schemeClr val="tx1"/>
            </a:solidFill>
            <a:miter lim="800000"/>
          </a:ln>
        </p:spPr>
        <p:txBody>
          <a:bodyPr/>
          <a:lstStyle/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#include "</a:t>
            </a:r>
            <a:r>
              <a:rPr lang="en-US" sz="1400" dirty="0" err="1" smtClean="0">
                <a:latin typeface="Courier New" pitchFamily="49" charset="0"/>
              </a:rPr>
              <a:t>csapp.h</a:t>
            </a:r>
            <a:r>
              <a:rPr lang="en-US" sz="1400" dirty="0" smtClean="0">
                <a:latin typeface="Courier New" pitchFamily="49" charset="0"/>
              </a:rPr>
              <a:t>"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- uses </a:t>
            </a:r>
            <a:r>
              <a:rPr lang="en-US" sz="1400" dirty="0" err="1" smtClean="0">
                <a:latin typeface="Courier New" pitchFamily="49" charset="0"/>
              </a:rPr>
              <a:t>mmap</a:t>
            </a:r>
            <a:r>
              <a:rPr lang="en-US" sz="1400" dirty="0" smtClean="0">
                <a:latin typeface="Courier New" pitchFamily="49" charset="0"/>
              </a:rPr>
              <a:t> to copy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            file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mmapcopy(int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size)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</a:t>
            </a:r>
            <a:r>
              <a:rPr lang="en-US" sz="1400" dirty="0" err="1" smtClean="0">
                <a:latin typeface="Courier New" pitchFamily="49" charset="0"/>
              </a:rPr>
              <a:t>Ptr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mem</a:t>
            </a:r>
            <a:r>
              <a:rPr lang="en-US" sz="1400" dirty="0" smtClean="0">
                <a:latin typeface="Courier New" pitchFamily="49" charset="0"/>
              </a:rPr>
              <a:t>-mapped VM area */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char *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 = </a:t>
            </a:r>
            <a:r>
              <a:rPr lang="en-US" sz="1400" dirty="0" err="1" smtClean="0">
                <a:latin typeface="Courier New" pitchFamily="49" charset="0"/>
              </a:rPr>
              <a:t>Mmap(NULL</a:t>
            </a:r>
            <a:r>
              <a:rPr lang="en-US" sz="1400" dirty="0" smtClean="0">
                <a:latin typeface="Courier New" pitchFamily="49" charset="0"/>
              </a:rPr>
              <a:t>, size,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PROT_READ, 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MAP_PRIVATE,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, 0);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Write(1, </a:t>
            </a:r>
            <a:r>
              <a:rPr lang="en-US" sz="1400" dirty="0" err="1" smtClean="0">
                <a:latin typeface="Courier New" pitchFamily="49" charset="0"/>
              </a:rPr>
              <a:t>bufp</a:t>
            </a:r>
            <a:r>
              <a:rPr lang="en-US" sz="1400" dirty="0" smtClean="0">
                <a:latin typeface="Courier New" pitchFamily="49" charset="0"/>
              </a:rPr>
              <a:t>, size);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return;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spcBef>
                <a:spcPct val="0"/>
              </a:spcBef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2082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/* </a:t>
            </a:r>
            <a:r>
              <a:rPr lang="en-US" sz="1400" dirty="0" err="1" smtClean="0">
                <a:latin typeface="Courier New" pitchFamily="49" charset="0"/>
              </a:rPr>
              <a:t>mmapcopy</a:t>
            </a:r>
            <a:r>
              <a:rPr lang="en-US" sz="1400" dirty="0" smtClean="0">
                <a:latin typeface="Courier New" pitchFamily="49" charset="0"/>
              </a:rPr>
              <a:t> driver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main(int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, char **</a:t>
            </a:r>
            <a:r>
              <a:rPr lang="en-US" sz="1400" dirty="0" err="1" smtClean="0">
                <a:latin typeface="Courier New" pitchFamily="49" charset="0"/>
              </a:rPr>
              <a:t>argv</a:t>
            </a:r>
            <a:r>
              <a:rPr lang="en-US" sz="1400" dirty="0" smtClean="0">
                <a:latin typeface="Courier New" pitchFamily="49" charset="0"/>
              </a:rPr>
              <a:t>)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struct</a:t>
            </a:r>
            <a:r>
              <a:rPr lang="en-US" sz="1400" dirty="0" smtClean="0">
                <a:latin typeface="Courier New" pitchFamily="49" charset="0"/>
              </a:rPr>
              <a:t> stat stat;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Check for required </a:t>
            </a:r>
            <a:r>
              <a:rPr lang="en-US" sz="1400" dirty="0" err="1" smtClean="0">
                <a:latin typeface="Courier New" pitchFamily="49" charset="0"/>
              </a:rPr>
              <a:t>cmdline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if (</a:t>
            </a:r>
            <a:r>
              <a:rPr lang="en-US" sz="1400" dirty="0" err="1" smtClean="0">
                <a:latin typeface="Courier New" pitchFamily="49" charset="0"/>
              </a:rPr>
              <a:t>argc</a:t>
            </a:r>
            <a:r>
              <a:rPr lang="en-US" sz="1400" dirty="0" smtClean="0">
                <a:latin typeface="Courier New" pitchFamily="49" charset="0"/>
              </a:rPr>
              <a:t> != 2) {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</a:t>
            </a:r>
            <a:r>
              <a:rPr lang="en-US" sz="1400" dirty="0" err="1" smtClean="0">
                <a:latin typeface="Courier New" pitchFamily="49" charset="0"/>
              </a:rPr>
              <a:t>printf("usage</a:t>
            </a:r>
            <a:r>
              <a:rPr lang="en-US" sz="1400" dirty="0" smtClean="0">
                <a:latin typeface="Courier New" pitchFamily="49" charset="0"/>
              </a:rPr>
              <a:t>: %</a:t>
            </a:r>
            <a:r>
              <a:rPr lang="en-US" sz="1400" dirty="0" err="1" smtClean="0">
                <a:latin typeface="Courier New" pitchFamily="49" charset="0"/>
              </a:rPr>
              <a:t>s</a:t>
            </a:r>
            <a:r>
              <a:rPr lang="en-US" sz="1400" dirty="0" smtClean="0">
                <a:latin typeface="Courier New" pitchFamily="49" charset="0"/>
              </a:rPr>
              <a:t> &lt;filename&gt;\</a:t>
            </a:r>
            <a:r>
              <a:rPr lang="en-US" sz="1400" dirty="0" err="1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”,  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argv[0]);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/* Copy the input </a:t>
            </a:r>
            <a:r>
              <a:rPr lang="en-US" sz="1400" dirty="0" err="1" smtClean="0">
                <a:latin typeface="Courier New" pitchFamily="49" charset="0"/>
              </a:rPr>
              <a:t>arg</a:t>
            </a:r>
            <a:r>
              <a:rPr lang="en-US" sz="1400" dirty="0" smtClean="0">
                <a:latin typeface="Courier New" pitchFamily="49" charset="0"/>
              </a:rPr>
              <a:t> to </a:t>
            </a:r>
            <a:r>
              <a:rPr lang="en-US" sz="1400" dirty="0" err="1" smtClean="0">
                <a:latin typeface="Courier New" pitchFamily="49" charset="0"/>
              </a:rPr>
              <a:t>stdout</a:t>
            </a:r>
            <a:r>
              <a:rPr lang="en-US" sz="1400" dirty="0" smtClean="0">
                <a:latin typeface="Courier New" pitchFamily="49" charset="0"/>
              </a:rPr>
              <a:t> */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fd</a:t>
            </a:r>
            <a:r>
              <a:rPr lang="en-US" sz="1400" dirty="0" smtClean="0">
                <a:latin typeface="Courier New" pitchFamily="49" charset="0"/>
              </a:rPr>
              <a:t> = Open(argv[1], O_RDONLY, 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Fstat(fd</a:t>
            </a:r>
            <a:r>
              <a:rPr lang="en-US" sz="1400" dirty="0" smtClean="0">
                <a:latin typeface="Courier New" pitchFamily="49" charset="0"/>
              </a:rPr>
              <a:t>, &amp;stat);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mmapcopy(fd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 err="1" smtClean="0">
                <a:latin typeface="Courier New" pitchFamily="49" charset="0"/>
              </a:rPr>
              <a:t>stat.st_size</a:t>
            </a:r>
            <a:r>
              <a:rPr lang="en-US" sz="1400" dirty="0" smtClean="0">
                <a:latin typeface="Courier New" pitchFamily="49" charset="0"/>
              </a:rPr>
              <a:t>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    exit(0);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US" sz="1400" dirty="0" smtClean="0">
                <a:latin typeface="Courier New" pitchFamily="49" charset="0"/>
              </a:rPr>
              <a:t>}</a:t>
            </a:r>
          </a:p>
          <a:p>
            <a:pPr marL="222250" indent="-222250">
              <a:lnSpc>
                <a:spcPct val="94000"/>
              </a:lnSpc>
              <a:buSzPct val="100000"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>
              <a:latin typeface="Courier New" pitchFamily="49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85947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 smtClean="0">
                <a:latin typeface="Calibri" pitchFamily="34" charset="0"/>
              </a:rPr>
              <a:t>Copying without transferring data to user space 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489808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0x0B8F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468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0x2E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1071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0x0B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Y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80338" y="3437965"/>
            <a:ext cx="438582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TBD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16" grpId="0"/>
      <p:bldP spid="38017" grpId="0"/>
      <p:bldP spid="38018" grpId="0"/>
      <p:bldP spid="38019" grpId="0"/>
      <p:bldP spid="38021" grpId="0"/>
      <p:bldP spid="380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12642</TotalTime>
  <Words>3027</Words>
  <Application>Microsoft Macintosh PowerPoint</Application>
  <PresentationFormat>On-screen Show (4:3)</PresentationFormat>
  <Paragraphs>1170</Paragraphs>
  <Slides>33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Virtual Memory: Systems  15-213: Introduction to Computer Systems  16th Lecture, Oct. 19, 2010</vt:lpstr>
      <vt:lpstr>Today  </vt:lpstr>
      <vt:lpstr>Review of Symbols</vt:lpstr>
      <vt:lpstr>Simple Memory System Example</vt:lpstr>
      <vt:lpstr>Simple Memory System Page Table</vt:lpstr>
      <vt:lpstr>Simple Memory System TLB</vt:lpstr>
      <vt:lpstr>Simple Memory System Cache</vt:lpstr>
      <vt:lpstr>Address Translation Example #1</vt:lpstr>
      <vt:lpstr>Address Translation Example #2</vt:lpstr>
      <vt:lpstr>Address Translation Example #3</vt:lpstr>
      <vt:lpstr>Today  </vt:lpstr>
      <vt:lpstr>Intel Core i7 Memory System</vt:lpstr>
      <vt:lpstr>Review of Symbols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Virtual Memory of a Linux Process</vt:lpstr>
      <vt:lpstr>Linux Organizes VM as Collection of “Areas” </vt:lpstr>
      <vt:lpstr>Linux Page Fault Handling </vt:lpstr>
      <vt:lpstr>Today  </vt:lpstr>
      <vt:lpstr>Memory Mapping</vt:lpstr>
      <vt:lpstr>Demand paging</vt:lpstr>
      <vt:lpstr>Sharing Revisited: Shared Objects</vt:lpstr>
      <vt:lpstr>Sharing Revisited: Shared Objects</vt:lpstr>
      <vt:lpstr>Sharing Revisited:  Private Copy-on-write (COW) Objects</vt:lpstr>
      <vt:lpstr>Sharing Revisited:  Private Copy-on-write (COW) Objects</vt:lpstr>
      <vt:lpstr>The fork Function Revisited</vt:lpstr>
      <vt:lpstr>The execve Function Revisited</vt:lpstr>
      <vt:lpstr>User-Level Memory Mapping</vt:lpstr>
      <vt:lpstr>User-Level Memory Mapping</vt:lpstr>
      <vt:lpstr>Using mmap to Copy Files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531</cp:revision>
  <cp:lastPrinted>2010-10-19T14:58:03Z</cp:lastPrinted>
  <dcterms:created xsi:type="dcterms:W3CDTF">2011-01-05T23:16:19Z</dcterms:created>
  <dcterms:modified xsi:type="dcterms:W3CDTF">2011-01-05T23:21:27Z</dcterms:modified>
</cp:coreProperties>
</file>