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2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542" r:id="rId2"/>
    <p:sldId id="1411" r:id="rId3"/>
    <p:sldId id="1262" r:id="rId4"/>
    <p:sldId id="1286" r:id="rId5"/>
    <p:sldId id="1285" r:id="rId6"/>
    <p:sldId id="1264" r:id="rId7"/>
    <p:sldId id="1412" r:id="rId8"/>
    <p:sldId id="1265" r:id="rId9"/>
    <p:sldId id="1266" r:id="rId10"/>
    <p:sldId id="1268" r:id="rId11"/>
    <p:sldId id="1289" r:id="rId12"/>
    <p:sldId id="1290" r:id="rId13"/>
    <p:sldId id="1291" r:id="rId14"/>
    <p:sldId id="1292" r:id="rId15"/>
    <p:sldId id="1293" r:id="rId16"/>
    <p:sldId id="1294" r:id="rId17"/>
    <p:sldId id="1273" r:id="rId18"/>
    <p:sldId id="1414" r:id="rId19"/>
    <p:sldId id="1274" r:id="rId20"/>
    <p:sldId id="1295" r:id="rId21"/>
    <p:sldId id="1277" r:id="rId22"/>
    <p:sldId id="1415" r:id="rId23"/>
    <p:sldId id="1278" r:id="rId24"/>
    <p:sldId id="1416" r:id="rId25"/>
    <p:sldId id="1427" r:id="rId26"/>
    <p:sldId id="1428" r:id="rId27"/>
    <p:sldId id="1417" r:id="rId28"/>
    <p:sldId id="1418" r:id="rId29"/>
    <p:sldId id="1419" r:id="rId30"/>
    <p:sldId id="1420" r:id="rId31"/>
    <p:sldId id="1421" r:id="rId32"/>
    <p:sldId id="1422" r:id="rId33"/>
    <p:sldId id="1423" r:id="rId34"/>
    <p:sldId id="1424" r:id="rId35"/>
    <p:sldId id="1425" r:id="rId36"/>
    <p:sldId id="1426" r:id="rId37"/>
  </p:sldIdLst>
  <p:sldSz cx="9144000" cy="6858000" type="screen4x3"/>
  <p:notesSz cx="7302500" cy="9586913"/>
  <p:custDataLst>
    <p:tags r:id="rId4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EBEBEB"/>
    <a:srgbClr val="DEDFF5"/>
    <a:srgbClr val="F5F5F5"/>
    <a:srgbClr val="FFFFFF"/>
    <a:srgbClr val="DBF2DA"/>
    <a:srgbClr val="F6D2D2"/>
    <a:srgbClr val="990000"/>
    <a:srgbClr val="F6F5BD"/>
    <a:srgbClr val="D5F1CF"/>
    <a:srgbClr val="F1C7C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105" d="100"/>
          <a:sy n="105" d="100"/>
        </p:scale>
        <p:origin x="-336" y="-104"/>
      </p:cViewPr>
      <p:guideLst>
        <p:guide orient="horz" pos="33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40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tags" Target="tags/tag1.xml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29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Virtual Memory: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213: </a:t>
            </a:r>
            <a:r>
              <a:rPr lang="en-US" sz="2000" b="0" dirty="0" smtClean="0"/>
              <a:t>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14,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</a:t>
            </a:r>
            <a:r>
              <a:rPr lang="en-GB" dirty="0"/>
              <a:t>Tables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7763"/>
            <a:ext cx="8307387" cy="12906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</a:t>
            </a:r>
            <a:r>
              <a:rPr lang="en-GB" i="1" dirty="0">
                <a:solidFill>
                  <a:srgbClr val="C00000"/>
                </a:solidFill>
              </a:rPr>
              <a:t>page table </a:t>
            </a:r>
            <a:r>
              <a:rPr lang="en-GB" dirty="0"/>
              <a:t>is an array of page table entries (PTEs) that maps virtual pages to physical </a:t>
            </a:r>
            <a:r>
              <a:rPr lang="en-GB" dirty="0" smtClean="0"/>
              <a:t>pages.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Per-process kernel data structure in DRAM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120900" y="46767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120900" y="4905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120900" y="4448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120900" y="3305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120900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120900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2120900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120900" y="42195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073631" y="51751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48288" y="23622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465763" y="34006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5465763" y="36099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946400" y="47974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2946400" y="34274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2971800" y="31988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2921000" y="29702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400675" y="43592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816100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1816100" y="4905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816100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1816100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1816100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816100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1816100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816100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587500" y="30003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1824127" y="32750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824920" y="35079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1824127" y="39737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824920" y="41808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824127" y="44202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824920" y="48796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824127" y="46467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1824920" y="37408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2187575" y="25114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1209497" y="3239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1206322" y="48528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6831013" y="29098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5465763" y="31750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5465763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2895600" y="50038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2895600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2895600" y="38671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2895600" y="3632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6843713" y="3570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5473700" y="49879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5473700" y="52984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5473700" y="59194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5473700" y="62299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473700" y="65405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2895600" y="40763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2908300" y="41210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2895600" y="4286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2940050" y="36433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5473700" y="56089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/>
      <p:bldP spid="14376" grpId="0"/>
      <p:bldP spid="14377" grpId="0" animBg="1"/>
      <p:bldP spid="14378" grpId="0" animBg="1"/>
      <p:bldP spid="14383" grpId="0"/>
      <p:bldP spid="14384" grpId="0" animBg="1"/>
      <p:bldP spid="14385" grpId="0" animBg="1"/>
      <p:bldP spid="14386" grpId="0" animBg="1"/>
      <p:bldP spid="14387" grpId="0" animBg="1"/>
      <p:bldP spid="14388" grpId="0" animBg="1"/>
      <p:bldP spid="14390" grpId="0" animBg="1"/>
      <p:bldP spid="14392" grpId="0" animBg="1"/>
      <p:bldP spid="1439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Hit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6048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Page hit: </a:t>
            </a:r>
            <a:r>
              <a:rPr lang="en-GB" dirty="0" smtClean="0"/>
              <a:t>reference to VM word that is in physical memory (DRAM cache hit)</a:t>
            </a:r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849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1849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1849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849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1849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1849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1849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1849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1376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123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5298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5298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104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104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0358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39850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4647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8801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8801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8801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8801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8801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8801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8801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8801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6515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8881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8889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8881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8889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8881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8889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8881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8889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2516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2735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2703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8950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5298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5298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39596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39596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39596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39596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077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5377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5377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5377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5377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5377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39596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39723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39596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040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5377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381000" y="24384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1" name="Shape 60"/>
          <p:cNvCxnSpPr>
            <a:stCxn id="59" idx="2"/>
            <a:endCxn id="14372" idx="1"/>
          </p:cNvCxnSpPr>
          <p:nvPr/>
        </p:nvCxnSpPr>
        <p:spPr bwMode="auto">
          <a:xfrm rot="16200000" flipH="1">
            <a:off x="1543358" y="2319029"/>
            <a:ext cx="983343" cy="170785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25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Page fault: </a:t>
            </a:r>
            <a:r>
              <a:rPr lang="en-GB" dirty="0" smtClean="0"/>
              <a:t>reference to VM word that is not in physical memory (DRAM cache miss)</a:t>
            </a:r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rgbClr val="F1C7C7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Offending instruction is restarted: page hit!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Locality to the Rescue Again!</a:t>
            </a:r>
            <a:endParaRPr lang="en-GB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28738"/>
            <a:ext cx="8307387" cy="522446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Virtual memory works because of locality</a:t>
            </a:r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At any point in time, programs tend to access a set of active virtual pages called the </a:t>
            </a:r>
            <a:r>
              <a:rPr lang="en-GB" i="1" dirty="0">
                <a:solidFill>
                  <a:srgbClr val="C00000"/>
                </a:solidFill>
              </a:rPr>
              <a:t>working set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Programs with better temporal locality will have smaller working sets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(working set size &lt; main memory size)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performance for one process after compulsory misses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 SUM(working set sizes) &gt; main memory size 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  <a:ea typeface="+mn-ea"/>
                <a:cs typeface="+mn-cs"/>
              </a:rPr>
              <a:t>Thrashing:</a:t>
            </a:r>
            <a:r>
              <a:rPr lang="en-GB" i="1" dirty="0"/>
              <a:t> </a:t>
            </a:r>
            <a:r>
              <a:rPr lang="en-GB" dirty="0"/>
              <a:t>Performance meltdown</a:t>
            </a:r>
            <a:r>
              <a:rPr lang="en-GB" i="1" dirty="0"/>
              <a:t> </a:t>
            </a:r>
            <a:r>
              <a:rPr lang="en-GB" dirty="0"/>
              <a:t>where pages are swapped (copied) in and out continuously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62468" y="5699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</a:t>
            </a:r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19050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Key idea: each process has its own virtual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It can view memory as a simple linear array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Mapping function scatters addresses through physical memory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Well chosen mappings simplify memory allocation and management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3528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326876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5762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840555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  <a:endParaRPr lang="en-GB" sz="14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</a:rPr>
              <a:t>library </a:t>
            </a:r>
            <a:r>
              <a:rPr lang="en-GB" sz="1400" b="1" dirty="0">
                <a:latin typeface="Calibri" pitchFamily="34" charset="0"/>
              </a:rPr>
              <a:t>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3340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43190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687496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93955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4494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4068472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2578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5574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40931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66489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91695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42689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6045873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4290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68458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9430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19620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4517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71029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965878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22544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48102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73952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4008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948784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550988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M</a:t>
            </a:r>
            <a:r>
              <a:rPr lang="en-GB" sz="1400" b="1" dirty="0" smtClean="0">
                <a:latin typeface="Calibri" pitchFamily="34" charset="0"/>
              </a:rPr>
              <a:t>-1</a:t>
            </a:r>
            <a:endParaRPr lang="en-GB" sz="1400" b="1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815290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4067347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5093672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608823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178314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1" y="533400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</a:t>
            </a:r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190500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Memory allocation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Each virtual page can be mapped to any physical page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 virtual page can be stored in different physical pages at different times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Sharing code and data among processes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Map virtual pages to the same physical page (here: PP 6)</a:t>
            </a:r>
            <a:endParaRPr lang="en-GB" dirty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3528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326876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5762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840555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  <a:endParaRPr lang="en-GB" sz="14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</a:rPr>
              <a:t>library </a:t>
            </a:r>
            <a:r>
              <a:rPr lang="en-GB" sz="1400" b="1" dirty="0">
                <a:latin typeface="Calibri" pitchFamily="34" charset="0"/>
              </a:rPr>
              <a:t>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3340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43190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687496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93955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4494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4068472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2578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5574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40931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66489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91695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42689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6045873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4290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68300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9430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19620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4517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71029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965878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22544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48102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73952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4008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948784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550988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M</a:t>
            </a:r>
            <a:r>
              <a:rPr lang="en-GB" sz="1400" b="1" dirty="0" smtClean="0">
                <a:latin typeface="Calibri" pitchFamily="34" charset="0"/>
              </a:rPr>
              <a:t>-1</a:t>
            </a:r>
            <a:endParaRPr lang="en-GB" sz="1400" b="1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815290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4067347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5093672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608823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178314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Simplifying Linking and Loading</a:t>
            </a:r>
          </a:p>
        </p:txBody>
      </p:sp>
      <p:sp>
        <p:nvSpPr>
          <p:cNvPr id="23578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3962400" cy="4778910"/>
          </a:xfrm>
          <a:ln/>
        </p:spPr>
        <p:txBody>
          <a:bodyPr/>
          <a:lstStyle/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Linking</a:t>
            </a:r>
            <a:r>
              <a:rPr lang="en-GB" b="0" dirty="0">
                <a:effectLst/>
              </a:rPr>
              <a:t> 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Each program has similar virtual address space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Code</a:t>
            </a:r>
            <a:r>
              <a:rPr lang="en-GB" sz="1800" dirty="0"/>
              <a:t>, stack, and shared libraries always start at the same address</a:t>
            </a:r>
          </a:p>
          <a:p>
            <a:pPr lvl="1"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Loading </a:t>
            </a:r>
          </a:p>
          <a:p>
            <a:pPr marL="457200" lvl="1" indent="-228600">
              <a:lnSpc>
                <a:spcPct val="94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 err="1">
                <a:latin typeface="Courier New" pitchFamily="49" charset="0"/>
                <a:cs typeface="Courier New" pitchFamily="49" charset="0"/>
              </a:rPr>
              <a:t>execve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GB" sz="1800" dirty="0" smtClean="0"/>
              <a:t>allocates virtual pages for .text and .data sections </a:t>
            </a:r>
            <a:br>
              <a:rPr lang="en-GB" sz="1800" dirty="0" smtClean="0"/>
            </a:br>
            <a:r>
              <a:rPr lang="en-GB" sz="1800" dirty="0" smtClean="0"/>
              <a:t>= creates PTEs marked as invalid</a:t>
            </a:r>
            <a:endParaRPr lang="en-GB" sz="1800" dirty="0"/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The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.text </a:t>
            </a:r>
            <a:r>
              <a:rPr lang="en-GB" sz="1800" dirty="0"/>
              <a:t>and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.data </a:t>
            </a:r>
            <a:r>
              <a:rPr lang="en-GB" sz="1800" dirty="0"/>
              <a:t>sections are copied, page by page, on demand by the virtual memory </a:t>
            </a:r>
            <a:r>
              <a:rPr lang="en-GB" sz="1800" dirty="0" smtClean="0"/>
              <a:t>system</a:t>
            </a:r>
            <a:endParaRPr lang="en-GB" sz="1800" dirty="0"/>
          </a:p>
          <a:p>
            <a:pPr>
              <a:spcBef>
                <a:spcPts val="1125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>
              <a:solidFill>
                <a:srgbClr val="000066"/>
              </a:solidFill>
              <a:effectLst/>
            </a:endParaRPr>
          </a:p>
        </p:txBody>
      </p:sp>
      <p:sp>
        <p:nvSpPr>
          <p:cNvPr id="29" name="Rectangle 14"/>
          <p:cNvSpPr>
            <a:spLocks noChangeArrowheads="1"/>
          </p:cNvSpPr>
          <p:nvPr/>
        </p:nvSpPr>
        <p:spPr bwMode="auto">
          <a:xfrm>
            <a:off x="4998661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4998661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4998661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17"/>
          <p:cNvSpPr>
            <a:spLocks noChangeArrowheads="1"/>
          </p:cNvSpPr>
          <p:nvPr/>
        </p:nvSpPr>
        <p:spPr bwMode="auto">
          <a:xfrm>
            <a:off x="4998662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" name="Rectangle 18"/>
          <p:cNvSpPr>
            <a:spLocks noChangeArrowheads="1"/>
          </p:cNvSpPr>
          <p:nvPr/>
        </p:nvSpPr>
        <p:spPr bwMode="auto">
          <a:xfrm>
            <a:off x="4998661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9"/>
          <p:cNvSpPr>
            <a:spLocks noChangeShapeType="1"/>
          </p:cNvSpPr>
          <p:nvPr/>
        </p:nvSpPr>
        <p:spPr bwMode="auto">
          <a:xfrm flipV="1">
            <a:off x="6388782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Rectangle 20"/>
          <p:cNvSpPr>
            <a:spLocks noChangeArrowheads="1"/>
          </p:cNvSpPr>
          <p:nvPr/>
        </p:nvSpPr>
        <p:spPr bwMode="auto">
          <a:xfrm>
            <a:off x="4998661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6" name="Line 21"/>
          <p:cNvSpPr>
            <a:spLocks noChangeShapeType="1"/>
          </p:cNvSpPr>
          <p:nvPr/>
        </p:nvSpPr>
        <p:spPr bwMode="auto">
          <a:xfrm flipV="1">
            <a:off x="6388782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22"/>
          <p:cNvSpPr>
            <a:spLocks noChangeShapeType="1"/>
          </p:cNvSpPr>
          <p:nvPr/>
        </p:nvSpPr>
        <p:spPr bwMode="auto">
          <a:xfrm>
            <a:off x="6388782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23"/>
          <p:cNvSpPr>
            <a:spLocks noChangeArrowheads="1"/>
          </p:cNvSpPr>
          <p:nvPr/>
        </p:nvSpPr>
        <p:spPr bwMode="auto">
          <a:xfrm>
            <a:off x="4998661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4733026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40" name="Text Box 25"/>
          <p:cNvSpPr txBox="1">
            <a:spLocks noChangeArrowheads="1"/>
          </p:cNvSpPr>
          <p:nvPr/>
        </p:nvSpPr>
        <p:spPr bwMode="auto">
          <a:xfrm>
            <a:off x="8146053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41" name="Line 26"/>
          <p:cNvSpPr>
            <a:spLocks noChangeShapeType="1"/>
          </p:cNvSpPr>
          <p:nvPr/>
        </p:nvSpPr>
        <p:spPr bwMode="auto">
          <a:xfrm flipH="1">
            <a:off x="7839666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8008032" y="990600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43" name="Line 28"/>
          <p:cNvSpPr>
            <a:spLocks noChangeShapeType="1"/>
          </p:cNvSpPr>
          <p:nvPr/>
        </p:nvSpPr>
        <p:spPr bwMode="auto">
          <a:xfrm flipV="1">
            <a:off x="7855632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Text Box 29"/>
          <p:cNvSpPr txBox="1">
            <a:spLocks noChangeArrowheads="1"/>
          </p:cNvSpPr>
          <p:nvPr/>
        </p:nvSpPr>
        <p:spPr bwMode="auto">
          <a:xfrm>
            <a:off x="8200120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H="1">
            <a:off x="7815945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3886882" y="1595216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>
                <a:latin typeface="Courier New" pitchFamily="49" charset="0"/>
                <a:ea typeface="msgothic" charset="0"/>
                <a:cs typeface="msgothic" charset="0"/>
              </a:rPr>
              <a:t>0xc0000000</a:t>
            </a:r>
          </a:p>
        </p:txBody>
      </p:sp>
      <p:sp>
        <p:nvSpPr>
          <p:cNvPr id="47" name="Text Box 32"/>
          <p:cNvSpPr txBox="1">
            <a:spLocks noChangeArrowheads="1"/>
          </p:cNvSpPr>
          <p:nvPr/>
        </p:nvSpPr>
        <p:spPr bwMode="auto">
          <a:xfrm>
            <a:off x="3878945" y="6189452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0x08048000</a:t>
            </a:r>
          </a:p>
        </p:txBody>
      </p:sp>
      <p:sp>
        <p:nvSpPr>
          <p:cNvPr id="48" name="Text Box 33"/>
          <p:cNvSpPr txBox="1">
            <a:spLocks noChangeArrowheads="1"/>
          </p:cNvSpPr>
          <p:nvPr/>
        </p:nvSpPr>
        <p:spPr bwMode="auto">
          <a:xfrm>
            <a:off x="3905932" y="3498907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0x40000000</a:t>
            </a:r>
          </a:p>
        </p:txBody>
      </p:sp>
      <p:sp>
        <p:nvSpPr>
          <p:cNvPr id="49" name="Rectangle 34"/>
          <p:cNvSpPr>
            <a:spLocks noChangeArrowheads="1"/>
          </p:cNvSpPr>
          <p:nvPr/>
        </p:nvSpPr>
        <p:spPr bwMode="auto">
          <a:xfrm>
            <a:off x="4998661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0" name="Rectangle 35"/>
          <p:cNvSpPr>
            <a:spLocks noChangeArrowheads="1"/>
          </p:cNvSpPr>
          <p:nvPr/>
        </p:nvSpPr>
        <p:spPr bwMode="auto">
          <a:xfrm>
            <a:off x="4998661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1" name="AutoShape 36"/>
          <p:cNvSpPr>
            <a:spLocks/>
          </p:cNvSpPr>
          <p:nvPr/>
        </p:nvSpPr>
        <p:spPr bwMode="auto">
          <a:xfrm>
            <a:off x="7836582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37"/>
          <p:cNvSpPr txBox="1">
            <a:spLocks noChangeArrowheads="1"/>
          </p:cNvSpPr>
          <p:nvPr/>
        </p:nvSpPr>
        <p:spPr bwMode="auto">
          <a:xfrm>
            <a:off x="7988982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327025" y="381000"/>
            <a:ext cx="88931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Protection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8668" y="1212321"/>
            <a:ext cx="8307387" cy="12938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Extend PTEs with permission bits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fault handler checks these before remapping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violated, send process SIGSEGV (segmentation fault)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2901694"/>
            <a:ext cx="1072087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GB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297363" y="2871788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2657479" y="2871788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3297237" y="2871788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003675" y="31765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2632075" y="31765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3317875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003675" y="34813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4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2632075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3317875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4003675" y="37861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2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2632075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1335088" y="31718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1335088" y="34766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1336675" y="37814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605213" y="4167188"/>
            <a:ext cx="246062" cy="4565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152400" y="5111494"/>
            <a:ext cx="1075293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j: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3317875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2037294" y="2871788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19" name="Rectangle 43"/>
          <p:cNvSpPr>
            <a:spLocks noChangeArrowheads="1"/>
          </p:cNvSpPr>
          <p:nvPr/>
        </p:nvSpPr>
        <p:spPr bwMode="auto">
          <a:xfrm>
            <a:off x="1943100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0" name="Rectangle 44"/>
          <p:cNvSpPr>
            <a:spLocks noChangeArrowheads="1"/>
          </p:cNvSpPr>
          <p:nvPr/>
        </p:nvSpPr>
        <p:spPr bwMode="auto">
          <a:xfrm>
            <a:off x="1943100" y="34813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1943100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4300538" y="5080000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2657479" y="5080000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3297237" y="5080000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4006850" y="53848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9</a:t>
            </a: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2635250" y="5384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3321050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4006850" y="56896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629" name="Rectangle 53"/>
          <p:cNvSpPr>
            <a:spLocks noChangeArrowheads="1"/>
          </p:cNvSpPr>
          <p:nvPr/>
        </p:nvSpPr>
        <p:spPr bwMode="auto">
          <a:xfrm>
            <a:off x="26352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33210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4006850" y="59944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11</a:t>
            </a:r>
          </a:p>
        </p:txBody>
      </p:sp>
      <p:sp>
        <p:nvSpPr>
          <p:cNvPr id="24632" name="Rectangle 56"/>
          <p:cNvSpPr>
            <a:spLocks noChangeArrowheads="1"/>
          </p:cNvSpPr>
          <p:nvPr/>
        </p:nvSpPr>
        <p:spPr bwMode="auto">
          <a:xfrm>
            <a:off x="26352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3" name="Rectangle 57"/>
          <p:cNvSpPr>
            <a:spLocks noChangeArrowheads="1"/>
          </p:cNvSpPr>
          <p:nvPr/>
        </p:nvSpPr>
        <p:spPr bwMode="auto">
          <a:xfrm>
            <a:off x="33210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2037294" y="5080000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35" name="Rectangle 59"/>
          <p:cNvSpPr>
            <a:spLocks noChangeArrowheads="1"/>
          </p:cNvSpPr>
          <p:nvPr/>
        </p:nvSpPr>
        <p:spPr bwMode="auto">
          <a:xfrm>
            <a:off x="1946275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6" name="Rectangle 60"/>
          <p:cNvSpPr>
            <a:spLocks noChangeArrowheads="1"/>
          </p:cNvSpPr>
          <p:nvPr/>
        </p:nvSpPr>
        <p:spPr bwMode="auto">
          <a:xfrm>
            <a:off x="1946275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7" name="Rectangle 61"/>
          <p:cNvSpPr>
            <a:spLocks noChangeArrowheads="1"/>
          </p:cNvSpPr>
          <p:nvPr/>
        </p:nvSpPr>
        <p:spPr bwMode="auto">
          <a:xfrm>
            <a:off x="1946275" y="59944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8" name="Text Box 62"/>
          <p:cNvSpPr txBox="1">
            <a:spLocks noChangeArrowheads="1"/>
          </p:cNvSpPr>
          <p:nvPr/>
        </p:nvSpPr>
        <p:spPr bwMode="auto">
          <a:xfrm>
            <a:off x="1335088" y="53863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639" name="Text Box 63"/>
          <p:cNvSpPr txBox="1">
            <a:spLocks noChangeArrowheads="1"/>
          </p:cNvSpPr>
          <p:nvPr/>
        </p:nvSpPr>
        <p:spPr bwMode="auto">
          <a:xfrm>
            <a:off x="1335088" y="56911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640" name="Text Box 64"/>
          <p:cNvSpPr txBox="1">
            <a:spLocks noChangeArrowheads="1"/>
          </p:cNvSpPr>
          <p:nvPr/>
        </p:nvSpPr>
        <p:spPr bwMode="auto">
          <a:xfrm>
            <a:off x="1336675" y="59959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086600" y="2548468"/>
            <a:ext cx="1676400" cy="6323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  <a:r>
              <a:rPr lang="en-GB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</a:t>
            </a:r>
            <a:endParaRPr lang="en-GB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7161212" y="318086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7161212" y="343644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161212" y="369494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7161212" y="395653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7161212" y="421212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PP 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7161212" y="446636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7161212" y="472620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102" name="Rectangle 101"/>
          <p:cNvSpPr/>
          <p:nvPr/>
        </p:nvSpPr>
        <p:spPr bwMode="auto">
          <a:xfrm>
            <a:off x="7161212" y="497681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161212" y="5232891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7161212" y="548640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PP 9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7162800" y="573673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7162800" y="599281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11</a:t>
            </a:r>
          </a:p>
        </p:txBody>
      </p:sp>
      <p:cxnSp>
        <p:nvCxnSpPr>
          <p:cNvPr id="114" name="Straight Arrow Connector 113"/>
          <p:cNvCxnSpPr>
            <a:stCxn id="24584" idx="3"/>
            <a:endCxn id="101" idx="1"/>
          </p:cNvCxnSpPr>
          <p:nvPr/>
        </p:nvCxnSpPr>
        <p:spPr bwMode="auto">
          <a:xfrm>
            <a:off x="5527675" y="3328988"/>
            <a:ext cx="1633537" cy="152501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24587" idx="3"/>
            <a:endCxn id="99" idx="1"/>
          </p:cNvCxnSpPr>
          <p:nvPr/>
        </p:nvCxnSpPr>
        <p:spPr bwMode="auto">
          <a:xfrm>
            <a:off x="5527675" y="3633788"/>
            <a:ext cx="1633537" cy="70613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>
            <a:stCxn id="24590" idx="3"/>
            <a:endCxn id="97" idx="1"/>
          </p:cNvCxnSpPr>
          <p:nvPr/>
        </p:nvCxnSpPr>
        <p:spPr bwMode="auto">
          <a:xfrm flipV="1">
            <a:off x="5527675" y="3822739"/>
            <a:ext cx="1633537" cy="11584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Straight Arrow Connector 119"/>
          <p:cNvCxnSpPr>
            <a:stCxn id="24625" idx="3"/>
            <a:endCxn id="104" idx="1"/>
          </p:cNvCxnSpPr>
          <p:nvPr/>
        </p:nvCxnSpPr>
        <p:spPr bwMode="auto">
          <a:xfrm>
            <a:off x="5530850" y="5537200"/>
            <a:ext cx="1630362" cy="7699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24628" idx="3"/>
            <a:endCxn id="101" idx="1"/>
          </p:cNvCxnSpPr>
          <p:nvPr/>
        </p:nvCxnSpPr>
        <p:spPr bwMode="auto">
          <a:xfrm flipV="1">
            <a:off x="5530850" y="4854001"/>
            <a:ext cx="1630362" cy="98799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24631" idx="3"/>
            <a:endCxn id="112" idx="1"/>
          </p:cNvCxnSpPr>
          <p:nvPr/>
        </p:nvCxnSpPr>
        <p:spPr bwMode="auto">
          <a:xfrm flipV="1">
            <a:off x="5530850" y="6120607"/>
            <a:ext cx="1631950" cy="261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VM as a tool for memory protection</a:t>
            </a:r>
          </a:p>
          <a:p>
            <a:r>
              <a:rPr lang="en-US" dirty="0" smtClean="0"/>
              <a:t>Address translation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2906" y="45695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310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VM Address Translation</a:t>
            </a:r>
            <a:endParaRPr lang="en-US"/>
          </a:p>
        </p:txBody>
      </p:sp>
      <p:sp>
        <p:nvSpPr>
          <p:cNvPr id="566311" name="Rectangle 3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Virtual Address Space</a:t>
            </a:r>
          </a:p>
          <a:p>
            <a:pPr lvl="1"/>
            <a:r>
              <a:rPr lang="en-US" i="1" dirty="0" smtClean="0"/>
              <a:t>V = {0, 1, …, N–1}</a:t>
            </a:r>
          </a:p>
          <a:p>
            <a:r>
              <a:rPr lang="en-US" dirty="0" smtClean="0"/>
              <a:t>Physical Address Space</a:t>
            </a:r>
          </a:p>
          <a:p>
            <a:pPr lvl="1"/>
            <a:r>
              <a:rPr lang="en-US" i="1" dirty="0" smtClean="0"/>
              <a:t>P = {0, 1, …, M–1}</a:t>
            </a:r>
          </a:p>
          <a:p>
            <a:r>
              <a:rPr lang="en-US" dirty="0" smtClean="0"/>
              <a:t>Address Translation</a:t>
            </a:r>
          </a:p>
          <a:p>
            <a:pPr lvl="1"/>
            <a:r>
              <a:rPr lang="en-US" b="1" i="1" dirty="0" smtClean="0"/>
              <a:t>MAP:  V </a:t>
            </a:r>
            <a:r>
              <a:rPr lang="en-US" b="1" i="1" dirty="0" err="1" smtClean="0">
                <a:sym typeface="Symbol" charset="2"/>
              </a:rPr>
              <a:t></a:t>
            </a:r>
            <a:r>
              <a:rPr lang="en-US" b="1" i="1" dirty="0" smtClean="0"/>
              <a:t>  P  U  {</a:t>
            </a:r>
            <a:r>
              <a:rPr lang="en-US" b="1" i="1" dirty="0" err="1" smtClean="0">
                <a:sym typeface="Symbol" charset="2"/>
              </a:rPr>
              <a:t></a:t>
            </a:r>
            <a:r>
              <a:rPr lang="en-US" b="1" i="1" dirty="0" smtClean="0"/>
              <a:t>}</a:t>
            </a:r>
          </a:p>
          <a:p>
            <a:pPr lvl="1"/>
            <a:r>
              <a:rPr lang="en-US" dirty="0" smtClean="0"/>
              <a:t>For virtual address </a:t>
            </a:r>
            <a:r>
              <a:rPr lang="en-US" b="1" i="1" dirty="0" smtClean="0"/>
              <a:t>a</a:t>
            </a:r>
            <a:r>
              <a:rPr lang="en-US" dirty="0" smtClean="0"/>
              <a:t>:</a:t>
            </a:r>
          </a:p>
          <a:p>
            <a:pPr lvl="2"/>
            <a:r>
              <a:rPr lang="en-US" b="1" i="1" dirty="0" err="1" smtClean="0"/>
              <a:t>MAP(a</a:t>
            </a:r>
            <a:r>
              <a:rPr lang="en-US" b="1" i="1" dirty="0" smtClean="0"/>
              <a:t>)  =  a</a:t>
            </a:r>
            <a:r>
              <a:rPr lang="en-US" i="1" dirty="0" smtClean="0"/>
              <a:t>’</a:t>
            </a:r>
            <a:r>
              <a:rPr lang="en-US" dirty="0" smtClean="0"/>
              <a:t>  if data at virtual address </a:t>
            </a:r>
            <a:r>
              <a:rPr lang="en-US" b="1" i="1" dirty="0" smtClean="0"/>
              <a:t>a</a:t>
            </a:r>
            <a:r>
              <a:rPr lang="en-US" dirty="0" smtClean="0"/>
              <a:t> is at physical address </a:t>
            </a:r>
            <a:r>
              <a:rPr lang="en-US" b="1" i="1" dirty="0" smtClean="0"/>
              <a:t>a’</a:t>
            </a:r>
            <a:r>
              <a:rPr lang="en-US" i="1" dirty="0" smtClean="0"/>
              <a:t> </a:t>
            </a:r>
            <a:r>
              <a:rPr lang="en-US" dirty="0" smtClean="0"/>
              <a:t>in </a:t>
            </a:r>
            <a:r>
              <a:rPr lang="en-US" b="1" i="1" dirty="0" smtClean="0"/>
              <a:t>P</a:t>
            </a:r>
          </a:p>
          <a:p>
            <a:pPr lvl="2"/>
            <a:r>
              <a:rPr lang="en-US" b="1" i="1" dirty="0" err="1" smtClean="0"/>
              <a:t>MAP(a</a:t>
            </a:r>
            <a:r>
              <a:rPr lang="en-US" b="1" i="1" dirty="0" smtClean="0"/>
              <a:t>)  = </a:t>
            </a:r>
            <a:r>
              <a:rPr lang="en-US" b="1" i="1" dirty="0" err="1" smtClean="0">
                <a:sym typeface="Symbol" charset="2"/>
              </a:rPr>
              <a:t></a:t>
            </a:r>
            <a:r>
              <a:rPr lang="en-US" b="1" i="1" dirty="0" smtClean="0"/>
              <a:t> </a:t>
            </a:r>
            <a:r>
              <a:rPr lang="en-US" dirty="0" smtClean="0"/>
              <a:t>if data at virtual address </a:t>
            </a:r>
            <a:r>
              <a:rPr lang="en-US" b="1" i="1" dirty="0" smtClean="0"/>
              <a:t>a</a:t>
            </a:r>
            <a:r>
              <a:rPr lang="en-US" dirty="0" smtClean="0"/>
              <a:t> is not in physical memory</a:t>
            </a:r>
          </a:p>
          <a:p>
            <a:pPr lvl="3"/>
            <a:r>
              <a:rPr lang="en-US" dirty="0" smtClean="0"/>
              <a:t>Either invalid or stored on disk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 smtClean="0"/>
              <a:t>Summary of Address Translation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Translation With a Page Table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753117" y="1840468"/>
            <a:ext cx="2514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number (VPN)</a:t>
            </a:r>
            <a:endParaRPr lang="en-US" sz="1400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267717" y="18404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offset (VPO)</a:t>
            </a:r>
            <a:endParaRPr lang="en-US" sz="1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753117" y="32120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372117" y="32120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753117" y="35168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3372117" y="3516868"/>
            <a:ext cx="381000" cy="304800"/>
          </a:xfrm>
          <a:prstGeom prst="rect">
            <a:avLst/>
          </a:prstGeom>
          <a:solidFill>
            <a:srgbClr val="8DBA8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753117" y="38216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372117" y="38216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3753117" y="41264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372117" y="41264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3753117" y="57266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Physical page number (PPN)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267717" y="57266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Physical page offset (PPO)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address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85355" y="2939463"/>
            <a:ext cx="554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Valid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0703" y="2940531"/>
            <a:ext cx="2270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Physical page number (PPN)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/>
        </p:nvCxnSpPr>
        <p:spPr bwMode="auto">
          <a:xfrm rot="10800000" flipV="1">
            <a:off x="3372117" y="1992868"/>
            <a:ext cx="381000" cy="1676400"/>
          </a:xfrm>
          <a:prstGeom prst="bentConnector3">
            <a:avLst>
              <a:gd name="adj1" fmla="val 25802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4" idx="2"/>
            <a:endCxn id="14" idx="0"/>
          </p:cNvCxnSpPr>
          <p:nvPr/>
        </p:nvCxnSpPr>
        <p:spPr bwMode="auto">
          <a:xfrm rot="5400000">
            <a:off x="5543817" y="3935968"/>
            <a:ext cx="35814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3976677" y="4692134"/>
            <a:ext cx="2069068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453279" y="1633336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Page table </a:t>
            </a:r>
            <a:b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base register</a:t>
            </a:r>
          </a:p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(PTBR)</a:t>
            </a:r>
          </a:p>
        </p:txBody>
      </p:sp>
      <p:cxnSp>
        <p:nvCxnSpPr>
          <p:cNvPr id="38" name="Shape 37"/>
          <p:cNvCxnSpPr/>
          <p:nvPr/>
        </p:nvCxnSpPr>
        <p:spPr bwMode="auto">
          <a:xfrm rot="5400000">
            <a:off x="2286267" y="3459719"/>
            <a:ext cx="1066800" cy="148590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hape 39"/>
          <p:cNvCxnSpPr>
            <a:stCxn id="36" idx="2"/>
          </p:cNvCxnSpPr>
          <p:nvPr/>
        </p:nvCxnSpPr>
        <p:spPr bwMode="auto">
          <a:xfrm rot="16200000" flipH="1">
            <a:off x="1863863" y="1703814"/>
            <a:ext cx="859669" cy="2156837"/>
          </a:xfrm>
          <a:prstGeom prst="bentConnector2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Rectangle 40"/>
          <p:cNvSpPr/>
          <p:nvPr/>
        </p:nvSpPr>
        <p:spPr>
          <a:xfrm>
            <a:off x="3272477" y="2639892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195962" y="2667000"/>
            <a:ext cx="1582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990000"/>
                </a:solidFill>
                <a:latin typeface="Calibri" pitchFamily="34" charset="0"/>
              </a:rPr>
              <a:t>Page table address </a:t>
            </a:r>
          </a:p>
          <a:p>
            <a:r>
              <a:rPr lang="en-US" sz="1400" dirty="0" smtClean="0">
                <a:solidFill>
                  <a:srgbClr val="990000"/>
                </a:solidFill>
                <a:latin typeface="Calibri" pitchFamily="34" charset="0"/>
              </a:rPr>
              <a:t>for process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3195" y="4371965"/>
            <a:ext cx="168552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>
                <a:latin typeface="Calibri" pitchFamily="34" charset="0"/>
              </a:rPr>
              <a:t>Valid bit = 0:</a:t>
            </a:r>
          </a:p>
          <a:p>
            <a:pPr algn="r"/>
            <a:r>
              <a:rPr lang="en-US" sz="1400" dirty="0" smtClean="0">
                <a:latin typeface="Calibri" pitchFamily="34" charset="0"/>
              </a:rPr>
              <a:t>page not in memory</a:t>
            </a:r>
          </a:p>
          <a:p>
            <a:pPr algn="r"/>
            <a:r>
              <a:rPr lang="en-US" sz="1400" dirty="0" smtClean="0">
                <a:latin typeface="Calibri" pitchFamily="34" charset="0"/>
              </a:rPr>
              <a:t>(page fault)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53117" y="1551801"/>
            <a:ext cx="42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n-1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35796" y="5450463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43241" y="5450463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22765" y="5450463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18528" y="5450463"/>
            <a:ext cx="469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m-1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Address Translation: Page Hit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6781800" cy="2057400"/>
          </a:xfrm>
          <a:ln/>
        </p:spPr>
        <p:txBody>
          <a:bodyPr/>
          <a:lstStyle/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MMU sends physical address to cache/memory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Cache/memory sends data word to processor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1524728"/>
            <a:ext cx="914400" cy="228441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2631411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3580538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2157277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577141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5513388" y="1717011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66800" y="202181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Address Translation: Page Fault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001000" cy="20574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6) 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7) Handler returns to original process, restarting faulting instruction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274202" y="2829849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4766" y="2241246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738003" y="2394344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791415" y="2835472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Calibri" pitchFamily="34" charset="0"/>
              </a:rPr>
              <a:t>Disk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Page fault handler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/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/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773333" y="2353733"/>
            <a:ext cx="105828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Victim page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858000" y="3302001"/>
            <a:ext cx="91952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New page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267200" y="1180238"/>
            <a:ext cx="9079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Exception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6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7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System Using Physical Addressing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791200"/>
            <a:ext cx="8307388" cy="881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</a:t>
            </a:r>
            <a:r>
              <a:rPr lang="en-GB" dirty="0" smtClean="0"/>
              <a:t>in “simple” systems like embedded </a:t>
            </a:r>
            <a:r>
              <a:rPr lang="en-GB" dirty="0"/>
              <a:t>microcontrollers in devices like cars, elevators, and digital picture frames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648200" y="42338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341813" y="1665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341813" y="1893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03002" y="41862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</a:rPr>
              <a:t>M-1</a:t>
            </a: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379913" y="13716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600200" y="246740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343400" y="2122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341813" y="2351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4648200" y="1670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648200" y="1898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4648200" y="2127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4648200" y="23558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4648200" y="2584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4648200" y="2813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4341813" y="2579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4341813" y="2808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4648200" y="3041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4648200" y="32702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341813" y="3036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4343400" y="3265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648200" y="40100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733628" y="2133600"/>
            <a:ext cx="1567353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</a:t>
            </a:r>
            <a:r>
              <a:rPr lang="en-GB" sz="1600" dirty="0" smtClean="0">
                <a:latin typeface="Calibri" pitchFamily="34" charset="0"/>
              </a:rPr>
              <a:t>address</a:t>
            </a:r>
            <a:endParaRPr lang="en-GB" sz="16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5638801" y="25844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715726" y="4832740"/>
            <a:ext cx="10693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4648200" y="34993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4341813" y="35004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4724400" y="37338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2667000" y="2732732"/>
            <a:ext cx="16748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5791201" y="30416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5403850" y="39568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/>
          <p:nvPr/>
        </p:nvCxnSpPr>
        <p:spPr bwMode="auto">
          <a:xfrm rot="10800000">
            <a:off x="2133602" y="3000809"/>
            <a:ext cx="4189410" cy="1876787"/>
          </a:xfrm>
          <a:prstGeom prst="bentConnector3">
            <a:avLst>
              <a:gd name="adj1" fmla="val 999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352800" y="2667000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471" name="Rectangle 79"/>
          <p:cNvSpPr>
            <a:spLocks noChangeArrowheads="1"/>
          </p:cNvSpPr>
          <p:nvPr/>
        </p:nvSpPr>
        <p:spPr bwMode="auto">
          <a:xfrm>
            <a:off x="827088" y="2222211"/>
            <a:ext cx="3646487" cy="2438400"/>
          </a:xfrm>
          <a:prstGeom prst="rect">
            <a:avLst/>
          </a:prstGeom>
          <a:solidFill>
            <a:srgbClr val="EBEBEB"/>
          </a:solidFill>
          <a:ln w="12700" cap="flat" cmpd="sng" algn="ctr">
            <a:noFill/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20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Integrating VM and Cache</a:t>
            </a:r>
            <a:endParaRPr lang="en-US"/>
          </a:p>
        </p:txBody>
      </p:sp>
      <p:sp>
        <p:nvSpPr>
          <p:cNvPr id="571458" name="Rectangle 66"/>
          <p:cNvSpPr>
            <a:spLocks noChangeArrowheads="1"/>
          </p:cNvSpPr>
          <p:nvPr/>
        </p:nvSpPr>
        <p:spPr bwMode="auto">
          <a:xfrm>
            <a:off x="2552700" y="3411249"/>
            <a:ext cx="384721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VA</a:t>
            </a:r>
          </a:p>
        </p:txBody>
      </p:sp>
      <p:sp>
        <p:nvSpPr>
          <p:cNvPr id="571459" name="Rectangle 67"/>
          <p:cNvSpPr>
            <a:spLocks noChangeArrowheads="1"/>
          </p:cNvSpPr>
          <p:nvPr/>
        </p:nvSpPr>
        <p:spPr bwMode="auto">
          <a:xfrm>
            <a:off x="1028700" y="3182649"/>
            <a:ext cx="1230313" cy="457200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+mn-lt"/>
              </a:rPr>
              <a:t>CPU</a:t>
            </a:r>
            <a:endParaRPr lang="en-US" sz="1600" dirty="0">
              <a:latin typeface="+mn-lt"/>
            </a:endParaRPr>
          </a:p>
        </p:txBody>
      </p:sp>
      <p:sp>
        <p:nvSpPr>
          <p:cNvPr id="571460" name="Rectangle 68"/>
          <p:cNvSpPr>
            <a:spLocks noChangeArrowheads="1"/>
          </p:cNvSpPr>
          <p:nvPr/>
        </p:nvSpPr>
        <p:spPr bwMode="auto">
          <a:xfrm>
            <a:off x="3267075" y="2420649"/>
            <a:ext cx="1022350" cy="21193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MMU</a:t>
            </a:r>
          </a:p>
        </p:txBody>
      </p:sp>
      <p:sp>
        <p:nvSpPr>
          <p:cNvPr id="571461" name="Rectangle 69"/>
          <p:cNvSpPr>
            <a:spLocks noChangeArrowheads="1"/>
          </p:cNvSpPr>
          <p:nvPr/>
        </p:nvSpPr>
        <p:spPr bwMode="auto">
          <a:xfrm>
            <a:off x="5448300" y="2420649"/>
            <a:ext cx="925513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+mn-lt"/>
            </a:endParaRPr>
          </a:p>
        </p:txBody>
      </p:sp>
      <p:sp>
        <p:nvSpPr>
          <p:cNvPr id="571462" name="Line 70"/>
          <p:cNvSpPr>
            <a:spLocks noChangeShapeType="1"/>
          </p:cNvSpPr>
          <p:nvPr/>
        </p:nvSpPr>
        <p:spPr bwMode="auto">
          <a:xfrm flipV="1">
            <a:off x="2259013" y="3411249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3" name="Line 71"/>
          <p:cNvSpPr>
            <a:spLocks noChangeShapeType="1"/>
          </p:cNvSpPr>
          <p:nvPr/>
        </p:nvSpPr>
        <p:spPr bwMode="auto">
          <a:xfrm flipV="1">
            <a:off x="1638300" y="3639849"/>
            <a:ext cx="0" cy="124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4" name="Rectangle 72"/>
          <p:cNvSpPr>
            <a:spLocks noChangeArrowheads="1"/>
          </p:cNvSpPr>
          <p:nvPr/>
        </p:nvSpPr>
        <p:spPr bwMode="auto">
          <a:xfrm>
            <a:off x="4564063" y="2922299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PTEA</a:t>
            </a:r>
          </a:p>
        </p:txBody>
      </p:sp>
      <p:sp>
        <p:nvSpPr>
          <p:cNvPr id="571465" name="Text Box 73"/>
          <p:cNvSpPr txBox="1">
            <a:spLocks noChangeArrowheads="1"/>
          </p:cNvSpPr>
          <p:nvPr/>
        </p:nvSpPr>
        <p:spPr bwMode="auto">
          <a:xfrm>
            <a:off x="4286250" y="176400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66" name="Line 74"/>
          <p:cNvSpPr>
            <a:spLocks noChangeShapeType="1"/>
          </p:cNvSpPr>
          <p:nvPr/>
        </p:nvSpPr>
        <p:spPr bwMode="auto">
          <a:xfrm>
            <a:off x="4286250" y="3181061"/>
            <a:ext cx="116205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7" name="Rectangle 75"/>
          <p:cNvSpPr>
            <a:spLocks noChangeArrowheads="1"/>
          </p:cNvSpPr>
          <p:nvPr/>
        </p:nvSpPr>
        <p:spPr bwMode="auto">
          <a:xfrm>
            <a:off x="4692650" y="3563649"/>
            <a:ext cx="3478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68" name="Line 76"/>
          <p:cNvSpPr>
            <a:spLocks noChangeShapeType="1"/>
          </p:cNvSpPr>
          <p:nvPr/>
        </p:nvSpPr>
        <p:spPr bwMode="auto">
          <a:xfrm flipH="1">
            <a:off x="1638300" y="4889211"/>
            <a:ext cx="3568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9" name="Text Box 77"/>
          <p:cNvSpPr txBox="1">
            <a:spLocks noChangeArrowheads="1"/>
          </p:cNvSpPr>
          <p:nvPr/>
        </p:nvSpPr>
        <p:spPr bwMode="auto">
          <a:xfrm>
            <a:off x="3200400" y="4813011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+mn-lt"/>
              </a:rPr>
              <a:t>Data</a:t>
            </a:r>
          </a:p>
        </p:txBody>
      </p:sp>
      <p:sp>
        <p:nvSpPr>
          <p:cNvPr id="571470" name="Line 78"/>
          <p:cNvSpPr>
            <a:spLocks noChangeShapeType="1"/>
          </p:cNvSpPr>
          <p:nvPr/>
        </p:nvSpPr>
        <p:spPr bwMode="auto">
          <a:xfrm flipV="1">
            <a:off x="4305300" y="3822411"/>
            <a:ext cx="1162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3" name="Rectangle 81"/>
          <p:cNvSpPr>
            <a:spLocks noChangeArrowheads="1"/>
          </p:cNvSpPr>
          <p:nvPr/>
        </p:nvSpPr>
        <p:spPr bwMode="auto">
          <a:xfrm>
            <a:off x="7532688" y="2420649"/>
            <a:ext cx="925512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Memory</a:t>
            </a:r>
          </a:p>
        </p:txBody>
      </p:sp>
      <p:sp>
        <p:nvSpPr>
          <p:cNvPr id="571474" name="Line 82"/>
          <p:cNvSpPr>
            <a:spLocks noChangeShapeType="1"/>
          </p:cNvSpPr>
          <p:nvPr/>
        </p:nvSpPr>
        <p:spPr bwMode="auto">
          <a:xfrm>
            <a:off x="6373813" y="3822411"/>
            <a:ext cx="1177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5" name="Text Box 83"/>
          <p:cNvSpPr txBox="1">
            <a:spLocks noChangeArrowheads="1"/>
          </p:cNvSpPr>
          <p:nvPr/>
        </p:nvSpPr>
        <p:spPr bwMode="auto">
          <a:xfrm>
            <a:off x="6750050" y="3516609"/>
            <a:ext cx="40427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76" name="Text Box 84"/>
          <p:cNvSpPr txBox="1">
            <a:spLocks noChangeArrowheads="1"/>
          </p:cNvSpPr>
          <p:nvPr/>
        </p:nvSpPr>
        <p:spPr bwMode="auto">
          <a:xfrm>
            <a:off x="5981507" y="3575704"/>
            <a:ext cx="47961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7" name="Rectangle 85"/>
          <p:cNvSpPr>
            <a:spLocks noChangeArrowheads="1"/>
          </p:cNvSpPr>
          <p:nvPr/>
        </p:nvSpPr>
        <p:spPr bwMode="auto">
          <a:xfrm>
            <a:off x="6648450" y="2861974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PTEA</a:t>
            </a:r>
          </a:p>
        </p:txBody>
      </p:sp>
      <p:sp>
        <p:nvSpPr>
          <p:cNvPr id="571478" name="Text Box 86"/>
          <p:cNvSpPr txBox="1">
            <a:spLocks noChangeArrowheads="1"/>
          </p:cNvSpPr>
          <p:nvPr/>
        </p:nvSpPr>
        <p:spPr bwMode="auto">
          <a:xfrm>
            <a:off x="5933633" y="2905779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PTEA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9" name="Line 87"/>
          <p:cNvSpPr>
            <a:spLocks noChangeShapeType="1"/>
          </p:cNvSpPr>
          <p:nvPr/>
        </p:nvSpPr>
        <p:spPr bwMode="auto">
          <a:xfrm flipH="1">
            <a:off x="3763963" y="2071399"/>
            <a:ext cx="1443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0" name="Line 88"/>
          <p:cNvSpPr>
            <a:spLocks noChangeShapeType="1"/>
          </p:cNvSpPr>
          <p:nvPr/>
        </p:nvSpPr>
        <p:spPr bwMode="auto">
          <a:xfrm flipV="1">
            <a:off x="3763963" y="2071399"/>
            <a:ext cx="0" cy="34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1" name="Line 89"/>
          <p:cNvSpPr>
            <a:spLocks noChangeShapeType="1"/>
          </p:cNvSpPr>
          <p:nvPr/>
        </p:nvSpPr>
        <p:spPr bwMode="auto">
          <a:xfrm flipH="1">
            <a:off x="5207000" y="26032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2" name="Line 90"/>
          <p:cNvSpPr>
            <a:spLocks noChangeShapeType="1"/>
          </p:cNvSpPr>
          <p:nvPr/>
        </p:nvSpPr>
        <p:spPr bwMode="auto">
          <a:xfrm flipV="1">
            <a:off x="5207000" y="2071399"/>
            <a:ext cx="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3" name="Text Box 91"/>
          <p:cNvSpPr txBox="1">
            <a:spLocks noChangeArrowheads="1"/>
          </p:cNvSpPr>
          <p:nvPr/>
        </p:nvSpPr>
        <p:spPr bwMode="auto">
          <a:xfrm>
            <a:off x="5399088" y="2402542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PTEA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4" name="Line 92"/>
          <p:cNvSpPr>
            <a:spLocks noChangeShapeType="1"/>
          </p:cNvSpPr>
          <p:nvPr/>
        </p:nvSpPr>
        <p:spPr bwMode="auto">
          <a:xfrm flipH="1">
            <a:off x="5207000" y="43558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5" name="Line 93"/>
          <p:cNvSpPr>
            <a:spLocks noChangeShapeType="1"/>
          </p:cNvSpPr>
          <p:nvPr/>
        </p:nvSpPr>
        <p:spPr bwMode="auto">
          <a:xfrm flipH="1" flipV="1">
            <a:off x="5207000" y="4355811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6" name="Text Box 94"/>
          <p:cNvSpPr txBox="1">
            <a:spLocks noChangeArrowheads="1"/>
          </p:cNvSpPr>
          <p:nvPr/>
        </p:nvSpPr>
        <p:spPr bwMode="auto">
          <a:xfrm>
            <a:off x="5399088" y="4155142"/>
            <a:ext cx="35839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7" name="Line 95"/>
          <p:cNvSpPr>
            <a:spLocks noChangeShapeType="1"/>
          </p:cNvSpPr>
          <p:nvPr/>
        </p:nvSpPr>
        <p:spPr bwMode="auto">
          <a:xfrm>
            <a:off x="6389688" y="3182649"/>
            <a:ext cx="11620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8" name="Line 96"/>
          <p:cNvSpPr>
            <a:spLocks noChangeShapeType="1"/>
          </p:cNvSpPr>
          <p:nvPr/>
        </p:nvSpPr>
        <p:spPr bwMode="auto">
          <a:xfrm flipH="1">
            <a:off x="6373813" y="43558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9" name="Text Box 97"/>
          <p:cNvSpPr txBox="1">
            <a:spLocks noChangeArrowheads="1"/>
          </p:cNvSpPr>
          <p:nvPr/>
        </p:nvSpPr>
        <p:spPr bwMode="auto">
          <a:xfrm>
            <a:off x="6672263" y="4050009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Data</a:t>
            </a:r>
          </a:p>
        </p:txBody>
      </p:sp>
      <p:sp>
        <p:nvSpPr>
          <p:cNvPr id="571490" name="Line 98"/>
          <p:cNvSpPr>
            <a:spLocks noChangeShapeType="1"/>
          </p:cNvSpPr>
          <p:nvPr/>
        </p:nvSpPr>
        <p:spPr bwMode="auto">
          <a:xfrm flipH="1">
            <a:off x="6361113" y="26032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91" name="Text Box 99"/>
          <p:cNvSpPr txBox="1">
            <a:spLocks noChangeArrowheads="1"/>
          </p:cNvSpPr>
          <p:nvPr/>
        </p:nvSpPr>
        <p:spPr bwMode="auto">
          <a:xfrm>
            <a:off x="6689725" y="226565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92" name="Text Box 100"/>
          <p:cNvSpPr txBox="1">
            <a:spLocks noChangeArrowheads="1"/>
          </p:cNvSpPr>
          <p:nvPr/>
        </p:nvSpPr>
        <p:spPr bwMode="auto">
          <a:xfrm>
            <a:off x="5573713" y="4596824"/>
            <a:ext cx="671979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L1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cache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8200" y="2222211"/>
            <a:ext cx="110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CPU Chip</a:t>
            </a:r>
          </a:p>
        </p:txBody>
      </p:sp>
      <p:sp>
        <p:nvSpPr>
          <p:cNvPr id="44" name="Rectangle 72"/>
          <p:cNvSpPr>
            <a:spLocks noChangeArrowheads="1"/>
          </p:cNvSpPr>
          <p:nvPr/>
        </p:nvSpPr>
        <p:spPr bwMode="auto">
          <a:xfrm>
            <a:off x="943437" y="6191230"/>
            <a:ext cx="72412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i="1" dirty="0" smtClean="0">
                <a:latin typeface="+mn-lt"/>
              </a:rPr>
              <a:t>VA: virtual address, PA: physical address, PTE: page table entry, PTEA = PTE address</a:t>
            </a:r>
            <a:endParaRPr lang="en-US" sz="1600" i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Page table entries (PTEs) are cached in L1 like any other memory word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PTEs may be evicted by other data references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 hit still requires a</a:t>
            </a:r>
            <a:r>
              <a:rPr lang="en-GB" dirty="0" smtClean="0"/>
              <a:t> small L1 delay</a:t>
            </a:r>
            <a:endParaRPr lang="en-GB" dirty="0"/>
          </a:p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Solution: </a:t>
            </a:r>
            <a:r>
              <a:rPr lang="en-GB" i="1" dirty="0">
                <a:solidFill>
                  <a:srgbClr val="C00000"/>
                </a:solidFill>
                <a:effectLst/>
              </a:rPr>
              <a:t>Translation </a:t>
            </a:r>
            <a:r>
              <a:rPr lang="en-GB" i="1" dirty="0" err="1">
                <a:solidFill>
                  <a:srgbClr val="C00000"/>
                </a:solidFill>
                <a:effectLst/>
              </a:rPr>
              <a:t>Lookaside</a:t>
            </a:r>
            <a:r>
              <a:rPr lang="en-GB" i="1" dirty="0">
                <a:solidFill>
                  <a:srgbClr val="C00000"/>
                </a:solidFill>
                <a:effectLst/>
              </a:rPr>
              <a:t> Buffer</a:t>
            </a:r>
            <a:r>
              <a:rPr lang="en-GB" dirty="0">
                <a:effectLst/>
              </a:rPr>
              <a:t> (TLB)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Small hardware cache in MMU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  physical 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Contains complete page table entries for small number of pages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Hit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33528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36056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648200" y="231140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36725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506411" y="5822950"/>
            <a:ext cx="7189789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hit eliminates a memory access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737628" y="263313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Miss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576700" y="38100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37202" y="2361338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26760" y="41297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26760" y="2121431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513388" y="3371716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Oval 18"/>
          <p:cNvSpPr>
            <a:spLocks noChangeArrowheads="1"/>
          </p:cNvSpPr>
          <p:nvPr/>
        </p:nvSpPr>
        <p:spPr bwMode="auto">
          <a:xfrm>
            <a:off x="5626760" y="3124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34" name="Elbow Connector 33"/>
          <p:cNvCxnSpPr/>
          <p:nvPr/>
        </p:nvCxnSpPr>
        <p:spPr bwMode="auto">
          <a:xfrm rot="10800000">
            <a:off x="4648200" y="2636839"/>
            <a:ext cx="1905000" cy="482601"/>
          </a:xfrm>
          <a:prstGeom prst="bentConnector3">
            <a:avLst>
              <a:gd name="adj1" fmla="val 2155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519113" y="5715000"/>
            <a:ext cx="77104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miss incurs an additional memory access (the PTE)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/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Fortunately, TLB misses are rare. Why?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  <p:bldP spid="27" grpId="0"/>
      <p:bldP spid="3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Multi-Level Page Tables</a:t>
            </a:r>
            <a:endParaRPr lang="en-GB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6918325" cy="4972050"/>
          </a:xfrm>
        </p:spPr>
        <p:txBody>
          <a:bodyPr/>
          <a:lstStyle/>
          <a:p>
            <a:r>
              <a:rPr lang="en-GB" dirty="0" smtClean="0"/>
              <a:t>Suppose:</a:t>
            </a:r>
          </a:p>
          <a:p>
            <a:pPr lvl="1"/>
            <a:r>
              <a:rPr lang="en-GB" dirty="0" smtClean="0"/>
              <a:t>4KB (2</a:t>
            </a:r>
            <a:r>
              <a:rPr lang="en-GB" baseline="30000" dirty="0" smtClean="0"/>
              <a:t>12</a:t>
            </a:r>
            <a:r>
              <a:rPr lang="en-GB" dirty="0" smtClean="0"/>
              <a:t>) page size, 48-bit address space, 8-byte PTE </a:t>
            </a:r>
          </a:p>
          <a:p>
            <a:endParaRPr lang="en-GB" dirty="0" smtClean="0"/>
          </a:p>
          <a:p>
            <a:r>
              <a:rPr lang="en-GB" dirty="0" smtClean="0"/>
              <a:t>Problem:</a:t>
            </a:r>
          </a:p>
          <a:p>
            <a:pPr lvl="1"/>
            <a:r>
              <a:rPr lang="en-GB" dirty="0" smtClean="0"/>
              <a:t>Would need a 512 GB page table!</a:t>
            </a:r>
          </a:p>
          <a:p>
            <a:pPr lvl="2"/>
            <a:r>
              <a:rPr lang="en-GB" dirty="0" smtClean="0"/>
              <a:t>2</a:t>
            </a:r>
            <a:r>
              <a:rPr lang="en-GB" baseline="30000" dirty="0" smtClean="0"/>
              <a:t>48</a:t>
            </a:r>
            <a:r>
              <a:rPr lang="en-GB" dirty="0" smtClean="0"/>
              <a:t> * 2</a:t>
            </a:r>
            <a:r>
              <a:rPr lang="en-GB" baseline="30000" dirty="0" smtClean="0"/>
              <a:t>-12  </a:t>
            </a:r>
            <a:r>
              <a:rPr lang="en-GB" dirty="0" smtClean="0"/>
              <a:t>* 2</a:t>
            </a:r>
            <a:r>
              <a:rPr lang="en-GB" baseline="30000" dirty="0" smtClean="0"/>
              <a:t>3</a:t>
            </a:r>
            <a:r>
              <a:rPr lang="en-GB" dirty="0" smtClean="0"/>
              <a:t> = 2</a:t>
            </a:r>
            <a:r>
              <a:rPr lang="en-GB" baseline="30000" dirty="0" smtClean="0"/>
              <a:t>39</a:t>
            </a:r>
            <a:r>
              <a:rPr lang="en-GB" dirty="0" smtClean="0"/>
              <a:t> bytes</a:t>
            </a:r>
          </a:p>
          <a:p>
            <a:endParaRPr lang="en-GB" dirty="0" smtClean="0"/>
          </a:p>
          <a:p>
            <a:r>
              <a:rPr lang="en-GB" dirty="0" smtClean="0"/>
              <a:t>Common solution:</a:t>
            </a:r>
          </a:p>
          <a:p>
            <a:pPr lvl="1"/>
            <a:r>
              <a:rPr lang="en-GB" dirty="0" smtClean="0"/>
              <a:t>Multi-level page tables</a:t>
            </a:r>
          </a:p>
          <a:p>
            <a:pPr lvl="1"/>
            <a:r>
              <a:rPr lang="en-GB" dirty="0" smtClean="0"/>
              <a:t>Example: 2-level page table</a:t>
            </a:r>
          </a:p>
          <a:p>
            <a:pPr lvl="2"/>
            <a:r>
              <a:rPr lang="en-GB" dirty="0" smtClean="0"/>
              <a:t>Level 1 table: each PTE points to a page table (always memory resident)</a:t>
            </a:r>
          </a:p>
          <a:p>
            <a:pPr lvl="2"/>
            <a:r>
              <a:rPr lang="en-GB" dirty="0" smtClean="0"/>
              <a:t>Level 2 table: each PTE points to a page </a:t>
            </a:r>
            <a:br>
              <a:rPr lang="en-GB" dirty="0" smtClean="0"/>
            </a:br>
            <a:r>
              <a:rPr lang="en-GB" dirty="0" smtClean="0"/>
              <a:t>(paged in and out like any other data)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019800" y="1246705"/>
            <a:ext cx="2671657" cy="4696895"/>
            <a:chOff x="6019800" y="1246705"/>
            <a:chExt cx="2671657" cy="4696895"/>
          </a:xfrm>
        </p:grpSpPr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6019800" y="2633132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1</a:t>
              </a:r>
            </a:p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</a:t>
              </a: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6103304" y="3276600"/>
              <a:ext cx="758952" cy="1143000"/>
            </a:xfrm>
            <a:prstGeom prst="rect">
              <a:avLst/>
            </a:prstGeom>
            <a:solidFill>
              <a:srgbClr val="F6F5BD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7946391" y="1905000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Rectangle 6"/>
            <p:cNvSpPr>
              <a:spLocks noChangeArrowheads="1"/>
            </p:cNvSpPr>
            <p:nvPr/>
          </p:nvSpPr>
          <p:spPr bwMode="auto">
            <a:xfrm>
              <a:off x="7946391" y="3276600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7946391" y="4800600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Text Box 8"/>
            <p:cNvSpPr txBox="1">
              <a:spLocks noChangeArrowheads="1"/>
            </p:cNvSpPr>
            <p:nvPr/>
          </p:nvSpPr>
          <p:spPr bwMode="auto">
            <a:xfrm>
              <a:off x="8121016" y="4402138"/>
              <a:ext cx="365227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7848600" y="1246705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2</a:t>
              </a:r>
            </a:p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Tables</a:t>
              </a: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 flipV="1">
              <a:off x="6650991" y="1903413"/>
              <a:ext cx="1295400" cy="14509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auto">
            <a:xfrm flipV="1">
              <a:off x="6650991" y="3275013"/>
              <a:ext cx="1295400" cy="2317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6803391" y="4337050"/>
              <a:ext cx="1143000" cy="46355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>
              <a:off x="6109124" y="3429000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6109124" y="3581400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>
              <a:off x="6109124" y="4267200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Text Box 16"/>
            <p:cNvSpPr txBox="1">
              <a:spLocks noChangeArrowheads="1"/>
            </p:cNvSpPr>
            <p:nvPr/>
          </p:nvSpPr>
          <p:spPr bwMode="auto">
            <a:xfrm>
              <a:off x="6348547" y="3733800"/>
              <a:ext cx="426270" cy="2721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>
              <a:spAutoFit/>
            </a:bodyPr>
            <a:lstStyle/>
            <a:p>
              <a:pPr rtl="1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Two-Level Page Table Hierarchy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800886" y="1106488"/>
            <a:ext cx="120571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1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858933" y="6426198"/>
            <a:ext cx="507510" cy="3346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>
            <a:spAutoFit/>
          </a:bodyPr>
          <a:lstStyle/>
          <a:p>
            <a:pPr rtl="1"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</a:rPr>
              <a:t>...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121025" y="1112838"/>
            <a:ext cx="129708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2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538788" y="1779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5538788" y="23891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1023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5538788" y="26939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1024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5538788" y="3303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2047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538788" y="17795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5538788" y="26939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Gap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6473825" y="1641475"/>
            <a:ext cx="266700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3252788" y="21732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3252788" y="24780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3252788" y="2782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3252788" y="2173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3252788" y="3544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3252788" y="38496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3252788" y="4154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252788" y="3544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3252788" y="4840288"/>
            <a:ext cx="9906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null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PTEs</a:t>
            </a:r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3252788" y="5449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3252788" y="4840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>
            <a:solidFill>
              <a:srgbClr val="DEDFF5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unallocated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pages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5538788" y="6059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9215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5538788" y="5449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5537199" y="1106488"/>
            <a:ext cx="982256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memory</a:t>
            </a:r>
          </a:p>
        </p:txBody>
      </p:sp>
      <p:sp>
        <p:nvSpPr>
          <p:cNvPr id="42014" name="Line 30"/>
          <p:cNvSpPr>
            <a:spLocks noChangeShapeType="1"/>
          </p:cNvSpPr>
          <p:nvPr/>
        </p:nvSpPr>
        <p:spPr bwMode="auto">
          <a:xfrm flipV="1">
            <a:off x="4243388" y="17907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 flipV="1">
            <a:off x="4243388" y="24003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6" name="Line 32"/>
          <p:cNvSpPr>
            <a:spLocks noChangeShapeType="1"/>
          </p:cNvSpPr>
          <p:nvPr/>
        </p:nvSpPr>
        <p:spPr bwMode="auto">
          <a:xfrm flipV="1">
            <a:off x="4243388" y="27051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7" name="Line 33"/>
          <p:cNvSpPr>
            <a:spLocks noChangeShapeType="1"/>
          </p:cNvSpPr>
          <p:nvPr/>
        </p:nvSpPr>
        <p:spPr bwMode="auto">
          <a:xfrm flipV="1">
            <a:off x="4243388" y="33147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8" name="Line 34"/>
          <p:cNvSpPr>
            <a:spLocks noChangeShapeType="1"/>
          </p:cNvSpPr>
          <p:nvPr/>
        </p:nvSpPr>
        <p:spPr bwMode="auto">
          <a:xfrm>
            <a:off x="4243388" y="5602288"/>
            <a:ext cx="1219200" cy="457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9" name="Line 35"/>
          <p:cNvSpPr>
            <a:spLocks noChangeShapeType="1"/>
          </p:cNvSpPr>
          <p:nvPr/>
        </p:nvSpPr>
        <p:spPr bwMode="auto">
          <a:xfrm flipV="1">
            <a:off x="1957388" y="2171700"/>
            <a:ext cx="1243012" cy="231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0" name="Line 36"/>
          <p:cNvSpPr>
            <a:spLocks noChangeShapeType="1"/>
          </p:cNvSpPr>
          <p:nvPr/>
        </p:nvSpPr>
        <p:spPr bwMode="auto">
          <a:xfrm>
            <a:off x="1957388" y="2706688"/>
            <a:ext cx="1295400" cy="838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1" name="Line 37"/>
          <p:cNvSpPr>
            <a:spLocks noChangeShapeType="1"/>
          </p:cNvSpPr>
          <p:nvPr/>
        </p:nvSpPr>
        <p:spPr bwMode="auto">
          <a:xfrm>
            <a:off x="1957388" y="4840288"/>
            <a:ext cx="12954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838200" y="4992688"/>
            <a:ext cx="1119188" cy="8382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(1K - 9)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null PTEs </a:t>
            </a:r>
          </a:p>
        </p:txBody>
      </p:sp>
      <p:sp>
        <p:nvSpPr>
          <p:cNvPr id="42023" name="Rectangle 39"/>
          <p:cNvSpPr>
            <a:spLocks noChangeArrowheads="1"/>
          </p:cNvSpPr>
          <p:nvPr/>
        </p:nvSpPr>
        <p:spPr bwMode="auto">
          <a:xfrm>
            <a:off x="838200" y="22494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24" name="Rectangle 40"/>
          <p:cNvSpPr>
            <a:spLocks noChangeArrowheads="1"/>
          </p:cNvSpPr>
          <p:nvPr/>
        </p:nvSpPr>
        <p:spPr bwMode="auto">
          <a:xfrm>
            <a:off x="838200" y="25542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</a:t>
            </a:r>
          </a:p>
        </p:txBody>
      </p:sp>
      <p:sp>
        <p:nvSpPr>
          <p:cNvPr id="42025" name="Rectangle 41"/>
          <p:cNvSpPr>
            <a:spLocks noChangeArrowheads="1"/>
          </p:cNvSpPr>
          <p:nvPr/>
        </p:nvSpPr>
        <p:spPr bwMode="auto">
          <a:xfrm>
            <a:off x="838200" y="2859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2 (null)</a:t>
            </a:r>
          </a:p>
        </p:txBody>
      </p:sp>
      <p:sp>
        <p:nvSpPr>
          <p:cNvPr id="42026" name="Rectangle 42"/>
          <p:cNvSpPr>
            <a:spLocks noChangeArrowheads="1"/>
          </p:cNvSpPr>
          <p:nvPr/>
        </p:nvSpPr>
        <p:spPr bwMode="auto">
          <a:xfrm>
            <a:off x="838200" y="31638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3 (null)</a:t>
            </a:r>
          </a:p>
        </p:txBody>
      </p:sp>
      <p:sp>
        <p:nvSpPr>
          <p:cNvPr id="42027" name="Rectangle 43"/>
          <p:cNvSpPr>
            <a:spLocks noChangeArrowheads="1"/>
          </p:cNvSpPr>
          <p:nvPr/>
        </p:nvSpPr>
        <p:spPr bwMode="auto">
          <a:xfrm>
            <a:off x="838200" y="34686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4 (null)</a:t>
            </a:r>
          </a:p>
        </p:txBody>
      </p:sp>
      <p:sp>
        <p:nvSpPr>
          <p:cNvPr id="42028" name="Rectangle 44"/>
          <p:cNvSpPr>
            <a:spLocks noChangeArrowheads="1"/>
          </p:cNvSpPr>
          <p:nvPr/>
        </p:nvSpPr>
        <p:spPr bwMode="auto">
          <a:xfrm>
            <a:off x="838200" y="37734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5 (null)</a:t>
            </a:r>
          </a:p>
        </p:txBody>
      </p:sp>
      <p:sp>
        <p:nvSpPr>
          <p:cNvPr id="42029" name="Rectangle 45"/>
          <p:cNvSpPr>
            <a:spLocks noChangeArrowheads="1"/>
          </p:cNvSpPr>
          <p:nvPr/>
        </p:nvSpPr>
        <p:spPr bwMode="auto">
          <a:xfrm>
            <a:off x="838200" y="40782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6 (null)</a:t>
            </a:r>
          </a:p>
        </p:txBody>
      </p:sp>
      <p:sp>
        <p:nvSpPr>
          <p:cNvPr id="42030" name="Rectangle 46"/>
          <p:cNvSpPr>
            <a:spLocks noChangeArrowheads="1"/>
          </p:cNvSpPr>
          <p:nvPr/>
        </p:nvSpPr>
        <p:spPr bwMode="auto">
          <a:xfrm>
            <a:off x="838200" y="4383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7 (null)</a:t>
            </a:r>
          </a:p>
        </p:txBody>
      </p:sp>
      <p:sp>
        <p:nvSpPr>
          <p:cNvPr id="42031" name="Rectangle 47"/>
          <p:cNvSpPr>
            <a:spLocks noChangeArrowheads="1"/>
          </p:cNvSpPr>
          <p:nvPr/>
        </p:nvSpPr>
        <p:spPr bwMode="auto">
          <a:xfrm>
            <a:off x="838200" y="46878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8</a:t>
            </a:r>
          </a:p>
        </p:txBody>
      </p:sp>
      <p:sp>
        <p:nvSpPr>
          <p:cNvPr id="42032" name="Rectangle 48"/>
          <p:cNvSpPr>
            <a:spLocks noChangeArrowheads="1"/>
          </p:cNvSpPr>
          <p:nvPr/>
        </p:nvSpPr>
        <p:spPr bwMode="auto">
          <a:xfrm>
            <a:off x="838200" y="2249488"/>
            <a:ext cx="1119188" cy="3581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3" name="AutoShape 49"/>
          <p:cNvSpPr>
            <a:spLocks/>
          </p:cNvSpPr>
          <p:nvPr/>
        </p:nvSpPr>
        <p:spPr bwMode="auto"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4" name="Text Box 50"/>
          <p:cNvSpPr txBox="1">
            <a:spLocks noChangeArrowheads="1"/>
          </p:cNvSpPr>
          <p:nvPr/>
        </p:nvSpPr>
        <p:spPr bwMode="auto">
          <a:xfrm>
            <a:off x="6918090" y="2403475"/>
            <a:ext cx="1885942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2K allocated VM pages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code and data</a:t>
            </a:r>
          </a:p>
        </p:txBody>
      </p:sp>
      <p:sp>
        <p:nvSpPr>
          <p:cNvPr id="42035" name="AutoShape 51"/>
          <p:cNvSpPr>
            <a:spLocks/>
          </p:cNvSpPr>
          <p:nvPr/>
        </p:nvSpPr>
        <p:spPr bwMode="auto"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6" name="Text Box 52"/>
          <p:cNvSpPr txBox="1">
            <a:spLocks noChangeArrowheads="1"/>
          </p:cNvSpPr>
          <p:nvPr/>
        </p:nvSpPr>
        <p:spPr bwMode="auto">
          <a:xfrm>
            <a:off x="6916503" y="4306888"/>
            <a:ext cx="207509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6K unallocated VM pages</a:t>
            </a:r>
          </a:p>
        </p:txBody>
      </p:sp>
      <p:sp>
        <p:nvSpPr>
          <p:cNvPr id="42037" name="AutoShape 53"/>
          <p:cNvSpPr>
            <a:spLocks/>
          </p:cNvSpPr>
          <p:nvPr/>
        </p:nvSpPr>
        <p:spPr bwMode="auto"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8" name="Text Box 54"/>
          <p:cNvSpPr txBox="1">
            <a:spLocks noChangeArrowheads="1"/>
          </p:cNvSpPr>
          <p:nvPr/>
        </p:nvSpPr>
        <p:spPr bwMode="auto">
          <a:xfrm>
            <a:off x="6916503" y="5588000"/>
            <a:ext cx="19885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1023 unallocated  pages</a:t>
            </a:r>
          </a:p>
        </p:txBody>
      </p:sp>
      <p:sp>
        <p:nvSpPr>
          <p:cNvPr id="42039" name="AutoShape 55"/>
          <p:cNvSpPr>
            <a:spLocks/>
          </p:cNvSpPr>
          <p:nvPr/>
        </p:nvSpPr>
        <p:spPr bwMode="auto"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6918090" y="6000750"/>
            <a:ext cx="171762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 allocated VM page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the stack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" y="6324600"/>
            <a:ext cx="4104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alibri" pitchFamily="34" charset="0"/>
              </a:rPr>
              <a:t>32 bit addresses, 4KB pages, 4-byte </a:t>
            </a:r>
            <a:r>
              <a:rPr lang="en-US" sz="1800" i="1" dirty="0" err="1" smtClean="0">
                <a:latin typeface="Calibri" pitchFamily="34" charset="0"/>
              </a:rPr>
              <a:t>PTEs</a:t>
            </a:r>
            <a:endParaRPr lang="en-US" sz="1800" i="1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47676" y="493713"/>
            <a:ext cx="5292725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7" cy="48006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Programmer’s </a:t>
            </a:r>
            <a:r>
              <a:rPr lang="en-GB" dirty="0" smtClean="0">
                <a:effectLst/>
              </a:rPr>
              <a:t>view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has its own private linear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be corrupted by other processes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ffectLst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System </a:t>
            </a:r>
            <a:r>
              <a:rPr lang="en-GB" dirty="0" smtClean="0"/>
              <a:t>v</a:t>
            </a:r>
            <a:r>
              <a:rPr lang="en-GB" dirty="0" smtClean="0">
                <a:effectLst/>
              </a:rPr>
              <a:t>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Uses memory efficiently by caching virtual memory pages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Efficient only because of locality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memory management and programming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protection by providing a convenient </a:t>
            </a:r>
            <a:r>
              <a:rPr lang="en-GB" dirty="0" err="1"/>
              <a:t>interpositioning</a:t>
            </a:r>
            <a:r>
              <a:rPr lang="en-GB" dirty="0"/>
              <a:t> point to check permissions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849998" y="2280692"/>
            <a:ext cx="374961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</a:t>
            </a:r>
            <a:r>
              <a:rPr lang="en-GB" dirty="0" smtClean="0"/>
              <a:t>Virtual Addressing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443537"/>
            <a:ext cx="8307388" cy="1262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</a:t>
            </a:r>
            <a:r>
              <a:rPr lang="en-GB" dirty="0" smtClean="0"/>
              <a:t>in all modern servers, desktops, and laptops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One of the great ideas in computer science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324600" y="43862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18213" y="1817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18213" y="2046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779402" y="43386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</a:rPr>
              <a:t>M-1</a:t>
            </a: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056313" y="15240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429000" y="2619808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019800" y="2274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6018213" y="2503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24600" y="18224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324600" y="2051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324600" y="2279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24600" y="2508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6324600" y="27368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6324600" y="2965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018213" y="2732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6018213" y="2960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6324600" y="3194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6324600" y="3422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018213" y="3189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019800" y="3417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324600" y="41624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557652" y="2378791"/>
            <a:ext cx="139580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Physical </a:t>
            </a:r>
            <a:r>
              <a:rPr lang="en-GB" sz="1400" dirty="0" smtClean="0">
                <a:latin typeface="Calibri" pitchFamily="34" charset="0"/>
              </a:rPr>
              <a:t>address</a:t>
            </a:r>
            <a:endParaRPr lang="en-GB" sz="14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7315201" y="27368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4000500" y="5000625"/>
            <a:ext cx="95697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324600" y="36517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018213" y="36528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6400800" y="38862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4495800" y="2885132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7467601" y="31940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7080250" y="41092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/>
        </p:nvCxnSpPr>
        <p:spPr bwMode="auto">
          <a:xfrm rot="10800000">
            <a:off x="1524000" y="3153695"/>
            <a:ext cx="6475412" cy="18763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990600" y="2620295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057400" y="2882426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057839" y="2378791"/>
            <a:ext cx="130507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Virtual address</a:t>
            </a:r>
            <a:endParaRPr lang="en-GB" sz="14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(VA</a:t>
            </a:r>
            <a:r>
              <a:rPr lang="en-GB" sz="1400" dirty="0">
                <a:latin typeface="Calibri" pitchFamily="34" charset="0"/>
              </a:rPr>
              <a:t>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2000" y="19767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05400" y="2815141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362200" y="2882426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4100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sz="2000" dirty="0" smtClean="0">
                <a:solidFill>
                  <a:srgbClr val="990000"/>
                </a:solidFill>
              </a:rPr>
              <a:t>Linear address space: </a:t>
            </a:r>
            <a:r>
              <a:rPr lang="en-US" sz="2000" b="0" dirty="0" smtClean="0"/>
              <a:t>Ordered set of contiguous non-negative integer addresses:</a:t>
            </a:r>
            <a:br>
              <a:rPr lang="en-US" sz="2000" b="0" dirty="0" smtClean="0"/>
            </a:br>
            <a:r>
              <a:rPr lang="en-US" sz="2000" b="0" dirty="0" smtClean="0"/>
              <a:t>		{0, 1, 2, 3 … }</a:t>
            </a:r>
          </a:p>
          <a:p>
            <a:endParaRPr lang="en-US" sz="2000" dirty="0" smtClean="0">
              <a:solidFill>
                <a:srgbClr val="990000"/>
              </a:solidFill>
            </a:endParaRPr>
          </a:p>
          <a:p>
            <a:r>
              <a:rPr lang="en-US" sz="2000" dirty="0" smtClean="0">
                <a:solidFill>
                  <a:srgbClr val="990000"/>
                </a:solidFill>
              </a:rPr>
              <a:t>Virtual address space: </a:t>
            </a:r>
            <a:r>
              <a:rPr lang="en-US" sz="2000" b="0" dirty="0" smtClean="0"/>
              <a:t>Set of N = 2</a:t>
            </a:r>
            <a:r>
              <a:rPr lang="en-US" sz="2000" b="0" baseline="30000" dirty="0" smtClean="0"/>
              <a:t>n</a:t>
            </a:r>
            <a:r>
              <a:rPr lang="en-US" sz="2000" b="0" dirty="0" smtClean="0"/>
              <a:t> virtual addresses</a:t>
            </a:r>
            <a:br>
              <a:rPr lang="en-US" sz="2000" b="0" dirty="0" smtClean="0"/>
            </a:br>
            <a:r>
              <a:rPr lang="en-US" sz="2000" b="0" dirty="0" smtClean="0"/>
              <a:t>		{0, 1, 2, 3, …, N-1}</a:t>
            </a:r>
          </a:p>
          <a:p>
            <a:endParaRPr lang="en-US" sz="2000" dirty="0" smtClean="0">
              <a:solidFill>
                <a:srgbClr val="990000"/>
              </a:solidFill>
            </a:endParaRPr>
          </a:p>
          <a:p>
            <a:r>
              <a:rPr lang="en-US" sz="2000" dirty="0" smtClean="0">
                <a:solidFill>
                  <a:srgbClr val="990000"/>
                </a:solidFill>
              </a:rPr>
              <a:t>Physical address space: </a:t>
            </a:r>
            <a:r>
              <a:rPr lang="en-US" sz="2000" b="0" dirty="0" smtClean="0"/>
              <a:t>Set of M = 2</a:t>
            </a:r>
            <a:r>
              <a:rPr lang="en-US" sz="2000" b="0" baseline="30000" dirty="0" smtClean="0"/>
              <a:t>m</a:t>
            </a:r>
            <a:r>
              <a:rPr lang="en-US" sz="2000" b="0" dirty="0" smtClean="0"/>
              <a:t> physical addresses</a:t>
            </a:r>
            <a:br>
              <a:rPr lang="en-US" sz="2000" b="0" dirty="0" smtClean="0"/>
            </a:br>
            <a:r>
              <a:rPr lang="en-US" sz="2000" b="0" dirty="0" smtClean="0"/>
              <a:t>		{0, 1, 2, 3, …, M-1}</a:t>
            </a:r>
          </a:p>
          <a:p>
            <a:endParaRPr lang="en-US" sz="2000" b="0" dirty="0" smtClean="0"/>
          </a:p>
          <a:p>
            <a:r>
              <a:rPr lang="en-US" sz="2000" dirty="0" smtClean="0"/>
              <a:t>Clean distinction between data (bytes) and their attributes (addresses)</a:t>
            </a:r>
          </a:p>
          <a:p>
            <a:r>
              <a:rPr lang="en-US" sz="2000" dirty="0" smtClean="0"/>
              <a:t>Each object can now have multiple addresses</a:t>
            </a:r>
          </a:p>
          <a:p>
            <a:r>
              <a:rPr lang="en-US" sz="2000" dirty="0" smtClean="0"/>
              <a:t>Every byte in main memory: </a:t>
            </a:r>
            <a:br>
              <a:rPr lang="en-US" sz="2000" dirty="0" smtClean="0"/>
            </a:br>
            <a:r>
              <a:rPr lang="en-US" sz="2000" dirty="0" smtClean="0"/>
              <a:t>one physical address, one (or more) virtual addresses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00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Why Virtual </a:t>
            </a:r>
            <a:r>
              <a:rPr lang="en-GB" dirty="0" smtClean="0"/>
              <a:t>Memory (VM)?</a:t>
            </a:r>
            <a:endParaRPr lang="en-GB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01750"/>
            <a:ext cx="8686800" cy="54800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Uses main </a:t>
            </a:r>
            <a:r>
              <a:rPr lang="en-GB" dirty="0" smtClean="0"/>
              <a:t>memory efficiently</a:t>
            </a:r>
            <a:endParaRPr lang="en-GB" dirty="0" smtClean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</a:t>
            </a:r>
            <a:r>
              <a:rPr lang="en-GB" dirty="0" smtClean="0"/>
              <a:t> DRAM </a:t>
            </a:r>
            <a:r>
              <a:rPr lang="en-GB" dirty="0"/>
              <a:t>as a cache for the parts of a virtual address space</a:t>
            </a:r>
            <a:endParaRPr lang="en-GB" dirty="0" smtClean="0"/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Simplifies </a:t>
            </a:r>
            <a:r>
              <a:rPr lang="en-GB" dirty="0">
                <a:effectLst/>
              </a:rPr>
              <a:t>memory </a:t>
            </a:r>
            <a:r>
              <a:rPr lang="en-GB" dirty="0" smtClean="0">
                <a:effectLst/>
              </a:rPr>
              <a:t>management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gets </a:t>
            </a:r>
            <a:r>
              <a:rPr lang="en-GB" dirty="0" smtClean="0"/>
              <a:t>the same uniform linear </a:t>
            </a:r>
            <a:r>
              <a:rPr lang="en-GB" dirty="0"/>
              <a:t>address space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Isolates </a:t>
            </a:r>
            <a:r>
              <a:rPr lang="en-GB" dirty="0">
                <a:effectLst/>
              </a:rPr>
              <a:t>address spaces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process can’t interfere with another’s memory	</a:t>
            </a:r>
            <a:endParaRPr lang="en-GB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User program </a:t>
            </a:r>
            <a:r>
              <a:rPr lang="en-GB" dirty="0"/>
              <a:t>cannot access privileged</a:t>
            </a:r>
            <a:r>
              <a:rPr lang="en-GB" dirty="0" smtClean="0"/>
              <a:t> kernel information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/>
              <a:t>VM as a tool for caching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  <a:p>
            <a:pPr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VM as a Tool for Caching</a:t>
            </a:r>
            <a:endParaRPr lang="en-GB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2066925"/>
          </a:xfrm>
        </p:spPr>
        <p:txBody>
          <a:bodyPr/>
          <a:lstStyle/>
          <a:p>
            <a:r>
              <a:rPr lang="en-US" i="1" dirty="0" smtClean="0">
                <a:solidFill>
                  <a:srgbClr val="990000"/>
                </a:solidFill>
              </a:rPr>
              <a:t>Virtual memory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smtClean="0"/>
              <a:t>is an array of N contiguous bytes stored on disk. </a:t>
            </a:r>
          </a:p>
          <a:p>
            <a:r>
              <a:rPr lang="en-US" dirty="0" smtClean="0"/>
              <a:t>The contents of the array on disk are cached in </a:t>
            </a:r>
            <a:r>
              <a:rPr lang="en-US" i="1" dirty="0" smtClean="0">
                <a:solidFill>
                  <a:srgbClr val="990000"/>
                </a:solidFill>
              </a:rPr>
              <a:t>physical memory</a:t>
            </a:r>
            <a:r>
              <a:rPr lang="en-US" dirty="0" smtClean="0"/>
              <a:t> (</a:t>
            </a:r>
            <a:r>
              <a:rPr lang="en-US" i="1" dirty="0" smtClean="0">
                <a:solidFill>
                  <a:srgbClr val="990000"/>
                </a:solidFill>
              </a:rPr>
              <a:t>DRAM cache</a:t>
            </a:r>
            <a:r>
              <a:rPr lang="en-US" dirty="0" smtClean="0"/>
              <a:t>)</a:t>
            </a:r>
          </a:p>
          <a:p>
            <a:pPr lvl="1"/>
            <a:r>
              <a:rPr lang="en-GB" dirty="0" smtClean="0"/>
              <a:t>These cache blocks are called </a:t>
            </a:r>
            <a:r>
              <a:rPr lang="en-GB" i="1" dirty="0" smtClean="0"/>
              <a:t>pages </a:t>
            </a:r>
            <a:r>
              <a:rPr lang="en-GB" dirty="0" smtClean="0"/>
              <a:t>(size is P = 2</a:t>
            </a:r>
            <a:r>
              <a:rPr lang="en-GB" baseline="30000" dirty="0" smtClean="0"/>
              <a:t>p</a:t>
            </a:r>
            <a:r>
              <a:rPr lang="en-GB" dirty="0" smtClean="0"/>
              <a:t> bytes)</a:t>
            </a:r>
            <a:endParaRPr lang="en-GB" baseline="30000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145248" y="53022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021510" y="5281613"/>
            <a:ext cx="850938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2</a:t>
            </a:r>
            <a:r>
              <a:rPr lang="en-GB" sz="1400" baseline="30000" dirty="0">
                <a:latin typeface="Calibri" pitchFamily="34" charset="0"/>
              </a:rPr>
              <a:t>m-p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762661" y="3503913"/>
            <a:ext cx="162788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memory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145248" y="41719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145248" y="44005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145248" y="46291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2329023" y="55086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834983" y="39163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34983" y="41449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524000" y="5505450"/>
            <a:ext cx="826892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  <a:r>
              <a:rPr lang="en-GB" sz="1400" baseline="30000" dirty="0">
                <a:latin typeface="Calibri" pitchFamily="34" charset="0"/>
              </a:rPr>
              <a:t>n-p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019461" y="3503913"/>
            <a:ext cx="152509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memory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329023" y="3927024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329023" y="4155624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latin typeface="Calibri" pitchFamily="34" charset="0"/>
              </a:rPr>
              <a:t>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329023" y="4384224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2329023" y="461010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2329023" y="483552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latin typeface="Calibri" pitchFamily="34" charset="0"/>
              </a:rPr>
              <a:t>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2329023" y="50641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6021510" y="41417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0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021510" y="43703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1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3243423" y="4264025"/>
            <a:ext cx="1905000" cy="26035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5145248" y="50736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3243423" y="4981575"/>
            <a:ext cx="1905000" cy="45720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329023" y="528637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5145248" y="48577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3243423" y="4979988"/>
            <a:ext cx="1905000" cy="384175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3189448" y="3810000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203286" y="5606794"/>
            <a:ext cx="370486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 smtClean="0">
                <a:latin typeface="Calibri" pitchFamily="34" charset="0"/>
              </a:rPr>
              <a:t>N-1</a:t>
            </a:r>
            <a:endParaRPr lang="en-GB" sz="1000" dirty="0">
              <a:latin typeface="Calibri" pitchFamily="34" charset="0"/>
            </a:endParaRP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799216" y="5414351"/>
            <a:ext cx="398101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 smtClean="0">
                <a:latin typeface="Calibri" pitchFamily="34" charset="0"/>
              </a:rPr>
              <a:t>M-1</a:t>
            </a:r>
            <a:endParaRPr lang="en-GB" sz="1000" dirty="0">
              <a:latin typeface="Calibri" pitchFamily="34" charset="0"/>
            </a:endParaRP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4948131" y="4055885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913533" y="5899495"/>
            <a:ext cx="1794579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pages (</a:t>
            </a:r>
            <a:r>
              <a:rPr lang="en-GB" sz="1600" dirty="0" smtClean="0">
                <a:latin typeface="Calibri" pitchFamily="34" charset="0"/>
              </a:rPr>
              <a:t>VPs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stored on disk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4708977" y="5899495"/>
            <a:ext cx="1872124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pages (</a:t>
            </a:r>
            <a:r>
              <a:rPr lang="en-GB" sz="1600" dirty="0" err="1" smtClean="0">
                <a:latin typeface="Calibri" pitchFamily="34" charset="0"/>
              </a:rPr>
              <a:t>PPs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cached in DRAM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78169" y="468757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DRAM Cache Organization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47788"/>
            <a:ext cx="8548687" cy="53578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cache organization driven by the enormous miss penalty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is about </a:t>
            </a:r>
            <a:r>
              <a:rPr lang="en-GB" b="1" i="1" dirty="0">
                <a:solidFill>
                  <a:srgbClr val="C00000"/>
                </a:solidFill>
              </a:rPr>
              <a:t>10x</a:t>
            </a:r>
            <a:r>
              <a:rPr lang="en-GB" dirty="0"/>
              <a:t> slower than SRAM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Disk is about </a:t>
            </a:r>
            <a:r>
              <a:rPr lang="en-GB" b="1" i="1" dirty="0" smtClean="0">
                <a:solidFill>
                  <a:srgbClr val="C00000"/>
                </a:solidFill>
              </a:rPr>
              <a:t>10,000x</a:t>
            </a:r>
            <a:r>
              <a:rPr lang="en-GB" dirty="0" smtClean="0"/>
              <a:t> </a:t>
            </a:r>
            <a:r>
              <a:rPr lang="en-GB" dirty="0"/>
              <a:t>slower than </a:t>
            </a:r>
            <a:r>
              <a:rPr lang="en-GB" dirty="0" smtClean="0"/>
              <a:t>DRAM</a:t>
            </a:r>
          </a:p>
          <a:p>
            <a:pPr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Consequences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Large page (block) </a:t>
            </a:r>
            <a:r>
              <a:rPr lang="en-GB" dirty="0" smtClean="0"/>
              <a:t>size: typically </a:t>
            </a:r>
            <a:r>
              <a:rPr lang="en-GB" dirty="0"/>
              <a:t>4-8 </a:t>
            </a:r>
            <a:r>
              <a:rPr lang="en-GB" dirty="0" smtClean="0"/>
              <a:t>KB, sometimes 4 MB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Fully associative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Any </a:t>
            </a:r>
            <a:r>
              <a:rPr lang="en-GB" dirty="0" smtClean="0"/>
              <a:t>VP can </a:t>
            </a:r>
            <a:r>
              <a:rPr lang="en-GB" dirty="0"/>
              <a:t>be placed in </a:t>
            </a:r>
            <a:r>
              <a:rPr lang="en-GB" dirty="0" smtClean="0"/>
              <a:t>any PP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Requires a “large” mapping function – different from CPU caches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Highly </a:t>
            </a:r>
            <a:r>
              <a:rPr lang="en-GB" dirty="0" smtClean="0"/>
              <a:t>sophisticated, expensive </a:t>
            </a:r>
            <a:r>
              <a:rPr lang="en-GB" dirty="0"/>
              <a:t>replacement algorithms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Too complicated and open-ended to be implemented in hardware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Write-back rather than write-through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18035</TotalTime>
  <Words>2788</Words>
  <Application>Microsoft Macintosh PowerPoint</Application>
  <PresentationFormat>On-screen Show (4:3)</PresentationFormat>
  <Paragraphs>824</Paragraphs>
  <Slides>36</Slides>
  <Notes>31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template2007</vt:lpstr>
      <vt:lpstr>Virtual Memory: Concepts  15-213: Introduction to Computer Systems  15th Lecture, Oct. 14, 2010</vt:lpstr>
      <vt:lpstr>Today  </vt:lpstr>
      <vt:lpstr>A System Using Physical Addressing</vt:lpstr>
      <vt:lpstr>A System Using Virtual Addressing</vt:lpstr>
      <vt:lpstr>Address Spaces</vt:lpstr>
      <vt:lpstr>Why Virtual Memory (VM)?</vt:lpstr>
      <vt:lpstr>Today  </vt:lpstr>
      <vt:lpstr>VM as a Tool for Caching</vt:lpstr>
      <vt:lpstr>DRAM Cache Organization</vt:lpstr>
      <vt:lpstr>Page Tables</vt:lpstr>
      <vt:lpstr>Page Hit</vt:lpstr>
      <vt:lpstr>Page Fault</vt:lpstr>
      <vt:lpstr>Handling Page Fault</vt:lpstr>
      <vt:lpstr>Handling Page Fault</vt:lpstr>
      <vt:lpstr>Handling Page Fault</vt:lpstr>
      <vt:lpstr>Handling Page Fault</vt:lpstr>
      <vt:lpstr>Locality to the Rescue Again!</vt:lpstr>
      <vt:lpstr>Today  </vt:lpstr>
      <vt:lpstr>VM as a Tool for Memory Management</vt:lpstr>
      <vt:lpstr>VM as a Tool for Memory Management</vt:lpstr>
      <vt:lpstr>Simplifying Linking and Loading</vt:lpstr>
      <vt:lpstr>Today  </vt:lpstr>
      <vt:lpstr>VM as a Tool for Memory Protection</vt:lpstr>
      <vt:lpstr>Today  </vt:lpstr>
      <vt:lpstr>VM Address Translation</vt:lpstr>
      <vt:lpstr>Summary of Address Translation Symbols</vt:lpstr>
      <vt:lpstr>Address Translation With a Page Table</vt:lpstr>
      <vt:lpstr>Address Translation: Page Hit</vt:lpstr>
      <vt:lpstr>Address Translation: Page Fault</vt:lpstr>
      <vt:lpstr>Integrating VM and Cache</vt:lpstr>
      <vt:lpstr>Speeding up Translation with a TLB</vt:lpstr>
      <vt:lpstr>TLB Hit</vt:lpstr>
      <vt:lpstr>TLB Miss</vt:lpstr>
      <vt:lpstr>Multi-Level Page Tables</vt:lpstr>
      <vt:lpstr>A Two-Level Page Table Hierarchy</vt:lpstr>
      <vt:lpstr>Summary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522</cp:revision>
  <cp:lastPrinted>1999-09-20T15:19:18Z</cp:lastPrinted>
  <dcterms:created xsi:type="dcterms:W3CDTF">2011-01-05T23:17:11Z</dcterms:created>
  <dcterms:modified xsi:type="dcterms:W3CDTF">2011-01-05T23:19:20Z</dcterms:modified>
</cp:coreProperties>
</file>