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542" r:id="rId2"/>
    <p:sldId id="1202" r:id="rId3"/>
    <p:sldId id="1204" r:id="rId4"/>
    <p:sldId id="1205" r:id="rId5"/>
    <p:sldId id="1206" r:id="rId6"/>
    <p:sldId id="1207" r:id="rId7"/>
    <p:sldId id="1208" r:id="rId8"/>
    <p:sldId id="1209" r:id="rId9"/>
    <p:sldId id="1210" r:id="rId10"/>
    <p:sldId id="1211" r:id="rId11"/>
    <p:sldId id="1212" r:id="rId12"/>
    <p:sldId id="1213" r:id="rId13"/>
    <p:sldId id="1244" r:id="rId14"/>
    <p:sldId id="1240" r:id="rId15"/>
    <p:sldId id="1214" r:id="rId16"/>
    <p:sldId id="1216" r:id="rId17"/>
    <p:sldId id="1217" r:id="rId18"/>
    <p:sldId id="1218" r:id="rId19"/>
    <p:sldId id="1219" r:id="rId20"/>
    <p:sldId id="1243" r:id="rId21"/>
    <p:sldId id="1220" r:id="rId22"/>
    <p:sldId id="1221" r:id="rId23"/>
    <p:sldId id="1237" r:id="rId24"/>
    <p:sldId id="1238" r:id="rId25"/>
    <p:sldId id="1239" r:id="rId26"/>
    <p:sldId id="1225" r:id="rId27"/>
    <p:sldId id="1226" r:id="rId28"/>
    <p:sldId id="1227" r:id="rId29"/>
    <p:sldId id="1228" r:id="rId30"/>
    <p:sldId id="1229" r:id="rId31"/>
    <p:sldId id="1230" r:id="rId32"/>
    <p:sldId id="1231" r:id="rId33"/>
    <p:sldId id="1232" r:id="rId34"/>
    <p:sldId id="1233" r:id="rId35"/>
    <p:sldId id="1246" r:id="rId36"/>
    <p:sldId id="1235" r:id="rId37"/>
    <p:sldId id="1236" r:id="rId38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7F5CD"/>
    <a:srgbClr val="990000"/>
    <a:srgbClr val="D5F1CF"/>
    <a:srgbClr val="F1C7C7"/>
    <a:srgbClr val="E9E1C9"/>
    <a:srgbClr val="F6F5BD"/>
    <a:srgbClr val="DED8C4"/>
    <a:srgbClr val="E7DDBB"/>
    <a:srgbClr val="DDCE9F"/>
    <a:srgbClr val="E2A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tags" Target="tags/tag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ownload.intel.com/design/processor/manuals/253665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Exceptions and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12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5,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838200" y="36576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5527675" cy="573088"/>
          </a:xfrm>
          <a:noFill/>
          <a:ln/>
        </p:spPr>
        <p:txBody>
          <a:bodyPr/>
          <a:lstStyle/>
          <a:p>
            <a:r>
              <a:rPr lang="en-US" dirty="0"/>
              <a:t>Trap </a:t>
            </a:r>
            <a:r>
              <a:rPr lang="en-US" dirty="0" smtClean="0"/>
              <a:t>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8366125" cy="5486400"/>
          </a:xfrm>
        </p:spPr>
        <p:txBody>
          <a:bodyPr/>
          <a:lstStyle/>
          <a:p>
            <a:r>
              <a:rPr lang="en-US" sz="2000" b="0" dirty="0" smtClean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sz="2000" b="0" dirty="0"/>
          </a:p>
          <a:p>
            <a:r>
              <a:rPr lang="en-US" sz="2000" b="0" dirty="0"/>
              <a:t>Function 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executes </a:t>
            </a:r>
            <a:r>
              <a:rPr lang="en-US" sz="2000" b="0" dirty="0"/>
              <a:t>system call instruction </a:t>
            </a:r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r>
              <a:rPr lang="en-US" sz="2000" b="0" dirty="0" smtClean="0"/>
              <a:t>OS </a:t>
            </a:r>
            <a:r>
              <a:rPr lang="en-US" sz="2000" b="0" dirty="0"/>
              <a:t>must find or create file, get it ready for reading or writing</a:t>
            </a:r>
          </a:p>
          <a:p>
            <a:r>
              <a:rPr lang="en-US" sz="2000" b="0" dirty="0"/>
              <a:t>Returns integer file descriptor</a:t>
            </a:r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6295699" cy="1339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0804d070 &lt;__libc_open&gt;: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804d082:	cd 80                	</a:t>
            </a:r>
            <a:r>
              <a:rPr lang="en-US" sz="1600" i="1">
                <a:latin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</a:rPr>
              <a:t>    $0x80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804d084:	5b                   	pop    %ebx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39582" y="3657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244757" y="3657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753970" y="4179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760320" y="4784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573370" y="4791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747620" y="48545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747620" y="48815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622332" y="4419600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603532" y="48768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open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622332" y="5186362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327763" y="4553113"/>
            <a:ext cx="38016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239534" y="4758472"/>
            <a:ext cx="46839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pop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914400" y="30480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31242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000" b="0" dirty="0" smtClean="0"/>
          </a:p>
          <a:p>
            <a:r>
              <a:rPr lang="en-US" sz="2000" b="0" dirty="0" smtClean="0"/>
              <a:t>Page </a:t>
            </a:r>
            <a:r>
              <a:rPr lang="en-US" sz="2000" b="0" dirty="0"/>
              <a:t>handler must load page into physical memory</a:t>
            </a:r>
          </a:p>
          <a:p>
            <a:r>
              <a:rPr lang="en-US" sz="2000" b="0" dirty="0"/>
              <a:t>Returns to faulting instruction</a:t>
            </a:r>
          </a:p>
          <a:p>
            <a:r>
              <a:rPr lang="en-US" sz="2000" b="0" dirty="0"/>
              <a:t>Successful on second try</a:t>
            </a:r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990600" y="3100551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295775" y="3100551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804988" y="36228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811338" y="42276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624388" y="42340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798637" y="42340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798638" y="43245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277364" y="3862551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654550" y="42067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Create page and </a:t>
            </a:r>
          </a:p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load into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673350" y="4548351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250732" y="40622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1255985"/>
          </a:xfrm>
        </p:spPr>
        <p:txBody>
          <a:bodyPr/>
          <a:lstStyle/>
          <a:p>
            <a:r>
              <a:rPr lang="en-US" sz="2000" b="0" dirty="0" smtClean="0"/>
              <a:t>Page </a:t>
            </a:r>
            <a:r>
              <a:rPr lang="en-US" sz="2000" b="0" dirty="0"/>
              <a:t>handler detects invalid address</a:t>
            </a:r>
          </a:p>
          <a:p>
            <a:r>
              <a:rPr lang="en-US" sz="2000" b="0" dirty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365625" y="3276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detect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signal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 IA32 (Excerpt)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1640840"/>
          <a:ext cx="7086600" cy="29667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62200"/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</a:t>
                      </a:r>
                      <a:r>
                        <a:rPr lang="en-US" i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 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 Class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Divide error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General protection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Page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Machine check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Abort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32-127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128 (0x80)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System call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129-255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5800" y="54102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Check Table 6-1:</a:t>
            </a:r>
            <a:endParaRPr lang="en-US" sz="1800" dirty="0" smtClean="0">
              <a:latin typeface="Calibri" pitchFamily="34" charset="0"/>
              <a:hlinkClick r:id="rId2"/>
            </a:endParaRPr>
          </a:p>
          <a:p>
            <a:r>
              <a:rPr lang="en-US" sz="1800" dirty="0" smtClean="0">
                <a:latin typeface="Calibri" pitchFamily="34" charset="0"/>
                <a:hlinkClick r:id="rId2"/>
              </a:rPr>
              <a:t>http://download.intel.com/design/processor/manuals/253665.pdf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Exceptional Control Flow</a:t>
            </a:r>
          </a:p>
          <a:p>
            <a:r>
              <a:rPr lang="en-US" dirty="0" smtClean="0"/>
              <a:t>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8624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“processor”</a:t>
            </a:r>
          </a:p>
          <a:p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smtClean="0"/>
              <a:t>virtual address </a:t>
            </a:r>
            <a:r>
              <a:rPr lang="en-US" dirty="0"/>
              <a:t>space</a:t>
            </a:r>
          </a:p>
          <a:p>
            <a:pPr lvl="2"/>
            <a:r>
              <a:rPr lang="en-US" dirty="0"/>
              <a:t>Each program seems to have exclusive use of main </a:t>
            </a:r>
            <a:r>
              <a:rPr lang="en-US" dirty="0" smtClean="0"/>
              <a:t>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are these Illusions maintained?</a:t>
            </a:r>
          </a:p>
          <a:p>
            <a:pPr lvl="1"/>
            <a:r>
              <a:rPr lang="en-US" dirty="0"/>
              <a:t>Process executions interleaved (multitasking</a:t>
            </a:r>
            <a:r>
              <a:rPr lang="en-US" dirty="0" smtClean="0"/>
              <a:t>) or run on separate cores</a:t>
            </a:r>
            <a:endParaRPr lang="en-US" dirty="0"/>
          </a:p>
          <a:p>
            <a:pPr lvl="1"/>
            <a:r>
              <a:rPr lang="en-US" dirty="0"/>
              <a:t>Address spaces managed by virtual memory system</a:t>
            </a:r>
          </a:p>
          <a:p>
            <a:pPr lvl="2"/>
            <a:r>
              <a:rPr lang="en-US" dirty="0" smtClean="0"/>
              <a:t>we’ll </a:t>
            </a:r>
            <a:r>
              <a:rPr lang="en-US" dirty="0"/>
              <a:t>talk about this in a couple of </a:t>
            </a:r>
            <a:r>
              <a:rPr lang="en-US" dirty="0" smtClean="0"/>
              <a:t>weeks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/>
              <a:t>Concurrent Processes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/>
              <a:t>Two 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39624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39624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39624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48723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4958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 are 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OS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user process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fork</a:t>
            </a:r>
            <a:r>
              <a:rPr lang="en-US"/>
              <a:t>: Creating New 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423356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creates a new process (child process) that is identical to the calling process (parent process)</a:t>
            </a:r>
          </a:p>
          <a:p>
            <a:pPr lvl="1"/>
            <a:r>
              <a:rPr lang="en-US" dirty="0"/>
              <a:t>returns 0 to the child process</a:t>
            </a:r>
          </a:p>
          <a:p>
            <a:pPr lvl="1"/>
            <a:r>
              <a:rPr lang="en-US" dirty="0"/>
              <a:t>returns child’s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to the parent </a:t>
            </a:r>
            <a:r>
              <a:rPr lang="en-US" dirty="0" smtClean="0"/>
              <a:t>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Fork is interesting (and often confusing) because </a:t>
            </a:r>
            <a:br>
              <a:rPr lang="en-US" dirty="0" smtClean="0"/>
            </a:br>
            <a:r>
              <a:rPr lang="en-US" dirty="0" smtClean="0"/>
              <a:t>it is called </a:t>
            </a:r>
            <a:r>
              <a:rPr lang="en-US" i="1" dirty="0" smtClean="0">
                <a:solidFill>
                  <a:srgbClr val="C00000"/>
                </a:solidFill>
              </a:rPr>
              <a:t>once</a:t>
            </a:r>
            <a:r>
              <a:rPr lang="en-US" i="1" dirty="0" smtClean="0"/>
              <a:t> </a:t>
            </a:r>
            <a:r>
              <a:rPr lang="en-US" dirty="0" smtClean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</a:p>
          <a:p>
            <a:endParaRPr lang="en-US" dirty="0"/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946150" y="3332162"/>
            <a:ext cx="4733988" cy="175432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pid_t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if (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Processes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fork</a:t>
            </a: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438400"/>
          </a:xfrm>
        </p:spPr>
        <p:txBody>
          <a:bodyPr/>
          <a:lstStyle/>
          <a:p>
            <a:r>
              <a:rPr lang="en-US" dirty="0" smtClean="0"/>
              <a:t>Parent </a:t>
            </a:r>
            <a:r>
              <a:rPr lang="en-US" dirty="0"/>
              <a:t>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/>
              <a:t>Fork Example #2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838200" y="1990626"/>
            <a:ext cx="3355406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fork2()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697537" y="3505200"/>
            <a:ext cx="457200" cy="336550"/>
            <a:chOff x="3072" y="3120"/>
            <a:chExt cx="288" cy="212"/>
          </a:xfrm>
        </p:grpSpPr>
        <p:sp>
          <p:nvSpPr>
            <p:cNvPr id="491527" name="Line 7"/>
            <p:cNvSpPr>
              <a:spLocks noChangeShapeType="1"/>
            </p:cNvSpPr>
            <p:nvPr/>
          </p:nvSpPr>
          <p:spPr bwMode="auto">
            <a:xfrm>
              <a:off x="312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28" name="Text Box 8"/>
            <p:cNvSpPr txBox="1">
              <a:spLocks noChangeArrowheads="1"/>
            </p:cNvSpPr>
            <p:nvPr/>
          </p:nvSpPr>
          <p:spPr bwMode="auto">
            <a:xfrm>
              <a:off x="307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154737" y="2819400"/>
            <a:ext cx="533400" cy="1022350"/>
            <a:chOff x="3360" y="2688"/>
            <a:chExt cx="336" cy="644"/>
          </a:xfrm>
        </p:grpSpPr>
        <p:sp>
          <p:nvSpPr>
            <p:cNvPr id="491526" name="Line 6"/>
            <p:cNvSpPr>
              <a:spLocks noChangeShapeType="1"/>
            </p:cNvSpPr>
            <p:nvPr/>
          </p:nvSpPr>
          <p:spPr bwMode="auto">
            <a:xfrm flipV="1">
              <a:off x="336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360" y="2688"/>
              <a:ext cx="336" cy="644"/>
              <a:chOff x="3360" y="2688"/>
              <a:chExt cx="336" cy="644"/>
            </a:xfrm>
          </p:grpSpPr>
          <p:sp>
            <p:nvSpPr>
              <p:cNvPr id="491529" name="Line 9"/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1530" name="Text Box 10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31" name="Text Box 11"/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41" name="Line 21"/>
              <p:cNvSpPr>
                <a:spLocks noChangeShapeType="1"/>
              </p:cNvSpPr>
              <p:nvPr/>
            </p:nvSpPr>
            <p:spPr bwMode="auto">
              <a:xfrm>
                <a:off x="3360" y="33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88137" y="2514600"/>
            <a:ext cx="627063" cy="1327150"/>
            <a:chOff x="3696" y="2496"/>
            <a:chExt cx="395" cy="836"/>
          </a:xfrm>
        </p:grpSpPr>
        <p:sp>
          <p:nvSpPr>
            <p:cNvPr id="491532" name="Line 12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3" name="Line 13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4" name="Line 14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5" name="Line 15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6" name="Text Box 16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7" name="Text Box 17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8" name="Text Box 18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9" name="Text Box 19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42" name="Line 22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44" name="Line 24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3355406" cy="28623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fork3()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("L2\n");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5"/>
          <p:cNvGrpSpPr>
            <a:grpSpLocks/>
          </p:cNvGrpSpPr>
          <p:nvPr/>
        </p:nvGrpSpPr>
        <p:grpSpPr bwMode="auto">
          <a:xfrm>
            <a:off x="5334000" y="1949450"/>
            <a:ext cx="2074863" cy="2622550"/>
            <a:chOff x="3552" y="1680"/>
            <a:chExt cx="1307" cy="165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 flipV="1">
              <a:off x="4128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3552" y="3312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38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4128" y="2880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4128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128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V="1">
              <a:off x="4464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 flipV="1">
              <a:off x="4464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4464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464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512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4512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4512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4512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4128" y="206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>
              <a:off x="3840" y="2496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3840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4128" y="2064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4128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4128" y="1872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V="1">
              <a:off x="4464" y="230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" name="Line 27"/>
            <p:cNvSpPr>
              <a:spLocks noChangeShapeType="1"/>
            </p:cNvSpPr>
            <p:nvPr/>
          </p:nvSpPr>
          <p:spPr bwMode="auto">
            <a:xfrm flipV="1">
              <a:off x="4464" y="187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>
              <a:off x="4464" y="187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>
              <a:off x="4464" y="230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2" name="Text Box 30"/>
            <p:cNvSpPr txBox="1">
              <a:spLocks noChangeArrowheads="1"/>
            </p:cNvSpPr>
            <p:nvPr/>
          </p:nvSpPr>
          <p:spPr bwMode="auto">
            <a:xfrm>
              <a:off x="4512" y="2304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3" name="Text Box 31"/>
            <p:cNvSpPr txBox="1">
              <a:spLocks noChangeArrowheads="1"/>
            </p:cNvSpPr>
            <p:nvPr/>
          </p:nvSpPr>
          <p:spPr bwMode="auto">
            <a:xfrm>
              <a:off x="4512" y="211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4" name="Text Box 32"/>
            <p:cNvSpPr txBox="1">
              <a:spLocks noChangeArrowheads="1"/>
            </p:cNvSpPr>
            <p:nvPr/>
          </p:nvSpPr>
          <p:spPr bwMode="auto">
            <a:xfrm>
              <a:off x="4512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5" name="Text Box 33"/>
            <p:cNvSpPr txBox="1">
              <a:spLocks noChangeArrowheads="1"/>
            </p:cNvSpPr>
            <p:nvPr/>
          </p:nvSpPr>
          <p:spPr bwMode="auto">
            <a:xfrm>
              <a:off x="4512" y="168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6" name="Line 34"/>
            <p:cNvSpPr>
              <a:spLocks noChangeShapeType="1"/>
            </p:cNvSpPr>
            <p:nvPr/>
          </p:nvSpPr>
          <p:spPr bwMode="auto">
            <a:xfrm flipV="1">
              <a:off x="3840" y="249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355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fork4()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r>
              <a:rPr lang="en-US" sz="1800" dirty="0">
                <a:latin typeface="Courier New" pitchFamily="49" charset="0"/>
              </a:rPr>
              <a:t>    if (fork() != 0) {</a:t>
            </a:r>
          </a:p>
          <a:p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r>
              <a:rPr lang="en-US" sz="1800" dirty="0">
                <a:latin typeface="Courier New" pitchFamily="49" charset="0"/>
              </a:rPr>
              <a:t>	if (fork() != 0) {</a:t>
            </a:r>
          </a:p>
          <a:p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r>
              <a:rPr lang="en-US" sz="1800" dirty="0">
                <a:latin typeface="Courier New" pitchFamily="49" charset="0"/>
              </a:rPr>
              <a:t>	}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V="1">
            <a:off x="6172200" y="377825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60" name="Group 24"/>
          <p:cNvGrpSpPr>
            <a:grpSpLocks/>
          </p:cNvGrpSpPr>
          <p:nvPr/>
        </p:nvGrpSpPr>
        <p:grpSpPr bwMode="auto">
          <a:xfrm>
            <a:off x="5257800" y="4159250"/>
            <a:ext cx="457200" cy="336550"/>
            <a:chOff x="3360" y="3024"/>
            <a:chExt cx="288" cy="212"/>
          </a:xfrm>
        </p:grpSpPr>
        <p:sp>
          <p:nvSpPr>
            <p:cNvPr id="61" name="Line 7"/>
            <p:cNvSpPr>
              <a:spLocks noChangeShapeType="1"/>
            </p:cNvSpPr>
            <p:nvPr/>
          </p:nvSpPr>
          <p:spPr bwMode="auto">
            <a:xfrm>
              <a:off x="3360" y="321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3360" y="302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63" name="Group 25"/>
          <p:cNvGrpSpPr>
            <a:grpSpLocks/>
          </p:cNvGrpSpPr>
          <p:nvPr/>
        </p:nvGrpSpPr>
        <p:grpSpPr bwMode="auto">
          <a:xfrm>
            <a:off x="5715000" y="2863850"/>
            <a:ext cx="1617663" cy="1631950"/>
            <a:chOff x="3648" y="2208"/>
            <a:chExt cx="1019" cy="1028"/>
          </a:xfrm>
        </p:grpSpPr>
        <p:sp>
          <p:nvSpPr>
            <p:cNvPr id="64" name="Text Box 8"/>
            <p:cNvSpPr txBox="1">
              <a:spLocks noChangeArrowheads="1"/>
            </p:cNvSpPr>
            <p:nvPr/>
          </p:nvSpPr>
          <p:spPr bwMode="auto">
            <a:xfrm>
              <a:off x="3648" y="302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65" name="Line 16"/>
            <p:cNvSpPr>
              <a:spLocks noChangeShapeType="1"/>
            </p:cNvSpPr>
            <p:nvPr/>
          </p:nvSpPr>
          <p:spPr bwMode="auto">
            <a:xfrm>
              <a:off x="3648" y="2400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" name="Text Box 17"/>
            <p:cNvSpPr txBox="1">
              <a:spLocks noChangeArrowheads="1"/>
            </p:cNvSpPr>
            <p:nvPr/>
          </p:nvSpPr>
          <p:spPr bwMode="auto">
            <a:xfrm>
              <a:off x="4320" y="22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67" name="Line 18"/>
            <p:cNvSpPr>
              <a:spLocks noChangeShapeType="1"/>
            </p:cNvSpPr>
            <p:nvPr/>
          </p:nvSpPr>
          <p:spPr bwMode="auto">
            <a:xfrm flipV="1">
              <a:off x="3648" y="2400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" name="Line 21"/>
            <p:cNvSpPr>
              <a:spLocks noChangeShapeType="1"/>
            </p:cNvSpPr>
            <p:nvPr/>
          </p:nvSpPr>
          <p:spPr bwMode="auto">
            <a:xfrm>
              <a:off x="3648" y="321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9" name="Group 26"/>
          <p:cNvGrpSpPr>
            <a:grpSpLocks/>
          </p:cNvGrpSpPr>
          <p:nvPr/>
        </p:nvGrpSpPr>
        <p:grpSpPr bwMode="auto">
          <a:xfrm>
            <a:off x="6172200" y="3473450"/>
            <a:ext cx="1160463" cy="1022350"/>
            <a:chOff x="3936" y="2592"/>
            <a:chExt cx="731" cy="644"/>
          </a:xfrm>
        </p:grpSpPr>
        <p:sp>
          <p:nvSpPr>
            <p:cNvPr id="70" name="Line 9"/>
            <p:cNvSpPr>
              <a:spLocks noChangeShapeType="1"/>
            </p:cNvSpPr>
            <p:nvPr/>
          </p:nvSpPr>
          <p:spPr bwMode="auto">
            <a:xfrm>
              <a:off x="3936" y="2784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1" name="Text Box 10"/>
            <p:cNvSpPr txBox="1">
              <a:spLocks noChangeArrowheads="1"/>
            </p:cNvSpPr>
            <p:nvPr/>
          </p:nvSpPr>
          <p:spPr bwMode="auto">
            <a:xfrm>
              <a:off x="3936" y="302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72" name="Text Box 15"/>
            <p:cNvSpPr txBox="1">
              <a:spLocks noChangeArrowheads="1"/>
            </p:cNvSpPr>
            <p:nvPr/>
          </p:nvSpPr>
          <p:spPr bwMode="auto">
            <a:xfrm>
              <a:off x="4320" y="259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3" name="Line 22"/>
            <p:cNvSpPr>
              <a:spLocks noChangeShapeType="1"/>
            </p:cNvSpPr>
            <p:nvPr/>
          </p:nvSpPr>
          <p:spPr bwMode="auto">
            <a:xfrm>
              <a:off x="3936" y="3216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74" name="Group 27"/>
          <p:cNvGrpSpPr>
            <a:grpSpLocks/>
          </p:cNvGrpSpPr>
          <p:nvPr/>
        </p:nvGrpSpPr>
        <p:grpSpPr bwMode="auto">
          <a:xfrm>
            <a:off x="6705600" y="3854450"/>
            <a:ext cx="627063" cy="641350"/>
            <a:chOff x="4272" y="2832"/>
            <a:chExt cx="395" cy="404"/>
          </a:xfrm>
        </p:grpSpPr>
        <p:sp>
          <p:nvSpPr>
            <p:cNvPr id="75" name="Line 11"/>
            <p:cNvSpPr>
              <a:spLocks noChangeShapeType="1"/>
            </p:cNvSpPr>
            <p:nvPr/>
          </p:nvSpPr>
          <p:spPr bwMode="auto">
            <a:xfrm flipV="1">
              <a:off x="4272" y="30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6" name="Line 12"/>
            <p:cNvSpPr>
              <a:spLocks noChangeShapeType="1"/>
            </p:cNvSpPr>
            <p:nvPr/>
          </p:nvSpPr>
          <p:spPr bwMode="auto">
            <a:xfrm>
              <a:off x="4272" y="302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7" name="Text Box 13"/>
            <p:cNvSpPr txBox="1">
              <a:spLocks noChangeArrowheads="1"/>
            </p:cNvSpPr>
            <p:nvPr/>
          </p:nvSpPr>
          <p:spPr bwMode="auto">
            <a:xfrm>
              <a:off x="4320" y="3024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" name="Text Box 14"/>
            <p:cNvSpPr txBox="1">
              <a:spLocks noChangeArrowheads="1"/>
            </p:cNvSpPr>
            <p:nvPr/>
          </p:nvSpPr>
          <p:spPr bwMode="auto">
            <a:xfrm>
              <a:off x="4320" y="283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9" name="Line 23"/>
            <p:cNvSpPr>
              <a:spLocks noChangeShapeType="1"/>
            </p:cNvSpPr>
            <p:nvPr/>
          </p:nvSpPr>
          <p:spPr bwMode="auto">
            <a:xfrm>
              <a:off x="4272" y="3216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2006600" cy="573088"/>
          </a:xfrm>
        </p:spPr>
        <p:txBody>
          <a:bodyPr/>
          <a:lstStyle/>
          <a:p>
            <a:r>
              <a:rPr lang="en-US"/>
              <a:t>Zombies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still consumes system resources</a:t>
            </a:r>
          </a:p>
          <a:p>
            <a:pPr lvl="2"/>
            <a:r>
              <a:rPr lang="en-US" dirty="0"/>
              <a:t>Various tables maintained by OS</a:t>
            </a:r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child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discards process</a:t>
            </a:r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then child 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process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51413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6641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</a:t>
            </a:r>
            <a:r>
              <a:rPr lang="en-US" sz="1600" i="1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6642 ttyp9    00:00:00 ps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81600" y="3994150"/>
            <a:ext cx="39624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“defunct”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817938" y="549057"/>
            <a:ext cx="52966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fork7()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printf("Terminating Child,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exit(0);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printf("Running Parent,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6677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6678 ttyp9    00:00:00 ps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err="1" smtClean="0"/>
              <a:t>Nonterminating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explicitly, or else will keep running indefinitely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733800" y="381000"/>
            <a:ext cx="54040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itchFamily="49" charset="0"/>
              </a:rPr>
              <a:t>void fork8()</a:t>
            </a:r>
          </a:p>
          <a:p>
            <a:r>
              <a:rPr lang="en-US" sz="1400" dirty="0">
                <a:latin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400" dirty="0">
                <a:latin typeface="Courier New" pitchFamily="49" charset="0"/>
              </a:rPr>
              <a:t>	printf("Running Child,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r>
              <a:rPr lang="en-US" sz="1400" dirty="0">
                <a:latin typeface="Courier New" pitchFamily="49" charset="0"/>
              </a:rPr>
              <a:t>	printf("Terminating Parent,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exit(0);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81000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324485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7199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96240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wait(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terminated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printf("HC: hello from child\n");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 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>
                <a:latin typeface="Courier New" pitchFamily="49" charset="0"/>
              </a:rPr>
              <a:t>waitpid()</a:t>
            </a:r>
            <a:r>
              <a:rPr lang="en-US" sz="3400"/>
              <a:t>: Waiting for a Specific Process</a:t>
            </a:r>
            <a:endParaRPr lang="en-US" sz="340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7441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N-1;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&gt;=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--)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current process:</a:t>
            </a:r>
          </a:p>
          <a:p>
            <a:pPr lvl="1"/>
            <a:r>
              <a:rPr lang="en-US" dirty="0" smtClean="0"/>
              <a:t>Executable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 smtClean="0"/>
              <a:t>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 smtClean="0"/>
              <a:t>And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Does not return (unless error)</a:t>
            </a: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keeps </a:t>
            </a:r>
            <a:r>
              <a:rPr lang="en-US" dirty="0" err="1" smtClean="0"/>
              <a:t>pid</a:t>
            </a:r>
            <a:r>
              <a:rPr lang="en-US" dirty="0" smtClean="0"/>
              <a:t>, open files and signal context</a:t>
            </a:r>
          </a:p>
          <a:p>
            <a:r>
              <a:rPr lang="en-US" dirty="0" smtClean="0"/>
              <a:t>Environment variables:</a:t>
            </a:r>
          </a:p>
          <a:p>
            <a:pPr lvl="1"/>
            <a:r>
              <a:rPr lang="en-US" dirty="0" smtClean="0"/>
              <a:t>“name=value” strings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 smtClean="0">
                <a:latin typeface="Calibri" pitchFamily="34" charset="0"/>
              </a:rPr>
              <a:t>env</a:t>
            </a:r>
            <a:r>
              <a:rPr lang="en-US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var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 smtClean="0">
                <a:latin typeface="Calibri" pitchFamily="34" charset="0"/>
              </a:rPr>
              <a:t>cmd</a:t>
            </a:r>
            <a:r>
              <a:rPr lang="en-US" sz="1600" b="0" dirty="0" smtClean="0">
                <a:latin typeface="Calibri" pitchFamily="34" charset="0"/>
              </a:rPr>
              <a:t> line </a:t>
            </a:r>
            <a:r>
              <a:rPr lang="en-US" sz="1600" b="0" dirty="0" err="1" smtClean="0">
                <a:latin typeface="Calibri" pitchFamily="34" charset="0"/>
              </a:rPr>
              <a:t>arg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envp[n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Linker </a:t>
            </a:r>
            <a:r>
              <a:rPr lang="en-US" sz="1800" b="0" dirty="0" err="1" smtClean="0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argv[argc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main</a:t>
            </a:r>
            <a:endParaRPr lang="en-US" sz="1800" b="0" dirty="0">
              <a:latin typeface="Courier New"/>
              <a:cs typeface="Courier New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if ((</a:t>
            </a:r>
            <a:r>
              <a:rPr lang="en-US" sz="1800" dirty="0" err="1" smtClean="0">
                <a:latin typeface="Courier New"/>
                <a:cs typeface="Courier New"/>
              </a:rPr>
              <a:t>pid</a:t>
            </a:r>
            <a:r>
              <a:rPr lang="en-US" sz="1800" dirty="0" smtClean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if (execve(argv[0],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printf("%s</a:t>
            </a:r>
            <a:r>
              <a:rPr lang="en-US" sz="1800" dirty="0" smtClean="0">
                <a:latin typeface="Courier New"/>
                <a:cs typeface="Courier New"/>
              </a:rPr>
              <a:t>: Command not found.\</a:t>
            </a:r>
            <a:r>
              <a:rPr lang="en-US" sz="1800" dirty="0" err="1" smtClean="0">
                <a:latin typeface="Courier New"/>
                <a:cs typeface="Courier New"/>
              </a:rPr>
              <a:t>n</a:t>
            </a:r>
            <a:r>
              <a:rPr lang="en-US" sz="1800" dirty="0" smtClean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590800" y="53887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590800" y="56935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2590800" y="63031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2590800" y="59983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2590800" y="37007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</a:t>
            </a:r>
            <a:r>
              <a:rPr lang="en-US" sz="1800" b="0" dirty="0" err="1" smtClean="0">
                <a:latin typeface="Calibri" pitchFamily="34" charset="0"/>
              </a:rPr>
              <a:t>argc</a:t>
            </a:r>
            <a:r>
              <a:rPr lang="en-US" sz="1800" b="0" dirty="0" smtClean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590800" y="40055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590800" y="46151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590800" y="43103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05400" y="45836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27455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4319" y="397406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05400" y="6270128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5400" y="597475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5400" y="566213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37" name="Straight Arrow Connector 36"/>
          <p:cNvCxnSpPr>
            <a:stCxn id="21" idx="3"/>
            <a:endCxn id="28" idx="1"/>
          </p:cNvCxnSpPr>
          <p:nvPr/>
        </p:nvCxnSpPr>
        <p:spPr bwMode="auto">
          <a:xfrm>
            <a:off x="4387850" y="47675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2" idx="3"/>
            <a:endCxn id="31" idx="1"/>
          </p:cNvCxnSpPr>
          <p:nvPr/>
        </p:nvCxnSpPr>
        <p:spPr bwMode="auto">
          <a:xfrm flipV="1">
            <a:off x="4387850" y="445922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20" idx="3"/>
            <a:endCxn id="32" idx="1"/>
          </p:cNvCxnSpPr>
          <p:nvPr/>
        </p:nvCxnSpPr>
        <p:spPr bwMode="auto">
          <a:xfrm>
            <a:off x="4387850" y="415793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16" idx="3"/>
            <a:endCxn id="33" idx="1"/>
          </p:cNvCxnSpPr>
          <p:nvPr/>
        </p:nvCxnSpPr>
        <p:spPr bwMode="auto">
          <a:xfrm flipV="1">
            <a:off x="4387850" y="6454794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7" idx="3"/>
            <a:endCxn id="34" idx="1"/>
          </p:cNvCxnSpPr>
          <p:nvPr/>
        </p:nvCxnSpPr>
        <p:spPr bwMode="auto">
          <a:xfrm>
            <a:off x="4387850" y="6150798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5" idx="3"/>
            <a:endCxn id="35" idx="1"/>
          </p:cNvCxnSpPr>
          <p:nvPr/>
        </p:nvCxnSpPr>
        <p:spPr bwMode="auto">
          <a:xfrm>
            <a:off x="4387850" y="5845998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85800" y="6412468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828800" y="65963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1101366" y="47360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1828800" y="49199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Events that require nonstandard control flow</a:t>
            </a:r>
          </a:p>
          <a:p>
            <a:pPr lvl="1"/>
            <a:r>
              <a:rPr lang="en-US" dirty="0" smtClean="0"/>
              <a:t>Generated externally (interrupts) or internally (traps and faults)</a:t>
            </a:r>
          </a:p>
          <a:p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 Programs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Both react 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lang="en-US" dirty="0" smtClean="0"/>
              <a:t>xceptions </a:t>
            </a:r>
            <a:endParaRPr lang="en-US" dirty="0"/>
          </a:p>
          <a:p>
            <a:pPr lvl="2"/>
            <a:r>
              <a:rPr lang="en-US" dirty="0"/>
              <a:t>change 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/>
              <a:t>Process context switch</a:t>
            </a:r>
          </a:p>
          <a:p>
            <a:pPr lvl="1"/>
            <a:r>
              <a:rPr lang="en-US" dirty="0"/>
              <a:t>Signals</a:t>
            </a:r>
          </a:p>
          <a:p>
            <a:pPr lvl="1"/>
            <a:r>
              <a:rPr lang="en-US" dirty="0"/>
              <a:t>Nonlocal jumps: </a:t>
            </a:r>
            <a:r>
              <a:rPr lang="en-US" dirty="0" err="1"/>
              <a:t>setjmp</a:t>
            </a:r>
            <a:r>
              <a:rPr lang="en-US" dirty="0"/>
              <a:t>()/</a:t>
            </a:r>
            <a:r>
              <a:rPr lang="en-US" dirty="0" err="1"/>
              <a:t>longjmp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mplemented </a:t>
            </a:r>
            <a:r>
              <a:rPr lang="en-US" dirty="0"/>
              <a:t>by either:</a:t>
            </a:r>
          </a:p>
          <a:p>
            <a:pPr lvl="2"/>
            <a:r>
              <a:rPr lang="en-US" dirty="0"/>
              <a:t>OS software (context switch and signals)</a:t>
            </a:r>
          </a:p>
          <a:p>
            <a:pPr lvl="2"/>
            <a:r>
              <a:rPr lang="en-US" dirty="0"/>
              <a:t>C language runtime </a:t>
            </a:r>
            <a:r>
              <a:rPr lang="en-US" dirty="0" smtClean="0"/>
              <a:t>library (nonlocal jumps)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23622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09855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Examples: </a:t>
            </a:r>
            <a:br>
              <a:rPr lang="en-US" sz="2000" dirty="0" smtClean="0"/>
            </a:br>
            <a:r>
              <a:rPr lang="en-US" sz="2000" b="0" dirty="0" smtClean="0"/>
              <a:t>div by 0, arithmetic overflow, page fault, I/O request completes, Ctrl-C</a:t>
            </a:r>
            <a:endParaRPr lang="en-US" sz="2000" b="0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19350" y="2433638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724525" y="2433638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29559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35607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35671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36306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36576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3233738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35067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4073994"/>
            <a:ext cx="204394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return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32923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33291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35345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34778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Interrupt Vectors</a:t>
            </a:r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410200" y="2340138"/>
            <a:ext cx="3581400" cy="2589213"/>
          </a:xfrm>
        </p:spPr>
        <p:txBody>
          <a:bodyPr/>
          <a:lstStyle/>
          <a:p>
            <a:r>
              <a:rPr lang="en-US" sz="1800" dirty="0"/>
              <a:t>Each </a:t>
            </a:r>
            <a:r>
              <a:rPr lang="en-US" sz="1800" dirty="0" smtClean="0"/>
              <a:t>type </a:t>
            </a:r>
            <a:r>
              <a:rPr lang="en-US" sz="1800" dirty="0"/>
              <a:t>of event has a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unique </a:t>
            </a:r>
            <a:r>
              <a:rPr lang="en-US" sz="1800" dirty="0"/>
              <a:t>exception number k</a:t>
            </a:r>
          </a:p>
          <a:p>
            <a:endParaRPr lang="en-US" sz="1800" dirty="0" smtClean="0"/>
          </a:p>
          <a:p>
            <a:r>
              <a:rPr lang="en-US" sz="1800" dirty="0" smtClean="0"/>
              <a:t>k = index </a:t>
            </a:r>
            <a:r>
              <a:rPr lang="en-US" sz="1800" dirty="0"/>
              <a:t>into </a:t>
            </a:r>
            <a:r>
              <a:rPr lang="en-US" sz="1800" dirty="0" smtClean="0"/>
              <a:t>exception table </a:t>
            </a:r>
            <a:br>
              <a:rPr lang="en-US" sz="1800" dirty="0" smtClean="0"/>
            </a:br>
            <a:r>
              <a:rPr lang="en-US" sz="1800" dirty="0" smtClean="0"/>
              <a:t>(</a:t>
            </a:r>
            <a:r>
              <a:rPr lang="en-US" sz="1800" dirty="0"/>
              <a:t>a.k.a</a:t>
            </a:r>
            <a:r>
              <a:rPr lang="en-US" sz="1800" dirty="0" smtClean="0"/>
              <a:t>. </a:t>
            </a:r>
            <a:r>
              <a:rPr lang="en-US" sz="1800" dirty="0"/>
              <a:t>interrupt vector)</a:t>
            </a:r>
          </a:p>
          <a:p>
            <a:endParaRPr lang="en-US" sz="1800" dirty="0" smtClean="0"/>
          </a:p>
          <a:p>
            <a:r>
              <a:rPr lang="en-US" sz="1800" dirty="0" smtClean="0"/>
              <a:t>Handler </a:t>
            </a:r>
            <a:r>
              <a:rPr lang="en-US" sz="1800" dirty="0"/>
              <a:t>k is called each time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exception </a:t>
            </a:r>
            <a:r>
              <a:rPr lang="en-US" sz="18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1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I/O interrupts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  <a:p>
            <a:pPr lvl="1"/>
            <a:r>
              <a:rPr lang="en-US" dirty="0"/>
              <a:t>Hard reset interrupt</a:t>
            </a:r>
          </a:p>
          <a:p>
            <a:pPr lvl="2"/>
            <a:r>
              <a:rPr lang="en-US" dirty="0"/>
              <a:t>hitting the reset button</a:t>
            </a:r>
          </a:p>
          <a:p>
            <a:pPr lvl="1"/>
            <a:r>
              <a:rPr lang="en-US" dirty="0"/>
              <a:t>Soft reset interrupt</a:t>
            </a:r>
          </a:p>
          <a:p>
            <a:pPr lvl="2"/>
            <a:r>
              <a:rPr lang="en-US" dirty="0"/>
              <a:t>hitting Ctrl-Alt-Delete on a PC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9284</TotalTime>
  <Words>3491</Words>
  <Application>Microsoft Macintosh PowerPoint</Application>
  <PresentationFormat>On-screen Show (4:3)</PresentationFormat>
  <Paragraphs>672</Paragraphs>
  <Slides>37</Slides>
  <Notes>36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template2007</vt:lpstr>
      <vt:lpstr>Exceptional Control Flow:  Exceptions and Processes  15-213: Introduction to Computer Systems 12th Lecture, Oct. 5, 2010</vt:lpstr>
      <vt:lpstr>Today</vt:lpstr>
      <vt:lpstr>Control Flow</vt:lpstr>
      <vt:lpstr>Altering the Control Flow</vt:lpstr>
      <vt:lpstr>Exceptional Control Flow</vt:lpstr>
      <vt:lpstr>Exceptions</vt:lpstr>
      <vt:lpstr>Interrupt Vectors</vt:lpstr>
      <vt:lpstr>Asynchronous Exceptions (Interrupts)</vt:lpstr>
      <vt:lpstr>Synchronous Exceptions</vt:lpstr>
      <vt:lpstr>Trap Example: Opening File</vt:lpstr>
      <vt:lpstr>Fault Example: Page Fault</vt:lpstr>
      <vt:lpstr>Fault Example: Invalid Memory Reference</vt:lpstr>
      <vt:lpstr>Exception Table IA32 (Excerpt)</vt:lpstr>
      <vt:lpstr>Today</vt:lpstr>
      <vt:lpstr>Processes</vt:lpstr>
      <vt:lpstr>Concurrent Processes</vt:lpstr>
      <vt:lpstr>User View of Concurrent Processes</vt:lpstr>
      <vt:lpstr>Context Switching</vt:lpstr>
      <vt:lpstr>fork: Creating New Processes</vt:lpstr>
      <vt:lpstr>Understanding fork</vt:lpstr>
      <vt:lpstr>Fork Example #1</vt:lpstr>
      <vt:lpstr>Fork Example #2</vt:lpstr>
      <vt:lpstr>Fork Example #3</vt:lpstr>
      <vt:lpstr>Fork Example #4</vt:lpstr>
      <vt:lpstr>Fork Example #5</vt:lpstr>
      <vt:lpstr>exit: Ending a process</vt:lpstr>
      <vt:lpstr>Zombies</vt:lpstr>
      <vt:lpstr>Zombie Example</vt:lpstr>
      <vt:lpstr>Nonterminating Child Example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execve Example</vt:lpstr>
      <vt:lpstr>Summary</vt:lpstr>
      <vt:lpstr>Summary (cont.)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465</cp:revision>
  <cp:lastPrinted>1999-09-20T15:19:18Z</cp:lastPrinted>
  <dcterms:created xsi:type="dcterms:W3CDTF">2011-01-05T23:04:21Z</dcterms:created>
  <dcterms:modified xsi:type="dcterms:W3CDTF">2011-01-05T23:09:12Z</dcterms:modified>
</cp:coreProperties>
</file>