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notesSlides/notesSlide4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notesSlides/notesSlide41.xml" ContentType="application/vnd.openxmlformats-officedocument.presentationml.notes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542" r:id="rId2"/>
    <p:sldId id="827" r:id="rId3"/>
    <p:sldId id="828" r:id="rId4"/>
    <p:sldId id="829" r:id="rId5"/>
    <p:sldId id="817" r:id="rId6"/>
    <p:sldId id="818" r:id="rId7"/>
    <p:sldId id="819" r:id="rId8"/>
    <p:sldId id="820" r:id="rId9"/>
    <p:sldId id="822" r:id="rId10"/>
    <p:sldId id="823" r:id="rId11"/>
    <p:sldId id="830" r:id="rId12"/>
    <p:sldId id="825" r:id="rId13"/>
    <p:sldId id="826" r:id="rId14"/>
    <p:sldId id="888" r:id="rId15"/>
    <p:sldId id="832" r:id="rId16"/>
    <p:sldId id="833" r:id="rId17"/>
    <p:sldId id="877" r:id="rId18"/>
    <p:sldId id="835" r:id="rId19"/>
    <p:sldId id="878" r:id="rId20"/>
    <p:sldId id="839" r:id="rId21"/>
    <p:sldId id="891" r:id="rId22"/>
    <p:sldId id="840" r:id="rId23"/>
    <p:sldId id="841" r:id="rId24"/>
    <p:sldId id="842" r:id="rId25"/>
    <p:sldId id="882" r:id="rId26"/>
    <p:sldId id="883" r:id="rId27"/>
    <p:sldId id="845" r:id="rId28"/>
    <p:sldId id="847" r:id="rId29"/>
    <p:sldId id="887" r:id="rId30"/>
    <p:sldId id="849" r:id="rId31"/>
    <p:sldId id="851" r:id="rId32"/>
    <p:sldId id="893" r:id="rId33"/>
    <p:sldId id="894" r:id="rId34"/>
    <p:sldId id="892" r:id="rId35"/>
    <p:sldId id="895" r:id="rId36"/>
    <p:sldId id="896" r:id="rId37"/>
    <p:sldId id="889" r:id="rId38"/>
    <p:sldId id="855" r:id="rId39"/>
    <p:sldId id="897" r:id="rId40"/>
    <p:sldId id="856" r:id="rId41"/>
    <p:sldId id="857" r:id="rId42"/>
    <p:sldId id="890" r:id="rId43"/>
  </p:sldIdLst>
  <p:sldSz cx="9144000" cy="6858000" type="screen4x3"/>
  <p:notesSz cx="7302500" cy="9586913"/>
  <p:custDataLst>
    <p:tags r:id="rId4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6F5BD"/>
    <a:srgbClr val="990000"/>
    <a:srgbClr val="D5F1CF"/>
    <a:srgbClr val="F1C7C7"/>
    <a:srgbClr val="CDF1C5"/>
    <a:srgbClr val="FF9999"/>
    <a:srgbClr val="A8E799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8631" autoAdjust="0"/>
    <p:restoredTop sz="94649" autoAdjust="0"/>
  </p:normalViewPr>
  <p:slideViewPr>
    <p:cSldViewPr snapToObjects="1">
      <p:cViewPr varScale="1">
        <p:scale>
          <a:sx n="105" d="100"/>
          <a:sy n="105" d="100"/>
        </p:scale>
        <p:origin x="-632" y="-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7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tags" Target="tags/tag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pPr>
              <a:defRPr/>
            </a:pPr>
            <a:r>
              <a:rPr lang="en-US"/>
              <a:t>15-213/18-243, Fall 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6046D-C2F4-483C-A849-55DA343B723C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DD0295F4-07C9-4165-9BDD-A4F829334E7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 smtClean="0">
                <a:latin typeface="Calibri" pitchFamily="-96" charset="0"/>
              </a:rPr>
              <a:t>Machine-Level Programming IV: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x86-64 Procedures, Data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/>
            </a:r>
            <a:br>
              <a:rPr lang="en-US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15-213: Introduction to Computer Systems</a:t>
            </a:r>
            <a:r>
              <a:rPr lang="en-US" b="0" dirty="0" smtClean="0">
                <a:latin typeface="Calibri" pitchFamily="-96" charset="0"/>
              </a:rPr>
              <a:t/>
            </a:r>
            <a:br>
              <a:rPr lang="en-US" b="0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7</a:t>
            </a:r>
            <a:r>
              <a:rPr lang="en-US" sz="2000" b="0" baseline="30000" dirty="0" smtClean="0">
                <a:latin typeface="Calibri" pitchFamily="-96" charset="0"/>
              </a:rPr>
              <a:t>th</a:t>
            </a:r>
            <a:r>
              <a:rPr lang="en-US" sz="2000" b="0" dirty="0" smtClean="0">
                <a:latin typeface="Calibri" pitchFamily="-96" charset="0"/>
              </a:rPr>
              <a:t> Lecture, Sep. </a:t>
            </a:r>
            <a:r>
              <a:rPr lang="en-US" sz="2000" b="0" smtClean="0">
                <a:latin typeface="Calibri" pitchFamily="-96" charset="0"/>
              </a:rPr>
              <a:t>14, </a:t>
            </a:r>
            <a:r>
              <a:rPr lang="en-US" sz="2000" b="0" dirty="0" smtClean="0">
                <a:latin typeface="Calibri" pitchFamily="-96" charset="0"/>
              </a:rPr>
              <a:t>2010</a:t>
            </a: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r>
              <a:rPr lang="en-US" b="1" dirty="0" smtClean="0">
                <a:latin typeface="Calibri" pitchFamily="-96" charset="0"/>
              </a:rPr>
              <a:t>Instructors:</a:t>
            </a:r>
            <a:r>
              <a:rPr lang="en-US" dirty="0" smtClean="0">
                <a:latin typeface="Calibri" pitchFamily="-96" charset="0"/>
              </a:rPr>
              <a:t> </a:t>
            </a:r>
          </a:p>
          <a:p>
            <a:r>
              <a:rPr lang="en-US" dirty="0" smtClean="0">
                <a:latin typeface="Calibri" pitchFamily="-96" charset="0"/>
              </a:rPr>
              <a:t>Randy Bryant &amp; Dave O’Hallaron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err="1">
                <a:latin typeface="Courier New" pitchFamily="-96" charset="0"/>
              </a:rPr>
              <a:t>swap_ele_su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r>
              <a:rPr lang="en-US" sz="1800" dirty="0" smtClean="0">
                <a:latin typeface="Courier New" pitchFamily="-96" charset="0"/>
              </a:rPr>
              <a:t>	# Extend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&amp;a[i+1]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&amp;a[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 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	# 2</a:t>
            </a:r>
            <a:r>
              <a:rPr lang="en-US" sz="1800" baseline="30000" dirty="0" smtClean="0">
                <a:latin typeface="Courier New" pitchFamily="-96" charset="0"/>
              </a:rPr>
              <a:t>nd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	# 1</a:t>
            </a:r>
            <a:r>
              <a:rPr lang="en-US" sz="1800" baseline="30000" dirty="0" smtClean="0">
                <a:latin typeface="Courier New" pitchFamily="-96" charset="0"/>
              </a:rPr>
              <a:t>st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Get a[i+1]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Multiply by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	# Add to sum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651656" y="1295400"/>
            <a:ext cx="2278062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4" name="Group 4"/>
          <p:cNvGrpSpPr>
            <a:grpSpLocks/>
          </p:cNvGrpSpPr>
          <p:nvPr/>
        </p:nvGrpSpPr>
        <p:grpSpPr bwMode="auto">
          <a:xfrm>
            <a:off x="6655625" y="1436688"/>
            <a:ext cx="2049462" cy="979487"/>
            <a:chOff x="917" y="3344"/>
            <a:chExt cx="1291" cy="617"/>
          </a:xfrm>
        </p:grpSpPr>
        <p:sp>
          <p:nvSpPr>
            <p:cNvPr id="46093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95" name="Line 7"/>
            <p:cNvSpPr>
              <a:spLocks noChangeShapeType="1"/>
            </p:cNvSpPr>
            <p:nvPr/>
          </p:nvSpPr>
          <p:spPr bwMode="auto">
            <a:xfrm>
              <a:off x="1344" y="345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6" name="Text Box 8"/>
            <p:cNvSpPr txBox="1">
              <a:spLocks noChangeArrowheads="1"/>
            </p:cNvSpPr>
            <p:nvPr/>
          </p:nvSpPr>
          <p:spPr bwMode="auto">
            <a:xfrm>
              <a:off x="917" y="3344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7" name="Text Box 9"/>
            <p:cNvSpPr txBox="1">
              <a:spLocks noChangeArrowheads="1"/>
            </p:cNvSpPr>
            <p:nvPr/>
          </p:nvSpPr>
          <p:spPr bwMode="auto">
            <a:xfrm>
              <a:off x="1152" y="3547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  <p:sp>
          <p:nvSpPr>
            <p:cNvPr id="46099" name="Text Box 11"/>
            <p:cNvSpPr txBox="1">
              <a:spLocks noChangeArrowheads="1"/>
            </p:cNvSpPr>
            <p:nvPr/>
          </p:nvSpPr>
          <p:spPr bwMode="auto">
            <a:xfrm>
              <a:off x="1152" y="3749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16</a:t>
              </a:r>
            </a:p>
          </p:txBody>
        </p:sp>
      </p:grpSp>
      <p:sp>
        <p:nvSpPr>
          <p:cNvPr id="22" name="Rectangle 21"/>
          <p:cNvSpPr/>
          <p:nvPr/>
        </p:nvSpPr>
        <p:spPr bwMode="auto">
          <a:xfrm>
            <a:off x="6705600" y="3429000"/>
            <a:ext cx="2278063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6705600" y="3635375"/>
            <a:ext cx="2049463" cy="935038"/>
            <a:chOff x="917" y="3351"/>
            <a:chExt cx="1291" cy="589"/>
          </a:xfrm>
        </p:grpSpPr>
        <p:sp>
          <p:nvSpPr>
            <p:cNvPr id="46087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1344" y="383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Text Box 8"/>
            <p:cNvSpPr txBox="1">
              <a:spLocks noChangeArrowheads="1"/>
            </p:cNvSpPr>
            <p:nvPr/>
          </p:nvSpPr>
          <p:spPr bwMode="auto">
            <a:xfrm>
              <a:off x="917" y="3728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1" name="Text Box 9"/>
            <p:cNvSpPr txBox="1">
              <a:spLocks noChangeArrowheads="1"/>
            </p:cNvSpPr>
            <p:nvPr/>
          </p:nvSpPr>
          <p:spPr bwMode="auto">
            <a:xfrm>
              <a:off x="1152" y="3536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+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</p:grp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solidFill>
                <a:srgbClr val="C0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57188" y="4714884"/>
            <a:ext cx="8610600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8662" y="3500735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itchFamily="-96" charset="0"/>
                <a:sym typeface="Wingdings"/>
              </a:rPr>
              <a:t>  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Interesting Features of Stack Frame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Allocate entire frame at once</a:t>
            </a:r>
          </a:p>
          <a:p>
            <a:pPr lvl="1"/>
            <a:r>
              <a:rPr lang="en-US">
                <a:latin typeface="Calibri" pitchFamily="-96" charset="0"/>
              </a:rPr>
              <a:t>All stack accesses can be relative to </a:t>
            </a:r>
            <a:r>
              <a:rPr lang="en-US" b="1">
                <a:latin typeface="Courier New" pitchFamily="-96" charset="0"/>
              </a:rPr>
              <a:t>%rsp</a:t>
            </a:r>
          </a:p>
          <a:p>
            <a:pPr lvl="1"/>
            <a:r>
              <a:rPr lang="en-US">
                <a:latin typeface="Calibri" pitchFamily="-96" charset="0"/>
              </a:rPr>
              <a:t>Do by decrementing stack pointer</a:t>
            </a:r>
          </a:p>
          <a:p>
            <a:pPr lvl="1"/>
            <a:r>
              <a:rPr lang="en-US">
                <a:latin typeface="Calibri" pitchFamily="-96" charset="0"/>
              </a:rPr>
              <a:t>Can delay allocation, since safe to temporarily use red zone</a:t>
            </a:r>
          </a:p>
          <a:p>
            <a:endParaRPr lang="en-US">
              <a:latin typeface="Calibri" pitchFamily="-96" charset="0"/>
            </a:endParaRPr>
          </a:p>
          <a:p>
            <a:r>
              <a:rPr lang="en-US">
                <a:latin typeface="Calibri" pitchFamily="-96" charset="0"/>
              </a:rPr>
              <a:t>Simple deallocation</a:t>
            </a:r>
          </a:p>
          <a:p>
            <a:pPr lvl="1"/>
            <a:r>
              <a:rPr lang="en-US">
                <a:latin typeface="Calibri" pitchFamily="-96" charset="0"/>
              </a:rPr>
              <a:t>Increment stack pointer</a:t>
            </a:r>
          </a:p>
          <a:p>
            <a:pPr lvl="1"/>
            <a:r>
              <a:rPr lang="en-US">
                <a:latin typeface="Calibri" pitchFamily="-96" charset="0"/>
              </a:rPr>
              <a:t>No base/frame pointer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Procedure Summary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Heavy use of registers</a:t>
            </a:r>
          </a:p>
          <a:p>
            <a:pPr lvl="1"/>
            <a:r>
              <a:rPr lang="en-US" dirty="0">
                <a:latin typeface="Calibri" pitchFamily="-96" charset="0"/>
              </a:rPr>
              <a:t>Parameter passing</a:t>
            </a:r>
          </a:p>
          <a:p>
            <a:pPr lvl="1"/>
            <a:r>
              <a:rPr lang="en-US" dirty="0">
                <a:latin typeface="Calibri" pitchFamily="-96" charset="0"/>
              </a:rPr>
              <a:t>More temporaries since more registers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Minimal use of stack</a:t>
            </a:r>
          </a:p>
          <a:p>
            <a:pPr lvl="1"/>
            <a:r>
              <a:rPr lang="en-US" dirty="0">
                <a:latin typeface="Calibri" pitchFamily="-96" charset="0"/>
              </a:rPr>
              <a:t>Sometimes none</a:t>
            </a:r>
          </a:p>
          <a:p>
            <a:pPr lvl="1"/>
            <a:r>
              <a:rPr lang="en-US" dirty="0">
                <a:latin typeface="Calibri" pitchFamily="-96" charset="0"/>
              </a:rPr>
              <a:t>Allocate/</a:t>
            </a:r>
            <a:r>
              <a:rPr lang="en-US" dirty="0" err="1">
                <a:latin typeface="Calibri" pitchFamily="-96" charset="0"/>
              </a:rPr>
              <a:t>deallocate</a:t>
            </a:r>
            <a:r>
              <a:rPr lang="en-US" dirty="0">
                <a:latin typeface="Calibri" pitchFamily="-96" charset="0"/>
              </a:rPr>
              <a:t> entire block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Many tricky optimizations</a:t>
            </a:r>
          </a:p>
          <a:p>
            <a:pPr lvl="1"/>
            <a:r>
              <a:rPr lang="en-US" dirty="0">
                <a:latin typeface="Calibri" pitchFamily="-96" charset="0"/>
              </a:rPr>
              <a:t>What kind of stack frame to use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Various </a:t>
            </a:r>
            <a:r>
              <a:rPr lang="en-US" dirty="0">
                <a:latin typeface="Calibri" pitchFamily="-96" charset="0"/>
              </a:rPr>
              <a:t>allocation techniques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58875"/>
            <a:ext cx="8610600" cy="5241925"/>
          </a:xfrm>
        </p:spPr>
        <p:txBody>
          <a:bodyPr lIns="90487" tIns="44450" rIns="90487" bIns="44450"/>
          <a:lstStyle/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Integral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general (integer) registers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Signed vs. unsigned depends on instructions used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byte	</a:t>
            </a:r>
            <a:r>
              <a:rPr lang="en-US" sz="1800" b="1" dirty="0">
                <a:latin typeface="Courier New" pitchFamily="-96" charset="0"/>
              </a:rPr>
              <a:t>b</a:t>
            </a:r>
            <a:r>
              <a:rPr lang="en-US" sz="1800" dirty="0">
                <a:latin typeface="Calibri" pitchFamily="-96" charset="0"/>
              </a:rPr>
              <a:t>	1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char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word	</a:t>
            </a:r>
            <a:r>
              <a:rPr lang="en-US" sz="1800" b="1" dirty="0">
                <a:latin typeface="Courier New" pitchFamily="-96" charset="0"/>
              </a:rPr>
              <a:t>w</a:t>
            </a:r>
            <a:r>
              <a:rPr lang="en-US" sz="1800" dirty="0">
                <a:latin typeface="Calibri" pitchFamily="-96" charset="0"/>
              </a:rPr>
              <a:t>	2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short</a:t>
            </a:r>
            <a:endParaRPr lang="en-US" sz="1800" b="1" dirty="0">
              <a:latin typeface="Calibri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 word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endParaRPr lang="en-US" sz="1800" b="1" dirty="0">
              <a:latin typeface="Courier New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quad word	</a:t>
            </a:r>
            <a:r>
              <a:rPr lang="en-US" sz="1800" b="1" dirty="0">
                <a:latin typeface="Courier New" pitchFamily="-96" charset="0"/>
              </a:rPr>
              <a:t>q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long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(x86-64)</a:t>
            </a: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Floating Point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floating point registers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Single	</a:t>
            </a:r>
            <a:r>
              <a:rPr lang="en-US" sz="1800" b="1" dirty="0">
                <a:latin typeface="Courier New" pitchFamily="-96" charset="0"/>
              </a:rPr>
              <a:t>s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ourier New" pitchFamily="-96" charset="0"/>
              </a:rPr>
              <a:t>float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ourier New" pitchFamily="-96" charset="0"/>
              </a:rPr>
              <a:t>double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Extended	</a:t>
            </a:r>
            <a:r>
              <a:rPr lang="en-US" sz="1800" b="1" dirty="0">
                <a:latin typeface="Courier New" pitchFamily="-96" charset="0"/>
              </a:rPr>
              <a:t>t</a:t>
            </a:r>
            <a:r>
              <a:rPr lang="en-US" sz="1800" dirty="0">
                <a:latin typeface="Calibri" pitchFamily="-96" charset="0"/>
              </a:rPr>
              <a:t>	10/12/16	</a:t>
            </a:r>
            <a:r>
              <a:rPr lang="en-US" sz="1800" b="1" dirty="0">
                <a:latin typeface="Courier New" pitchFamily="-96" charset="0"/>
              </a:rPr>
              <a:t>long double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 b="1">
                <a:latin typeface="Calibri" pitchFamily="-96" charset="0"/>
              </a:rPr>
              <a:t>  </a:t>
            </a:r>
            <a:r>
              <a:rPr lang="en-US" b="1">
                <a:latin typeface="Courier New" pitchFamily="-96" charset="0"/>
              </a:rPr>
              <a:t>A[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 b="1">
                <a:latin typeface="Courier New" pitchFamily="-96" charset="0"/>
              </a:rPr>
              <a:t>];</a:t>
            </a:r>
            <a:endParaRPr lang="en-US" b="1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Array of data 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and length </a:t>
            </a:r>
            <a:r>
              <a:rPr lang="en-US" i="1">
                <a:latin typeface="Calibri" pitchFamily="-96" charset="0"/>
              </a:rPr>
              <a:t>L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Contiguously allocated region of 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>
                <a:latin typeface="Calibri" pitchFamily="-96" charset="0"/>
              </a:rPr>
              <a:t> * </a:t>
            </a:r>
            <a:r>
              <a:rPr lang="en-US" b="1">
                <a:latin typeface="Courier New" pitchFamily="-96" charset="0"/>
              </a:rPr>
              <a:t>sizeof</a:t>
            </a:r>
            <a:r>
              <a:rPr lang="en-US">
                <a:latin typeface="Courier New" pitchFamily="-96" charset="0"/>
              </a:rPr>
              <a:t>(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ourier New" pitchFamily="-96" charset="0"/>
              </a:rPr>
              <a:t>)</a:t>
            </a:r>
            <a:r>
              <a:rPr lang="en-US">
                <a:latin typeface="Calibri" pitchFamily="-96" charset="0"/>
              </a:rPr>
              <a:t> bytes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45281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500438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2672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3354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14826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57400" y="601980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2057400" y="5186363"/>
            <a:ext cx="3505200" cy="731837"/>
            <a:chOff x="2514600" y="5257800"/>
            <a:chExt cx="3505200" cy="732254"/>
          </a:xfrm>
        </p:grpSpPr>
        <p:grpSp>
          <p:nvGrpSpPr>
            <p:cNvPr id="56334" name="Group 64"/>
            <p:cNvGrpSpPr>
              <a:grpSpLocks/>
            </p:cNvGrpSpPr>
            <p:nvPr/>
          </p:nvGrpSpPr>
          <p:grpSpPr bwMode="auto">
            <a:xfrm>
              <a:off x="2743200" y="5257800"/>
              <a:ext cx="2743200" cy="228600"/>
              <a:chOff x="2016" y="3744"/>
              <a:chExt cx="1728" cy="144"/>
            </a:xfrm>
          </p:grpSpPr>
          <p:sp>
            <p:nvSpPr>
              <p:cNvPr id="301121" name="Rectangle 65"/>
              <p:cNvSpPr>
                <a:spLocks noChangeArrowheads="1"/>
              </p:cNvSpPr>
              <p:nvPr/>
            </p:nvSpPr>
            <p:spPr bwMode="auto">
              <a:xfrm>
                <a:off x="2016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2" name="Rectangle 66"/>
              <p:cNvSpPr>
                <a:spLocks noChangeArrowheads="1"/>
              </p:cNvSpPr>
              <p:nvPr/>
            </p:nvSpPr>
            <p:spPr bwMode="auto">
              <a:xfrm>
                <a:off x="2592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3" name="Rectangle 67"/>
              <p:cNvSpPr>
                <a:spLocks noChangeArrowheads="1"/>
              </p:cNvSpPr>
              <p:nvPr/>
            </p:nvSpPr>
            <p:spPr bwMode="auto">
              <a:xfrm>
                <a:off x="3168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35" name="Text Box 68"/>
            <p:cNvSpPr txBox="1">
              <a:spLocks noChangeArrowheads="1"/>
            </p:cNvSpPr>
            <p:nvPr/>
          </p:nvSpPr>
          <p:spPr bwMode="auto">
            <a:xfrm>
              <a:off x="2514600" y="5639017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36" name="Text Box 69"/>
            <p:cNvSpPr txBox="1">
              <a:spLocks noChangeArrowheads="1"/>
            </p:cNvSpPr>
            <p:nvPr/>
          </p:nvSpPr>
          <p:spPr bwMode="auto">
            <a:xfrm>
              <a:off x="32004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37" name="Line 70"/>
            <p:cNvSpPr>
              <a:spLocks noChangeShapeType="1"/>
            </p:cNvSpPr>
            <p:nvPr/>
          </p:nvSpPr>
          <p:spPr bwMode="auto">
            <a:xfrm flipV="1">
              <a:off x="2743200" y="5472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8" name="Line 71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9" name="Text Box 72"/>
            <p:cNvSpPr txBox="1">
              <a:spLocks noChangeArrowheads="1"/>
            </p:cNvSpPr>
            <p:nvPr/>
          </p:nvSpPr>
          <p:spPr bwMode="auto">
            <a:xfrm>
              <a:off x="41148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0" name="Line 73"/>
            <p:cNvSpPr>
              <a:spLocks noChangeShapeType="1"/>
            </p:cNvSpPr>
            <p:nvPr/>
          </p:nvSpPr>
          <p:spPr bwMode="auto">
            <a:xfrm flipV="1">
              <a:off x="45720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1" name="Text Box 114"/>
            <p:cNvSpPr txBox="1">
              <a:spLocks noChangeArrowheads="1"/>
            </p:cNvSpPr>
            <p:nvPr/>
          </p:nvSpPr>
          <p:spPr bwMode="auto">
            <a:xfrm>
              <a:off x="50292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2" name="Line 115"/>
            <p:cNvSpPr>
              <a:spLocks noChangeShapeType="1"/>
            </p:cNvSpPr>
            <p:nvPr/>
          </p:nvSpPr>
          <p:spPr bwMode="auto">
            <a:xfrm flipV="1">
              <a:off x="54864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75" name="Text Box 119"/>
          <p:cNvSpPr txBox="1">
            <a:spLocks noChangeArrowheads="1"/>
          </p:cNvSpPr>
          <p:nvPr/>
        </p:nvSpPr>
        <p:spPr bwMode="auto">
          <a:xfrm>
            <a:off x="5259388" y="5148263"/>
            <a:ext cx="523875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IA32</a:t>
            </a:r>
          </a:p>
        </p:txBody>
      </p:sp>
      <p:sp>
        <p:nvSpPr>
          <p:cNvPr id="301176" name="Text Box 120"/>
          <p:cNvSpPr txBox="1">
            <a:spLocks noChangeArrowheads="1"/>
          </p:cNvSpPr>
          <p:nvPr/>
        </p:nvSpPr>
        <p:spPr bwMode="auto">
          <a:xfrm>
            <a:off x="8023225" y="5980113"/>
            <a:ext cx="730250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x86-64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5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smtClean="0">
                <a:latin typeface="Calibri" pitchFamily="-96" charset="0"/>
              </a:rPr>
              <a:t>Declaration “</a:t>
            </a:r>
            <a:r>
              <a:rPr lang="en-US" sz="2000" smtClean="0">
                <a:latin typeface="Courier New" pitchFamily="-96" charset="0"/>
              </a:rPr>
              <a:t>zip_dig cmu</a:t>
            </a:r>
            <a:r>
              <a:rPr lang="en-US" sz="2000" smtClean="0">
                <a:latin typeface="Calibri" pitchFamily="-96" charset="0"/>
              </a:rPr>
              <a:t>” equivalent to “</a:t>
            </a:r>
            <a:r>
              <a:rPr lang="en-US" sz="2000" smtClean="0">
                <a:latin typeface="Courier New" pitchFamily="-96" charset="0"/>
              </a:rPr>
              <a:t>int cmu[5]</a:t>
            </a:r>
            <a:r>
              <a:rPr lang="en-US" sz="2000" smtClean="0">
                <a:latin typeface="Calibri" pitchFamily="-96" charset="0"/>
              </a:rPr>
              <a:t>”</a:t>
            </a:r>
          </a:p>
          <a:p>
            <a:r>
              <a:rPr lang="en-US" sz="200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%edx</a:t>
            </a:r>
            <a:r>
              <a:rPr lang="en-US" sz="200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%eax</a:t>
            </a:r>
            <a:r>
              <a:rPr lang="en-US" sz="2000" smtClean="0">
                <a:latin typeface="Calibri" pitchFamily="-96" charset="0"/>
              </a:rPr>
              <a:t> contains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Desired digit at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ourier New" pitchFamily="-96" charset="0"/>
              </a:rPr>
              <a:t>4*%eax + %edx</a:t>
            </a:r>
            <a:endParaRPr lang="en-US" sz="200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Use memory reference </a:t>
            </a:r>
            <a:r>
              <a:rPr lang="en-US" sz="2000" smtClean="0">
                <a:latin typeface="Courier New" pitchFamily="-96" charset="0"/>
              </a:rPr>
              <a:t>(%edx,%eax,4)</a:t>
            </a:r>
            <a:endParaRPr lang="en-US" sz="200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429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(zip_dig z,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z[dig];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27050" y="4876800"/>
            <a:ext cx="511175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%edx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%eax = dig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	movl (%edx,%eax,4),%eax  # z[dig]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Procedures (x86-64)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.L4: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(%edx,%eax,4)	#   z[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$5,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i:5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.L4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Pointer </a:t>
            </a:r>
            <a:r>
              <a:rPr lang="en-US" dirty="0">
                <a:latin typeface="Calibri" pitchFamily="-96" charset="0"/>
              </a:rPr>
              <a:t>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4282" y="1214422"/>
            <a:ext cx="4038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zincr_p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 = </a:t>
            </a:r>
            <a:r>
              <a:rPr lang="en-US" sz="1800" dirty="0" err="1" smtClean="0">
                <a:latin typeface="Courier New" pitchFamily="-96" charset="0"/>
              </a:rPr>
              <a:t>z+ZLEN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(*z)++;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(z != 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); 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29190" y="1038225"/>
            <a:ext cx="40386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zincr_v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void *</a:t>
            </a:r>
            <a:r>
              <a:rPr lang="en-US" sz="1800" dirty="0" err="1" smtClean="0">
                <a:latin typeface="Courier New" pitchFamily="-96" charset="0"/>
              </a:rPr>
              <a:t>vz</a:t>
            </a:r>
            <a:r>
              <a:rPr lang="en-US" sz="1800" dirty="0" smtClean="0">
                <a:latin typeface="Courier New" pitchFamily="-96" charset="0"/>
              </a:rPr>
              <a:t> = z;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(*((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*) (</a:t>
            </a:r>
            <a:r>
              <a:rPr lang="en-US" sz="1800" dirty="0" err="1" smtClean="0">
                <a:latin typeface="Courier New" pitchFamily="-96" charset="0"/>
              </a:rPr>
              <a:t>vz+i</a:t>
            </a:r>
            <a:r>
              <a:rPr lang="en-US" sz="1800" dirty="0" smtClean="0">
                <a:latin typeface="Courier New" pitchFamily="-96" charset="0"/>
              </a:rPr>
              <a:t>)))++;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+= ISIZE;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!= ISIZE*ZLEN);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8662" y="4143380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edx,%eax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	#   Increment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vz+i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 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Compare i:20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4252882" y="1928802"/>
            <a:ext cx="676308" cy="357190"/>
          </a:xfrm>
          <a:prstGeom prst="rightArrow">
            <a:avLst/>
          </a:prstGeom>
          <a:solidFill>
            <a:srgbClr val="C0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“</a:t>
            </a:r>
            <a:r>
              <a:rPr lang="en-US" smtClean="0">
                <a:latin typeface="Courier New" pitchFamily="-96" charset="0"/>
              </a:rPr>
              <a:t>zip_dig pgh[4]</a:t>
            </a:r>
            <a:r>
              <a:rPr lang="en-US" smtClean="0">
                <a:latin typeface="Calibri" pitchFamily="-96" charset="0"/>
              </a:rPr>
              <a:t>” equivalent to “</a:t>
            </a:r>
            <a:r>
              <a:rPr lang="en-US" smtClean="0">
                <a:latin typeface="Courier New" pitchFamily="-96" charset="0"/>
              </a:rPr>
              <a:t>int pgh[4][5]</a:t>
            </a:r>
            <a:r>
              <a:rPr lang="en-US" smtClean="0">
                <a:latin typeface="Calibri" pitchFamily="-96" charset="0"/>
              </a:rPr>
              <a:t>”</a:t>
            </a:r>
          </a:p>
          <a:p>
            <a:pPr lvl="1"/>
            <a:r>
              <a:rPr lang="en-US" smtClean="0">
                <a:latin typeface="Calibri" pitchFamily="-96" charset="0"/>
              </a:rPr>
              <a:t>Variable </a:t>
            </a:r>
            <a:r>
              <a:rPr lang="en-US" b="1" smtClean="0">
                <a:latin typeface="Courier New" pitchFamily="-96" charset="0"/>
              </a:rPr>
              <a:t>pgh</a:t>
            </a:r>
            <a:r>
              <a:rPr lang="en-US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smtClean="0">
                <a:latin typeface="Calibri" pitchFamily="-96" charset="0"/>
              </a:rPr>
              <a:t>Each element is an array of 5 </a:t>
            </a:r>
            <a:r>
              <a:rPr lang="en-US" b="1" smtClean="0">
                <a:latin typeface="Courier New" pitchFamily="-96" charset="0"/>
              </a:rPr>
              <a:t>int</a:t>
            </a:r>
            <a:r>
              <a:rPr lang="en-US" smtClean="0">
                <a:latin typeface="Calibri" pitchFamily="-96" charset="0"/>
              </a:rPr>
              <a:t>’s, allocated contiguously</a:t>
            </a:r>
          </a:p>
          <a:p>
            <a:r>
              <a:rPr lang="en-US" smtClean="0">
                <a:latin typeface="Calibri" pitchFamily="-96" charset="0"/>
              </a:rPr>
              <a:t>“Row-Major” ordering of all elements guaranteed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367088" y="5715000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pgh[index]</a:t>
            </a:r>
            <a:r>
              <a:rPr lang="en-US" b="1">
                <a:latin typeface="Calibri" pitchFamily="-96" charset="0"/>
              </a:rPr>
              <a:t> </a:t>
            </a:r>
            <a:r>
              <a:rPr lang="en-US">
                <a:latin typeface="Calibri" pitchFamily="-96" charset="0"/>
              </a:rPr>
              <a:t>is array of 5 </a:t>
            </a:r>
            <a:r>
              <a:rPr lang="en-US" b="1">
                <a:latin typeface="Courier New" pitchFamily="-96" charset="0"/>
              </a:rPr>
              <a:t>int</a:t>
            </a:r>
            <a:r>
              <a:rPr lang="en-US">
                <a:latin typeface="Calibri" pitchFamily="-96" charset="0"/>
              </a:rPr>
              <a:t>’s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pgh+20*index</a:t>
            </a:r>
          </a:p>
          <a:p>
            <a:r>
              <a:rPr lang="en-US">
                <a:latin typeface="Calibri" pitchFamily="-96" charset="0"/>
              </a:rPr>
              <a:t>IA32 Code</a:t>
            </a:r>
          </a:p>
          <a:p>
            <a:pPr lvl="1"/>
            <a:r>
              <a:rPr lang="en-US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>
                <a:latin typeface="Calibri" pitchFamily="-96" charset="0"/>
              </a:rPr>
              <a:t>Compute as </a:t>
            </a:r>
            <a:r>
              <a:rPr lang="en-US" b="1">
                <a:latin typeface="Courier New" pitchFamily="-96" charset="0"/>
              </a:rPr>
              <a:t>pgh + 4*(index+4*index)</a:t>
            </a:r>
          </a:p>
          <a:p>
            <a:endParaRPr lang="en-US" b="0" i="1">
              <a:latin typeface="Calibri" pitchFamily="-96" charset="0"/>
            </a:endParaRPr>
          </a:p>
          <a:p>
            <a:endParaRPr lang="en-US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596900" y="1219200"/>
            <a:ext cx="4114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*get_pgh_zip(int index)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  <a:p>
            <a:pPr eaLnBrk="0" hangingPunct="0"/>
            <a:endParaRPr lang="en-US" sz="1800">
              <a:latin typeface="Courier New" pitchFamily="-96" charset="0"/>
            </a:endParaRPr>
          </a:p>
          <a:p>
            <a:pPr eaLnBrk="0" hangingPunct="0"/>
            <a:endParaRPr lang="en-US" sz="1800">
              <a:latin typeface="Courier New" pitchFamily="-96" charset="0"/>
            </a:endParaRP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596900" y="3200400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(%eax,%eax,4),%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953000" y="1219200"/>
            <a:ext cx="3352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pgh[PCOUNT] =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2, 1 }};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5733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A+i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*C*4+j*4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320088" cy="2466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</a:t>
            </a:r>
            <a:r>
              <a:rPr lang="en-US" b="1" dirty="0" smtClean="0">
                <a:latin typeface="Courier New" pitchFamily="-96" charset="0"/>
              </a:rPr>
              <a:t>4*dig</a:t>
            </a:r>
          </a:p>
          <a:p>
            <a:pPr lvl="2"/>
            <a:r>
              <a:rPr lang="en-US" dirty="0" smtClean="0"/>
              <a:t>=  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 + 4*(5*index + dig)</a:t>
            </a:r>
            <a:endParaRPr lang="en-US" b="1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address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</a:t>
            </a:r>
            <a:r>
              <a:rPr lang="en-US" b="1" dirty="0" smtClean="0">
                <a:latin typeface="Courier New" pitchFamily="-96" charset="0"/>
              </a:rPr>
              <a:t>*((index+4*index)+dig)</a:t>
            </a:r>
            <a:endParaRPr lang="en-US" b="1" dirty="0">
              <a:latin typeface="Calibri" pitchFamily="-96" charset="0"/>
            </a:endParaRP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533400" y="1241425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533400" y="2792413"/>
            <a:ext cx="8001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(%eax,%eax,4),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offset 4*(5*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Variable </a:t>
            </a:r>
            <a:r>
              <a:rPr lang="en-US" sz="2000">
                <a:latin typeface="Courier New" pitchFamily="-96" charset="0"/>
              </a:rPr>
              <a:t>univ</a:t>
            </a:r>
            <a:r>
              <a:rPr lang="en-US" sz="2000">
                <a:latin typeface="Calibri" pitchFamily="-96" charset="0"/>
              </a:rPr>
              <a:t> denotes array of 3 elements</a:t>
            </a:r>
          </a:p>
          <a:p>
            <a:r>
              <a:rPr lang="en-US" sz="200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>
                <a:latin typeface="Calibri" pitchFamily="-96" charset="0"/>
              </a:rPr>
              <a:t>4 bytes</a:t>
            </a:r>
          </a:p>
          <a:p>
            <a:r>
              <a:rPr lang="en-US" sz="2000">
                <a:latin typeface="Calibri" pitchFamily="-96" charset="0"/>
              </a:rPr>
              <a:t>Each pointer points to array of </a:t>
            </a:r>
            <a:r>
              <a:rPr lang="en-US" sz="2000">
                <a:latin typeface="Courier New" pitchFamily="-96" charset="0"/>
              </a:rPr>
              <a:t>int</a:t>
            </a:r>
            <a:r>
              <a:rPr lang="en-US" sz="2000">
                <a:latin typeface="Calibri" pitchFamily="-96" charset="0"/>
              </a:rPr>
              <a:t>’s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9413" y="4191000"/>
            <a:ext cx="1982787" cy="1527175"/>
            <a:chOff x="191" y="2112"/>
            <a:chExt cx="1249" cy="962"/>
          </a:xfrm>
        </p:grpSpPr>
        <p:sp>
          <p:nvSpPr>
            <p:cNvPr id="95301" name="Rectangle 8"/>
            <p:cNvSpPr>
              <a:spLocks noChangeArrowheads="1"/>
            </p:cNvSpPr>
            <p:nvPr/>
          </p:nvSpPr>
          <p:spPr bwMode="auto">
            <a:xfrm>
              <a:off x="864" y="235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36</a:t>
              </a:r>
            </a:p>
          </p:txBody>
        </p:sp>
        <p:sp>
          <p:nvSpPr>
            <p:cNvPr id="95302" name="Line 9"/>
            <p:cNvSpPr>
              <a:spLocks noChangeShapeType="1"/>
            </p:cNvSpPr>
            <p:nvPr/>
          </p:nvSpPr>
          <p:spPr bwMode="auto">
            <a:xfrm flipV="1">
              <a:off x="576" y="248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3" name="Text Box 10"/>
            <p:cNvSpPr txBox="1">
              <a:spLocks noChangeArrowheads="1"/>
            </p:cNvSpPr>
            <p:nvPr/>
          </p:nvSpPr>
          <p:spPr bwMode="auto">
            <a:xfrm>
              <a:off x="201" y="236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160</a:t>
              </a:r>
            </a:p>
          </p:txBody>
        </p:sp>
        <p:sp>
          <p:nvSpPr>
            <p:cNvPr id="95304" name="Rectangle 11"/>
            <p:cNvSpPr>
              <a:spLocks noChangeArrowheads="1"/>
            </p:cNvSpPr>
            <p:nvPr/>
          </p:nvSpPr>
          <p:spPr bwMode="auto">
            <a:xfrm>
              <a:off x="864" y="259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95305" name="Rectangle 12"/>
            <p:cNvSpPr>
              <a:spLocks noChangeArrowheads="1"/>
            </p:cNvSpPr>
            <p:nvPr/>
          </p:nvSpPr>
          <p:spPr bwMode="auto">
            <a:xfrm>
              <a:off x="864" y="283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56</a:t>
              </a:r>
            </a:p>
          </p:txBody>
        </p:sp>
        <p:sp>
          <p:nvSpPr>
            <p:cNvPr id="95306" name="Line 13"/>
            <p:cNvSpPr>
              <a:spLocks noChangeShapeType="1"/>
            </p:cNvSpPr>
            <p:nvPr/>
          </p:nvSpPr>
          <p:spPr bwMode="auto">
            <a:xfrm flipV="1">
              <a:off x="576" y="272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7" name="Line 14"/>
            <p:cNvSpPr>
              <a:spLocks noChangeShapeType="1"/>
            </p:cNvSpPr>
            <p:nvPr/>
          </p:nvSpPr>
          <p:spPr bwMode="auto">
            <a:xfrm flipV="1">
              <a:off x="576" y="296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8" name="Text Box 15"/>
            <p:cNvSpPr txBox="1">
              <a:spLocks noChangeArrowheads="1"/>
            </p:cNvSpPr>
            <p:nvPr/>
          </p:nvSpPr>
          <p:spPr bwMode="auto">
            <a:xfrm>
              <a:off x="191" y="2612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164</a:t>
              </a:r>
            </a:p>
          </p:txBody>
        </p:sp>
        <p:sp>
          <p:nvSpPr>
            <p:cNvPr id="95309" name="Text Box 16"/>
            <p:cNvSpPr txBox="1">
              <a:spLocks noChangeArrowheads="1"/>
            </p:cNvSpPr>
            <p:nvPr/>
          </p:nvSpPr>
          <p:spPr bwMode="auto">
            <a:xfrm>
              <a:off x="191" y="284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168</a:t>
              </a:r>
            </a:p>
          </p:txBody>
        </p:sp>
        <p:sp>
          <p:nvSpPr>
            <p:cNvPr id="95310" name="Text Box 17"/>
            <p:cNvSpPr txBox="1">
              <a:spLocks noChangeArrowheads="1"/>
            </p:cNvSpPr>
            <p:nvPr/>
          </p:nvSpPr>
          <p:spPr bwMode="auto">
            <a:xfrm>
              <a:off x="864" y="2112"/>
              <a:ext cx="462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univ</a:t>
              </a:r>
            </a:p>
          </p:txBody>
        </p:sp>
        <p:sp>
          <p:nvSpPr>
            <p:cNvPr id="95311" name="Oval 18"/>
            <p:cNvSpPr>
              <a:spLocks noChangeArrowheads="1"/>
            </p:cNvSpPr>
            <p:nvPr/>
          </p:nvSpPr>
          <p:spPr bwMode="auto">
            <a:xfrm>
              <a:off x="1200" y="244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2" name="Oval 19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3" name="Oval 20"/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15413" name="Text Box 21"/>
          <p:cNvSpPr txBox="1">
            <a:spLocks noChangeArrowheads="1"/>
          </p:cNvSpPr>
          <p:nvPr/>
        </p:nvSpPr>
        <p:spPr bwMode="auto">
          <a:xfrm>
            <a:off x="3122613" y="37338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cmu</a:t>
            </a: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3198813" y="45720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mit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122613" y="52720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ucb</a:t>
            </a:r>
          </a:p>
        </p:txBody>
      </p:sp>
      <p:grpSp>
        <p:nvGrpSpPr>
          <p:cNvPr id="84" name="Group 24"/>
          <p:cNvGrpSpPr>
            <a:grpSpLocks/>
          </p:cNvGrpSpPr>
          <p:nvPr/>
        </p:nvGrpSpPr>
        <p:grpSpPr bwMode="auto">
          <a:xfrm>
            <a:off x="3554413" y="4006850"/>
            <a:ext cx="5435600" cy="750888"/>
            <a:chOff x="2412765" y="3429000"/>
            <a:chExt cx="5435835" cy="771209"/>
          </a:xfrm>
        </p:grpSpPr>
        <p:grpSp>
          <p:nvGrpSpPr>
            <p:cNvPr id="9528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99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100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1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95284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95285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95286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7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8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95289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0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95291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2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95293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4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95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3" name="Group 24"/>
          <p:cNvGrpSpPr>
            <a:grpSpLocks/>
          </p:cNvGrpSpPr>
          <p:nvPr/>
        </p:nvGrpSpPr>
        <p:grpSpPr bwMode="auto">
          <a:xfrm>
            <a:off x="3556000" y="4808538"/>
            <a:ext cx="5435600" cy="750887"/>
            <a:chOff x="2412765" y="3429000"/>
            <a:chExt cx="5435835" cy="771209"/>
          </a:xfrm>
        </p:grpSpPr>
        <p:grpSp>
          <p:nvGrpSpPr>
            <p:cNvPr id="9526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17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9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0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21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95266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67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95268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69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0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95271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2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95273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4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95275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6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77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2" name="Group 24"/>
          <p:cNvGrpSpPr>
            <a:grpSpLocks/>
          </p:cNvGrpSpPr>
          <p:nvPr/>
        </p:nvGrpSpPr>
        <p:grpSpPr bwMode="auto">
          <a:xfrm>
            <a:off x="3554413" y="5646738"/>
            <a:ext cx="5435600" cy="750887"/>
            <a:chOff x="2412765" y="3429000"/>
            <a:chExt cx="5435835" cy="771209"/>
          </a:xfrm>
        </p:grpSpPr>
        <p:grpSp>
          <p:nvGrpSpPr>
            <p:cNvPr id="9524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36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38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95248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49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95250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1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2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95253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4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6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95257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8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95259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2052638" y="4159250"/>
            <a:ext cx="1693862" cy="1022350"/>
          </a:xfrm>
          <a:custGeom>
            <a:avLst/>
            <a:gdLst>
              <a:gd name="T0" fmla="*/ 0 w 1694329"/>
              <a:gd name="T1" fmla="*/ 1021976 h 1021976"/>
              <a:gd name="T2" fmla="*/ 654423 w 1694329"/>
              <a:gd name="T3" fmla="*/ 340658 h 1021976"/>
              <a:gd name="T4" fmla="*/ 1694329 w 1694329"/>
              <a:gd name="T5" fmla="*/ 0 h 1021976"/>
              <a:gd name="T6" fmla="*/ 0 60000 65536"/>
              <a:gd name="T7" fmla="*/ 0 60000 65536"/>
              <a:gd name="T8" fmla="*/ 0 60000 65536"/>
              <a:gd name="T9" fmla="*/ 0 w 1694329"/>
              <a:gd name="T10" fmla="*/ 0 h 1021976"/>
              <a:gd name="T11" fmla="*/ 1694329 w 1694329"/>
              <a:gd name="T12" fmla="*/ 1021976 h 1021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4329" h="1021976">
                <a:moveTo>
                  <a:pt x="0" y="1021976"/>
                </a:moveTo>
                <a:cubicBezTo>
                  <a:pt x="186017" y="766481"/>
                  <a:pt x="372035" y="510987"/>
                  <a:pt x="654423" y="340658"/>
                </a:cubicBezTo>
                <a:cubicBezTo>
                  <a:pt x="936811" y="170329"/>
                  <a:pt x="1315570" y="85164"/>
                  <a:pt x="1694329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2070100" y="4787900"/>
            <a:ext cx="1703388" cy="330200"/>
          </a:xfrm>
          <a:custGeom>
            <a:avLst/>
            <a:gdLst>
              <a:gd name="T0" fmla="*/ 0 w 1703294"/>
              <a:gd name="T1" fmla="*/ 0 h 331694"/>
              <a:gd name="T2" fmla="*/ 905435 w 1703294"/>
              <a:gd name="T3" fmla="*/ 304800 h 331694"/>
              <a:gd name="T4" fmla="*/ 1703294 w 1703294"/>
              <a:gd name="T5" fmla="*/ 161365 h 331694"/>
              <a:gd name="T6" fmla="*/ 0 60000 65536"/>
              <a:gd name="T7" fmla="*/ 0 60000 65536"/>
              <a:gd name="T8" fmla="*/ 0 60000 65536"/>
              <a:gd name="T9" fmla="*/ 0 w 1703294"/>
              <a:gd name="T10" fmla="*/ 0 h 331694"/>
              <a:gd name="T11" fmla="*/ 1703294 w 1703294"/>
              <a:gd name="T12" fmla="*/ 331694 h 3316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3294" h="331694">
                <a:moveTo>
                  <a:pt x="0" y="0"/>
                </a:moveTo>
                <a:cubicBezTo>
                  <a:pt x="310776" y="138953"/>
                  <a:pt x="621553" y="277906"/>
                  <a:pt x="905435" y="304800"/>
                </a:cubicBezTo>
                <a:cubicBezTo>
                  <a:pt x="1189317" y="331694"/>
                  <a:pt x="1446305" y="246529"/>
                  <a:pt x="1703294" y="16136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2052638" y="5557838"/>
            <a:ext cx="1739900" cy="385762"/>
          </a:xfrm>
          <a:custGeom>
            <a:avLst/>
            <a:gdLst>
              <a:gd name="T0" fmla="*/ 0 w 1739153"/>
              <a:gd name="T1" fmla="*/ 0 h 385482"/>
              <a:gd name="T2" fmla="*/ 699247 w 1739153"/>
              <a:gd name="T3" fmla="*/ 349623 h 385482"/>
              <a:gd name="T4" fmla="*/ 1739153 w 1739153"/>
              <a:gd name="T5" fmla="*/ 215153 h 385482"/>
              <a:gd name="T6" fmla="*/ 0 60000 65536"/>
              <a:gd name="T7" fmla="*/ 0 60000 65536"/>
              <a:gd name="T8" fmla="*/ 0 60000 65536"/>
              <a:gd name="T9" fmla="*/ 0 w 1739153"/>
              <a:gd name="T10" fmla="*/ 0 h 385482"/>
              <a:gd name="T11" fmla="*/ 1739153 w 1739153"/>
              <a:gd name="T12" fmla="*/ 385482 h 385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9153" h="385482">
                <a:moveTo>
                  <a:pt x="0" y="0"/>
                </a:moveTo>
                <a:cubicBezTo>
                  <a:pt x="204694" y="156882"/>
                  <a:pt x="409388" y="313764"/>
                  <a:pt x="699247" y="349623"/>
                </a:cubicBezTo>
                <a:cubicBezTo>
                  <a:pt x="989106" y="385482"/>
                  <a:pt x="1364129" y="300317"/>
                  <a:pt x="1739153" y="21515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Computation (IA32)</a:t>
            </a:r>
          </a:p>
          <a:p>
            <a:pPr lvl="1"/>
            <a:r>
              <a:rPr lang="en-US">
                <a:latin typeface="Calibri" pitchFamily="-96" charset="0"/>
              </a:rPr>
              <a:t>Element access </a:t>
            </a:r>
            <a:r>
              <a:rPr lang="en-US" b="1">
                <a:latin typeface="Courier New" pitchFamily="-96" charset="0"/>
              </a:rPr>
              <a:t>Mem[Mem[univ+4*index]+4*dig]</a:t>
            </a:r>
          </a:p>
          <a:p>
            <a:pPr lvl="1"/>
            <a:r>
              <a:rPr lang="en-US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7239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index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dig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(%edx,%eax,4),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p[dig]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560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Integer Registers</a:t>
            </a:r>
          </a:p>
        </p:txBody>
      </p:sp>
      <p:sp>
        <p:nvSpPr>
          <p:cNvPr id="2561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" y="6019800"/>
            <a:ext cx="7329488" cy="838200"/>
          </a:xfrm>
        </p:spPr>
        <p:txBody>
          <a:bodyPr/>
          <a:lstStyle/>
          <a:p>
            <a:pPr lvl="1"/>
            <a:r>
              <a:rPr lang="en-US" smtClean="0">
                <a:latin typeface="Calibri" pitchFamily="-96" charset="0"/>
              </a:rPr>
              <a:t>Twice the number of registers</a:t>
            </a:r>
          </a:p>
          <a:p>
            <a:pPr lvl="1"/>
            <a:r>
              <a:rPr lang="en-US" smtClean="0">
                <a:latin typeface="Calibri" pitchFamily="-96" charset="0"/>
              </a:rPr>
              <a:t>Accessible as 8, 16, 32, 64 bits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%edi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%ebp</a:t>
            </a: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5623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5624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5626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%r15d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457200" y="1725613"/>
            <a:ext cx="37338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get_pgh_digit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3" descr="C:\Documents and Settings\pueschel\My Documents\teaching\18-243-CMUspring09\08-05Feb09\nest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788" y="3355975"/>
            <a:ext cx="36560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625504" y="4946005"/>
            <a:ext cx="74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addresses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81000" y="5802313"/>
            <a:ext cx="368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Mem[pgh+20*index+4*dig]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648200" y="5791200"/>
            <a:ext cx="445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Mem[Mem[univ+4*index]+4*dig]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357166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033865" y="500042"/>
            <a:ext cx="4976818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033865" y="2857496"/>
            <a:ext cx="4976818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033865" y="5000636"/>
            <a:ext cx="4986342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*64)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57224" y="2616087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3909323"/>
            <a:ext cx="7239000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imull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20(%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20707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Step through all elements in column j</a:t>
            </a:r>
          </a:p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Retrieving successive elements from single column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495800" y="1790001"/>
            <a:ext cx="43434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typedef int fix_matrix[N][N];  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255200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71546"/>
            <a:ext cx="4114800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(%ebx,%edx,4)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78605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856456"/>
            <a:ext cx="4114800" cy="3914780"/>
          </a:xfrm>
        </p:spPr>
        <p:txBody>
          <a:bodyPr/>
          <a:lstStyle/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5253043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(%edi,%edx,4)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n:i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.L18	#   if &gt;,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143116"/>
          <a:ext cx="289560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Allocation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Allocation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Concept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Contiguously-allocated region of memory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Refer to members within structure by names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Members may be of different types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083056" y="1196752"/>
            <a:ext cx="219164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-96" charset="0"/>
              </a:rPr>
              <a:t>Memory Layout</a:t>
            </a: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3938588" y="4293096"/>
            <a:ext cx="3365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IA32 Assembly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3357555" y="4721724"/>
            <a:ext cx="5753108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r</a:t>
            </a: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Mem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[r+12]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2844" y="4307374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void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set_i(struct rec *r,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   int val)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r-&gt;i = val;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Accessing Structure Member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Pointer indicates first byte of structure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 elements with offsets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458537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5306137" y="857232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r+12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07632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2392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7620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762000" y="2057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620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62000" y="38862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762000" y="4495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62000" y="51054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7620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765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8001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Integer </a:t>
            </a:r>
            <a:r>
              <a:rPr lang="en-US" dirty="0" smtClean="0">
                <a:latin typeface="Calibri" pitchFamily="-96" charset="0"/>
              </a:rPr>
              <a:t>Registers: 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Usage Conventions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7244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4724400" y="20574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47244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/>
        </p:nvSpPr>
        <p:spPr bwMode="auto">
          <a:xfrm>
            <a:off x="47244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4724400" y="38862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/>
        </p:nvSpPr>
        <p:spPr bwMode="auto">
          <a:xfrm>
            <a:off x="4724400" y="44958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4724400" y="5105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/>
        </p:nvSpPr>
        <p:spPr bwMode="auto">
          <a:xfrm>
            <a:off x="47244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666" name="TextBox 36"/>
          <p:cNvSpPr txBox="1">
            <a:spLocks noChangeArrowheads="1"/>
          </p:cNvSpPr>
          <p:nvPr/>
        </p:nvSpPr>
        <p:spPr bwMode="auto">
          <a:xfrm>
            <a:off x="290353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7" name="TextBox 37"/>
          <p:cNvSpPr txBox="1">
            <a:spLocks noChangeArrowheads="1"/>
          </p:cNvSpPr>
          <p:nvPr/>
        </p:nvSpPr>
        <p:spPr bwMode="auto">
          <a:xfrm>
            <a:off x="6865938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/>
        </p:nvSpPr>
        <p:spPr bwMode="auto">
          <a:xfrm>
            <a:off x="6858000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/>
        </p:nvSpPr>
        <p:spPr bwMode="auto">
          <a:xfrm>
            <a:off x="6858000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/>
        </p:nvSpPr>
        <p:spPr bwMode="auto">
          <a:xfrm>
            <a:off x="6851438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alibri" pitchFamily="-96" charset="0"/>
              </a:rPr>
              <a:t>Callee</a:t>
            </a:r>
            <a:r>
              <a:rPr lang="en-US" sz="1800" dirty="0" smtClean="0">
                <a:latin typeface="Calibri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/>
        </p:nvSpPr>
        <p:spPr bwMode="auto">
          <a:xfrm>
            <a:off x="6858000" y="2743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/>
        </p:nvSpPr>
        <p:spPr bwMode="auto">
          <a:xfrm>
            <a:off x="289560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/>
        </p:nvSpPr>
        <p:spPr bwMode="auto">
          <a:xfrm>
            <a:off x="282257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Stack pointer</a:t>
            </a:r>
          </a:p>
        </p:txBody>
      </p:sp>
      <p:sp>
        <p:nvSpPr>
          <p:cNvPr id="27674" name="TextBox 44"/>
          <p:cNvSpPr txBox="1">
            <a:spLocks noChangeArrowheads="1"/>
          </p:cNvSpPr>
          <p:nvPr/>
        </p:nvSpPr>
        <p:spPr bwMode="auto">
          <a:xfrm>
            <a:off x="6827250" y="3352800"/>
            <a:ext cx="140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Saved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27675" name="TextBox 45"/>
          <p:cNvSpPr txBox="1">
            <a:spLocks noChangeArrowheads="1"/>
          </p:cNvSpPr>
          <p:nvPr/>
        </p:nvSpPr>
        <p:spPr bwMode="auto">
          <a:xfrm>
            <a:off x="2867025" y="1524000"/>
            <a:ext cx="140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Return value</a:t>
            </a:r>
          </a:p>
        </p:txBody>
      </p:sp>
      <p:sp>
        <p:nvSpPr>
          <p:cNvPr id="27676" name="TextBox 46"/>
          <p:cNvSpPr txBox="1">
            <a:spLocks noChangeArrowheads="1"/>
          </p:cNvSpPr>
          <p:nvPr/>
        </p:nvSpPr>
        <p:spPr bwMode="auto">
          <a:xfrm>
            <a:off x="2841625" y="27543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#4</a:t>
            </a:r>
          </a:p>
        </p:txBody>
      </p:sp>
      <p:sp>
        <p:nvSpPr>
          <p:cNvPr id="27677" name="TextBox 47"/>
          <p:cNvSpPr txBox="1">
            <a:spLocks noChangeArrowheads="1"/>
          </p:cNvSpPr>
          <p:nvPr/>
        </p:nvSpPr>
        <p:spPr bwMode="auto">
          <a:xfrm>
            <a:off x="2841625" y="4572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#1</a:t>
            </a:r>
          </a:p>
        </p:txBody>
      </p:sp>
      <p:sp>
        <p:nvSpPr>
          <p:cNvPr id="27678" name="TextBox 48"/>
          <p:cNvSpPr txBox="1">
            <a:spLocks noChangeArrowheads="1"/>
          </p:cNvSpPr>
          <p:nvPr/>
        </p:nvSpPr>
        <p:spPr bwMode="auto">
          <a:xfrm>
            <a:off x="2841625" y="33639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#3</a:t>
            </a:r>
          </a:p>
        </p:txBody>
      </p:sp>
      <p:sp>
        <p:nvSpPr>
          <p:cNvPr id="27679" name="TextBox 49"/>
          <p:cNvSpPr txBox="1">
            <a:spLocks noChangeArrowheads="1"/>
          </p:cNvSpPr>
          <p:nvPr/>
        </p:nvSpPr>
        <p:spPr bwMode="auto">
          <a:xfrm>
            <a:off x="2841625" y="39735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#2</a:t>
            </a:r>
          </a:p>
        </p:txBody>
      </p:sp>
      <p:sp>
        <p:nvSpPr>
          <p:cNvPr id="27680" name="TextBox 50"/>
          <p:cNvSpPr txBox="1">
            <a:spLocks noChangeArrowheads="1"/>
          </p:cNvSpPr>
          <p:nvPr/>
        </p:nvSpPr>
        <p:spPr bwMode="auto">
          <a:xfrm>
            <a:off x="6804025" y="21336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#6</a:t>
            </a:r>
          </a:p>
        </p:txBody>
      </p:sp>
      <p:sp>
        <p:nvSpPr>
          <p:cNvPr id="27681" name="TextBox 51"/>
          <p:cNvSpPr txBox="1">
            <a:spLocks noChangeArrowheads="1"/>
          </p:cNvSpPr>
          <p:nvPr/>
        </p:nvSpPr>
        <p:spPr bwMode="auto">
          <a:xfrm>
            <a:off x="6804025" y="1524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3983069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Get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r+idx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3810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*r,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Arguments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+8]: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+12]: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857232"/>
            <a:ext cx="14750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 smtClean="0">
                <a:latin typeface="Courier New" pitchFamily="-96" charset="0"/>
              </a:rPr>
              <a:t>r+idx</a:t>
            </a:r>
            <a:r>
              <a:rPr lang="en-US" dirty="0" smtClean="0">
                <a:latin typeface="Courier New" pitchFamily="-96" charset="0"/>
              </a:rPr>
              <a:t>*4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30" name="Line 16"/>
          <p:cNvSpPr>
            <a:spLocks noChangeShapeType="1"/>
          </p:cNvSpPr>
          <p:nvPr/>
        </p:nvSpPr>
        <p:spPr bwMode="auto">
          <a:xfrm>
            <a:off x="479583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343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6161106" y="1658938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821262" y="1658938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605606" y="1658938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627581" y="2074863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5886488" y="207167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6377006" y="207486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00869" y="2057400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.L17:		# loop: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r-&gt;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(%edx,%eax,4)	# r-&gt;a[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 = r-&gt;n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testl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Test r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.L17	# If != 0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 = </a:t>
            </a:r>
            <a:r>
              <a:rPr lang="nn-NO" sz="1800" dirty="0" err="1" smtClean="0">
                <a:latin typeface="Courier New" pitchFamily="-96" charset="0"/>
              </a:rPr>
              <a:t>r-&gt;n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775232" y="279449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518296" y="2235200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178452" y="2235200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962796" y="2235200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4984771" y="2651125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243678" y="2647940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734196" y="2651125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158059" y="2633662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47" name="Freeform 16"/>
          <p:cNvSpPr>
            <a:spLocks/>
          </p:cNvSpPr>
          <p:nvPr/>
        </p:nvSpPr>
        <p:spPr bwMode="auto">
          <a:xfrm flipH="1">
            <a:off x="7188200" y="1873274"/>
            <a:ext cx="990600" cy="457200"/>
          </a:xfrm>
          <a:custGeom>
            <a:avLst/>
            <a:gdLst>
              <a:gd name="T0" fmla="*/ 624 w 624"/>
              <a:gd name="T1" fmla="*/ 288 h 288"/>
              <a:gd name="T2" fmla="*/ 576 w 624"/>
              <a:gd name="T3" fmla="*/ 0 h 288"/>
              <a:gd name="T4" fmla="*/ 96 w 624"/>
              <a:gd name="T5" fmla="*/ 0 h 288"/>
              <a:gd name="T6" fmla="*/ 0 w 624"/>
              <a:gd name="T7" fmla="*/ 144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288"/>
              <a:gd name="T14" fmla="*/ 624 w 62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288">
                <a:moveTo>
                  <a:pt x="624" y="288"/>
                </a:moveTo>
                <a:lnTo>
                  <a:pt x="576" y="0"/>
                </a:lnTo>
                <a:lnTo>
                  <a:pt x="96" y="0"/>
                </a:lnTo>
                <a:lnTo>
                  <a:pt x="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>
              <a:latin typeface="Calibri" pitchFamily="-96" charset="0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 flipV="1">
            <a:off x="5638800" y="26670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4800600" y="3048000"/>
            <a:ext cx="1524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Element </a:t>
            </a:r>
            <a:r>
              <a:rPr lang="en-US">
                <a:latin typeface="Courier New" pitchFamily="-96" charset="0"/>
              </a:rPr>
              <a:t>i</a:t>
            </a:r>
            <a:endParaRPr lang="en-US">
              <a:solidFill>
                <a:schemeClr val="tx2"/>
              </a:solidFill>
              <a:latin typeface="Calibri" pitchFamily="-96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28" name="Rectangle 28"/>
          <p:cNvSpPr>
            <a:spLocks noGrp="1" noChangeArrowheads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Summary</a:t>
            </a:r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Procedures in x86-64</a:t>
            </a:r>
          </a:p>
          <a:p>
            <a:pPr lvl="1"/>
            <a:r>
              <a:rPr lang="en-US" dirty="0">
                <a:latin typeface="Calibri" pitchFamily="-96" charset="0"/>
              </a:rPr>
              <a:t>Stack frame is relative to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Parameters passed in registers</a:t>
            </a:r>
          </a:p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Registers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Arguments passed to functions via registers</a:t>
            </a:r>
          </a:p>
          <a:p>
            <a:pPr lvl="1"/>
            <a:r>
              <a:rPr lang="en-US" dirty="0">
                <a:latin typeface="Calibri" pitchFamily="-96" charset="0"/>
              </a:rPr>
              <a:t>If more than 6 integral parameters, then pass rest on stack</a:t>
            </a:r>
          </a:p>
          <a:p>
            <a:pPr lvl="1"/>
            <a:r>
              <a:rPr lang="en-US" dirty="0">
                <a:latin typeface="Calibri" pitchFamily="-96" charset="0"/>
              </a:rPr>
              <a:t>These registers can be used as caller-saved as well</a:t>
            </a:r>
          </a:p>
          <a:p>
            <a:pPr lvl="1"/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All references to stack frame via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Eliminates need to update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ebp</a:t>
            </a:r>
            <a:r>
              <a:rPr lang="en-US" b="1" dirty="0">
                <a:latin typeface="Courier New" pitchFamily="-96" charset="0"/>
              </a:rPr>
              <a:t>/%</a:t>
            </a:r>
            <a:r>
              <a:rPr lang="en-US" b="1" dirty="0" err="1">
                <a:latin typeface="Courier New" pitchFamily="-96" charset="0"/>
              </a:rPr>
              <a:t>rbp</a:t>
            </a:r>
            <a:endParaRPr lang="en-US" b="1" dirty="0">
              <a:latin typeface="Courier New" pitchFamily="-96" charset="0"/>
            </a:endParaRPr>
          </a:p>
          <a:p>
            <a:pPr lvl="1"/>
            <a:endParaRPr lang="en-US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Other Registers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6 </a:t>
            </a:r>
            <a:r>
              <a:rPr lang="en-US" dirty="0" err="1">
                <a:latin typeface="Calibri" pitchFamily="-96" charset="0"/>
              </a:rPr>
              <a:t>callee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2 caller 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1 return value (also usable as caller saved)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1 special (stack pointer)</a:t>
            </a:r>
            <a:endParaRPr lang="en-US" dirty="0">
              <a:latin typeface="Calibri" pitchFamily="-96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Long Swap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581400"/>
            <a:ext cx="8307387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Operands passed in registers</a:t>
            </a:r>
          </a:p>
          <a:p>
            <a:pPr lvl="1"/>
            <a:r>
              <a:rPr lang="en-US" dirty="0">
                <a:latin typeface="Calibri" pitchFamily="-96" charset="0"/>
              </a:rPr>
              <a:t>First (</a:t>
            </a:r>
            <a:r>
              <a:rPr lang="en-US" b="1" dirty="0" err="1">
                <a:latin typeface="Courier New" pitchFamily="-96" charset="0"/>
              </a:rPr>
              <a:t>xp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rdi</a:t>
            </a:r>
            <a:r>
              <a:rPr lang="en-US" dirty="0">
                <a:latin typeface="Calibri" pitchFamily="-96" charset="0"/>
              </a:rPr>
              <a:t>, second (</a:t>
            </a:r>
            <a:r>
              <a:rPr lang="en-US" b="1" dirty="0" err="1">
                <a:latin typeface="Courier New" pitchFamily="-96" charset="0"/>
              </a:rPr>
              <a:t>yp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rsi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64-bit pointers</a:t>
            </a:r>
          </a:p>
          <a:p>
            <a:r>
              <a:rPr lang="en-US" dirty="0">
                <a:latin typeface="Calibri" pitchFamily="-96" charset="0"/>
              </a:rPr>
              <a:t>No stack operations required (except </a:t>
            </a:r>
            <a:r>
              <a:rPr lang="en-US" dirty="0">
                <a:latin typeface="Courier New" pitchFamily="-96" charset="0"/>
                <a:ea typeface="Courier New" pitchFamily="-96" charset="0"/>
                <a:cs typeface="Courier New" pitchFamily="-96" charset="0"/>
              </a:rPr>
              <a:t>ret</a:t>
            </a:r>
            <a:r>
              <a:rPr lang="en-US" dirty="0">
                <a:latin typeface="Calibri" pitchFamily="-96" charset="0"/>
              </a:rPr>
              <a:t>)</a:t>
            </a:r>
          </a:p>
          <a:p>
            <a:r>
              <a:rPr lang="en-US" dirty="0">
                <a:latin typeface="Calibri" pitchFamily="-96" charset="0"/>
              </a:rPr>
              <a:t>Avoiding stack</a:t>
            </a:r>
          </a:p>
          <a:p>
            <a:pPr lvl="1"/>
            <a:r>
              <a:rPr lang="en-US" dirty="0">
                <a:latin typeface="Calibri" pitchFamily="-96" charset="0"/>
              </a:rPr>
              <a:t>Can hold all local information in registers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93700" y="1252538"/>
            <a:ext cx="47117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swap_l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, long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)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t0 =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t1 =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 = t1;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 = t0;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105400" y="1130300"/>
            <a:ext cx="3657600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swap: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(%rdi), 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%rdx,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ret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2000">
              <a:latin typeface="Courier New" pitchFamily="-96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0" y="40050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4171752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4019352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ight Brace 9"/>
          <p:cNvSpPr/>
          <p:nvPr/>
        </p:nvSpPr>
        <p:spPr bwMode="auto">
          <a:xfrm>
            <a:off x="7234247" y="4386064"/>
            <a:ext cx="457200" cy="843136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1447" y="4453661"/>
            <a:ext cx="1273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No stack</a:t>
            </a:r>
          </a:p>
          <a:p>
            <a:r>
              <a:rPr lang="en-US" dirty="0" smtClean="0">
                <a:latin typeface="Calibri" pitchFamily="34" charset="0"/>
              </a:rPr>
              <a:t>frame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Locals in the Red Zone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4814887" cy="1524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Avoiding Stack Pointer Change</a:t>
            </a:r>
          </a:p>
          <a:p>
            <a:pPr lvl="1"/>
            <a:r>
              <a:rPr lang="en-US">
                <a:latin typeface="Calibri" pitchFamily="-96" charset="0"/>
              </a:rPr>
              <a:t>Can hold all information within small window beyond stack pointer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81000" y="1447800"/>
            <a:ext cx="4648200" cy="25733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/* Swap, using local array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void swap_a(long *xp, long *yp)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volatile long loc[2];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loc[0] = *xp;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loc[1] = *yp;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*xp = loc[1];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*yp = loc[0];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334000" y="1331913"/>
            <a:ext cx="35814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swap_a: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(%rdi),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-24(%rsp)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-16(%rsp)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-16(%rsp),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-24(%rsp),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ret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6096000" y="4648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096000" y="5029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unused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7162800" y="4814888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7772400" y="4662488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5334000" y="5070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8</a:t>
            </a: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6096000" y="5410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6096000" y="5791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5334000" y="5451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16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5334000" y="5832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NonLeaf without Stack Frame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6314" y="1435100"/>
            <a:ext cx="4129086" cy="16764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No values held while swap being invoked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No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 </a:t>
            </a:r>
            <a:r>
              <a:rPr lang="en-US" sz="2000" dirty="0" smtClean="0">
                <a:latin typeface="Calibri" pitchFamily="-96" charset="0"/>
              </a:rPr>
              <a:t>needed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rep</a:t>
            </a:r>
            <a:r>
              <a:rPr lang="en-US" sz="2000" dirty="0" smtClean="0">
                <a:latin typeface="Calibri" pitchFamily="-96" charset="0"/>
              </a:rPr>
              <a:t> instruction inserted as no-op</a:t>
            </a:r>
          </a:p>
          <a:p>
            <a:pPr lvl="1"/>
            <a:r>
              <a:rPr lang="en-US" sz="1600" dirty="0" smtClean="0">
                <a:latin typeface="Calibri" pitchFamily="-96" charset="0"/>
              </a:rPr>
              <a:t>Based on recommendation from AMD</a:t>
            </a:r>
            <a:endParaRPr lang="en-US" sz="1600" dirty="0">
              <a:latin typeface="Calibri" pitchFamily="-96" charset="0"/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457200" y="1435100"/>
            <a:ext cx="4329114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/* </a:t>
            </a:r>
            <a:r>
              <a:rPr lang="en-US" sz="1800" dirty="0">
                <a:latin typeface="Courier New" pitchFamily="-96" charset="0"/>
              </a:rPr>
              <a:t>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595314" y="3857628"/>
            <a:ext cx="8048652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err="1" smtClean="0">
                <a:latin typeface="Courier New" pitchFamily="-96" charset="0"/>
              </a:rPr>
              <a:t>swap_ele</a:t>
            </a:r>
            <a:r>
              <a:rPr lang="en-US" sz="2000" dirty="0" smtClean="0">
                <a:latin typeface="Courier New" pitchFamily="-96" charset="0"/>
              </a:rPr>
              <a:t>: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movslq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esi,%rsi</a:t>
            </a:r>
            <a:r>
              <a:rPr lang="en-US" sz="2000" dirty="0">
                <a:latin typeface="Courier New" pitchFamily="-96" charset="0"/>
              </a:rPr>
              <a:t>           </a:t>
            </a:r>
            <a:r>
              <a:rPr lang="en-US" sz="2000" dirty="0" smtClean="0">
                <a:latin typeface="Courier New" pitchFamily="-96" charset="0"/>
              </a:rPr>
              <a:t>	# </a:t>
            </a:r>
            <a:r>
              <a:rPr lang="en-US" sz="2000" dirty="0">
                <a:latin typeface="Courier New" pitchFamily="-96" charset="0"/>
              </a:rPr>
              <a:t>Sign extend </a:t>
            </a:r>
            <a:r>
              <a:rPr lang="en-US" sz="2000" dirty="0" err="1">
                <a:latin typeface="Courier New" pitchFamily="-96" charset="0"/>
              </a:rPr>
              <a:t>i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8(%rdi,%rsi,8), 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	# &amp;a[i+1]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(%rdi,%rsi,8), 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	# 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 (1</a:t>
            </a:r>
            <a:r>
              <a:rPr lang="en-US" sz="2000" baseline="30000" dirty="0" smtClean="0">
                <a:latin typeface="Courier New" pitchFamily="-96" charset="0"/>
              </a:rPr>
              <a:t>st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  <a:r>
              <a:rPr lang="en-US" sz="2000" dirty="0" err="1" smtClean="0">
                <a:latin typeface="Courier New" pitchFamily="-96" charset="0"/>
              </a:rPr>
              <a:t>movq</a:t>
            </a:r>
            <a:r>
              <a:rPr lang="en-US" sz="2000" dirty="0" smtClean="0">
                <a:latin typeface="Courier New" pitchFamily="-96" charset="0"/>
              </a:rPr>
              <a:t>	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,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ourier New" pitchFamily="-96" charset="0"/>
              </a:rPr>
              <a:t>	# (2</a:t>
            </a:r>
            <a:r>
              <a:rPr lang="en-US" sz="2000" baseline="30000" dirty="0" smtClean="0">
                <a:latin typeface="Courier New" pitchFamily="-96" charset="0"/>
              </a:rPr>
              <a:t>nd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rep		# No-op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ret</a:t>
            </a:r>
            <a:endParaRPr lang="en-US" sz="20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Stack Frame Example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Keeps values of </a:t>
            </a:r>
            <a:r>
              <a:rPr lang="en-US" sz="2000" dirty="0" smtClean="0">
                <a:latin typeface="Courier New" pitchFamily="-96" charset="0"/>
              </a:rPr>
              <a:t>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and </a:t>
            </a:r>
            <a:r>
              <a:rPr lang="en-US" sz="2000" dirty="0" smtClean="0">
                <a:latin typeface="Courier New" pitchFamily="-96" charset="0"/>
              </a:rPr>
              <a:t>&amp;a[i+1]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in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Must set up stack frame to save these registers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457200" y="1447800"/>
            <a:ext cx="3810000" cy="2298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long sum = 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swap_ele_su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(long 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sum += </a:t>
            </a:r>
            <a:r>
              <a:rPr lang="en-US" sz="1800" dirty="0" smtClean="0">
                <a:latin typeface="Courier New" pitchFamily="-96" charset="0"/>
              </a:rPr>
              <a:t>(a[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]*a[i+1]);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495800" y="1317625"/>
            <a:ext cx="46482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 smtClean="0">
                <a:latin typeface="Courier New" pitchFamily="-96" charset="0"/>
              </a:rPr>
              <a:t>swap_ele_su</a:t>
            </a:r>
            <a:r>
              <a:rPr lang="en-US" sz="1800" dirty="0" smtClean="0">
                <a:latin typeface="Courier New" pitchFamily="-96" charset="0"/>
              </a:rPr>
              <a:t>: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-16(%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-8(%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16574</TotalTime>
  <Words>5466</Words>
  <Application>Microsoft Macintosh PowerPoint</Application>
  <PresentationFormat>On-screen Show (4:3)</PresentationFormat>
  <Paragraphs>988</Paragraphs>
  <Slides>42</Slides>
  <Notes>42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template2007</vt:lpstr>
      <vt:lpstr>Machine-Level Programming IV: x86-64 Procedures, Data  15-213: Introduction to Computer Systems 7th Lecture, Sep. 14, 2010</vt:lpstr>
      <vt:lpstr>Today</vt:lpstr>
      <vt:lpstr>x86-64 Integer Registers</vt:lpstr>
      <vt:lpstr>x86-64 Integer Registers:  Usage Conventions</vt:lpstr>
      <vt:lpstr>x86-64 Registers</vt:lpstr>
      <vt:lpstr>x86-64 Long Swap</vt:lpstr>
      <vt:lpstr>x86-64 Locals in the Red Zone</vt:lpstr>
      <vt:lpstr>x86-64 NonLeaf without Stack Frame</vt:lpstr>
      <vt:lpstr>x86-64 Stack Frame Example</vt:lpstr>
      <vt:lpstr>Understanding x86-64 Stack Frame</vt:lpstr>
      <vt:lpstr>Understanding x86-64 Stack Frame</vt:lpstr>
      <vt:lpstr>Interesting Features of Stack Frame</vt:lpstr>
      <vt:lpstr>x86-64 Procedure Summary</vt:lpstr>
      <vt:lpstr>Today</vt:lpstr>
      <vt:lpstr>Basic Data Types</vt:lpstr>
      <vt:lpstr>Array Allocation</vt:lpstr>
      <vt:lpstr>Array Access</vt:lpstr>
      <vt:lpstr>Array Example</vt:lpstr>
      <vt:lpstr>Array Accessing Example</vt:lpstr>
      <vt:lpstr>Array Loop Example (IA32)</vt:lpstr>
      <vt:lpstr>Pointer Loop Example (IA32)</vt:lpstr>
      <vt:lpstr>Nested Array Example</vt:lpstr>
      <vt:lpstr>Multidimensional (Nested) Arrays</vt:lpstr>
      <vt:lpstr>Nested Array Row Access</vt:lpstr>
      <vt:lpstr>Nested Array Row Access Code</vt:lpstr>
      <vt:lpstr>Nested Array Row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Optimizing Fixed Array Access</vt:lpstr>
      <vt:lpstr>Optimizing Fixed Array Access</vt:lpstr>
      <vt:lpstr>Optimizing Variable Array Access</vt:lpstr>
      <vt:lpstr>Today</vt:lpstr>
      <vt:lpstr>Structure Allocation</vt:lpstr>
      <vt:lpstr>Structure Access</vt:lpstr>
      <vt:lpstr>Generating Pointer to Structure Member</vt:lpstr>
      <vt:lpstr>Following Linked List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675</cp:revision>
  <cp:lastPrinted>2009-09-13T19:36:45Z</cp:lastPrinted>
  <dcterms:created xsi:type="dcterms:W3CDTF">2011-01-05T22:40:47Z</dcterms:created>
  <dcterms:modified xsi:type="dcterms:W3CDTF">2011-01-05T22:40:58Z</dcterms:modified>
</cp:coreProperties>
</file>