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jpeg" ContentType="image/jpeg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542" r:id="rId2"/>
    <p:sldId id="569" r:id="rId3"/>
    <p:sldId id="614" r:id="rId4"/>
    <p:sldId id="615" r:id="rId5"/>
    <p:sldId id="616" r:id="rId6"/>
    <p:sldId id="617" r:id="rId7"/>
    <p:sldId id="618" r:id="rId8"/>
    <p:sldId id="619" r:id="rId9"/>
    <p:sldId id="654" r:id="rId10"/>
    <p:sldId id="655" r:id="rId11"/>
    <p:sldId id="656" r:id="rId12"/>
    <p:sldId id="620" r:id="rId13"/>
    <p:sldId id="628" r:id="rId14"/>
    <p:sldId id="629" r:id="rId15"/>
    <p:sldId id="632" r:id="rId16"/>
    <p:sldId id="631" r:id="rId17"/>
    <p:sldId id="630" r:id="rId18"/>
    <p:sldId id="633" r:id="rId19"/>
    <p:sldId id="621" r:id="rId20"/>
    <p:sldId id="635" r:id="rId21"/>
    <p:sldId id="636" r:id="rId22"/>
    <p:sldId id="637" r:id="rId23"/>
    <p:sldId id="623" r:id="rId24"/>
    <p:sldId id="638" r:id="rId25"/>
    <p:sldId id="639" r:id="rId26"/>
    <p:sldId id="640" r:id="rId27"/>
    <p:sldId id="624" r:id="rId28"/>
    <p:sldId id="626" r:id="rId29"/>
    <p:sldId id="627" r:id="rId30"/>
    <p:sldId id="643" r:id="rId31"/>
    <p:sldId id="641" r:id="rId32"/>
    <p:sldId id="642" r:id="rId33"/>
    <p:sldId id="645" r:id="rId34"/>
    <p:sldId id="646" r:id="rId35"/>
    <p:sldId id="647" r:id="rId36"/>
    <p:sldId id="648" r:id="rId37"/>
    <p:sldId id="649" r:id="rId38"/>
    <p:sldId id="650" r:id="rId39"/>
    <p:sldId id="652" r:id="rId40"/>
    <p:sldId id="651" r:id="rId41"/>
    <p:sldId id="660" r:id="rId42"/>
    <p:sldId id="653" r:id="rId43"/>
    <p:sldId id="657" r:id="rId44"/>
    <p:sldId id="658" r:id="rId45"/>
    <p:sldId id="659" r:id="rId46"/>
  </p:sldIdLst>
  <p:sldSz cx="9144000" cy="6858000" type="screen4x3"/>
  <p:notesSz cx="7302500" cy="9586913"/>
  <p:custDataLst>
    <p:tags r:id="rId5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0C8D3"/>
    <a:srgbClr val="9EF18B"/>
    <a:srgbClr val="ED0101"/>
    <a:srgbClr val="0046E2"/>
    <a:srgbClr val="FA004D"/>
    <a:srgbClr val="EA00EA"/>
    <a:srgbClr val="052FFF"/>
    <a:srgbClr val="4300EA"/>
    <a:srgbClr val="00EE71"/>
    <a:srgbClr val="E1060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397" autoAdjust="0"/>
    <p:restoredTop sz="94626" autoAdjust="0"/>
  </p:normalViewPr>
  <p:slideViewPr>
    <p:cSldViewPr snapToObjects="1">
      <p:cViewPr varScale="1">
        <p:scale>
          <a:sx n="93" d="100"/>
          <a:sy n="93" d="100"/>
        </p:scale>
        <p:origin x="-776" y="-104"/>
      </p:cViewPr>
      <p:guideLst>
        <p:guide orient="horz" pos="2592"/>
        <p:guide pos="379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tags" Target="tags/tag1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97050"/>
          </a:xfrm>
        </p:spPr>
        <p:txBody>
          <a:bodyPr/>
          <a:lstStyle/>
          <a:p>
            <a:pPr marL="0" indent="0"/>
            <a:r>
              <a:rPr lang="en-US" dirty="0" smtClean="0"/>
              <a:t>Thread-Level Parallelism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</a:t>
            </a:r>
            <a:r>
              <a:rPr lang="en-US" sz="2000" b="0" dirty="0" smtClean="0"/>
              <a:t>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26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Nov. </a:t>
            </a:r>
            <a:r>
              <a:rPr lang="en-US" sz="2000" b="0" dirty="0" smtClean="0"/>
              <a:t>30</a:t>
            </a:r>
            <a:r>
              <a:rPr lang="en-US" sz="2000" b="0" dirty="0" smtClean="0"/>
              <a:t>, 2010</a:t>
            </a:r>
            <a:endParaRPr lang="en-US" sz="2000" b="0" dirty="0" smtClean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O’Hallaron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253582" cy="762000"/>
          </a:xfrm>
        </p:spPr>
        <p:txBody>
          <a:bodyPr/>
          <a:lstStyle/>
          <a:p>
            <a:r>
              <a:rPr lang="en-US" dirty="0" err="1" smtClean="0"/>
              <a:t>Hyperthreading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908925" cy="1228724"/>
          </a:xfrm>
        </p:spPr>
        <p:txBody>
          <a:bodyPr/>
          <a:lstStyle/>
          <a:p>
            <a:r>
              <a:rPr lang="en-US" dirty="0" smtClean="0"/>
              <a:t>Replicate enough instruction control to process K instruction streams</a:t>
            </a:r>
          </a:p>
          <a:p>
            <a:r>
              <a:rPr lang="en-US" dirty="0" smtClean="0"/>
              <a:t>K copies of all registers</a:t>
            </a:r>
          </a:p>
          <a:p>
            <a:r>
              <a:rPr lang="en-US" dirty="0" smtClean="0"/>
              <a:t>Share functional units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209800" y="3619500"/>
            <a:ext cx="4191000" cy="1447800"/>
            <a:chOff x="2514600" y="1600200"/>
            <a:chExt cx="4191000" cy="1447800"/>
          </a:xfrm>
        </p:grpSpPr>
        <p:sp>
          <p:nvSpPr>
            <p:cNvPr id="4" name="Rectangle 3"/>
            <p:cNvSpPr/>
            <p:nvPr/>
          </p:nvSpPr>
          <p:spPr bwMode="auto">
            <a:xfrm>
              <a:off x="2514600" y="1600200"/>
              <a:ext cx="4191000" cy="144780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sz="2000" dirty="0" smtClean="0"/>
                <a:t>Functional Units</a:t>
              </a:r>
              <a:endParaRPr lang="en-US" sz="2000" dirty="0"/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26670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/>
                <a:t>Integer</a:t>
              </a:r>
            </a:p>
            <a:p>
              <a:pPr algn="ctr"/>
              <a:r>
                <a:rPr lang="en-US" sz="1800" dirty="0" err="1" smtClean="0"/>
                <a:t>Arith</a:t>
              </a:r>
              <a:endParaRPr lang="en-US" sz="1800" dirty="0"/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36576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/>
                <a:t>Integer</a:t>
              </a:r>
            </a:p>
            <a:p>
              <a:pPr algn="ctr"/>
              <a:r>
                <a:rPr lang="en-US" sz="1800" dirty="0" err="1" smtClean="0"/>
                <a:t>Arith</a:t>
              </a:r>
              <a:endParaRPr lang="en-US" sz="1800" dirty="0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6482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/>
                <a:t>FP</a:t>
              </a:r>
            </a:p>
            <a:p>
              <a:pPr algn="ctr"/>
              <a:r>
                <a:rPr lang="en-US" sz="1800" dirty="0" err="1" smtClean="0"/>
                <a:t>Arith</a:t>
              </a:r>
              <a:endParaRPr lang="en-US" sz="1800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6388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/>
                <a:t>Load /</a:t>
              </a:r>
            </a:p>
            <a:p>
              <a:pPr algn="ctr"/>
              <a:r>
                <a:rPr lang="en-US" sz="1800" dirty="0" smtClean="0"/>
                <a:t>Store</a:t>
              </a:r>
              <a:endParaRPr lang="en-US" sz="1800" dirty="0"/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1981200" y="1219200"/>
            <a:ext cx="5715000" cy="20574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Instruction Control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514602" y="2514600"/>
            <a:ext cx="11049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err="1" smtClean="0"/>
              <a:t>Reg</a:t>
            </a:r>
            <a:r>
              <a:rPr lang="en-US" sz="1800" dirty="0" smtClean="0"/>
              <a:t> B</a:t>
            </a:r>
            <a:endParaRPr lang="en-US" sz="18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5943600" y="1600200"/>
            <a:ext cx="1447800" cy="762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Instruction Decoder</a:t>
            </a:r>
            <a:endParaRPr lang="en-US" sz="18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4191000" y="2552701"/>
            <a:ext cx="14478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Op. Queue B</a:t>
            </a:r>
            <a:endParaRPr lang="en-US" sz="18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6705600" y="3962400"/>
            <a:ext cx="1524000" cy="1143000"/>
          </a:xfrm>
          <a:prstGeom prst="rect">
            <a:avLst/>
          </a:prstGeom>
          <a:solidFill>
            <a:srgbClr val="9EF18B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Data Cache</a:t>
            </a:r>
            <a:endParaRPr lang="en-US" sz="18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 flipV="1">
            <a:off x="6172200" y="4457702"/>
            <a:ext cx="534988" cy="2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7772400" y="1371600"/>
            <a:ext cx="1295400" cy="1143000"/>
          </a:xfrm>
          <a:prstGeom prst="rect">
            <a:avLst/>
          </a:prstGeom>
          <a:solidFill>
            <a:srgbClr val="9EF18B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Instruction</a:t>
            </a:r>
          </a:p>
          <a:p>
            <a:pPr algn="ctr"/>
            <a:r>
              <a:rPr lang="en-US" sz="1800" dirty="0" smtClean="0"/>
              <a:t>Cache</a:t>
            </a:r>
            <a:endParaRPr lang="en-US" sz="1800" dirty="0"/>
          </a:p>
        </p:txBody>
      </p:sp>
      <p:cxnSp>
        <p:nvCxnSpPr>
          <p:cNvPr id="34" name="Straight Arrow Connector 33"/>
          <p:cNvCxnSpPr>
            <a:endCxn id="33" idx="1"/>
          </p:cNvCxnSpPr>
          <p:nvPr/>
        </p:nvCxnSpPr>
        <p:spPr bwMode="auto">
          <a:xfrm>
            <a:off x="7391400" y="1943100"/>
            <a:ext cx="381000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  <p:cxnSp>
        <p:nvCxnSpPr>
          <p:cNvPr id="40" name="Elbow Connector 39"/>
          <p:cNvCxnSpPr>
            <a:stCxn id="12" idx="1"/>
          </p:cNvCxnSpPr>
          <p:nvPr/>
        </p:nvCxnSpPr>
        <p:spPr bwMode="auto">
          <a:xfrm rot="10800000" flipV="1">
            <a:off x="3962400" y="2743200"/>
            <a:ext cx="228601" cy="876299"/>
          </a:xfrm>
          <a:prstGeom prst="bentConnector2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5400000">
            <a:off x="2763045" y="3256757"/>
            <a:ext cx="723902" cy="1589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cxnSp>
        <p:nvCxnSpPr>
          <p:cNvPr id="47" name="Elbow Connector 39"/>
          <p:cNvCxnSpPr>
            <a:stCxn id="11" idx="1"/>
          </p:cNvCxnSpPr>
          <p:nvPr/>
        </p:nvCxnSpPr>
        <p:spPr bwMode="auto">
          <a:xfrm rot="10800000" flipV="1">
            <a:off x="5562598" y="1981200"/>
            <a:ext cx="381002" cy="571500"/>
          </a:xfrm>
          <a:prstGeom prst="bentConnector2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sp>
        <p:nvSpPr>
          <p:cNvPr id="21" name="Rectangle 20"/>
          <p:cNvSpPr/>
          <p:nvPr/>
        </p:nvSpPr>
        <p:spPr bwMode="auto">
          <a:xfrm>
            <a:off x="2286000" y="1981200"/>
            <a:ext cx="11049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err="1" smtClean="0"/>
              <a:t>Reg</a:t>
            </a:r>
            <a:r>
              <a:rPr lang="en-US" sz="1800" dirty="0" smtClean="0"/>
              <a:t> A</a:t>
            </a:r>
            <a:endParaRPr lang="en-US" sz="1800" dirty="0"/>
          </a:p>
        </p:txBody>
      </p:sp>
      <p:sp>
        <p:nvSpPr>
          <p:cNvPr id="22" name="Rectangle 21"/>
          <p:cNvSpPr/>
          <p:nvPr/>
        </p:nvSpPr>
        <p:spPr bwMode="auto">
          <a:xfrm>
            <a:off x="3962398" y="1981201"/>
            <a:ext cx="14478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Op. Queue A</a:t>
            </a:r>
            <a:endParaRPr lang="en-US" sz="1800" dirty="0"/>
          </a:p>
        </p:txBody>
      </p:sp>
      <p:cxnSp>
        <p:nvCxnSpPr>
          <p:cNvPr id="23" name="Elbow Connector 39"/>
          <p:cNvCxnSpPr>
            <a:stCxn id="22" idx="1"/>
          </p:cNvCxnSpPr>
          <p:nvPr/>
        </p:nvCxnSpPr>
        <p:spPr bwMode="auto">
          <a:xfrm rot="10800000" flipV="1">
            <a:off x="3733798" y="2171700"/>
            <a:ext cx="228601" cy="1447799"/>
          </a:xfrm>
          <a:prstGeom prst="bentConnector2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>
            <a:off x="1810545" y="2990056"/>
            <a:ext cx="1257301" cy="1590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cxnSp>
        <p:nvCxnSpPr>
          <p:cNvPr id="25" name="Elbow Connector 39"/>
          <p:cNvCxnSpPr/>
          <p:nvPr/>
        </p:nvCxnSpPr>
        <p:spPr bwMode="auto">
          <a:xfrm rot="10800000" flipV="1">
            <a:off x="5181598" y="1752600"/>
            <a:ext cx="762002" cy="228600"/>
          </a:xfrm>
          <a:prstGeom prst="bentConnector3">
            <a:avLst>
              <a:gd name="adj1" fmla="val 99870"/>
            </a:avLst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5943600" y="2705100"/>
            <a:ext cx="628651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/>
              <a:t>PC A</a:t>
            </a:r>
            <a:endParaRPr lang="en-US" sz="1600" dirty="0"/>
          </a:p>
        </p:txBody>
      </p:sp>
      <p:cxnSp>
        <p:nvCxnSpPr>
          <p:cNvPr id="27" name="Straight Arrow Connector 26"/>
          <p:cNvCxnSpPr>
            <a:endCxn id="26" idx="0"/>
          </p:cNvCxnSpPr>
          <p:nvPr/>
        </p:nvCxnSpPr>
        <p:spPr bwMode="auto">
          <a:xfrm rot="5400000">
            <a:off x="6086476" y="2533650"/>
            <a:ext cx="342900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6686549" y="2819400"/>
            <a:ext cx="628651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/>
              <a:t>PC B</a:t>
            </a:r>
            <a:endParaRPr lang="en-US" sz="1600" dirty="0"/>
          </a:p>
        </p:txBody>
      </p:sp>
      <p:cxnSp>
        <p:nvCxnSpPr>
          <p:cNvPr id="29" name="Straight Arrow Connector 28"/>
          <p:cNvCxnSpPr>
            <a:endCxn id="28" idx="0"/>
          </p:cNvCxnSpPr>
          <p:nvPr/>
        </p:nvCxnSpPr>
        <p:spPr bwMode="auto">
          <a:xfrm rot="5400000">
            <a:off x="6773071" y="2590800"/>
            <a:ext cx="456405" cy="795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Creating Parallel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Multicore</a:t>
            </a:r>
            <a:endParaRPr lang="en-US" dirty="0" smtClean="0"/>
          </a:p>
          <a:p>
            <a:pPr lvl="1"/>
            <a:r>
              <a:rPr lang="en-US" dirty="0" smtClean="0"/>
              <a:t>Separate instruction logic and functional units</a:t>
            </a:r>
          </a:p>
          <a:p>
            <a:pPr lvl="1"/>
            <a:r>
              <a:rPr lang="en-US" dirty="0" smtClean="0"/>
              <a:t>Some shared, some private caches</a:t>
            </a:r>
          </a:p>
          <a:p>
            <a:pPr lvl="1"/>
            <a:r>
              <a:rPr lang="en-US" dirty="0" smtClean="0"/>
              <a:t>Must implement cache coherency</a:t>
            </a:r>
          </a:p>
          <a:p>
            <a:r>
              <a:rPr lang="en-US" dirty="0" err="1" smtClean="0"/>
              <a:t>Hyperthreading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Also called “simultaneous multithreading”</a:t>
            </a:r>
          </a:p>
          <a:p>
            <a:pPr lvl="1"/>
            <a:r>
              <a:rPr lang="en-US" dirty="0" smtClean="0"/>
              <a:t>Separate program state</a:t>
            </a:r>
          </a:p>
          <a:p>
            <a:pPr lvl="1"/>
            <a:r>
              <a:rPr lang="en-US" dirty="0" smtClean="0"/>
              <a:t>Shared functional units &amp; caches</a:t>
            </a:r>
          </a:p>
          <a:p>
            <a:pPr lvl="1"/>
            <a:r>
              <a:rPr lang="en-US" dirty="0" smtClean="0"/>
              <a:t>No special control needed for coherency</a:t>
            </a:r>
          </a:p>
          <a:p>
            <a:r>
              <a:rPr lang="en-US" dirty="0" smtClean="0"/>
              <a:t>Combining</a:t>
            </a:r>
          </a:p>
          <a:p>
            <a:pPr lvl="1"/>
            <a:r>
              <a:rPr lang="en-US" dirty="0" smtClean="0"/>
              <a:t>Shark machines: 8 cores, each with 2-way </a:t>
            </a:r>
            <a:r>
              <a:rPr lang="en-US" dirty="0" err="1" smtClean="0"/>
              <a:t>hyperthreading</a:t>
            </a:r>
            <a:endParaRPr lang="en-US" dirty="0" smtClean="0"/>
          </a:p>
          <a:p>
            <a:pPr lvl="1"/>
            <a:r>
              <a:rPr lang="en-US" dirty="0" smtClean="0"/>
              <a:t>Theoretical speedup of 16X</a:t>
            </a:r>
          </a:p>
          <a:p>
            <a:pPr lvl="2"/>
            <a:r>
              <a:rPr lang="en-US" dirty="0" smtClean="0"/>
              <a:t>Never achieved in our benchmarks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4657725"/>
          </a:xfrm>
        </p:spPr>
        <p:txBody>
          <a:bodyPr/>
          <a:lstStyle/>
          <a:p>
            <a:r>
              <a:rPr lang="en-US" dirty="0" smtClean="0"/>
              <a:t>Sum numbers 0, …, N-1</a:t>
            </a:r>
          </a:p>
          <a:p>
            <a:pPr lvl="1"/>
            <a:r>
              <a:rPr lang="en-US" dirty="0" smtClean="0"/>
              <a:t>Should add up to (N-1)*N/2</a:t>
            </a:r>
          </a:p>
          <a:p>
            <a:r>
              <a:rPr lang="en-US" dirty="0" smtClean="0"/>
              <a:t>Partition into K ranges</a:t>
            </a:r>
          </a:p>
          <a:p>
            <a:pPr lvl="1"/>
            <a:r>
              <a:rPr lang="en-US" dirty="0" smtClean="0">
                <a:sym typeface="Symbol"/>
              </a:rPr>
              <a:t>N</a:t>
            </a:r>
            <a:r>
              <a:rPr lang="en-US" dirty="0" smtClean="0"/>
              <a:t>/K</a:t>
            </a:r>
            <a:r>
              <a:rPr lang="en-US" dirty="0" smtClean="0">
                <a:sym typeface="Symbol"/>
              </a:rPr>
              <a:t></a:t>
            </a:r>
            <a:r>
              <a:rPr lang="en-US" dirty="0" smtClean="0"/>
              <a:t> values each</a:t>
            </a:r>
          </a:p>
          <a:p>
            <a:pPr lvl="1"/>
            <a:r>
              <a:rPr lang="en-US" dirty="0" smtClean="0"/>
              <a:t>Accumulate leftover values serially</a:t>
            </a:r>
          </a:p>
          <a:p>
            <a:r>
              <a:rPr lang="en-US" dirty="0" smtClean="0"/>
              <a:t>Method #1: All threads update single global variable</a:t>
            </a:r>
          </a:p>
          <a:p>
            <a:pPr lvl="1"/>
            <a:r>
              <a:rPr lang="en-US" dirty="0" smtClean="0"/>
              <a:t>1A: No synchronization</a:t>
            </a:r>
          </a:p>
          <a:p>
            <a:pPr lvl="1"/>
            <a:r>
              <a:rPr lang="en-US" dirty="0" smtClean="0"/>
              <a:t>1B: Synchronize with </a:t>
            </a:r>
            <a:r>
              <a:rPr lang="en-US" dirty="0" err="1" smtClean="0"/>
              <a:t>pthread</a:t>
            </a:r>
            <a:r>
              <a:rPr lang="en-US" dirty="0" smtClean="0"/>
              <a:t> semaphore</a:t>
            </a:r>
          </a:p>
          <a:p>
            <a:pPr lvl="1"/>
            <a:r>
              <a:rPr lang="en-US" dirty="0" smtClean="0"/>
              <a:t>1C: Synchronize with </a:t>
            </a:r>
            <a:r>
              <a:rPr lang="en-US" dirty="0" err="1" smtClean="0"/>
              <a:t>pthread</a:t>
            </a:r>
            <a:r>
              <a:rPr lang="en-US" dirty="0" smtClean="0"/>
              <a:t> </a:t>
            </a:r>
            <a:r>
              <a:rPr lang="en-US" dirty="0" err="1" smtClean="0"/>
              <a:t>mutex</a:t>
            </a:r>
            <a:endParaRPr lang="en-US" dirty="0" smtClean="0"/>
          </a:p>
          <a:p>
            <a:pPr lvl="2"/>
            <a:r>
              <a:rPr lang="en-US" dirty="0" smtClean="0"/>
              <a:t>“Binary” semaphore.  Only values 0 &amp;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8252838" cy="762000"/>
          </a:xfrm>
        </p:spPr>
        <p:txBody>
          <a:bodyPr/>
          <a:lstStyle/>
          <a:p>
            <a:r>
              <a:rPr lang="en-US" dirty="0" smtClean="0"/>
              <a:t>Accumulating in Single Global Variable: Declarations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43000" y="1906788"/>
            <a:ext cx="5860578" cy="3783087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typedef</a:t>
            </a:r>
            <a:r>
              <a:rPr lang="en-US" sz="1600" dirty="0" smtClean="0">
                <a:latin typeface="Courier New" pitchFamily="49" charset="0"/>
              </a:rPr>
              <a:t> unsigned long 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/* Single accumulator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volatile 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global_sum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/* 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 &amp; semaphore for global sum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sem_t</a:t>
            </a:r>
            <a:r>
              <a:rPr lang="en-US" sz="1600" dirty="0" smtClean="0">
                <a:latin typeface="Courier New" pitchFamily="49" charset="0"/>
              </a:rPr>
              <a:t> semaphore;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pthread_mutex_t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/* Number of elements summed by each thread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/* Keep track of thread IDs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pthread_t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[MAXTHREADS];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/* Identify each thread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[MAXTHREADS];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8252838" cy="762000"/>
          </a:xfrm>
        </p:spPr>
        <p:txBody>
          <a:bodyPr/>
          <a:lstStyle/>
          <a:p>
            <a:r>
              <a:rPr lang="en-US" dirty="0" smtClean="0"/>
              <a:t>Accumulating in Single Global Variable: Operation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8037" y="1828800"/>
            <a:ext cx="7524495" cy="4029308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nelems</a:t>
            </a:r>
            <a:r>
              <a:rPr lang="en-US" sz="1600" dirty="0" smtClean="0">
                <a:latin typeface="Courier New" pitchFamily="49" charset="0"/>
              </a:rPr>
              <a:t> / </a:t>
            </a:r>
            <a:r>
              <a:rPr lang="en-US" sz="1600" dirty="0" err="1" smtClean="0">
                <a:latin typeface="Courier New" pitchFamily="49" charset="0"/>
              </a:rPr>
              <a:t>nthreads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/* Set global value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global_sum</a:t>
            </a:r>
            <a:r>
              <a:rPr lang="en-US" sz="1600" dirty="0" smtClean="0">
                <a:latin typeface="Courier New" pitchFamily="49" charset="0"/>
              </a:rPr>
              <a:t> = 0;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/* Create threads and wait for them to finish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0;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&lt; </a:t>
            </a:r>
            <a:r>
              <a:rPr lang="en-US" sz="1600" dirty="0" err="1" smtClean="0">
                <a:latin typeface="Courier New" pitchFamily="49" charset="0"/>
              </a:rPr>
              <a:t>nthreads</a:t>
            </a:r>
            <a:r>
              <a:rPr lang="en-US" sz="1600" dirty="0" smtClean="0">
                <a:latin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] =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Pthread_create</a:t>
            </a:r>
            <a:r>
              <a:rPr lang="en-US" sz="1600" dirty="0" smtClean="0">
                <a:latin typeface="Courier New" pitchFamily="49" charset="0"/>
              </a:rPr>
              <a:t>(&amp;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], NULL, </a:t>
            </a:r>
            <a:r>
              <a:rPr lang="en-US" sz="1600" dirty="0" err="1" smtClean="0">
                <a:latin typeface="Courier New" pitchFamily="49" charset="0"/>
              </a:rPr>
              <a:t>thread_fun</a:t>
            </a:r>
            <a:r>
              <a:rPr lang="en-US" sz="1600" dirty="0" smtClean="0">
                <a:latin typeface="Courier New" pitchFamily="49" charset="0"/>
              </a:rPr>
              <a:t>, &amp;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]);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}                              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0;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&lt; </a:t>
            </a:r>
            <a:r>
              <a:rPr lang="en-US" sz="1600" dirty="0" err="1" smtClean="0">
                <a:latin typeface="Courier New" pitchFamily="49" charset="0"/>
              </a:rPr>
              <a:t>nthreads</a:t>
            </a:r>
            <a:r>
              <a:rPr lang="en-US" sz="1600" dirty="0" smtClean="0">
                <a:latin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 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Pthread_join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], NULL);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result = </a:t>
            </a:r>
            <a:r>
              <a:rPr lang="en-US" sz="1600" dirty="0" err="1" smtClean="0">
                <a:latin typeface="Courier New" pitchFamily="49" charset="0"/>
              </a:rPr>
              <a:t>global_sum</a:t>
            </a:r>
            <a:r>
              <a:rPr lang="en-US" sz="1600" dirty="0" smtClean="0">
                <a:latin typeface="Courier New" pitchFamily="49" charset="0"/>
              </a:rPr>
              <a:t>;         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/* Add leftover elements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for (e = </a:t>
            </a:r>
            <a:r>
              <a:rPr lang="en-US" sz="1600" dirty="0" err="1" smtClean="0">
                <a:latin typeface="Courier New" pitchFamily="49" charset="0"/>
              </a:rPr>
              <a:t>nthreads</a:t>
            </a:r>
            <a:r>
              <a:rPr lang="en-US" sz="1600" dirty="0" smtClean="0">
                <a:latin typeface="Courier New" pitchFamily="49" charset="0"/>
              </a:rPr>
              <a:t> *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; e &lt; </a:t>
            </a:r>
            <a:r>
              <a:rPr lang="en-US" sz="1600" dirty="0" err="1" smtClean="0">
                <a:latin typeface="Courier New" pitchFamily="49" charset="0"/>
              </a:rPr>
              <a:t>nelems</a:t>
            </a:r>
            <a:r>
              <a:rPr lang="en-US" sz="1600" dirty="0" smtClean="0">
                <a:latin typeface="Courier New" pitchFamily="49" charset="0"/>
              </a:rPr>
              <a:t>; e++)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    result += e;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Function: No Synchronization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371600" y="2514600"/>
            <a:ext cx="5613715" cy="3044423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void *</a:t>
            </a:r>
            <a:r>
              <a:rPr lang="en-US" sz="1600" dirty="0" err="1" smtClean="0">
                <a:latin typeface="Courier New" pitchFamily="49" charset="0"/>
              </a:rPr>
              <a:t>sum_race</a:t>
            </a:r>
            <a:r>
              <a:rPr lang="en-US" sz="1600" dirty="0" smtClean="0">
                <a:latin typeface="Courier New" pitchFamily="49" charset="0"/>
              </a:rPr>
              <a:t>(void *</a:t>
            </a:r>
            <a:r>
              <a:rPr lang="en-US" sz="1600" dirty="0" err="1" smtClean="0">
                <a:latin typeface="Courier New" pitchFamily="49" charset="0"/>
              </a:rPr>
              <a:t>vargp</a:t>
            </a:r>
            <a:r>
              <a:rPr lang="en-US" sz="1600" dirty="0" smtClean="0">
                <a:latin typeface="Courier New" pitchFamily="49" charset="0"/>
              </a:rPr>
              <a:t>)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 = *((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*)</a:t>
            </a:r>
            <a:r>
              <a:rPr lang="en-US" sz="1600" dirty="0" err="1" smtClean="0">
                <a:latin typeface="Courier New" pitchFamily="49" charset="0"/>
              </a:rPr>
              <a:t>vargp</a:t>
            </a:r>
            <a:r>
              <a:rPr lang="en-US" sz="1600" dirty="0" smtClean="0">
                <a:latin typeface="Courier New" pitchFamily="49" charset="0"/>
              </a:rPr>
              <a:t>);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start = 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 *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end = start +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;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start;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&lt; end;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global_sum</a:t>
            </a:r>
            <a:r>
              <a:rPr lang="en-US" sz="1600" dirty="0" smtClean="0">
                <a:latin typeface="Courier New" pitchFamily="49" charset="0"/>
              </a:rPr>
              <a:t> +=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}	         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return NULL;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Unsynchronized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019675"/>
            <a:ext cx="7896225" cy="1000125"/>
          </a:xfrm>
        </p:spPr>
        <p:txBody>
          <a:bodyPr/>
          <a:lstStyle/>
          <a:p>
            <a:r>
              <a:rPr lang="en-US" dirty="0" smtClean="0"/>
              <a:t>N = 2</a:t>
            </a:r>
            <a:r>
              <a:rPr lang="en-US" baseline="30000" dirty="0" smtClean="0"/>
              <a:t>30</a:t>
            </a:r>
          </a:p>
          <a:p>
            <a:r>
              <a:rPr lang="en-US" dirty="0" smtClean="0"/>
              <a:t>Best speedup = 2.86X</a:t>
            </a:r>
          </a:p>
          <a:p>
            <a:r>
              <a:rPr lang="en-US" dirty="0" smtClean="0"/>
              <a:t>Gets wrong answer when &gt; 1 thread!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142999"/>
            <a:ext cx="5334000" cy="401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Function: Semaphore / </a:t>
            </a:r>
            <a:r>
              <a:rPr lang="en-US" dirty="0" err="1" smtClean="0"/>
              <a:t>Mutex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914400" y="1512332"/>
            <a:ext cx="5737147" cy="3536866"/>
            <a:chOff x="357018" y="1362075"/>
            <a:chExt cx="5737147" cy="3536866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357018" y="1362075"/>
              <a:ext cx="5737147" cy="3536866"/>
            </a:xfrm>
            <a:prstGeom prst="rect">
              <a:avLst/>
            </a:prstGeom>
            <a:solidFill>
              <a:srgbClr val="F6F5BD"/>
            </a:solidFill>
            <a:ln w="12700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void *</a:t>
              </a:r>
              <a:r>
                <a:rPr lang="en-US" sz="1600" dirty="0" err="1" smtClean="0">
                  <a:latin typeface="Courier New" pitchFamily="49" charset="0"/>
                </a:rPr>
                <a:t>sum_sem</a:t>
              </a:r>
              <a:r>
                <a:rPr lang="en-US" sz="1600" dirty="0" smtClean="0">
                  <a:latin typeface="Courier New" pitchFamily="49" charset="0"/>
                </a:rPr>
                <a:t>(void *</a:t>
              </a:r>
              <a:r>
                <a:rPr lang="en-US" sz="1600" dirty="0" err="1" smtClean="0">
                  <a:latin typeface="Courier New" pitchFamily="49" charset="0"/>
                </a:rPr>
                <a:t>vargp</a:t>
              </a:r>
              <a:r>
                <a:rPr lang="en-US" sz="1600" dirty="0" smtClean="0">
                  <a:latin typeface="Courier New" pitchFamily="49" charset="0"/>
                </a:rPr>
                <a:t>) 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{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    </a:t>
              </a:r>
              <a:r>
                <a:rPr lang="en-US" sz="1600" dirty="0" err="1" smtClean="0">
                  <a:latin typeface="Courier New" pitchFamily="49" charset="0"/>
                </a:rPr>
                <a:t>int</a:t>
              </a:r>
              <a:r>
                <a:rPr lang="en-US" sz="1600" dirty="0" smtClean="0">
                  <a:latin typeface="Courier New" pitchFamily="49" charset="0"/>
                </a:rPr>
                <a:t> </a:t>
              </a:r>
              <a:r>
                <a:rPr lang="en-US" sz="1600" dirty="0" err="1" smtClean="0">
                  <a:latin typeface="Courier New" pitchFamily="49" charset="0"/>
                </a:rPr>
                <a:t>myid</a:t>
              </a:r>
              <a:r>
                <a:rPr lang="en-US" sz="1600" dirty="0" smtClean="0">
                  <a:latin typeface="Courier New" pitchFamily="49" charset="0"/>
                </a:rPr>
                <a:t> = *((</a:t>
              </a:r>
              <a:r>
                <a:rPr lang="en-US" sz="1600" dirty="0" err="1" smtClean="0">
                  <a:latin typeface="Courier New" pitchFamily="49" charset="0"/>
                </a:rPr>
                <a:t>int</a:t>
              </a:r>
              <a:r>
                <a:rPr lang="en-US" sz="1600" dirty="0" smtClean="0">
                  <a:latin typeface="Courier New" pitchFamily="49" charset="0"/>
                </a:rPr>
                <a:t> *)</a:t>
              </a:r>
              <a:r>
                <a:rPr lang="en-US" sz="1600" dirty="0" err="1" smtClean="0">
                  <a:latin typeface="Courier New" pitchFamily="49" charset="0"/>
                </a:rPr>
                <a:t>vargp</a:t>
              </a:r>
              <a:r>
                <a:rPr lang="en-US" sz="1600" dirty="0" smtClean="0">
                  <a:latin typeface="Courier New" pitchFamily="49" charset="0"/>
                </a:rPr>
                <a:t>);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    </a:t>
              </a:r>
              <a:r>
                <a:rPr lang="en-US" sz="1600" dirty="0" err="1" smtClean="0">
                  <a:latin typeface="Courier New" pitchFamily="49" charset="0"/>
                </a:rPr>
                <a:t>size_t</a:t>
              </a:r>
              <a:r>
                <a:rPr lang="en-US" sz="1600" dirty="0" smtClean="0">
                  <a:latin typeface="Courier New" pitchFamily="49" charset="0"/>
                </a:rPr>
                <a:t> start = </a:t>
              </a:r>
              <a:r>
                <a:rPr lang="en-US" sz="1600" dirty="0" err="1" smtClean="0">
                  <a:latin typeface="Courier New" pitchFamily="49" charset="0"/>
                </a:rPr>
                <a:t>myid</a:t>
              </a:r>
              <a:r>
                <a:rPr lang="en-US" sz="1600" dirty="0" smtClean="0">
                  <a:latin typeface="Courier New" pitchFamily="49" charset="0"/>
                </a:rPr>
                <a:t> * </a:t>
              </a:r>
              <a:r>
                <a:rPr lang="en-US" sz="1600" dirty="0" err="1" smtClean="0">
                  <a:latin typeface="Courier New" pitchFamily="49" charset="0"/>
                </a:rPr>
                <a:t>nelems_per_thread</a:t>
              </a:r>
              <a:r>
                <a:rPr lang="en-US" sz="1600" dirty="0" smtClean="0">
                  <a:latin typeface="Courier New" pitchFamily="49" charset="0"/>
                </a:rPr>
                <a:t>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    </a:t>
              </a:r>
              <a:r>
                <a:rPr lang="en-US" sz="1600" dirty="0" err="1" smtClean="0">
                  <a:latin typeface="Courier New" pitchFamily="49" charset="0"/>
                </a:rPr>
                <a:t>size_t</a:t>
              </a:r>
              <a:r>
                <a:rPr lang="en-US" sz="1600" dirty="0" smtClean="0">
                  <a:latin typeface="Courier New" pitchFamily="49" charset="0"/>
                </a:rPr>
                <a:t> end = start + </a:t>
              </a:r>
              <a:r>
                <a:rPr lang="en-US" sz="1600" dirty="0" err="1" smtClean="0">
                  <a:latin typeface="Courier New" pitchFamily="49" charset="0"/>
                </a:rPr>
                <a:t>nelems_per_thread</a:t>
              </a:r>
              <a:r>
                <a:rPr lang="en-US" sz="1600" dirty="0" smtClean="0">
                  <a:latin typeface="Courier New" pitchFamily="49" charset="0"/>
                </a:rPr>
                <a:t>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    </a:t>
              </a:r>
              <a:r>
                <a:rPr lang="en-US" sz="1600" dirty="0" err="1" smtClean="0">
                  <a:latin typeface="Courier New" pitchFamily="49" charset="0"/>
                </a:rPr>
                <a:t>size_t</a:t>
              </a:r>
              <a:r>
                <a:rPr lang="en-US" sz="1600" dirty="0" smtClean="0">
                  <a:latin typeface="Courier New" pitchFamily="49" charset="0"/>
                </a:rPr>
                <a:t> </a:t>
              </a:r>
              <a:r>
                <a:rPr lang="en-US" sz="1600" dirty="0" err="1" smtClean="0">
                  <a:latin typeface="Courier New" pitchFamily="49" charset="0"/>
                </a:rPr>
                <a:t>i</a:t>
              </a:r>
              <a:r>
                <a:rPr lang="en-US" sz="1600" dirty="0" smtClean="0">
                  <a:latin typeface="Courier New" pitchFamily="49" charset="0"/>
                </a:rPr>
                <a:t>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endParaRPr lang="en-US" sz="1600" dirty="0" smtClean="0">
                <a:latin typeface="Courier New" pitchFamily="49" charset="0"/>
              </a:endParaRP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    for (</a:t>
              </a:r>
              <a:r>
                <a:rPr lang="en-US" sz="1600" dirty="0" err="1" smtClean="0">
                  <a:latin typeface="Courier New" pitchFamily="49" charset="0"/>
                </a:rPr>
                <a:t>i</a:t>
              </a:r>
              <a:r>
                <a:rPr lang="en-US" sz="1600" dirty="0" smtClean="0">
                  <a:latin typeface="Courier New" pitchFamily="49" charset="0"/>
                </a:rPr>
                <a:t> = start; </a:t>
              </a:r>
              <a:r>
                <a:rPr lang="en-US" sz="1600" dirty="0" err="1" smtClean="0">
                  <a:latin typeface="Courier New" pitchFamily="49" charset="0"/>
                </a:rPr>
                <a:t>i</a:t>
              </a:r>
              <a:r>
                <a:rPr lang="en-US" sz="1600" dirty="0" smtClean="0">
                  <a:latin typeface="Courier New" pitchFamily="49" charset="0"/>
                </a:rPr>
                <a:t> &lt; end; </a:t>
              </a:r>
              <a:r>
                <a:rPr lang="en-US" sz="1600" dirty="0" err="1" smtClean="0">
                  <a:latin typeface="Courier New" pitchFamily="49" charset="0"/>
                </a:rPr>
                <a:t>i</a:t>
              </a:r>
              <a:r>
                <a:rPr lang="en-US" sz="1600" dirty="0" smtClean="0">
                  <a:latin typeface="Courier New" pitchFamily="49" charset="0"/>
                </a:rPr>
                <a:t>++) {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        </a:t>
              </a:r>
              <a:r>
                <a:rPr lang="en-US" sz="1600" dirty="0" err="1" smtClean="0">
                  <a:latin typeface="Courier New" pitchFamily="49" charset="0"/>
                </a:rPr>
                <a:t>sem_wait</a:t>
              </a:r>
              <a:r>
                <a:rPr lang="en-US" sz="1600" dirty="0" smtClean="0">
                  <a:latin typeface="Courier New" pitchFamily="49" charset="0"/>
                </a:rPr>
                <a:t>(&amp;semaphore);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	</a:t>
              </a:r>
              <a:r>
                <a:rPr lang="en-US" sz="1600" dirty="0" err="1" smtClean="0">
                  <a:latin typeface="Courier New" pitchFamily="49" charset="0"/>
                </a:rPr>
                <a:t>global_sum</a:t>
              </a:r>
              <a:r>
                <a:rPr lang="en-US" sz="1600" dirty="0" smtClean="0">
                  <a:latin typeface="Courier New" pitchFamily="49" charset="0"/>
                </a:rPr>
                <a:t> += </a:t>
              </a:r>
              <a:r>
                <a:rPr lang="en-US" sz="1600" dirty="0" err="1" smtClean="0">
                  <a:latin typeface="Courier New" pitchFamily="49" charset="0"/>
                </a:rPr>
                <a:t>i</a:t>
              </a:r>
              <a:r>
                <a:rPr lang="en-US" sz="1600" dirty="0" smtClean="0">
                  <a:latin typeface="Courier New" pitchFamily="49" charset="0"/>
                </a:rPr>
                <a:t>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	</a:t>
              </a:r>
              <a:r>
                <a:rPr lang="en-US" sz="1600" dirty="0" err="1" smtClean="0">
                  <a:latin typeface="Courier New" pitchFamily="49" charset="0"/>
                </a:rPr>
                <a:t>sem_post</a:t>
              </a:r>
              <a:r>
                <a:rPr lang="en-US" sz="1600" dirty="0" smtClean="0">
                  <a:latin typeface="Courier New" pitchFamily="49" charset="0"/>
                </a:rPr>
                <a:t>(&amp;semaphore);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    }	                           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    return NULL;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smtClean="0">
                  <a:latin typeface="Courier New" pitchFamily="49" charset="0"/>
                </a:rPr>
                <a:t>}</a:t>
              </a: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219200" y="3352800"/>
              <a:ext cx="2898228" cy="8284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err="1" smtClean="0">
                  <a:latin typeface="Courier New" pitchFamily="49" charset="0"/>
                </a:rPr>
                <a:t>sem_wait</a:t>
              </a:r>
              <a:r>
                <a:rPr lang="en-US" sz="1600" dirty="0" smtClean="0">
                  <a:latin typeface="Courier New" pitchFamily="49" charset="0"/>
                </a:rPr>
                <a:t>(&amp;semaphore);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err="1" smtClean="0">
                  <a:latin typeface="Courier New" pitchFamily="49" charset="0"/>
                </a:rPr>
                <a:t>global_sum</a:t>
              </a:r>
              <a:r>
                <a:rPr lang="en-US" sz="1600" dirty="0" smtClean="0">
                  <a:latin typeface="Courier New" pitchFamily="49" charset="0"/>
                </a:rPr>
                <a:t> += </a:t>
              </a:r>
              <a:r>
                <a:rPr lang="en-US" sz="1600" dirty="0" err="1" smtClean="0">
                  <a:latin typeface="Courier New" pitchFamily="49" charset="0"/>
                </a:rPr>
                <a:t>i</a:t>
              </a:r>
              <a:r>
                <a:rPr lang="en-US" sz="1600" dirty="0" smtClean="0">
                  <a:latin typeface="Courier New" pitchFamily="49" charset="0"/>
                </a:rPr>
                <a:t>;</a:t>
              </a:r>
            </a:p>
            <a:p>
              <a:pPr>
                <a:lnSpc>
                  <a:spcPct val="100000"/>
                </a:lnSpc>
                <a:tabLst>
                  <a:tab pos="914400" algn="l"/>
                  <a:tab pos="2286000" algn="l"/>
                </a:tabLst>
              </a:pPr>
              <a:r>
                <a:rPr lang="en-US" sz="1600" dirty="0" err="1" smtClean="0">
                  <a:latin typeface="Courier New" pitchFamily="49" charset="0"/>
                </a:rPr>
                <a:t>sem_post</a:t>
              </a:r>
              <a:r>
                <a:rPr lang="en-US" sz="1600" dirty="0" smtClean="0">
                  <a:latin typeface="Courier New" pitchFamily="49" charset="0"/>
                </a:rPr>
                <a:t>(&amp;semaphore); </a:t>
              </a:r>
            </a:p>
          </p:txBody>
        </p:sp>
      </p:grp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724153" y="5724768"/>
            <a:ext cx="3762247" cy="8284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pthread_mutex_lock</a:t>
            </a:r>
            <a:r>
              <a:rPr lang="en-US" sz="1600" dirty="0" smtClean="0">
                <a:latin typeface="Courier New" pitchFamily="49" charset="0"/>
              </a:rPr>
              <a:t>(&amp;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global_sum</a:t>
            </a:r>
            <a:r>
              <a:rPr lang="en-US" sz="1600" dirty="0" smtClean="0">
                <a:latin typeface="Courier New" pitchFamily="49" charset="0"/>
              </a:rPr>
              <a:t> +=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pthread_mutex_unlock</a:t>
            </a:r>
            <a:r>
              <a:rPr lang="en-US" sz="1600" dirty="0" smtClean="0">
                <a:latin typeface="Courier New" pitchFamily="49" charset="0"/>
              </a:rPr>
              <a:t>(&amp;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6325" y="1143000"/>
            <a:ext cx="1275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Semaphore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24153" y="5355436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Mutex</a:t>
            </a:r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Semaphore / </a:t>
            </a:r>
            <a:r>
              <a:rPr lang="en-US" dirty="0" err="1" smtClean="0"/>
              <a:t>Mutex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896225" cy="1000125"/>
          </a:xfrm>
        </p:spPr>
        <p:txBody>
          <a:bodyPr/>
          <a:lstStyle/>
          <a:p>
            <a:r>
              <a:rPr lang="en-US" dirty="0" smtClean="0"/>
              <a:t>Terrible Performance</a:t>
            </a:r>
          </a:p>
          <a:p>
            <a:pPr lvl="1"/>
            <a:r>
              <a:rPr lang="en-US" dirty="0" smtClean="0"/>
              <a:t>2.5 seconds </a:t>
            </a:r>
            <a:r>
              <a:rPr lang="en-US" dirty="0" smtClean="0">
                <a:sym typeface="Wingdings" pitchFamily="2" charset="2"/>
              </a:rPr>
              <a:t> ~10 minutes</a:t>
            </a:r>
            <a:endParaRPr lang="en-US" dirty="0" smtClean="0"/>
          </a:p>
          <a:p>
            <a:r>
              <a:rPr lang="en-US" dirty="0" err="1" smtClean="0"/>
              <a:t>Mutex</a:t>
            </a:r>
            <a:r>
              <a:rPr lang="en-US" dirty="0" smtClean="0"/>
              <a:t> 3X faster than semaphore</a:t>
            </a:r>
          </a:p>
          <a:p>
            <a:r>
              <a:rPr lang="en-US" dirty="0" smtClean="0"/>
              <a:t>Clearly, neither is successful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89916"/>
            <a:ext cx="5934075" cy="4015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Accumulation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838325"/>
          </a:xfrm>
        </p:spPr>
        <p:txBody>
          <a:bodyPr/>
          <a:lstStyle/>
          <a:p>
            <a:r>
              <a:rPr lang="en-US" dirty="0" smtClean="0"/>
              <a:t>Method #2: Each thread accumulates into separate variable</a:t>
            </a:r>
          </a:p>
          <a:p>
            <a:pPr lvl="1"/>
            <a:r>
              <a:rPr lang="en-US" dirty="0" smtClean="0"/>
              <a:t>2A: Accumulate in contiguous array elements</a:t>
            </a:r>
          </a:p>
          <a:p>
            <a:pPr lvl="1"/>
            <a:r>
              <a:rPr lang="en-US" dirty="0" smtClean="0"/>
              <a:t>2B: Accumulate in spaced-apart array elements</a:t>
            </a:r>
          </a:p>
          <a:p>
            <a:pPr lvl="1"/>
            <a:r>
              <a:rPr lang="en-US" dirty="0" smtClean="0"/>
              <a:t>2C: Accumulate in registers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95400" y="3733800"/>
            <a:ext cx="5366853" cy="1074653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/* Partial sum computed by each thread */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psum</a:t>
            </a:r>
            <a:r>
              <a:rPr lang="en-US" sz="1600" dirty="0" smtClean="0">
                <a:latin typeface="Courier New" pitchFamily="49" charset="0"/>
              </a:rPr>
              <a:t>[MAXTHREADS*MAXSPACING];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/* Spacing between accumulators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spacing = 1;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Parallel  Computing Hardware</a:t>
            </a:r>
          </a:p>
          <a:p>
            <a:pPr lvl="1"/>
            <a:r>
              <a:rPr lang="en-US" dirty="0" err="1" smtClean="0"/>
              <a:t>Multicore</a:t>
            </a:r>
            <a:endParaRPr lang="en-US" dirty="0" smtClean="0"/>
          </a:p>
          <a:p>
            <a:pPr lvl="2"/>
            <a:r>
              <a:rPr lang="en-US" dirty="0" smtClean="0"/>
              <a:t>Multiple separate processors on single chip</a:t>
            </a:r>
          </a:p>
          <a:p>
            <a:pPr lvl="1"/>
            <a:r>
              <a:rPr lang="en-US" dirty="0" err="1" smtClean="0"/>
              <a:t>Hyperthreading</a:t>
            </a:r>
            <a:endParaRPr lang="en-US" dirty="0" smtClean="0"/>
          </a:p>
          <a:p>
            <a:pPr lvl="2"/>
            <a:r>
              <a:rPr lang="en-US" dirty="0" smtClean="0"/>
              <a:t>Replicated instruction execution hardware in each processor</a:t>
            </a:r>
          </a:p>
          <a:p>
            <a:pPr lvl="1"/>
            <a:r>
              <a:rPr lang="en-US" dirty="0" smtClean="0"/>
              <a:t>Maintaining cache consistency</a:t>
            </a:r>
          </a:p>
          <a:p>
            <a:r>
              <a:rPr lang="en-US" dirty="0" smtClean="0"/>
              <a:t>Thread Level Parallelism</a:t>
            </a:r>
          </a:p>
          <a:p>
            <a:pPr lvl="1"/>
            <a:r>
              <a:rPr lang="en-US" dirty="0" smtClean="0"/>
              <a:t>Splitting program into independent tasks</a:t>
            </a:r>
          </a:p>
          <a:p>
            <a:pPr lvl="2"/>
            <a:r>
              <a:rPr lang="en-US" dirty="0" smtClean="0"/>
              <a:t>Example: Parallel summation</a:t>
            </a:r>
          </a:p>
          <a:p>
            <a:pPr lvl="2"/>
            <a:r>
              <a:rPr lang="en-US" dirty="0" smtClean="0"/>
              <a:t>Some performance artifacts</a:t>
            </a:r>
          </a:p>
          <a:p>
            <a:pPr lvl="1"/>
            <a:r>
              <a:rPr lang="en-US" dirty="0" smtClean="0"/>
              <a:t>Divide-and conquer parallelism</a:t>
            </a:r>
          </a:p>
          <a:p>
            <a:pPr lvl="2"/>
            <a:r>
              <a:rPr lang="en-US" dirty="0" smtClean="0"/>
              <a:t>Example: Parallel </a:t>
            </a:r>
            <a:r>
              <a:rPr lang="en-US" dirty="0" err="1" smtClean="0"/>
              <a:t>quicksort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8252838" cy="762000"/>
          </a:xfrm>
        </p:spPr>
        <p:txBody>
          <a:bodyPr/>
          <a:lstStyle/>
          <a:p>
            <a:r>
              <a:rPr lang="en-US" dirty="0" smtClean="0"/>
              <a:t>Separate Accumulation: Operation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8037" y="1371600"/>
            <a:ext cx="7647926" cy="4521751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nelems</a:t>
            </a:r>
            <a:r>
              <a:rPr lang="en-US" sz="1600" dirty="0" smtClean="0">
                <a:latin typeface="Courier New" pitchFamily="49" charset="0"/>
              </a:rPr>
              <a:t> / </a:t>
            </a:r>
            <a:r>
              <a:rPr lang="en-US" sz="1600" dirty="0" err="1" smtClean="0">
                <a:latin typeface="Courier New" pitchFamily="49" charset="0"/>
              </a:rPr>
              <a:t>nthreads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/* Create threads and wait for them to finish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0;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&lt; </a:t>
            </a:r>
            <a:r>
              <a:rPr lang="en-US" sz="1600" dirty="0" err="1" smtClean="0">
                <a:latin typeface="Courier New" pitchFamily="49" charset="0"/>
              </a:rPr>
              <a:t>nthreads</a:t>
            </a:r>
            <a:r>
              <a:rPr lang="en-US" sz="1600" dirty="0" smtClean="0">
                <a:latin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] =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psum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*spacing] = 0;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Pthread_create</a:t>
            </a:r>
            <a:r>
              <a:rPr lang="en-US" sz="1600" dirty="0" smtClean="0">
                <a:latin typeface="Courier New" pitchFamily="49" charset="0"/>
              </a:rPr>
              <a:t>(&amp;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], NULL, </a:t>
            </a:r>
            <a:r>
              <a:rPr lang="en-US" sz="1600" dirty="0" err="1" smtClean="0">
                <a:latin typeface="Courier New" pitchFamily="49" charset="0"/>
              </a:rPr>
              <a:t>thread_fun</a:t>
            </a:r>
            <a:r>
              <a:rPr lang="en-US" sz="1600" dirty="0" smtClean="0">
                <a:latin typeface="Courier New" pitchFamily="49" charset="0"/>
              </a:rPr>
              <a:t>, &amp;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]);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}                              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0;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&lt; </a:t>
            </a:r>
            <a:r>
              <a:rPr lang="en-US" sz="1600" dirty="0" err="1" smtClean="0">
                <a:latin typeface="Courier New" pitchFamily="49" charset="0"/>
              </a:rPr>
              <a:t>nthreads</a:t>
            </a:r>
            <a:r>
              <a:rPr lang="en-US" sz="1600" dirty="0" smtClean="0">
                <a:latin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 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Pthread_join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], NULL);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result = 0;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/* Add up the partial sums computed by each thread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0;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&lt; </a:t>
            </a:r>
            <a:r>
              <a:rPr lang="en-US" sz="1600" dirty="0" err="1" smtClean="0">
                <a:latin typeface="Courier New" pitchFamily="49" charset="0"/>
              </a:rPr>
              <a:t>nthreads</a:t>
            </a:r>
            <a:r>
              <a:rPr lang="en-US" sz="1600" dirty="0" smtClean="0">
                <a:latin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 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result += </a:t>
            </a:r>
            <a:r>
              <a:rPr lang="en-US" sz="1600" dirty="0" err="1" smtClean="0">
                <a:latin typeface="Courier New" pitchFamily="49" charset="0"/>
              </a:rPr>
              <a:t>psum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*spacing];         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/* Add leftover elements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for (e = </a:t>
            </a:r>
            <a:r>
              <a:rPr lang="en-US" sz="1600" dirty="0" err="1" smtClean="0">
                <a:latin typeface="Courier New" pitchFamily="49" charset="0"/>
              </a:rPr>
              <a:t>nthreads</a:t>
            </a:r>
            <a:r>
              <a:rPr lang="en-US" sz="1600" dirty="0" smtClean="0">
                <a:latin typeface="Courier New" pitchFamily="49" charset="0"/>
              </a:rPr>
              <a:t> *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; e &lt; </a:t>
            </a:r>
            <a:r>
              <a:rPr lang="en-US" sz="1600" dirty="0" err="1" smtClean="0">
                <a:latin typeface="Courier New" pitchFamily="49" charset="0"/>
              </a:rPr>
              <a:t>nelems</a:t>
            </a:r>
            <a:r>
              <a:rPr lang="en-US" sz="1600" dirty="0" smtClean="0">
                <a:latin typeface="Courier New" pitchFamily="49" charset="0"/>
              </a:rPr>
              <a:t>; e++)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    result += e;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8481438" cy="762000"/>
          </a:xfrm>
        </p:spPr>
        <p:txBody>
          <a:bodyPr/>
          <a:lstStyle/>
          <a:p>
            <a:r>
              <a:rPr lang="en-US" dirty="0" smtClean="0"/>
              <a:t>Thread Function: Memory Accumulation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371600" y="2514600"/>
            <a:ext cx="5613715" cy="3536866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void *</a:t>
            </a:r>
            <a:r>
              <a:rPr lang="en-US" sz="1600" dirty="0" err="1" smtClean="0">
                <a:latin typeface="Courier New" pitchFamily="49" charset="0"/>
              </a:rPr>
              <a:t>sum_global</a:t>
            </a:r>
            <a:r>
              <a:rPr lang="en-US" sz="1600" dirty="0" smtClean="0">
                <a:latin typeface="Courier New" pitchFamily="49" charset="0"/>
              </a:rPr>
              <a:t>(void *</a:t>
            </a:r>
            <a:r>
              <a:rPr lang="en-US" sz="1600" dirty="0" err="1" smtClean="0">
                <a:latin typeface="Courier New" pitchFamily="49" charset="0"/>
              </a:rPr>
              <a:t>vargp</a:t>
            </a:r>
            <a:r>
              <a:rPr lang="en-US" sz="1600" dirty="0" smtClean="0">
                <a:latin typeface="Courier New" pitchFamily="49" charset="0"/>
              </a:rPr>
              <a:t>)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 = *((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*)</a:t>
            </a:r>
            <a:r>
              <a:rPr lang="en-US" sz="1600" dirty="0" err="1" smtClean="0">
                <a:latin typeface="Courier New" pitchFamily="49" charset="0"/>
              </a:rPr>
              <a:t>vargp</a:t>
            </a:r>
            <a:r>
              <a:rPr lang="en-US" sz="1600" dirty="0" smtClean="0">
                <a:latin typeface="Courier New" pitchFamily="49" charset="0"/>
              </a:rPr>
              <a:t>);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start = 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 *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end = start +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;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index = 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*spacing;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psum</a:t>
            </a:r>
            <a:r>
              <a:rPr lang="en-US" sz="1600" dirty="0" smtClean="0">
                <a:latin typeface="Courier New" pitchFamily="49" charset="0"/>
              </a:rPr>
              <a:t>[index] = 0;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start;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&lt; end;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psum</a:t>
            </a:r>
            <a:r>
              <a:rPr lang="en-US" sz="1600" dirty="0" smtClean="0">
                <a:latin typeface="Courier New" pitchFamily="49" charset="0"/>
              </a:rPr>
              <a:t>[index] +=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}	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return NULL;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Accumulation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896225" cy="1447800"/>
          </a:xfrm>
        </p:spPr>
        <p:txBody>
          <a:bodyPr/>
          <a:lstStyle/>
          <a:p>
            <a:r>
              <a:rPr lang="en-US" dirty="0" smtClean="0"/>
              <a:t>Clear threading advantage</a:t>
            </a:r>
          </a:p>
          <a:p>
            <a:pPr lvl="1"/>
            <a:r>
              <a:rPr lang="en-US" dirty="0" smtClean="0"/>
              <a:t>Adjacent speedup: 5 X</a:t>
            </a:r>
          </a:p>
          <a:p>
            <a:pPr lvl="1"/>
            <a:r>
              <a:rPr lang="en-US" dirty="0" smtClean="0"/>
              <a:t>Spaced-apart speedup: 13.3 X (Only observed speedup &gt; 8)</a:t>
            </a:r>
          </a:p>
          <a:p>
            <a:r>
              <a:rPr lang="en-US" dirty="0" smtClean="0"/>
              <a:t>Why does spacing the accumulators apart matter?</a:t>
            </a:r>
          </a:p>
          <a:p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226" y="1096962"/>
            <a:ext cx="65809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3886199"/>
            <a:ext cx="7896225" cy="2447925"/>
          </a:xfrm>
        </p:spPr>
        <p:txBody>
          <a:bodyPr/>
          <a:lstStyle/>
          <a:p>
            <a:r>
              <a:rPr lang="en-US" dirty="0" smtClean="0"/>
              <a:t>Coherency maintained on cache blocks</a:t>
            </a:r>
          </a:p>
          <a:p>
            <a:r>
              <a:rPr lang="en-US" dirty="0" smtClean="0"/>
              <a:t>To update </a:t>
            </a:r>
            <a:r>
              <a:rPr lang="en-US" dirty="0" err="1" smtClean="0"/>
              <a:t>psum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], thread </a:t>
            </a:r>
            <a:r>
              <a:rPr lang="en-US" dirty="0" err="1" smtClean="0"/>
              <a:t>i</a:t>
            </a:r>
            <a:r>
              <a:rPr lang="en-US" dirty="0" smtClean="0"/>
              <a:t> must have exclusive access</a:t>
            </a:r>
          </a:p>
          <a:p>
            <a:pPr lvl="1"/>
            <a:r>
              <a:rPr lang="en-US" dirty="0" smtClean="0"/>
              <a:t>Threads sharing common cache block will keep fighting each other for access to block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743200" y="1828800"/>
            <a:ext cx="609600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3352800" y="1828800"/>
            <a:ext cx="609600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3962400" y="1828800"/>
            <a:ext cx="609600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4572000" y="1828800"/>
            <a:ext cx="609600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5181600" y="1828800"/>
            <a:ext cx="609600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5791200" y="1828800"/>
            <a:ext cx="609600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400800" y="1828800"/>
            <a:ext cx="609600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7010400" y="1828800"/>
            <a:ext cx="609600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43200" y="1371600"/>
            <a:ext cx="609600" cy="457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3352800" y="1371600"/>
            <a:ext cx="609600" cy="457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3962400" y="1371600"/>
            <a:ext cx="609600" cy="457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4572000" y="1371600"/>
            <a:ext cx="609600" cy="457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5181600" y="1371600"/>
            <a:ext cx="609600" cy="457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5791200" y="1371600"/>
            <a:ext cx="609600" cy="457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6400800" y="1371600"/>
            <a:ext cx="609600" cy="457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7010400" y="1371600"/>
            <a:ext cx="609600" cy="457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0" name="Right Brace 19"/>
          <p:cNvSpPr/>
          <p:nvPr/>
        </p:nvSpPr>
        <p:spPr bwMode="auto">
          <a:xfrm rot="5400000" flipV="1">
            <a:off x="3752850" y="1314450"/>
            <a:ext cx="419100" cy="2438400"/>
          </a:xfrm>
          <a:prstGeom prst="rightBrace">
            <a:avLst>
              <a:gd name="adj1" fmla="val 37424"/>
              <a:gd name="adj2" fmla="val 50000"/>
            </a:avLst>
          </a:prstGeom>
          <a:noFill/>
          <a:ln w="25400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Brace 20"/>
          <p:cNvSpPr/>
          <p:nvPr/>
        </p:nvSpPr>
        <p:spPr bwMode="auto">
          <a:xfrm rot="5400000" flipV="1">
            <a:off x="6191250" y="1352550"/>
            <a:ext cx="419100" cy="2438400"/>
          </a:xfrm>
          <a:prstGeom prst="rightBrace">
            <a:avLst>
              <a:gd name="adj1" fmla="val 37424"/>
              <a:gd name="adj2" fmla="val 50000"/>
            </a:avLst>
          </a:prstGeom>
          <a:noFill/>
          <a:ln w="25400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179974" y="2831068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Cache Block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86400" y="2831068"/>
            <a:ext cx="1797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Cache Block m+1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81200" y="1916668"/>
            <a:ext cx="709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err="1" smtClean="0">
                <a:latin typeface="Calibri" pitchFamily="34" charset="0"/>
              </a:rPr>
              <a:t>psum</a:t>
            </a:r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 Sharing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876800"/>
            <a:ext cx="7896225" cy="1447800"/>
          </a:xfrm>
        </p:spPr>
        <p:txBody>
          <a:bodyPr/>
          <a:lstStyle/>
          <a:p>
            <a:pPr lvl="1"/>
            <a:r>
              <a:rPr lang="en-US" dirty="0" smtClean="0"/>
              <a:t>Best spaced-apart performance 2.8 X better than best adjacent</a:t>
            </a:r>
          </a:p>
          <a:p>
            <a:r>
              <a:rPr lang="en-US" dirty="0" smtClean="0"/>
              <a:t>Demonstrates cache block size = 64</a:t>
            </a:r>
          </a:p>
          <a:p>
            <a:pPr lvl="1"/>
            <a:r>
              <a:rPr lang="en-US" dirty="0" smtClean="0"/>
              <a:t>8-byte values</a:t>
            </a:r>
          </a:p>
          <a:p>
            <a:pPr lvl="1"/>
            <a:r>
              <a:rPr lang="en-US" dirty="0" smtClean="0"/>
              <a:t>No benefit increasing spacing beyond 8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066800"/>
            <a:ext cx="6632575" cy="370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8176638" cy="762000"/>
          </a:xfrm>
        </p:spPr>
        <p:txBody>
          <a:bodyPr/>
          <a:lstStyle/>
          <a:p>
            <a:r>
              <a:rPr lang="en-US" dirty="0" smtClean="0"/>
              <a:t>Thread Function: Register Accumulation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371600" y="2514600"/>
            <a:ext cx="5613715" cy="3290644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void *</a:t>
            </a:r>
            <a:r>
              <a:rPr lang="en-US" sz="1600" dirty="0" err="1" smtClean="0">
                <a:latin typeface="Courier New" pitchFamily="49" charset="0"/>
              </a:rPr>
              <a:t>sum_local</a:t>
            </a:r>
            <a:r>
              <a:rPr lang="en-US" sz="1600" dirty="0" smtClean="0">
                <a:latin typeface="Courier New" pitchFamily="49" charset="0"/>
              </a:rPr>
              <a:t>(void *</a:t>
            </a:r>
            <a:r>
              <a:rPr lang="en-US" sz="1600" dirty="0" err="1" smtClean="0">
                <a:latin typeface="Courier New" pitchFamily="49" charset="0"/>
              </a:rPr>
              <a:t>vargp</a:t>
            </a:r>
            <a:r>
              <a:rPr lang="en-US" sz="1600" dirty="0" smtClean="0">
                <a:latin typeface="Courier New" pitchFamily="49" charset="0"/>
              </a:rPr>
              <a:t>)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 = *((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*)</a:t>
            </a:r>
            <a:r>
              <a:rPr lang="en-US" sz="1600" dirty="0" err="1" smtClean="0">
                <a:latin typeface="Courier New" pitchFamily="49" charset="0"/>
              </a:rPr>
              <a:t>vargp</a:t>
            </a:r>
            <a:r>
              <a:rPr lang="en-US" sz="1600" dirty="0" smtClean="0">
                <a:latin typeface="Courier New" pitchFamily="49" charset="0"/>
              </a:rPr>
              <a:t>);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start = 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 *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end = start + </a:t>
            </a:r>
            <a:r>
              <a:rPr lang="en-US" sz="1600" dirty="0" err="1" smtClean="0">
                <a:latin typeface="Courier New" pitchFamily="49" charset="0"/>
              </a:rPr>
              <a:t>nelems_per_thread</a:t>
            </a:r>
            <a:r>
              <a:rPr lang="en-US" sz="1600" dirty="0" smtClean="0">
                <a:latin typeface="Courier New" pitchFamily="49" charset="0"/>
              </a:rPr>
              <a:t>;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index = </a:t>
            </a:r>
            <a:r>
              <a:rPr lang="en-US" sz="1600" dirty="0" err="1" smtClean="0">
                <a:latin typeface="Courier New" pitchFamily="49" charset="0"/>
              </a:rPr>
              <a:t>myid</a:t>
            </a:r>
            <a:r>
              <a:rPr lang="en-US" sz="1600" dirty="0" smtClean="0">
                <a:latin typeface="Courier New" pitchFamily="49" charset="0"/>
              </a:rPr>
              <a:t>*spacing;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nn-NO" sz="1600" dirty="0" smtClean="0">
                <a:latin typeface="Courier New" pitchFamily="49" charset="0"/>
              </a:rPr>
              <a:t>    data_t sum = 0;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nn-NO" sz="1600" dirty="0" smtClean="0">
                <a:latin typeface="Courier New" pitchFamily="49" charset="0"/>
              </a:rPr>
              <a:t>    for (i = start; i &lt; end; i++)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nn-NO" sz="1600" dirty="0" smtClean="0">
                <a:latin typeface="Courier New" pitchFamily="49" charset="0"/>
              </a:rPr>
              <a:t>	sum += i;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nn-NO" sz="1600" dirty="0" smtClean="0">
                <a:latin typeface="Courier New" pitchFamily="49" charset="0"/>
              </a:rPr>
              <a:t>    }	                          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nn-NO" sz="1600" dirty="0" smtClean="0">
                <a:latin typeface="Courier New" pitchFamily="49" charset="0"/>
              </a:rPr>
              <a:t>    psum[index] = sum;</a:t>
            </a:r>
            <a:r>
              <a:rPr lang="en-US" sz="1600" dirty="0" smtClean="0">
                <a:latin typeface="Courier New" pitchFamily="49" charset="0"/>
              </a:rPr>
              <a:t>    return NULL;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 Accumulation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896225" cy="1447800"/>
          </a:xfrm>
        </p:spPr>
        <p:txBody>
          <a:bodyPr/>
          <a:lstStyle/>
          <a:p>
            <a:r>
              <a:rPr lang="en-US" dirty="0" smtClean="0"/>
              <a:t>Clear threading advantage</a:t>
            </a:r>
          </a:p>
          <a:p>
            <a:pPr lvl="1"/>
            <a:r>
              <a:rPr lang="en-US" dirty="0" smtClean="0"/>
              <a:t>Speedup = 7.5 X</a:t>
            </a:r>
          </a:p>
          <a:p>
            <a:r>
              <a:rPr lang="en-US" dirty="0" smtClean="0"/>
              <a:t>2X better than fastest memory accumulation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006" y="1219200"/>
            <a:ext cx="6700869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More Interesting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 set of N random numbers</a:t>
            </a:r>
          </a:p>
          <a:p>
            <a:r>
              <a:rPr lang="en-US" dirty="0" smtClean="0"/>
              <a:t>Multiple possible algorithms</a:t>
            </a:r>
          </a:p>
          <a:p>
            <a:pPr lvl="1"/>
            <a:r>
              <a:rPr lang="en-US" dirty="0" smtClean="0"/>
              <a:t>Use parallel version of </a:t>
            </a:r>
            <a:r>
              <a:rPr lang="en-US" dirty="0" err="1" smtClean="0"/>
              <a:t>quicksort</a:t>
            </a:r>
            <a:endParaRPr lang="en-US" dirty="0" smtClean="0"/>
          </a:p>
          <a:p>
            <a:r>
              <a:rPr lang="en-US" dirty="0" smtClean="0"/>
              <a:t>Sequential </a:t>
            </a:r>
            <a:r>
              <a:rPr lang="en-US" dirty="0" err="1" smtClean="0"/>
              <a:t>quicksort</a:t>
            </a:r>
            <a:r>
              <a:rPr lang="en-US" dirty="0" smtClean="0"/>
              <a:t> of set of values X</a:t>
            </a:r>
          </a:p>
          <a:p>
            <a:pPr lvl="1"/>
            <a:r>
              <a:rPr lang="en-US" dirty="0" smtClean="0"/>
              <a:t>Choose “pivot” p from X</a:t>
            </a:r>
          </a:p>
          <a:p>
            <a:pPr lvl="1"/>
            <a:r>
              <a:rPr lang="en-US" dirty="0" smtClean="0"/>
              <a:t>Rearrange X into</a:t>
            </a:r>
          </a:p>
          <a:p>
            <a:pPr lvl="2"/>
            <a:r>
              <a:rPr lang="en-US" dirty="0" smtClean="0"/>
              <a:t>L: Values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p</a:t>
            </a:r>
          </a:p>
          <a:p>
            <a:pPr lvl="2"/>
            <a:r>
              <a:rPr lang="en-US" dirty="0" smtClean="0"/>
              <a:t>R: Values </a:t>
            </a:r>
            <a:r>
              <a:rPr lang="en-US" dirty="0" smtClean="0">
                <a:sym typeface="Symbol"/>
              </a:rPr>
              <a:t></a:t>
            </a:r>
            <a:r>
              <a:rPr lang="en-US" dirty="0" smtClean="0"/>
              <a:t> p</a:t>
            </a:r>
          </a:p>
          <a:p>
            <a:pPr lvl="1"/>
            <a:r>
              <a:rPr lang="en-US" dirty="0" smtClean="0"/>
              <a:t>Recursively sort L to get L</a:t>
            </a:r>
            <a:r>
              <a:rPr lang="en-US" dirty="0" smtClean="0">
                <a:sym typeface="Symbol"/>
              </a:rPr>
              <a:t></a:t>
            </a:r>
            <a:endParaRPr lang="en-US" dirty="0" smtClean="0"/>
          </a:p>
          <a:p>
            <a:pPr lvl="1"/>
            <a:r>
              <a:rPr lang="en-US" dirty="0" smtClean="0"/>
              <a:t>Recursively sort R to get R</a:t>
            </a:r>
            <a:r>
              <a:rPr lang="en-US" dirty="0" smtClean="0">
                <a:sym typeface="Symbol"/>
              </a:rPr>
              <a:t></a:t>
            </a:r>
            <a:endParaRPr lang="en-US" dirty="0" smtClean="0"/>
          </a:p>
          <a:p>
            <a:pPr lvl="1"/>
            <a:r>
              <a:rPr lang="en-US" dirty="0" smtClean="0"/>
              <a:t>Return L</a:t>
            </a:r>
            <a:r>
              <a:rPr lang="en-US" dirty="0" smtClean="0">
                <a:sym typeface="Symbol"/>
              </a:rPr>
              <a:t></a:t>
            </a:r>
            <a:r>
              <a:rPr lang="en-US" dirty="0" smtClean="0"/>
              <a:t> : p : R</a:t>
            </a:r>
            <a:r>
              <a:rPr lang="en-US" dirty="0" smtClean="0">
                <a:sym typeface="Symbol"/>
              </a:rPr>
              <a:t>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</a:t>
            </a:r>
            <a:r>
              <a:rPr lang="en-US" dirty="0" err="1" smtClean="0"/>
              <a:t>Quicksort</a:t>
            </a:r>
            <a:r>
              <a:rPr lang="en-US" dirty="0" smtClean="0"/>
              <a:t> Visualized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81000" y="1371600"/>
            <a:ext cx="84423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57018" y="1981200"/>
            <a:ext cx="457199" cy="457200"/>
          </a:xfrm>
          <a:prstGeom prst="rect">
            <a:avLst/>
          </a:prstGeom>
          <a:solidFill>
            <a:srgbClr val="00B0C8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381001" y="2590800"/>
            <a:ext cx="8442323" cy="457200"/>
            <a:chOff x="381001" y="2590800"/>
            <a:chExt cx="8442323" cy="457200"/>
          </a:xfrm>
        </p:grpSpPr>
        <p:sp>
          <p:nvSpPr>
            <p:cNvPr id="6" name="Rectangle 5"/>
            <p:cNvSpPr/>
            <p:nvPr/>
          </p:nvSpPr>
          <p:spPr bwMode="auto">
            <a:xfrm>
              <a:off x="381001" y="2590800"/>
              <a:ext cx="2590800" cy="457200"/>
            </a:xfrm>
            <a:prstGeom prst="rect">
              <a:avLst/>
            </a:prstGeom>
            <a:solidFill>
              <a:srgbClr val="D2D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971801" y="25908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428999" y="2590800"/>
              <a:ext cx="5394325" cy="457200"/>
            </a:xfrm>
            <a:prstGeom prst="rect">
              <a:avLst/>
            </a:prstGeom>
            <a:solidFill>
              <a:srgbClr val="43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96875" y="3810000"/>
            <a:ext cx="2574926" cy="457200"/>
            <a:chOff x="396875" y="3810000"/>
            <a:chExt cx="2574926" cy="457200"/>
          </a:xfrm>
        </p:grpSpPr>
        <p:sp>
          <p:nvSpPr>
            <p:cNvPr id="9" name="Rectangle 8"/>
            <p:cNvSpPr/>
            <p:nvPr/>
          </p:nvSpPr>
          <p:spPr bwMode="auto">
            <a:xfrm>
              <a:off x="1616077" y="3810000"/>
              <a:ext cx="457199" cy="457200"/>
            </a:xfrm>
            <a:prstGeom prst="rect">
              <a:avLst/>
            </a:prstGeom>
            <a:solidFill>
              <a:srgbClr val="D2D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p2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96875" y="3810000"/>
              <a:ext cx="1219202" cy="457200"/>
            </a:xfrm>
            <a:prstGeom prst="rect">
              <a:avLst/>
            </a:prstGeom>
            <a:solidFill>
              <a:srgbClr val="DA7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L2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073276" y="3810000"/>
              <a:ext cx="898525" cy="457200"/>
            </a:xfrm>
            <a:prstGeom prst="rect">
              <a:avLst/>
            </a:prstGeom>
            <a:solidFill>
              <a:srgbClr val="01D50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R2</a:t>
              </a:r>
              <a:endParaRPr lang="en-US" dirty="0"/>
            </a:p>
          </p:txBody>
        </p:sp>
      </p:grpSp>
      <p:sp>
        <p:nvSpPr>
          <p:cNvPr id="12" name="Rectangle 11"/>
          <p:cNvSpPr/>
          <p:nvPr/>
        </p:nvSpPr>
        <p:spPr bwMode="auto">
          <a:xfrm>
            <a:off x="357018" y="3200400"/>
            <a:ext cx="457199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p2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1000" y="4343400"/>
            <a:ext cx="2574926" cy="1066800"/>
            <a:chOff x="381000" y="4343400"/>
            <a:chExt cx="2574926" cy="1066800"/>
          </a:xfrm>
        </p:grpSpPr>
        <p:sp>
          <p:nvSpPr>
            <p:cNvPr id="17" name="TextBox 16"/>
            <p:cNvSpPr txBox="1"/>
            <p:nvPr/>
          </p:nvSpPr>
          <p:spPr>
            <a:xfrm>
              <a:off x="1488478" y="4343400"/>
              <a:ext cx="2551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</a:p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</a:p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  <a:endParaRPr lang="en-US" sz="1200" dirty="0" smtClean="0">
                <a:latin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81000" y="4953000"/>
              <a:ext cx="2574926" cy="457200"/>
            </a:xfrm>
            <a:prstGeom prst="rect">
              <a:avLst/>
            </a:prstGeom>
            <a:gradFill flip="none" rotWithShape="1">
              <a:gsLst>
                <a:gs pos="0">
                  <a:srgbClr val="E10601"/>
                </a:gs>
                <a:gs pos="100000">
                  <a:srgbClr val="00EE71"/>
                </a:gs>
              </a:gsLst>
              <a:lin ang="0" scaled="1"/>
              <a:tileRect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</a:t>
              </a:r>
              <a:r>
                <a:rPr lang="en-US" dirty="0" smtClean="0">
                  <a:sym typeface="Symbol"/>
                </a:rPr>
                <a:t>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</a:t>
            </a:r>
            <a:r>
              <a:rPr lang="en-US" dirty="0" err="1" smtClean="0"/>
              <a:t>Quicksort</a:t>
            </a:r>
            <a:r>
              <a:rPr lang="en-US" dirty="0" smtClean="0"/>
              <a:t> Visualized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81000" y="1371600"/>
            <a:ext cx="84423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2971801" y="2133600"/>
            <a:ext cx="457199" cy="457200"/>
          </a:xfrm>
          <a:prstGeom prst="rect">
            <a:avLst/>
          </a:prstGeom>
          <a:solidFill>
            <a:srgbClr val="00B0C8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428999" y="2133600"/>
            <a:ext cx="5394325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R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3428999" y="2819400"/>
            <a:ext cx="5394326" cy="1066800"/>
            <a:chOff x="3428999" y="2819400"/>
            <a:chExt cx="5394326" cy="1066800"/>
          </a:xfrm>
        </p:grpSpPr>
        <p:sp>
          <p:nvSpPr>
            <p:cNvPr id="13" name="Rectangle 12"/>
            <p:cNvSpPr/>
            <p:nvPr/>
          </p:nvSpPr>
          <p:spPr bwMode="auto">
            <a:xfrm>
              <a:off x="3428999" y="2819400"/>
              <a:ext cx="457199" cy="457200"/>
            </a:xfrm>
            <a:prstGeom prst="rect">
              <a:avLst/>
            </a:prstGeom>
            <a:solidFill>
              <a:srgbClr val="EA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p3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3428999" y="3429000"/>
              <a:ext cx="3810002" cy="457200"/>
            </a:xfrm>
            <a:prstGeom prst="rect">
              <a:avLst/>
            </a:prstGeom>
            <a:solidFill>
              <a:srgbClr val="052F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L3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696200" y="3429000"/>
              <a:ext cx="1127125" cy="457200"/>
            </a:xfrm>
            <a:prstGeom prst="rect">
              <a:avLst/>
            </a:prstGeom>
            <a:solidFill>
              <a:srgbClr val="FA004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R3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239001" y="3429000"/>
              <a:ext cx="457199" cy="457200"/>
            </a:xfrm>
            <a:prstGeom prst="rect">
              <a:avLst/>
            </a:prstGeom>
            <a:solidFill>
              <a:srgbClr val="EA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p3</a:t>
              </a:r>
              <a:endParaRPr lang="en-US" dirty="0"/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396875" y="2133600"/>
            <a:ext cx="2574926" cy="457200"/>
          </a:xfrm>
          <a:prstGeom prst="rect">
            <a:avLst/>
          </a:prstGeom>
          <a:gradFill flip="none" rotWithShape="1">
            <a:gsLst>
              <a:gs pos="0">
                <a:srgbClr val="E10601"/>
              </a:gs>
              <a:gs pos="100000">
                <a:srgbClr val="00EE71"/>
              </a:gs>
            </a:gsLst>
            <a:lin ang="0" scaled="1"/>
            <a:tileRect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L</a:t>
            </a:r>
            <a:r>
              <a:rPr lang="en-US" dirty="0" smtClean="0">
                <a:sym typeface="Symbol"/>
              </a:rPr>
              <a:t>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428999" y="3922931"/>
            <a:ext cx="5394325" cy="1066800"/>
            <a:chOff x="3428999" y="3922931"/>
            <a:chExt cx="5394325" cy="1066800"/>
          </a:xfrm>
        </p:grpSpPr>
        <p:sp>
          <p:nvSpPr>
            <p:cNvPr id="19" name="TextBox 18"/>
            <p:cNvSpPr txBox="1"/>
            <p:nvPr/>
          </p:nvSpPr>
          <p:spPr>
            <a:xfrm>
              <a:off x="5908078" y="3922931"/>
              <a:ext cx="2551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</a:p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</a:p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  <a:endParaRPr lang="en-US" sz="1200" dirty="0" smtClean="0">
                <a:latin typeface="Calibri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428999" y="4532531"/>
              <a:ext cx="5394325" cy="457200"/>
            </a:xfrm>
            <a:prstGeom prst="rect">
              <a:avLst/>
            </a:prstGeom>
            <a:gradFill flip="none" rotWithShape="1">
              <a:gsLst>
                <a:gs pos="0">
                  <a:srgbClr val="0046E2"/>
                </a:gs>
                <a:gs pos="100000">
                  <a:srgbClr val="ED0101"/>
                </a:gs>
              </a:gsLst>
              <a:lin ang="0" scaled="1"/>
              <a:tileRect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>
                  <a:sym typeface="Symbol"/>
                </a:rPr>
                <a:t>R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96875" y="5410200"/>
            <a:ext cx="8426450" cy="457200"/>
            <a:chOff x="396875" y="5410200"/>
            <a:chExt cx="8426450" cy="457200"/>
          </a:xfrm>
        </p:grpSpPr>
        <p:sp>
          <p:nvSpPr>
            <p:cNvPr id="21" name="Rectangle 20"/>
            <p:cNvSpPr/>
            <p:nvPr/>
          </p:nvSpPr>
          <p:spPr bwMode="auto">
            <a:xfrm>
              <a:off x="2971801" y="54102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96875" y="5410200"/>
              <a:ext cx="2574926" cy="457200"/>
            </a:xfrm>
            <a:prstGeom prst="rect">
              <a:avLst/>
            </a:prstGeom>
            <a:gradFill flip="none" rotWithShape="1">
              <a:gsLst>
                <a:gs pos="0">
                  <a:srgbClr val="E10601"/>
                </a:gs>
                <a:gs pos="100000">
                  <a:srgbClr val="00EE71"/>
                </a:gs>
              </a:gsLst>
              <a:lin ang="0" scaled="1"/>
              <a:tileRect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</a:t>
              </a:r>
              <a:r>
                <a:rPr lang="en-US" dirty="0" smtClean="0">
                  <a:sym typeface="Symbol"/>
                </a:rPr>
                <a:t></a:t>
              </a: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429000" y="5410200"/>
              <a:ext cx="5394325" cy="457200"/>
            </a:xfrm>
            <a:prstGeom prst="rect">
              <a:avLst/>
            </a:prstGeom>
            <a:gradFill flip="none" rotWithShape="1">
              <a:gsLst>
                <a:gs pos="0">
                  <a:srgbClr val="0046E2"/>
                </a:gs>
                <a:gs pos="100000">
                  <a:srgbClr val="ED0101"/>
                </a:gs>
              </a:gsLst>
              <a:lin ang="0" scaled="1"/>
              <a:tileRect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>
                  <a:sym typeface="Symbol"/>
                </a:rPr>
                <a:t>R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Multicore</a:t>
            </a:r>
            <a:r>
              <a:rPr lang="en-US" dirty="0" smtClean="0"/>
              <a:t> 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410201"/>
            <a:ext cx="7896225" cy="923924"/>
          </a:xfrm>
        </p:spPr>
        <p:txBody>
          <a:bodyPr/>
          <a:lstStyle/>
          <a:p>
            <a:r>
              <a:rPr lang="en-US" dirty="0" smtClean="0"/>
              <a:t>Intel Nehalem Processor</a:t>
            </a:r>
          </a:p>
          <a:p>
            <a:pPr lvl="1"/>
            <a:r>
              <a:rPr lang="en-US" dirty="0" smtClean="0"/>
              <a:t>E.g., Shark machines</a:t>
            </a:r>
          </a:p>
          <a:p>
            <a:pPr lvl="1"/>
            <a:r>
              <a:rPr lang="en-US" dirty="0" smtClean="0"/>
              <a:t>Multiple processors operating with coherent view of memory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1905000" y="1219200"/>
            <a:ext cx="5334000" cy="4191000"/>
            <a:chOff x="1066800" y="1219200"/>
            <a:chExt cx="6172200" cy="4953000"/>
          </a:xfrm>
        </p:grpSpPr>
        <p:sp>
          <p:nvSpPr>
            <p:cNvPr id="28" name="Rectangle 425"/>
            <p:cNvSpPr>
              <a:spLocks noChangeArrowheads="1"/>
            </p:cNvSpPr>
            <p:nvPr/>
          </p:nvSpPr>
          <p:spPr bwMode="auto">
            <a:xfrm>
              <a:off x="1066800" y="1219200"/>
              <a:ext cx="6172200" cy="38862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" name="Rectangle 404"/>
            <p:cNvSpPr>
              <a:spLocks noChangeArrowheads="1"/>
            </p:cNvSpPr>
            <p:nvPr/>
          </p:nvSpPr>
          <p:spPr bwMode="auto">
            <a:xfrm>
              <a:off x="1219200" y="1524000"/>
              <a:ext cx="2122488" cy="24384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0" name="Rectangle 413"/>
            <p:cNvSpPr>
              <a:spLocks noChangeArrowheads="1"/>
            </p:cNvSpPr>
            <p:nvPr/>
          </p:nvSpPr>
          <p:spPr bwMode="auto">
            <a:xfrm>
              <a:off x="4953000" y="1524000"/>
              <a:ext cx="2122488" cy="24384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4" name="Rectangle 396"/>
            <p:cNvSpPr>
              <a:spLocks noChangeArrowheads="1"/>
            </p:cNvSpPr>
            <p:nvPr/>
          </p:nvSpPr>
          <p:spPr bwMode="auto">
            <a:xfrm>
              <a:off x="1384300" y="1676400"/>
              <a:ext cx="977900" cy="304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/>
                <a:t>Regs</a:t>
              </a:r>
            </a:p>
          </p:txBody>
        </p:sp>
        <p:sp>
          <p:nvSpPr>
            <p:cNvPr id="5" name="Rectangle 397"/>
            <p:cNvSpPr>
              <a:spLocks noChangeArrowheads="1"/>
            </p:cNvSpPr>
            <p:nvPr/>
          </p:nvSpPr>
          <p:spPr bwMode="auto">
            <a:xfrm>
              <a:off x="1427163" y="2324100"/>
              <a:ext cx="782637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 dirty="0"/>
                <a:t>L1 </a:t>
              </a:r>
            </a:p>
            <a:p>
              <a:r>
                <a:rPr lang="en-US" sz="1400" dirty="0"/>
                <a:t>d-cache</a:t>
              </a:r>
            </a:p>
          </p:txBody>
        </p:sp>
        <p:sp>
          <p:nvSpPr>
            <p:cNvPr id="6" name="Rectangle 399"/>
            <p:cNvSpPr>
              <a:spLocks noChangeArrowheads="1"/>
            </p:cNvSpPr>
            <p:nvPr/>
          </p:nvSpPr>
          <p:spPr bwMode="auto">
            <a:xfrm>
              <a:off x="2362200" y="2324100"/>
              <a:ext cx="795338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/>
                <a:t>L1 </a:t>
              </a:r>
            </a:p>
            <a:p>
              <a:r>
                <a:rPr lang="en-US" sz="1400"/>
                <a:t>i-cache</a:t>
              </a:r>
            </a:p>
          </p:txBody>
        </p:sp>
        <p:sp>
          <p:nvSpPr>
            <p:cNvPr id="7" name="Rectangle 400"/>
            <p:cNvSpPr>
              <a:spLocks noChangeArrowheads="1"/>
            </p:cNvSpPr>
            <p:nvPr/>
          </p:nvSpPr>
          <p:spPr bwMode="auto">
            <a:xfrm>
              <a:off x="1447800" y="3238500"/>
              <a:ext cx="1709738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sz="1400"/>
                <a:t>L2 unified cache</a:t>
              </a:r>
            </a:p>
          </p:txBody>
        </p:sp>
        <p:sp>
          <p:nvSpPr>
            <p:cNvPr id="8" name="Line 401"/>
            <p:cNvSpPr>
              <a:spLocks noChangeShapeType="1"/>
            </p:cNvSpPr>
            <p:nvPr/>
          </p:nvSpPr>
          <p:spPr bwMode="auto">
            <a:xfrm>
              <a:off x="1905000" y="19812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" name="Line 402"/>
            <p:cNvSpPr>
              <a:spLocks noChangeShapeType="1"/>
            </p:cNvSpPr>
            <p:nvPr/>
          </p:nvSpPr>
          <p:spPr bwMode="auto">
            <a:xfrm>
              <a:off x="1905000" y="28956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" name="Line 403"/>
            <p:cNvSpPr>
              <a:spLocks noChangeShapeType="1"/>
            </p:cNvSpPr>
            <p:nvPr/>
          </p:nvSpPr>
          <p:spPr bwMode="auto">
            <a:xfrm>
              <a:off x="2743200" y="28956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" name="Text Box 405"/>
            <p:cNvSpPr txBox="1">
              <a:spLocks noChangeArrowheads="1"/>
            </p:cNvSpPr>
            <p:nvPr/>
          </p:nvSpPr>
          <p:spPr bwMode="auto">
            <a:xfrm>
              <a:off x="1143000" y="1219200"/>
              <a:ext cx="744188" cy="3637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Core 0</a:t>
              </a:r>
            </a:p>
          </p:txBody>
        </p:sp>
        <p:sp>
          <p:nvSpPr>
            <p:cNvPr id="13" name="Rectangle 406"/>
            <p:cNvSpPr>
              <a:spLocks noChangeArrowheads="1"/>
            </p:cNvSpPr>
            <p:nvPr/>
          </p:nvSpPr>
          <p:spPr bwMode="auto">
            <a:xfrm>
              <a:off x="5118100" y="1676400"/>
              <a:ext cx="977900" cy="304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/>
                <a:t>Regs</a:t>
              </a:r>
            </a:p>
          </p:txBody>
        </p:sp>
        <p:sp>
          <p:nvSpPr>
            <p:cNvPr id="14" name="Rectangle 407"/>
            <p:cNvSpPr>
              <a:spLocks noChangeArrowheads="1"/>
            </p:cNvSpPr>
            <p:nvPr/>
          </p:nvSpPr>
          <p:spPr bwMode="auto">
            <a:xfrm>
              <a:off x="5160963" y="2324100"/>
              <a:ext cx="782637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/>
                <a:t>L1 </a:t>
              </a:r>
            </a:p>
            <a:p>
              <a:r>
                <a:rPr lang="en-US" sz="1400"/>
                <a:t>d-cache</a:t>
              </a:r>
            </a:p>
          </p:txBody>
        </p:sp>
        <p:sp>
          <p:nvSpPr>
            <p:cNvPr id="15" name="Rectangle 408"/>
            <p:cNvSpPr>
              <a:spLocks noChangeArrowheads="1"/>
            </p:cNvSpPr>
            <p:nvPr/>
          </p:nvSpPr>
          <p:spPr bwMode="auto">
            <a:xfrm>
              <a:off x="6096000" y="2324100"/>
              <a:ext cx="795338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/>
                <a:t>L1 </a:t>
              </a:r>
            </a:p>
            <a:p>
              <a:r>
                <a:rPr lang="en-US" sz="1400"/>
                <a:t>i-cache</a:t>
              </a:r>
            </a:p>
          </p:txBody>
        </p:sp>
        <p:sp>
          <p:nvSpPr>
            <p:cNvPr id="16" name="Rectangle 409"/>
            <p:cNvSpPr>
              <a:spLocks noChangeArrowheads="1"/>
            </p:cNvSpPr>
            <p:nvPr/>
          </p:nvSpPr>
          <p:spPr bwMode="auto">
            <a:xfrm>
              <a:off x="5181600" y="3238500"/>
              <a:ext cx="1709738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sz="1400"/>
                <a:t>L2 unified cache</a:t>
              </a:r>
            </a:p>
          </p:txBody>
        </p:sp>
        <p:sp>
          <p:nvSpPr>
            <p:cNvPr id="17" name="Line 410"/>
            <p:cNvSpPr>
              <a:spLocks noChangeShapeType="1"/>
            </p:cNvSpPr>
            <p:nvPr/>
          </p:nvSpPr>
          <p:spPr bwMode="auto">
            <a:xfrm>
              <a:off x="5638800" y="19812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8" name="Line 411"/>
            <p:cNvSpPr>
              <a:spLocks noChangeShapeType="1"/>
            </p:cNvSpPr>
            <p:nvPr/>
          </p:nvSpPr>
          <p:spPr bwMode="auto">
            <a:xfrm>
              <a:off x="5638800" y="28956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" name="Line 412"/>
            <p:cNvSpPr>
              <a:spLocks noChangeShapeType="1"/>
            </p:cNvSpPr>
            <p:nvPr/>
          </p:nvSpPr>
          <p:spPr bwMode="auto">
            <a:xfrm>
              <a:off x="6477000" y="28956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" name="Text Box 414"/>
            <p:cNvSpPr txBox="1">
              <a:spLocks noChangeArrowheads="1"/>
            </p:cNvSpPr>
            <p:nvPr/>
          </p:nvSpPr>
          <p:spPr bwMode="auto">
            <a:xfrm>
              <a:off x="4876800" y="1219200"/>
              <a:ext cx="905565" cy="3637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/>
                <a:t>Core </a:t>
              </a:r>
              <a:r>
                <a:rPr lang="en-US" sz="1400" dirty="0" smtClean="0"/>
                <a:t>n-1</a:t>
              </a:r>
              <a:endParaRPr lang="en-US" sz="1400" dirty="0"/>
            </a:p>
          </p:txBody>
        </p:sp>
        <p:sp>
          <p:nvSpPr>
            <p:cNvPr id="22" name="Text Box 415"/>
            <p:cNvSpPr txBox="1">
              <a:spLocks noChangeArrowheads="1"/>
            </p:cNvSpPr>
            <p:nvPr/>
          </p:nvSpPr>
          <p:spPr bwMode="auto">
            <a:xfrm>
              <a:off x="3906838" y="2454274"/>
              <a:ext cx="432563" cy="4364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/>
                <a:t>…</a:t>
              </a:r>
            </a:p>
          </p:txBody>
        </p:sp>
        <p:sp>
          <p:nvSpPr>
            <p:cNvPr id="23" name="Line 417"/>
            <p:cNvSpPr>
              <a:spLocks noChangeShapeType="1"/>
            </p:cNvSpPr>
            <p:nvPr/>
          </p:nvSpPr>
          <p:spPr bwMode="auto">
            <a:xfrm>
              <a:off x="2286000" y="3810000"/>
              <a:ext cx="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4" name="Line 418"/>
            <p:cNvSpPr>
              <a:spLocks noChangeShapeType="1"/>
            </p:cNvSpPr>
            <p:nvPr/>
          </p:nvSpPr>
          <p:spPr bwMode="auto">
            <a:xfrm>
              <a:off x="6019800" y="3810000"/>
              <a:ext cx="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5" name="Rectangle 419"/>
            <p:cNvSpPr>
              <a:spLocks noChangeArrowheads="1"/>
            </p:cNvSpPr>
            <p:nvPr/>
          </p:nvSpPr>
          <p:spPr bwMode="auto">
            <a:xfrm>
              <a:off x="1936750" y="4343400"/>
              <a:ext cx="4387850" cy="5715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sz="1400"/>
                <a:t>L3 unified cache</a:t>
              </a:r>
            </a:p>
            <a:p>
              <a:r>
                <a:rPr lang="en-US" sz="1400"/>
                <a:t>(shared by all cores)</a:t>
              </a:r>
            </a:p>
          </p:txBody>
        </p:sp>
        <p:sp>
          <p:nvSpPr>
            <p:cNvPr id="26" name="Rectangle 420"/>
            <p:cNvSpPr>
              <a:spLocks noChangeArrowheads="1"/>
            </p:cNvSpPr>
            <p:nvPr/>
          </p:nvSpPr>
          <p:spPr bwMode="auto">
            <a:xfrm>
              <a:off x="1066800" y="5600700"/>
              <a:ext cx="6172200" cy="5715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sz="1400"/>
                <a:t>Main memory</a:t>
              </a:r>
            </a:p>
          </p:txBody>
        </p:sp>
        <p:sp>
          <p:nvSpPr>
            <p:cNvPr id="27" name="Line 421"/>
            <p:cNvSpPr>
              <a:spLocks noChangeShapeType="1"/>
            </p:cNvSpPr>
            <p:nvPr/>
          </p:nvSpPr>
          <p:spPr bwMode="auto">
            <a:xfrm>
              <a:off x="4210050" y="4914900"/>
              <a:ext cx="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</a:t>
            </a:r>
            <a:r>
              <a:rPr lang="en-US" dirty="0" err="1" smtClean="0"/>
              <a:t>Quicksort</a:t>
            </a:r>
            <a:r>
              <a:rPr lang="en-US" dirty="0" smtClean="0"/>
              <a:t> Code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5" y="4980765"/>
            <a:ext cx="7896225" cy="1353359"/>
          </a:xfrm>
        </p:spPr>
        <p:txBody>
          <a:bodyPr/>
          <a:lstStyle/>
          <a:p>
            <a:r>
              <a:rPr lang="en-US" dirty="0" smtClean="0"/>
              <a:t>Sort </a:t>
            </a:r>
            <a:r>
              <a:rPr lang="en-US" dirty="0" err="1" smtClean="0"/>
              <a:t>nele</a:t>
            </a:r>
            <a:r>
              <a:rPr lang="en-US" dirty="0" smtClean="0"/>
              <a:t> elements starting at base</a:t>
            </a:r>
          </a:p>
          <a:p>
            <a:pPr lvl="1"/>
            <a:r>
              <a:rPr lang="en-US" dirty="0" smtClean="0"/>
              <a:t>Recursively sort L or R if has more than one element</a:t>
            </a:r>
          </a:p>
          <a:p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41711" y="1197678"/>
            <a:ext cx="5860578" cy="3783087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qsort_serial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*base,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 &lt;= 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return;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 == 2)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if (base[0] &gt; base[1])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  swap(base, base+1);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return;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/* Partition returns index of pivot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m = partition(base,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(m &gt; 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qsort_serial</a:t>
            </a:r>
            <a:r>
              <a:rPr lang="en-US" sz="1600" dirty="0" smtClean="0">
                <a:latin typeface="Courier New" pitchFamily="49" charset="0"/>
              </a:rPr>
              <a:t>(base, m);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(nele-1 &gt; m+1)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qsort_serial</a:t>
            </a:r>
            <a:r>
              <a:rPr lang="en-US" sz="1600" dirty="0" smtClean="0">
                <a:latin typeface="Courier New" pitchFamily="49" charset="0"/>
              </a:rPr>
              <a:t>(base+m+1, nele-m-1);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197678"/>
            <a:ext cx="7896225" cy="4972050"/>
          </a:xfrm>
        </p:spPr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of set of values X</a:t>
            </a:r>
          </a:p>
          <a:p>
            <a:pPr lvl="1"/>
            <a:r>
              <a:rPr lang="en-US" dirty="0" smtClean="0"/>
              <a:t>If N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</a:t>
            </a:r>
            <a:r>
              <a:rPr lang="en-US" dirty="0" err="1" smtClean="0"/>
              <a:t>Nthresh</a:t>
            </a:r>
            <a:r>
              <a:rPr lang="en-US" dirty="0" smtClean="0"/>
              <a:t>, do sequential </a:t>
            </a:r>
            <a:r>
              <a:rPr lang="en-US" dirty="0" err="1" smtClean="0"/>
              <a:t>quicksort</a:t>
            </a:r>
            <a:endParaRPr lang="en-US" dirty="0" smtClean="0"/>
          </a:p>
          <a:p>
            <a:pPr lvl="1"/>
            <a:r>
              <a:rPr lang="en-US" dirty="0" smtClean="0"/>
              <a:t>Else</a:t>
            </a:r>
          </a:p>
          <a:p>
            <a:pPr lvl="2"/>
            <a:r>
              <a:rPr lang="en-US" dirty="0" smtClean="0"/>
              <a:t>Choose “pivot” p from X</a:t>
            </a:r>
          </a:p>
          <a:p>
            <a:pPr lvl="2"/>
            <a:r>
              <a:rPr lang="en-US" dirty="0" smtClean="0"/>
              <a:t>Rearrange X into</a:t>
            </a:r>
          </a:p>
          <a:p>
            <a:pPr lvl="3"/>
            <a:r>
              <a:rPr lang="en-US" dirty="0" smtClean="0"/>
              <a:t>L: Values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p</a:t>
            </a:r>
          </a:p>
          <a:p>
            <a:pPr lvl="3"/>
            <a:r>
              <a:rPr lang="en-US" dirty="0" smtClean="0"/>
              <a:t>R: Values </a:t>
            </a:r>
            <a:r>
              <a:rPr lang="en-US" dirty="0" smtClean="0">
                <a:sym typeface="Symbol"/>
              </a:rPr>
              <a:t></a:t>
            </a:r>
            <a:r>
              <a:rPr lang="en-US" dirty="0" smtClean="0"/>
              <a:t> p</a:t>
            </a:r>
          </a:p>
          <a:p>
            <a:pPr lvl="2"/>
            <a:r>
              <a:rPr lang="en-US" dirty="0" smtClean="0"/>
              <a:t>Recursively spawn separate threads</a:t>
            </a:r>
          </a:p>
          <a:p>
            <a:pPr lvl="3"/>
            <a:r>
              <a:rPr lang="en-US" dirty="0" smtClean="0"/>
              <a:t>Sort L to get L</a:t>
            </a:r>
            <a:r>
              <a:rPr lang="en-US" dirty="0" smtClean="0">
                <a:sym typeface="Symbol"/>
              </a:rPr>
              <a:t></a:t>
            </a:r>
          </a:p>
          <a:p>
            <a:pPr lvl="3"/>
            <a:r>
              <a:rPr lang="en-US" dirty="0" smtClean="0">
                <a:sym typeface="Symbol"/>
              </a:rPr>
              <a:t>Sort </a:t>
            </a:r>
            <a:r>
              <a:rPr lang="en-US" dirty="0" smtClean="0"/>
              <a:t>R to get R</a:t>
            </a:r>
            <a:r>
              <a:rPr lang="en-US" dirty="0" smtClean="0">
                <a:sym typeface="Symbol"/>
              </a:rPr>
              <a:t></a:t>
            </a:r>
            <a:endParaRPr lang="en-US" dirty="0" smtClean="0"/>
          </a:p>
          <a:p>
            <a:pPr lvl="2"/>
            <a:r>
              <a:rPr lang="en-US" dirty="0" smtClean="0"/>
              <a:t>Return L</a:t>
            </a:r>
            <a:r>
              <a:rPr lang="en-US" dirty="0" smtClean="0">
                <a:sym typeface="Symbol"/>
              </a:rPr>
              <a:t></a:t>
            </a:r>
            <a:r>
              <a:rPr lang="en-US" dirty="0" smtClean="0"/>
              <a:t> : p : R</a:t>
            </a:r>
            <a:r>
              <a:rPr lang="en-US" dirty="0" smtClean="0">
                <a:sym typeface="Symbol"/>
              </a:rPr>
              <a:t></a:t>
            </a:r>
          </a:p>
          <a:p>
            <a:r>
              <a:rPr lang="en-US" dirty="0" smtClean="0">
                <a:sym typeface="Symbol"/>
              </a:rPr>
              <a:t>Degree of parallelism</a:t>
            </a:r>
          </a:p>
          <a:p>
            <a:pPr lvl="1"/>
            <a:r>
              <a:rPr lang="en-US" dirty="0" smtClean="0">
                <a:sym typeface="Symbol"/>
              </a:rPr>
              <a:t>Top-level partition: none</a:t>
            </a:r>
          </a:p>
          <a:p>
            <a:pPr lvl="1"/>
            <a:r>
              <a:rPr lang="en-US" dirty="0" smtClean="0">
                <a:sym typeface="Symbol"/>
              </a:rPr>
              <a:t>Second-level partition: 2X</a:t>
            </a:r>
          </a:p>
          <a:p>
            <a:pPr lvl="1"/>
            <a:r>
              <a:rPr lang="en-US" dirty="0" smtClean="0">
                <a:sym typeface="Symbol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Visualized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81000" y="1371600"/>
            <a:ext cx="84423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57018" y="1981200"/>
            <a:ext cx="457199" cy="457200"/>
          </a:xfrm>
          <a:prstGeom prst="rect">
            <a:avLst/>
          </a:prstGeom>
          <a:solidFill>
            <a:srgbClr val="00B0C8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grpSp>
        <p:nvGrpSpPr>
          <p:cNvPr id="3" name="Group 18"/>
          <p:cNvGrpSpPr/>
          <p:nvPr/>
        </p:nvGrpSpPr>
        <p:grpSpPr>
          <a:xfrm>
            <a:off x="381001" y="2590800"/>
            <a:ext cx="8442323" cy="457200"/>
            <a:chOff x="381001" y="2590800"/>
            <a:chExt cx="8442323" cy="457200"/>
          </a:xfrm>
        </p:grpSpPr>
        <p:sp>
          <p:nvSpPr>
            <p:cNvPr id="6" name="Rectangle 5"/>
            <p:cNvSpPr/>
            <p:nvPr/>
          </p:nvSpPr>
          <p:spPr bwMode="auto">
            <a:xfrm>
              <a:off x="381001" y="2590800"/>
              <a:ext cx="2590800" cy="457200"/>
            </a:xfrm>
            <a:prstGeom prst="rect">
              <a:avLst/>
            </a:prstGeom>
            <a:solidFill>
              <a:srgbClr val="D2D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971801" y="25908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428999" y="2590800"/>
              <a:ext cx="5394325" cy="457200"/>
            </a:xfrm>
            <a:prstGeom prst="rect">
              <a:avLst/>
            </a:prstGeom>
            <a:solidFill>
              <a:srgbClr val="43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7018" y="3200400"/>
            <a:ext cx="3529180" cy="457200"/>
            <a:chOff x="357018" y="3200400"/>
            <a:chExt cx="3529180" cy="45720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357018" y="3200400"/>
              <a:ext cx="457199" cy="457200"/>
            </a:xfrm>
            <a:prstGeom prst="rect">
              <a:avLst/>
            </a:prstGeom>
            <a:solidFill>
              <a:srgbClr val="D2D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p2</a:t>
              </a: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428999" y="3200400"/>
              <a:ext cx="457199" cy="457200"/>
            </a:xfrm>
            <a:prstGeom prst="rect">
              <a:avLst/>
            </a:prstGeom>
            <a:solidFill>
              <a:srgbClr val="EA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p3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96875" y="3810000"/>
            <a:ext cx="8426450" cy="457200"/>
            <a:chOff x="396875" y="3810000"/>
            <a:chExt cx="8426450" cy="457200"/>
          </a:xfrm>
        </p:grpSpPr>
        <p:grpSp>
          <p:nvGrpSpPr>
            <p:cNvPr id="13" name="Group 19"/>
            <p:cNvGrpSpPr/>
            <p:nvPr/>
          </p:nvGrpSpPr>
          <p:grpSpPr>
            <a:xfrm>
              <a:off x="396875" y="3810000"/>
              <a:ext cx="2574926" cy="457200"/>
              <a:chOff x="396875" y="3810000"/>
              <a:chExt cx="2574926" cy="457200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1616077" y="3810000"/>
                <a:ext cx="457199" cy="457200"/>
              </a:xfrm>
              <a:prstGeom prst="rect">
                <a:avLst/>
              </a:prstGeom>
              <a:solidFill>
                <a:srgbClr val="D2D2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p2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396875" y="3810000"/>
                <a:ext cx="1219202" cy="457200"/>
              </a:xfrm>
              <a:prstGeom prst="rect">
                <a:avLst/>
              </a:prstGeom>
              <a:solidFill>
                <a:srgbClr val="DA72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L2</a:t>
                </a:r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2073276" y="3810000"/>
                <a:ext cx="898525" cy="457200"/>
              </a:xfrm>
              <a:prstGeom prst="rect">
                <a:avLst/>
              </a:prstGeom>
              <a:solidFill>
                <a:srgbClr val="01D50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R2</a:t>
                </a:r>
                <a:endParaRPr lang="en-US" dirty="0"/>
              </a:p>
            </p:txBody>
          </p:sp>
        </p:grpSp>
        <p:sp>
          <p:nvSpPr>
            <p:cNvPr id="21" name="Rectangle 20"/>
            <p:cNvSpPr/>
            <p:nvPr/>
          </p:nvSpPr>
          <p:spPr bwMode="auto">
            <a:xfrm>
              <a:off x="3428999" y="3810000"/>
              <a:ext cx="3810002" cy="457200"/>
            </a:xfrm>
            <a:prstGeom prst="rect">
              <a:avLst/>
            </a:prstGeom>
            <a:solidFill>
              <a:srgbClr val="052F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L3</a:t>
              </a: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696200" y="3810000"/>
              <a:ext cx="1127125" cy="457200"/>
            </a:xfrm>
            <a:prstGeom prst="rect">
              <a:avLst/>
            </a:prstGeom>
            <a:solidFill>
              <a:srgbClr val="FA004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R3</a:t>
              </a: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7239001" y="3810000"/>
              <a:ext cx="457199" cy="457200"/>
            </a:xfrm>
            <a:prstGeom prst="rect">
              <a:avLst/>
            </a:prstGeom>
            <a:solidFill>
              <a:srgbClr val="EA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p3</a:t>
              </a: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955926" y="38100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81000" y="4343400"/>
            <a:ext cx="8442324" cy="1066800"/>
            <a:chOff x="381000" y="4343400"/>
            <a:chExt cx="8442324" cy="1066800"/>
          </a:xfrm>
        </p:grpSpPr>
        <p:grpSp>
          <p:nvGrpSpPr>
            <p:cNvPr id="14" name="Group 20"/>
            <p:cNvGrpSpPr/>
            <p:nvPr/>
          </p:nvGrpSpPr>
          <p:grpSpPr>
            <a:xfrm>
              <a:off x="381000" y="4343400"/>
              <a:ext cx="2574926" cy="1066800"/>
              <a:chOff x="381000" y="4343400"/>
              <a:chExt cx="2574926" cy="106680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1488478" y="4343400"/>
                <a:ext cx="25519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</a:p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</a:p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  <a:endParaRPr lang="en-US" sz="1200" dirty="0" smtClean="0">
                  <a:latin typeface="Calibri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381000" y="4953000"/>
                <a:ext cx="2574926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E10601"/>
                  </a:gs>
                  <a:gs pos="100000">
                    <a:srgbClr val="00EE71"/>
                  </a:gs>
                </a:gsLst>
                <a:lin ang="0" scaled="1"/>
                <a:tileRect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L</a:t>
                </a:r>
                <a:r>
                  <a:rPr lang="en-US" dirty="0" smtClean="0">
                    <a:sym typeface="Symbol"/>
                  </a:rPr>
                  <a:t></a:t>
                </a:r>
                <a:endParaRPr lang="en-US" dirty="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3428999" y="4343400"/>
              <a:ext cx="5394325" cy="1066800"/>
              <a:chOff x="3428999" y="3922931"/>
              <a:chExt cx="5394325" cy="1066800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5908078" y="3922931"/>
                <a:ext cx="25519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</a:p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</a:p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  <a:endParaRPr lang="en-US" sz="1200" dirty="0" smtClean="0">
                  <a:latin typeface="Calibri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3428999" y="4532531"/>
                <a:ext cx="5394325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0046E2"/>
                  </a:gs>
                  <a:gs pos="100000">
                    <a:srgbClr val="ED0101"/>
                  </a:gs>
                </a:gsLst>
                <a:lin ang="0" scaled="1"/>
                <a:tileRect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>
                    <a:sym typeface="Symbol"/>
                  </a:rPr>
                  <a:t>R</a:t>
                </a:r>
                <a:endParaRPr lang="en-US" dirty="0"/>
              </a:p>
            </p:txBody>
          </p:sp>
        </p:grpSp>
        <p:sp>
          <p:nvSpPr>
            <p:cNvPr id="28" name="Rectangle 27"/>
            <p:cNvSpPr/>
            <p:nvPr/>
          </p:nvSpPr>
          <p:spPr bwMode="auto">
            <a:xfrm>
              <a:off x="2971801" y="49530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Data Structures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5" y="4304085"/>
            <a:ext cx="7896225" cy="1353359"/>
          </a:xfrm>
        </p:spPr>
        <p:txBody>
          <a:bodyPr/>
          <a:lstStyle/>
          <a:p>
            <a:r>
              <a:rPr lang="en-US" dirty="0" smtClean="0"/>
              <a:t>Data associated with each sorting task</a:t>
            </a:r>
          </a:p>
          <a:p>
            <a:pPr lvl="1">
              <a:tabLst>
                <a:tab pos="1541463" algn="l"/>
              </a:tabLst>
            </a:pPr>
            <a:r>
              <a:rPr lang="en-US" dirty="0" smtClean="0"/>
              <a:t>base: 	Array start</a:t>
            </a:r>
          </a:p>
          <a:p>
            <a:pPr lvl="1">
              <a:tabLst>
                <a:tab pos="1541463" algn="l"/>
              </a:tabLst>
            </a:pPr>
            <a:r>
              <a:rPr lang="en-US" dirty="0" err="1" smtClean="0"/>
              <a:t>nele</a:t>
            </a:r>
            <a:r>
              <a:rPr lang="en-US" dirty="0" smtClean="0"/>
              <a:t>:	 Number of elements</a:t>
            </a:r>
          </a:p>
          <a:p>
            <a:pPr lvl="1">
              <a:tabLst>
                <a:tab pos="1541463" algn="l"/>
              </a:tabLst>
            </a:pPr>
            <a:r>
              <a:rPr lang="en-US" dirty="0" err="1" smtClean="0"/>
              <a:t>tid</a:t>
            </a:r>
            <a:r>
              <a:rPr lang="en-US" dirty="0" smtClean="0"/>
              <a:t>: 	Thread ID</a:t>
            </a:r>
          </a:p>
          <a:p>
            <a:pPr>
              <a:tabLst>
                <a:tab pos="1541463" algn="l"/>
              </a:tabLst>
            </a:pPr>
            <a:r>
              <a:rPr lang="en-US" dirty="0" smtClean="0"/>
              <a:t>Generate list of tasks</a:t>
            </a:r>
          </a:p>
          <a:p>
            <a:pPr lvl="1">
              <a:tabLst>
                <a:tab pos="1541463" algn="l"/>
              </a:tabLst>
            </a:pPr>
            <a:r>
              <a:rPr lang="en-US" dirty="0" smtClean="0"/>
              <a:t>Must protect by </a:t>
            </a:r>
            <a:r>
              <a:rPr lang="en-US" dirty="0" err="1" smtClean="0"/>
              <a:t>mutex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41711" y="1197678"/>
            <a:ext cx="5243422" cy="3044423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/* Structure that defines sorting task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typedef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struct</a:t>
            </a:r>
            <a:r>
              <a:rPr lang="en-US" sz="1600" dirty="0" smtClean="0">
                <a:latin typeface="Courier New" pitchFamily="49" charset="0"/>
              </a:rPr>
              <a:t>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*base;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pthread_t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 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volatile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ntasks</a:t>
            </a:r>
            <a:r>
              <a:rPr lang="en-US" sz="1600" dirty="0" smtClean="0">
                <a:latin typeface="Courier New" pitchFamily="49" charset="0"/>
              </a:rPr>
              <a:t> = 0;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volatile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ctasks</a:t>
            </a:r>
            <a:r>
              <a:rPr lang="en-US" sz="1600" dirty="0" smtClean="0">
                <a:latin typeface="Courier New" pitchFamily="49" charset="0"/>
              </a:rPr>
              <a:t> = 0;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**tasks = NULL;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 smtClean="0">
                <a:latin typeface="Courier New" pitchFamily="49" charset="0"/>
              </a:rPr>
              <a:t>sem_t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tmutex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Initialization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5" y="4304085"/>
            <a:ext cx="7896225" cy="1353359"/>
          </a:xfrm>
        </p:spPr>
        <p:txBody>
          <a:bodyPr/>
          <a:lstStyle/>
          <a:p>
            <a:r>
              <a:rPr lang="en-US" dirty="0" smtClean="0"/>
              <a:t>Task queue dynamically allocated</a:t>
            </a:r>
          </a:p>
          <a:p>
            <a:r>
              <a:rPr lang="en-US" dirty="0" smtClean="0"/>
              <a:t>Set </a:t>
            </a:r>
            <a:r>
              <a:rPr lang="en-US" dirty="0" err="1" smtClean="0"/>
              <a:t>Nthresh</a:t>
            </a:r>
            <a:r>
              <a:rPr lang="en-US" dirty="0" smtClean="0"/>
              <a:t> = N/F:</a:t>
            </a:r>
          </a:p>
          <a:p>
            <a:pPr lvl="1">
              <a:tabLst>
                <a:tab pos="1255713" algn="l"/>
              </a:tabLst>
            </a:pPr>
            <a:r>
              <a:rPr lang="en-US" dirty="0" smtClean="0"/>
              <a:t>N	Total number of elements</a:t>
            </a:r>
          </a:p>
          <a:p>
            <a:pPr lvl="1">
              <a:tabLst>
                <a:tab pos="1255713" algn="l"/>
              </a:tabLst>
            </a:pPr>
            <a:r>
              <a:rPr lang="en-US" dirty="0" smtClean="0"/>
              <a:t>F	Serial fraction</a:t>
            </a:r>
          </a:p>
          <a:p>
            <a:pPr lvl="2">
              <a:tabLst>
                <a:tab pos="1255713" algn="l"/>
              </a:tabLst>
            </a:pPr>
            <a:r>
              <a:rPr lang="en-US" dirty="0" smtClean="0"/>
              <a:t>Fraction of total size at which shift to sequential </a:t>
            </a:r>
            <a:r>
              <a:rPr lang="en-US" dirty="0" err="1" smtClean="0"/>
              <a:t>quicksort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69114" y="1197678"/>
            <a:ext cx="8205771" cy="1813317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static void </a:t>
            </a:r>
            <a:r>
              <a:rPr lang="en-US" sz="1600" dirty="0" err="1" smtClean="0">
                <a:latin typeface="Courier New" pitchFamily="49" charset="0"/>
              </a:rPr>
              <a:t>init_task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ctasks</a:t>
            </a:r>
            <a:r>
              <a:rPr lang="en-US" sz="1600" dirty="0" smtClean="0">
                <a:latin typeface="Courier New" pitchFamily="49" charset="0"/>
              </a:rPr>
              <a:t> = 64;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tasks = (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**) </a:t>
            </a:r>
            <a:r>
              <a:rPr lang="en-US" sz="1600" dirty="0" err="1" smtClean="0">
                <a:latin typeface="Courier New" pitchFamily="49" charset="0"/>
              </a:rPr>
              <a:t>Calloc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ctasks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sizeof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*));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ntasks</a:t>
            </a:r>
            <a:r>
              <a:rPr lang="en-US" sz="1600" dirty="0" smtClean="0">
                <a:latin typeface="Courier New" pitchFamily="49" charset="0"/>
              </a:rPr>
              <a:t> = 0;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Sem_init</a:t>
            </a:r>
            <a:r>
              <a:rPr lang="en-US" sz="1600" dirty="0" smtClean="0">
                <a:latin typeface="Courier New" pitchFamily="49" charset="0"/>
              </a:rPr>
              <a:t>(&amp;</a:t>
            </a:r>
            <a:r>
              <a:rPr lang="en-US" sz="1600" dirty="0" err="1" smtClean="0">
                <a:latin typeface="Courier New" pitchFamily="49" charset="0"/>
              </a:rPr>
              <a:t>tmutex</a:t>
            </a:r>
            <a:r>
              <a:rPr lang="en-US" sz="1600" dirty="0" smtClean="0">
                <a:latin typeface="Courier New" pitchFamily="49" charset="0"/>
              </a:rPr>
              <a:t>, 0, 1);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nele_max_serial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 / </a:t>
            </a:r>
            <a:r>
              <a:rPr lang="en-US" sz="1600" dirty="0" err="1" smtClean="0">
                <a:latin typeface="Courier New" pitchFamily="49" charset="0"/>
              </a:rPr>
              <a:t>serial_fraction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: Accessing Task Queue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018" y="5504641"/>
            <a:ext cx="7896225" cy="1048559"/>
          </a:xfrm>
        </p:spPr>
        <p:txBody>
          <a:bodyPr/>
          <a:lstStyle/>
          <a:p>
            <a:r>
              <a:rPr lang="en-US" dirty="0" smtClean="0"/>
              <a:t>Dynamically expand by doubling queue length</a:t>
            </a:r>
          </a:p>
          <a:p>
            <a:pPr lvl="1"/>
            <a:r>
              <a:rPr lang="en-US" dirty="0" smtClean="0"/>
              <a:t>Generate task structure dynamically (consumed when reap thread)</a:t>
            </a:r>
          </a:p>
          <a:p>
            <a:r>
              <a:rPr lang="en-US" dirty="0" smtClean="0"/>
              <a:t>Must protect all accesses to queue &amp; </a:t>
            </a:r>
            <a:r>
              <a:rPr lang="en-US" dirty="0" err="1" smtClean="0"/>
              <a:t>ntasks</a:t>
            </a:r>
            <a:r>
              <a:rPr lang="en-US" dirty="0" smtClean="0"/>
              <a:t> by </a:t>
            </a:r>
            <a:r>
              <a:rPr lang="en-US" dirty="0" err="1" smtClean="0"/>
              <a:t>mutex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69114" y="1197678"/>
            <a:ext cx="7958909" cy="4029308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static 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</a:t>
            </a:r>
            <a:r>
              <a:rPr lang="en-US" sz="1600" dirty="0" err="1" smtClean="0">
                <a:latin typeface="Courier New" pitchFamily="49" charset="0"/>
              </a:rPr>
              <a:t>new_task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*base,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P(&amp;</a:t>
            </a:r>
            <a:r>
              <a:rPr lang="en-US" sz="1600" dirty="0" err="1" smtClean="0">
                <a:latin typeface="Courier New" pitchFamily="49" charset="0"/>
              </a:rPr>
              <a:t>tmutex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</a:t>
            </a:r>
            <a:r>
              <a:rPr lang="en-US" sz="1600" dirty="0" err="1" smtClean="0">
                <a:latin typeface="Courier New" pitchFamily="49" charset="0"/>
              </a:rPr>
              <a:t>ntasks</a:t>
            </a:r>
            <a:r>
              <a:rPr lang="en-US" sz="1600" dirty="0" smtClean="0">
                <a:latin typeface="Courier New" pitchFamily="49" charset="0"/>
              </a:rPr>
              <a:t> == </a:t>
            </a:r>
            <a:r>
              <a:rPr lang="en-US" sz="1600" dirty="0" err="1" smtClean="0">
                <a:latin typeface="Courier New" pitchFamily="49" charset="0"/>
              </a:rPr>
              <a:t>ctasks</a:t>
            </a:r>
            <a:r>
              <a:rPr lang="en-US" sz="16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ctasks</a:t>
            </a:r>
            <a:r>
              <a:rPr lang="en-US" sz="1600" dirty="0" smtClean="0">
                <a:latin typeface="Courier New" pitchFamily="49" charset="0"/>
              </a:rPr>
              <a:t> *= 2;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tasks = (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**) 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      </a:t>
            </a:r>
            <a:r>
              <a:rPr lang="en-US" sz="1600" dirty="0" err="1" smtClean="0">
                <a:latin typeface="Courier New" pitchFamily="49" charset="0"/>
              </a:rPr>
              <a:t>Realloc</a:t>
            </a:r>
            <a:r>
              <a:rPr lang="en-US" sz="1600" dirty="0" smtClean="0">
                <a:latin typeface="Courier New" pitchFamily="49" charset="0"/>
              </a:rPr>
              <a:t>(tasks, </a:t>
            </a:r>
            <a:r>
              <a:rPr lang="en-US" sz="1600" dirty="0" err="1" smtClean="0">
                <a:latin typeface="Courier New" pitchFamily="49" charset="0"/>
              </a:rPr>
              <a:t>ctasks</a:t>
            </a:r>
            <a:r>
              <a:rPr lang="en-US" sz="1600" dirty="0" smtClean="0">
                <a:latin typeface="Courier New" pitchFamily="49" charset="0"/>
              </a:rPr>
              <a:t> * </a:t>
            </a:r>
            <a:r>
              <a:rPr lang="en-US" sz="1600" dirty="0" err="1" smtClean="0">
                <a:latin typeface="Courier New" pitchFamily="49" charset="0"/>
              </a:rPr>
              <a:t>sizeof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*));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ntasks</a:t>
            </a:r>
            <a:r>
              <a:rPr lang="en-US" sz="1600" dirty="0" smtClean="0">
                <a:latin typeface="Courier New" pitchFamily="49" charset="0"/>
              </a:rPr>
              <a:t>++;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*t = (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*) </a:t>
            </a:r>
            <a:r>
              <a:rPr lang="en-US" sz="1600" dirty="0" err="1" smtClean="0">
                <a:latin typeface="Courier New" pitchFamily="49" charset="0"/>
              </a:rPr>
              <a:t>Malloc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sizeof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));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tasks[</a:t>
            </a:r>
            <a:r>
              <a:rPr lang="en-US" sz="1600" dirty="0" err="1" smtClean="0">
                <a:latin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</a:rPr>
              <a:t>] = 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V(&amp;</a:t>
            </a:r>
            <a:r>
              <a:rPr lang="en-US" sz="1600" dirty="0" err="1" smtClean="0">
                <a:latin typeface="Courier New" pitchFamily="49" charset="0"/>
              </a:rPr>
              <a:t>tmutex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t-&gt;base = base;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t-&gt;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t-&gt;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 = (</a:t>
            </a:r>
            <a:r>
              <a:rPr lang="en-US" sz="1600" dirty="0" err="1" smtClean="0">
                <a:latin typeface="Courier New" pitchFamily="49" charset="0"/>
              </a:rPr>
              <a:t>pthread_t</a:t>
            </a:r>
            <a:r>
              <a:rPr lang="en-US" sz="1600" dirty="0" smtClean="0">
                <a:latin typeface="Courier New" pitchFamily="49" charset="0"/>
              </a:rPr>
              <a:t>) 0;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return 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: Top-Level Function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018" y="5181600"/>
            <a:ext cx="7896225" cy="1048559"/>
          </a:xfrm>
        </p:spPr>
        <p:txBody>
          <a:bodyPr/>
          <a:lstStyle/>
          <a:p>
            <a:r>
              <a:rPr lang="en-US" dirty="0" smtClean="0"/>
              <a:t>Actual sorting done by </a:t>
            </a:r>
            <a:r>
              <a:rPr lang="en-US" dirty="0" err="1" smtClean="0"/>
              <a:t>tqsort_helper</a:t>
            </a:r>
            <a:endParaRPr lang="en-US" dirty="0" smtClean="0"/>
          </a:p>
          <a:p>
            <a:r>
              <a:rPr lang="en-US" dirty="0" smtClean="0"/>
              <a:t>Must reap all of the spawned threads</a:t>
            </a:r>
          </a:p>
          <a:p>
            <a:pPr lvl="1"/>
            <a:r>
              <a:rPr lang="en-US" dirty="0" smtClean="0"/>
              <a:t>All accesses to task queue &amp; </a:t>
            </a:r>
            <a:r>
              <a:rPr lang="en-US" dirty="0" err="1" smtClean="0"/>
              <a:t>ntasks</a:t>
            </a:r>
            <a:r>
              <a:rPr lang="en-US" dirty="0" smtClean="0"/>
              <a:t> guarded by </a:t>
            </a:r>
            <a:r>
              <a:rPr lang="en-US" dirty="0" err="1" smtClean="0"/>
              <a:t>mutex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012005" y="1600200"/>
            <a:ext cx="5119990" cy="3044423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tqsort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*base,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init_task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tqsort_helper</a:t>
            </a:r>
            <a:r>
              <a:rPr lang="en-US" sz="1600" dirty="0" smtClean="0">
                <a:latin typeface="Courier New" pitchFamily="49" charset="0"/>
              </a:rPr>
              <a:t>(base,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0;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&lt; </a:t>
            </a:r>
            <a:r>
              <a:rPr lang="en-US" sz="1600" dirty="0" err="1" smtClean="0">
                <a:latin typeface="Courier New" pitchFamily="49" charset="0"/>
              </a:rPr>
              <a:t>get_ntasks</a:t>
            </a:r>
            <a:r>
              <a:rPr lang="en-US" sz="1600" dirty="0" smtClean="0">
                <a:latin typeface="Courier New" pitchFamily="49" charset="0"/>
              </a:rPr>
              <a:t>();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P(&amp;</a:t>
            </a:r>
            <a:r>
              <a:rPr lang="en-US" sz="1600" dirty="0" err="1" smtClean="0">
                <a:latin typeface="Courier New" pitchFamily="49" charset="0"/>
              </a:rPr>
              <a:t>tmutex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*t = tasks[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V(&amp;</a:t>
            </a:r>
            <a:r>
              <a:rPr lang="en-US" sz="1600" dirty="0" err="1" smtClean="0">
                <a:latin typeface="Courier New" pitchFamily="49" charset="0"/>
              </a:rPr>
              <a:t>tmutex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Pthread_join</a:t>
            </a:r>
            <a:r>
              <a:rPr lang="en-US" sz="1600" dirty="0" smtClean="0">
                <a:latin typeface="Courier New" pitchFamily="49" charset="0"/>
              </a:rPr>
              <a:t>(t-&gt;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, NULL);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free((void *) t);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: Recursive function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38175" y="4419600"/>
            <a:ext cx="7896225" cy="1048559"/>
          </a:xfrm>
        </p:spPr>
        <p:txBody>
          <a:bodyPr/>
          <a:lstStyle/>
          <a:p>
            <a:r>
              <a:rPr lang="en-US" dirty="0" smtClean="0"/>
              <a:t>If below </a:t>
            </a:r>
            <a:r>
              <a:rPr lang="en-US" dirty="0" err="1" smtClean="0"/>
              <a:t>Nthresh</a:t>
            </a:r>
            <a:r>
              <a:rPr lang="en-US" dirty="0" smtClean="0"/>
              <a:t>, call sequential </a:t>
            </a:r>
            <a:r>
              <a:rPr lang="en-US" dirty="0" err="1" smtClean="0"/>
              <a:t>quicksort</a:t>
            </a:r>
            <a:endParaRPr lang="en-US" dirty="0" smtClean="0"/>
          </a:p>
          <a:p>
            <a:r>
              <a:rPr lang="en-US" dirty="0" smtClean="0"/>
              <a:t>Otherwise create sorting task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62839" y="1600200"/>
            <a:ext cx="7218322" cy="2305759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tqsort_helper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*base,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 &lt;= </a:t>
            </a:r>
            <a:r>
              <a:rPr lang="en-US" sz="1600" dirty="0" err="1" smtClean="0">
                <a:latin typeface="Courier New" pitchFamily="49" charset="0"/>
              </a:rPr>
              <a:t>nele_max_serial</a:t>
            </a:r>
            <a:r>
              <a:rPr lang="en-US" sz="16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/* Use sequential sort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qsort_serial</a:t>
            </a:r>
            <a:r>
              <a:rPr lang="en-US" sz="1600" dirty="0" smtClean="0">
                <a:latin typeface="Courier New" pitchFamily="49" charset="0"/>
              </a:rPr>
              <a:t>(base,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return;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*t = </a:t>
            </a:r>
            <a:r>
              <a:rPr lang="en-US" sz="1600" dirty="0" err="1" smtClean="0">
                <a:latin typeface="Courier New" pitchFamily="49" charset="0"/>
              </a:rPr>
              <a:t>new_task</a:t>
            </a:r>
            <a:r>
              <a:rPr lang="en-US" sz="1600" dirty="0" smtClean="0">
                <a:latin typeface="Courier New" pitchFamily="49" charset="0"/>
              </a:rPr>
              <a:t>(base,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Pthread_create</a:t>
            </a:r>
            <a:r>
              <a:rPr lang="en-US" sz="1600" dirty="0" smtClean="0">
                <a:latin typeface="Courier New" pitchFamily="49" charset="0"/>
              </a:rPr>
              <a:t>(&amp;t-&gt;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, NULL, </a:t>
            </a:r>
            <a:r>
              <a:rPr lang="en-US" sz="1600" dirty="0" err="1" smtClean="0">
                <a:latin typeface="Courier New" pitchFamily="49" charset="0"/>
              </a:rPr>
              <a:t>sort_thread</a:t>
            </a:r>
            <a:r>
              <a:rPr lang="en-US" sz="1600" dirty="0" smtClean="0">
                <a:latin typeface="Courier New" pitchFamily="49" charset="0"/>
              </a:rPr>
              <a:t>, (void *) t);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: Sorting Task Function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38175" y="4590241"/>
            <a:ext cx="7896225" cy="1048559"/>
          </a:xfrm>
        </p:spPr>
        <p:txBody>
          <a:bodyPr/>
          <a:lstStyle/>
          <a:p>
            <a:r>
              <a:rPr lang="en-US" dirty="0" smtClean="0"/>
              <a:t>Same idea as sequential </a:t>
            </a:r>
            <a:r>
              <a:rPr lang="en-US" dirty="0" err="1" smtClean="0"/>
              <a:t>quicksort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62839" y="1600200"/>
            <a:ext cx="5243422" cy="2798202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static void *</a:t>
            </a:r>
            <a:r>
              <a:rPr lang="en-US" sz="1600" dirty="0" err="1" smtClean="0">
                <a:latin typeface="Courier New" pitchFamily="49" charset="0"/>
              </a:rPr>
              <a:t>sort_thread</a:t>
            </a:r>
            <a:r>
              <a:rPr lang="en-US" sz="1600" dirty="0" smtClean="0">
                <a:latin typeface="Courier New" pitchFamily="49" charset="0"/>
              </a:rPr>
              <a:t>(void *</a:t>
            </a:r>
            <a:r>
              <a:rPr lang="en-US" sz="1600" dirty="0" err="1" smtClean="0">
                <a:latin typeface="Courier New" pitchFamily="49" charset="0"/>
              </a:rPr>
              <a:t>vargp</a:t>
            </a:r>
            <a:r>
              <a:rPr lang="en-US" sz="16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*t = (</a:t>
            </a:r>
            <a:r>
              <a:rPr lang="en-US" sz="1600" dirty="0" err="1" smtClean="0">
                <a:latin typeface="Courier New" pitchFamily="49" charset="0"/>
              </a:rPr>
              <a:t>sort_task_t</a:t>
            </a:r>
            <a:r>
              <a:rPr lang="en-US" sz="1600" dirty="0" smtClean="0">
                <a:latin typeface="Courier New" pitchFamily="49" charset="0"/>
              </a:rPr>
              <a:t> *) </a:t>
            </a:r>
            <a:r>
              <a:rPr lang="en-US" sz="1600" dirty="0" err="1" smtClean="0">
                <a:latin typeface="Courier New" pitchFamily="49" charset="0"/>
              </a:rPr>
              <a:t>vargp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*base = t-&gt;base;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 = t-&gt;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m = partition(base,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(m &gt; 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tqsort_helper</a:t>
            </a:r>
            <a:r>
              <a:rPr lang="en-US" sz="1600" dirty="0" smtClean="0">
                <a:latin typeface="Courier New" pitchFamily="49" charset="0"/>
              </a:rPr>
              <a:t>(base, m);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(nele-1 &gt; m+1)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tqsort_helper</a:t>
            </a:r>
            <a:r>
              <a:rPr lang="en-US" sz="1600" dirty="0" smtClean="0">
                <a:latin typeface="Courier New" pitchFamily="49" charset="0"/>
              </a:rPr>
              <a:t>(base+m+1, nele-m-1);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return NULL;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896225" cy="1447800"/>
          </a:xfrm>
        </p:spPr>
        <p:txBody>
          <a:bodyPr/>
          <a:lstStyle/>
          <a:p>
            <a:r>
              <a:rPr lang="en-US" dirty="0" smtClean="0"/>
              <a:t>Sort 2</a:t>
            </a:r>
            <a:r>
              <a:rPr lang="en-US" baseline="30000" dirty="0" smtClean="0"/>
              <a:t>37</a:t>
            </a:r>
            <a:r>
              <a:rPr lang="en-US" dirty="0" smtClean="0"/>
              <a:t> (134,217,728) random values</a:t>
            </a:r>
          </a:p>
          <a:p>
            <a:r>
              <a:rPr lang="en-US" dirty="0" smtClean="0"/>
              <a:t>Best speedup = 6.84X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150" y="1020763"/>
            <a:ext cx="7035800" cy="4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3429000"/>
            <a:ext cx="7896225" cy="2905124"/>
          </a:xfrm>
        </p:spPr>
        <p:txBody>
          <a:bodyPr/>
          <a:lstStyle/>
          <a:p>
            <a:r>
              <a:rPr lang="en-US" dirty="0" smtClean="0"/>
              <a:t>What are the possible values printed?</a:t>
            </a:r>
          </a:p>
          <a:p>
            <a:pPr lvl="1"/>
            <a:r>
              <a:rPr lang="en-US" dirty="0" smtClean="0"/>
              <a:t>Depends on memory consistency model</a:t>
            </a:r>
          </a:p>
          <a:p>
            <a:pPr lvl="1"/>
            <a:r>
              <a:rPr lang="en-US" dirty="0" smtClean="0"/>
              <a:t>Abstract model of how hardware handles concurrent accesses </a:t>
            </a:r>
          </a:p>
          <a:p>
            <a:r>
              <a:rPr lang="en-US" dirty="0" smtClean="0"/>
              <a:t>Sequential consistency</a:t>
            </a:r>
          </a:p>
          <a:p>
            <a:pPr lvl="1"/>
            <a:r>
              <a:rPr lang="en-US" dirty="0" smtClean="0"/>
              <a:t>Overall effect consistent with each individual thread</a:t>
            </a:r>
          </a:p>
          <a:p>
            <a:pPr lvl="1"/>
            <a:r>
              <a:rPr lang="en-US" dirty="0" smtClean="0"/>
              <a:t>Otherwise, arbitrary interleaving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057400" y="1283732"/>
            <a:ext cx="3200400" cy="2069068"/>
            <a:chOff x="2057400" y="1283732"/>
            <a:chExt cx="3200400" cy="2069068"/>
          </a:xfrm>
        </p:grpSpPr>
        <p:sp>
          <p:nvSpPr>
            <p:cNvPr id="4" name="TextBox 3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a = 1;</a:t>
              </a:r>
            </a:p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b = 100;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Wa</a:t>
              </a:r>
              <a:r>
                <a:rPr lang="en-US" sz="1800" dirty="0" smtClean="0">
                  <a:latin typeface="Calibri" pitchFamily="34" charset="0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Rb</a:t>
              </a:r>
              <a:r>
                <a:rPr lang="en-US" sz="1800" dirty="0" smtClean="0">
                  <a:latin typeface="Calibri" pitchFamily="34" charset="0"/>
                </a:rPr>
                <a:t>: 	print(b);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Wb</a:t>
              </a:r>
              <a:r>
                <a:rPr lang="en-US" sz="1800" dirty="0" smtClean="0">
                  <a:latin typeface="Calibri" pitchFamily="34" charset="0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Ra:	print(a);</a:t>
              </a:r>
            </a:p>
          </p:txBody>
        </p:sp>
        <p:cxnSp>
          <p:nvCxnSpPr>
            <p:cNvPr id="8" name="Straight Arrow Connector 7"/>
            <p:cNvCxnSpPr>
              <a:stCxn id="4" idx="2"/>
              <a:endCxn id="5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>
              <a:stCxn id="4" idx="2"/>
              <a:endCxn id="6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  <p:sp>
        <p:nvSpPr>
          <p:cNvPr id="15" name="TextBox 14"/>
          <p:cNvSpPr txBox="1"/>
          <p:nvPr/>
        </p:nvSpPr>
        <p:spPr>
          <a:xfrm>
            <a:off x="6464505" y="2238020"/>
            <a:ext cx="50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Wa</a:t>
            </a: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34233" y="224544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Rb</a:t>
            </a:r>
            <a:endParaRPr lang="en-US" sz="1800" dirty="0" smtClean="0">
              <a:latin typeface="Calibri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6894592" y="2454952"/>
            <a:ext cx="838200" cy="1588"/>
          </a:xfrm>
          <a:prstGeom prst="line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464505" y="285186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Wb</a:t>
            </a: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34233" y="285928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Ra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6894592" y="3068798"/>
            <a:ext cx="838200" cy="1588"/>
          </a:xfrm>
          <a:prstGeom prst="line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464505" y="1664732"/>
            <a:ext cx="2006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Thread consistency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constraints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896225" cy="1447800"/>
          </a:xfrm>
        </p:spPr>
        <p:txBody>
          <a:bodyPr/>
          <a:lstStyle/>
          <a:p>
            <a:r>
              <a:rPr lang="en-US" dirty="0" smtClean="0"/>
              <a:t>Good performance over wide range of fraction values</a:t>
            </a:r>
          </a:p>
          <a:p>
            <a:pPr lvl="1"/>
            <a:r>
              <a:rPr lang="en-US" dirty="0" smtClean="0"/>
              <a:t>F too small: Not enough parallelism</a:t>
            </a:r>
          </a:p>
          <a:p>
            <a:pPr lvl="1"/>
            <a:r>
              <a:rPr lang="en-US" dirty="0" smtClean="0"/>
              <a:t>F too large: Thread overhead + run out of thread memory</a:t>
            </a:r>
          </a:p>
          <a:p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150" y="1020763"/>
            <a:ext cx="7035800" cy="4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Subtleties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Task set data structure</a:t>
            </a:r>
          </a:p>
          <a:p>
            <a:pPr lvl="1"/>
            <a:r>
              <a:rPr lang="en-US" dirty="0" smtClean="0"/>
              <a:t>Array of </a:t>
            </a:r>
            <a:r>
              <a:rPr lang="en-US" dirty="0" err="1" smtClean="0"/>
              <a:t>structs</a:t>
            </a:r>
            <a:endParaRPr lang="en-US" dirty="0" smtClean="0"/>
          </a:p>
          <a:p>
            <a:pPr lvl="2">
              <a:buNone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sort_task_t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*tasks;</a:t>
            </a:r>
          </a:p>
          <a:p>
            <a:pPr lvl="2"/>
            <a:r>
              <a:rPr lang="en-US" dirty="0" err="1" smtClean="0"/>
              <a:t>new_task</a:t>
            </a:r>
            <a:r>
              <a:rPr lang="en-US" dirty="0" smtClean="0"/>
              <a:t> returns pointer or integer index</a:t>
            </a:r>
          </a:p>
          <a:p>
            <a:pPr lvl="1"/>
            <a:r>
              <a:rPr lang="en-US" dirty="0" smtClean="0"/>
              <a:t>Array of pointers to </a:t>
            </a:r>
            <a:r>
              <a:rPr lang="en-US" dirty="0" err="1" smtClean="0"/>
              <a:t>structs</a:t>
            </a:r>
            <a:endParaRPr lang="en-US" dirty="0" smtClean="0"/>
          </a:p>
          <a:p>
            <a:pPr lvl="2">
              <a:buNone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sort_task_t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**tasks;</a:t>
            </a:r>
          </a:p>
          <a:p>
            <a:pPr lvl="2"/>
            <a:r>
              <a:rPr lang="en-US" dirty="0" err="1" smtClean="0"/>
              <a:t>new_task</a:t>
            </a:r>
            <a:r>
              <a:rPr lang="en-US" dirty="0" smtClean="0"/>
              <a:t> dynamically allocates </a:t>
            </a:r>
            <a:r>
              <a:rPr lang="en-US" dirty="0" err="1" smtClean="0"/>
              <a:t>struct</a:t>
            </a:r>
            <a:r>
              <a:rPr lang="en-US" dirty="0" smtClean="0"/>
              <a:t> and returns pointer</a:t>
            </a:r>
          </a:p>
          <a:p>
            <a:r>
              <a:rPr lang="en-US" dirty="0" smtClean="0"/>
              <a:t>Reaping threads</a:t>
            </a:r>
          </a:p>
          <a:p>
            <a:pPr lvl="1"/>
            <a:r>
              <a:rPr lang="en-US" dirty="0" smtClean="0"/>
              <a:t>Can we be sure the program won’t terminate prematurely?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Amdahl’s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problem</a:t>
            </a:r>
          </a:p>
          <a:p>
            <a:pPr lvl="1">
              <a:tabLst>
                <a:tab pos="1081088" algn="l"/>
              </a:tabLst>
            </a:pPr>
            <a:r>
              <a:rPr lang="en-US" dirty="0" smtClean="0"/>
              <a:t>T 	Total time required</a:t>
            </a:r>
          </a:p>
          <a:p>
            <a:pPr lvl="1">
              <a:tabLst>
                <a:tab pos="1081088" algn="l"/>
              </a:tabLst>
            </a:pPr>
            <a:r>
              <a:rPr lang="en-US" dirty="0" smtClean="0"/>
              <a:t>p 	Fraction of total that can be sped up (0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p 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1)</a:t>
            </a:r>
          </a:p>
          <a:p>
            <a:pPr lvl="1">
              <a:tabLst>
                <a:tab pos="1081088" algn="l"/>
              </a:tabLst>
            </a:pPr>
            <a:r>
              <a:rPr lang="en-US" dirty="0" smtClean="0"/>
              <a:t>k 	Speedup factor</a:t>
            </a:r>
          </a:p>
          <a:p>
            <a:pPr>
              <a:tabLst>
                <a:tab pos="1081088" algn="l"/>
              </a:tabLst>
            </a:pPr>
            <a:r>
              <a:rPr lang="en-US" dirty="0" smtClean="0"/>
              <a:t>Resulting Performance</a:t>
            </a:r>
          </a:p>
          <a:p>
            <a:pPr lvl="1">
              <a:tabLst>
                <a:tab pos="1081088" algn="l"/>
              </a:tabLst>
            </a:pPr>
            <a:r>
              <a:rPr lang="en-US" dirty="0" err="1" smtClean="0"/>
              <a:t>T</a:t>
            </a:r>
            <a:r>
              <a:rPr lang="en-US" baseline="-25000" dirty="0" err="1" smtClean="0"/>
              <a:t>k</a:t>
            </a:r>
            <a:r>
              <a:rPr lang="en-US" dirty="0" smtClean="0"/>
              <a:t> = </a:t>
            </a:r>
            <a:r>
              <a:rPr lang="en-US" dirty="0" err="1" smtClean="0"/>
              <a:t>pT</a:t>
            </a:r>
            <a:r>
              <a:rPr lang="en-US" dirty="0" smtClean="0"/>
              <a:t>/k + (1-p)T</a:t>
            </a:r>
          </a:p>
          <a:p>
            <a:pPr lvl="2">
              <a:tabLst>
                <a:tab pos="1081088" algn="l"/>
              </a:tabLst>
            </a:pPr>
            <a:r>
              <a:rPr lang="en-US" dirty="0" smtClean="0"/>
              <a:t>Portion which can be sped up runs k times faster</a:t>
            </a:r>
          </a:p>
          <a:p>
            <a:pPr lvl="2">
              <a:tabLst>
                <a:tab pos="1081088" algn="l"/>
              </a:tabLst>
            </a:pPr>
            <a:r>
              <a:rPr lang="en-US" dirty="0" smtClean="0"/>
              <a:t>Portion which cannot be sped up stays the same</a:t>
            </a:r>
          </a:p>
          <a:p>
            <a:pPr lvl="1">
              <a:tabLst>
                <a:tab pos="1081088" algn="l"/>
              </a:tabLst>
            </a:pPr>
            <a:r>
              <a:rPr lang="en-US" dirty="0" smtClean="0"/>
              <a:t>Maximum possible speedup</a:t>
            </a:r>
          </a:p>
          <a:p>
            <a:pPr lvl="2">
              <a:tabLst>
                <a:tab pos="1081088" algn="l"/>
              </a:tabLst>
            </a:pPr>
            <a:r>
              <a:rPr lang="en-US" dirty="0" smtClean="0"/>
              <a:t>k = </a:t>
            </a:r>
            <a:r>
              <a:rPr lang="en-US" dirty="0" smtClean="0">
                <a:sym typeface="Symbol"/>
              </a:rPr>
              <a:t></a:t>
            </a:r>
          </a:p>
          <a:p>
            <a:pPr lvl="2">
              <a:tabLst>
                <a:tab pos="1081088" algn="l"/>
              </a:tabLst>
            </a:pPr>
            <a:r>
              <a:rPr lang="en-US" dirty="0" smtClean="0">
                <a:sym typeface="Symbol"/>
              </a:rPr>
              <a:t>T</a:t>
            </a:r>
            <a:r>
              <a:rPr lang="en-US" baseline="-25000" dirty="0" smtClean="0">
                <a:sym typeface="Symbol"/>
              </a:rPr>
              <a:t></a:t>
            </a:r>
            <a:r>
              <a:rPr lang="en-US" dirty="0" smtClean="0">
                <a:sym typeface="Symbol"/>
              </a:rPr>
              <a:t> = (1-p)T</a:t>
            </a:r>
            <a:endParaRPr lang="en-US" dirty="0" smtClean="0"/>
          </a:p>
          <a:p>
            <a:pPr lvl="2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Amdahl’s Law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problem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T = 10 	Total time required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p = 0.9	Fraction of total which can be sped up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k = 9	Speedup factor</a:t>
            </a:r>
          </a:p>
          <a:p>
            <a:pPr>
              <a:tabLst>
                <a:tab pos="1662113" algn="l"/>
              </a:tabLst>
            </a:pPr>
            <a:r>
              <a:rPr lang="en-US" dirty="0" smtClean="0"/>
              <a:t>Resulting Performance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T</a:t>
            </a:r>
            <a:r>
              <a:rPr lang="en-US" baseline="-25000" dirty="0" smtClean="0"/>
              <a:t>9</a:t>
            </a:r>
            <a:r>
              <a:rPr lang="en-US" dirty="0" smtClean="0"/>
              <a:t> = 0.9 * 10/9 + 0.1 * 10 = 1.0 + 1.0 = 2.0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Maximum possible speedup</a:t>
            </a:r>
          </a:p>
          <a:p>
            <a:pPr lvl="2">
              <a:tabLst>
                <a:tab pos="1662113" algn="l"/>
              </a:tabLst>
            </a:pPr>
            <a:r>
              <a:rPr lang="en-US" dirty="0" smtClean="0">
                <a:sym typeface="Symbol"/>
              </a:rPr>
              <a:t>T</a:t>
            </a:r>
            <a:r>
              <a:rPr lang="en-US" baseline="-25000" dirty="0" smtClean="0">
                <a:sym typeface="Symbol"/>
              </a:rPr>
              <a:t></a:t>
            </a:r>
            <a:r>
              <a:rPr lang="en-US" dirty="0" smtClean="0">
                <a:sym typeface="Symbol"/>
              </a:rPr>
              <a:t> = 0.1 * 10.0 = 1.0</a:t>
            </a:r>
            <a:endParaRPr lang="en-US" dirty="0" smtClean="0"/>
          </a:p>
          <a:p>
            <a:pPr lvl="2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Amdahl’s Law &amp; Parallel </a:t>
            </a:r>
            <a:r>
              <a:rPr lang="en-US" dirty="0" err="1" smtClean="0"/>
              <a:t>Quicksort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Sequential bottleneck</a:t>
            </a:r>
          </a:p>
          <a:p>
            <a:pPr lvl="1"/>
            <a:r>
              <a:rPr lang="en-US" dirty="0" smtClean="0"/>
              <a:t>Top-level partition: No speedup</a:t>
            </a:r>
          </a:p>
          <a:p>
            <a:pPr lvl="1"/>
            <a:r>
              <a:rPr lang="en-US" dirty="0" smtClean="0"/>
              <a:t>Second level: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2X speedup</a:t>
            </a:r>
          </a:p>
          <a:p>
            <a:pPr lvl="1"/>
            <a:r>
              <a:rPr lang="en-US" dirty="0" err="1" smtClean="0"/>
              <a:t>k</a:t>
            </a:r>
            <a:r>
              <a:rPr lang="en-US" baseline="30000" dirty="0" err="1" smtClean="0"/>
              <a:t>th</a:t>
            </a:r>
            <a:r>
              <a:rPr lang="en-US" dirty="0" smtClean="0"/>
              <a:t> level: 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2</a:t>
            </a:r>
            <a:r>
              <a:rPr lang="en-US" baseline="30000" dirty="0" smtClean="0"/>
              <a:t>k-1</a:t>
            </a:r>
            <a:r>
              <a:rPr lang="en-US" dirty="0" smtClean="0"/>
              <a:t>X speedup</a:t>
            </a:r>
          </a:p>
          <a:p>
            <a:r>
              <a:rPr lang="en-US" dirty="0" smtClean="0"/>
              <a:t>Implications</a:t>
            </a:r>
          </a:p>
          <a:p>
            <a:pPr lvl="1"/>
            <a:r>
              <a:rPr lang="en-US" dirty="0" smtClean="0"/>
              <a:t>Good performance for small-scale parallelism</a:t>
            </a:r>
          </a:p>
          <a:p>
            <a:pPr lvl="1"/>
            <a:r>
              <a:rPr lang="en-US" dirty="0" smtClean="0"/>
              <a:t>Would need to parallelize partitioning step to get large-scale parallelism</a:t>
            </a:r>
          </a:p>
          <a:p>
            <a:pPr lvl="2"/>
            <a:r>
              <a:rPr lang="en-US" dirty="0" smtClean="0"/>
              <a:t>Parallel Sorting by Regular Sampling</a:t>
            </a:r>
          </a:p>
          <a:p>
            <a:pPr lvl="3"/>
            <a:r>
              <a:rPr lang="en-US" dirty="0" smtClean="0"/>
              <a:t>H. Shi &amp; J. Schaeffer, J. Parallel &amp; Distributed Computing, 1992</a:t>
            </a:r>
          </a:p>
          <a:p>
            <a:pPr lvl="2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have strategy</a:t>
            </a:r>
          </a:p>
          <a:p>
            <a:pPr lvl="1"/>
            <a:r>
              <a:rPr lang="en-US" dirty="0" smtClean="0"/>
              <a:t>Partition into K independent parts</a:t>
            </a:r>
          </a:p>
          <a:p>
            <a:pPr lvl="1"/>
            <a:r>
              <a:rPr lang="en-US" dirty="0" smtClean="0"/>
              <a:t>Divide-and-conquer</a:t>
            </a:r>
          </a:p>
          <a:p>
            <a:r>
              <a:rPr lang="en-US" dirty="0" smtClean="0"/>
              <a:t>Inner loops must be synchronization free</a:t>
            </a:r>
          </a:p>
          <a:p>
            <a:pPr lvl="1"/>
            <a:r>
              <a:rPr lang="en-US" dirty="0" smtClean="0"/>
              <a:t>Synchronization operations very expensive</a:t>
            </a:r>
          </a:p>
          <a:p>
            <a:r>
              <a:rPr lang="en-US" dirty="0" smtClean="0"/>
              <a:t>Watch out for hardware artifacts</a:t>
            </a:r>
          </a:p>
          <a:p>
            <a:pPr lvl="1"/>
            <a:r>
              <a:rPr lang="en-US" dirty="0" smtClean="0"/>
              <a:t>Sharing and false sharing of global data</a:t>
            </a:r>
          </a:p>
          <a:p>
            <a:r>
              <a:rPr lang="en-US" dirty="0" smtClean="0"/>
              <a:t>You can do it!</a:t>
            </a:r>
          </a:p>
          <a:p>
            <a:pPr lvl="1"/>
            <a:r>
              <a:rPr lang="en-US" dirty="0" smtClean="0"/>
              <a:t>Achieving modest levels of parallelism is not difficult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Consistency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204856"/>
            <a:ext cx="7896225" cy="771524"/>
          </a:xfrm>
        </p:spPr>
        <p:txBody>
          <a:bodyPr/>
          <a:lstStyle/>
          <a:p>
            <a:r>
              <a:rPr lang="en-US" dirty="0" smtClean="0"/>
              <a:t>Impossible outputs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100, 1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1, 100</a:t>
            </a:r>
          </a:p>
          <a:p>
            <a:pPr lvl="1"/>
            <a:r>
              <a:rPr lang="en-US" dirty="0" smtClean="0"/>
              <a:t>Would require reaching both Ra and </a:t>
            </a:r>
            <a:r>
              <a:rPr lang="en-US" dirty="0" err="1" smtClean="0"/>
              <a:t>Rb</a:t>
            </a:r>
            <a:r>
              <a:rPr lang="en-US" dirty="0" smtClean="0"/>
              <a:t> before </a:t>
            </a:r>
            <a:r>
              <a:rPr lang="en-US" dirty="0" err="1" smtClean="0"/>
              <a:t>Wa</a:t>
            </a:r>
            <a:r>
              <a:rPr lang="en-US" dirty="0" smtClean="0"/>
              <a:t> and </a:t>
            </a:r>
            <a:r>
              <a:rPr lang="en-US" dirty="0" err="1" smtClean="0"/>
              <a:t>Wb</a:t>
            </a:r>
            <a:endParaRPr lang="en-US" dirty="0" smtClean="0"/>
          </a:p>
        </p:txBody>
      </p:sp>
      <p:grpSp>
        <p:nvGrpSpPr>
          <p:cNvPr id="84" name="Group 83"/>
          <p:cNvGrpSpPr/>
          <p:nvPr/>
        </p:nvGrpSpPr>
        <p:grpSpPr>
          <a:xfrm>
            <a:off x="3427523" y="3009900"/>
            <a:ext cx="5184553" cy="2362200"/>
            <a:chOff x="2057400" y="3048000"/>
            <a:chExt cx="5184553" cy="2362200"/>
          </a:xfrm>
        </p:grpSpPr>
        <p:sp>
          <p:nvSpPr>
            <p:cNvPr id="11" name="TextBox 10"/>
            <p:cNvSpPr txBox="1"/>
            <p:nvPr/>
          </p:nvSpPr>
          <p:spPr>
            <a:xfrm>
              <a:off x="2079121" y="3472934"/>
              <a:ext cx="50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Wa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12" name="Straight Connector 11"/>
            <p:cNvCxnSpPr>
              <a:stCxn id="11" idx="3"/>
            </p:cNvCxnSpPr>
            <p:nvPr/>
          </p:nvCxnSpPr>
          <p:spPr bwMode="auto">
            <a:xfrm flipV="1">
              <a:off x="2579258" y="3276600"/>
              <a:ext cx="876855" cy="38100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3456113" y="3059668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25841" y="3067090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45472" y="3074512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5257800" y="3275012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>
              <a:stCxn id="11" idx="3"/>
            </p:cNvCxnSpPr>
            <p:nvPr/>
          </p:nvCxnSpPr>
          <p:spPr bwMode="auto">
            <a:xfrm>
              <a:off x="2579258" y="3657600"/>
              <a:ext cx="876855" cy="18466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3456113" y="3669268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24" name="Straight Connector 23"/>
            <p:cNvCxnSpPr>
              <a:stCxn id="23" idx="3"/>
            </p:cNvCxnSpPr>
            <p:nvPr/>
          </p:nvCxnSpPr>
          <p:spPr bwMode="auto">
            <a:xfrm flipV="1">
              <a:off x="3974204" y="3689866"/>
              <a:ext cx="751637" cy="16406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4725841" y="348035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45472" y="3487778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5257800" y="3688278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23" idx="3"/>
            </p:cNvCxnSpPr>
            <p:nvPr/>
          </p:nvCxnSpPr>
          <p:spPr bwMode="auto">
            <a:xfrm>
              <a:off x="3974204" y="3853934"/>
              <a:ext cx="751637" cy="24919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4725841" y="3893622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45472" y="3901044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>
              <a:off x="5257800" y="4101544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2057400" y="4612758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43" name="Straight Connector 42"/>
            <p:cNvCxnSpPr>
              <a:stCxn id="42" idx="3"/>
            </p:cNvCxnSpPr>
            <p:nvPr/>
          </p:nvCxnSpPr>
          <p:spPr bwMode="auto">
            <a:xfrm flipV="1">
              <a:off x="2575491" y="4416424"/>
              <a:ext cx="858901" cy="38100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3434392" y="4199492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3865920" y="4414836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6" name="TextBox 45"/>
            <p:cNvSpPr txBox="1"/>
            <p:nvPr/>
          </p:nvSpPr>
          <p:spPr>
            <a:xfrm>
              <a:off x="4704120" y="4206914"/>
              <a:ext cx="50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Wa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23751" y="421433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>
              <a:off x="5236079" y="4414836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>
              <a:stCxn id="42" idx="3"/>
            </p:cNvCxnSpPr>
            <p:nvPr/>
          </p:nvCxnSpPr>
          <p:spPr bwMode="auto">
            <a:xfrm>
              <a:off x="2575491" y="4797424"/>
              <a:ext cx="858901" cy="18466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0" name="TextBox 49"/>
            <p:cNvSpPr txBox="1"/>
            <p:nvPr/>
          </p:nvSpPr>
          <p:spPr>
            <a:xfrm>
              <a:off x="3434392" y="4809092"/>
              <a:ext cx="50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Wa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51" name="Straight Connector 50"/>
            <p:cNvCxnSpPr>
              <a:stCxn id="50" idx="3"/>
            </p:cNvCxnSpPr>
            <p:nvPr/>
          </p:nvCxnSpPr>
          <p:spPr bwMode="auto">
            <a:xfrm flipV="1">
              <a:off x="3934529" y="4829690"/>
              <a:ext cx="769591" cy="16406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2" name="TextBox 51"/>
            <p:cNvSpPr txBox="1"/>
            <p:nvPr/>
          </p:nvSpPr>
          <p:spPr>
            <a:xfrm>
              <a:off x="4704120" y="462018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023751" y="4627602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5236079" y="4828102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>
              <a:stCxn id="50" idx="3"/>
            </p:cNvCxnSpPr>
            <p:nvPr/>
          </p:nvCxnSpPr>
          <p:spPr bwMode="auto">
            <a:xfrm>
              <a:off x="3934529" y="4993758"/>
              <a:ext cx="769591" cy="24919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6" name="TextBox 55"/>
            <p:cNvSpPr txBox="1"/>
            <p:nvPr/>
          </p:nvSpPr>
          <p:spPr>
            <a:xfrm>
              <a:off x="4704120" y="503344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023751" y="5040868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5236079" y="5241368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6477000" y="3048000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100, 2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477000" y="3516868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200, 2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77000" y="3886200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2, 200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77000" y="4191000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1, 200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477000" y="4572000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2, 200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477000" y="5040868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200, 2</a:t>
              </a:r>
            </a:p>
          </p:txBody>
        </p:sp>
        <p:cxnSp>
          <p:nvCxnSpPr>
            <p:cNvPr id="70" name="Straight Connector 69"/>
            <p:cNvCxnSpPr/>
            <p:nvPr/>
          </p:nvCxnSpPr>
          <p:spPr bwMode="auto">
            <a:xfrm>
              <a:off x="3886200" y="3276600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9" name="Group 58"/>
          <p:cNvGrpSpPr/>
          <p:nvPr/>
        </p:nvGrpSpPr>
        <p:grpSpPr>
          <a:xfrm>
            <a:off x="5344327" y="1042610"/>
            <a:ext cx="2006190" cy="1563888"/>
            <a:chOff x="5759932" y="874512"/>
            <a:chExt cx="2006190" cy="1563888"/>
          </a:xfrm>
        </p:grpSpPr>
        <p:sp>
          <p:nvSpPr>
            <p:cNvPr id="71" name="TextBox 70"/>
            <p:cNvSpPr txBox="1"/>
            <p:nvPr/>
          </p:nvSpPr>
          <p:spPr>
            <a:xfrm>
              <a:off x="5759932" y="1447800"/>
              <a:ext cx="50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Wa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029660" y="1455222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6190019" y="1664732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4" name="TextBox 73"/>
            <p:cNvSpPr txBox="1"/>
            <p:nvPr/>
          </p:nvSpPr>
          <p:spPr>
            <a:xfrm>
              <a:off x="5759932" y="2061646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029660" y="2069068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76" name="Straight Connector 75"/>
            <p:cNvCxnSpPr/>
            <p:nvPr/>
          </p:nvCxnSpPr>
          <p:spPr bwMode="auto">
            <a:xfrm>
              <a:off x="6190019" y="2278578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7" name="TextBox 76"/>
            <p:cNvSpPr txBox="1"/>
            <p:nvPr/>
          </p:nvSpPr>
          <p:spPr>
            <a:xfrm>
              <a:off x="5759932" y="874512"/>
              <a:ext cx="20061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latin typeface="Calibri" pitchFamily="34" charset="0"/>
                </a:rPr>
                <a:t>Thread consistency</a:t>
              </a:r>
            </a:p>
            <a:p>
              <a:pPr algn="ctr"/>
              <a:r>
                <a:rPr lang="en-US" sz="1800" dirty="0" smtClean="0">
                  <a:latin typeface="Calibri" pitchFamily="34" charset="0"/>
                </a:rPr>
                <a:t>constraints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396875" y="1209120"/>
            <a:ext cx="3200400" cy="2069068"/>
            <a:chOff x="2057400" y="1283732"/>
            <a:chExt cx="3200400" cy="2069068"/>
          </a:xfrm>
        </p:grpSpPr>
        <p:sp>
          <p:nvSpPr>
            <p:cNvPr id="79" name="TextBox 78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a = 1;</a:t>
              </a:r>
            </a:p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b = 100;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Wa</a:t>
              </a:r>
              <a:r>
                <a:rPr lang="en-US" sz="1800" dirty="0" smtClean="0">
                  <a:latin typeface="Calibri" pitchFamily="34" charset="0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Rb</a:t>
              </a:r>
              <a:r>
                <a:rPr lang="en-US" sz="1800" dirty="0" smtClean="0">
                  <a:latin typeface="Calibri" pitchFamily="34" charset="0"/>
                </a:rPr>
                <a:t>: 	print(b);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Wb</a:t>
              </a:r>
              <a:r>
                <a:rPr lang="en-US" sz="1800" dirty="0" smtClean="0">
                  <a:latin typeface="Calibri" pitchFamily="34" charset="0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Ra:	print(a);</a:t>
              </a:r>
            </a:p>
          </p:txBody>
        </p:sp>
        <p:cxnSp>
          <p:nvCxnSpPr>
            <p:cNvPr id="82" name="Straight Arrow Connector 81"/>
            <p:cNvCxnSpPr>
              <a:stCxn id="79" idx="2"/>
              <a:endCxn id="80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83" name="Straight Arrow Connector 82"/>
            <p:cNvCxnSpPr>
              <a:stCxn id="79" idx="2"/>
              <a:endCxn id="81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Non-Coherent Cache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4251325" cy="1609725"/>
          </a:xfrm>
        </p:spPr>
        <p:txBody>
          <a:bodyPr/>
          <a:lstStyle/>
          <a:p>
            <a:r>
              <a:rPr lang="en-US" dirty="0" smtClean="0"/>
              <a:t>Write-back caches, without coordination between them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81000" y="5029200"/>
            <a:ext cx="44958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Main Memory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524000" y="54864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/>
              <a:t>a:1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048000" y="5486401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/>
              <a:t>b:100</a:t>
            </a:r>
            <a:endParaRPr lang="en-US" sz="18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35052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Thread1 Cache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533400" y="39624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/>
              <a:t>a: 2</a:t>
            </a:r>
            <a:endParaRPr lang="en-US" sz="18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895600" y="35052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Thread2 Cache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3962400" y="39624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/>
              <a:t>b:200</a:t>
            </a:r>
            <a:endParaRPr lang="en-US" sz="1800" dirty="0"/>
          </a:p>
        </p:txBody>
      </p:sp>
      <p:cxnSp>
        <p:nvCxnSpPr>
          <p:cNvPr id="21" name="Straight Connector 20"/>
          <p:cNvCxnSpPr>
            <a:endCxn id="9" idx="2"/>
          </p:cNvCxnSpPr>
          <p:nvPr/>
        </p:nvCxnSpPr>
        <p:spPr bwMode="auto">
          <a:xfrm rot="5400000" flipH="1" flipV="1">
            <a:off x="1219200" y="4876800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 flipH="1" flipV="1">
            <a:off x="3734594" y="4876006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36" name="Group 35"/>
          <p:cNvGrpSpPr/>
          <p:nvPr/>
        </p:nvGrpSpPr>
        <p:grpSpPr>
          <a:xfrm>
            <a:off x="1828800" y="3962400"/>
            <a:ext cx="4627340" cy="1524000"/>
            <a:chOff x="2057400" y="2895600"/>
            <a:chExt cx="4627340" cy="1524000"/>
          </a:xfrm>
        </p:grpSpPr>
        <p:grpSp>
          <p:nvGrpSpPr>
            <p:cNvPr id="32" name="Group 31"/>
            <p:cNvGrpSpPr/>
            <p:nvPr/>
          </p:nvGrpSpPr>
          <p:grpSpPr>
            <a:xfrm>
              <a:off x="2057400" y="2895600"/>
              <a:ext cx="1905000" cy="1524000"/>
              <a:chOff x="2057400" y="2895600"/>
              <a:chExt cx="1905000" cy="1524000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3276600" y="28956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a:1</a:t>
                </a:r>
                <a:endParaRPr lang="en-US" sz="1800" dirty="0"/>
              </a:p>
            </p:txBody>
          </p:sp>
          <p:cxnSp>
            <p:nvCxnSpPr>
              <p:cNvPr id="28" name="Straight Arrow Connector 27"/>
              <p:cNvCxnSpPr>
                <a:endCxn id="13" idx="2"/>
              </p:cNvCxnSpPr>
              <p:nvPr/>
            </p:nvCxnSpPr>
            <p:spPr bwMode="auto">
              <a:xfrm flipV="1">
                <a:off x="2057400" y="3200400"/>
                <a:ext cx="1562100" cy="1219200"/>
              </a:xfrm>
              <a:prstGeom prst="straightConnector1">
                <a:avLst/>
              </a:prstGeom>
              <a:noFill/>
              <a:ln w="31750">
                <a:solidFill>
                  <a:srgbClr val="C00000"/>
                </a:solidFill>
                <a:miter lim="800000"/>
                <a:headEnd type="none" w="med" len="med"/>
                <a:tailEnd type="arrow"/>
              </a:ln>
              <a:effectLst/>
            </p:spPr>
          </p:cxnSp>
        </p:grpSp>
        <p:sp>
          <p:nvSpPr>
            <p:cNvPr id="34" name="TextBox 33"/>
            <p:cNvSpPr txBox="1"/>
            <p:nvPr/>
          </p:nvSpPr>
          <p:spPr>
            <a:xfrm>
              <a:off x="5867400" y="2895601"/>
              <a:ext cx="817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print 1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372394" y="3962401"/>
            <a:ext cx="5338644" cy="1524000"/>
            <a:chOff x="1600994" y="2895601"/>
            <a:chExt cx="5338644" cy="1524000"/>
          </a:xfrm>
        </p:grpSpPr>
        <p:grpSp>
          <p:nvGrpSpPr>
            <p:cNvPr id="33" name="Group 32"/>
            <p:cNvGrpSpPr/>
            <p:nvPr/>
          </p:nvGrpSpPr>
          <p:grpSpPr>
            <a:xfrm>
              <a:off x="1600994" y="2895601"/>
              <a:ext cx="1942306" cy="1524000"/>
              <a:chOff x="1600994" y="2895601"/>
              <a:chExt cx="1942306" cy="1524000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1600994" y="2895601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b:100</a:t>
                </a:r>
                <a:endParaRPr lang="en-US" sz="1800" dirty="0"/>
              </a:p>
            </p:txBody>
          </p:sp>
          <p:cxnSp>
            <p:nvCxnSpPr>
              <p:cNvPr id="29" name="Straight Arrow Connector 28"/>
              <p:cNvCxnSpPr>
                <a:stCxn id="6" idx="0"/>
                <a:endCxn id="11" idx="2"/>
              </p:cNvCxnSpPr>
              <p:nvPr/>
            </p:nvCxnSpPr>
            <p:spPr bwMode="auto">
              <a:xfrm rot="16200000" flipV="1">
                <a:off x="2133997" y="3010298"/>
                <a:ext cx="1219200" cy="1599406"/>
              </a:xfrm>
              <a:prstGeom prst="straightConnector1">
                <a:avLst/>
              </a:prstGeom>
              <a:noFill/>
              <a:ln w="31750">
                <a:solidFill>
                  <a:srgbClr val="C00000"/>
                </a:solidFill>
                <a:miter lim="800000"/>
                <a:headEnd type="none" w="med" len="med"/>
                <a:tailEnd type="arrow"/>
              </a:ln>
              <a:effectLst/>
            </p:spPr>
          </p:cxnSp>
        </p:grpSp>
        <p:sp>
          <p:nvSpPr>
            <p:cNvPr id="35" name="TextBox 34"/>
            <p:cNvSpPr txBox="1"/>
            <p:nvPr/>
          </p:nvSpPr>
          <p:spPr>
            <a:xfrm>
              <a:off x="5888260" y="3440668"/>
              <a:ext cx="10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print 100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57800" y="1197678"/>
            <a:ext cx="3200400" cy="2069068"/>
            <a:chOff x="2057400" y="1283732"/>
            <a:chExt cx="3200400" cy="2069068"/>
          </a:xfrm>
        </p:grpSpPr>
        <p:sp>
          <p:nvSpPr>
            <p:cNvPr id="24" name="TextBox 23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a = 1;</a:t>
              </a:r>
            </a:p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b = 100;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Wa</a:t>
              </a:r>
              <a:r>
                <a:rPr lang="en-US" sz="1800" dirty="0" smtClean="0">
                  <a:latin typeface="Calibri" pitchFamily="34" charset="0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Rb</a:t>
              </a:r>
              <a:r>
                <a:rPr lang="en-US" sz="1800" dirty="0" smtClean="0">
                  <a:latin typeface="Calibri" pitchFamily="34" charset="0"/>
                </a:rPr>
                <a:t>: 	print(b);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Wb</a:t>
              </a:r>
              <a:r>
                <a:rPr lang="en-US" sz="1800" dirty="0" smtClean="0">
                  <a:latin typeface="Calibri" pitchFamily="34" charset="0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Ra:	print(a);</a:t>
              </a:r>
            </a:p>
          </p:txBody>
        </p:sp>
        <p:cxnSp>
          <p:nvCxnSpPr>
            <p:cNvPr id="30" name="Straight Arrow Connector 29"/>
            <p:cNvCxnSpPr>
              <a:stCxn id="24" idx="2"/>
              <a:endCxn id="25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>
              <a:stCxn id="24" idx="2"/>
              <a:endCxn id="27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Snoopy Caches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619125"/>
          </a:xfrm>
        </p:spPr>
        <p:txBody>
          <a:bodyPr/>
          <a:lstStyle/>
          <a:p>
            <a:r>
              <a:rPr lang="en-US" dirty="0" smtClean="0"/>
              <a:t>Tag each cache block with state</a:t>
            </a:r>
          </a:p>
          <a:p>
            <a:pPr lvl="1">
              <a:buNone/>
            </a:pPr>
            <a:r>
              <a:rPr lang="en-US" dirty="0" smtClean="0"/>
              <a:t>Invalid	Cannot use value</a:t>
            </a:r>
          </a:p>
          <a:p>
            <a:pPr lvl="1">
              <a:buNone/>
            </a:pPr>
            <a:r>
              <a:rPr lang="en-US" dirty="0" smtClean="0"/>
              <a:t>Shared	Readable copy</a:t>
            </a:r>
          </a:p>
          <a:p>
            <a:pPr lvl="1">
              <a:buNone/>
            </a:pPr>
            <a:r>
              <a:rPr lang="en-US" dirty="0" smtClean="0"/>
              <a:t>Exclusive	Writeable copy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09600" y="4724400"/>
            <a:ext cx="44958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Main Memory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752600" y="51816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/>
              <a:t>a:1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276600" y="5181601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/>
              <a:t>b:100</a:t>
            </a:r>
            <a:endParaRPr lang="en-US" sz="18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09600" y="32004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Thread1 Cache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124200" y="32004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Thread2 Cache</a:t>
            </a:r>
            <a:endParaRPr lang="en-US" sz="2000" dirty="0"/>
          </a:p>
        </p:txBody>
      </p:sp>
      <p:cxnSp>
        <p:nvCxnSpPr>
          <p:cNvPr id="21" name="Straight Connector 20"/>
          <p:cNvCxnSpPr>
            <a:endCxn id="9" idx="2"/>
          </p:cNvCxnSpPr>
          <p:nvPr/>
        </p:nvCxnSpPr>
        <p:spPr bwMode="auto">
          <a:xfrm rot="5400000" flipH="1" flipV="1">
            <a:off x="1447800" y="4572000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 flipH="1" flipV="1">
            <a:off x="3963194" y="4571206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36" name="Group 35"/>
          <p:cNvGrpSpPr/>
          <p:nvPr/>
        </p:nvGrpSpPr>
        <p:grpSpPr>
          <a:xfrm>
            <a:off x="762000" y="3581400"/>
            <a:ext cx="990600" cy="304800"/>
            <a:chOff x="762000" y="3581400"/>
            <a:chExt cx="990600" cy="304800"/>
          </a:xfrm>
        </p:grpSpPr>
        <p:sp>
          <p:nvSpPr>
            <p:cNvPr id="37" name="Rectangle 36"/>
            <p:cNvSpPr/>
            <p:nvPr/>
          </p:nvSpPr>
          <p:spPr bwMode="auto">
            <a:xfrm>
              <a:off x="1066800" y="3581400"/>
              <a:ext cx="685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/>
                <a:t>a: 2</a:t>
              </a:r>
              <a:endParaRPr lang="en-US" sz="1800" dirty="0"/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762000" y="3581400"/>
              <a:ext cx="304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/>
                <a:t>E</a:t>
              </a:r>
              <a:endParaRPr lang="en-US" sz="18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200400" y="4038600"/>
            <a:ext cx="952500" cy="304800"/>
            <a:chOff x="2705100" y="3874532"/>
            <a:chExt cx="952500" cy="304800"/>
          </a:xfrm>
        </p:grpSpPr>
        <p:sp>
          <p:nvSpPr>
            <p:cNvPr id="40" name="Rectangle 39"/>
            <p:cNvSpPr/>
            <p:nvPr/>
          </p:nvSpPr>
          <p:spPr bwMode="auto">
            <a:xfrm>
              <a:off x="2971800" y="3874532"/>
              <a:ext cx="685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/>
                <a:t>b:200</a:t>
              </a:r>
              <a:endParaRPr lang="en-US" sz="1800" dirty="0"/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2705100" y="3874532"/>
              <a:ext cx="304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/>
                <a:t>E</a:t>
              </a:r>
              <a:endParaRPr lang="en-US" sz="18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34000" y="809474"/>
            <a:ext cx="3200400" cy="2069068"/>
            <a:chOff x="2057400" y="1283732"/>
            <a:chExt cx="3200400" cy="2069068"/>
          </a:xfrm>
        </p:grpSpPr>
        <p:sp>
          <p:nvSpPr>
            <p:cNvPr id="18" name="TextBox 17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a = 1;</a:t>
              </a:r>
            </a:p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b = 100;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Wa</a:t>
              </a:r>
              <a:r>
                <a:rPr lang="en-US" sz="1800" dirty="0" smtClean="0">
                  <a:latin typeface="Calibri" pitchFamily="34" charset="0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Rb</a:t>
              </a:r>
              <a:r>
                <a:rPr lang="en-US" sz="1800" dirty="0" smtClean="0">
                  <a:latin typeface="Calibri" pitchFamily="34" charset="0"/>
                </a:rPr>
                <a:t>: 	print(b);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Wb</a:t>
              </a:r>
              <a:r>
                <a:rPr lang="en-US" sz="1800" dirty="0" smtClean="0">
                  <a:latin typeface="Calibri" pitchFamily="34" charset="0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Ra:	print(a);</a:t>
              </a:r>
            </a:p>
          </p:txBody>
        </p:sp>
        <p:cxnSp>
          <p:nvCxnSpPr>
            <p:cNvPr id="22" name="Straight Arrow Connector 21"/>
            <p:cNvCxnSpPr>
              <a:stCxn id="18" idx="2"/>
              <a:endCxn id="19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>
              <a:stCxn id="18" idx="2"/>
              <a:endCxn id="20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Snoopy Caches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619125"/>
          </a:xfrm>
        </p:spPr>
        <p:txBody>
          <a:bodyPr/>
          <a:lstStyle/>
          <a:p>
            <a:r>
              <a:rPr lang="en-US" dirty="0" smtClean="0"/>
              <a:t>Tag each cache block with state</a:t>
            </a:r>
          </a:p>
          <a:p>
            <a:pPr lvl="1">
              <a:buNone/>
            </a:pPr>
            <a:r>
              <a:rPr lang="en-US" dirty="0" smtClean="0"/>
              <a:t>Invalid	Cannot use value</a:t>
            </a:r>
          </a:p>
          <a:p>
            <a:pPr lvl="1">
              <a:buNone/>
            </a:pPr>
            <a:r>
              <a:rPr lang="en-US" dirty="0" smtClean="0"/>
              <a:t>Shared	Readable copy</a:t>
            </a:r>
          </a:p>
          <a:p>
            <a:pPr lvl="1">
              <a:buNone/>
            </a:pPr>
            <a:r>
              <a:rPr lang="en-US" dirty="0" smtClean="0"/>
              <a:t>Exclusive	Writeable copy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09600" y="4724400"/>
            <a:ext cx="44958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Main Memory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752600" y="51816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/>
              <a:t>a:1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276600" y="5181601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/>
              <a:t>b:100</a:t>
            </a:r>
            <a:endParaRPr lang="en-US" sz="18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09600" y="32004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Thread1 Cache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124200" y="32004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Thread2 Cache</a:t>
            </a:r>
            <a:endParaRPr lang="en-US" sz="2000" dirty="0"/>
          </a:p>
        </p:txBody>
      </p:sp>
      <p:cxnSp>
        <p:nvCxnSpPr>
          <p:cNvPr id="21" name="Straight Connector 20"/>
          <p:cNvCxnSpPr>
            <a:endCxn id="9" idx="2"/>
          </p:cNvCxnSpPr>
          <p:nvPr/>
        </p:nvCxnSpPr>
        <p:spPr bwMode="auto">
          <a:xfrm rot="5400000" flipH="1" flipV="1">
            <a:off x="1447800" y="4572000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 flipH="1" flipV="1">
            <a:off x="3963194" y="4571206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7" name="Group 35"/>
          <p:cNvGrpSpPr/>
          <p:nvPr/>
        </p:nvGrpSpPr>
        <p:grpSpPr>
          <a:xfrm>
            <a:off x="762000" y="3581400"/>
            <a:ext cx="990600" cy="304800"/>
            <a:chOff x="762000" y="3581400"/>
            <a:chExt cx="990600" cy="304800"/>
          </a:xfrm>
        </p:grpSpPr>
        <p:sp>
          <p:nvSpPr>
            <p:cNvPr id="37" name="Rectangle 36"/>
            <p:cNvSpPr/>
            <p:nvPr/>
          </p:nvSpPr>
          <p:spPr bwMode="auto">
            <a:xfrm>
              <a:off x="1066800" y="3581400"/>
              <a:ext cx="685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/>
                <a:t>a: 2</a:t>
              </a:r>
              <a:endParaRPr lang="en-US" sz="1800" dirty="0"/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762000" y="3581400"/>
              <a:ext cx="304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/>
                <a:t>E</a:t>
              </a:r>
              <a:endParaRPr lang="en-US" sz="1800" dirty="0"/>
            </a:p>
          </p:txBody>
        </p:sp>
      </p:grpSp>
      <p:grpSp>
        <p:nvGrpSpPr>
          <p:cNvPr id="8" name="Group 38"/>
          <p:cNvGrpSpPr/>
          <p:nvPr/>
        </p:nvGrpSpPr>
        <p:grpSpPr>
          <a:xfrm>
            <a:off x="3200400" y="4038600"/>
            <a:ext cx="952500" cy="304800"/>
            <a:chOff x="2705100" y="3874532"/>
            <a:chExt cx="952500" cy="304800"/>
          </a:xfrm>
        </p:grpSpPr>
        <p:sp>
          <p:nvSpPr>
            <p:cNvPr id="40" name="Rectangle 39"/>
            <p:cNvSpPr/>
            <p:nvPr/>
          </p:nvSpPr>
          <p:spPr bwMode="auto">
            <a:xfrm>
              <a:off x="2971800" y="3874532"/>
              <a:ext cx="685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/>
                <a:t>b:200</a:t>
              </a:r>
              <a:endParaRPr lang="en-US" sz="1800" dirty="0"/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2705100" y="3874532"/>
              <a:ext cx="304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/>
                <a:t>E</a:t>
              </a:r>
              <a:endParaRPr lang="en-US" sz="1800" dirty="0"/>
            </a:p>
          </p:txBody>
        </p:sp>
      </p:grpSp>
      <p:grpSp>
        <p:nvGrpSpPr>
          <p:cNvPr id="14" name="Group 44"/>
          <p:cNvGrpSpPr/>
          <p:nvPr/>
        </p:nvGrpSpPr>
        <p:grpSpPr>
          <a:xfrm>
            <a:off x="762000" y="3745468"/>
            <a:ext cx="6177638" cy="1131332"/>
            <a:chOff x="762000" y="3745468"/>
            <a:chExt cx="6177638" cy="1131332"/>
          </a:xfrm>
        </p:grpSpPr>
        <p:sp>
          <p:nvSpPr>
            <p:cNvPr id="35" name="TextBox 34"/>
            <p:cNvSpPr txBox="1"/>
            <p:nvPr/>
          </p:nvSpPr>
          <p:spPr>
            <a:xfrm>
              <a:off x="5888260" y="4202668"/>
              <a:ext cx="10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print 200</a:t>
              </a:r>
            </a:p>
          </p:txBody>
        </p:sp>
        <p:grpSp>
          <p:nvGrpSpPr>
            <p:cNvPr id="15" name="Group 32"/>
            <p:cNvGrpSpPr/>
            <p:nvPr/>
          </p:nvGrpSpPr>
          <p:grpSpPr>
            <a:xfrm>
              <a:off x="762000" y="3962400"/>
              <a:ext cx="990600" cy="304800"/>
              <a:chOff x="762000" y="3962400"/>
              <a:chExt cx="990600" cy="304800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1066800" y="39624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b:200</a:t>
                </a:r>
                <a:endParaRPr lang="en-US" sz="1800" dirty="0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762000" y="3962400"/>
                <a:ext cx="304800" cy="30480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S</a:t>
                </a:r>
                <a:endParaRPr lang="en-US" sz="1800" dirty="0"/>
              </a:p>
            </p:txBody>
          </p:sp>
        </p:grpSp>
        <p:grpSp>
          <p:nvGrpSpPr>
            <p:cNvPr id="17" name="Group 30"/>
            <p:cNvGrpSpPr/>
            <p:nvPr/>
          </p:nvGrpSpPr>
          <p:grpSpPr>
            <a:xfrm>
              <a:off x="3200400" y="4038600"/>
              <a:ext cx="990600" cy="304800"/>
              <a:chOff x="3200400" y="4038600"/>
              <a:chExt cx="990600" cy="304800"/>
            </a:xfrm>
          </p:grpSpPr>
          <p:sp>
            <p:nvSpPr>
              <p:cNvPr id="16" name="Rectangle 15"/>
              <p:cNvSpPr/>
              <p:nvPr/>
            </p:nvSpPr>
            <p:spPr bwMode="auto">
              <a:xfrm>
                <a:off x="3505200" y="40386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b:200</a:t>
                </a:r>
                <a:endParaRPr lang="en-US" sz="1800" dirty="0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3200400" y="4038600"/>
                <a:ext cx="304800" cy="30480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S</a:t>
                </a:r>
                <a:endParaRPr lang="en-US" sz="1800" dirty="0"/>
              </a:p>
            </p:txBody>
          </p:sp>
        </p:grpSp>
        <p:sp>
          <p:nvSpPr>
            <p:cNvPr id="43" name="Arc 42"/>
            <p:cNvSpPr/>
            <p:nvPr/>
          </p:nvSpPr>
          <p:spPr bwMode="auto">
            <a:xfrm flipH="1" flipV="1">
              <a:off x="1371600" y="3745468"/>
              <a:ext cx="2324100" cy="1131332"/>
            </a:xfrm>
            <a:prstGeom prst="arc">
              <a:avLst>
                <a:gd name="adj1" fmla="val 10822690"/>
                <a:gd name="adj2" fmla="val 0"/>
              </a:avLst>
            </a:prstGeom>
            <a:noFill/>
            <a:ln w="38100">
              <a:solidFill>
                <a:srgbClr val="C00000"/>
              </a:solidFill>
              <a:miter lim="800000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43"/>
          <p:cNvGrpSpPr/>
          <p:nvPr/>
        </p:nvGrpSpPr>
        <p:grpSpPr>
          <a:xfrm>
            <a:off x="762000" y="3352800"/>
            <a:ext cx="5922740" cy="1131332"/>
            <a:chOff x="762000" y="3352800"/>
            <a:chExt cx="5922740" cy="1131332"/>
          </a:xfrm>
        </p:grpSpPr>
        <p:sp>
          <p:nvSpPr>
            <p:cNvPr id="34" name="TextBox 33"/>
            <p:cNvSpPr txBox="1"/>
            <p:nvPr/>
          </p:nvSpPr>
          <p:spPr>
            <a:xfrm>
              <a:off x="5867400" y="3657601"/>
              <a:ext cx="817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print 2</a:t>
              </a:r>
            </a:p>
          </p:txBody>
        </p:sp>
        <p:grpSp>
          <p:nvGrpSpPr>
            <p:cNvPr id="19" name="Group 29"/>
            <p:cNvGrpSpPr/>
            <p:nvPr/>
          </p:nvGrpSpPr>
          <p:grpSpPr>
            <a:xfrm>
              <a:off x="3200400" y="3657600"/>
              <a:ext cx="990600" cy="304800"/>
              <a:chOff x="3200400" y="3657600"/>
              <a:chExt cx="990600" cy="304800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3505200" y="36576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a:2</a:t>
                </a:r>
                <a:endParaRPr lang="en-US" sz="1800" dirty="0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3200400" y="3657600"/>
                <a:ext cx="304800" cy="30480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S</a:t>
                </a:r>
                <a:endParaRPr lang="en-US" sz="1800" dirty="0"/>
              </a:p>
            </p:txBody>
          </p:sp>
        </p:grpSp>
        <p:grpSp>
          <p:nvGrpSpPr>
            <p:cNvPr id="20" name="Group 31"/>
            <p:cNvGrpSpPr/>
            <p:nvPr/>
          </p:nvGrpSpPr>
          <p:grpSpPr>
            <a:xfrm>
              <a:off x="762000" y="3581400"/>
              <a:ext cx="990600" cy="304800"/>
              <a:chOff x="762000" y="3581400"/>
              <a:chExt cx="990600" cy="304800"/>
            </a:xfrm>
          </p:grpSpPr>
          <p:sp>
            <p:nvSpPr>
              <p:cNvPr id="10" name="Rectangle 9"/>
              <p:cNvSpPr/>
              <p:nvPr/>
            </p:nvSpPr>
            <p:spPr bwMode="auto">
              <a:xfrm>
                <a:off x="1066800" y="35814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a: 2</a:t>
                </a:r>
                <a:endParaRPr lang="en-US" sz="1800" dirty="0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762000" y="3581400"/>
                <a:ext cx="304800" cy="30480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S</a:t>
                </a:r>
                <a:endParaRPr lang="en-US" sz="1800" dirty="0"/>
              </a:p>
            </p:txBody>
          </p:sp>
        </p:grpSp>
        <p:sp>
          <p:nvSpPr>
            <p:cNvPr id="42" name="Arc 41"/>
            <p:cNvSpPr/>
            <p:nvPr/>
          </p:nvSpPr>
          <p:spPr bwMode="auto">
            <a:xfrm flipV="1">
              <a:off x="1371600" y="3352800"/>
              <a:ext cx="2324100" cy="1131332"/>
            </a:xfrm>
            <a:prstGeom prst="arc">
              <a:avLst>
                <a:gd name="adj1" fmla="val 10822690"/>
                <a:gd name="adj2" fmla="val 0"/>
              </a:avLst>
            </a:prstGeom>
            <a:noFill/>
            <a:ln w="38100">
              <a:solidFill>
                <a:srgbClr val="C00000"/>
              </a:solidFill>
              <a:miter lim="800000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334000" y="809474"/>
            <a:ext cx="3200400" cy="2069068"/>
            <a:chOff x="2057400" y="1283732"/>
            <a:chExt cx="3200400" cy="2069068"/>
          </a:xfrm>
        </p:grpSpPr>
        <p:sp>
          <p:nvSpPr>
            <p:cNvPr id="39" name="TextBox 38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a = 1;</a:t>
              </a:r>
            </a:p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b = 100;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Wa</a:t>
              </a:r>
              <a:r>
                <a:rPr lang="en-US" sz="1800" dirty="0" smtClean="0">
                  <a:latin typeface="Calibri" pitchFamily="34" charset="0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Rb</a:t>
              </a:r>
              <a:r>
                <a:rPr lang="en-US" sz="1800" dirty="0" smtClean="0">
                  <a:latin typeface="Calibri" pitchFamily="34" charset="0"/>
                </a:rPr>
                <a:t>: 	print(b);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Wb</a:t>
              </a:r>
              <a:r>
                <a:rPr lang="en-US" sz="1800" dirty="0" smtClean="0">
                  <a:latin typeface="Calibri" pitchFamily="34" charset="0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Ra:	print(a);</a:t>
              </a:r>
            </a:p>
          </p:txBody>
        </p:sp>
        <p:cxnSp>
          <p:nvCxnSpPr>
            <p:cNvPr id="46" name="Straight Arrow Connector 45"/>
            <p:cNvCxnSpPr>
              <a:stCxn id="39" idx="2"/>
              <a:endCxn id="44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47" name="Straight Arrow Connector 46"/>
            <p:cNvCxnSpPr>
              <a:stCxn id="39" idx="2"/>
              <a:endCxn id="45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5334000" y="4725194"/>
            <a:ext cx="3733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When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cache sees request for one of its E-tagged blocks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</a:pPr>
            <a:r>
              <a:rPr lang="en-US" sz="2000" b="0" kern="0" baseline="0" dirty="0" smtClean="0">
                <a:latin typeface="Calibri" pitchFamily="34" charset="0"/>
              </a:rPr>
              <a:t>Supply</a:t>
            </a:r>
            <a:r>
              <a:rPr lang="en-US" sz="2000" b="0" kern="0" dirty="0" smtClean="0">
                <a:latin typeface="Calibri" pitchFamily="34" charset="0"/>
              </a:rPr>
              <a:t> value from cache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Set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tag to 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253582" cy="762000"/>
          </a:xfrm>
        </p:spPr>
        <p:txBody>
          <a:bodyPr/>
          <a:lstStyle/>
          <a:p>
            <a:r>
              <a:rPr lang="en-US" dirty="0" smtClean="0"/>
              <a:t>Out-of-Order Processor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908925" cy="1228724"/>
          </a:xfrm>
        </p:spPr>
        <p:txBody>
          <a:bodyPr/>
          <a:lstStyle/>
          <a:p>
            <a:r>
              <a:rPr lang="en-US" dirty="0" smtClean="0"/>
              <a:t>Instruction control dynamically converts program into stream of operations</a:t>
            </a:r>
          </a:p>
          <a:p>
            <a:r>
              <a:rPr lang="en-US" dirty="0" smtClean="0"/>
              <a:t>Operations mapped onto functional units to execute in parallel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600200" y="3619500"/>
            <a:ext cx="4191000" cy="1447800"/>
            <a:chOff x="2514600" y="1600200"/>
            <a:chExt cx="4191000" cy="1447800"/>
          </a:xfrm>
        </p:grpSpPr>
        <p:sp>
          <p:nvSpPr>
            <p:cNvPr id="4" name="Rectangle 3"/>
            <p:cNvSpPr/>
            <p:nvPr/>
          </p:nvSpPr>
          <p:spPr bwMode="auto">
            <a:xfrm>
              <a:off x="2514600" y="1600200"/>
              <a:ext cx="4191000" cy="144780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sz="2000" dirty="0" smtClean="0"/>
                <a:t>Functional Units</a:t>
              </a:r>
              <a:endParaRPr lang="en-US" sz="2000" dirty="0"/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26670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/>
                <a:t>Integer</a:t>
              </a:r>
            </a:p>
            <a:p>
              <a:pPr algn="ctr"/>
              <a:r>
                <a:rPr lang="en-US" sz="1800" dirty="0" err="1" smtClean="0"/>
                <a:t>Arith</a:t>
              </a:r>
              <a:endParaRPr lang="en-US" sz="1800" dirty="0"/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36576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/>
                <a:t>Integer</a:t>
              </a:r>
            </a:p>
            <a:p>
              <a:pPr algn="ctr"/>
              <a:r>
                <a:rPr lang="en-US" sz="1800" dirty="0" err="1" smtClean="0"/>
                <a:t>Arith</a:t>
              </a:r>
              <a:endParaRPr lang="en-US" sz="1800" dirty="0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6482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/>
                <a:t>FP</a:t>
              </a:r>
            </a:p>
            <a:p>
              <a:pPr algn="ctr"/>
              <a:r>
                <a:rPr lang="en-US" sz="1800" dirty="0" err="1" smtClean="0"/>
                <a:t>Arith</a:t>
              </a:r>
              <a:endParaRPr lang="en-US" sz="1800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6388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/>
                <a:t>Load /</a:t>
              </a:r>
            </a:p>
            <a:p>
              <a:pPr algn="ctr"/>
              <a:r>
                <a:rPr lang="en-US" sz="1800" dirty="0" smtClean="0"/>
                <a:t>Store</a:t>
              </a:r>
              <a:endParaRPr lang="en-US" sz="1800" dirty="0"/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990600" y="1219200"/>
            <a:ext cx="5257800" cy="20574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/>
              <a:t>Instruction Control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219200" y="2514600"/>
            <a:ext cx="11049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4495800" y="1600200"/>
            <a:ext cx="1447800" cy="762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Instruction Decoder</a:t>
            </a:r>
            <a:endParaRPr lang="en-US" sz="18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43200" y="2552701"/>
            <a:ext cx="14478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Op. Queue</a:t>
            </a:r>
            <a:endParaRPr lang="en-US" sz="18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6096000" y="3962400"/>
            <a:ext cx="1524000" cy="1143000"/>
          </a:xfrm>
          <a:prstGeom prst="rect">
            <a:avLst/>
          </a:prstGeom>
          <a:solidFill>
            <a:srgbClr val="9EF18B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Data Cache</a:t>
            </a:r>
            <a:endParaRPr lang="en-US" sz="18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 flipV="1">
            <a:off x="5562600" y="4457702"/>
            <a:ext cx="534988" cy="2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6324600" y="1371600"/>
            <a:ext cx="1295400" cy="1143000"/>
          </a:xfrm>
          <a:prstGeom prst="rect">
            <a:avLst/>
          </a:prstGeom>
          <a:solidFill>
            <a:srgbClr val="9EF18B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/>
              <a:t>Instruction</a:t>
            </a:r>
          </a:p>
          <a:p>
            <a:pPr algn="ctr"/>
            <a:r>
              <a:rPr lang="en-US" sz="1800" dirty="0" smtClean="0"/>
              <a:t>Cache</a:t>
            </a:r>
            <a:endParaRPr lang="en-US" sz="1800" dirty="0"/>
          </a:p>
        </p:txBody>
      </p:sp>
      <p:cxnSp>
        <p:nvCxnSpPr>
          <p:cNvPr id="34" name="Straight Arrow Connector 33"/>
          <p:cNvCxnSpPr>
            <a:endCxn id="33" idx="1"/>
          </p:cNvCxnSpPr>
          <p:nvPr/>
        </p:nvCxnSpPr>
        <p:spPr bwMode="auto">
          <a:xfrm>
            <a:off x="5943600" y="1943100"/>
            <a:ext cx="381000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  <p:cxnSp>
        <p:nvCxnSpPr>
          <p:cNvPr id="40" name="Elbow Connector 39"/>
          <p:cNvCxnSpPr>
            <a:stCxn id="12" idx="1"/>
          </p:cNvCxnSpPr>
          <p:nvPr/>
        </p:nvCxnSpPr>
        <p:spPr bwMode="auto">
          <a:xfrm rot="10800000" flipV="1">
            <a:off x="2514600" y="2743200"/>
            <a:ext cx="228601" cy="876299"/>
          </a:xfrm>
          <a:prstGeom prst="bentConnector2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5400000">
            <a:off x="1467643" y="3256757"/>
            <a:ext cx="723902" cy="1589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cxnSp>
        <p:nvCxnSpPr>
          <p:cNvPr id="47" name="Elbow Connector 39"/>
          <p:cNvCxnSpPr/>
          <p:nvPr/>
        </p:nvCxnSpPr>
        <p:spPr bwMode="auto">
          <a:xfrm rot="10800000" flipV="1">
            <a:off x="3962400" y="2019301"/>
            <a:ext cx="533402" cy="533399"/>
          </a:xfrm>
          <a:prstGeom prst="bentConnector3">
            <a:avLst>
              <a:gd name="adj1" fmla="val 99192"/>
            </a:avLst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sp>
        <p:nvSpPr>
          <p:cNvPr id="21" name="Rectangle 20"/>
          <p:cNvSpPr/>
          <p:nvPr/>
        </p:nvSpPr>
        <p:spPr bwMode="auto">
          <a:xfrm>
            <a:off x="4476749" y="2743201"/>
            <a:ext cx="628651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/>
              <a:t>PC</a:t>
            </a:r>
            <a:endParaRPr lang="en-US" sz="1600" dirty="0"/>
          </a:p>
        </p:txBody>
      </p:sp>
      <p:cxnSp>
        <p:nvCxnSpPr>
          <p:cNvPr id="22" name="Straight Arrow Connector 21"/>
          <p:cNvCxnSpPr>
            <a:endCxn id="21" idx="0"/>
          </p:cNvCxnSpPr>
          <p:nvPr/>
        </p:nvCxnSpPr>
        <p:spPr bwMode="auto">
          <a:xfrm rot="5400000">
            <a:off x="4600575" y="2552700"/>
            <a:ext cx="381001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18575</TotalTime>
  <Words>3283</Words>
  <Application>Microsoft Macintosh PowerPoint</Application>
  <PresentationFormat>On-screen Show (4:3)</PresentationFormat>
  <Paragraphs>667</Paragraphs>
  <Slides>45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template2007</vt:lpstr>
      <vt:lpstr>Thread-Level Parallelism  15-213: Introduction to Computer Systems 26th Lecture, Nov. 30, 2010</vt:lpstr>
      <vt:lpstr>Today</vt:lpstr>
      <vt:lpstr>Multicore Processor</vt:lpstr>
      <vt:lpstr>Memory Consistency</vt:lpstr>
      <vt:lpstr>Sequential Consistency Example</vt:lpstr>
      <vt:lpstr>Non-Coherent Cache Scenario</vt:lpstr>
      <vt:lpstr>Snoopy Caches</vt:lpstr>
      <vt:lpstr>Snoopy Caches</vt:lpstr>
      <vt:lpstr>Out-of-Order Processor Structure</vt:lpstr>
      <vt:lpstr>Hyperthreading</vt:lpstr>
      <vt:lpstr>Summary: Creating Parallel Machines</vt:lpstr>
      <vt:lpstr>Summation Example</vt:lpstr>
      <vt:lpstr>Accumulating in Single Global Variable: Declarations</vt:lpstr>
      <vt:lpstr>Accumulating in Single Global Variable: Operation</vt:lpstr>
      <vt:lpstr>Thread Function: No Synchronization</vt:lpstr>
      <vt:lpstr>Unsynchronized Performance</vt:lpstr>
      <vt:lpstr>Thread Function: Semaphore / Mutex</vt:lpstr>
      <vt:lpstr>Semaphore / Mutex Performance</vt:lpstr>
      <vt:lpstr>Separate Accumulation</vt:lpstr>
      <vt:lpstr>Separate Accumulation: Operation</vt:lpstr>
      <vt:lpstr>Thread Function: Memory Accumulation</vt:lpstr>
      <vt:lpstr>Memory Accumulation Performance</vt:lpstr>
      <vt:lpstr>False Sharing</vt:lpstr>
      <vt:lpstr>False Sharing Performance</vt:lpstr>
      <vt:lpstr>Thread Function: Register Accumulation</vt:lpstr>
      <vt:lpstr>Register Accumulation Performance</vt:lpstr>
      <vt:lpstr>A More Interesting Example</vt:lpstr>
      <vt:lpstr>Sequential Quicksort Visualized</vt:lpstr>
      <vt:lpstr>Sequential Quicksort Visualized</vt:lpstr>
      <vt:lpstr>Sequential Quicksort Code</vt:lpstr>
      <vt:lpstr>Parallel Quicksort</vt:lpstr>
      <vt:lpstr>Parallel Quicksort Visualized</vt:lpstr>
      <vt:lpstr>Parallel Quicksort Data Structures</vt:lpstr>
      <vt:lpstr>Parallel Quicksort Initialization</vt:lpstr>
      <vt:lpstr>Parallel Quicksort: Accessing Task Queue</vt:lpstr>
      <vt:lpstr>Parallel Quicksort: Top-Level Function</vt:lpstr>
      <vt:lpstr>Parallel Quicksort: Recursive function</vt:lpstr>
      <vt:lpstr>Parallel Quicksort: Sorting Task Function</vt:lpstr>
      <vt:lpstr>Parallel Quicksort Performance</vt:lpstr>
      <vt:lpstr>Parallel Quicksort Performance</vt:lpstr>
      <vt:lpstr>Implementation Subtleties</vt:lpstr>
      <vt:lpstr>Amdahl’s Law</vt:lpstr>
      <vt:lpstr>Amdahl’s Law Example</vt:lpstr>
      <vt:lpstr>Amdahl’s Law &amp; Parallel Quicksort</vt:lpstr>
      <vt:lpstr>Lessons Learned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770</cp:revision>
  <cp:lastPrinted>1999-09-20T15:19:18Z</cp:lastPrinted>
  <dcterms:created xsi:type="dcterms:W3CDTF">2011-01-06T00:07:36Z</dcterms:created>
  <dcterms:modified xsi:type="dcterms:W3CDTF">2011-01-06T00:13:58Z</dcterms:modified>
</cp:coreProperties>
</file>